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59" r:id="rId5"/>
    <p:sldId id="267" r:id="rId6"/>
    <p:sldId id="260" r:id="rId7"/>
    <p:sldId id="268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75" r:id="rId16"/>
    <p:sldId id="263" r:id="rId17"/>
    <p:sldId id="274" r:id="rId18"/>
    <p:sldId id="257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C1514D"/>
    <a:srgbClr val="C56346"/>
    <a:srgbClr val="CA7240"/>
    <a:srgbClr val="D28C35"/>
    <a:srgbClr val="DBA92B"/>
    <a:srgbClr val="C0504C"/>
    <a:srgbClr val="C76A43"/>
    <a:srgbClr val="D0833A"/>
    <a:srgbClr val="D9A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49" autoAdjust="0"/>
  </p:normalViewPr>
  <p:slideViewPr>
    <p:cSldViewPr snapToGrid="0" snapToObjects="1">
      <p:cViewPr>
        <p:scale>
          <a:sx n="116" d="100"/>
          <a:sy n="116" d="100"/>
        </p:scale>
        <p:origin x="-168" y="-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91154-04C3-AE4E-9F0B-25DB5C418476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15E0-E3CE-F944-BB6E-34C200E38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7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15E0-E3CE-F944-BB6E-34C200E383C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1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1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5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4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1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5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B1CB-660E-ED48-A445-FEF2219359B5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jp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4500" b="1" dirty="0" smtClean="0">
                <a:solidFill>
                  <a:schemeClr val="bg1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4500" b="1" dirty="0">
              <a:solidFill>
                <a:schemeClr val="bg1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4102" name="文本框 6"/>
          <p:cNvSpPr txBox="1">
            <a:spLocks noChangeArrowheads="1"/>
          </p:cNvSpPr>
          <p:nvPr/>
        </p:nvSpPr>
        <p:spPr bwMode="auto">
          <a:xfrm>
            <a:off x="2827779" y="2678713"/>
            <a:ext cx="33587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dist" eaLnBrk="1" hangingPunct="1"/>
            <a:r>
              <a:rPr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专属深度法律顾问</a:t>
            </a:r>
            <a:endParaRPr lang="zh-CN" altLang="en-US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35994" y="1232297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30491" y="3220641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3823097" y="1312069"/>
            <a:ext cx="1341834" cy="391716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6" name="组合 13"/>
          <p:cNvGrpSpPr>
            <a:grpSpLocks/>
          </p:cNvGrpSpPr>
          <p:nvPr/>
        </p:nvGrpSpPr>
        <p:grpSpPr bwMode="auto">
          <a:xfrm rot="10800000">
            <a:off x="3833813" y="3133725"/>
            <a:ext cx="1341835" cy="391716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5452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73823" y="1259567"/>
              <a:ext cx="18868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5951" y="1043691"/>
            <a:ext cx="4121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语料和数据主要来自于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0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互联网抓取</a:t>
            </a:r>
            <a:endParaRPr lang="zh-CN" altLang="en-US" sz="2000" dirty="0">
              <a:solidFill>
                <a:srgbClr val="C1534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6074" y="1693243"/>
            <a:ext cx="1053975" cy="47552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聊天语料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6074" y="2484551"/>
            <a:ext cx="1053975" cy="47552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问答数据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074" y="3288050"/>
            <a:ext cx="1053975" cy="47552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领域本体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074" y="4069863"/>
            <a:ext cx="1053975" cy="47552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2049" y="1643979"/>
            <a:ext cx="4498951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字幕库</a:t>
            </a:r>
            <a:r>
              <a:rPr lang="en-US" altLang="zh-CN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提供的电影和电视剧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对话字幕数据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获取聊天语料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232049" y="2430030"/>
            <a:ext cx="4577105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法律咨询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华律网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法律快车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等网站收集已解决的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咨询问题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和相应的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答案</a:t>
            </a:r>
            <a:endParaRPr lang="zh-CN" altLang="en-US" sz="1400" dirty="0">
              <a:solidFill>
                <a:srgbClr val="C1534C"/>
              </a:solidFill>
            </a:endParaRPr>
          </a:p>
        </p:txBody>
      </p:sp>
      <p:pic>
        <p:nvPicPr>
          <p:cNvPr id="37" name="图片 36" descr="屏幕快照 2016-09-26 下午4.4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1693243"/>
            <a:ext cx="907805" cy="374270"/>
          </a:xfrm>
          <a:prstGeom prst="rect">
            <a:avLst/>
          </a:prstGeom>
        </p:spPr>
      </p:pic>
      <p:pic>
        <p:nvPicPr>
          <p:cNvPr id="38" name="图片 37" descr="屏幕快照 2016-09-26 下午4.5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4231754"/>
            <a:ext cx="907805" cy="313636"/>
          </a:xfrm>
          <a:prstGeom prst="rect">
            <a:avLst/>
          </a:prstGeom>
        </p:spPr>
      </p:pic>
      <p:pic>
        <p:nvPicPr>
          <p:cNvPr id="40" name="图片 39" descr="屏幕快照 2016-09-26 下午4.51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3621380"/>
            <a:ext cx="907805" cy="274899"/>
          </a:xfrm>
          <a:prstGeom prst="rect">
            <a:avLst/>
          </a:prstGeom>
        </p:spPr>
      </p:pic>
      <p:pic>
        <p:nvPicPr>
          <p:cNvPr id="43" name="图片 42" descr="屏幕快照 2016-09-26 下午4.51.3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3934930"/>
            <a:ext cx="907805" cy="281653"/>
          </a:xfrm>
          <a:prstGeom prst="rect">
            <a:avLst/>
          </a:prstGeom>
        </p:spPr>
      </p:pic>
      <p:pic>
        <p:nvPicPr>
          <p:cNvPr id="45" name="图片 44" descr="屏幕快照 2016-09-26 下午4.57.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3240013"/>
            <a:ext cx="907805" cy="350068"/>
          </a:xfrm>
          <a:prstGeom prst="rect">
            <a:avLst/>
          </a:prstGeom>
        </p:spPr>
      </p:pic>
      <p:pic>
        <p:nvPicPr>
          <p:cNvPr id="46" name="图片 45" descr="屏幕快照 2016-09-26 下午5.37.2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2519238"/>
            <a:ext cx="907805" cy="393013"/>
          </a:xfrm>
          <a:prstGeom prst="rect">
            <a:avLst/>
          </a:prstGeom>
        </p:spPr>
      </p:pic>
      <p:pic>
        <p:nvPicPr>
          <p:cNvPr id="47" name="图片 46" descr="屏幕快照 2016-09-26 下午5.37.3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2" y="2950309"/>
            <a:ext cx="907804" cy="273862"/>
          </a:xfrm>
          <a:prstGeom prst="rect">
            <a:avLst/>
          </a:prstGeom>
        </p:spPr>
      </p:pic>
      <p:pic>
        <p:nvPicPr>
          <p:cNvPr id="48" name="图片 47" descr="屏幕快照 2016-09-26 下午5.37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1" y="2166939"/>
            <a:ext cx="907805" cy="31335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2232050" y="3236663"/>
            <a:ext cx="4577104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中国法院网</a:t>
            </a:r>
            <a:r>
              <a:rPr lang="en-US" altLang="zh-CN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采集专业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法律术语</a:t>
            </a:r>
            <a:r>
              <a:rPr lang="en-US" altLang="zh-CN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和各类案由所涉及的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本体</a:t>
            </a:r>
            <a:endParaRPr lang="zh-CN" altLang="en-US" sz="1400" dirty="0">
              <a:solidFill>
                <a:srgbClr val="C1534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2049" y="4021018"/>
            <a:ext cx="4577105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搜狗百科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百度百科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互动百科</a:t>
            </a:r>
            <a:r>
              <a:rPr lang="en-US" altLang="zh-CN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法律类别下的词条构建法律垂直领域下的</a:t>
            </a:r>
            <a:r>
              <a:rPr lang="en-US" altLang="zh-CN" sz="1400" dirty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1534C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lang="zh-CN" altLang="en-US" sz="1400" dirty="0">
              <a:solidFill>
                <a:srgbClr val="C15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模型层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667794" y="1734465"/>
            <a:ext cx="6736033" cy="2464056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220778" y="3139712"/>
            <a:ext cx="685613" cy="683429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493655" y="2141674"/>
            <a:ext cx="684521" cy="683429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5919805" y="2569824"/>
            <a:ext cx="684521" cy="682337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1795721" y="2636199"/>
            <a:ext cx="684521" cy="683429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 bwMode="auto">
          <a:xfrm>
            <a:off x="1014036" y="1312229"/>
            <a:ext cx="134577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121681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  <a:sym typeface="Arial" panose="020B0604020202020204" pitchFamily="34" charset="0"/>
              </a:rPr>
              <a:t>关键词搜索</a:t>
            </a:r>
            <a:endParaRPr lang="en-US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 bwMode="auto">
          <a:xfrm>
            <a:off x="871716" y="1679955"/>
            <a:ext cx="1651801" cy="70737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提取输入中的关键词并在语料库中搜索相关的对话</a:t>
            </a:r>
            <a:endParaRPr lang="en-US" altLang="zh-CN" sz="1400" dirty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  <p:grpSp>
        <p:nvGrpSpPr>
          <p:cNvPr id="28" name="组合 31"/>
          <p:cNvGrpSpPr>
            <a:grpSpLocks/>
          </p:cNvGrpSpPr>
          <p:nvPr/>
        </p:nvGrpSpPr>
        <p:grpSpPr bwMode="auto">
          <a:xfrm>
            <a:off x="7555968" y="1269993"/>
            <a:ext cx="905052" cy="543686"/>
            <a:chOff x="9654540" y="1768263"/>
            <a:chExt cx="1316691" cy="790008"/>
          </a:xfrm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0008729" y="2202926"/>
              <a:ext cx="406602" cy="3553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2">
                  <a:moveTo>
                    <a:pt x="71" y="3"/>
                  </a:moveTo>
                  <a:lnTo>
                    <a:pt x="0" y="62"/>
                  </a:lnTo>
                  <a:lnTo>
                    <a:pt x="14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66172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9654540" y="1768263"/>
              <a:ext cx="1316691" cy="680550"/>
            </a:xfrm>
            <a:custGeom>
              <a:avLst/>
              <a:gdLst>
                <a:gd name="T0" fmla="*/ 230 w 230"/>
                <a:gd name="T1" fmla="*/ 0 h 119"/>
                <a:gd name="T2" fmla="*/ 0 w 230"/>
                <a:gd name="T3" fmla="*/ 26 h 119"/>
                <a:gd name="T4" fmla="*/ 140 w 230"/>
                <a:gd name="T5" fmla="*/ 119 h 119"/>
                <a:gd name="T6" fmla="*/ 230 w 23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19">
                  <a:moveTo>
                    <a:pt x="230" y="0"/>
                  </a:moveTo>
                  <a:lnTo>
                    <a:pt x="0" y="26"/>
                  </a:lnTo>
                  <a:lnTo>
                    <a:pt x="140" y="1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1C7D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9940432" y="1814268"/>
              <a:ext cx="933913" cy="744003"/>
            </a:xfrm>
            <a:custGeom>
              <a:avLst/>
              <a:gdLst>
                <a:gd name="T0" fmla="*/ 163 w 163"/>
                <a:gd name="T1" fmla="*/ 0 h 130"/>
                <a:gd name="T2" fmla="*/ 0 w 163"/>
                <a:gd name="T3" fmla="*/ 52 h 130"/>
                <a:gd name="T4" fmla="*/ 12 w 163"/>
                <a:gd name="T5" fmla="*/ 130 h 130"/>
                <a:gd name="T6" fmla="*/ 26 w 163"/>
                <a:gd name="T7" fmla="*/ 68 h 130"/>
                <a:gd name="T8" fmla="*/ 163 w 163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0">
                  <a:moveTo>
                    <a:pt x="163" y="0"/>
                  </a:moveTo>
                  <a:lnTo>
                    <a:pt x="0" y="52"/>
                  </a:lnTo>
                  <a:lnTo>
                    <a:pt x="12" y="130"/>
                  </a:lnTo>
                  <a:lnTo>
                    <a:pt x="26" y="6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8893A5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2" name="直线连接符 31"/>
          <p:cNvCxnSpPr/>
          <p:nvPr/>
        </p:nvCxnSpPr>
        <p:spPr>
          <a:xfrm>
            <a:off x="1795721" y="2387328"/>
            <a:ext cx="247006" cy="260196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3"/>
          <p:cNvSpPr txBox="1"/>
          <p:nvPr/>
        </p:nvSpPr>
        <p:spPr bwMode="auto">
          <a:xfrm>
            <a:off x="4144188" y="3586100"/>
            <a:ext cx="134577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121681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  <a:sym typeface="Arial" panose="020B0604020202020204" pitchFamily="34" charset="0"/>
              </a:rPr>
              <a:t>模板匹配</a:t>
            </a:r>
            <a:endParaRPr lang="en-US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 bwMode="auto">
          <a:xfrm>
            <a:off x="4001868" y="3953826"/>
            <a:ext cx="1651801" cy="70737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基于预先定义好的文本模版在语料库中匹配相关的对话</a:t>
            </a:r>
            <a:endParaRPr lang="en-US" altLang="zh-CN" sz="1400" dirty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3700664" y="3768396"/>
            <a:ext cx="205727" cy="185430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/>
          <p:cNvSpPr txBox="1"/>
          <p:nvPr/>
        </p:nvSpPr>
        <p:spPr bwMode="auto">
          <a:xfrm>
            <a:off x="5072949" y="1111593"/>
            <a:ext cx="134577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121681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  <a:sym typeface="Arial" panose="020B0604020202020204" pitchFamily="34" charset="0"/>
              </a:rPr>
              <a:t>机器学习</a:t>
            </a:r>
            <a:endParaRPr lang="en-US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 bwMode="auto">
          <a:xfrm>
            <a:off x="4930629" y="1479319"/>
            <a:ext cx="1651801" cy="47038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基于机器学习模型对聊天数据进行训练</a:t>
            </a:r>
            <a:endParaRPr lang="en-US" altLang="zh-CN" sz="1400" dirty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  <p:sp>
        <p:nvSpPr>
          <p:cNvPr id="52" name="TextBox 13"/>
          <p:cNvSpPr txBox="1"/>
          <p:nvPr/>
        </p:nvSpPr>
        <p:spPr bwMode="auto">
          <a:xfrm>
            <a:off x="6885851" y="3049740"/>
            <a:ext cx="134577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121681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  <a:sym typeface="Arial" panose="020B0604020202020204" pitchFamily="34" charset="0"/>
              </a:rPr>
              <a:t>神经网络</a:t>
            </a:r>
            <a:endParaRPr lang="en-US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/>
          <p:nvPr/>
        </p:nvSpPr>
        <p:spPr bwMode="auto">
          <a:xfrm>
            <a:off x="6743531" y="3417466"/>
            <a:ext cx="1651801" cy="70737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LSTM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等递归神经网络模型对聊天数据进行训练</a:t>
            </a:r>
            <a:endParaRPr lang="en-US" altLang="zh-CN" sz="1400" dirty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  <p:cxnSp>
        <p:nvCxnSpPr>
          <p:cNvPr id="54" name="直线连接符 53"/>
          <p:cNvCxnSpPr>
            <a:endCxn id="13" idx="7"/>
          </p:cNvCxnSpPr>
          <p:nvPr/>
        </p:nvCxnSpPr>
        <p:spPr>
          <a:xfrm flipH="1">
            <a:off x="5077930" y="2047547"/>
            <a:ext cx="141564" cy="194213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6389114" y="3219314"/>
            <a:ext cx="215212" cy="333939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234"/>
          <p:cNvSpPr>
            <a:spLocks noEditPoints="1"/>
          </p:cNvSpPr>
          <p:nvPr/>
        </p:nvSpPr>
        <p:spPr bwMode="auto">
          <a:xfrm>
            <a:off x="3397982" y="3319628"/>
            <a:ext cx="335376" cy="352722"/>
          </a:xfrm>
          <a:custGeom>
            <a:avLst/>
            <a:gdLst>
              <a:gd name="T0" fmla="*/ 212 w 233"/>
              <a:gd name="T1" fmla="*/ 18 h 246"/>
              <a:gd name="T2" fmla="*/ 181 w 233"/>
              <a:gd name="T3" fmla="*/ 1 h 246"/>
              <a:gd name="T4" fmla="*/ 157 w 233"/>
              <a:gd name="T5" fmla="*/ 1 h 246"/>
              <a:gd name="T6" fmla="*/ 125 w 233"/>
              <a:gd name="T7" fmla="*/ 18 h 246"/>
              <a:gd name="T8" fmla="*/ 104 w 233"/>
              <a:gd name="T9" fmla="*/ 39 h 246"/>
              <a:gd name="T10" fmla="*/ 103 w 233"/>
              <a:gd name="T11" fmla="*/ 57 h 246"/>
              <a:gd name="T12" fmla="*/ 107 w 233"/>
              <a:gd name="T13" fmla="*/ 64 h 246"/>
              <a:gd name="T14" fmla="*/ 120 w 233"/>
              <a:gd name="T15" fmla="*/ 69 h 246"/>
              <a:gd name="T16" fmla="*/ 134 w 233"/>
              <a:gd name="T17" fmla="*/ 64 h 246"/>
              <a:gd name="T18" fmla="*/ 156 w 233"/>
              <a:gd name="T19" fmla="*/ 42 h 246"/>
              <a:gd name="T20" fmla="*/ 169 w 233"/>
              <a:gd name="T21" fmla="*/ 38 h 246"/>
              <a:gd name="T22" fmla="*/ 177 w 233"/>
              <a:gd name="T23" fmla="*/ 39 h 246"/>
              <a:gd name="T24" fmla="*/ 187 w 233"/>
              <a:gd name="T25" fmla="*/ 47 h 246"/>
              <a:gd name="T26" fmla="*/ 193 w 233"/>
              <a:gd name="T27" fmla="*/ 55 h 246"/>
              <a:gd name="T28" fmla="*/ 194 w 233"/>
              <a:gd name="T29" fmla="*/ 64 h 246"/>
              <a:gd name="T30" fmla="*/ 190 w 233"/>
              <a:gd name="T31" fmla="*/ 77 h 246"/>
              <a:gd name="T32" fmla="*/ 143 w 233"/>
              <a:gd name="T33" fmla="*/ 125 h 246"/>
              <a:gd name="T34" fmla="*/ 130 w 233"/>
              <a:gd name="T35" fmla="*/ 131 h 246"/>
              <a:gd name="T36" fmla="*/ 121 w 233"/>
              <a:gd name="T37" fmla="*/ 131 h 246"/>
              <a:gd name="T38" fmla="*/ 109 w 233"/>
              <a:gd name="T39" fmla="*/ 125 h 246"/>
              <a:gd name="T40" fmla="*/ 82 w 233"/>
              <a:gd name="T41" fmla="*/ 152 h 246"/>
              <a:gd name="T42" fmla="*/ 103 w 233"/>
              <a:gd name="T43" fmla="*/ 165 h 246"/>
              <a:gd name="T44" fmla="*/ 126 w 233"/>
              <a:gd name="T45" fmla="*/ 170 h 246"/>
              <a:gd name="T46" fmla="*/ 138 w 233"/>
              <a:gd name="T47" fmla="*/ 169 h 246"/>
              <a:gd name="T48" fmla="*/ 170 w 233"/>
              <a:gd name="T49" fmla="*/ 152 h 246"/>
              <a:gd name="T50" fmla="*/ 222 w 233"/>
              <a:gd name="T51" fmla="*/ 98 h 246"/>
              <a:gd name="T52" fmla="*/ 233 w 233"/>
              <a:gd name="T53" fmla="*/ 64 h 246"/>
              <a:gd name="T54" fmla="*/ 228 w 233"/>
              <a:gd name="T55" fmla="*/ 40 h 246"/>
              <a:gd name="T56" fmla="*/ 215 w 233"/>
              <a:gd name="T57" fmla="*/ 20 h 246"/>
              <a:gd name="T58" fmla="*/ 81 w 233"/>
              <a:gd name="T59" fmla="*/ 200 h 246"/>
              <a:gd name="T60" fmla="*/ 69 w 233"/>
              <a:gd name="T61" fmla="*/ 207 h 246"/>
              <a:gd name="T62" fmla="*/ 60 w 233"/>
              <a:gd name="T63" fmla="*/ 207 h 246"/>
              <a:gd name="T64" fmla="*/ 47 w 233"/>
              <a:gd name="T65" fmla="*/ 200 h 246"/>
              <a:gd name="T66" fmla="*/ 43 w 233"/>
              <a:gd name="T67" fmla="*/ 195 h 246"/>
              <a:gd name="T68" fmla="*/ 39 w 233"/>
              <a:gd name="T69" fmla="*/ 182 h 246"/>
              <a:gd name="T70" fmla="*/ 40 w 233"/>
              <a:gd name="T71" fmla="*/ 173 h 246"/>
              <a:gd name="T72" fmla="*/ 90 w 233"/>
              <a:gd name="T73" fmla="*/ 121 h 246"/>
              <a:gd name="T74" fmla="*/ 98 w 233"/>
              <a:gd name="T75" fmla="*/ 116 h 246"/>
              <a:gd name="T76" fmla="*/ 107 w 233"/>
              <a:gd name="T77" fmla="*/ 113 h 246"/>
              <a:gd name="T78" fmla="*/ 120 w 233"/>
              <a:gd name="T79" fmla="*/ 117 h 246"/>
              <a:gd name="T80" fmla="*/ 125 w 233"/>
              <a:gd name="T81" fmla="*/ 122 h 246"/>
              <a:gd name="T82" fmla="*/ 147 w 233"/>
              <a:gd name="T83" fmla="*/ 90 h 246"/>
              <a:gd name="T84" fmla="*/ 142 w 233"/>
              <a:gd name="T85" fmla="*/ 86 h 246"/>
              <a:gd name="T86" fmla="*/ 116 w 233"/>
              <a:gd name="T87" fmla="*/ 75 h 246"/>
              <a:gd name="T88" fmla="*/ 95 w 233"/>
              <a:gd name="T89" fmla="*/ 77 h 246"/>
              <a:gd name="T90" fmla="*/ 63 w 233"/>
              <a:gd name="T91" fmla="*/ 94 h 246"/>
              <a:gd name="T92" fmla="*/ 11 w 233"/>
              <a:gd name="T93" fmla="*/ 147 h 246"/>
              <a:gd name="T94" fmla="*/ 0 w 233"/>
              <a:gd name="T95" fmla="*/ 182 h 246"/>
              <a:gd name="T96" fmla="*/ 5 w 233"/>
              <a:gd name="T97" fmla="*/ 205 h 246"/>
              <a:gd name="T98" fmla="*/ 21 w 233"/>
              <a:gd name="T99" fmla="*/ 228 h 246"/>
              <a:gd name="T100" fmla="*/ 40 w 233"/>
              <a:gd name="T101" fmla="*/ 241 h 246"/>
              <a:gd name="T102" fmla="*/ 64 w 233"/>
              <a:gd name="T103" fmla="*/ 246 h 246"/>
              <a:gd name="T104" fmla="*/ 76 w 233"/>
              <a:gd name="T105" fmla="*/ 244 h 246"/>
              <a:gd name="T106" fmla="*/ 108 w 233"/>
              <a:gd name="T107" fmla="*/ 228 h 246"/>
              <a:gd name="T108" fmla="*/ 130 w 233"/>
              <a:gd name="T109" fmla="*/ 205 h 246"/>
              <a:gd name="T110" fmla="*/ 131 w 233"/>
              <a:gd name="T111" fmla="*/ 187 h 246"/>
              <a:gd name="T112" fmla="*/ 128 w 233"/>
              <a:gd name="T113" fmla="*/ 181 h 246"/>
              <a:gd name="T114" fmla="*/ 113 w 233"/>
              <a:gd name="T115" fmla="*/ 176 h 246"/>
              <a:gd name="T116" fmla="*/ 100 w 233"/>
              <a:gd name="T117" fmla="*/ 18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3" h="246">
                <a:moveTo>
                  <a:pt x="215" y="20"/>
                </a:moveTo>
                <a:lnTo>
                  <a:pt x="212" y="18"/>
                </a:lnTo>
                <a:lnTo>
                  <a:pt x="212" y="18"/>
                </a:lnTo>
                <a:lnTo>
                  <a:pt x="203" y="10"/>
                </a:lnTo>
                <a:lnTo>
                  <a:pt x="193" y="4"/>
                </a:lnTo>
                <a:lnTo>
                  <a:pt x="181" y="1"/>
                </a:lnTo>
                <a:lnTo>
                  <a:pt x="169" y="0"/>
                </a:lnTo>
                <a:lnTo>
                  <a:pt x="169" y="0"/>
                </a:lnTo>
                <a:lnTo>
                  <a:pt x="157" y="1"/>
                </a:lnTo>
                <a:lnTo>
                  <a:pt x="146" y="4"/>
                </a:lnTo>
                <a:lnTo>
                  <a:pt x="134" y="10"/>
                </a:lnTo>
                <a:lnTo>
                  <a:pt x="125" y="18"/>
                </a:lnTo>
                <a:lnTo>
                  <a:pt x="107" y="36"/>
                </a:lnTo>
                <a:lnTo>
                  <a:pt x="107" y="36"/>
                </a:lnTo>
                <a:lnTo>
                  <a:pt x="104" y="39"/>
                </a:lnTo>
                <a:lnTo>
                  <a:pt x="103" y="43"/>
                </a:lnTo>
                <a:lnTo>
                  <a:pt x="102" y="49"/>
                </a:lnTo>
                <a:lnTo>
                  <a:pt x="103" y="57"/>
                </a:lnTo>
                <a:lnTo>
                  <a:pt x="104" y="60"/>
                </a:lnTo>
                <a:lnTo>
                  <a:pt x="107" y="64"/>
                </a:lnTo>
                <a:lnTo>
                  <a:pt x="107" y="64"/>
                </a:lnTo>
                <a:lnTo>
                  <a:pt x="109" y="65"/>
                </a:lnTo>
                <a:lnTo>
                  <a:pt x="113" y="68"/>
                </a:lnTo>
                <a:lnTo>
                  <a:pt x="120" y="69"/>
                </a:lnTo>
                <a:lnTo>
                  <a:pt x="128" y="68"/>
                </a:lnTo>
                <a:lnTo>
                  <a:pt x="130" y="65"/>
                </a:lnTo>
                <a:lnTo>
                  <a:pt x="134" y="64"/>
                </a:lnTo>
                <a:lnTo>
                  <a:pt x="152" y="44"/>
                </a:lnTo>
                <a:lnTo>
                  <a:pt x="152" y="44"/>
                </a:lnTo>
                <a:lnTo>
                  <a:pt x="156" y="42"/>
                </a:lnTo>
                <a:lnTo>
                  <a:pt x="160" y="39"/>
                </a:lnTo>
                <a:lnTo>
                  <a:pt x="164" y="38"/>
                </a:lnTo>
                <a:lnTo>
                  <a:pt x="169" y="38"/>
                </a:lnTo>
                <a:lnTo>
                  <a:pt x="169" y="38"/>
                </a:lnTo>
                <a:lnTo>
                  <a:pt x="173" y="38"/>
                </a:lnTo>
                <a:lnTo>
                  <a:pt x="177" y="39"/>
                </a:lnTo>
                <a:lnTo>
                  <a:pt x="182" y="42"/>
                </a:lnTo>
                <a:lnTo>
                  <a:pt x="186" y="44"/>
                </a:lnTo>
                <a:lnTo>
                  <a:pt x="187" y="47"/>
                </a:lnTo>
                <a:lnTo>
                  <a:pt x="187" y="47"/>
                </a:lnTo>
                <a:lnTo>
                  <a:pt x="190" y="51"/>
                </a:lnTo>
                <a:lnTo>
                  <a:pt x="193" y="55"/>
                </a:lnTo>
                <a:lnTo>
                  <a:pt x="194" y="59"/>
                </a:lnTo>
                <a:lnTo>
                  <a:pt x="194" y="64"/>
                </a:lnTo>
                <a:lnTo>
                  <a:pt x="194" y="64"/>
                </a:lnTo>
                <a:lnTo>
                  <a:pt x="194" y="68"/>
                </a:lnTo>
                <a:lnTo>
                  <a:pt x="193" y="73"/>
                </a:lnTo>
                <a:lnTo>
                  <a:pt x="190" y="77"/>
                </a:lnTo>
                <a:lnTo>
                  <a:pt x="187" y="81"/>
                </a:lnTo>
                <a:lnTo>
                  <a:pt x="143" y="125"/>
                </a:lnTo>
                <a:lnTo>
                  <a:pt x="143" y="125"/>
                </a:lnTo>
                <a:lnTo>
                  <a:pt x="139" y="127"/>
                </a:lnTo>
                <a:lnTo>
                  <a:pt x="135" y="130"/>
                </a:lnTo>
                <a:lnTo>
                  <a:pt x="130" y="131"/>
                </a:lnTo>
                <a:lnTo>
                  <a:pt x="126" y="131"/>
                </a:lnTo>
                <a:lnTo>
                  <a:pt x="126" y="131"/>
                </a:lnTo>
                <a:lnTo>
                  <a:pt x="121" y="131"/>
                </a:lnTo>
                <a:lnTo>
                  <a:pt x="117" y="130"/>
                </a:lnTo>
                <a:lnTo>
                  <a:pt x="113" y="127"/>
                </a:lnTo>
                <a:lnTo>
                  <a:pt x="109" y="125"/>
                </a:lnTo>
                <a:lnTo>
                  <a:pt x="108" y="122"/>
                </a:lnTo>
                <a:lnTo>
                  <a:pt x="81" y="150"/>
                </a:lnTo>
                <a:lnTo>
                  <a:pt x="82" y="152"/>
                </a:lnTo>
                <a:lnTo>
                  <a:pt x="82" y="152"/>
                </a:lnTo>
                <a:lnTo>
                  <a:pt x="92" y="160"/>
                </a:lnTo>
                <a:lnTo>
                  <a:pt x="103" y="165"/>
                </a:lnTo>
                <a:lnTo>
                  <a:pt x="115" y="169"/>
                </a:lnTo>
                <a:lnTo>
                  <a:pt x="126" y="170"/>
                </a:lnTo>
                <a:lnTo>
                  <a:pt x="126" y="170"/>
                </a:lnTo>
                <a:lnTo>
                  <a:pt x="126" y="170"/>
                </a:lnTo>
                <a:lnTo>
                  <a:pt x="126" y="170"/>
                </a:lnTo>
                <a:lnTo>
                  <a:pt x="138" y="169"/>
                </a:lnTo>
                <a:lnTo>
                  <a:pt x="150" y="165"/>
                </a:lnTo>
                <a:lnTo>
                  <a:pt x="160" y="160"/>
                </a:lnTo>
                <a:lnTo>
                  <a:pt x="170" y="152"/>
                </a:lnTo>
                <a:lnTo>
                  <a:pt x="215" y="108"/>
                </a:lnTo>
                <a:lnTo>
                  <a:pt x="215" y="108"/>
                </a:lnTo>
                <a:lnTo>
                  <a:pt x="222" y="98"/>
                </a:lnTo>
                <a:lnTo>
                  <a:pt x="228" y="87"/>
                </a:lnTo>
                <a:lnTo>
                  <a:pt x="232" y="75"/>
                </a:lnTo>
                <a:lnTo>
                  <a:pt x="233" y="64"/>
                </a:lnTo>
                <a:lnTo>
                  <a:pt x="233" y="64"/>
                </a:lnTo>
                <a:lnTo>
                  <a:pt x="232" y="52"/>
                </a:lnTo>
                <a:lnTo>
                  <a:pt x="228" y="40"/>
                </a:lnTo>
                <a:lnTo>
                  <a:pt x="222" y="30"/>
                </a:lnTo>
                <a:lnTo>
                  <a:pt x="215" y="20"/>
                </a:lnTo>
                <a:lnTo>
                  <a:pt x="215" y="20"/>
                </a:lnTo>
                <a:close/>
                <a:moveTo>
                  <a:pt x="100" y="181"/>
                </a:moveTo>
                <a:lnTo>
                  <a:pt x="81" y="200"/>
                </a:lnTo>
                <a:lnTo>
                  <a:pt x="81" y="200"/>
                </a:lnTo>
                <a:lnTo>
                  <a:pt x="77" y="203"/>
                </a:lnTo>
                <a:lnTo>
                  <a:pt x="73" y="205"/>
                </a:lnTo>
                <a:lnTo>
                  <a:pt x="69" y="207"/>
                </a:lnTo>
                <a:lnTo>
                  <a:pt x="64" y="207"/>
                </a:lnTo>
                <a:lnTo>
                  <a:pt x="64" y="207"/>
                </a:lnTo>
                <a:lnTo>
                  <a:pt x="60" y="207"/>
                </a:lnTo>
                <a:lnTo>
                  <a:pt x="55" y="205"/>
                </a:lnTo>
                <a:lnTo>
                  <a:pt x="51" y="203"/>
                </a:lnTo>
                <a:lnTo>
                  <a:pt x="47" y="200"/>
                </a:lnTo>
                <a:lnTo>
                  <a:pt x="46" y="199"/>
                </a:lnTo>
                <a:lnTo>
                  <a:pt x="46" y="199"/>
                </a:lnTo>
                <a:lnTo>
                  <a:pt x="43" y="195"/>
                </a:lnTo>
                <a:lnTo>
                  <a:pt x="40" y="191"/>
                </a:lnTo>
                <a:lnTo>
                  <a:pt x="39" y="186"/>
                </a:lnTo>
                <a:lnTo>
                  <a:pt x="39" y="182"/>
                </a:lnTo>
                <a:lnTo>
                  <a:pt x="39" y="182"/>
                </a:lnTo>
                <a:lnTo>
                  <a:pt x="39" y="177"/>
                </a:lnTo>
                <a:lnTo>
                  <a:pt x="40" y="173"/>
                </a:lnTo>
                <a:lnTo>
                  <a:pt x="43" y="169"/>
                </a:lnTo>
                <a:lnTo>
                  <a:pt x="46" y="165"/>
                </a:lnTo>
                <a:lnTo>
                  <a:pt x="90" y="121"/>
                </a:lnTo>
                <a:lnTo>
                  <a:pt x="90" y="121"/>
                </a:lnTo>
                <a:lnTo>
                  <a:pt x="94" y="117"/>
                </a:lnTo>
                <a:lnTo>
                  <a:pt x="98" y="116"/>
                </a:lnTo>
                <a:lnTo>
                  <a:pt x="103" y="114"/>
                </a:lnTo>
                <a:lnTo>
                  <a:pt x="107" y="113"/>
                </a:lnTo>
                <a:lnTo>
                  <a:pt x="107" y="113"/>
                </a:lnTo>
                <a:lnTo>
                  <a:pt x="112" y="114"/>
                </a:lnTo>
                <a:lnTo>
                  <a:pt x="116" y="116"/>
                </a:lnTo>
                <a:lnTo>
                  <a:pt x="120" y="117"/>
                </a:lnTo>
                <a:lnTo>
                  <a:pt x="124" y="121"/>
                </a:lnTo>
                <a:lnTo>
                  <a:pt x="125" y="122"/>
                </a:lnTo>
                <a:lnTo>
                  <a:pt x="125" y="122"/>
                </a:lnTo>
                <a:lnTo>
                  <a:pt x="152" y="95"/>
                </a:lnTo>
                <a:lnTo>
                  <a:pt x="151" y="94"/>
                </a:lnTo>
                <a:lnTo>
                  <a:pt x="147" y="90"/>
                </a:lnTo>
                <a:lnTo>
                  <a:pt x="147" y="90"/>
                </a:lnTo>
                <a:lnTo>
                  <a:pt x="142" y="86"/>
                </a:lnTo>
                <a:lnTo>
                  <a:pt x="142" y="86"/>
                </a:lnTo>
                <a:lnTo>
                  <a:pt x="134" y="82"/>
                </a:lnTo>
                <a:lnTo>
                  <a:pt x="125" y="78"/>
                </a:lnTo>
                <a:lnTo>
                  <a:pt x="116" y="75"/>
                </a:lnTo>
                <a:lnTo>
                  <a:pt x="107" y="75"/>
                </a:lnTo>
                <a:lnTo>
                  <a:pt x="107" y="75"/>
                </a:lnTo>
                <a:lnTo>
                  <a:pt x="95" y="77"/>
                </a:lnTo>
                <a:lnTo>
                  <a:pt x="83" y="79"/>
                </a:lnTo>
                <a:lnTo>
                  <a:pt x="73" y="86"/>
                </a:lnTo>
                <a:lnTo>
                  <a:pt x="63" y="94"/>
                </a:lnTo>
                <a:lnTo>
                  <a:pt x="18" y="138"/>
                </a:lnTo>
                <a:lnTo>
                  <a:pt x="18" y="138"/>
                </a:lnTo>
                <a:lnTo>
                  <a:pt x="11" y="147"/>
                </a:lnTo>
                <a:lnTo>
                  <a:pt x="5" y="159"/>
                </a:lnTo>
                <a:lnTo>
                  <a:pt x="1" y="170"/>
                </a:lnTo>
                <a:lnTo>
                  <a:pt x="0" y="182"/>
                </a:lnTo>
                <a:lnTo>
                  <a:pt x="0" y="182"/>
                </a:lnTo>
                <a:lnTo>
                  <a:pt x="1" y="194"/>
                </a:lnTo>
                <a:lnTo>
                  <a:pt x="5" y="205"/>
                </a:lnTo>
                <a:lnTo>
                  <a:pt x="11" y="216"/>
                </a:lnTo>
                <a:lnTo>
                  <a:pt x="18" y="225"/>
                </a:lnTo>
                <a:lnTo>
                  <a:pt x="21" y="228"/>
                </a:lnTo>
                <a:lnTo>
                  <a:pt x="21" y="228"/>
                </a:lnTo>
                <a:lnTo>
                  <a:pt x="30" y="235"/>
                </a:lnTo>
                <a:lnTo>
                  <a:pt x="40" y="241"/>
                </a:lnTo>
                <a:lnTo>
                  <a:pt x="52" y="244"/>
                </a:lnTo>
                <a:lnTo>
                  <a:pt x="64" y="246"/>
                </a:lnTo>
                <a:lnTo>
                  <a:pt x="64" y="246"/>
                </a:lnTo>
                <a:lnTo>
                  <a:pt x="64" y="246"/>
                </a:lnTo>
                <a:lnTo>
                  <a:pt x="64" y="246"/>
                </a:lnTo>
                <a:lnTo>
                  <a:pt x="76" y="244"/>
                </a:lnTo>
                <a:lnTo>
                  <a:pt x="87" y="241"/>
                </a:lnTo>
                <a:lnTo>
                  <a:pt x="99" y="235"/>
                </a:lnTo>
                <a:lnTo>
                  <a:pt x="108" y="228"/>
                </a:lnTo>
                <a:lnTo>
                  <a:pt x="128" y="208"/>
                </a:lnTo>
                <a:lnTo>
                  <a:pt x="128" y="208"/>
                </a:lnTo>
                <a:lnTo>
                  <a:pt x="130" y="205"/>
                </a:lnTo>
                <a:lnTo>
                  <a:pt x="131" y="202"/>
                </a:lnTo>
                <a:lnTo>
                  <a:pt x="133" y="195"/>
                </a:lnTo>
                <a:lnTo>
                  <a:pt x="131" y="187"/>
                </a:lnTo>
                <a:lnTo>
                  <a:pt x="130" y="185"/>
                </a:lnTo>
                <a:lnTo>
                  <a:pt x="128" y="181"/>
                </a:lnTo>
                <a:lnTo>
                  <a:pt x="128" y="181"/>
                </a:lnTo>
                <a:lnTo>
                  <a:pt x="125" y="178"/>
                </a:lnTo>
                <a:lnTo>
                  <a:pt x="121" y="177"/>
                </a:lnTo>
                <a:lnTo>
                  <a:pt x="113" y="176"/>
                </a:lnTo>
                <a:lnTo>
                  <a:pt x="107" y="177"/>
                </a:lnTo>
                <a:lnTo>
                  <a:pt x="103" y="178"/>
                </a:lnTo>
                <a:lnTo>
                  <a:pt x="100" y="181"/>
                </a:lnTo>
                <a:lnTo>
                  <a:pt x="100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22"/>
          <p:cNvSpPr>
            <a:spLocks noEditPoints="1"/>
          </p:cNvSpPr>
          <p:nvPr/>
        </p:nvSpPr>
        <p:spPr bwMode="auto">
          <a:xfrm>
            <a:off x="6082727" y="2767341"/>
            <a:ext cx="357894" cy="347373"/>
          </a:xfrm>
          <a:custGeom>
            <a:avLst/>
            <a:gdLst>
              <a:gd name="T0" fmla="*/ 129 w 259"/>
              <a:gd name="T1" fmla="*/ 209 h 209"/>
              <a:gd name="T2" fmla="*/ 0 w 259"/>
              <a:gd name="T3" fmla="*/ 65 h 209"/>
              <a:gd name="T4" fmla="*/ 48 w 259"/>
              <a:gd name="T5" fmla="*/ 0 h 209"/>
              <a:gd name="T6" fmla="*/ 209 w 259"/>
              <a:gd name="T7" fmla="*/ 0 h 209"/>
              <a:gd name="T8" fmla="*/ 259 w 259"/>
              <a:gd name="T9" fmla="*/ 65 h 209"/>
              <a:gd name="T10" fmla="*/ 129 w 259"/>
              <a:gd name="T11" fmla="*/ 209 h 209"/>
              <a:gd name="T12" fmla="*/ 165 w 259"/>
              <a:gd name="T13" fmla="*/ 83 h 209"/>
              <a:gd name="T14" fmla="*/ 129 w 259"/>
              <a:gd name="T15" fmla="*/ 89 h 209"/>
              <a:gd name="T16" fmla="*/ 94 w 259"/>
              <a:gd name="T17" fmla="*/ 83 h 209"/>
              <a:gd name="T18" fmla="*/ 129 w 259"/>
              <a:gd name="T19" fmla="*/ 160 h 209"/>
              <a:gd name="T20" fmla="*/ 165 w 259"/>
              <a:gd name="T21" fmla="*/ 83 h 209"/>
              <a:gd name="T22" fmla="*/ 182 w 259"/>
              <a:gd name="T23" fmla="*/ 79 h 209"/>
              <a:gd name="T24" fmla="*/ 147 w 259"/>
              <a:gd name="T25" fmla="*/ 157 h 209"/>
              <a:gd name="T26" fmla="*/ 217 w 259"/>
              <a:gd name="T27" fmla="*/ 74 h 209"/>
              <a:gd name="T28" fmla="*/ 182 w 259"/>
              <a:gd name="T29" fmla="*/ 79 h 209"/>
              <a:gd name="T30" fmla="*/ 112 w 259"/>
              <a:gd name="T31" fmla="*/ 157 h 209"/>
              <a:gd name="T32" fmla="*/ 75 w 259"/>
              <a:gd name="T33" fmla="*/ 79 h 209"/>
              <a:gd name="T34" fmla="*/ 40 w 259"/>
              <a:gd name="T35" fmla="*/ 74 h 209"/>
              <a:gd name="T36" fmla="*/ 112 w 259"/>
              <a:gd name="T37" fmla="*/ 157 h 209"/>
              <a:gd name="T38" fmla="*/ 38 w 259"/>
              <a:gd name="T39" fmla="*/ 57 h 209"/>
              <a:gd name="T40" fmla="*/ 92 w 259"/>
              <a:gd name="T41" fmla="*/ 66 h 209"/>
              <a:gd name="T42" fmla="*/ 94 w 259"/>
              <a:gd name="T43" fmla="*/ 65 h 209"/>
              <a:gd name="T44" fmla="*/ 81 w 259"/>
              <a:gd name="T45" fmla="*/ 65 h 209"/>
              <a:gd name="T46" fmla="*/ 60 w 259"/>
              <a:gd name="T47" fmla="*/ 30 h 209"/>
              <a:gd name="T48" fmla="*/ 38 w 259"/>
              <a:gd name="T49" fmla="*/ 57 h 209"/>
              <a:gd name="T50" fmla="*/ 73 w 259"/>
              <a:gd name="T51" fmla="*/ 25 h 209"/>
              <a:gd name="T52" fmla="*/ 95 w 259"/>
              <a:gd name="T53" fmla="*/ 63 h 209"/>
              <a:gd name="T54" fmla="*/ 121 w 259"/>
              <a:gd name="T55" fmla="*/ 25 h 209"/>
              <a:gd name="T56" fmla="*/ 73 w 259"/>
              <a:gd name="T57" fmla="*/ 25 h 209"/>
              <a:gd name="T58" fmla="*/ 107 w 259"/>
              <a:gd name="T59" fmla="*/ 69 h 209"/>
              <a:gd name="T60" fmla="*/ 129 w 259"/>
              <a:gd name="T61" fmla="*/ 73 h 209"/>
              <a:gd name="T62" fmla="*/ 151 w 259"/>
              <a:gd name="T63" fmla="*/ 69 h 209"/>
              <a:gd name="T64" fmla="*/ 129 w 259"/>
              <a:gd name="T65" fmla="*/ 37 h 209"/>
              <a:gd name="T66" fmla="*/ 107 w 259"/>
              <a:gd name="T67" fmla="*/ 69 h 209"/>
              <a:gd name="T68" fmla="*/ 136 w 259"/>
              <a:gd name="T69" fmla="*/ 25 h 209"/>
              <a:gd name="T70" fmla="*/ 162 w 259"/>
              <a:gd name="T71" fmla="*/ 63 h 209"/>
              <a:gd name="T72" fmla="*/ 186 w 259"/>
              <a:gd name="T73" fmla="*/ 25 h 209"/>
              <a:gd name="T74" fmla="*/ 136 w 259"/>
              <a:gd name="T75" fmla="*/ 25 h 209"/>
              <a:gd name="T76" fmla="*/ 198 w 259"/>
              <a:gd name="T77" fmla="*/ 30 h 209"/>
              <a:gd name="T78" fmla="*/ 177 w 259"/>
              <a:gd name="T79" fmla="*/ 65 h 209"/>
              <a:gd name="T80" fmla="*/ 164 w 259"/>
              <a:gd name="T81" fmla="*/ 65 h 209"/>
              <a:gd name="T82" fmla="*/ 165 w 259"/>
              <a:gd name="T83" fmla="*/ 66 h 209"/>
              <a:gd name="T84" fmla="*/ 220 w 259"/>
              <a:gd name="T85" fmla="*/ 57 h 209"/>
              <a:gd name="T86" fmla="*/ 198 w 259"/>
              <a:gd name="T87" fmla="*/ 3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9" h="209">
                <a:moveTo>
                  <a:pt x="129" y="209"/>
                </a:moveTo>
                <a:lnTo>
                  <a:pt x="0" y="65"/>
                </a:lnTo>
                <a:lnTo>
                  <a:pt x="48" y="0"/>
                </a:lnTo>
                <a:lnTo>
                  <a:pt x="209" y="0"/>
                </a:lnTo>
                <a:lnTo>
                  <a:pt x="259" y="65"/>
                </a:lnTo>
                <a:lnTo>
                  <a:pt x="129" y="209"/>
                </a:lnTo>
                <a:close/>
                <a:moveTo>
                  <a:pt x="165" y="83"/>
                </a:moveTo>
                <a:lnTo>
                  <a:pt x="129" y="89"/>
                </a:lnTo>
                <a:lnTo>
                  <a:pt x="94" y="83"/>
                </a:lnTo>
                <a:lnTo>
                  <a:pt x="129" y="160"/>
                </a:lnTo>
                <a:lnTo>
                  <a:pt x="165" y="83"/>
                </a:lnTo>
                <a:close/>
                <a:moveTo>
                  <a:pt x="182" y="79"/>
                </a:moveTo>
                <a:lnTo>
                  <a:pt x="147" y="157"/>
                </a:lnTo>
                <a:lnTo>
                  <a:pt x="217" y="74"/>
                </a:lnTo>
                <a:lnTo>
                  <a:pt x="182" y="79"/>
                </a:lnTo>
                <a:close/>
                <a:moveTo>
                  <a:pt x="112" y="157"/>
                </a:moveTo>
                <a:lnTo>
                  <a:pt x="75" y="79"/>
                </a:lnTo>
                <a:lnTo>
                  <a:pt x="40" y="74"/>
                </a:lnTo>
                <a:lnTo>
                  <a:pt x="112" y="157"/>
                </a:lnTo>
                <a:close/>
                <a:moveTo>
                  <a:pt x="38" y="57"/>
                </a:moveTo>
                <a:lnTo>
                  <a:pt x="92" y="66"/>
                </a:lnTo>
                <a:lnTo>
                  <a:pt x="94" y="65"/>
                </a:lnTo>
                <a:lnTo>
                  <a:pt x="81" y="65"/>
                </a:lnTo>
                <a:lnTo>
                  <a:pt x="60" y="30"/>
                </a:lnTo>
                <a:lnTo>
                  <a:pt x="38" y="57"/>
                </a:lnTo>
                <a:close/>
                <a:moveTo>
                  <a:pt x="73" y="25"/>
                </a:moveTo>
                <a:lnTo>
                  <a:pt x="95" y="63"/>
                </a:lnTo>
                <a:lnTo>
                  <a:pt x="121" y="25"/>
                </a:lnTo>
                <a:lnTo>
                  <a:pt x="73" y="25"/>
                </a:lnTo>
                <a:close/>
                <a:moveTo>
                  <a:pt x="107" y="69"/>
                </a:moveTo>
                <a:lnTo>
                  <a:pt x="129" y="73"/>
                </a:lnTo>
                <a:lnTo>
                  <a:pt x="151" y="69"/>
                </a:lnTo>
                <a:lnTo>
                  <a:pt x="129" y="37"/>
                </a:lnTo>
                <a:lnTo>
                  <a:pt x="107" y="69"/>
                </a:lnTo>
                <a:close/>
                <a:moveTo>
                  <a:pt x="136" y="25"/>
                </a:moveTo>
                <a:lnTo>
                  <a:pt x="162" y="63"/>
                </a:lnTo>
                <a:lnTo>
                  <a:pt x="186" y="25"/>
                </a:lnTo>
                <a:lnTo>
                  <a:pt x="136" y="25"/>
                </a:lnTo>
                <a:close/>
                <a:moveTo>
                  <a:pt x="198" y="30"/>
                </a:moveTo>
                <a:lnTo>
                  <a:pt x="177" y="65"/>
                </a:lnTo>
                <a:lnTo>
                  <a:pt x="164" y="65"/>
                </a:lnTo>
                <a:lnTo>
                  <a:pt x="165" y="66"/>
                </a:lnTo>
                <a:lnTo>
                  <a:pt x="220" y="57"/>
                </a:lnTo>
                <a:lnTo>
                  <a:pt x="19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54"/>
          <p:cNvSpPr>
            <a:spLocks noEditPoints="1"/>
          </p:cNvSpPr>
          <p:nvPr/>
        </p:nvSpPr>
        <p:spPr bwMode="auto">
          <a:xfrm>
            <a:off x="4651911" y="2318573"/>
            <a:ext cx="382227" cy="347374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24"/>
          <p:cNvSpPr>
            <a:spLocks noEditPoints="1"/>
          </p:cNvSpPr>
          <p:nvPr/>
        </p:nvSpPr>
        <p:spPr bwMode="auto">
          <a:xfrm>
            <a:off x="1959474" y="2803205"/>
            <a:ext cx="367650" cy="350415"/>
          </a:xfrm>
          <a:custGeom>
            <a:avLst/>
            <a:gdLst>
              <a:gd name="T0" fmla="*/ 45 w 255"/>
              <a:gd name="T1" fmla="*/ 238 h 245"/>
              <a:gd name="T2" fmla="*/ 31 w 255"/>
              <a:gd name="T3" fmla="*/ 245 h 245"/>
              <a:gd name="T4" fmla="*/ 17 w 255"/>
              <a:gd name="T5" fmla="*/ 238 h 245"/>
              <a:gd name="T6" fmla="*/ 12 w 255"/>
              <a:gd name="T7" fmla="*/ 232 h 245"/>
              <a:gd name="T8" fmla="*/ 14 w 255"/>
              <a:gd name="T9" fmla="*/ 214 h 245"/>
              <a:gd name="T10" fmla="*/ 3 w 255"/>
              <a:gd name="T11" fmla="*/ 181 h 245"/>
              <a:gd name="T12" fmla="*/ 0 w 255"/>
              <a:gd name="T13" fmla="*/ 173 h 245"/>
              <a:gd name="T14" fmla="*/ 3 w 255"/>
              <a:gd name="T15" fmla="*/ 167 h 245"/>
              <a:gd name="T16" fmla="*/ 13 w 255"/>
              <a:gd name="T17" fmla="*/ 164 h 245"/>
              <a:gd name="T18" fmla="*/ 45 w 255"/>
              <a:gd name="T19" fmla="*/ 181 h 245"/>
              <a:gd name="T20" fmla="*/ 35 w 255"/>
              <a:gd name="T21" fmla="*/ 171 h 245"/>
              <a:gd name="T22" fmla="*/ 38 w 255"/>
              <a:gd name="T23" fmla="*/ 160 h 245"/>
              <a:gd name="T24" fmla="*/ 45 w 255"/>
              <a:gd name="T25" fmla="*/ 156 h 245"/>
              <a:gd name="T26" fmla="*/ 60 w 255"/>
              <a:gd name="T27" fmla="*/ 167 h 245"/>
              <a:gd name="T28" fmla="*/ 45 w 255"/>
              <a:gd name="T29" fmla="*/ 138 h 245"/>
              <a:gd name="T30" fmla="*/ 43 w 255"/>
              <a:gd name="T31" fmla="*/ 128 h 245"/>
              <a:gd name="T32" fmla="*/ 48 w 255"/>
              <a:gd name="T33" fmla="*/ 123 h 245"/>
              <a:gd name="T34" fmla="*/ 58 w 255"/>
              <a:gd name="T35" fmla="*/ 124 h 245"/>
              <a:gd name="T36" fmla="*/ 117 w 255"/>
              <a:gd name="T37" fmla="*/ 110 h 245"/>
              <a:gd name="T38" fmla="*/ 100 w 255"/>
              <a:gd name="T39" fmla="*/ 71 h 245"/>
              <a:gd name="T40" fmla="*/ 100 w 255"/>
              <a:gd name="T41" fmla="*/ 34 h 245"/>
              <a:gd name="T42" fmla="*/ 112 w 255"/>
              <a:gd name="T43" fmla="*/ 16 h 245"/>
              <a:gd name="T44" fmla="*/ 129 w 255"/>
              <a:gd name="T45" fmla="*/ 4 h 245"/>
              <a:gd name="T46" fmla="*/ 164 w 255"/>
              <a:gd name="T47" fmla="*/ 2 h 245"/>
              <a:gd name="T48" fmla="*/ 208 w 255"/>
              <a:gd name="T49" fmla="*/ 21 h 245"/>
              <a:gd name="T50" fmla="*/ 234 w 255"/>
              <a:gd name="T51" fmla="*/ 47 h 245"/>
              <a:gd name="T52" fmla="*/ 253 w 255"/>
              <a:gd name="T53" fmla="*/ 91 h 245"/>
              <a:gd name="T54" fmla="*/ 251 w 255"/>
              <a:gd name="T55" fmla="*/ 127 h 245"/>
              <a:gd name="T56" fmla="*/ 239 w 255"/>
              <a:gd name="T57" fmla="*/ 143 h 245"/>
              <a:gd name="T58" fmla="*/ 221 w 255"/>
              <a:gd name="T59" fmla="*/ 155 h 245"/>
              <a:gd name="T60" fmla="*/ 185 w 255"/>
              <a:gd name="T61" fmla="*/ 155 h 245"/>
              <a:gd name="T62" fmla="*/ 146 w 255"/>
              <a:gd name="T63" fmla="*/ 138 h 245"/>
              <a:gd name="T64" fmla="*/ 200 w 255"/>
              <a:gd name="T65" fmla="*/ 55 h 245"/>
              <a:gd name="T66" fmla="*/ 182 w 255"/>
              <a:gd name="T67" fmla="*/ 42 h 245"/>
              <a:gd name="T68" fmla="*/ 164 w 255"/>
              <a:gd name="T69" fmla="*/ 39 h 245"/>
              <a:gd name="T70" fmla="*/ 155 w 255"/>
              <a:gd name="T71" fmla="*/ 43 h 245"/>
              <a:gd name="T72" fmla="*/ 149 w 255"/>
              <a:gd name="T73" fmla="*/ 59 h 245"/>
              <a:gd name="T74" fmla="*/ 156 w 255"/>
              <a:gd name="T75" fmla="*/ 77 h 245"/>
              <a:gd name="T76" fmla="*/ 165 w 255"/>
              <a:gd name="T77" fmla="*/ 90 h 245"/>
              <a:gd name="T78" fmla="*/ 185 w 255"/>
              <a:gd name="T79" fmla="*/ 103 h 245"/>
              <a:gd name="T80" fmla="*/ 203 w 255"/>
              <a:gd name="T81" fmla="*/ 106 h 245"/>
              <a:gd name="T82" fmla="*/ 212 w 255"/>
              <a:gd name="T83" fmla="*/ 101 h 245"/>
              <a:gd name="T84" fmla="*/ 216 w 255"/>
              <a:gd name="T85" fmla="*/ 86 h 245"/>
              <a:gd name="T86" fmla="*/ 211 w 255"/>
              <a:gd name="T87" fmla="*/ 67 h 245"/>
              <a:gd name="T88" fmla="*/ 200 w 255"/>
              <a:gd name="T89" fmla="*/ 5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5" h="245">
                <a:moveTo>
                  <a:pt x="146" y="138"/>
                </a:moveTo>
                <a:lnTo>
                  <a:pt x="45" y="238"/>
                </a:lnTo>
                <a:lnTo>
                  <a:pt x="45" y="238"/>
                </a:lnTo>
                <a:lnTo>
                  <a:pt x="42" y="241"/>
                </a:lnTo>
                <a:lnTo>
                  <a:pt x="38" y="243"/>
                </a:lnTo>
                <a:lnTo>
                  <a:pt x="31" y="245"/>
                </a:lnTo>
                <a:lnTo>
                  <a:pt x="23" y="242"/>
                </a:lnTo>
                <a:lnTo>
                  <a:pt x="19" y="241"/>
                </a:lnTo>
                <a:lnTo>
                  <a:pt x="17" y="238"/>
                </a:lnTo>
                <a:lnTo>
                  <a:pt x="17" y="238"/>
                </a:lnTo>
                <a:lnTo>
                  <a:pt x="14" y="236"/>
                </a:lnTo>
                <a:lnTo>
                  <a:pt x="12" y="232"/>
                </a:lnTo>
                <a:lnTo>
                  <a:pt x="10" y="224"/>
                </a:lnTo>
                <a:lnTo>
                  <a:pt x="12" y="216"/>
                </a:lnTo>
                <a:lnTo>
                  <a:pt x="14" y="214"/>
                </a:lnTo>
                <a:lnTo>
                  <a:pt x="17" y="210"/>
                </a:lnTo>
                <a:lnTo>
                  <a:pt x="25" y="203"/>
                </a:lnTo>
                <a:lnTo>
                  <a:pt x="3" y="181"/>
                </a:lnTo>
                <a:lnTo>
                  <a:pt x="3" y="181"/>
                </a:lnTo>
                <a:lnTo>
                  <a:pt x="0" y="177"/>
                </a:lnTo>
                <a:lnTo>
                  <a:pt x="0" y="173"/>
                </a:lnTo>
                <a:lnTo>
                  <a:pt x="0" y="169"/>
                </a:lnTo>
                <a:lnTo>
                  <a:pt x="3" y="167"/>
                </a:lnTo>
                <a:lnTo>
                  <a:pt x="3" y="167"/>
                </a:lnTo>
                <a:lnTo>
                  <a:pt x="6" y="164"/>
                </a:lnTo>
                <a:lnTo>
                  <a:pt x="9" y="164"/>
                </a:lnTo>
                <a:lnTo>
                  <a:pt x="13" y="164"/>
                </a:lnTo>
                <a:lnTo>
                  <a:pt x="17" y="167"/>
                </a:lnTo>
                <a:lnTo>
                  <a:pt x="39" y="189"/>
                </a:lnTo>
                <a:lnTo>
                  <a:pt x="45" y="181"/>
                </a:lnTo>
                <a:lnTo>
                  <a:pt x="38" y="173"/>
                </a:lnTo>
                <a:lnTo>
                  <a:pt x="38" y="173"/>
                </a:lnTo>
                <a:lnTo>
                  <a:pt x="35" y="171"/>
                </a:lnTo>
                <a:lnTo>
                  <a:pt x="35" y="167"/>
                </a:lnTo>
                <a:lnTo>
                  <a:pt x="35" y="163"/>
                </a:lnTo>
                <a:lnTo>
                  <a:pt x="38" y="160"/>
                </a:lnTo>
                <a:lnTo>
                  <a:pt x="38" y="160"/>
                </a:lnTo>
                <a:lnTo>
                  <a:pt x="42" y="158"/>
                </a:lnTo>
                <a:lnTo>
                  <a:pt x="45" y="156"/>
                </a:lnTo>
                <a:lnTo>
                  <a:pt x="48" y="158"/>
                </a:lnTo>
                <a:lnTo>
                  <a:pt x="52" y="160"/>
                </a:lnTo>
                <a:lnTo>
                  <a:pt x="60" y="167"/>
                </a:lnTo>
                <a:lnTo>
                  <a:pt x="66" y="160"/>
                </a:lnTo>
                <a:lnTo>
                  <a:pt x="45" y="138"/>
                </a:lnTo>
                <a:lnTo>
                  <a:pt x="45" y="138"/>
                </a:lnTo>
                <a:lnTo>
                  <a:pt x="43" y="136"/>
                </a:lnTo>
                <a:lnTo>
                  <a:pt x="42" y="132"/>
                </a:lnTo>
                <a:lnTo>
                  <a:pt x="43" y="128"/>
                </a:lnTo>
                <a:lnTo>
                  <a:pt x="45" y="124"/>
                </a:lnTo>
                <a:lnTo>
                  <a:pt x="45" y="124"/>
                </a:lnTo>
                <a:lnTo>
                  <a:pt x="48" y="123"/>
                </a:lnTo>
                <a:lnTo>
                  <a:pt x="52" y="121"/>
                </a:lnTo>
                <a:lnTo>
                  <a:pt x="56" y="123"/>
                </a:lnTo>
                <a:lnTo>
                  <a:pt x="58" y="124"/>
                </a:lnTo>
                <a:lnTo>
                  <a:pt x="81" y="146"/>
                </a:lnTo>
                <a:lnTo>
                  <a:pt x="117" y="110"/>
                </a:lnTo>
                <a:lnTo>
                  <a:pt x="117" y="110"/>
                </a:lnTo>
                <a:lnTo>
                  <a:pt x="109" y="97"/>
                </a:lnTo>
                <a:lnTo>
                  <a:pt x="104" y="84"/>
                </a:lnTo>
                <a:lnTo>
                  <a:pt x="100" y="71"/>
                </a:lnTo>
                <a:lnTo>
                  <a:pt x="97" y="59"/>
                </a:lnTo>
                <a:lnTo>
                  <a:pt x="97" y="46"/>
                </a:lnTo>
                <a:lnTo>
                  <a:pt x="100" y="34"/>
                </a:lnTo>
                <a:lnTo>
                  <a:pt x="105" y="24"/>
                </a:lnTo>
                <a:lnTo>
                  <a:pt x="112" y="16"/>
                </a:lnTo>
                <a:lnTo>
                  <a:pt x="112" y="16"/>
                </a:lnTo>
                <a:lnTo>
                  <a:pt x="117" y="11"/>
                </a:lnTo>
                <a:lnTo>
                  <a:pt x="123" y="7"/>
                </a:lnTo>
                <a:lnTo>
                  <a:pt x="129" y="4"/>
                </a:lnTo>
                <a:lnTo>
                  <a:pt x="135" y="3"/>
                </a:lnTo>
                <a:lnTo>
                  <a:pt x="149" y="0"/>
                </a:lnTo>
                <a:lnTo>
                  <a:pt x="164" y="2"/>
                </a:lnTo>
                <a:lnTo>
                  <a:pt x="178" y="6"/>
                </a:lnTo>
                <a:lnTo>
                  <a:pt x="194" y="12"/>
                </a:lnTo>
                <a:lnTo>
                  <a:pt x="208" y="21"/>
                </a:lnTo>
                <a:lnTo>
                  <a:pt x="222" y="33"/>
                </a:lnTo>
                <a:lnTo>
                  <a:pt x="222" y="33"/>
                </a:lnTo>
                <a:lnTo>
                  <a:pt x="234" y="47"/>
                </a:lnTo>
                <a:lnTo>
                  <a:pt x="243" y="62"/>
                </a:lnTo>
                <a:lnTo>
                  <a:pt x="250" y="77"/>
                </a:lnTo>
                <a:lnTo>
                  <a:pt x="253" y="91"/>
                </a:lnTo>
                <a:lnTo>
                  <a:pt x="255" y="106"/>
                </a:lnTo>
                <a:lnTo>
                  <a:pt x="252" y="120"/>
                </a:lnTo>
                <a:lnTo>
                  <a:pt x="251" y="127"/>
                </a:lnTo>
                <a:lnTo>
                  <a:pt x="248" y="132"/>
                </a:lnTo>
                <a:lnTo>
                  <a:pt x="244" y="138"/>
                </a:lnTo>
                <a:lnTo>
                  <a:pt x="239" y="143"/>
                </a:lnTo>
                <a:lnTo>
                  <a:pt x="239" y="143"/>
                </a:lnTo>
                <a:lnTo>
                  <a:pt x="231" y="150"/>
                </a:lnTo>
                <a:lnTo>
                  <a:pt x="221" y="155"/>
                </a:lnTo>
                <a:lnTo>
                  <a:pt x="209" y="158"/>
                </a:lnTo>
                <a:lnTo>
                  <a:pt x="196" y="158"/>
                </a:lnTo>
                <a:lnTo>
                  <a:pt x="185" y="155"/>
                </a:lnTo>
                <a:lnTo>
                  <a:pt x="172" y="151"/>
                </a:lnTo>
                <a:lnTo>
                  <a:pt x="159" y="146"/>
                </a:lnTo>
                <a:lnTo>
                  <a:pt x="146" y="138"/>
                </a:lnTo>
                <a:lnTo>
                  <a:pt x="146" y="138"/>
                </a:lnTo>
                <a:close/>
                <a:moveTo>
                  <a:pt x="200" y="55"/>
                </a:moveTo>
                <a:lnTo>
                  <a:pt x="200" y="55"/>
                </a:lnTo>
                <a:lnTo>
                  <a:pt x="195" y="49"/>
                </a:lnTo>
                <a:lnTo>
                  <a:pt x="188" y="45"/>
                </a:lnTo>
                <a:lnTo>
                  <a:pt x="182" y="42"/>
                </a:lnTo>
                <a:lnTo>
                  <a:pt x="175" y="39"/>
                </a:lnTo>
                <a:lnTo>
                  <a:pt x="169" y="39"/>
                </a:lnTo>
                <a:lnTo>
                  <a:pt x="164" y="39"/>
                </a:lnTo>
                <a:lnTo>
                  <a:pt x="159" y="41"/>
                </a:lnTo>
                <a:lnTo>
                  <a:pt x="155" y="43"/>
                </a:lnTo>
                <a:lnTo>
                  <a:pt x="155" y="43"/>
                </a:lnTo>
                <a:lnTo>
                  <a:pt x="152" y="49"/>
                </a:lnTo>
                <a:lnTo>
                  <a:pt x="149" y="52"/>
                </a:lnTo>
                <a:lnTo>
                  <a:pt x="149" y="59"/>
                </a:lnTo>
                <a:lnTo>
                  <a:pt x="151" y="64"/>
                </a:lnTo>
                <a:lnTo>
                  <a:pt x="152" y="71"/>
                </a:lnTo>
                <a:lnTo>
                  <a:pt x="156" y="77"/>
                </a:lnTo>
                <a:lnTo>
                  <a:pt x="160" y="84"/>
                </a:lnTo>
                <a:lnTo>
                  <a:pt x="165" y="90"/>
                </a:lnTo>
                <a:lnTo>
                  <a:pt x="165" y="90"/>
                </a:lnTo>
                <a:lnTo>
                  <a:pt x="172" y="95"/>
                </a:lnTo>
                <a:lnTo>
                  <a:pt x="178" y="99"/>
                </a:lnTo>
                <a:lnTo>
                  <a:pt x="185" y="103"/>
                </a:lnTo>
                <a:lnTo>
                  <a:pt x="191" y="104"/>
                </a:lnTo>
                <a:lnTo>
                  <a:pt x="196" y="106"/>
                </a:lnTo>
                <a:lnTo>
                  <a:pt x="203" y="106"/>
                </a:lnTo>
                <a:lnTo>
                  <a:pt x="207" y="103"/>
                </a:lnTo>
                <a:lnTo>
                  <a:pt x="212" y="101"/>
                </a:lnTo>
                <a:lnTo>
                  <a:pt x="212" y="101"/>
                </a:lnTo>
                <a:lnTo>
                  <a:pt x="214" y="97"/>
                </a:lnTo>
                <a:lnTo>
                  <a:pt x="216" y="91"/>
                </a:lnTo>
                <a:lnTo>
                  <a:pt x="216" y="86"/>
                </a:lnTo>
                <a:lnTo>
                  <a:pt x="216" y="80"/>
                </a:lnTo>
                <a:lnTo>
                  <a:pt x="213" y="73"/>
                </a:lnTo>
                <a:lnTo>
                  <a:pt x="211" y="67"/>
                </a:lnTo>
                <a:lnTo>
                  <a:pt x="205" y="60"/>
                </a:lnTo>
                <a:lnTo>
                  <a:pt x="200" y="55"/>
                </a:lnTo>
                <a:lnTo>
                  <a:pt x="20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4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理解层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35410" y="2366433"/>
            <a:ext cx="1040024" cy="104002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语用计算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51113" y="1861042"/>
            <a:ext cx="2006251" cy="2006251"/>
          </a:xfrm>
          <a:prstGeom prst="ellipse">
            <a:avLst/>
          </a:prstGeom>
          <a:noFill/>
          <a:ln w="38100" cmpd="sng">
            <a:solidFill>
              <a:srgbClr val="C0504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34770" y="1937685"/>
            <a:ext cx="777411" cy="777411"/>
          </a:xfrm>
          <a:prstGeom prst="ellipse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个性推荐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34770" y="3050598"/>
            <a:ext cx="777411" cy="777411"/>
          </a:xfrm>
          <a:prstGeom prst="ellipse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人机操控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77729" y="3500485"/>
            <a:ext cx="777411" cy="777411"/>
          </a:xfrm>
          <a:prstGeom prst="ellipse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知识教学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77729" y="1495944"/>
            <a:ext cx="777411" cy="777411"/>
          </a:xfrm>
          <a:prstGeom prst="ellipse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情感聊天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09746" y="1937685"/>
            <a:ext cx="777411" cy="777411"/>
          </a:xfrm>
          <a:prstGeom prst="ellipse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知识问答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09746" y="3050598"/>
            <a:ext cx="777411" cy="777411"/>
          </a:xfrm>
          <a:prstGeom prst="ellipse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任务对话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837" y="1286772"/>
            <a:ext cx="1072867" cy="50914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对话输入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5" name="直线连接符 14"/>
          <p:cNvCxnSpPr>
            <a:endCxn id="13" idx="2"/>
          </p:cNvCxnSpPr>
          <p:nvPr/>
        </p:nvCxnSpPr>
        <p:spPr>
          <a:xfrm flipV="1">
            <a:off x="1340271" y="1795921"/>
            <a:ext cx="0" cy="1640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3837" y="1959951"/>
            <a:ext cx="1072867" cy="383444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中文分词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3837" y="2507422"/>
            <a:ext cx="1072867" cy="383443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词性标注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3837" y="3043840"/>
            <a:ext cx="1072867" cy="383445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实体识别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970" y="3591489"/>
            <a:ext cx="1072867" cy="383443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关系抽取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3837" y="4128004"/>
            <a:ext cx="1072867" cy="383445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关键词提取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29" name="直线连接符 28"/>
          <p:cNvCxnSpPr/>
          <p:nvPr/>
        </p:nvCxnSpPr>
        <p:spPr>
          <a:xfrm flipV="1">
            <a:off x="1339404" y="2338022"/>
            <a:ext cx="0" cy="1640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1339404" y="2890691"/>
            <a:ext cx="0" cy="1640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V="1">
            <a:off x="1339404" y="3427214"/>
            <a:ext cx="0" cy="1640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V="1">
            <a:off x="1340271" y="3974894"/>
            <a:ext cx="0" cy="1640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14795" y="1286772"/>
            <a:ext cx="1072867" cy="50914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语境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感知</a:t>
            </a:r>
            <a:endParaRPr kumimoji="1" lang="zh-CN" altLang="en-US" sz="16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9905" y="1965322"/>
            <a:ext cx="952436" cy="378073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知识语境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62359" y="1959951"/>
            <a:ext cx="952436" cy="378072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物理语境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35226" y="1959950"/>
            <a:ext cx="952436" cy="383445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言语语境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2359" y="2414459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时间地点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62359" y="2841492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物理世界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62359" y="3268733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设备显示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62359" y="3695798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情绪和情感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62359" y="4122809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非言语行为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4358" y="2414459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上下文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35226" y="2841492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主题及焦点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35226" y="3268733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设备反馈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19905" y="2414459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人类常识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19905" y="2841492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领域知识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19905" y="3268733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用户画像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9905" y="3695840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/>
                <a:ea typeface="Hiragino Sans GB W3"/>
                <a:cs typeface="Palatino Linotype"/>
              </a:rPr>
              <a:t>Robot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画像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19905" y="4122809"/>
            <a:ext cx="952436" cy="38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设备信息库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036260" y="2890691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5739184" y="2889799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8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语言层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4389" y="1402866"/>
            <a:ext cx="1072867" cy="50914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抽取式</a:t>
            </a:r>
            <a:endParaRPr kumimoji="1" lang="zh-CN" altLang="en-US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83940" y="1402866"/>
            <a:ext cx="1072867" cy="50914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生成式</a:t>
            </a:r>
            <a:endParaRPr kumimoji="1" lang="zh-CN" altLang="en-US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4388" y="2112786"/>
            <a:ext cx="1072867" cy="316302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文本搜索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389" y="2459875"/>
            <a:ext cx="1072866" cy="316302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知识匹配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9" name="直线连接符 8"/>
          <p:cNvCxnSpPr>
            <a:stCxn id="7" idx="0"/>
            <a:endCxn id="5" idx="2"/>
          </p:cNvCxnSpPr>
          <p:nvPr/>
        </p:nvCxnSpPr>
        <p:spPr>
          <a:xfrm flipV="1">
            <a:off x="2010822" y="1912015"/>
            <a:ext cx="1" cy="20077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74315" y="2379551"/>
            <a:ext cx="631145" cy="54333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法律咨询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9461" y="2377484"/>
            <a:ext cx="631144" cy="54333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专业问答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2907" y="2377484"/>
            <a:ext cx="631144" cy="54333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随便唠唠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2907" y="3080316"/>
            <a:ext cx="631144" cy="543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聊天语料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09461" y="3080316"/>
            <a:ext cx="631144" cy="543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问答数据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316" y="3080316"/>
            <a:ext cx="631144" cy="543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23" name="直线连接符 22"/>
          <p:cNvCxnSpPr>
            <a:stCxn id="20" idx="0"/>
            <a:endCxn id="16" idx="2"/>
          </p:cNvCxnSpPr>
          <p:nvPr/>
        </p:nvCxnSpPr>
        <p:spPr>
          <a:xfrm flipV="1">
            <a:off x="3658479" y="2920823"/>
            <a:ext cx="0" cy="15949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1" idx="0"/>
            <a:endCxn id="15" idx="2"/>
          </p:cNvCxnSpPr>
          <p:nvPr/>
        </p:nvCxnSpPr>
        <p:spPr>
          <a:xfrm flipV="1">
            <a:off x="4525033" y="2920823"/>
            <a:ext cx="0" cy="15949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22" idx="0"/>
            <a:endCxn id="14" idx="2"/>
          </p:cNvCxnSpPr>
          <p:nvPr/>
        </p:nvCxnSpPr>
        <p:spPr>
          <a:xfrm flipV="1">
            <a:off x="5389888" y="2922890"/>
            <a:ext cx="0" cy="15742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57484" y="3777385"/>
            <a:ext cx="1289770" cy="585574"/>
          </a:xfrm>
          <a:prstGeom prst="rect">
            <a:avLst/>
          </a:prstGeom>
          <a:solidFill>
            <a:srgbClr val="DD878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排序并选择</a:t>
            </a:r>
            <a:endParaRPr kumimoji="1" lang="en-US" altLang="zh-CN" sz="1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最优匹配结果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83940" y="2112786"/>
            <a:ext cx="1072866" cy="316302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Palatino Linotype"/>
                <a:ea typeface="Hiragino Sans GB W3"/>
                <a:cs typeface="Palatino Linotype"/>
              </a:rPr>
              <a:t>LSTM</a:t>
            </a:r>
            <a:endParaRPr kumimoji="1" lang="zh-CN" altLang="en-US" sz="1400" dirty="0">
              <a:solidFill>
                <a:schemeClr val="bg1"/>
              </a:solidFill>
              <a:latin typeface="Palatino Linotype"/>
              <a:ea typeface="Hiragino Sans GB W3"/>
              <a:cs typeface="Palatino Linotype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83940" y="2462441"/>
            <a:ext cx="1072866" cy="316302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Palatino Linotype"/>
                <a:ea typeface="Hiragino Sans GB W3"/>
                <a:cs typeface="Palatino Linotype"/>
              </a:rPr>
              <a:t>GRU</a:t>
            </a:r>
            <a:endParaRPr kumimoji="1" lang="zh-CN" altLang="en-US" sz="1400" dirty="0">
              <a:solidFill>
                <a:schemeClr val="bg1"/>
              </a:solidFill>
              <a:latin typeface="Palatino Linotype"/>
              <a:ea typeface="Hiragino Sans GB W3"/>
              <a:cs typeface="Palatino Linotype"/>
            </a:endParaRPr>
          </a:p>
        </p:txBody>
      </p:sp>
      <p:cxnSp>
        <p:nvCxnSpPr>
          <p:cNvPr id="69" name="直线连接符 68"/>
          <p:cNvCxnSpPr>
            <a:stCxn id="37" idx="0"/>
            <a:endCxn id="6" idx="2"/>
          </p:cNvCxnSpPr>
          <p:nvPr/>
        </p:nvCxnSpPr>
        <p:spPr>
          <a:xfrm flipV="1">
            <a:off x="7020373" y="1912015"/>
            <a:ext cx="1" cy="20077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headEnd type="triangle"/>
            <a:tailEnd type="non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右箭头 71"/>
          <p:cNvSpPr/>
          <p:nvPr/>
        </p:nvSpPr>
        <p:spPr>
          <a:xfrm>
            <a:off x="2807952" y="2557227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右箭头 72"/>
          <p:cNvSpPr/>
          <p:nvPr/>
        </p:nvSpPr>
        <p:spPr>
          <a:xfrm rot="10800000">
            <a:off x="5938100" y="2557227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/>
          <p:cNvSpPr/>
          <p:nvPr/>
        </p:nvSpPr>
        <p:spPr>
          <a:xfrm rot="8132539">
            <a:off x="2796573" y="3365289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右箭头 74"/>
          <p:cNvSpPr/>
          <p:nvPr/>
        </p:nvSpPr>
        <p:spPr>
          <a:xfrm rot="2693100">
            <a:off x="5949110" y="3365670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83940" y="3777385"/>
            <a:ext cx="1289772" cy="585574"/>
          </a:xfrm>
          <a:prstGeom prst="rect">
            <a:avLst/>
          </a:prstGeom>
          <a:solidFill>
            <a:srgbClr val="E8A77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Palatino Linotype"/>
                <a:ea typeface="Hiragino Sans GB W3"/>
                <a:cs typeface="Palatino Linotype"/>
              </a:rPr>
              <a:t>S2S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的</a:t>
            </a:r>
            <a:endParaRPr kumimoji="1" lang="en-US" altLang="zh-CN" sz="1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自动文本生成</a:t>
            </a:r>
            <a:endParaRPr kumimoji="1" lang="en-US" altLang="zh-CN" sz="1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807952" y="4100205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/>
          <p:cNvSpPr/>
          <p:nvPr/>
        </p:nvSpPr>
        <p:spPr>
          <a:xfrm rot="10800000">
            <a:off x="5938100" y="4100205"/>
            <a:ext cx="295586" cy="15329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42907" y="3990712"/>
            <a:ext cx="2362553" cy="37224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结合当前语境输出对话</a:t>
            </a:r>
            <a:endParaRPr kumimoji="1" lang="zh-CN" altLang="en-US" sz="14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1" name="图片 30" descr="屏幕快照 2016-09-26 下午4.51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31" y="1446664"/>
            <a:ext cx="907805" cy="313636"/>
          </a:xfrm>
          <a:prstGeom prst="rect">
            <a:avLst/>
          </a:prstGeom>
        </p:spPr>
      </p:pic>
      <p:pic>
        <p:nvPicPr>
          <p:cNvPr id="32" name="图片 31" descr="屏幕快照 2016-09-26 下午4.51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7" y="1446664"/>
            <a:ext cx="1035727" cy="313636"/>
          </a:xfrm>
          <a:prstGeom prst="rect">
            <a:avLst/>
          </a:prstGeom>
        </p:spPr>
      </p:pic>
      <p:pic>
        <p:nvPicPr>
          <p:cNvPr id="33" name="图片 32" descr="屏幕快照 2016-09-26 下午4.51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0" y="1446664"/>
            <a:ext cx="1010890" cy="313636"/>
          </a:xfrm>
          <a:prstGeom prst="rect">
            <a:avLst/>
          </a:prstGeom>
        </p:spPr>
      </p:pic>
      <p:pic>
        <p:nvPicPr>
          <p:cNvPr id="34" name="图片 33" descr="屏幕快照 2016-09-26 下午4.57.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68" y="1806514"/>
            <a:ext cx="907805" cy="350068"/>
          </a:xfrm>
          <a:prstGeom prst="rect">
            <a:avLst/>
          </a:prstGeom>
        </p:spPr>
      </p:pic>
      <p:pic>
        <p:nvPicPr>
          <p:cNvPr id="36" name="图片 35" descr="屏幕快照 2016-09-26 下午5.37.2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46" y="1763569"/>
            <a:ext cx="907805" cy="393013"/>
          </a:xfrm>
          <a:prstGeom prst="rect">
            <a:avLst/>
          </a:prstGeom>
        </p:spPr>
      </p:pic>
      <p:pic>
        <p:nvPicPr>
          <p:cNvPr id="39" name="图片 38" descr="屏幕快照 2016-09-26 下午5.37.3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83" y="1882720"/>
            <a:ext cx="907804" cy="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技术实现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7867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技术实现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58469" y="1111574"/>
            <a:ext cx="1069846" cy="496222"/>
          </a:xfrm>
          <a:prstGeom prst="rect">
            <a:avLst/>
          </a:prstGeom>
          <a:solidFill>
            <a:srgbClr val="C050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kern="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语言层</a:t>
            </a:r>
            <a:endParaRPr kumimoji="1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8469" y="2192593"/>
            <a:ext cx="1069846" cy="508999"/>
          </a:xfrm>
          <a:prstGeom prst="rect">
            <a:avLst/>
          </a:prstGeom>
          <a:solidFill>
            <a:srgbClr val="C76A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kern="0" noProof="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理解层</a:t>
            </a:r>
            <a:endParaRPr kumimoji="1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8469" y="3242387"/>
            <a:ext cx="1069846" cy="496222"/>
          </a:xfrm>
          <a:prstGeom prst="rect">
            <a:avLst/>
          </a:prstGeom>
          <a:solidFill>
            <a:srgbClr val="D083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kern="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模型层</a:t>
            </a:r>
            <a:endParaRPr kumimoji="1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869" y="4286853"/>
            <a:ext cx="1069846" cy="508999"/>
          </a:xfrm>
          <a:prstGeom prst="rect">
            <a:avLst/>
          </a:prstGeom>
          <a:solidFill>
            <a:srgbClr val="D9A3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zh-CN" altLang="en-US" sz="1600" kern="0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层</a:t>
            </a:r>
            <a:endParaRPr kumimoji="1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9" name="上箭头 48"/>
          <p:cNvSpPr/>
          <p:nvPr/>
        </p:nvSpPr>
        <p:spPr>
          <a:xfrm>
            <a:off x="7793075" y="963551"/>
            <a:ext cx="771096" cy="3832301"/>
          </a:xfrm>
          <a:prstGeom prst="upArrow">
            <a:avLst/>
          </a:prstGeom>
          <a:gradFill flip="none" rotWithShape="1">
            <a:gsLst>
              <a:gs pos="0">
                <a:srgbClr val="C0504D"/>
              </a:gs>
              <a:gs pos="100000">
                <a:srgbClr val="E0BB24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rPr>
              <a:t>数据流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0" name="罐形 49"/>
          <p:cNvSpPr/>
          <p:nvPr/>
        </p:nvSpPr>
        <p:spPr>
          <a:xfrm>
            <a:off x="6926053" y="1782085"/>
            <a:ext cx="822960" cy="496222"/>
          </a:xfrm>
          <a:prstGeom prst="can">
            <a:avLst/>
          </a:prstGeom>
          <a:solidFill>
            <a:srgbClr val="C56346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rPr>
              <a:t>应用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1" name="罐形 50"/>
          <p:cNvSpPr/>
          <p:nvPr/>
        </p:nvSpPr>
        <p:spPr>
          <a:xfrm>
            <a:off x="6926323" y="4299630"/>
            <a:ext cx="822960" cy="496222"/>
          </a:xfrm>
          <a:prstGeom prst="can">
            <a:avLst/>
          </a:prstGeom>
          <a:solidFill>
            <a:srgbClr val="DBA92B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Hiragino Sans GB W3"/>
                <a:ea typeface="Hiragino Sans GB W3"/>
                <a:cs typeface="Hiragino Sans GB W3"/>
              </a:rPr>
              <a:t>语料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3" name="罐形 52"/>
          <p:cNvSpPr/>
          <p:nvPr/>
        </p:nvSpPr>
        <p:spPr>
          <a:xfrm>
            <a:off x="6926053" y="3597887"/>
            <a:ext cx="822960" cy="496222"/>
          </a:xfrm>
          <a:prstGeom prst="can">
            <a:avLst/>
          </a:prstGeom>
          <a:solidFill>
            <a:srgbClr val="D28C35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rPr>
              <a:t>信息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4" name="罐形 53"/>
          <p:cNvSpPr/>
          <p:nvPr/>
        </p:nvSpPr>
        <p:spPr>
          <a:xfrm>
            <a:off x="6926053" y="2691442"/>
            <a:ext cx="822960" cy="496222"/>
          </a:xfrm>
          <a:prstGeom prst="can">
            <a:avLst/>
          </a:prstGeom>
          <a:solidFill>
            <a:srgbClr val="CA7240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Hiragino Sans GB W3"/>
                <a:ea typeface="Hiragino Sans GB W3"/>
                <a:cs typeface="Hiragino Sans GB W3"/>
              </a:rPr>
              <a:t>模型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908584" y="1078727"/>
            <a:ext cx="4944624" cy="2787554"/>
          </a:xfrm>
          <a:prstGeom prst="roundRect">
            <a:avLst>
              <a:gd name="adj" fmla="val 6064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文本框 4"/>
          <p:cNvSpPr txBox="1">
            <a:spLocks noChangeArrowheads="1"/>
          </p:cNvSpPr>
          <p:nvPr/>
        </p:nvSpPr>
        <p:spPr bwMode="auto">
          <a:xfrm>
            <a:off x="3305424" y="1093193"/>
            <a:ext cx="211206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C0504D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3200" b="1" dirty="0">
              <a:solidFill>
                <a:srgbClr val="C0504D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pic>
        <p:nvPicPr>
          <p:cNvPr id="3" name="图片 2" descr="屏幕快照 2016-09-27 上午11.4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28" y="4405945"/>
            <a:ext cx="913042" cy="297792"/>
          </a:xfrm>
          <a:prstGeom prst="rect">
            <a:avLst/>
          </a:prstGeom>
        </p:spPr>
      </p:pic>
      <p:sp>
        <p:nvSpPr>
          <p:cNvPr id="90" name="圆角矩形 89"/>
          <p:cNvSpPr/>
          <p:nvPr/>
        </p:nvSpPr>
        <p:spPr>
          <a:xfrm>
            <a:off x="1908584" y="3899128"/>
            <a:ext cx="4944624" cy="896724"/>
          </a:xfrm>
          <a:prstGeom prst="round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91" name="image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3560" y="3981434"/>
            <a:ext cx="615721" cy="4616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2" name="image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1179" y="3967746"/>
            <a:ext cx="772533" cy="41203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3" name="TextBox 13"/>
          <p:cNvSpPr txBox="1"/>
          <p:nvPr/>
        </p:nvSpPr>
        <p:spPr bwMode="auto">
          <a:xfrm>
            <a:off x="3832078" y="4105058"/>
            <a:ext cx="2867867" cy="5134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Scrapy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和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Redis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获取海量</a:t>
            </a:r>
            <a:endParaRPr lang="en-US" altLang="zh-CN" sz="1400" dirty="0" smtClean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多源异构数据并存储至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MySQL</a:t>
            </a:r>
            <a:endParaRPr lang="en-US" altLang="zh-CN" sz="1400" dirty="0">
              <a:solidFill>
                <a:srgbClr val="595959"/>
              </a:solidFill>
              <a:latin typeface="Palatino Linotype"/>
              <a:ea typeface="Hiragino Sans GB W3"/>
              <a:cs typeface="Palatino Linotype"/>
              <a:sym typeface="Arial" charset="0"/>
            </a:endParaRPr>
          </a:p>
        </p:txBody>
      </p:sp>
      <p:sp>
        <p:nvSpPr>
          <p:cNvPr id="94" name="罐形 93"/>
          <p:cNvSpPr/>
          <p:nvPr/>
        </p:nvSpPr>
        <p:spPr>
          <a:xfrm>
            <a:off x="6926053" y="1063229"/>
            <a:ext cx="822960" cy="496222"/>
          </a:xfrm>
          <a:prstGeom prst="can">
            <a:avLst/>
          </a:prstGeom>
          <a:solidFill>
            <a:srgbClr val="C1514D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Hiragino Sans GB W3"/>
                <a:ea typeface="Hiragino Sans GB W3"/>
                <a:cs typeface="Hiragino Sans GB W3"/>
              </a:rPr>
              <a:t>对话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95" name="image5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26509" y="2334041"/>
            <a:ext cx="927883" cy="393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1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154737" y="2738538"/>
            <a:ext cx="1077728" cy="26046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1" name="图片 100" descr="屏幕快照 2016-09-27 下午12.15.5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06" y="2361883"/>
            <a:ext cx="592924" cy="325152"/>
          </a:xfrm>
          <a:prstGeom prst="rect">
            <a:avLst/>
          </a:prstGeom>
        </p:spPr>
      </p:pic>
      <p:sp>
        <p:nvSpPr>
          <p:cNvPr id="102" name="TextBox 13"/>
          <p:cNvSpPr txBox="1"/>
          <p:nvPr/>
        </p:nvSpPr>
        <p:spPr bwMode="auto">
          <a:xfrm>
            <a:off x="2080751" y="2432183"/>
            <a:ext cx="2867867" cy="5134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Keras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实现深度学习</a:t>
            </a:r>
            <a:endParaRPr lang="en-US" altLang="zh-CN" sz="1400" dirty="0" smtClean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使用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s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cikit-learn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进行机器学习</a:t>
            </a:r>
            <a:endParaRPr lang="en-US" altLang="zh-CN" sz="1400" dirty="0" smtClean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  <p:pic>
        <p:nvPicPr>
          <p:cNvPr id="104" name="图片 103" descr="屏幕快照 2016-09-27 下午12.36.1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03" y="3307454"/>
            <a:ext cx="1340075" cy="431155"/>
          </a:xfrm>
          <a:prstGeom prst="rect">
            <a:avLst/>
          </a:prstGeom>
        </p:spPr>
      </p:pic>
      <p:pic>
        <p:nvPicPr>
          <p:cNvPr id="103" name="图片 102" descr="屏幕快照 2016-09-27 下午12.35.0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77" y="3166488"/>
            <a:ext cx="630827" cy="287377"/>
          </a:xfrm>
          <a:prstGeom prst="rect">
            <a:avLst/>
          </a:prstGeom>
        </p:spPr>
      </p:pic>
      <p:sp>
        <p:nvSpPr>
          <p:cNvPr id="105" name="TextBox 13"/>
          <p:cNvSpPr txBox="1"/>
          <p:nvPr/>
        </p:nvSpPr>
        <p:spPr bwMode="auto">
          <a:xfrm>
            <a:off x="3853974" y="3197449"/>
            <a:ext cx="2867867" cy="5134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Jieba</a:t>
            </a:r>
            <a:r>
              <a:rPr lang="zh-CN" altLang="en-US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分词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进行初步文本处理</a:t>
            </a:r>
            <a:endParaRPr lang="en-US" altLang="zh-CN" sz="1400" dirty="0" smtClean="0">
              <a:solidFill>
                <a:srgbClr val="595959"/>
              </a:solidFill>
              <a:latin typeface="Palatino Linotype"/>
              <a:ea typeface="Hiragino Sans GB W3"/>
              <a:cs typeface="Palatino Linotype"/>
              <a:sym typeface="Arial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使用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Word2Vec</a:t>
            </a:r>
            <a:r>
              <a:rPr lang="en-US" altLang="zh-CN" sz="1400" dirty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训练语言模型</a:t>
            </a:r>
            <a:endParaRPr lang="en-US" altLang="zh-CN" sz="1400" dirty="0" smtClean="0">
              <a:solidFill>
                <a:srgbClr val="595959"/>
              </a:solidFill>
              <a:latin typeface="Palatino Linotype"/>
              <a:ea typeface="Hiragino Sans GB W3"/>
              <a:cs typeface="Palatino Linotype"/>
              <a:sym typeface="Arial" charset="0"/>
            </a:endParaRPr>
          </a:p>
        </p:txBody>
      </p:sp>
      <p:pic>
        <p:nvPicPr>
          <p:cNvPr id="106" name="图片 105" descr="屏幕快照 2016-09-27 下午12.41.4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17" y="1795710"/>
            <a:ext cx="1053122" cy="438801"/>
          </a:xfrm>
          <a:prstGeom prst="rect">
            <a:avLst/>
          </a:prstGeom>
        </p:spPr>
      </p:pic>
      <p:sp>
        <p:nvSpPr>
          <p:cNvPr id="108" name="TextBox 13"/>
          <p:cNvSpPr txBox="1"/>
          <p:nvPr/>
        </p:nvSpPr>
        <p:spPr bwMode="auto">
          <a:xfrm>
            <a:off x="3608995" y="1878220"/>
            <a:ext cx="2867867" cy="2333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基于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Palatino Linotype"/>
                <a:ea typeface="Hiragino Sans GB W3"/>
                <a:cs typeface="Palatino Linotype"/>
                <a:sym typeface="Arial" charset="0"/>
              </a:rPr>
              <a:t>Flask</a:t>
            </a:r>
            <a:r>
              <a:rPr lang="en-US" altLang="zh-CN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Hiragino Sans GB W3"/>
                <a:ea typeface="Hiragino Sans GB W3"/>
                <a:cs typeface="Hiragino Sans GB W3"/>
                <a:sym typeface="Arial" charset="0"/>
              </a:rPr>
              <a:t>实现产品交互界面</a:t>
            </a:r>
            <a:endParaRPr lang="en-US" altLang="zh-CN" sz="1400" dirty="0" smtClean="0">
              <a:solidFill>
                <a:srgbClr val="595959"/>
              </a:solidFill>
              <a:latin typeface="Hiragino Sans GB W3"/>
              <a:ea typeface="Hiragino Sans GB W3"/>
              <a:cs typeface="Hiragino Sans GB W3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1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使用流程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06264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产品界面－开发中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 descr="屏幕快照 2016-09-26 下午3.1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0" y="1207744"/>
            <a:ext cx="4913923" cy="2696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3801" y="1669362"/>
            <a:ext cx="2158991" cy="1046481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93801" y="2838936"/>
            <a:ext cx="2158991" cy="580293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4941" y="1669362"/>
            <a:ext cx="1148083" cy="1749867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22433" y="1669363"/>
            <a:ext cx="574446" cy="87493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4656" y="4134190"/>
            <a:ext cx="7327647" cy="602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用户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手动指定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模式，随便唠唠、专业问答或法律咨询，</a:t>
            </a:r>
            <a:r>
              <a:rPr lang="en-US" altLang="zh-CN" sz="1400" dirty="0" smtClean="0">
                <a:solidFill>
                  <a:srgbClr val="C0504D"/>
                </a:solidFill>
                <a:latin typeface="Palatino Linotype"/>
                <a:ea typeface="Hiragino Sans GB W3"/>
                <a:cs typeface="Palatino Linotype"/>
              </a:rPr>
              <a:t>DeepLaw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/>
                <a:ea typeface="Hiragino Sans GB W3"/>
                <a:cs typeface="Palatino Linotype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以相应模式进行聊天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用户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直接输入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聊天内容，</a:t>
            </a:r>
            <a:r>
              <a:rPr lang="en-US" altLang="zh-CN" sz="1400" dirty="0" smtClean="0">
                <a:solidFill>
                  <a:srgbClr val="C0504D"/>
                </a:solidFill>
                <a:latin typeface="Palatino Linotype"/>
                <a:ea typeface="Hiragino Sans GB W3"/>
                <a:cs typeface="Palatino Linotype"/>
              </a:rPr>
              <a:t>DeepLaw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根据聊天语境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自动判断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最优模式，并进行聊天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3" name="直线连接符 12"/>
          <p:cNvCxnSpPr>
            <a:stCxn id="16" idx="3"/>
            <a:endCxn id="6" idx="1"/>
          </p:cNvCxnSpPr>
          <p:nvPr/>
        </p:nvCxnSpPr>
        <p:spPr>
          <a:xfrm>
            <a:off x="1627155" y="1762013"/>
            <a:ext cx="766646" cy="430590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5271" y="1460905"/>
            <a:ext cx="1261884" cy="602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/>
                <a:ea typeface="Hiragino Sans GB W3"/>
                <a:cs typeface="Palatino Linotype"/>
              </a:rPr>
              <a:t>DeepLaw</a:t>
            </a: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拟人互动界面</a:t>
            </a:r>
            <a:endParaRPr lang="zh-CN" altLang="en-US" sz="1400" dirty="0"/>
          </a:p>
        </p:txBody>
      </p:sp>
      <p:cxnSp>
        <p:nvCxnSpPr>
          <p:cNvPr id="17" name="直线连接符 16"/>
          <p:cNvCxnSpPr>
            <a:stCxn id="20" idx="3"/>
            <a:endCxn id="8" idx="1"/>
          </p:cNvCxnSpPr>
          <p:nvPr/>
        </p:nvCxnSpPr>
        <p:spPr>
          <a:xfrm flipV="1">
            <a:off x="1517652" y="3129083"/>
            <a:ext cx="876149" cy="290146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5304" y="3247387"/>
            <a:ext cx="1082348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用户输入区</a:t>
            </a:r>
            <a:endParaRPr lang="zh-CN" altLang="en-US" sz="1400" dirty="0"/>
          </a:p>
        </p:txBody>
      </p:sp>
      <p:cxnSp>
        <p:nvCxnSpPr>
          <p:cNvPr id="23" name="直线连接符 22"/>
          <p:cNvCxnSpPr>
            <a:stCxn id="9" idx="0"/>
            <a:endCxn id="26" idx="1"/>
          </p:cNvCxnSpPr>
          <p:nvPr/>
        </p:nvCxnSpPr>
        <p:spPr>
          <a:xfrm flipV="1">
            <a:off x="5238983" y="1215533"/>
            <a:ext cx="2125911" cy="453829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64894" y="1043691"/>
            <a:ext cx="1261884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历史聊天记录</a:t>
            </a:r>
            <a:endParaRPr lang="zh-CN" altLang="en-US" sz="1400" dirty="0"/>
          </a:p>
        </p:txBody>
      </p:sp>
      <p:cxnSp>
        <p:nvCxnSpPr>
          <p:cNvPr id="28" name="直线连接符 27"/>
          <p:cNvCxnSpPr>
            <a:stCxn id="10" idx="3"/>
            <a:endCxn id="31" idx="1"/>
          </p:cNvCxnSpPr>
          <p:nvPr/>
        </p:nvCxnSpPr>
        <p:spPr>
          <a:xfrm>
            <a:off x="6496879" y="2106830"/>
            <a:ext cx="868015" cy="276207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364894" y="2211195"/>
            <a:ext cx="1261884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聊天模式选择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5922433" y="2653420"/>
            <a:ext cx="574446" cy="765809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2" name="直线连接符 21"/>
          <p:cNvCxnSpPr>
            <a:stCxn id="21" idx="3"/>
            <a:endCxn id="24" idx="1"/>
          </p:cNvCxnSpPr>
          <p:nvPr/>
        </p:nvCxnSpPr>
        <p:spPr>
          <a:xfrm>
            <a:off x="6496879" y="3036325"/>
            <a:ext cx="861604" cy="298654"/>
          </a:xfrm>
          <a:prstGeom prst="line">
            <a:avLst/>
          </a:prstGeom>
          <a:ln w="1905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358483" y="3163137"/>
            <a:ext cx="1274708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对话评估反馈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43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4500" b="1" dirty="0" smtClean="0">
                <a:solidFill>
                  <a:schemeClr val="bg1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4500" b="1" dirty="0">
              <a:solidFill>
                <a:schemeClr val="bg1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4102" name="文本框 6"/>
          <p:cNvSpPr txBox="1">
            <a:spLocks noChangeArrowheads="1"/>
          </p:cNvSpPr>
          <p:nvPr/>
        </p:nvSpPr>
        <p:spPr bwMode="auto">
          <a:xfrm>
            <a:off x="2471738" y="2678713"/>
            <a:ext cx="407308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dist" eaLnBrk="1" hangingPunct="1"/>
            <a:r>
              <a:rPr lang="zh-CN" altLang="en-US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下一代人工智能法律顾问</a:t>
            </a:r>
            <a:endParaRPr lang="zh-CN" altLang="en-US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35994" y="1232297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30491" y="3220641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3823097" y="1312069"/>
            <a:ext cx="1341834" cy="391716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6" name="组合 13"/>
          <p:cNvGrpSpPr>
            <a:grpSpLocks/>
          </p:cNvGrpSpPr>
          <p:nvPr/>
        </p:nvGrpSpPr>
        <p:grpSpPr bwMode="auto">
          <a:xfrm rot="10800000">
            <a:off x="3833813" y="3133725"/>
            <a:ext cx="1341835" cy="391716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5452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73823" y="1259567"/>
              <a:ext cx="18868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76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问题背景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60675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3604171" y="1508915"/>
            <a:ext cx="688975" cy="688975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351684" y="1519387"/>
            <a:ext cx="688975" cy="688975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法律现状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64063" y="2405988"/>
            <a:ext cx="1991685" cy="119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我国执业律师人数已超过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29.7</a:t>
            </a: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，律师事务所达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2.4</a:t>
            </a: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多家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  <a:spcBef>
                <a:spcPts val="900"/>
              </a:spcBef>
            </a:pPr>
            <a:r>
              <a:rPr lang="zh-CN" alt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新华网</a:t>
            </a:r>
            <a:r>
              <a:rPr lang="en-US" altLang="zh-C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2016.03.30</a:t>
            </a:r>
            <a:endParaRPr lang="zh-CN" altLang="en-US" sz="1200" i="1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椭圆 10"/>
          <p:cNvSpPr>
            <a:spLocks noChangeArrowheads="1"/>
          </p:cNvSpPr>
          <p:nvPr/>
        </p:nvSpPr>
        <p:spPr bwMode="auto">
          <a:xfrm>
            <a:off x="867477" y="1508915"/>
            <a:ext cx="688975" cy="688975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Freeform 372"/>
          <p:cNvSpPr>
            <a:spLocks/>
          </p:cNvSpPr>
          <p:nvPr/>
        </p:nvSpPr>
        <p:spPr bwMode="auto">
          <a:xfrm>
            <a:off x="1021425" y="1731873"/>
            <a:ext cx="388938" cy="260350"/>
          </a:xfrm>
          <a:custGeom>
            <a:avLst/>
            <a:gdLst>
              <a:gd name="T0" fmla="*/ 2147483647 w 174"/>
              <a:gd name="T1" fmla="*/ 2147483647 h 117"/>
              <a:gd name="T2" fmla="*/ 2147483647 w 174"/>
              <a:gd name="T3" fmla="*/ 0 h 117"/>
              <a:gd name="T4" fmla="*/ 2147483647 w 174"/>
              <a:gd name="T5" fmla="*/ 2147483647 h 117"/>
              <a:gd name="T6" fmla="*/ 2147483647 w 174"/>
              <a:gd name="T7" fmla="*/ 2147483647 h 117"/>
              <a:gd name="T8" fmla="*/ 2147483647 w 174"/>
              <a:gd name="T9" fmla="*/ 2147483647 h 117"/>
              <a:gd name="T10" fmla="*/ 2147483647 w 174"/>
              <a:gd name="T11" fmla="*/ 2147483647 h 117"/>
              <a:gd name="T12" fmla="*/ 0 w 174"/>
              <a:gd name="T13" fmla="*/ 2147483647 h 117"/>
              <a:gd name="T14" fmla="*/ 2147483647 w 174"/>
              <a:gd name="T15" fmla="*/ 2147483647 h 117"/>
              <a:gd name="T16" fmla="*/ 2147483647 w 174"/>
              <a:gd name="T17" fmla="*/ 2147483647 h 117"/>
              <a:gd name="T18" fmla="*/ 2147483647 w 174"/>
              <a:gd name="T19" fmla="*/ 2147483647 h 117"/>
              <a:gd name="T20" fmla="*/ 2147483647 w 174"/>
              <a:gd name="T21" fmla="*/ 2147483647 h 117"/>
              <a:gd name="T22" fmla="*/ 2147483647 w 174"/>
              <a:gd name="T23" fmla="*/ 2147483647 h 117"/>
              <a:gd name="T24" fmla="*/ 2147483647 w 174"/>
              <a:gd name="T25" fmla="*/ 2147483647 h 1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4" h="117">
                <a:moveTo>
                  <a:pt x="156" y="71"/>
                </a:moveTo>
                <a:lnTo>
                  <a:pt x="174" y="0"/>
                </a:lnTo>
                <a:lnTo>
                  <a:pt x="103" y="18"/>
                </a:lnTo>
                <a:lnTo>
                  <a:pt x="121" y="35"/>
                </a:lnTo>
                <a:lnTo>
                  <a:pt x="90" y="66"/>
                </a:lnTo>
                <a:lnTo>
                  <a:pt x="62" y="37"/>
                </a:lnTo>
                <a:lnTo>
                  <a:pt x="0" y="99"/>
                </a:lnTo>
                <a:lnTo>
                  <a:pt x="19" y="117"/>
                </a:lnTo>
                <a:lnTo>
                  <a:pt x="62" y="74"/>
                </a:lnTo>
                <a:lnTo>
                  <a:pt x="90" y="103"/>
                </a:lnTo>
                <a:lnTo>
                  <a:pt x="140" y="55"/>
                </a:lnTo>
                <a:lnTo>
                  <a:pt x="15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52"/>
          <p:cNvSpPr>
            <a:spLocks noEditPoints="1"/>
          </p:cNvSpPr>
          <p:nvPr/>
        </p:nvSpPr>
        <p:spPr bwMode="auto">
          <a:xfrm>
            <a:off x="6536042" y="1724096"/>
            <a:ext cx="320806" cy="304253"/>
          </a:xfrm>
          <a:custGeom>
            <a:avLst/>
            <a:gdLst>
              <a:gd name="T0" fmla="*/ 2147483647 w 301"/>
              <a:gd name="T1" fmla="*/ 2147483647 h 285"/>
              <a:gd name="T2" fmla="*/ 2147483647 w 301"/>
              <a:gd name="T3" fmla="*/ 2147483647 h 285"/>
              <a:gd name="T4" fmla="*/ 2147483647 w 301"/>
              <a:gd name="T5" fmla="*/ 2147483647 h 285"/>
              <a:gd name="T6" fmla="*/ 2147483647 w 301"/>
              <a:gd name="T7" fmla="*/ 2147483647 h 285"/>
              <a:gd name="T8" fmla="*/ 2147483647 w 301"/>
              <a:gd name="T9" fmla="*/ 2147483647 h 285"/>
              <a:gd name="T10" fmla="*/ 2147483647 w 301"/>
              <a:gd name="T11" fmla="*/ 2147483647 h 285"/>
              <a:gd name="T12" fmla="*/ 2147483647 w 301"/>
              <a:gd name="T13" fmla="*/ 2147483647 h 285"/>
              <a:gd name="T14" fmla="*/ 2147483647 w 301"/>
              <a:gd name="T15" fmla="*/ 2147483647 h 285"/>
              <a:gd name="T16" fmla="*/ 2147483647 w 301"/>
              <a:gd name="T17" fmla="*/ 2147483647 h 285"/>
              <a:gd name="T18" fmla="*/ 2147483647 w 301"/>
              <a:gd name="T19" fmla="*/ 2147483647 h 285"/>
              <a:gd name="T20" fmla="*/ 2147483647 w 301"/>
              <a:gd name="T21" fmla="*/ 2147483647 h 285"/>
              <a:gd name="T22" fmla="*/ 2147483647 w 301"/>
              <a:gd name="T23" fmla="*/ 2147483647 h 285"/>
              <a:gd name="T24" fmla="*/ 2147483647 w 301"/>
              <a:gd name="T25" fmla="*/ 2147483647 h 285"/>
              <a:gd name="T26" fmla="*/ 2147483647 w 301"/>
              <a:gd name="T27" fmla="*/ 2147483647 h 285"/>
              <a:gd name="T28" fmla="*/ 2147483647 w 301"/>
              <a:gd name="T29" fmla="*/ 2147483647 h 285"/>
              <a:gd name="T30" fmla="*/ 2147483647 w 301"/>
              <a:gd name="T31" fmla="*/ 2147483647 h 285"/>
              <a:gd name="T32" fmla="*/ 2147483647 w 301"/>
              <a:gd name="T33" fmla="*/ 2147483647 h 285"/>
              <a:gd name="T34" fmla="*/ 2147483647 w 301"/>
              <a:gd name="T35" fmla="*/ 2147483647 h 285"/>
              <a:gd name="T36" fmla="*/ 2147483647 w 301"/>
              <a:gd name="T37" fmla="*/ 2147483647 h 285"/>
              <a:gd name="T38" fmla="*/ 2147483647 w 301"/>
              <a:gd name="T39" fmla="*/ 2147483647 h 285"/>
              <a:gd name="T40" fmla="*/ 2147483647 w 301"/>
              <a:gd name="T41" fmla="*/ 2147483647 h 285"/>
              <a:gd name="T42" fmla="*/ 2147483647 w 301"/>
              <a:gd name="T43" fmla="*/ 2147483647 h 285"/>
              <a:gd name="T44" fmla="*/ 2147483647 w 301"/>
              <a:gd name="T45" fmla="*/ 2147483647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47"/>
          <p:cNvSpPr>
            <a:spLocks noEditPoints="1"/>
          </p:cNvSpPr>
          <p:nvPr/>
        </p:nvSpPr>
        <p:spPr bwMode="auto">
          <a:xfrm>
            <a:off x="3831296" y="1668081"/>
            <a:ext cx="244475" cy="384175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11588" y="1676101"/>
            <a:ext cx="1039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案件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多</a:t>
            </a:r>
            <a:endParaRPr kumimoji="1" lang="zh-CN" altLang="en-US" sz="20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6994" y="1668081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法律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细</a:t>
            </a:r>
            <a:endParaRPr kumimoji="1" lang="zh-CN" altLang="en-US" sz="20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88100" y="1676101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咨询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难</a:t>
            </a:r>
            <a:endParaRPr kumimoji="1" lang="zh-CN" altLang="en-US" sz="20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3685" y="2405988"/>
            <a:ext cx="1991685" cy="119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015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年全国法院新收案件近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1800</a:t>
            </a:r>
            <a:r>
              <a:rPr lang="zh-CN" altLang="en-US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万</a:t>
            </a:r>
            <a:r>
              <a:rPr lang="en-US" altLang="zh-CN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件，同比上升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22.81</a:t>
            </a:r>
            <a:r>
              <a:rPr lang="en-US" altLang="zh-CN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%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  <a:spcBef>
                <a:spcPts val="900"/>
              </a:spcBef>
            </a:pPr>
            <a:r>
              <a:rPr lang="zh-CN" alt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法制网</a:t>
            </a:r>
            <a:r>
              <a:rPr lang="en-US" altLang="zh-C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2016.03.18</a:t>
            </a:r>
            <a:endParaRPr lang="zh-CN" altLang="en-US" sz="1200" i="1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9235" y="2405988"/>
            <a:ext cx="1991685" cy="119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我国现行法律法规中，共有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29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类大大小小共计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2569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  <a:spcBef>
                <a:spcPts val="900"/>
              </a:spcBef>
            </a:pPr>
            <a:r>
              <a:rPr lang="zh-CN" alt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中国企业集成网数据</a:t>
            </a:r>
            <a:endParaRPr lang="zh-CN" altLang="en-US" sz="1200" i="1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3863" y="4171732"/>
            <a:ext cx="716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法律咨询需求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与日剧增，却不知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找谁帮忙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kumimoji="1" lang="zh-CN" altLang="en-US" sz="16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从何问起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，而且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费用高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kumimoji="1" lang="zh-CN" altLang="en-US" sz="1600" dirty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耗时多</a:t>
            </a:r>
          </a:p>
        </p:txBody>
      </p:sp>
    </p:spTree>
    <p:extLst>
      <p:ext uri="{BB962C8B-B14F-4D97-AF65-F5344CB8AC3E}">
        <p14:creationId xmlns:p14="http://schemas.microsoft.com/office/powerpoint/2010/main" val="92165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应用场景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87791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应用场景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4"/>
          <p:cNvSpPr txBox="1">
            <a:spLocks noChangeArrowheads="1"/>
          </p:cNvSpPr>
          <p:nvPr/>
        </p:nvSpPr>
        <p:spPr bwMode="auto">
          <a:xfrm>
            <a:off x="2471738" y="1210115"/>
            <a:ext cx="442912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C0504D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3200" b="1" dirty="0">
              <a:solidFill>
                <a:srgbClr val="C0504D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22851" y="2075020"/>
            <a:ext cx="4219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专注于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法律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垂直领域的人工</a:t>
            </a:r>
            <a:r>
              <a:rPr kumimoji="1" lang="zh-CN" altLang="en-US" sz="1600" dirty="0">
                <a:latin typeface="Hiragino Sans GB W3"/>
                <a:ea typeface="Hiragino Sans GB W3"/>
                <a:cs typeface="Hiragino Sans GB W3"/>
              </a:rPr>
              <a:t>智能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聊天机器人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Rectangle 73"/>
          <p:cNvSpPr/>
          <p:nvPr/>
        </p:nvSpPr>
        <p:spPr bwMode="auto">
          <a:xfrm>
            <a:off x="799178" y="2913100"/>
            <a:ext cx="550199" cy="550199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/>
        </p:spPr>
        <p:txBody>
          <a:bodyPr lIns="45714" tIns="22857" rIns="45714" bIns="22857" anchor="ctr"/>
          <a:lstStyle/>
          <a:p>
            <a:pPr algn="ctr"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kern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74"/>
          <p:cNvSpPr>
            <a:spLocks noChangeArrowheads="1"/>
          </p:cNvSpPr>
          <p:nvPr/>
        </p:nvSpPr>
        <p:spPr bwMode="auto">
          <a:xfrm>
            <a:off x="926332" y="3055847"/>
            <a:ext cx="313103" cy="277413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kern="0" dirty="0">
              <a:solidFill>
                <a:srgbClr val="E2E3E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4282" y="3012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随便唠唠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884" y="3588831"/>
            <a:ext cx="2225658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一般聊天机器人所具备的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日常交流能力</a:t>
            </a:r>
            <a:endParaRPr lang="en-US" altLang="zh-CN" sz="1400" dirty="0" smtClean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可调侃、可逗趣、可玩耍</a:t>
            </a:r>
            <a:endParaRPr lang="zh-CN" altLang="en-US" sz="1400" dirty="0"/>
          </a:p>
        </p:txBody>
      </p:sp>
      <p:sp>
        <p:nvSpPr>
          <p:cNvPr id="25" name="Rectangle 73"/>
          <p:cNvSpPr/>
          <p:nvPr/>
        </p:nvSpPr>
        <p:spPr bwMode="auto">
          <a:xfrm>
            <a:off x="3666584" y="2913100"/>
            <a:ext cx="550199" cy="550199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/>
        </p:spPr>
        <p:txBody>
          <a:bodyPr lIns="45714" tIns="22857" rIns="45714" bIns="22857" anchor="ctr"/>
          <a:lstStyle/>
          <a:p>
            <a:pPr algn="ctr"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kern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61688" y="3012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专业问答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9972" y="3588831"/>
            <a:ext cx="233097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基于法律法规和法律术语的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专业知识问答</a:t>
            </a:r>
            <a:endParaRPr lang="en-US" altLang="zh-CN" sz="1400" dirty="0" smtClean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可学习、可解惑、可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答疑</a:t>
            </a:r>
            <a:endParaRPr lang="zh-CN" altLang="en-US" sz="1400" dirty="0"/>
          </a:p>
        </p:txBody>
      </p:sp>
      <p:sp>
        <p:nvSpPr>
          <p:cNvPr id="29" name="Rectangle 73"/>
          <p:cNvSpPr/>
          <p:nvPr/>
        </p:nvSpPr>
        <p:spPr bwMode="auto">
          <a:xfrm>
            <a:off x="6483439" y="2913100"/>
            <a:ext cx="550199" cy="550199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/>
        </p:spPr>
        <p:txBody>
          <a:bodyPr lIns="45714" tIns="22857" rIns="45714" bIns="22857" anchor="ctr"/>
          <a:lstStyle/>
          <a:p>
            <a:pPr algn="ctr"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kern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78543" y="3012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法律咨询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72145" y="3588831"/>
            <a:ext cx="2225658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类自然语言和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自由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定制的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法律信息咨询</a:t>
            </a:r>
            <a:endParaRPr lang="en-US" altLang="zh-CN" sz="1400" dirty="0" smtClean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可谈心、可讨论、可交流</a:t>
            </a:r>
            <a:endParaRPr lang="zh-CN" altLang="en-US" sz="1400" dirty="0"/>
          </a:p>
        </p:txBody>
      </p:sp>
      <p:sp>
        <p:nvSpPr>
          <p:cNvPr id="34" name="Freeform 121"/>
          <p:cNvSpPr>
            <a:spLocks noEditPoints="1"/>
          </p:cNvSpPr>
          <p:nvPr/>
        </p:nvSpPr>
        <p:spPr bwMode="auto">
          <a:xfrm>
            <a:off x="3797960" y="3033948"/>
            <a:ext cx="308877" cy="311271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20"/>
          <p:cNvSpPr>
            <a:spLocks noEditPoints="1"/>
          </p:cNvSpPr>
          <p:nvPr/>
        </p:nvSpPr>
        <p:spPr bwMode="auto">
          <a:xfrm>
            <a:off x="6597453" y="3022999"/>
            <a:ext cx="350404" cy="347710"/>
          </a:xfrm>
          <a:custGeom>
            <a:avLst/>
            <a:gdLst>
              <a:gd name="T0" fmla="*/ 191 w 260"/>
              <a:gd name="T1" fmla="*/ 226 h 257"/>
              <a:gd name="T2" fmla="*/ 182 w 260"/>
              <a:gd name="T3" fmla="*/ 227 h 257"/>
              <a:gd name="T4" fmla="*/ 152 w 260"/>
              <a:gd name="T5" fmla="*/ 221 h 257"/>
              <a:gd name="T6" fmla="*/ 118 w 260"/>
              <a:gd name="T7" fmla="*/ 192 h 257"/>
              <a:gd name="T8" fmla="*/ 105 w 260"/>
              <a:gd name="T9" fmla="*/ 157 h 257"/>
              <a:gd name="T10" fmla="*/ 105 w 260"/>
              <a:gd name="T11" fmla="*/ 141 h 257"/>
              <a:gd name="T12" fmla="*/ 118 w 260"/>
              <a:gd name="T13" fmla="*/ 106 h 257"/>
              <a:gd name="T14" fmla="*/ 152 w 260"/>
              <a:gd name="T15" fmla="*/ 78 h 257"/>
              <a:gd name="T16" fmla="*/ 182 w 260"/>
              <a:gd name="T17" fmla="*/ 71 h 257"/>
              <a:gd name="T18" fmla="*/ 197 w 260"/>
              <a:gd name="T19" fmla="*/ 74 h 257"/>
              <a:gd name="T20" fmla="*/ 236 w 260"/>
              <a:gd name="T21" fmla="*/ 95 h 257"/>
              <a:gd name="T22" fmla="*/ 258 w 260"/>
              <a:gd name="T23" fmla="*/ 134 h 257"/>
              <a:gd name="T24" fmla="*/ 260 w 260"/>
              <a:gd name="T25" fmla="*/ 149 h 257"/>
              <a:gd name="T26" fmla="*/ 256 w 260"/>
              <a:gd name="T27" fmla="*/ 174 h 257"/>
              <a:gd name="T28" fmla="*/ 244 w 260"/>
              <a:gd name="T29" fmla="*/ 196 h 257"/>
              <a:gd name="T30" fmla="*/ 232 w 260"/>
              <a:gd name="T31" fmla="*/ 208 h 257"/>
              <a:gd name="T32" fmla="*/ 170 w 260"/>
              <a:gd name="T33" fmla="*/ 92 h 257"/>
              <a:gd name="T34" fmla="*/ 141 w 260"/>
              <a:gd name="T35" fmla="*/ 108 h 257"/>
              <a:gd name="T36" fmla="*/ 126 w 260"/>
              <a:gd name="T37" fmla="*/ 136 h 257"/>
              <a:gd name="T38" fmla="*/ 126 w 260"/>
              <a:gd name="T39" fmla="*/ 160 h 257"/>
              <a:gd name="T40" fmla="*/ 141 w 260"/>
              <a:gd name="T41" fmla="*/ 188 h 257"/>
              <a:gd name="T42" fmla="*/ 170 w 260"/>
              <a:gd name="T43" fmla="*/ 204 h 257"/>
              <a:gd name="T44" fmla="*/ 189 w 260"/>
              <a:gd name="T45" fmla="*/ 205 h 257"/>
              <a:gd name="T46" fmla="*/ 219 w 260"/>
              <a:gd name="T47" fmla="*/ 191 h 257"/>
              <a:gd name="T48" fmla="*/ 238 w 260"/>
              <a:gd name="T49" fmla="*/ 161 h 257"/>
              <a:gd name="T50" fmla="*/ 238 w 260"/>
              <a:gd name="T51" fmla="*/ 136 h 257"/>
              <a:gd name="T52" fmla="*/ 222 w 260"/>
              <a:gd name="T53" fmla="*/ 108 h 257"/>
              <a:gd name="T54" fmla="*/ 193 w 260"/>
              <a:gd name="T55" fmla="*/ 92 h 257"/>
              <a:gd name="T56" fmla="*/ 89 w 260"/>
              <a:gd name="T57" fmla="*/ 154 h 257"/>
              <a:gd name="T58" fmla="*/ 92 w 260"/>
              <a:gd name="T59" fmla="*/ 180 h 257"/>
              <a:gd name="T60" fmla="*/ 102 w 260"/>
              <a:gd name="T61" fmla="*/ 204 h 257"/>
              <a:gd name="T62" fmla="*/ 89 w 260"/>
              <a:gd name="T63" fmla="*/ 203 h 257"/>
              <a:gd name="T64" fmla="*/ 35 w 260"/>
              <a:gd name="T65" fmla="*/ 179 h 257"/>
              <a:gd name="T66" fmla="*/ 14 w 260"/>
              <a:gd name="T67" fmla="*/ 154 h 257"/>
              <a:gd name="T68" fmla="*/ 2 w 260"/>
              <a:gd name="T69" fmla="*/ 123 h 257"/>
              <a:gd name="T70" fmla="*/ 0 w 260"/>
              <a:gd name="T71" fmla="*/ 101 h 257"/>
              <a:gd name="T72" fmla="*/ 5 w 260"/>
              <a:gd name="T73" fmla="*/ 71 h 257"/>
              <a:gd name="T74" fmla="*/ 18 w 260"/>
              <a:gd name="T75" fmla="*/ 44 h 257"/>
              <a:gd name="T76" fmla="*/ 37 w 260"/>
              <a:gd name="T77" fmla="*/ 23 h 257"/>
              <a:gd name="T78" fmla="*/ 62 w 260"/>
              <a:gd name="T79" fmla="*/ 8 h 257"/>
              <a:gd name="T80" fmla="*/ 92 w 260"/>
              <a:gd name="T81" fmla="*/ 0 h 257"/>
              <a:gd name="T82" fmla="*/ 117 w 260"/>
              <a:gd name="T83" fmla="*/ 1 h 257"/>
              <a:gd name="T84" fmla="*/ 157 w 260"/>
              <a:gd name="T85" fmla="*/ 17 h 257"/>
              <a:gd name="T86" fmla="*/ 188 w 260"/>
              <a:gd name="T87" fmla="*/ 47 h 257"/>
              <a:gd name="T88" fmla="*/ 184 w 260"/>
              <a:gd name="T89" fmla="*/ 58 h 257"/>
              <a:gd name="T90" fmla="*/ 165 w 260"/>
              <a:gd name="T91" fmla="*/ 61 h 257"/>
              <a:gd name="T92" fmla="*/ 139 w 260"/>
              <a:gd name="T93" fmla="*/ 70 h 257"/>
              <a:gd name="T94" fmla="*/ 117 w 260"/>
              <a:gd name="T95" fmla="*/ 87 h 257"/>
              <a:gd name="T96" fmla="*/ 100 w 260"/>
              <a:gd name="T97" fmla="*/ 109 h 257"/>
              <a:gd name="T98" fmla="*/ 91 w 260"/>
              <a:gd name="T99" fmla="*/ 135 h 257"/>
              <a:gd name="T100" fmla="*/ 89 w 260"/>
              <a:gd name="T101" fmla="*/ 15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0" h="257">
                <a:moveTo>
                  <a:pt x="232" y="208"/>
                </a:moveTo>
                <a:lnTo>
                  <a:pt x="235" y="257"/>
                </a:lnTo>
                <a:lnTo>
                  <a:pt x="191" y="226"/>
                </a:lnTo>
                <a:lnTo>
                  <a:pt x="191" y="226"/>
                </a:lnTo>
                <a:lnTo>
                  <a:pt x="182" y="227"/>
                </a:lnTo>
                <a:lnTo>
                  <a:pt x="182" y="227"/>
                </a:lnTo>
                <a:lnTo>
                  <a:pt x="174" y="226"/>
                </a:lnTo>
                <a:lnTo>
                  <a:pt x="166" y="225"/>
                </a:lnTo>
                <a:lnTo>
                  <a:pt x="152" y="221"/>
                </a:lnTo>
                <a:lnTo>
                  <a:pt x="139" y="213"/>
                </a:lnTo>
                <a:lnTo>
                  <a:pt x="127" y="204"/>
                </a:lnTo>
                <a:lnTo>
                  <a:pt x="118" y="192"/>
                </a:lnTo>
                <a:lnTo>
                  <a:pt x="110" y="179"/>
                </a:lnTo>
                <a:lnTo>
                  <a:pt x="106" y="165"/>
                </a:lnTo>
                <a:lnTo>
                  <a:pt x="105" y="157"/>
                </a:lnTo>
                <a:lnTo>
                  <a:pt x="105" y="149"/>
                </a:lnTo>
                <a:lnTo>
                  <a:pt x="105" y="149"/>
                </a:lnTo>
                <a:lnTo>
                  <a:pt x="105" y="141"/>
                </a:lnTo>
                <a:lnTo>
                  <a:pt x="106" y="134"/>
                </a:lnTo>
                <a:lnTo>
                  <a:pt x="110" y="119"/>
                </a:lnTo>
                <a:lnTo>
                  <a:pt x="118" y="106"/>
                </a:lnTo>
                <a:lnTo>
                  <a:pt x="127" y="95"/>
                </a:lnTo>
                <a:lnTo>
                  <a:pt x="139" y="86"/>
                </a:lnTo>
                <a:lnTo>
                  <a:pt x="152" y="78"/>
                </a:lnTo>
                <a:lnTo>
                  <a:pt x="166" y="74"/>
                </a:lnTo>
                <a:lnTo>
                  <a:pt x="174" y="73"/>
                </a:lnTo>
                <a:lnTo>
                  <a:pt x="182" y="71"/>
                </a:lnTo>
                <a:lnTo>
                  <a:pt x="182" y="71"/>
                </a:lnTo>
                <a:lnTo>
                  <a:pt x="189" y="73"/>
                </a:lnTo>
                <a:lnTo>
                  <a:pt x="197" y="74"/>
                </a:lnTo>
                <a:lnTo>
                  <a:pt x="212" y="78"/>
                </a:lnTo>
                <a:lnTo>
                  <a:pt x="225" y="86"/>
                </a:lnTo>
                <a:lnTo>
                  <a:pt x="236" y="95"/>
                </a:lnTo>
                <a:lnTo>
                  <a:pt x="247" y="106"/>
                </a:lnTo>
                <a:lnTo>
                  <a:pt x="253" y="119"/>
                </a:lnTo>
                <a:lnTo>
                  <a:pt x="258" y="134"/>
                </a:lnTo>
                <a:lnTo>
                  <a:pt x="258" y="141"/>
                </a:lnTo>
                <a:lnTo>
                  <a:pt x="260" y="149"/>
                </a:lnTo>
                <a:lnTo>
                  <a:pt x="260" y="149"/>
                </a:lnTo>
                <a:lnTo>
                  <a:pt x="258" y="158"/>
                </a:lnTo>
                <a:lnTo>
                  <a:pt x="257" y="166"/>
                </a:lnTo>
                <a:lnTo>
                  <a:pt x="256" y="174"/>
                </a:lnTo>
                <a:lnTo>
                  <a:pt x="252" y="182"/>
                </a:lnTo>
                <a:lnTo>
                  <a:pt x="248" y="190"/>
                </a:lnTo>
                <a:lnTo>
                  <a:pt x="244" y="196"/>
                </a:lnTo>
                <a:lnTo>
                  <a:pt x="239" y="203"/>
                </a:lnTo>
                <a:lnTo>
                  <a:pt x="232" y="208"/>
                </a:lnTo>
                <a:lnTo>
                  <a:pt x="232" y="208"/>
                </a:lnTo>
                <a:close/>
                <a:moveTo>
                  <a:pt x="182" y="91"/>
                </a:moveTo>
                <a:lnTo>
                  <a:pt x="182" y="91"/>
                </a:lnTo>
                <a:lnTo>
                  <a:pt x="170" y="92"/>
                </a:lnTo>
                <a:lnTo>
                  <a:pt x="160" y="96"/>
                </a:lnTo>
                <a:lnTo>
                  <a:pt x="150" y="101"/>
                </a:lnTo>
                <a:lnTo>
                  <a:pt x="141" y="108"/>
                </a:lnTo>
                <a:lnTo>
                  <a:pt x="135" y="115"/>
                </a:lnTo>
                <a:lnTo>
                  <a:pt x="130" y="126"/>
                </a:lnTo>
                <a:lnTo>
                  <a:pt x="126" y="136"/>
                </a:lnTo>
                <a:lnTo>
                  <a:pt x="124" y="148"/>
                </a:lnTo>
                <a:lnTo>
                  <a:pt x="124" y="148"/>
                </a:lnTo>
                <a:lnTo>
                  <a:pt x="126" y="160"/>
                </a:lnTo>
                <a:lnTo>
                  <a:pt x="130" y="170"/>
                </a:lnTo>
                <a:lnTo>
                  <a:pt x="135" y="180"/>
                </a:lnTo>
                <a:lnTo>
                  <a:pt x="141" y="188"/>
                </a:lnTo>
                <a:lnTo>
                  <a:pt x="150" y="195"/>
                </a:lnTo>
                <a:lnTo>
                  <a:pt x="160" y="200"/>
                </a:lnTo>
                <a:lnTo>
                  <a:pt x="170" y="204"/>
                </a:lnTo>
                <a:lnTo>
                  <a:pt x="182" y="205"/>
                </a:lnTo>
                <a:lnTo>
                  <a:pt x="182" y="205"/>
                </a:lnTo>
                <a:lnTo>
                  <a:pt x="189" y="205"/>
                </a:lnTo>
                <a:lnTo>
                  <a:pt x="218" y="225"/>
                </a:lnTo>
                <a:lnTo>
                  <a:pt x="219" y="191"/>
                </a:lnTo>
                <a:lnTo>
                  <a:pt x="219" y="191"/>
                </a:lnTo>
                <a:lnTo>
                  <a:pt x="227" y="183"/>
                </a:lnTo>
                <a:lnTo>
                  <a:pt x="234" y="173"/>
                </a:lnTo>
                <a:lnTo>
                  <a:pt x="238" y="161"/>
                </a:lnTo>
                <a:lnTo>
                  <a:pt x="239" y="148"/>
                </a:lnTo>
                <a:lnTo>
                  <a:pt x="239" y="148"/>
                </a:lnTo>
                <a:lnTo>
                  <a:pt x="238" y="136"/>
                </a:lnTo>
                <a:lnTo>
                  <a:pt x="235" y="126"/>
                </a:lnTo>
                <a:lnTo>
                  <a:pt x="230" y="115"/>
                </a:lnTo>
                <a:lnTo>
                  <a:pt x="222" y="108"/>
                </a:lnTo>
                <a:lnTo>
                  <a:pt x="214" y="101"/>
                </a:lnTo>
                <a:lnTo>
                  <a:pt x="204" y="96"/>
                </a:lnTo>
                <a:lnTo>
                  <a:pt x="193" y="92"/>
                </a:lnTo>
                <a:lnTo>
                  <a:pt x="182" y="91"/>
                </a:lnTo>
                <a:lnTo>
                  <a:pt x="182" y="91"/>
                </a:lnTo>
                <a:close/>
                <a:moveTo>
                  <a:pt x="89" y="154"/>
                </a:moveTo>
                <a:lnTo>
                  <a:pt x="89" y="154"/>
                </a:lnTo>
                <a:lnTo>
                  <a:pt x="89" y="167"/>
                </a:lnTo>
                <a:lnTo>
                  <a:pt x="92" y="180"/>
                </a:lnTo>
                <a:lnTo>
                  <a:pt x="97" y="192"/>
                </a:lnTo>
                <a:lnTo>
                  <a:pt x="102" y="204"/>
                </a:lnTo>
                <a:lnTo>
                  <a:pt x="102" y="204"/>
                </a:lnTo>
                <a:lnTo>
                  <a:pt x="102" y="204"/>
                </a:lnTo>
                <a:lnTo>
                  <a:pt x="102" y="204"/>
                </a:lnTo>
                <a:lnTo>
                  <a:pt x="89" y="203"/>
                </a:lnTo>
                <a:lnTo>
                  <a:pt x="31" y="243"/>
                </a:lnTo>
                <a:lnTo>
                  <a:pt x="35" y="179"/>
                </a:lnTo>
                <a:lnTo>
                  <a:pt x="35" y="179"/>
                </a:lnTo>
                <a:lnTo>
                  <a:pt x="28" y="171"/>
                </a:lnTo>
                <a:lnTo>
                  <a:pt x="20" y="164"/>
                </a:lnTo>
                <a:lnTo>
                  <a:pt x="14" y="154"/>
                </a:lnTo>
                <a:lnTo>
                  <a:pt x="10" y="144"/>
                </a:lnTo>
                <a:lnTo>
                  <a:pt x="5" y="135"/>
                </a:lnTo>
                <a:lnTo>
                  <a:pt x="2" y="123"/>
                </a:lnTo>
                <a:lnTo>
                  <a:pt x="1" y="113"/>
                </a:lnTo>
                <a:lnTo>
                  <a:pt x="0" y="101"/>
                </a:lnTo>
                <a:lnTo>
                  <a:pt x="0" y="101"/>
                </a:lnTo>
                <a:lnTo>
                  <a:pt x="1" y="91"/>
                </a:lnTo>
                <a:lnTo>
                  <a:pt x="2" y="80"/>
                </a:lnTo>
                <a:lnTo>
                  <a:pt x="5" y="71"/>
                </a:lnTo>
                <a:lnTo>
                  <a:pt x="7" y="62"/>
                </a:lnTo>
                <a:lnTo>
                  <a:pt x="13" y="53"/>
                </a:lnTo>
                <a:lnTo>
                  <a:pt x="18" y="44"/>
                </a:lnTo>
                <a:lnTo>
                  <a:pt x="23" y="36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3" y="11"/>
                </a:lnTo>
                <a:lnTo>
                  <a:pt x="62" y="8"/>
                </a:lnTo>
                <a:lnTo>
                  <a:pt x="71" y="4"/>
                </a:lnTo>
                <a:lnTo>
                  <a:pt x="82" y="1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17" y="1"/>
                </a:lnTo>
                <a:lnTo>
                  <a:pt x="131" y="4"/>
                </a:lnTo>
                <a:lnTo>
                  <a:pt x="145" y="9"/>
                </a:lnTo>
                <a:lnTo>
                  <a:pt x="157" y="17"/>
                </a:lnTo>
                <a:lnTo>
                  <a:pt x="169" y="24"/>
                </a:lnTo>
                <a:lnTo>
                  <a:pt x="179" y="35"/>
                </a:lnTo>
                <a:lnTo>
                  <a:pt x="188" y="47"/>
                </a:lnTo>
                <a:lnTo>
                  <a:pt x="195" y="60"/>
                </a:lnTo>
                <a:lnTo>
                  <a:pt x="195" y="60"/>
                </a:lnTo>
                <a:lnTo>
                  <a:pt x="184" y="58"/>
                </a:lnTo>
                <a:lnTo>
                  <a:pt x="184" y="58"/>
                </a:lnTo>
                <a:lnTo>
                  <a:pt x="175" y="60"/>
                </a:lnTo>
                <a:lnTo>
                  <a:pt x="165" y="61"/>
                </a:lnTo>
                <a:lnTo>
                  <a:pt x="156" y="63"/>
                </a:lnTo>
                <a:lnTo>
                  <a:pt x="147" y="66"/>
                </a:lnTo>
                <a:lnTo>
                  <a:pt x="139" y="70"/>
                </a:lnTo>
                <a:lnTo>
                  <a:pt x="131" y="75"/>
                </a:lnTo>
                <a:lnTo>
                  <a:pt x="123" y="80"/>
                </a:lnTo>
                <a:lnTo>
                  <a:pt x="117" y="87"/>
                </a:lnTo>
                <a:lnTo>
                  <a:pt x="110" y="93"/>
                </a:lnTo>
                <a:lnTo>
                  <a:pt x="105" y="101"/>
                </a:lnTo>
                <a:lnTo>
                  <a:pt x="100" y="109"/>
                </a:lnTo>
                <a:lnTo>
                  <a:pt x="96" y="117"/>
                </a:lnTo>
                <a:lnTo>
                  <a:pt x="93" y="126"/>
                </a:lnTo>
                <a:lnTo>
                  <a:pt x="91" y="135"/>
                </a:lnTo>
                <a:lnTo>
                  <a:pt x="89" y="144"/>
                </a:lnTo>
                <a:lnTo>
                  <a:pt x="89" y="154"/>
                </a:lnTo>
                <a:lnTo>
                  <a:pt x="89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5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商业模式与价值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2520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商业模式与价值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4"/>
          <p:cNvSpPr txBox="1">
            <a:spLocks noChangeArrowheads="1"/>
          </p:cNvSpPr>
          <p:nvPr/>
        </p:nvSpPr>
        <p:spPr bwMode="auto">
          <a:xfrm>
            <a:off x="3547029" y="2638007"/>
            <a:ext cx="19158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C0504D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2800" b="1" dirty="0">
              <a:solidFill>
                <a:srgbClr val="C0504D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0871" y="3578704"/>
            <a:ext cx="1072867" cy="59126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法院</a:t>
            </a:r>
            <a:endParaRPr kumimoji="1" lang="zh-CN" altLang="en-US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4340" y="3578704"/>
            <a:ext cx="1072867" cy="59126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律师</a:t>
            </a:r>
            <a:endParaRPr kumimoji="1" lang="zh-CN" altLang="en-US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62171" y="1333176"/>
            <a:ext cx="1072867" cy="59126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公众</a:t>
            </a:r>
            <a:endParaRPr kumimoji="1" lang="zh-CN" altLang="en-US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2430374" y="3272120"/>
            <a:ext cx="1116655" cy="678865"/>
          </a:xfrm>
          <a:prstGeom prst="line">
            <a:avLst/>
          </a:prstGeom>
          <a:ln>
            <a:solidFill>
              <a:srgbClr val="7F7F7F"/>
            </a:solidFill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4433789" y="2019525"/>
            <a:ext cx="0" cy="673227"/>
          </a:xfrm>
          <a:prstGeom prst="line">
            <a:avLst/>
          </a:prstGeom>
          <a:ln>
            <a:solidFill>
              <a:srgbClr val="7F7F7F"/>
            </a:solidFill>
            <a:headEnd type="triangle"/>
            <a:tailEnd type="non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H="1">
            <a:off x="2430374" y="3138144"/>
            <a:ext cx="1116655" cy="680567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non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5419072" y="3228324"/>
            <a:ext cx="1104843" cy="678865"/>
          </a:xfrm>
          <a:prstGeom prst="line">
            <a:avLst/>
          </a:prstGeom>
          <a:ln>
            <a:solidFill>
              <a:srgbClr val="BFBFBF"/>
            </a:solidFill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4532313" y="2019526"/>
            <a:ext cx="0" cy="673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non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 flipV="1">
            <a:off x="5462864" y="3128883"/>
            <a:ext cx="1104843" cy="678865"/>
          </a:xfrm>
          <a:prstGeom prst="line">
            <a:avLst/>
          </a:prstGeom>
          <a:ln>
            <a:solidFill>
              <a:srgbClr val="7F7F7F"/>
            </a:solidFill>
            <a:headEnd type="triangle"/>
            <a:tailEnd type="non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500335" y="223143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解决疑问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4569170" y="223143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法律咨询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 rot="19668433">
            <a:off x="2588509" y="354429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辅助案件解决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 rot="19668433">
            <a:off x="2316828" y="309633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提供文书数据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 rot="1914340">
            <a:off x="5477792" y="313754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匹配案件信息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 rot="1914340">
            <a:off x="5232229" y="356626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提供代理能力</a:t>
            </a:r>
            <a:endParaRPr lang="zh-CN" altLang="en-US" sz="1400" dirty="0"/>
          </a:p>
        </p:txBody>
      </p:sp>
      <p:sp>
        <p:nvSpPr>
          <p:cNvPr id="74" name="弧 73"/>
          <p:cNvSpPr/>
          <p:nvPr/>
        </p:nvSpPr>
        <p:spPr>
          <a:xfrm>
            <a:off x="3216585" y="1596857"/>
            <a:ext cx="3921261" cy="3811768"/>
          </a:xfrm>
          <a:prstGeom prst="arc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弧 74"/>
          <p:cNvSpPr/>
          <p:nvPr/>
        </p:nvSpPr>
        <p:spPr>
          <a:xfrm rot="16200000">
            <a:off x="1895297" y="1529812"/>
            <a:ext cx="3811770" cy="3945854"/>
          </a:xfrm>
          <a:prstGeom prst="arc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26331" y="1480917"/>
            <a:ext cx="1402948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整理公众需求</a:t>
            </a:r>
            <a:endParaRPr lang="en-US" altLang="zh-CN" sz="1200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汇聚热点事件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分析案件趋势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提高审案效率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45182" y="1480917"/>
            <a:ext cx="1415772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发现案件需求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推荐合适律师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定制解决方案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提高代理效率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291878" y="237413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减少耗时</a:t>
            </a:r>
            <a:endParaRPr lang="zh-CN" altLang="en-US" sz="14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0032" y="23849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降低费用</a:t>
            </a:r>
            <a:endParaRPr lang="zh-CN" altLang="en-US" sz="14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0" name="直线连接符 79"/>
          <p:cNvCxnSpPr/>
          <p:nvPr/>
        </p:nvCxnSpPr>
        <p:spPr>
          <a:xfrm>
            <a:off x="2430374" y="4184262"/>
            <a:ext cx="4137333" cy="0"/>
          </a:xfrm>
          <a:prstGeom prst="line">
            <a:avLst/>
          </a:prstGeom>
          <a:ln>
            <a:solidFill>
              <a:srgbClr val="7F7F7F"/>
            </a:solidFill>
            <a:headEnd type="triangle"/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870816" y="384089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504D"/>
                </a:solidFill>
                <a:latin typeface="Hiragino Sans GB W3"/>
                <a:ea typeface="Hiragino Sans GB W3"/>
                <a:cs typeface="Hiragino Sans GB W3"/>
              </a:rPr>
              <a:t>解决公众需求</a:t>
            </a:r>
            <a:endParaRPr lang="zh-CN" altLang="en-US" sz="1400" dirty="0">
              <a:solidFill>
                <a:srgbClr val="C050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327768" y="4233520"/>
            <a:ext cx="4365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提高法院和律师的社会影响力，促进法院对律师的人才引进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8223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理论框架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044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理论框架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404" y="472110"/>
            <a:ext cx="105606" cy="3252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78404" y="1116583"/>
            <a:ext cx="3644211" cy="1755569"/>
          </a:xfrm>
          <a:prstGeom prst="round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2551" y="11769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D9A32D"/>
                </a:solidFill>
                <a:latin typeface="Hiragino Sans GB W3"/>
                <a:ea typeface="Hiragino Sans GB W3"/>
                <a:cs typeface="Hiragino Sans GB W3"/>
              </a:rPr>
              <a:t>1 </a:t>
            </a:r>
            <a:r>
              <a:rPr kumimoji="1" lang="zh-CN" altLang="en-US" dirty="0" smtClean="0">
                <a:solidFill>
                  <a:srgbClr val="D9A32D"/>
                </a:solidFill>
                <a:latin typeface="Hiragino Sans GB W3"/>
                <a:ea typeface="Hiragino Sans GB W3"/>
                <a:cs typeface="Hiragino Sans GB W3"/>
              </a:rPr>
              <a:t>数据层</a:t>
            </a:r>
            <a:endParaRPr lang="zh-CN" altLang="en-US" dirty="0">
              <a:solidFill>
                <a:srgbClr val="D9A32D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42551" y="30335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D0833A"/>
                </a:solidFill>
                <a:latin typeface="Hiragino Sans GB W3"/>
                <a:ea typeface="Hiragino Sans GB W3"/>
                <a:cs typeface="Hiragino Sans GB W3"/>
              </a:rPr>
              <a:t>2 </a:t>
            </a:r>
            <a:r>
              <a:rPr kumimoji="1" lang="zh-CN" altLang="en-US" dirty="0" smtClean="0">
                <a:solidFill>
                  <a:srgbClr val="D0833A"/>
                </a:solidFill>
                <a:latin typeface="Hiragino Sans GB W3"/>
                <a:ea typeface="Hiragino Sans GB W3"/>
                <a:cs typeface="Hiragino Sans GB W3"/>
              </a:rPr>
              <a:t>模型层</a:t>
            </a:r>
            <a:endParaRPr lang="zh-CN" altLang="en-US" dirty="0">
              <a:solidFill>
                <a:srgbClr val="D0833A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22266" y="2064389"/>
            <a:ext cx="2117966" cy="2651867"/>
          </a:xfrm>
          <a:prstGeom prst="round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435973" y="2064389"/>
            <a:ext cx="2117966" cy="2651867"/>
          </a:xfrm>
          <a:prstGeom prst="round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728029" y="21323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C76A43"/>
                </a:solidFill>
                <a:latin typeface="Hiragino Sans GB W3"/>
                <a:ea typeface="Hiragino Sans GB W3"/>
                <a:cs typeface="Hiragino Sans GB W3"/>
              </a:rPr>
              <a:t>3 </a:t>
            </a:r>
            <a:r>
              <a:rPr kumimoji="1" lang="zh-CN" altLang="en-US" dirty="0" smtClean="0">
                <a:solidFill>
                  <a:srgbClr val="C76A43"/>
                </a:solidFill>
                <a:latin typeface="Hiragino Sans GB W3"/>
                <a:ea typeface="Hiragino Sans GB W3"/>
                <a:cs typeface="Hiragino Sans GB W3"/>
              </a:rPr>
              <a:t>理解层</a:t>
            </a:r>
            <a:endParaRPr lang="zh-CN" altLang="en-US" dirty="0">
              <a:solidFill>
                <a:srgbClr val="C76A43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31967" y="21323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C0504C"/>
                </a:solidFill>
                <a:latin typeface="Hiragino Sans GB W3"/>
                <a:ea typeface="Hiragino Sans GB W3"/>
                <a:cs typeface="Hiragino Sans GB W3"/>
              </a:rPr>
              <a:t>4 </a:t>
            </a:r>
            <a:r>
              <a:rPr kumimoji="1" lang="zh-CN" altLang="en-US" dirty="0" smtClean="0">
                <a:solidFill>
                  <a:srgbClr val="C0504C"/>
                </a:solidFill>
                <a:latin typeface="Hiragino Sans GB W3"/>
                <a:ea typeface="Hiragino Sans GB W3"/>
                <a:cs typeface="Hiragino Sans GB W3"/>
              </a:rPr>
              <a:t>语言层</a:t>
            </a:r>
            <a:endParaRPr lang="zh-CN" altLang="en-US" dirty="0">
              <a:solidFill>
                <a:srgbClr val="C0504C"/>
              </a:solidFill>
            </a:endParaRPr>
          </a:p>
        </p:txBody>
      </p:sp>
      <p:sp>
        <p:nvSpPr>
          <p:cNvPr id="44" name="Freeform 226"/>
          <p:cNvSpPr>
            <a:spLocks noEditPoints="1"/>
          </p:cNvSpPr>
          <p:nvPr/>
        </p:nvSpPr>
        <p:spPr bwMode="auto">
          <a:xfrm>
            <a:off x="6203217" y="1071553"/>
            <a:ext cx="360019" cy="438879"/>
          </a:xfrm>
          <a:custGeom>
            <a:avLst/>
            <a:gdLst>
              <a:gd name="T0" fmla="*/ 26 w 209"/>
              <a:gd name="T1" fmla="*/ 192 h 254"/>
              <a:gd name="T2" fmla="*/ 27 w 209"/>
              <a:gd name="T3" fmla="*/ 189 h 254"/>
              <a:gd name="T4" fmla="*/ 35 w 209"/>
              <a:gd name="T5" fmla="*/ 178 h 254"/>
              <a:gd name="T6" fmla="*/ 45 w 209"/>
              <a:gd name="T7" fmla="*/ 173 h 254"/>
              <a:gd name="T8" fmla="*/ 161 w 209"/>
              <a:gd name="T9" fmla="*/ 171 h 254"/>
              <a:gd name="T10" fmla="*/ 167 w 209"/>
              <a:gd name="T11" fmla="*/ 173 h 254"/>
              <a:gd name="T12" fmla="*/ 178 w 209"/>
              <a:gd name="T13" fmla="*/ 178 h 254"/>
              <a:gd name="T14" fmla="*/ 185 w 209"/>
              <a:gd name="T15" fmla="*/ 189 h 254"/>
              <a:gd name="T16" fmla="*/ 209 w 209"/>
              <a:gd name="T17" fmla="*/ 254 h 254"/>
              <a:gd name="T18" fmla="*/ 103 w 209"/>
              <a:gd name="T19" fmla="*/ 166 h 254"/>
              <a:gd name="T20" fmla="*/ 96 w 209"/>
              <a:gd name="T21" fmla="*/ 166 h 254"/>
              <a:gd name="T22" fmla="*/ 79 w 209"/>
              <a:gd name="T23" fmla="*/ 162 h 254"/>
              <a:gd name="T24" fmla="*/ 64 w 209"/>
              <a:gd name="T25" fmla="*/ 156 h 254"/>
              <a:gd name="T26" fmla="*/ 45 w 209"/>
              <a:gd name="T27" fmla="*/ 141 h 254"/>
              <a:gd name="T28" fmla="*/ 31 w 209"/>
              <a:gd name="T29" fmla="*/ 123 h 254"/>
              <a:gd name="T30" fmla="*/ 24 w 209"/>
              <a:gd name="T31" fmla="*/ 108 h 254"/>
              <a:gd name="T32" fmla="*/ 22 w 209"/>
              <a:gd name="T33" fmla="*/ 92 h 254"/>
              <a:gd name="T34" fmla="*/ 20 w 209"/>
              <a:gd name="T35" fmla="*/ 83 h 254"/>
              <a:gd name="T36" fmla="*/ 23 w 209"/>
              <a:gd name="T37" fmla="*/ 66 h 254"/>
              <a:gd name="T38" fmla="*/ 27 w 209"/>
              <a:gd name="T39" fmla="*/ 50 h 254"/>
              <a:gd name="T40" fmla="*/ 35 w 209"/>
              <a:gd name="T41" fmla="*/ 36 h 254"/>
              <a:gd name="T42" fmla="*/ 57 w 209"/>
              <a:gd name="T43" fmla="*/ 14 h 254"/>
              <a:gd name="T44" fmla="*/ 71 w 209"/>
              <a:gd name="T45" fmla="*/ 6 h 254"/>
              <a:gd name="T46" fmla="*/ 87 w 209"/>
              <a:gd name="T47" fmla="*/ 1 h 254"/>
              <a:gd name="T48" fmla="*/ 103 w 209"/>
              <a:gd name="T49" fmla="*/ 0 h 254"/>
              <a:gd name="T50" fmla="*/ 113 w 209"/>
              <a:gd name="T51" fmla="*/ 0 h 254"/>
              <a:gd name="T52" fmla="*/ 128 w 209"/>
              <a:gd name="T53" fmla="*/ 4 h 254"/>
              <a:gd name="T54" fmla="*/ 144 w 209"/>
              <a:gd name="T55" fmla="*/ 10 h 254"/>
              <a:gd name="T56" fmla="*/ 163 w 209"/>
              <a:gd name="T57" fmla="*/ 24 h 254"/>
              <a:gd name="T58" fmla="*/ 178 w 209"/>
              <a:gd name="T59" fmla="*/ 44 h 254"/>
              <a:gd name="T60" fmla="*/ 183 w 209"/>
              <a:gd name="T61" fmla="*/ 58 h 254"/>
              <a:gd name="T62" fmla="*/ 187 w 209"/>
              <a:gd name="T63" fmla="*/ 75 h 254"/>
              <a:gd name="T64" fmla="*/ 187 w 209"/>
              <a:gd name="T65" fmla="*/ 83 h 254"/>
              <a:gd name="T66" fmla="*/ 185 w 209"/>
              <a:gd name="T67" fmla="*/ 100 h 254"/>
              <a:gd name="T68" fmla="*/ 180 w 209"/>
              <a:gd name="T69" fmla="*/ 115 h 254"/>
              <a:gd name="T70" fmla="*/ 172 w 209"/>
              <a:gd name="T71" fmla="*/ 130 h 254"/>
              <a:gd name="T72" fmla="*/ 150 w 209"/>
              <a:gd name="T73" fmla="*/ 152 h 254"/>
              <a:gd name="T74" fmla="*/ 136 w 209"/>
              <a:gd name="T75" fmla="*/ 160 h 254"/>
              <a:gd name="T76" fmla="*/ 120 w 209"/>
              <a:gd name="T77" fmla="*/ 165 h 254"/>
              <a:gd name="T78" fmla="*/ 103 w 209"/>
              <a:gd name="T79" fmla="*/ 166 h 254"/>
              <a:gd name="T80" fmla="*/ 90 w 209"/>
              <a:gd name="T81" fmla="*/ 22 h 254"/>
              <a:gd name="T82" fmla="*/ 87 w 209"/>
              <a:gd name="T83" fmla="*/ 24 h 254"/>
              <a:gd name="T84" fmla="*/ 81 w 209"/>
              <a:gd name="T85" fmla="*/ 30 h 254"/>
              <a:gd name="T86" fmla="*/ 77 w 209"/>
              <a:gd name="T87" fmla="*/ 40 h 254"/>
              <a:gd name="T88" fmla="*/ 74 w 209"/>
              <a:gd name="T89" fmla="*/ 58 h 254"/>
              <a:gd name="T90" fmla="*/ 68 w 209"/>
              <a:gd name="T91" fmla="*/ 67 h 254"/>
              <a:gd name="T92" fmla="*/ 57 w 209"/>
              <a:gd name="T93" fmla="*/ 75 h 254"/>
              <a:gd name="T94" fmla="*/ 40 w 209"/>
              <a:gd name="T95" fmla="*/ 83 h 254"/>
              <a:gd name="T96" fmla="*/ 41 w 209"/>
              <a:gd name="T97" fmla="*/ 96 h 254"/>
              <a:gd name="T98" fmla="*/ 51 w 209"/>
              <a:gd name="T99" fmla="*/ 119 h 254"/>
              <a:gd name="T100" fmla="*/ 68 w 209"/>
              <a:gd name="T101" fmla="*/ 136 h 254"/>
              <a:gd name="T102" fmla="*/ 90 w 209"/>
              <a:gd name="T103" fmla="*/ 145 h 254"/>
              <a:gd name="T104" fmla="*/ 103 w 209"/>
              <a:gd name="T105" fmla="*/ 147 h 254"/>
              <a:gd name="T106" fmla="*/ 128 w 209"/>
              <a:gd name="T107" fmla="*/ 141 h 254"/>
              <a:gd name="T108" fmla="*/ 149 w 209"/>
              <a:gd name="T109" fmla="*/ 128 h 254"/>
              <a:gd name="T110" fmla="*/ 162 w 209"/>
              <a:gd name="T111" fmla="*/ 108 h 254"/>
              <a:gd name="T112" fmla="*/ 167 w 209"/>
              <a:gd name="T113" fmla="*/ 83 h 254"/>
              <a:gd name="T114" fmla="*/ 161 w 209"/>
              <a:gd name="T115" fmla="*/ 79 h 254"/>
              <a:gd name="T116" fmla="*/ 140 w 209"/>
              <a:gd name="T117" fmla="*/ 69 h 254"/>
              <a:gd name="T118" fmla="*/ 102 w 209"/>
              <a:gd name="T119" fmla="*/ 54 h 254"/>
              <a:gd name="T120" fmla="*/ 93 w 209"/>
              <a:gd name="T121" fmla="*/ 48 h 254"/>
              <a:gd name="T122" fmla="*/ 89 w 209"/>
              <a:gd name="T123" fmla="*/ 37 h 254"/>
              <a:gd name="T124" fmla="*/ 90 w 209"/>
              <a:gd name="T125" fmla="*/ 2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9" h="254">
                <a:moveTo>
                  <a:pt x="0" y="254"/>
                </a:moveTo>
                <a:lnTo>
                  <a:pt x="26" y="192"/>
                </a:lnTo>
                <a:lnTo>
                  <a:pt x="26" y="192"/>
                </a:lnTo>
                <a:lnTo>
                  <a:pt x="27" y="189"/>
                </a:lnTo>
                <a:lnTo>
                  <a:pt x="31" y="182"/>
                </a:lnTo>
                <a:lnTo>
                  <a:pt x="35" y="178"/>
                </a:lnTo>
                <a:lnTo>
                  <a:pt x="40" y="175"/>
                </a:lnTo>
                <a:lnTo>
                  <a:pt x="45" y="173"/>
                </a:lnTo>
                <a:lnTo>
                  <a:pt x="53" y="171"/>
                </a:lnTo>
                <a:lnTo>
                  <a:pt x="161" y="171"/>
                </a:lnTo>
                <a:lnTo>
                  <a:pt x="161" y="171"/>
                </a:lnTo>
                <a:lnTo>
                  <a:pt x="167" y="173"/>
                </a:lnTo>
                <a:lnTo>
                  <a:pt x="172" y="175"/>
                </a:lnTo>
                <a:lnTo>
                  <a:pt x="178" y="178"/>
                </a:lnTo>
                <a:lnTo>
                  <a:pt x="181" y="182"/>
                </a:lnTo>
                <a:lnTo>
                  <a:pt x="185" y="189"/>
                </a:lnTo>
                <a:lnTo>
                  <a:pt x="187" y="192"/>
                </a:lnTo>
                <a:lnTo>
                  <a:pt x="209" y="254"/>
                </a:lnTo>
                <a:lnTo>
                  <a:pt x="0" y="254"/>
                </a:lnTo>
                <a:close/>
                <a:moveTo>
                  <a:pt x="103" y="166"/>
                </a:moveTo>
                <a:lnTo>
                  <a:pt x="103" y="166"/>
                </a:lnTo>
                <a:lnTo>
                  <a:pt x="96" y="166"/>
                </a:lnTo>
                <a:lnTo>
                  <a:pt x="87" y="165"/>
                </a:lnTo>
                <a:lnTo>
                  <a:pt x="79" y="162"/>
                </a:lnTo>
                <a:lnTo>
                  <a:pt x="71" y="160"/>
                </a:lnTo>
                <a:lnTo>
                  <a:pt x="64" y="156"/>
                </a:lnTo>
                <a:lnTo>
                  <a:pt x="57" y="152"/>
                </a:lnTo>
                <a:lnTo>
                  <a:pt x="45" y="141"/>
                </a:lnTo>
                <a:lnTo>
                  <a:pt x="35" y="130"/>
                </a:lnTo>
                <a:lnTo>
                  <a:pt x="31" y="123"/>
                </a:lnTo>
                <a:lnTo>
                  <a:pt x="27" y="115"/>
                </a:lnTo>
                <a:lnTo>
                  <a:pt x="24" y="108"/>
                </a:lnTo>
                <a:lnTo>
                  <a:pt x="23" y="100"/>
                </a:lnTo>
                <a:lnTo>
                  <a:pt x="22" y="92"/>
                </a:lnTo>
                <a:lnTo>
                  <a:pt x="20" y="83"/>
                </a:lnTo>
                <a:lnTo>
                  <a:pt x="20" y="83"/>
                </a:lnTo>
                <a:lnTo>
                  <a:pt x="22" y="75"/>
                </a:lnTo>
                <a:lnTo>
                  <a:pt x="23" y="66"/>
                </a:lnTo>
                <a:lnTo>
                  <a:pt x="24" y="58"/>
                </a:lnTo>
                <a:lnTo>
                  <a:pt x="27" y="50"/>
                </a:lnTo>
                <a:lnTo>
                  <a:pt x="31" y="44"/>
                </a:lnTo>
                <a:lnTo>
                  <a:pt x="35" y="36"/>
                </a:lnTo>
                <a:lnTo>
                  <a:pt x="45" y="24"/>
                </a:lnTo>
                <a:lnTo>
                  <a:pt x="57" y="14"/>
                </a:lnTo>
                <a:lnTo>
                  <a:pt x="64" y="10"/>
                </a:lnTo>
                <a:lnTo>
                  <a:pt x="71" y="6"/>
                </a:lnTo>
                <a:lnTo>
                  <a:pt x="79" y="4"/>
                </a:lnTo>
                <a:lnTo>
                  <a:pt x="87" y="1"/>
                </a:lnTo>
                <a:lnTo>
                  <a:pt x="96" y="0"/>
                </a:lnTo>
                <a:lnTo>
                  <a:pt x="103" y="0"/>
                </a:lnTo>
                <a:lnTo>
                  <a:pt x="103" y="0"/>
                </a:lnTo>
                <a:lnTo>
                  <a:pt x="113" y="0"/>
                </a:lnTo>
                <a:lnTo>
                  <a:pt x="120" y="1"/>
                </a:lnTo>
                <a:lnTo>
                  <a:pt x="128" y="4"/>
                </a:lnTo>
                <a:lnTo>
                  <a:pt x="136" y="6"/>
                </a:lnTo>
                <a:lnTo>
                  <a:pt x="144" y="10"/>
                </a:lnTo>
                <a:lnTo>
                  <a:pt x="150" y="14"/>
                </a:lnTo>
                <a:lnTo>
                  <a:pt x="163" y="24"/>
                </a:lnTo>
                <a:lnTo>
                  <a:pt x="172" y="36"/>
                </a:lnTo>
                <a:lnTo>
                  <a:pt x="178" y="44"/>
                </a:lnTo>
                <a:lnTo>
                  <a:pt x="180" y="50"/>
                </a:lnTo>
                <a:lnTo>
                  <a:pt x="183" y="58"/>
                </a:lnTo>
                <a:lnTo>
                  <a:pt x="185" y="66"/>
                </a:lnTo>
                <a:lnTo>
                  <a:pt x="187" y="75"/>
                </a:lnTo>
                <a:lnTo>
                  <a:pt x="187" y="83"/>
                </a:lnTo>
                <a:lnTo>
                  <a:pt x="187" y="83"/>
                </a:lnTo>
                <a:lnTo>
                  <a:pt x="187" y="92"/>
                </a:lnTo>
                <a:lnTo>
                  <a:pt x="185" y="100"/>
                </a:lnTo>
                <a:lnTo>
                  <a:pt x="183" y="108"/>
                </a:lnTo>
                <a:lnTo>
                  <a:pt x="180" y="115"/>
                </a:lnTo>
                <a:lnTo>
                  <a:pt x="178" y="123"/>
                </a:lnTo>
                <a:lnTo>
                  <a:pt x="172" y="130"/>
                </a:lnTo>
                <a:lnTo>
                  <a:pt x="163" y="141"/>
                </a:lnTo>
                <a:lnTo>
                  <a:pt x="150" y="152"/>
                </a:lnTo>
                <a:lnTo>
                  <a:pt x="144" y="156"/>
                </a:lnTo>
                <a:lnTo>
                  <a:pt x="136" y="160"/>
                </a:lnTo>
                <a:lnTo>
                  <a:pt x="128" y="162"/>
                </a:lnTo>
                <a:lnTo>
                  <a:pt x="120" y="165"/>
                </a:lnTo>
                <a:lnTo>
                  <a:pt x="113" y="166"/>
                </a:lnTo>
                <a:lnTo>
                  <a:pt x="103" y="166"/>
                </a:lnTo>
                <a:lnTo>
                  <a:pt x="103" y="166"/>
                </a:lnTo>
                <a:close/>
                <a:moveTo>
                  <a:pt x="90" y="22"/>
                </a:moveTo>
                <a:lnTo>
                  <a:pt x="90" y="22"/>
                </a:lnTo>
                <a:lnTo>
                  <a:pt x="87" y="24"/>
                </a:lnTo>
                <a:lnTo>
                  <a:pt x="83" y="27"/>
                </a:lnTo>
                <a:lnTo>
                  <a:pt x="81" y="30"/>
                </a:lnTo>
                <a:lnTo>
                  <a:pt x="79" y="33"/>
                </a:lnTo>
                <a:lnTo>
                  <a:pt x="77" y="40"/>
                </a:lnTo>
                <a:lnTo>
                  <a:pt x="76" y="49"/>
                </a:lnTo>
                <a:lnTo>
                  <a:pt x="74" y="58"/>
                </a:lnTo>
                <a:lnTo>
                  <a:pt x="71" y="62"/>
                </a:lnTo>
                <a:lnTo>
                  <a:pt x="68" y="67"/>
                </a:lnTo>
                <a:lnTo>
                  <a:pt x="63" y="71"/>
                </a:lnTo>
                <a:lnTo>
                  <a:pt x="57" y="75"/>
                </a:lnTo>
                <a:lnTo>
                  <a:pt x="49" y="79"/>
                </a:lnTo>
                <a:lnTo>
                  <a:pt x="40" y="83"/>
                </a:lnTo>
                <a:lnTo>
                  <a:pt x="40" y="83"/>
                </a:lnTo>
                <a:lnTo>
                  <a:pt x="41" y="96"/>
                </a:lnTo>
                <a:lnTo>
                  <a:pt x="45" y="108"/>
                </a:lnTo>
                <a:lnTo>
                  <a:pt x="51" y="119"/>
                </a:lnTo>
                <a:lnTo>
                  <a:pt x="59" y="128"/>
                </a:lnTo>
                <a:lnTo>
                  <a:pt x="68" y="136"/>
                </a:lnTo>
                <a:lnTo>
                  <a:pt x="79" y="141"/>
                </a:lnTo>
                <a:lnTo>
                  <a:pt x="90" y="145"/>
                </a:lnTo>
                <a:lnTo>
                  <a:pt x="103" y="147"/>
                </a:lnTo>
                <a:lnTo>
                  <a:pt x="103" y="147"/>
                </a:lnTo>
                <a:lnTo>
                  <a:pt x="116" y="145"/>
                </a:lnTo>
                <a:lnTo>
                  <a:pt x="128" y="141"/>
                </a:lnTo>
                <a:lnTo>
                  <a:pt x="140" y="136"/>
                </a:lnTo>
                <a:lnTo>
                  <a:pt x="149" y="128"/>
                </a:lnTo>
                <a:lnTo>
                  <a:pt x="157" y="119"/>
                </a:lnTo>
                <a:lnTo>
                  <a:pt x="162" y="108"/>
                </a:lnTo>
                <a:lnTo>
                  <a:pt x="166" y="96"/>
                </a:lnTo>
                <a:lnTo>
                  <a:pt x="167" y="83"/>
                </a:lnTo>
                <a:lnTo>
                  <a:pt x="167" y="83"/>
                </a:lnTo>
                <a:lnTo>
                  <a:pt x="161" y="79"/>
                </a:lnTo>
                <a:lnTo>
                  <a:pt x="154" y="75"/>
                </a:lnTo>
                <a:lnTo>
                  <a:pt x="140" y="69"/>
                </a:lnTo>
                <a:lnTo>
                  <a:pt x="113" y="59"/>
                </a:lnTo>
                <a:lnTo>
                  <a:pt x="102" y="54"/>
                </a:lnTo>
                <a:lnTo>
                  <a:pt x="97" y="52"/>
                </a:lnTo>
                <a:lnTo>
                  <a:pt x="93" y="48"/>
                </a:lnTo>
                <a:lnTo>
                  <a:pt x="90" y="43"/>
                </a:lnTo>
                <a:lnTo>
                  <a:pt x="89" y="37"/>
                </a:lnTo>
                <a:lnTo>
                  <a:pt x="89" y="31"/>
                </a:lnTo>
                <a:lnTo>
                  <a:pt x="90" y="22"/>
                </a:lnTo>
                <a:lnTo>
                  <a:pt x="90" y="2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弧 47"/>
          <p:cNvSpPr/>
          <p:nvPr/>
        </p:nvSpPr>
        <p:spPr>
          <a:xfrm rot="16200000">
            <a:off x="5474458" y="1312768"/>
            <a:ext cx="1240665" cy="1284306"/>
          </a:xfrm>
          <a:prstGeom prst="arc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弧 48"/>
          <p:cNvSpPr/>
          <p:nvPr/>
        </p:nvSpPr>
        <p:spPr>
          <a:xfrm>
            <a:off x="6046913" y="1334588"/>
            <a:ext cx="1240665" cy="1284306"/>
          </a:xfrm>
          <a:prstGeom prst="arc">
            <a:avLst/>
          </a:prstGeom>
          <a:ln w="19050" cmpd="sng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626892" y="13970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用户输入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89795" y="13970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对话输出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3317" y="1614318"/>
            <a:ext cx="802488" cy="316302"/>
          </a:xfrm>
          <a:prstGeom prst="rect">
            <a:avLst/>
          </a:prstGeom>
          <a:solidFill>
            <a:srgbClr val="D9A32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聊天语料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78404" y="2960687"/>
            <a:ext cx="3644211" cy="1755569"/>
          </a:xfrm>
          <a:prstGeom prst="round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470515" y="1610410"/>
            <a:ext cx="802488" cy="316302"/>
          </a:xfrm>
          <a:prstGeom prst="rect">
            <a:avLst/>
          </a:prstGeom>
          <a:solidFill>
            <a:srgbClr val="D9A32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问答数据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338568" y="1610410"/>
            <a:ext cx="802488" cy="316302"/>
          </a:xfrm>
          <a:prstGeom prst="rect">
            <a:avLst/>
          </a:prstGeom>
          <a:solidFill>
            <a:srgbClr val="D9A32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领域本体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98937" y="1608567"/>
            <a:ext cx="802488" cy="316302"/>
          </a:xfrm>
          <a:prstGeom prst="rect">
            <a:avLst/>
          </a:prstGeom>
          <a:solidFill>
            <a:srgbClr val="D9A32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3317" y="3455617"/>
            <a:ext cx="802488" cy="316302"/>
          </a:xfrm>
          <a:prstGeom prst="rect">
            <a:avLst/>
          </a:prstGeom>
          <a:solidFill>
            <a:srgbClr val="D0833A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关键词搜索</a:t>
            </a:r>
            <a:endParaRPr kumimoji="1" lang="zh-CN" altLang="en-US" sz="9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70515" y="3451709"/>
            <a:ext cx="802488" cy="316302"/>
          </a:xfrm>
          <a:prstGeom prst="rect">
            <a:avLst/>
          </a:prstGeom>
          <a:solidFill>
            <a:srgbClr val="D0833A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模板匹配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338568" y="3451709"/>
            <a:ext cx="802488" cy="316302"/>
          </a:xfrm>
          <a:prstGeom prst="rect">
            <a:avLst/>
          </a:prstGeom>
          <a:solidFill>
            <a:srgbClr val="D0833A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机器学习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98937" y="3449866"/>
            <a:ext cx="802488" cy="316302"/>
          </a:xfrm>
          <a:prstGeom prst="rect">
            <a:avLst/>
          </a:prstGeom>
          <a:solidFill>
            <a:srgbClr val="D0833A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神经网络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45614" y="2559624"/>
            <a:ext cx="899398" cy="316302"/>
          </a:xfrm>
          <a:prstGeom prst="rect">
            <a:avLst/>
          </a:prstGeom>
          <a:solidFill>
            <a:srgbClr val="C76A4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句法分析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03819" y="2553873"/>
            <a:ext cx="899398" cy="316302"/>
          </a:xfrm>
          <a:prstGeom prst="rect">
            <a:avLst/>
          </a:prstGeom>
          <a:solidFill>
            <a:srgbClr val="C76A4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语义理解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45614" y="2932619"/>
            <a:ext cx="899398" cy="316302"/>
          </a:xfrm>
          <a:prstGeom prst="rect">
            <a:avLst/>
          </a:prstGeom>
          <a:solidFill>
            <a:srgbClr val="C76A4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语境感知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03819" y="2932619"/>
            <a:ext cx="899398" cy="316302"/>
          </a:xfrm>
          <a:prstGeom prst="rect">
            <a:avLst/>
          </a:prstGeom>
          <a:solidFill>
            <a:srgbClr val="C76A4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语用计算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62994" y="2553873"/>
            <a:ext cx="899398" cy="316302"/>
          </a:xfrm>
          <a:prstGeom prst="rect">
            <a:avLst/>
          </a:prstGeom>
          <a:solidFill>
            <a:srgbClr val="C0504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文本搜索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521199" y="2548122"/>
            <a:ext cx="899398" cy="316302"/>
          </a:xfrm>
          <a:prstGeom prst="rect">
            <a:avLst/>
          </a:prstGeom>
          <a:solidFill>
            <a:srgbClr val="C0504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知识匹配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562994" y="2926868"/>
            <a:ext cx="899398" cy="316302"/>
          </a:xfrm>
          <a:prstGeom prst="rect">
            <a:avLst/>
          </a:prstGeom>
          <a:solidFill>
            <a:srgbClr val="C0504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抽取式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521199" y="2926868"/>
            <a:ext cx="899398" cy="316302"/>
          </a:xfrm>
          <a:prstGeom prst="rect">
            <a:avLst/>
          </a:prstGeom>
          <a:solidFill>
            <a:srgbClr val="C0504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生成式</a:t>
            </a:r>
            <a:endParaRPr kumimoji="1" lang="zh-CN" altLang="en-US" sz="1200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9" name="图片 8" descr="屏幕快照 2016-09-26 下午4.4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" y="2099347"/>
            <a:ext cx="802488" cy="330850"/>
          </a:xfrm>
          <a:prstGeom prst="rect">
            <a:avLst/>
          </a:prstGeom>
        </p:spPr>
      </p:pic>
      <p:pic>
        <p:nvPicPr>
          <p:cNvPr id="10" name="图片 9" descr="屏幕快照 2016-09-26 下午4.5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18" y="2064389"/>
            <a:ext cx="836363" cy="313636"/>
          </a:xfrm>
          <a:prstGeom prst="rect">
            <a:avLst/>
          </a:prstGeom>
        </p:spPr>
      </p:pic>
      <p:pic>
        <p:nvPicPr>
          <p:cNvPr id="11" name="图片 10" descr="屏幕快照 2016-09-26 下午4.51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22" y="2160517"/>
            <a:ext cx="750541" cy="227277"/>
          </a:xfrm>
          <a:prstGeom prst="rect">
            <a:avLst/>
          </a:prstGeom>
        </p:spPr>
      </p:pic>
      <p:pic>
        <p:nvPicPr>
          <p:cNvPr id="12" name="图片 11" descr="屏幕快照 2016-09-26 下午4.51.3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3" y="2109468"/>
            <a:ext cx="948005" cy="281653"/>
          </a:xfrm>
          <a:prstGeom prst="rect">
            <a:avLst/>
          </a:prstGeom>
        </p:spPr>
      </p:pic>
      <p:pic>
        <p:nvPicPr>
          <p:cNvPr id="15" name="图片 14" descr="屏幕快照 2016-09-26 下午4.57.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41" y="2483079"/>
            <a:ext cx="712177" cy="274630"/>
          </a:xfrm>
          <a:prstGeom prst="rect">
            <a:avLst/>
          </a:prstGeom>
        </p:spPr>
      </p:pic>
      <p:pic>
        <p:nvPicPr>
          <p:cNvPr id="92" name="image1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71617" y="3903635"/>
            <a:ext cx="1480963" cy="6425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6" name="image12.png" descr="201509210801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2161" y="3903636"/>
            <a:ext cx="1658151" cy="6390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7" name="image13.png" descr="word2vec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96031" y="3366571"/>
            <a:ext cx="1107187" cy="6681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图片 15" descr="fad4b98047538b6731e6d2c38e2efa9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14" y="3356802"/>
            <a:ext cx="726219" cy="6681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1655" y="4090053"/>
            <a:ext cx="966125" cy="491714"/>
          </a:xfrm>
          <a:prstGeom prst="rect">
            <a:avLst/>
          </a:prstGeom>
        </p:spPr>
      </p:pic>
      <p:pic>
        <p:nvPicPr>
          <p:cNvPr id="18" name="图片 17" descr="屏幕快照 2016-09-26 下午5.12.3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46" y="4149557"/>
            <a:ext cx="862135" cy="416203"/>
          </a:xfrm>
          <a:prstGeom prst="rect">
            <a:avLst/>
          </a:prstGeom>
        </p:spPr>
      </p:pic>
      <p:pic>
        <p:nvPicPr>
          <p:cNvPr id="19" name="图片 18" descr="e17a68e0b4ea43845c6cc2eba9888a1c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96" y="3338446"/>
            <a:ext cx="1688519" cy="1266390"/>
          </a:xfrm>
          <a:prstGeom prst="rect">
            <a:avLst/>
          </a:prstGeom>
        </p:spPr>
      </p:pic>
      <p:pic>
        <p:nvPicPr>
          <p:cNvPr id="21" name="图片 20" descr="屏幕快照 2016-09-26 下午5.37.28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5" y="2480382"/>
            <a:ext cx="662161" cy="286667"/>
          </a:xfrm>
          <a:prstGeom prst="rect">
            <a:avLst/>
          </a:prstGeom>
        </p:spPr>
      </p:pic>
      <p:pic>
        <p:nvPicPr>
          <p:cNvPr id="22" name="图片 21" descr="屏幕快照 2016-09-26 下午5.37.3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8" y="2483820"/>
            <a:ext cx="938855" cy="283230"/>
          </a:xfrm>
          <a:prstGeom prst="rect">
            <a:avLst/>
          </a:prstGeom>
        </p:spPr>
      </p:pic>
      <p:pic>
        <p:nvPicPr>
          <p:cNvPr id="24" name="图片 23" descr="屏幕快照 2016-09-26 下午5.37.56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2" y="2475163"/>
            <a:ext cx="832793" cy="2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433</Words>
  <Application>Microsoft Macintosh PowerPoint</Application>
  <PresentationFormat>全屏显示(16:9)</PresentationFormat>
  <Paragraphs>192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  法律现状</vt:lpstr>
      <vt:lpstr>PowerPoint 演示文稿</vt:lpstr>
      <vt:lpstr>  应用场景</vt:lpstr>
      <vt:lpstr>PowerPoint 演示文稿</vt:lpstr>
      <vt:lpstr>  商业模式与价值</vt:lpstr>
      <vt:lpstr>PowerPoint 演示文稿</vt:lpstr>
      <vt:lpstr>  理论框架</vt:lpstr>
      <vt:lpstr>  数据层</vt:lpstr>
      <vt:lpstr>  模型层</vt:lpstr>
      <vt:lpstr>  理解层</vt:lpstr>
      <vt:lpstr>  语言层</vt:lpstr>
      <vt:lpstr>PowerPoint 演示文稿</vt:lpstr>
      <vt:lpstr>  技术实现</vt:lpstr>
      <vt:lpstr>PowerPoint 演示文稿</vt:lpstr>
      <vt:lpstr>  产品界面－开发中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宏伦 张</dc:creator>
  <cp:lastModifiedBy>宏伦 张</cp:lastModifiedBy>
  <cp:revision>237</cp:revision>
  <dcterms:created xsi:type="dcterms:W3CDTF">2016-08-29T00:28:12Z</dcterms:created>
  <dcterms:modified xsi:type="dcterms:W3CDTF">2016-09-27T09:20:45Z</dcterms:modified>
</cp:coreProperties>
</file>