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305" r:id="rId5"/>
    <p:sldId id="263" r:id="rId6"/>
    <p:sldId id="268" r:id="rId7"/>
    <p:sldId id="269" r:id="rId8"/>
    <p:sldId id="270" r:id="rId9"/>
    <p:sldId id="271" r:id="rId10"/>
    <p:sldId id="274" r:id="rId11"/>
    <p:sldId id="276" r:id="rId12"/>
    <p:sldId id="279" r:id="rId13"/>
    <p:sldId id="280"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Raleway" pitchFamily="2" charset="0"/>
      <p:regular r:id="rId20"/>
      <p:bold r:id="rId21"/>
      <p:italic r:id="rId22"/>
      <p:boldItalic r:id="rId23"/>
    </p:embeddedFont>
    <p:embeddedFont>
      <p:font typeface="Sagona ExtraLight" panose="02020303050505020204" pitchFamily="18" charset="0"/>
      <p:regular r:id="rId24"/>
    </p:embeddedFont>
    <p:embeddedFont>
      <p:font typeface="Segoe UI Black" panose="020B0A02040204020203" pitchFamily="34" charset="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jtLcoWojLblQAFgjiXWMNtMcsBU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ge3f9d309ef_0_35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ge3f9d309ef_0_354"/>
          <p:cNvGrpSpPr/>
          <p:nvPr/>
        </p:nvGrpSpPr>
        <p:grpSpPr>
          <a:xfrm>
            <a:off x="830392" y="1191256"/>
            <a:ext cx="745763" cy="45826"/>
            <a:chOff x="4580561" y="2589004"/>
            <a:chExt cx="1064464" cy="25200"/>
          </a:xfrm>
        </p:grpSpPr>
        <p:sp>
          <p:nvSpPr>
            <p:cNvPr id="12" name="Google Shape;12;ge3f9d309ef_0_35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ge3f9d309ef_0_35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ge3f9d309ef_0_35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ge3f9d309ef_0_35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ge3f9d309ef_0_35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ge3f9d309ef_0_362"/>
          <p:cNvGrpSpPr/>
          <p:nvPr/>
        </p:nvGrpSpPr>
        <p:grpSpPr>
          <a:xfrm>
            <a:off x="830392" y="1191256"/>
            <a:ext cx="745763" cy="45826"/>
            <a:chOff x="4580561" y="2589004"/>
            <a:chExt cx="1064464" cy="25200"/>
          </a:xfrm>
        </p:grpSpPr>
        <p:sp>
          <p:nvSpPr>
            <p:cNvPr id="19" name="Google Shape;19;ge3f9d309ef_0_36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ge3f9d309ef_0_36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ge3f9d309ef_0_362"/>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ge3f9d309ef_0_36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ge3f9d309ef_0_36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ge3f9d309ef_0_368"/>
          <p:cNvGrpSpPr/>
          <p:nvPr/>
        </p:nvGrpSpPr>
        <p:grpSpPr>
          <a:xfrm>
            <a:off x="830392" y="1191256"/>
            <a:ext cx="745763" cy="45826"/>
            <a:chOff x="4580561" y="2589004"/>
            <a:chExt cx="1064464" cy="25200"/>
          </a:xfrm>
        </p:grpSpPr>
        <p:sp>
          <p:nvSpPr>
            <p:cNvPr id="26" name="Google Shape;26;ge3f9d309ef_0_36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ge3f9d309ef_0_36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ge3f9d309ef_0_36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9" name="Google Shape;29;ge3f9d309ef_0_36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ge3f9d309ef_0_36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ge3f9d309ef_0_38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ge3f9d309ef_0_385"/>
          <p:cNvGrpSpPr/>
          <p:nvPr/>
        </p:nvGrpSpPr>
        <p:grpSpPr>
          <a:xfrm>
            <a:off x="830392" y="1191256"/>
            <a:ext cx="745763" cy="45826"/>
            <a:chOff x="4580561" y="2589004"/>
            <a:chExt cx="1064464" cy="25200"/>
          </a:xfrm>
        </p:grpSpPr>
        <p:sp>
          <p:nvSpPr>
            <p:cNvPr id="43" name="Google Shape;43;ge3f9d309ef_0_38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ge3f9d309ef_0_38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ge3f9d309ef_0_38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46" name="Google Shape;46;ge3f9d309ef_0_38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ge3f9d309ef_0_39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ge3f9d309ef_0_392"/>
          <p:cNvGrpSpPr/>
          <p:nvPr/>
        </p:nvGrpSpPr>
        <p:grpSpPr>
          <a:xfrm>
            <a:off x="830392" y="1191256"/>
            <a:ext cx="745763" cy="45826"/>
            <a:chOff x="4580561" y="2589004"/>
            <a:chExt cx="1064464" cy="25200"/>
          </a:xfrm>
        </p:grpSpPr>
        <p:sp>
          <p:nvSpPr>
            <p:cNvPr id="50" name="Google Shape;50;ge3f9d309ef_0_39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ge3f9d309ef_0_39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ge3f9d309ef_0_39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53" name="Google Shape;53;ge3f9d309ef_0_392"/>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ge3f9d309ef_0_39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ge3f9d309ef_0_415"/>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72" name="Google Shape;72;ge3f9d309ef_0_4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ge3f9d309ef_0_418"/>
          <p:cNvGrpSpPr/>
          <p:nvPr/>
        </p:nvGrpSpPr>
        <p:grpSpPr>
          <a:xfrm>
            <a:off x="830392" y="4169130"/>
            <a:ext cx="745763" cy="45826"/>
            <a:chOff x="4580561" y="2589004"/>
            <a:chExt cx="1064464" cy="25200"/>
          </a:xfrm>
        </p:grpSpPr>
        <p:sp>
          <p:nvSpPr>
            <p:cNvPr id="75" name="Google Shape;75;ge3f9d309ef_0_41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ge3f9d309ef_0_41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ge3f9d309ef_0_418"/>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ge3f9d309ef_0_418"/>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79" name="Google Shape;79;ge3f9d309ef_0_4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ge3f9d309ef_0_42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11/23/2021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220491" y="254734"/>
            <a:ext cx="7600777" cy="751914"/>
          </a:xfrm>
        </p:spPr>
        <p:txBody>
          <a:bodyPr lIns="0" rIns="0" anchor="b">
            <a:noAutofit/>
          </a:bodyPr>
          <a:lstStyle>
            <a:lvl1pPr algn="l">
              <a:defRPr sz="3375"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220492" y="1130300"/>
            <a:ext cx="7600778" cy="3636962"/>
          </a:xfrm>
        </p:spPr>
        <p:txBody>
          <a:bodyPr lIns="0" rIns="0" anchor="t">
            <a:normAutofit/>
          </a:bodyPr>
          <a:lstStyle>
            <a:lvl1pPr marL="0" indent="0">
              <a:lnSpc>
                <a:spcPct val="100000"/>
              </a:lnSpc>
              <a:buNone/>
              <a:defRPr sz="1200">
                <a:latin typeface="+mj-lt"/>
              </a:defRPr>
            </a:lvl1pPr>
            <a:lvl2pPr marL="342900" indent="0">
              <a:lnSpc>
                <a:spcPct val="100000"/>
              </a:lnSpc>
              <a:buNone/>
              <a:defRPr sz="1200">
                <a:latin typeface="+mj-lt"/>
              </a:defRPr>
            </a:lvl2pPr>
            <a:lvl3pPr marL="685800" indent="0">
              <a:lnSpc>
                <a:spcPct val="100000"/>
              </a:lnSpc>
              <a:buNone/>
              <a:defRPr sz="1200">
                <a:latin typeface="+mj-lt"/>
              </a:defRPr>
            </a:lvl3pPr>
            <a:lvl4pPr marL="1028700" indent="0">
              <a:lnSpc>
                <a:spcPct val="100000"/>
              </a:lnSpc>
              <a:buNone/>
              <a:defRPr sz="1200">
                <a:latin typeface="+mj-lt"/>
              </a:defRPr>
            </a:lvl4pPr>
            <a:lvl5pPr marL="1371600" indent="0">
              <a:lnSpc>
                <a:spcPct val="100000"/>
              </a:lnSpc>
              <a:buNone/>
              <a:defRPr sz="12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294467" y="1006648"/>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850739" y="0"/>
            <a:ext cx="0" cy="51435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5600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ge3f9d309ef_0_35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ge3f9d309ef_0_35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ge3f9d309ef_0_35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427025" y="961075"/>
            <a:ext cx="7893000" cy="1478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1000"/>
              </a:spcBef>
              <a:spcAft>
                <a:spcPts val="0"/>
              </a:spcAft>
              <a:buSzPts val="4800"/>
              <a:buNone/>
            </a:pPr>
            <a:r>
              <a:rPr lang="en-IN" sz="3600" dirty="0"/>
              <a:t>Analysis and Implementation of Decipherments of Key Logger</a:t>
            </a:r>
            <a:endParaRPr sz="3600" dirty="0"/>
          </a:p>
        </p:txBody>
      </p:sp>
      <p:sp>
        <p:nvSpPr>
          <p:cNvPr id="87" name="Google Shape;87;p1"/>
          <p:cNvSpPr txBox="1">
            <a:spLocks noGrp="1"/>
          </p:cNvSpPr>
          <p:nvPr>
            <p:ph type="subTitle" idx="1"/>
          </p:nvPr>
        </p:nvSpPr>
        <p:spPr>
          <a:xfrm>
            <a:off x="630600" y="3228375"/>
            <a:ext cx="7893000" cy="1915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1000"/>
              </a:spcBef>
              <a:spcAft>
                <a:spcPts val="0"/>
              </a:spcAft>
              <a:buSzPts val="2400"/>
              <a:buNone/>
            </a:pPr>
            <a:endParaRPr dirty="0"/>
          </a:p>
          <a:p>
            <a:pPr marL="0" lvl="0" indent="0" algn="l" rtl="0">
              <a:lnSpc>
                <a:spcPct val="100000"/>
              </a:lnSpc>
              <a:spcBef>
                <a:spcPts val="1000"/>
              </a:spcBef>
              <a:spcAft>
                <a:spcPts val="0"/>
              </a:spcAft>
              <a:buSzPts val="2400"/>
              <a:buNone/>
            </a:pPr>
            <a:endParaRPr sz="1800" dirty="0"/>
          </a:p>
          <a:p>
            <a:pPr marL="0" lvl="0" indent="0" algn="l" rtl="0">
              <a:lnSpc>
                <a:spcPct val="100000"/>
              </a:lnSpc>
              <a:spcBef>
                <a:spcPts val="1000"/>
              </a:spcBef>
              <a:spcAft>
                <a:spcPts val="0"/>
              </a:spcAft>
              <a:buSzPts val="2400"/>
              <a:buNone/>
            </a:pPr>
            <a:endParaRPr sz="1800" dirty="0"/>
          </a:p>
          <a:p>
            <a:pPr marL="0" lvl="0" indent="0" algn="l" rtl="0">
              <a:lnSpc>
                <a:spcPct val="100000"/>
              </a:lnSpc>
              <a:spcBef>
                <a:spcPts val="1000"/>
              </a:spcBef>
              <a:spcAft>
                <a:spcPts val="0"/>
              </a:spcAft>
              <a:buSzPts val="2400"/>
              <a:buNone/>
            </a:pPr>
            <a:r>
              <a:rPr lang="en-IN" sz="1800" dirty="0"/>
              <a:t>Guided by:</a:t>
            </a:r>
            <a:br>
              <a:rPr lang="en-IN" sz="1800" dirty="0"/>
            </a:br>
            <a:r>
              <a:rPr lang="en-IN" sz="1800" dirty="0"/>
              <a:t>Ms. Nalini V                                                                       	Submitted  by:</a:t>
            </a:r>
            <a:endParaRPr sz="1800" dirty="0"/>
          </a:p>
          <a:p>
            <a:pPr marL="4114800" lvl="0" indent="0" algn="l" rtl="0">
              <a:lnSpc>
                <a:spcPct val="100000"/>
              </a:lnSpc>
              <a:spcBef>
                <a:spcPts val="1000"/>
              </a:spcBef>
              <a:spcAft>
                <a:spcPts val="0"/>
              </a:spcAft>
              <a:buSzPts val="2400"/>
              <a:buNone/>
            </a:pPr>
            <a:r>
              <a:rPr lang="en-IN" sz="1800" dirty="0"/>
              <a:t>      Honnoor Ali   1BM20IS406</a:t>
            </a:r>
            <a:endParaRPr sz="1800" dirty="0"/>
          </a:p>
          <a:p>
            <a:pPr marL="4114800" lvl="0" indent="0" algn="l" rtl="0">
              <a:lnSpc>
                <a:spcPct val="100000"/>
              </a:lnSpc>
              <a:spcBef>
                <a:spcPts val="1000"/>
              </a:spcBef>
              <a:spcAft>
                <a:spcPts val="0"/>
              </a:spcAft>
              <a:buSzPts val="2400"/>
              <a:buNone/>
            </a:pPr>
            <a:r>
              <a:rPr lang="en-IN" sz="1800" dirty="0"/>
              <a:t>      G Pramod Sai  1BM18IS070</a:t>
            </a:r>
            <a:endParaRPr sz="1800" dirty="0"/>
          </a:p>
        </p:txBody>
      </p:sp>
      <p:sp>
        <p:nvSpPr>
          <p:cNvPr id="88" name="Google Shape;88;p1"/>
          <p:cNvSpPr txBox="1"/>
          <p:nvPr/>
        </p:nvSpPr>
        <p:spPr>
          <a:xfrm>
            <a:off x="2078825" y="2571750"/>
            <a:ext cx="2143200" cy="7716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9"/>
          <p:cNvSpPr txBox="1">
            <a:spLocks noGrp="1"/>
          </p:cNvSpPr>
          <p:nvPr>
            <p:ph type="title" idx="4294967295"/>
          </p:nvPr>
        </p:nvSpPr>
        <p:spPr>
          <a:xfrm>
            <a:off x="387900" y="458025"/>
            <a:ext cx="8368200" cy="6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en-IN"/>
              <a:t>Literature Survey</a:t>
            </a:r>
            <a:endParaRPr/>
          </a:p>
        </p:txBody>
      </p:sp>
      <p:grpSp>
        <p:nvGrpSpPr>
          <p:cNvPr id="323" name="Google Shape;323;p19"/>
          <p:cNvGrpSpPr/>
          <p:nvPr/>
        </p:nvGrpSpPr>
        <p:grpSpPr>
          <a:xfrm>
            <a:off x="431825" y="1342525"/>
            <a:ext cx="2683300" cy="3302700"/>
            <a:chOff x="431825" y="1342525"/>
            <a:chExt cx="2683300" cy="3302700"/>
          </a:xfrm>
        </p:grpSpPr>
        <p:sp>
          <p:nvSpPr>
            <p:cNvPr id="324" name="Google Shape;324;p19"/>
            <p:cNvSpPr/>
            <p:nvPr/>
          </p:nvSpPr>
          <p:spPr>
            <a:xfrm>
              <a:off x="431825" y="1342525"/>
              <a:ext cx="26832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9"/>
            <p:cNvSpPr txBox="1"/>
            <p:nvPr/>
          </p:nvSpPr>
          <p:spPr>
            <a:xfrm>
              <a:off x="431925" y="1342525"/>
              <a:ext cx="2683200" cy="823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6" name="Google Shape;326;p19"/>
          <p:cNvSpPr txBox="1">
            <a:spLocks noGrp="1"/>
          </p:cNvSpPr>
          <p:nvPr>
            <p:ph type="body" idx="4294967295"/>
          </p:nvPr>
        </p:nvSpPr>
        <p:spPr>
          <a:xfrm>
            <a:off x="489192" y="1337725"/>
            <a:ext cx="349500" cy="823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800"/>
              <a:buNone/>
            </a:pPr>
            <a:r>
              <a:rPr lang="en-IN">
                <a:solidFill>
                  <a:schemeClr val="lt1"/>
                </a:solidFill>
              </a:rPr>
              <a:t>1</a:t>
            </a:r>
            <a:endParaRPr>
              <a:solidFill>
                <a:schemeClr val="lt1"/>
              </a:solidFill>
            </a:endParaRPr>
          </a:p>
        </p:txBody>
      </p:sp>
      <p:cxnSp>
        <p:nvCxnSpPr>
          <p:cNvPr id="327" name="Google Shape;327;p19"/>
          <p:cNvCxnSpPr/>
          <p:nvPr/>
        </p:nvCxnSpPr>
        <p:spPr>
          <a:xfrm>
            <a:off x="857675" y="1514725"/>
            <a:ext cx="0" cy="478800"/>
          </a:xfrm>
          <a:prstGeom prst="straightConnector1">
            <a:avLst/>
          </a:prstGeom>
          <a:noFill/>
          <a:ln w="9525" cap="flat" cmpd="sng">
            <a:solidFill>
              <a:schemeClr val="lt1"/>
            </a:solidFill>
            <a:prstDash val="solid"/>
            <a:round/>
            <a:headEnd type="none" w="sm" len="sm"/>
            <a:tailEnd type="none" w="sm" len="sm"/>
          </a:ln>
        </p:spPr>
      </p:cxnSp>
      <p:sp>
        <p:nvSpPr>
          <p:cNvPr id="328" name="Google Shape;328;p19"/>
          <p:cNvSpPr txBox="1">
            <a:spLocks noGrp="1"/>
          </p:cNvSpPr>
          <p:nvPr>
            <p:ph type="body" idx="4294967295"/>
          </p:nvPr>
        </p:nvSpPr>
        <p:spPr>
          <a:xfrm>
            <a:off x="933875" y="1337725"/>
            <a:ext cx="2101800" cy="823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IN" b="1">
                <a:solidFill>
                  <a:schemeClr val="lt1"/>
                </a:solidFill>
              </a:rPr>
              <a:t>Paper Title &amp; Author Names</a:t>
            </a:r>
            <a:endParaRPr>
              <a:solidFill>
                <a:schemeClr val="lt1"/>
              </a:solidFill>
            </a:endParaRPr>
          </a:p>
        </p:txBody>
      </p:sp>
      <p:sp>
        <p:nvSpPr>
          <p:cNvPr id="329" name="Google Shape;329;p19"/>
          <p:cNvSpPr txBox="1">
            <a:spLocks noGrp="1"/>
          </p:cNvSpPr>
          <p:nvPr>
            <p:ph type="body" idx="4294967295"/>
          </p:nvPr>
        </p:nvSpPr>
        <p:spPr>
          <a:xfrm>
            <a:off x="535525" y="2268950"/>
            <a:ext cx="2530800" cy="237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IN" sz="1400" dirty="0"/>
              <a:t>Manan Kalpesh Shah at el. (7).</a:t>
            </a:r>
            <a:endParaRPr dirty="0"/>
          </a:p>
          <a:p>
            <a:pPr marL="0" lvl="0" indent="0" algn="l" rtl="0">
              <a:lnSpc>
                <a:spcPct val="115000"/>
              </a:lnSpc>
              <a:spcBef>
                <a:spcPts val="0"/>
              </a:spcBef>
              <a:spcAft>
                <a:spcPts val="0"/>
              </a:spcAft>
              <a:buSzPts val="1800"/>
              <a:buNone/>
            </a:pPr>
            <a:r>
              <a:rPr lang="en-IN" sz="1400" dirty="0"/>
              <a:t>“Real Time Working of Keylogger Malware Analysis “.</a:t>
            </a:r>
            <a:endParaRPr sz="1400" dirty="0"/>
          </a:p>
        </p:txBody>
      </p:sp>
      <p:grpSp>
        <p:nvGrpSpPr>
          <p:cNvPr id="330" name="Google Shape;330;p19"/>
          <p:cNvGrpSpPr/>
          <p:nvPr/>
        </p:nvGrpSpPr>
        <p:grpSpPr>
          <a:xfrm>
            <a:off x="3221800" y="1342525"/>
            <a:ext cx="2673003" cy="3302700"/>
            <a:chOff x="3221800" y="1342525"/>
            <a:chExt cx="2673003" cy="3302700"/>
          </a:xfrm>
        </p:grpSpPr>
        <p:sp>
          <p:nvSpPr>
            <p:cNvPr id="331" name="Google Shape;331;p19"/>
            <p:cNvSpPr/>
            <p:nvPr/>
          </p:nvSpPr>
          <p:spPr>
            <a:xfrm>
              <a:off x="3221803" y="1342525"/>
              <a:ext cx="26730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9"/>
            <p:cNvSpPr txBox="1"/>
            <p:nvPr/>
          </p:nvSpPr>
          <p:spPr>
            <a:xfrm>
              <a:off x="3221800" y="1342525"/>
              <a:ext cx="2673000" cy="823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3" name="Google Shape;333;p19"/>
          <p:cNvSpPr txBox="1">
            <a:spLocks noGrp="1"/>
          </p:cNvSpPr>
          <p:nvPr>
            <p:ph type="body" idx="4294967295"/>
          </p:nvPr>
        </p:nvSpPr>
        <p:spPr>
          <a:xfrm>
            <a:off x="3275767" y="1337725"/>
            <a:ext cx="349500" cy="823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800"/>
              <a:buNone/>
            </a:pPr>
            <a:r>
              <a:rPr lang="en-IN">
                <a:solidFill>
                  <a:schemeClr val="lt1"/>
                </a:solidFill>
              </a:rPr>
              <a:t>2</a:t>
            </a:r>
            <a:endParaRPr>
              <a:solidFill>
                <a:schemeClr val="lt1"/>
              </a:solidFill>
            </a:endParaRPr>
          </a:p>
        </p:txBody>
      </p:sp>
      <p:cxnSp>
        <p:nvCxnSpPr>
          <p:cNvPr id="334" name="Google Shape;334;p19"/>
          <p:cNvCxnSpPr/>
          <p:nvPr/>
        </p:nvCxnSpPr>
        <p:spPr>
          <a:xfrm>
            <a:off x="3647550" y="1514725"/>
            <a:ext cx="0" cy="478800"/>
          </a:xfrm>
          <a:prstGeom prst="straightConnector1">
            <a:avLst/>
          </a:prstGeom>
          <a:noFill/>
          <a:ln w="9525" cap="flat" cmpd="sng">
            <a:solidFill>
              <a:schemeClr val="lt1"/>
            </a:solidFill>
            <a:prstDash val="solid"/>
            <a:round/>
            <a:headEnd type="none" w="sm" len="sm"/>
            <a:tailEnd type="none" w="sm" len="sm"/>
          </a:ln>
        </p:spPr>
      </p:cxnSp>
      <p:sp>
        <p:nvSpPr>
          <p:cNvPr id="335" name="Google Shape;335;p19"/>
          <p:cNvSpPr txBox="1">
            <a:spLocks noGrp="1"/>
          </p:cNvSpPr>
          <p:nvPr>
            <p:ph type="body" idx="4294967295"/>
          </p:nvPr>
        </p:nvSpPr>
        <p:spPr>
          <a:xfrm>
            <a:off x="3723750" y="1342525"/>
            <a:ext cx="2101800" cy="823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IN" b="1">
                <a:solidFill>
                  <a:schemeClr val="lt1"/>
                </a:solidFill>
              </a:rPr>
              <a:t>Challenges</a:t>
            </a:r>
            <a:endParaRPr>
              <a:solidFill>
                <a:schemeClr val="lt1"/>
              </a:solidFill>
            </a:endParaRPr>
          </a:p>
        </p:txBody>
      </p:sp>
      <p:sp>
        <p:nvSpPr>
          <p:cNvPr id="336" name="Google Shape;336;p19"/>
          <p:cNvSpPr txBox="1">
            <a:spLocks noGrp="1"/>
          </p:cNvSpPr>
          <p:nvPr>
            <p:ph type="body" idx="4294967295"/>
          </p:nvPr>
        </p:nvSpPr>
        <p:spPr>
          <a:xfrm>
            <a:off x="3294700" y="2268950"/>
            <a:ext cx="2530800" cy="2376300"/>
          </a:xfrm>
          <a:prstGeom prst="rect">
            <a:avLst/>
          </a:prstGeom>
          <a:noFill/>
          <a:ln>
            <a:noFill/>
          </a:ln>
        </p:spPr>
        <p:txBody>
          <a:bodyPr spcFirstLastPara="1" wrap="square" lIns="91425" tIns="91425" rIns="91425" bIns="91425" anchor="t" anchorCtr="0">
            <a:noAutofit/>
          </a:bodyPr>
          <a:lstStyle/>
          <a:p>
            <a:pPr marL="0" lvl="0" indent="0">
              <a:buSzPts val="1800"/>
              <a:buNone/>
            </a:pPr>
            <a:r>
              <a:rPr lang="en-US" sz="1200" dirty="0"/>
              <a:t>In the world with increasing technology the safety should also increase. The effect of malware is getting worse, studies say.</a:t>
            </a:r>
            <a:endParaRPr sz="1200" dirty="0"/>
          </a:p>
        </p:txBody>
      </p:sp>
      <p:grpSp>
        <p:nvGrpSpPr>
          <p:cNvPr id="337" name="Google Shape;337;p19"/>
          <p:cNvGrpSpPr/>
          <p:nvPr/>
        </p:nvGrpSpPr>
        <p:grpSpPr>
          <a:xfrm>
            <a:off x="6007125" y="1342525"/>
            <a:ext cx="2673000" cy="3302700"/>
            <a:chOff x="6007125" y="1342525"/>
            <a:chExt cx="2673000" cy="3302700"/>
          </a:xfrm>
        </p:grpSpPr>
        <p:sp>
          <p:nvSpPr>
            <p:cNvPr id="338" name="Google Shape;338;p19"/>
            <p:cNvSpPr/>
            <p:nvPr/>
          </p:nvSpPr>
          <p:spPr>
            <a:xfrm>
              <a:off x="6007125" y="1342525"/>
              <a:ext cx="26730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9"/>
            <p:cNvSpPr txBox="1"/>
            <p:nvPr/>
          </p:nvSpPr>
          <p:spPr>
            <a:xfrm>
              <a:off x="6007125" y="1342525"/>
              <a:ext cx="2673000" cy="823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0" name="Google Shape;340;p19"/>
          <p:cNvSpPr txBox="1">
            <a:spLocks noGrp="1"/>
          </p:cNvSpPr>
          <p:nvPr>
            <p:ph type="body" idx="4294967295"/>
          </p:nvPr>
        </p:nvSpPr>
        <p:spPr>
          <a:xfrm>
            <a:off x="6058742" y="1337725"/>
            <a:ext cx="349500" cy="823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800"/>
              <a:buNone/>
            </a:pPr>
            <a:r>
              <a:rPr lang="en-IN">
                <a:solidFill>
                  <a:schemeClr val="lt1"/>
                </a:solidFill>
              </a:rPr>
              <a:t>3</a:t>
            </a:r>
            <a:endParaRPr>
              <a:solidFill>
                <a:schemeClr val="lt1"/>
              </a:solidFill>
            </a:endParaRPr>
          </a:p>
        </p:txBody>
      </p:sp>
      <p:cxnSp>
        <p:nvCxnSpPr>
          <p:cNvPr id="341" name="Google Shape;341;p19"/>
          <p:cNvCxnSpPr/>
          <p:nvPr/>
        </p:nvCxnSpPr>
        <p:spPr>
          <a:xfrm>
            <a:off x="6427225" y="1514725"/>
            <a:ext cx="0" cy="478800"/>
          </a:xfrm>
          <a:prstGeom prst="straightConnector1">
            <a:avLst/>
          </a:prstGeom>
          <a:noFill/>
          <a:ln w="9525" cap="flat" cmpd="sng">
            <a:solidFill>
              <a:schemeClr val="lt1"/>
            </a:solidFill>
            <a:prstDash val="solid"/>
            <a:round/>
            <a:headEnd type="none" w="sm" len="sm"/>
            <a:tailEnd type="none" w="sm" len="sm"/>
          </a:ln>
        </p:spPr>
      </p:cxnSp>
      <p:sp>
        <p:nvSpPr>
          <p:cNvPr id="342" name="Google Shape;342;p19"/>
          <p:cNvSpPr txBox="1">
            <a:spLocks noGrp="1"/>
          </p:cNvSpPr>
          <p:nvPr>
            <p:ph type="body" idx="4294967295"/>
          </p:nvPr>
        </p:nvSpPr>
        <p:spPr>
          <a:xfrm>
            <a:off x="6503425" y="1342525"/>
            <a:ext cx="2101800" cy="823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IN" b="1">
                <a:solidFill>
                  <a:schemeClr val="lt1"/>
                </a:solidFill>
              </a:rPr>
              <a:t>Implemented Approach</a:t>
            </a:r>
            <a:endParaRPr>
              <a:solidFill>
                <a:schemeClr val="lt1"/>
              </a:solidFill>
            </a:endParaRPr>
          </a:p>
        </p:txBody>
      </p:sp>
      <p:sp>
        <p:nvSpPr>
          <p:cNvPr id="343" name="Google Shape;343;p19"/>
          <p:cNvSpPr txBox="1">
            <a:spLocks noGrp="1"/>
          </p:cNvSpPr>
          <p:nvPr>
            <p:ph type="body" idx="4294967295"/>
          </p:nvPr>
        </p:nvSpPr>
        <p:spPr>
          <a:xfrm>
            <a:off x="6077675" y="2268950"/>
            <a:ext cx="2530800" cy="2376300"/>
          </a:xfrm>
          <a:prstGeom prst="rect">
            <a:avLst/>
          </a:prstGeom>
          <a:noFill/>
          <a:ln>
            <a:noFill/>
          </a:ln>
        </p:spPr>
        <p:txBody>
          <a:bodyPr spcFirstLastPara="1" wrap="square" lIns="91425" tIns="91425" rIns="91425" bIns="91425" anchor="t" anchorCtr="0">
            <a:noAutofit/>
          </a:bodyPr>
          <a:lstStyle/>
          <a:p>
            <a:pPr marL="285750" lvl="0" indent="-298450" algn="l" rtl="0">
              <a:lnSpc>
                <a:spcPct val="115000"/>
              </a:lnSpc>
              <a:spcBef>
                <a:spcPts val="0"/>
              </a:spcBef>
              <a:spcAft>
                <a:spcPts val="0"/>
              </a:spcAft>
              <a:buSzPts val="2000"/>
              <a:buFont typeface="Arial"/>
              <a:buChar char="•"/>
            </a:pPr>
            <a:r>
              <a:rPr lang="en-IN"/>
              <a:t>Your machine will also search for behaviors that may indicate the existence of new, unidentified malware.</a:t>
            </a:r>
            <a:endParaRPr sz="1500"/>
          </a:p>
          <a:p>
            <a:pPr marL="285750" lvl="0" indent="-298450" algn="l" rtl="0">
              <a:lnSpc>
                <a:spcPct val="115000"/>
              </a:lnSpc>
              <a:spcBef>
                <a:spcPts val="1600"/>
              </a:spcBef>
              <a:spcAft>
                <a:spcPts val="1600"/>
              </a:spcAft>
              <a:buSzPts val="2000"/>
              <a:buFont typeface="Arial"/>
              <a:buChar char="•"/>
            </a:pPr>
            <a:r>
              <a:rPr lang="en-IN"/>
              <a:t>We concentrate on a specific form of malware, keyloggers.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1"/>
          <p:cNvSpPr txBox="1">
            <a:spLocks noGrp="1"/>
          </p:cNvSpPr>
          <p:nvPr>
            <p:ph type="title" idx="4294967295"/>
          </p:nvPr>
        </p:nvSpPr>
        <p:spPr>
          <a:xfrm>
            <a:off x="387900" y="458025"/>
            <a:ext cx="8368200" cy="6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en-IN"/>
              <a:t>Literature Survey</a:t>
            </a:r>
            <a:endParaRPr/>
          </a:p>
        </p:txBody>
      </p:sp>
      <p:grpSp>
        <p:nvGrpSpPr>
          <p:cNvPr id="375" name="Google Shape;375;p21"/>
          <p:cNvGrpSpPr/>
          <p:nvPr/>
        </p:nvGrpSpPr>
        <p:grpSpPr>
          <a:xfrm>
            <a:off x="431825" y="1342525"/>
            <a:ext cx="2683300" cy="3302700"/>
            <a:chOff x="431825" y="1342525"/>
            <a:chExt cx="2683300" cy="3302700"/>
          </a:xfrm>
        </p:grpSpPr>
        <p:sp>
          <p:nvSpPr>
            <p:cNvPr id="376" name="Google Shape;376;p21"/>
            <p:cNvSpPr/>
            <p:nvPr/>
          </p:nvSpPr>
          <p:spPr>
            <a:xfrm>
              <a:off x="431825" y="1342525"/>
              <a:ext cx="26832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21"/>
            <p:cNvSpPr txBox="1"/>
            <p:nvPr/>
          </p:nvSpPr>
          <p:spPr>
            <a:xfrm>
              <a:off x="431925" y="1342525"/>
              <a:ext cx="2683200" cy="823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8" name="Google Shape;378;p21"/>
          <p:cNvSpPr txBox="1">
            <a:spLocks noGrp="1"/>
          </p:cNvSpPr>
          <p:nvPr>
            <p:ph type="body" idx="4294967295"/>
          </p:nvPr>
        </p:nvSpPr>
        <p:spPr>
          <a:xfrm>
            <a:off x="489192" y="1337725"/>
            <a:ext cx="349500" cy="823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800"/>
              <a:buNone/>
            </a:pPr>
            <a:r>
              <a:rPr lang="en-IN">
                <a:solidFill>
                  <a:schemeClr val="lt1"/>
                </a:solidFill>
              </a:rPr>
              <a:t>1</a:t>
            </a:r>
            <a:endParaRPr>
              <a:solidFill>
                <a:schemeClr val="lt1"/>
              </a:solidFill>
            </a:endParaRPr>
          </a:p>
        </p:txBody>
      </p:sp>
      <p:cxnSp>
        <p:nvCxnSpPr>
          <p:cNvPr id="379" name="Google Shape;379;p21"/>
          <p:cNvCxnSpPr/>
          <p:nvPr/>
        </p:nvCxnSpPr>
        <p:spPr>
          <a:xfrm>
            <a:off x="857675" y="1514725"/>
            <a:ext cx="0" cy="478800"/>
          </a:xfrm>
          <a:prstGeom prst="straightConnector1">
            <a:avLst/>
          </a:prstGeom>
          <a:noFill/>
          <a:ln w="9525" cap="flat" cmpd="sng">
            <a:solidFill>
              <a:schemeClr val="lt1"/>
            </a:solidFill>
            <a:prstDash val="solid"/>
            <a:round/>
            <a:headEnd type="none" w="sm" len="sm"/>
            <a:tailEnd type="none" w="sm" len="sm"/>
          </a:ln>
        </p:spPr>
      </p:cxnSp>
      <p:sp>
        <p:nvSpPr>
          <p:cNvPr id="380" name="Google Shape;380;p21"/>
          <p:cNvSpPr txBox="1">
            <a:spLocks noGrp="1"/>
          </p:cNvSpPr>
          <p:nvPr>
            <p:ph type="body" idx="4294967295"/>
          </p:nvPr>
        </p:nvSpPr>
        <p:spPr>
          <a:xfrm>
            <a:off x="933875" y="1337725"/>
            <a:ext cx="2101800" cy="823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IN" b="1">
                <a:solidFill>
                  <a:schemeClr val="lt1"/>
                </a:solidFill>
              </a:rPr>
              <a:t>Paper Title &amp; Author Names</a:t>
            </a:r>
            <a:endParaRPr>
              <a:solidFill>
                <a:schemeClr val="lt1"/>
              </a:solidFill>
            </a:endParaRPr>
          </a:p>
        </p:txBody>
      </p:sp>
      <p:sp>
        <p:nvSpPr>
          <p:cNvPr id="381" name="Google Shape;381;p21"/>
          <p:cNvSpPr txBox="1">
            <a:spLocks noGrp="1"/>
          </p:cNvSpPr>
          <p:nvPr>
            <p:ph type="body" idx="4294967295"/>
          </p:nvPr>
        </p:nvSpPr>
        <p:spPr>
          <a:xfrm>
            <a:off x="508125" y="2268950"/>
            <a:ext cx="2530800" cy="237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IN" sz="1400" dirty="0"/>
              <a:t>Fu, Jun, Yiwen Liang at el(9). "Detecting software keyloggers with dendritic cell algorithm."</a:t>
            </a:r>
            <a:endParaRPr sz="1400" dirty="0"/>
          </a:p>
        </p:txBody>
      </p:sp>
      <p:grpSp>
        <p:nvGrpSpPr>
          <p:cNvPr id="382" name="Google Shape;382;p21"/>
          <p:cNvGrpSpPr/>
          <p:nvPr/>
        </p:nvGrpSpPr>
        <p:grpSpPr>
          <a:xfrm>
            <a:off x="3221800" y="1342525"/>
            <a:ext cx="2673003" cy="3302700"/>
            <a:chOff x="3221800" y="1342525"/>
            <a:chExt cx="2673003" cy="3302700"/>
          </a:xfrm>
        </p:grpSpPr>
        <p:sp>
          <p:nvSpPr>
            <p:cNvPr id="383" name="Google Shape;383;p21"/>
            <p:cNvSpPr/>
            <p:nvPr/>
          </p:nvSpPr>
          <p:spPr>
            <a:xfrm>
              <a:off x="3221803" y="1342525"/>
              <a:ext cx="26730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1"/>
            <p:cNvSpPr txBox="1"/>
            <p:nvPr/>
          </p:nvSpPr>
          <p:spPr>
            <a:xfrm>
              <a:off x="3221800" y="1342525"/>
              <a:ext cx="2673000" cy="823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5" name="Google Shape;385;p21"/>
          <p:cNvSpPr txBox="1">
            <a:spLocks noGrp="1"/>
          </p:cNvSpPr>
          <p:nvPr>
            <p:ph type="body" idx="4294967295"/>
          </p:nvPr>
        </p:nvSpPr>
        <p:spPr>
          <a:xfrm>
            <a:off x="3275767" y="1337725"/>
            <a:ext cx="349500" cy="823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800"/>
              <a:buNone/>
            </a:pPr>
            <a:r>
              <a:rPr lang="en-IN">
                <a:solidFill>
                  <a:schemeClr val="lt1"/>
                </a:solidFill>
              </a:rPr>
              <a:t>2</a:t>
            </a:r>
            <a:endParaRPr>
              <a:solidFill>
                <a:schemeClr val="lt1"/>
              </a:solidFill>
            </a:endParaRPr>
          </a:p>
        </p:txBody>
      </p:sp>
      <p:cxnSp>
        <p:nvCxnSpPr>
          <p:cNvPr id="386" name="Google Shape;386;p21"/>
          <p:cNvCxnSpPr/>
          <p:nvPr/>
        </p:nvCxnSpPr>
        <p:spPr>
          <a:xfrm>
            <a:off x="3647550" y="1514725"/>
            <a:ext cx="0" cy="478800"/>
          </a:xfrm>
          <a:prstGeom prst="straightConnector1">
            <a:avLst/>
          </a:prstGeom>
          <a:noFill/>
          <a:ln w="9525" cap="flat" cmpd="sng">
            <a:solidFill>
              <a:schemeClr val="lt1"/>
            </a:solidFill>
            <a:prstDash val="solid"/>
            <a:round/>
            <a:headEnd type="none" w="sm" len="sm"/>
            <a:tailEnd type="none" w="sm" len="sm"/>
          </a:ln>
        </p:spPr>
      </p:cxnSp>
      <p:sp>
        <p:nvSpPr>
          <p:cNvPr id="387" name="Google Shape;387;p21"/>
          <p:cNvSpPr txBox="1">
            <a:spLocks noGrp="1"/>
          </p:cNvSpPr>
          <p:nvPr>
            <p:ph type="body" idx="4294967295"/>
          </p:nvPr>
        </p:nvSpPr>
        <p:spPr>
          <a:xfrm>
            <a:off x="3723750" y="1342525"/>
            <a:ext cx="2101800" cy="823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IN" b="1">
                <a:solidFill>
                  <a:schemeClr val="lt1"/>
                </a:solidFill>
              </a:rPr>
              <a:t>Challenges</a:t>
            </a:r>
            <a:endParaRPr>
              <a:solidFill>
                <a:schemeClr val="lt1"/>
              </a:solidFill>
            </a:endParaRPr>
          </a:p>
        </p:txBody>
      </p:sp>
      <p:sp>
        <p:nvSpPr>
          <p:cNvPr id="388" name="Google Shape;388;p21"/>
          <p:cNvSpPr txBox="1">
            <a:spLocks noGrp="1"/>
          </p:cNvSpPr>
          <p:nvPr>
            <p:ph type="body" idx="4294967295"/>
          </p:nvPr>
        </p:nvSpPr>
        <p:spPr>
          <a:xfrm>
            <a:off x="3294700" y="2268950"/>
            <a:ext cx="2530800" cy="2376300"/>
          </a:xfrm>
          <a:prstGeom prst="rect">
            <a:avLst/>
          </a:prstGeom>
          <a:noFill/>
          <a:ln>
            <a:noFill/>
          </a:ln>
        </p:spPr>
        <p:txBody>
          <a:bodyPr spcFirstLastPara="1" wrap="square" lIns="91425" tIns="91425" rIns="91425" bIns="91425" anchor="t" anchorCtr="0">
            <a:noAutofit/>
          </a:bodyPr>
          <a:lstStyle/>
          <a:p>
            <a:pPr marL="0" lvl="0" indent="0">
              <a:buSzPts val="1800"/>
              <a:buNone/>
            </a:pPr>
            <a:r>
              <a:rPr lang="en-US" sz="1200" dirty="0"/>
              <a:t>Dendritic Cell Algorithm implement a hook program to monitor API calls generated by running processes In the host and five signals to define the state of the system.</a:t>
            </a:r>
            <a:endParaRPr sz="1200" dirty="0"/>
          </a:p>
        </p:txBody>
      </p:sp>
      <p:grpSp>
        <p:nvGrpSpPr>
          <p:cNvPr id="389" name="Google Shape;389;p21"/>
          <p:cNvGrpSpPr/>
          <p:nvPr/>
        </p:nvGrpSpPr>
        <p:grpSpPr>
          <a:xfrm>
            <a:off x="6007125" y="1342525"/>
            <a:ext cx="2673000" cy="3302700"/>
            <a:chOff x="6007125" y="1342525"/>
            <a:chExt cx="2673000" cy="3302700"/>
          </a:xfrm>
        </p:grpSpPr>
        <p:sp>
          <p:nvSpPr>
            <p:cNvPr id="390" name="Google Shape;390;p21"/>
            <p:cNvSpPr/>
            <p:nvPr/>
          </p:nvSpPr>
          <p:spPr>
            <a:xfrm>
              <a:off x="6007125" y="1342525"/>
              <a:ext cx="26730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1"/>
            <p:cNvSpPr txBox="1"/>
            <p:nvPr/>
          </p:nvSpPr>
          <p:spPr>
            <a:xfrm>
              <a:off x="6007125" y="1342525"/>
              <a:ext cx="2673000" cy="823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2" name="Google Shape;392;p21"/>
          <p:cNvSpPr txBox="1">
            <a:spLocks noGrp="1"/>
          </p:cNvSpPr>
          <p:nvPr>
            <p:ph type="body" idx="4294967295"/>
          </p:nvPr>
        </p:nvSpPr>
        <p:spPr>
          <a:xfrm>
            <a:off x="6058742" y="1337725"/>
            <a:ext cx="349500" cy="823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800"/>
              <a:buNone/>
            </a:pPr>
            <a:r>
              <a:rPr lang="en-IN">
                <a:solidFill>
                  <a:schemeClr val="lt1"/>
                </a:solidFill>
              </a:rPr>
              <a:t>3</a:t>
            </a:r>
            <a:endParaRPr>
              <a:solidFill>
                <a:schemeClr val="lt1"/>
              </a:solidFill>
            </a:endParaRPr>
          </a:p>
        </p:txBody>
      </p:sp>
      <p:cxnSp>
        <p:nvCxnSpPr>
          <p:cNvPr id="393" name="Google Shape;393;p21"/>
          <p:cNvCxnSpPr/>
          <p:nvPr/>
        </p:nvCxnSpPr>
        <p:spPr>
          <a:xfrm>
            <a:off x="6427225" y="1514725"/>
            <a:ext cx="0" cy="478800"/>
          </a:xfrm>
          <a:prstGeom prst="straightConnector1">
            <a:avLst/>
          </a:prstGeom>
          <a:noFill/>
          <a:ln w="9525" cap="flat" cmpd="sng">
            <a:solidFill>
              <a:schemeClr val="lt1"/>
            </a:solidFill>
            <a:prstDash val="solid"/>
            <a:round/>
            <a:headEnd type="none" w="sm" len="sm"/>
            <a:tailEnd type="none" w="sm" len="sm"/>
          </a:ln>
        </p:spPr>
      </p:cxnSp>
      <p:sp>
        <p:nvSpPr>
          <p:cNvPr id="394" name="Google Shape;394;p21"/>
          <p:cNvSpPr txBox="1">
            <a:spLocks noGrp="1"/>
          </p:cNvSpPr>
          <p:nvPr>
            <p:ph type="body" idx="4294967295"/>
          </p:nvPr>
        </p:nvSpPr>
        <p:spPr>
          <a:xfrm>
            <a:off x="6503425" y="1342525"/>
            <a:ext cx="2101800" cy="823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IN" b="1">
                <a:solidFill>
                  <a:schemeClr val="lt1"/>
                </a:solidFill>
              </a:rPr>
              <a:t>Implemented Approach</a:t>
            </a:r>
            <a:endParaRPr>
              <a:solidFill>
                <a:schemeClr val="lt1"/>
              </a:solidFill>
            </a:endParaRPr>
          </a:p>
        </p:txBody>
      </p:sp>
      <p:sp>
        <p:nvSpPr>
          <p:cNvPr id="395" name="Google Shape;395;p21"/>
          <p:cNvSpPr txBox="1">
            <a:spLocks noGrp="1"/>
          </p:cNvSpPr>
          <p:nvPr>
            <p:ph type="body" idx="4294967295"/>
          </p:nvPr>
        </p:nvSpPr>
        <p:spPr>
          <a:xfrm>
            <a:off x="6077675" y="2268950"/>
            <a:ext cx="2530800" cy="2376300"/>
          </a:xfrm>
          <a:prstGeom prst="rect">
            <a:avLst/>
          </a:prstGeom>
          <a:noFill/>
          <a:ln>
            <a:noFill/>
          </a:ln>
        </p:spPr>
        <p:txBody>
          <a:bodyPr spcFirstLastPara="1" wrap="square" lIns="91425" tIns="91425" rIns="91425" bIns="91425" anchor="t" anchorCtr="0">
            <a:noAutofit/>
          </a:bodyPr>
          <a:lstStyle/>
          <a:p>
            <a:pPr marL="285750" lvl="0" indent="-298450" algn="l" rtl="0">
              <a:lnSpc>
                <a:spcPct val="115000"/>
              </a:lnSpc>
              <a:spcBef>
                <a:spcPts val="0"/>
              </a:spcBef>
              <a:spcAft>
                <a:spcPts val="1600"/>
              </a:spcAft>
              <a:buSzPts val="2000"/>
              <a:buFont typeface="Arial"/>
              <a:buChar char="•"/>
            </a:pPr>
            <a:r>
              <a:rPr lang="en-IN"/>
              <a:t>Data captured include passwords, user ID’s, document contents and other critical information; therefore, an attacker can obtain sensitive data without cracking database or file server.</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en-IN"/>
              <a:t>CONCLUSION</a:t>
            </a:r>
            <a:endParaRPr/>
          </a:p>
        </p:txBody>
      </p:sp>
      <p:sp>
        <p:nvSpPr>
          <p:cNvPr id="433" name="Google Shape;433;p24"/>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IN" dirty="0"/>
              <a:t>Keyloggers are powerful tools that cannot threat the system itself, but the user’s confidential data such as user name, password, pin and card bank. Although some keylogger are applied as legitimate way, but many keyloggers are used illegally by the creator. Detecting keylogging technology within the organization is no different than controlling other </a:t>
            </a:r>
            <a:r>
              <a:rPr lang="en-IN"/>
              <a:t>malicious  </a:t>
            </a:r>
            <a:r>
              <a:rPr lang="en-IN" dirty="0"/>
              <a:t>threats, requiring common awareness, regularly monitoring and a layered defence.</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5"/>
          <p:cNvSpPr txBox="1">
            <a:spLocks noGrp="1"/>
          </p:cNvSpPr>
          <p:nvPr>
            <p:ph type="title"/>
          </p:nvPr>
        </p:nvSpPr>
        <p:spPr>
          <a:xfrm>
            <a:off x="727650" y="1139746"/>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en-IN" sz="2400" dirty="0"/>
              <a:t>REFERENCE</a:t>
            </a:r>
            <a:endParaRPr dirty="0"/>
          </a:p>
        </p:txBody>
      </p:sp>
      <p:sp>
        <p:nvSpPr>
          <p:cNvPr id="439" name="Google Shape;439;p25"/>
          <p:cNvSpPr txBox="1">
            <a:spLocks noGrp="1"/>
          </p:cNvSpPr>
          <p:nvPr>
            <p:ph type="body" idx="1"/>
          </p:nvPr>
        </p:nvSpPr>
        <p:spPr>
          <a:xfrm>
            <a:off x="629478" y="1603513"/>
            <a:ext cx="8202822" cy="2965337"/>
          </a:xfrm>
          <a:prstGeom prst="rect">
            <a:avLst/>
          </a:prstGeom>
          <a:noFill/>
          <a:ln>
            <a:noFill/>
          </a:ln>
        </p:spPr>
        <p:txBody>
          <a:bodyPr spcFirstLastPara="1" wrap="square" lIns="91425" tIns="91425" rIns="91425" bIns="91425" anchor="t" anchorCtr="0">
            <a:noAutofit/>
          </a:bodyPr>
          <a:lstStyle/>
          <a:p>
            <a:pPr marL="114300" lvl="0" indent="0" rtl="0">
              <a:lnSpc>
                <a:spcPct val="115000"/>
              </a:lnSpc>
              <a:spcBef>
                <a:spcPts val="0"/>
              </a:spcBef>
              <a:spcAft>
                <a:spcPts val="0"/>
              </a:spcAft>
              <a:buSzPts val="1800"/>
              <a:buNone/>
            </a:pPr>
            <a:r>
              <a:rPr lang="en-IN" sz="1200" dirty="0"/>
              <a:t>[1]  Yousuf Al-Hammadi and Uwe Aickelin. Detecting bots based on key logging activities. In Proceedings of the 2008 Third International Conference on Availability.</a:t>
            </a:r>
            <a:endParaRPr sz="1200" dirty="0"/>
          </a:p>
          <a:p>
            <a:pPr marL="114300" lvl="0" indent="0" rtl="0">
              <a:lnSpc>
                <a:spcPct val="115000"/>
              </a:lnSpc>
              <a:spcBef>
                <a:spcPts val="0"/>
              </a:spcBef>
              <a:spcAft>
                <a:spcPts val="0"/>
              </a:spcAft>
              <a:buSzPts val="1800"/>
              <a:buNone/>
            </a:pPr>
            <a:r>
              <a:rPr lang="en-IN" sz="1200" dirty="0"/>
              <a:t>[2] M. Aslam, R.N. Idrees, M.M. Baig, and M.A. Arshad. Anti-Hook Shield against the Software Key Loggers.</a:t>
            </a:r>
            <a:endParaRPr sz="1200" dirty="0"/>
          </a:p>
          <a:p>
            <a:pPr marL="114300" lvl="0" indent="0" rtl="0">
              <a:lnSpc>
                <a:spcPct val="115000"/>
              </a:lnSpc>
              <a:spcBef>
                <a:spcPts val="0"/>
              </a:spcBef>
              <a:spcAft>
                <a:spcPts val="0"/>
              </a:spcAft>
              <a:buSzPts val="1800"/>
              <a:buNone/>
            </a:pPr>
            <a:r>
              <a:rPr lang="en-IN" sz="1200" dirty="0"/>
              <a:t>[3] Martin Vuagnoux and Sylvain Pasini. Compromising electromagnetic emanations of wired and wireless keyboards.</a:t>
            </a:r>
            <a:endParaRPr sz="1200" dirty="0"/>
          </a:p>
          <a:p>
            <a:pPr marL="114300" lvl="0" indent="0" rtl="0">
              <a:lnSpc>
                <a:spcPct val="115000"/>
              </a:lnSpc>
              <a:spcBef>
                <a:spcPts val="0"/>
              </a:spcBef>
              <a:spcAft>
                <a:spcPts val="0"/>
              </a:spcAft>
              <a:buSzPts val="1800"/>
              <a:buNone/>
            </a:pPr>
            <a:r>
              <a:rPr lang="en-IN" sz="1200" dirty="0"/>
              <a:t>[4] Mihai Christodorescu and Somesh Jha. Testing malware detectors.</a:t>
            </a:r>
            <a:endParaRPr sz="1200" dirty="0"/>
          </a:p>
          <a:p>
            <a:pPr marL="114300" lvl="0" indent="0" rtl="0">
              <a:lnSpc>
                <a:spcPct val="115000"/>
              </a:lnSpc>
              <a:spcBef>
                <a:spcPts val="0"/>
              </a:spcBef>
              <a:spcAft>
                <a:spcPts val="0"/>
              </a:spcAft>
              <a:buSzPts val="1800"/>
              <a:buNone/>
            </a:pPr>
            <a:r>
              <a:rPr lang="en-IN" sz="1200" dirty="0"/>
              <a:t>[5] Manuel Egele, Theodoor Scholte, Engin Kirda, and Christopher Kruegel. A survey on automated dynamic malware-</a:t>
            </a:r>
            <a:endParaRPr dirty="0"/>
          </a:p>
          <a:p>
            <a:pPr marL="114300" lvl="0" indent="0" rtl="0">
              <a:lnSpc>
                <a:spcPct val="115000"/>
              </a:lnSpc>
              <a:spcBef>
                <a:spcPts val="0"/>
              </a:spcBef>
              <a:spcAft>
                <a:spcPts val="0"/>
              </a:spcAft>
              <a:buSzPts val="1800"/>
              <a:buNone/>
            </a:pPr>
            <a:r>
              <a:rPr lang="en-IN" sz="1200" dirty="0"/>
              <a:t>analysis techniques and tools.</a:t>
            </a:r>
          </a:p>
          <a:p>
            <a:pPr marL="114300" lvl="0" indent="0" rtl="0">
              <a:lnSpc>
                <a:spcPct val="115000"/>
              </a:lnSpc>
              <a:spcBef>
                <a:spcPts val="0"/>
              </a:spcBef>
              <a:spcAft>
                <a:spcPts val="0"/>
              </a:spcAft>
              <a:buSzPts val="1800"/>
              <a:buNone/>
            </a:pPr>
            <a:r>
              <a:rPr lang="en-IN" sz="1200" b="0" dirty="0">
                <a:solidFill>
                  <a:srgbClr val="666666"/>
                </a:solidFill>
                <a:latin typeface="Lato"/>
                <a:ea typeface="Lato"/>
                <a:cs typeface="Lato"/>
                <a:sym typeface="Lato"/>
              </a:rPr>
              <a:t>[6] Andrea Lanzi, Davide Balzarotti, Christopher Kruegel, Mihai Christodorescu, and Engin Kirda.       Accessminer: using system-centric models for malware protection.</a:t>
            </a:r>
            <a:br>
              <a:rPr lang="en-IN" sz="1200" b="0" dirty="0">
                <a:solidFill>
                  <a:srgbClr val="666666"/>
                </a:solidFill>
                <a:latin typeface="Lato"/>
                <a:ea typeface="Lato"/>
                <a:cs typeface="Lato"/>
                <a:sym typeface="Lato"/>
              </a:rPr>
            </a:br>
            <a:r>
              <a:rPr lang="en-IN" sz="1200" b="0" dirty="0">
                <a:solidFill>
                  <a:srgbClr val="666666"/>
                </a:solidFill>
                <a:latin typeface="Lato"/>
                <a:ea typeface="Lato"/>
                <a:cs typeface="Lato"/>
                <a:sym typeface="Lato"/>
              </a:rPr>
              <a:t>[7] Kaspersky Lab. Key loggers: How they work and how to detect them.</a:t>
            </a:r>
            <a:br>
              <a:rPr lang="en-IN" sz="1200" b="0" dirty="0">
                <a:solidFill>
                  <a:srgbClr val="666666"/>
                </a:solidFill>
                <a:latin typeface="Lato"/>
                <a:ea typeface="Lato"/>
                <a:cs typeface="Lato"/>
                <a:sym typeface="Lato"/>
              </a:rPr>
            </a:br>
            <a:r>
              <a:rPr lang="en-IN" sz="1200" b="0" dirty="0">
                <a:solidFill>
                  <a:srgbClr val="666666"/>
                </a:solidFill>
                <a:latin typeface="Lato"/>
                <a:ea typeface="Lato"/>
                <a:cs typeface="Lato"/>
                <a:sym typeface="Lato"/>
              </a:rPr>
              <a:t>[8] Engin Kirda, Christopher Kruegel, Greg Banks, Giovanni Vigna, and Richard A.</a:t>
            </a:r>
            <a:br>
              <a:rPr lang="en-IN" sz="1200" b="0" dirty="0">
                <a:solidFill>
                  <a:srgbClr val="666666"/>
                </a:solidFill>
                <a:latin typeface="Lato"/>
                <a:ea typeface="Lato"/>
                <a:cs typeface="Lato"/>
                <a:sym typeface="Lato"/>
              </a:rPr>
            </a:br>
            <a:r>
              <a:rPr lang="en-IN" sz="1200" b="0" dirty="0">
                <a:solidFill>
                  <a:srgbClr val="666666"/>
                </a:solidFill>
                <a:latin typeface="Lato"/>
                <a:ea typeface="Lato"/>
                <a:cs typeface="Lato"/>
                <a:sym typeface="Lato"/>
              </a:rPr>
              <a:t>[9] Anthony Cozzie, Frank Stratton, Hui Xue, and Samuel T. King. Digging for data structures. </a:t>
            </a:r>
            <a:br>
              <a:rPr lang="en-IN" sz="1200" b="0" dirty="0">
                <a:solidFill>
                  <a:srgbClr val="666666"/>
                </a:solidFill>
                <a:latin typeface="Lato"/>
                <a:ea typeface="Lato"/>
                <a:cs typeface="Lato"/>
                <a:sym typeface="Lato"/>
              </a:rPr>
            </a:br>
            <a:r>
              <a:rPr lang="en-IN" sz="1200" b="0" dirty="0">
                <a:solidFill>
                  <a:srgbClr val="666666"/>
                </a:solidFill>
                <a:latin typeface="Lato"/>
                <a:ea typeface="Lato"/>
                <a:cs typeface="Lato"/>
                <a:sym typeface="Lato"/>
              </a:rPr>
              <a:t>[10] Security Technology Ltd. testing and reviews of key loggers, monitoring products and spy software.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en-IN"/>
              <a:t>Abstract</a:t>
            </a:r>
            <a:endParaRPr/>
          </a:p>
        </p:txBody>
      </p:sp>
      <p:sp>
        <p:nvSpPr>
          <p:cNvPr id="94" name="Google Shape;94;p2"/>
          <p:cNvSpPr txBox="1">
            <a:spLocks noGrp="1"/>
          </p:cNvSpPr>
          <p:nvPr>
            <p:ph type="body" idx="1"/>
          </p:nvPr>
        </p:nvSpPr>
        <p:spPr>
          <a:xfrm>
            <a:off x="729450" y="1853850"/>
            <a:ext cx="7688700" cy="3504600"/>
          </a:xfrm>
          <a:prstGeom prst="rect">
            <a:avLst/>
          </a:prstGeom>
          <a:noFill/>
          <a:ln>
            <a:noFill/>
          </a:ln>
        </p:spPr>
        <p:txBody>
          <a:bodyPr spcFirstLastPara="1" wrap="square" lIns="91425" tIns="91425" rIns="91425" bIns="91425" anchor="t" anchorCtr="0">
            <a:noAutofit/>
          </a:bodyPr>
          <a:lstStyle/>
          <a:p>
            <a:pPr marL="457200" lvl="0" indent="-323850" algn="just" rtl="0">
              <a:lnSpc>
                <a:spcPct val="115000"/>
              </a:lnSpc>
              <a:spcBef>
                <a:spcPts val="0"/>
              </a:spcBef>
              <a:spcAft>
                <a:spcPts val="0"/>
              </a:spcAft>
              <a:buSzPts val="1500"/>
              <a:buChar char="●"/>
            </a:pPr>
            <a:r>
              <a:rPr lang="en-IN" sz="1500"/>
              <a:t>Software keyloggers are very famous tool which are often used to harvest  confidential information. </a:t>
            </a:r>
            <a:endParaRPr sz="1500"/>
          </a:p>
          <a:p>
            <a:pPr marL="457200" lvl="0" indent="-323850" algn="just" rtl="0">
              <a:lnSpc>
                <a:spcPct val="115000"/>
              </a:lnSpc>
              <a:spcBef>
                <a:spcPts val="0"/>
              </a:spcBef>
              <a:spcAft>
                <a:spcPts val="0"/>
              </a:spcAft>
              <a:buSzPts val="1500"/>
              <a:buChar char="●"/>
            </a:pPr>
            <a:r>
              <a:rPr lang="en-IN" sz="1500"/>
              <a:t>One of the main reasons for this rapid growth of keyloggers is the possibility for unprivileged programs running in user space to eavesdrop and monitor all the keystrokes typed by the users of a system.  </a:t>
            </a:r>
            <a:endParaRPr sz="1500"/>
          </a:p>
          <a:p>
            <a:pPr marL="457200" lvl="0" indent="-323850" algn="just" rtl="0">
              <a:lnSpc>
                <a:spcPct val="115000"/>
              </a:lnSpc>
              <a:spcBef>
                <a:spcPts val="0"/>
              </a:spcBef>
              <a:spcAft>
                <a:spcPts val="0"/>
              </a:spcAft>
              <a:buSzPts val="1500"/>
              <a:buChar char="●"/>
            </a:pPr>
            <a:r>
              <a:rPr lang="en-IN" sz="1500"/>
              <a:t>A keylogger is a program that record all key stick entered on the keyboard,  in another word key loggers are the sort of the spywares that take the information of the clients by following their keyboards. </a:t>
            </a:r>
            <a:endParaRPr sz="1500"/>
          </a:p>
          <a:p>
            <a:pPr marL="457200" lvl="0" indent="-323850" algn="just" rtl="0">
              <a:lnSpc>
                <a:spcPct val="115000"/>
              </a:lnSpc>
              <a:spcBef>
                <a:spcPts val="0"/>
              </a:spcBef>
              <a:spcAft>
                <a:spcPts val="0"/>
              </a:spcAft>
              <a:buSzPts val="1500"/>
              <a:buChar char="●"/>
            </a:pPr>
            <a:r>
              <a:rPr lang="en-IN" sz="1500"/>
              <a:t>The primary work of this program is that they will catch the keystrokes squeezed by the client and store them in a log file.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en-IN"/>
              <a:t>INTRODUCTION</a:t>
            </a:r>
            <a:endParaRPr/>
          </a:p>
        </p:txBody>
      </p:sp>
      <p:sp>
        <p:nvSpPr>
          <p:cNvPr id="100" name="Google Shape;100;p3"/>
          <p:cNvSpPr txBox="1">
            <a:spLocks noGrp="1"/>
          </p:cNvSpPr>
          <p:nvPr>
            <p:ph type="body" idx="1"/>
          </p:nvPr>
        </p:nvSpPr>
        <p:spPr>
          <a:xfrm>
            <a:off x="729450" y="1803550"/>
            <a:ext cx="6921600" cy="3504600"/>
          </a:xfrm>
          <a:prstGeom prst="rect">
            <a:avLst/>
          </a:prstGeom>
          <a:noFill/>
          <a:ln>
            <a:noFill/>
          </a:ln>
        </p:spPr>
        <p:txBody>
          <a:bodyPr spcFirstLastPara="1" wrap="square" lIns="91425" tIns="91425" rIns="91425" bIns="91425" anchor="t" anchorCtr="0">
            <a:noAutofit/>
          </a:bodyPr>
          <a:lstStyle/>
          <a:p>
            <a:pPr marL="457200" lvl="0" indent="-311150" algn="just" rtl="0">
              <a:lnSpc>
                <a:spcPct val="115000"/>
              </a:lnSpc>
              <a:spcBef>
                <a:spcPts val="0"/>
              </a:spcBef>
              <a:spcAft>
                <a:spcPts val="0"/>
              </a:spcAft>
              <a:buSzPts val="1300"/>
              <a:buChar char="●"/>
            </a:pPr>
            <a:r>
              <a:rPr lang="en-IN"/>
              <a:t>Keyloggers are implanted on a machine to intentionally monitor the user activity by logging keystrokes and eventually delivering them to a third party. </a:t>
            </a:r>
            <a:endParaRPr/>
          </a:p>
          <a:p>
            <a:pPr marL="457200" lvl="0" indent="-311150" algn="just" rtl="0">
              <a:lnSpc>
                <a:spcPct val="115000"/>
              </a:lnSpc>
              <a:spcBef>
                <a:spcPts val="0"/>
              </a:spcBef>
              <a:spcAft>
                <a:spcPts val="0"/>
              </a:spcAft>
              <a:buSzPts val="1300"/>
              <a:buChar char="●"/>
            </a:pPr>
            <a:r>
              <a:rPr lang="en-IN"/>
              <a:t>While they are seldom used for legitimate purposes (e.g., surveillance/parental monitoring infrastructures), keyloggers are often maliciously exploited by attackers to steal confidential information.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220492" y="516834"/>
            <a:ext cx="7600777" cy="377170"/>
          </a:xfrm>
        </p:spPr>
        <p:txBody>
          <a:bodyPr/>
          <a:lstStyle/>
          <a:p>
            <a:r>
              <a:rPr lang="en-IN" sz="1600" b="1" dirty="0">
                <a:solidFill>
                  <a:schemeClr val="bg2"/>
                </a:solidFill>
                <a:latin typeface="Segoe UI Black" panose="020B0A02040204020203" pitchFamily="34" charset="0"/>
                <a:ea typeface="Segoe UI Black" panose="020B0A02040204020203" pitchFamily="34" charset="0"/>
              </a:rPr>
              <a:t>Literature Survey</a:t>
            </a:r>
            <a:endParaRPr lang="en-US" sz="1600" b="1" dirty="0">
              <a:solidFill>
                <a:schemeClr val="bg2"/>
              </a:solidFill>
              <a:latin typeface="Segoe UI Black" panose="020B0A02040204020203" pitchFamily="34" charset="0"/>
              <a:ea typeface="Segoe UI Black" panose="020B0A02040204020203" pitchFamily="34" charset="0"/>
            </a:endParaRP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p:txBody>
          <a:bodyPr/>
          <a:lstStyle/>
          <a:p>
            <a:pPr marL="214313" indent="-214313" algn="just">
              <a:buFont typeface="Arial" panose="020B0604020202020204" pitchFamily="34" charset="0"/>
              <a:buChar char="•"/>
            </a:pPr>
            <a:r>
              <a:rPr lang="en-US" sz="1400" dirty="0"/>
              <a:t>Yousuf Al-Hammadi and Uwe Aickelin et al[1] “Detecting bots based on key logging activities”.</a:t>
            </a:r>
          </a:p>
          <a:p>
            <a:pPr marL="214313" indent="-214313" algn="just">
              <a:buFont typeface="Arial" panose="020B0604020202020204" pitchFamily="34" charset="0"/>
              <a:buChar char="•"/>
            </a:pPr>
            <a:r>
              <a:rPr lang="en-US" sz="1400" dirty="0"/>
              <a:t>Anita at el. (2). “Detecting keyloggers based on traffic analysis with periodic Behavior.”</a:t>
            </a:r>
          </a:p>
          <a:p>
            <a:pPr marL="214313" indent="-214313" algn="just">
              <a:buFont typeface="Arial" panose="020B0604020202020204" pitchFamily="34" charset="0"/>
              <a:buChar char="•"/>
            </a:pPr>
            <a:r>
              <a:rPr lang="en-US" sz="1400" dirty="0"/>
              <a:t>J. Fu at el. (3). “Detecting Software Keyloggers with Dendritic Cell Algorithm.”</a:t>
            </a:r>
          </a:p>
          <a:p>
            <a:pPr marL="214313" indent="-214313" algn="just">
              <a:buFont typeface="Arial" panose="020B0604020202020204" pitchFamily="34" charset="0"/>
              <a:buChar char="•"/>
            </a:pPr>
            <a:r>
              <a:rPr lang="en-US" sz="1400" dirty="0"/>
              <a:t>Aslam at el. (4). “ Anti-Hook Shield against the Software Key Loggers”.</a:t>
            </a:r>
          </a:p>
          <a:p>
            <a:pPr marL="214313" indent="-214313" algn="just">
              <a:buFont typeface="Arial" panose="020B0604020202020204" pitchFamily="34" charset="0"/>
              <a:buChar char="•"/>
            </a:pPr>
            <a:r>
              <a:rPr lang="en-US" sz="1400" dirty="0"/>
              <a:t>Le at el. (5). “Detecting Kernel Level Keyloggers Through Dynamic Taint Analysis”</a:t>
            </a:r>
          </a:p>
          <a:p>
            <a:pPr marL="214313" indent="-214313" algn="just">
              <a:buFont typeface="Arial" panose="020B0604020202020204" pitchFamily="34" charset="0"/>
              <a:buChar char="•"/>
            </a:pPr>
            <a:r>
              <a:rPr lang="en-US" sz="1400" dirty="0"/>
              <a:t>Stefano at el.(6). “KLIMAX: Profiling Memory Write Patterns to Detect Keystroke-Harvesting Malware.”</a:t>
            </a:r>
          </a:p>
          <a:p>
            <a:pPr marL="214313" indent="-214313" algn="just">
              <a:buFont typeface="Arial" panose="020B0604020202020204" pitchFamily="34" charset="0"/>
              <a:buChar char="•"/>
            </a:pPr>
            <a:r>
              <a:rPr lang="en-US" sz="1400" dirty="0"/>
              <a:t>Manan Kalpesh Shah at el. (7). “Real Time Working of Keylogger Malware Analysis”.</a:t>
            </a:r>
          </a:p>
          <a:p>
            <a:pPr marL="214313" indent="-214313" algn="just">
              <a:buFont typeface="Arial" panose="020B0604020202020204" pitchFamily="34" charset="0"/>
              <a:buChar char="•"/>
            </a:pPr>
            <a:r>
              <a:rPr lang="en-US" sz="1400" dirty="0"/>
              <a:t>Martin Vuagnoux  at el.(8). “Compromising electromagnetic emanations of wired and wireless keyboards”.</a:t>
            </a:r>
          </a:p>
          <a:p>
            <a:pPr marL="214313" indent="-214313" algn="just">
              <a:buFont typeface="Arial" panose="020B0604020202020204" pitchFamily="34" charset="0"/>
              <a:buChar char="•"/>
            </a:pPr>
            <a:r>
              <a:rPr lang="en-IN" sz="1400" dirty="0"/>
              <a:t>Fu, Jun, Yiwen Liang at el.(9). "Detecting software keyloggers with dendritic cell algorithm."</a:t>
            </a:r>
          </a:p>
          <a:p>
            <a:pPr marL="214313" indent="-214313" algn="just">
              <a:buFont typeface="Arial" panose="020B0604020202020204" pitchFamily="34" charset="0"/>
              <a:buChar char="•"/>
            </a:pPr>
            <a:r>
              <a:rPr lang="en-IN" sz="1400" dirty="0"/>
              <a:t>A. Davis at el.(10), "Hardware keylogger Detection”</a:t>
            </a:r>
          </a:p>
          <a:p>
            <a:pPr marL="214313" indent="-214313">
              <a:buFont typeface="Arial" panose="020B0604020202020204" pitchFamily="34" charset="0"/>
              <a:buChar char="•"/>
            </a:pPr>
            <a:endParaRPr lang="en-US" dirty="0"/>
          </a:p>
        </p:txBody>
      </p:sp>
    </p:spTree>
    <p:extLst>
      <p:ext uri="{BB962C8B-B14F-4D97-AF65-F5344CB8AC3E}">
        <p14:creationId xmlns:p14="http://schemas.microsoft.com/office/powerpoint/2010/main" val="2625297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title" idx="4294967295"/>
          </p:nvPr>
        </p:nvSpPr>
        <p:spPr>
          <a:xfrm>
            <a:off x="387900" y="458025"/>
            <a:ext cx="8368200" cy="6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en-IN" dirty="0"/>
              <a:t>Literature Survey</a:t>
            </a:r>
            <a:endParaRPr dirty="0"/>
          </a:p>
        </p:txBody>
      </p:sp>
      <p:grpSp>
        <p:nvGrpSpPr>
          <p:cNvPr id="136" name="Google Shape;136;p8"/>
          <p:cNvGrpSpPr/>
          <p:nvPr/>
        </p:nvGrpSpPr>
        <p:grpSpPr>
          <a:xfrm>
            <a:off x="431825" y="1342525"/>
            <a:ext cx="2683300" cy="3302700"/>
            <a:chOff x="431825" y="1342525"/>
            <a:chExt cx="2683300" cy="3302700"/>
          </a:xfrm>
        </p:grpSpPr>
        <p:sp>
          <p:nvSpPr>
            <p:cNvPr id="137" name="Google Shape;137;p8"/>
            <p:cNvSpPr/>
            <p:nvPr/>
          </p:nvSpPr>
          <p:spPr>
            <a:xfrm>
              <a:off x="431825" y="1342525"/>
              <a:ext cx="26832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8"/>
            <p:cNvSpPr txBox="1"/>
            <p:nvPr/>
          </p:nvSpPr>
          <p:spPr>
            <a:xfrm>
              <a:off x="431925" y="1342525"/>
              <a:ext cx="2683200" cy="823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8"/>
          <p:cNvSpPr txBox="1">
            <a:spLocks noGrp="1"/>
          </p:cNvSpPr>
          <p:nvPr>
            <p:ph type="body" idx="4294967295"/>
          </p:nvPr>
        </p:nvSpPr>
        <p:spPr>
          <a:xfrm>
            <a:off x="489192" y="1337725"/>
            <a:ext cx="349500" cy="823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800"/>
              <a:buNone/>
            </a:pPr>
            <a:r>
              <a:rPr lang="en-IN">
                <a:solidFill>
                  <a:schemeClr val="lt1"/>
                </a:solidFill>
              </a:rPr>
              <a:t>1</a:t>
            </a:r>
            <a:endParaRPr>
              <a:solidFill>
                <a:schemeClr val="lt1"/>
              </a:solidFill>
            </a:endParaRPr>
          </a:p>
        </p:txBody>
      </p:sp>
      <p:cxnSp>
        <p:nvCxnSpPr>
          <p:cNvPr id="140" name="Google Shape;140;p8"/>
          <p:cNvCxnSpPr/>
          <p:nvPr/>
        </p:nvCxnSpPr>
        <p:spPr>
          <a:xfrm>
            <a:off x="857675" y="1514725"/>
            <a:ext cx="0" cy="478800"/>
          </a:xfrm>
          <a:prstGeom prst="straightConnector1">
            <a:avLst/>
          </a:prstGeom>
          <a:noFill/>
          <a:ln w="9525" cap="flat" cmpd="sng">
            <a:solidFill>
              <a:schemeClr val="lt1"/>
            </a:solidFill>
            <a:prstDash val="solid"/>
            <a:round/>
            <a:headEnd type="none" w="sm" len="sm"/>
            <a:tailEnd type="none" w="sm" len="sm"/>
          </a:ln>
        </p:spPr>
      </p:cxnSp>
      <p:sp>
        <p:nvSpPr>
          <p:cNvPr id="141" name="Google Shape;141;p8"/>
          <p:cNvSpPr txBox="1">
            <a:spLocks noGrp="1"/>
          </p:cNvSpPr>
          <p:nvPr>
            <p:ph type="body" idx="4294967295"/>
          </p:nvPr>
        </p:nvSpPr>
        <p:spPr>
          <a:xfrm>
            <a:off x="933875" y="1337725"/>
            <a:ext cx="2101800" cy="823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IN" b="1">
                <a:solidFill>
                  <a:schemeClr val="lt1"/>
                </a:solidFill>
              </a:rPr>
              <a:t>Paper Title &amp; Author Names</a:t>
            </a:r>
            <a:endParaRPr>
              <a:solidFill>
                <a:schemeClr val="lt1"/>
              </a:solidFill>
            </a:endParaRPr>
          </a:p>
        </p:txBody>
      </p:sp>
      <p:sp>
        <p:nvSpPr>
          <p:cNvPr id="142" name="Google Shape;142;p8"/>
          <p:cNvSpPr txBox="1">
            <a:spLocks noGrp="1"/>
          </p:cNvSpPr>
          <p:nvPr>
            <p:ph type="body" idx="4294967295"/>
          </p:nvPr>
        </p:nvSpPr>
        <p:spPr>
          <a:xfrm>
            <a:off x="508125" y="2268950"/>
            <a:ext cx="2530800" cy="237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IN" sz="1400" dirty="0"/>
              <a:t>Yousuf Al-Hammadi and Uwe Aickelin et al[1]  “Detecting bots based on key logging activities”.</a:t>
            </a:r>
            <a:endParaRPr sz="1400" dirty="0"/>
          </a:p>
        </p:txBody>
      </p:sp>
      <p:grpSp>
        <p:nvGrpSpPr>
          <p:cNvPr id="143" name="Google Shape;143;p8"/>
          <p:cNvGrpSpPr/>
          <p:nvPr/>
        </p:nvGrpSpPr>
        <p:grpSpPr>
          <a:xfrm>
            <a:off x="3221800" y="1342525"/>
            <a:ext cx="2673003" cy="3302700"/>
            <a:chOff x="3221800" y="1342525"/>
            <a:chExt cx="2673003" cy="3302700"/>
          </a:xfrm>
        </p:grpSpPr>
        <p:sp>
          <p:nvSpPr>
            <p:cNvPr id="144" name="Google Shape;144;p8"/>
            <p:cNvSpPr/>
            <p:nvPr/>
          </p:nvSpPr>
          <p:spPr>
            <a:xfrm>
              <a:off x="3221803" y="1342525"/>
              <a:ext cx="26730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8"/>
            <p:cNvSpPr txBox="1"/>
            <p:nvPr/>
          </p:nvSpPr>
          <p:spPr>
            <a:xfrm>
              <a:off x="3221800" y="1342525"/>
              <a:ext cx="2673000" cy="823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 name="Google Shape;146;p8"/>
          <p:cNvSpPr txBox="1">
            <a:spLocks noGrp="1"/>
          </p:cNvSpPr>
          <p:nvPr>
            <p:ph type="body" idx="4294967295"/>
          </p:nvPr>
        </p:nvSpPr>
        <p:spPr>
          <a:xfrm>
            <a:off x="3275767" y="1337725"/>
            <a:ext cx="349500" cy="823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800"/>
              <a:buNone/>
            </a:pPr>
            <a:r>
              <a:rPr lang="en-IN">
                <a:solidFill>
                  <a:schemeClr val="lt1"/>
                </a:solidFill>
              </a:rPr>
              <a:t>2</a:t>
            </a:r>
            <a:endParaRPr>
              <a:solidFill>
                <a:schemeClr val="lt1"/>
              </a:solidFill>
            </a:endParaRPr>
          </a:p>
        </p:txBody>
      </p:sp>
      <p:cxnSp>
        <p:nvCxnSpPr>
          <p:cNvPr id="147" name="Google Shape;147;p8"/>
          <p:cNvCxnSpPr/>
          <p:nvPr/>
        </p:nvCxnSpPr>
        <p:spPr>
          <a:xfrm>
            <a:off x="3647550" y="1514725"/>
            <a:ext cx="0" cy="478800"/>
          </a:xfrm>
          <a:prstGeom prst="straightConnector1">
            <a:avLst/>
          </a:prstGeom>
          <a:noFill/>
          <a:ln w="9525" cap="flat" cmpd="sng">
            <a:solidFill>
              <a:schemeClr val="lt1"/>
            </a:solidFill>
            <a:prstDash val="solid"/>
            <a:round/>
            <a:headEnd type="none" w="sm" len="sm"/>
            <a:tailEnd type="none" w="sm" len="sm"/>
          </a:ln>
        </p:spPr>
      </p:cxnSp>
      <p:sp>
        <p:nvSpPr>
          <p:cNvPr id="148" name="Google Shape;148;p8"/>
          <p:cNvSpPr txBox="1">
            <a:spLocks noGrp="1"/>
          </p:cNvSpPr>
          <p:nvPr>
            <p:ph type="body" idx="4294967295"/>
          </p:nvPr>
        </p:nvSpPr>
        <p:spPr>
          <a:xfrm>
            <a:off x="3723750" y="1342525"/>
            <a:ext cx="2101800" cy="823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IN" b="1">
                <a:solidFill>
                  <a:schemeClr val="lt1"/>
                </a:solidFill>
              </a:rPr>
              <a:t>Challenges</a:t>
            </a:r>
            <a:endParaRPr>
              <a:solidFill>
                <a:schemeClr val="lt1"/>
              </a:solidFill>
            </a:endParaRPr>
          </a:p>
        </p:txBody>
      </p:sp>
      <p:sp>
        <p:nvSpPr>
          <p:cNvPr id="149" name="Google Shape;149;p8"/>
          <p:cNvSpPr txBox="1">
            <a:spLocks noGrp="1"/>
          </p:cNvSpPr>
          <p:nvPr>
            <p:ph type="body" idx="4294967295"/>
          </p:nvPr>
        </p:nvSpPr>
        <p:spPr>
          <a:xfrm>
            <a:off x="3294700" y="2268950"/>
            <a:ext cx="2530800" cy="237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IN" sz="1400" dirty="0"/>
              <a:t>Different works deal with the detection of key loggers. </a:t>
            </a:r>
            <a:endParaRPr sz="1400" dirty="0"/>
          </a:p>
          <a:p>
            <a:pPr marL="457200" lvl="0" indent="-342900" algn="l" rtl="0">
              <a:lnSpc>
                <a:spcPct val="115000"/>
              </a:lnSpc>
              <a:spcBef>
                <a:spcPts val="1600"/>
              </a:spcBef>
              <a:spcAft>
                <a:spcPts val="0"/>
              </a:spcAft>
              <a:buSzPts val="1800"/>
              <a:buChar char="●"/>
            </a:pPr>
            <a:r>
              <a:rPr lang="en-IN" sz="1200" dirty="0"/>
              <a:t>The simplest approach is to rely on signatures.</a:t>
            </a:r>
            <a:endParaRPr sz="1200" dirty="0"/>
          </a:p>
          <a:p>
            <a:pPr marL="457200" lvl="0" indent="-342900" algn="l" rtl="0">
              <a:lnSpc>
                <a:spcPct val="115000"/>
              </a:lnSpc>
              <a:spcBef>
                <a:spcPts val="0"/>
              </a:spcBef>
              <a:spcAft>
                <a:spcPts val="0"/>
              </a:spcAft>
              <a:buSzPts val="1800"/>
              <a:buChar char="●"/>
            </a:pPr>
            <a:r>
              <a:rPr lang="en-IN" sz="1200" dirty="0"/>
              <a:t>Many commercial anti-malware adopt this strategy as  detection routine. </a:t>
            </a:r>
            <a:endParaRPr sz="1200" dirty="0"/>
          </a:p>
        </p:txBody>
      </p:sp>
      <p:grpSp>
        <p:nvGrpSpPr>
          <p:cNvPr id="150" name="Google Shape;150;p8"/>
          <p:cNvGrpSpPr/>
          <p:nvPr/>
        </p:nvGrpSpPr>
        <p:grpSpPr>
          <a:xfrm>
            <a:off x="6007125" y="1342525"/>
            <a:ext cx="2673000" cy="3302700"/>
            <a:chOff x="6007125" y="1342525"/>
            <a:chExt cx="2673000" cy="3302700"/>
          </a:xfrm>
        </p:grpSpPr>
        <p:sp>
          <p:nvSpPr>
            <p:cNvPr id="151" name="Google Shape;151;p8"/>
            <p:cNvSpPr/>
            <p:nvPr/>
          </p:nvSpPr>
          <p:spPr>
            <a:xfrm>
              <a:off x="6007125" y="1342525"/>
              <a:ext cx="26730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8"/>
            <p:cNvSpPr txBox="1"/>
            <p:nvPr/>
          </p:nvSpPr>
          <p:spPr>
            <a:xfrm>
              <a:off x="6007125" y="1342525"/>
              <a:ext cx="2673000" cy="823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3" name="Google Shape;153;p8"/>
          <p:cNvSpPr txBox="1">
            <a:spLocks noGrp="1"/>
          </p:cNvSpPr>
          <p:nvPr>
            <p:ph type="body" idx="4294967295"/>
          </p:nvPr>
        </p:nvSpPr>
        <p:spPr>
          <a:xfrm>
            <a:off x="6058742" y="1337725"/>
            <a:ext cx="349500" cy="823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800"/>
              <a:buNone/>
            </a:pPr>
            <a:r>
              <a:rPr lang="en-IN">
                <a:solidFill>
                  <a:schemeClr val="lt1"/>
                </a:solidFill>
              </a:rPr>
              <a:t>3</a:t>
            </a:r>
            <a:endParaRPr>
              <a:solidFill>
                <a:schemeClr val="lt1"/>
              </a:solidFill>
            </a:endParaRPr>
          </a:p>
        </p:txBody>
      </p:sp>
      <p:cxnSp>
        <p:nvCxnSpPr>
          <p:cNvPr id="154" name="Google Shape;154;p8"/>
          <p:cNvCxnSpPr/>
          <p:nvPr/>
        </p:nvCxnSpPr>
        <p:spPr>
          <a:xfrm>
            <a:off x="6427225" y="1514725"/>
            <a:ext cx="0" cy="478800"/>
          </a:xfrm>
          <a:prstGeom prst="straightConnector1">
            <a:avLst/>
          </a:prstGeom>
          <a:noFill/>
          <a:ln w="9525" cap="flat" cmpd="sng">
            <a:solidFill>
              <a:schemeClr val="lt1"/>
            </a:solidFill>
            <a:prstDash val="solid"/>
            <a:round/>
            <a:headEnd type="none" w="sm" len="sm"/>
            <a:tailEnd type="none" w="sm" len="sm"/>
          </a:ln>
        </p:spPr>
      </p:cxnSp>
      <p:sp>
        <p:nvSpPr>
          <p:cNvPr id="155" name="Google Shape;155;p8"/>
          <p:cNvSpPr txBox="1">
            <a:spLocks noGrp="1"/>
          </p:cNvSpPr>
          <p:nvPr>
            <p:ph type="body" idx="4294967295"/>
          </p:nvPr>
        </p:nvSpPr>
        <p:spPr>
          <a:xfrm>
            <a:off x="6503425" y="1342525"/>
            <a:ext cx="2101800" cy="823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IN" b="1">
                <a:solidFill>
                  <a:schemeClr val="lt1"/>
                </a:solidFill>
              </a:rPr>
              <a:t>Implemented Approach</a:t>
            </a:r>
            <a:endParaRPr>
              <a:solidFill>
                <a:schemeClr val="lt1"/>
              </a:solidFill>
            </a:endParaRPr>
          </a:p>
        </p:txBody>
      </p:sp>
      <p:sp>
        <p:nvSpPr>
          <p:cNvPr id="156" name="Google Shape;156;p8"/>
          <p:cNvSpPr txBox="1">
            <a:spLocks noGrp="1"/>
          </p:cNvSpPr>
          <p:nvPr>
            <p:ph type="body" idx="4294967295"/>
          </p:nvPr>
        </p:nvSpPr>
        <p:spPr>
          <a:xfrm>
            <a:off x="6077675" y="2268950"/>
            <a:ext cx="2530800" cy="23763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SzPts val="1800"/>
              <a:buFont typeface="Arial"/>
              <a:buChar char="•"/>
            </a:pPr>
            <a:r>
              <a:rPr lang="en-IN" sz="1100" dirty="0"/>
              <a:t>Defences Against Keyloggers.</a:t>
            </a:r>
            <a:endParaRPr dirty="0"/>
          </a:p>
          <a:p>
            <a:pPr marL="285750" lvl="0" indent="-285750" algn="l" rtl="0">
              <a:lnSpc>
                <a:spcPct val="115000"/>
              </a:lnSpc>
              <a:spcBef>
                <a:spcPts val="1600"/>
              </a:spcBef>
              <a:spcAft>
                <a:spcPts val="0"/>
              </a:spcAft>
              <a:buSzPts val="1800"/>
              <a:buFont typeface="Arial"/>
              <a:buChar char="•"/>
            </a:pPr>
            <a:r>
              <a:rPr lang="en-IN" sz="1100" dirty="0"/>
              <a:t>One popular technique that deals with malware in general is taint analysis. </a:t>
            </a:r>
            <a:endParaRPr dirty="0"/>
          </a:p>
          <a:p>
            <a:pPr marL="285750" lvl="0" indent="-285750" algn="l" rtl="0">
              <a:lnSpc>
                <a:spcPct val="115000"/>
              </a:lnSpc>
              <a:spcBef>
                <a:spcPts val="1600"/>
              </a:spcBef>
              <a:spcAft>
                <a:spcPts val="1600"/>
              </a:spcAft>
              <a:buSzPts val="1800"/>
              <a:buFont typeface="Arial"/>
              <a:buChar char="•"/>
            </a:pPr>
            <a:r>
              <a:rPr lang="en-IN" sz="1100" dirty="0"/>
              <a:t>The role of the injector is to inject the input stream into the system, mimicking the behaviour of a simulated user at the keyboard.</a:t>
            </a:r>
            <a:endParaRPr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3"/>
          <p:cNvSpPr txBox="1">
            <a:spLocks noGrp="1"/>
          </p:cNvSpPr>
          <p:nvPr>
            <p:ph type="title" idx="4294967295"/>
          </p:nvPr>
        </p:nvSpPr>
        <p:spPr>
          <a:xfrm>
            <a:off x="387900" y="458025"/>
            <a:ext cx="8368200" cy="6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en-IN"/>
              <a:t>Literature Survey</a:t>
            </a:r>
            <a:endParaRPr/>
          </a:p>
        </p:txBody>
      </p:sp>
      <p:grpSp>
        <p:nvGrpSpPr>
          <p:cNvPr id="229" name="Google Shape;229;p13"/>
          <p:cNvGrpSpPr/>
          <p:nvPr/>
        </p:nvGrpSpPr>
        <p:grpSpPr>
          <a:xfrm>
            <a:off x="431825" y="1342525"/>
            <a:ext cx="2683300" cy="3302700"/>
            <a:chOff x="431825" y="1342525"/>
            <a:chExt cx="2683300" cy="3302700"/>
          </a:xfrm>
        </p:grpSpPr>
        <p:sp>
          <p:nvSpPr>
            <p:cNvPr id="230" name="Google Shape;230;p13"/>
            <p:cNvSpPr/>
            <p:nvPr/>
          </p:nvSpPr>
          <p:spPr>
            <a:xfrm>
              <a:off x="431825" y="1342525"/>
              <a:ext cx="26832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3"/>
            <p:cNvSpPr txBox="1"/>
            <p:nvPr/>
          </p:nvSpPr>
          <p:spPr>
            <a:xfrm>
              <a:off x="431925" y="1342525"/>
              <a:ext cx="2683200" cy="823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2" name="Google Shape;232;p13"/>
          <p:cNvSpPr txBox="1">
            <a:spLocks noGrp="1"/>
          </p:cNvSpPr>
          <p:nvPr>
            <p:ph type="body" idx="4294967295"/>
          </p:nvPr>
        </p:nvSpPr>
        <p:spPr>
          <a:xfrm>
            <a:off x="489192" y="1337725"/>
            <a:ext cx="349500" cy="823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800"/>
              <a:buNone/>
            </a:pPr>
            <a:r>
              <a:rPr lang="en-IN">
                <a:solidFill>
                  <a:schemeClr val="lt1"/>
                </a:solidFill>
              </a:rPr>
              <a:t>1</a:t>
            </a:r>
            <a:endParaRPr>
              <a:solidFill>
                <a:schemeClr val="lt1"/>
              </a:solidFill>
            </a:endParaRPr>
          </a:p>
        </p:txBody>
      </p:sp>
      <p:cxnSp>
        <p:nvCxnSpPr>
          <p:cNvPr id="233" name="Google Shape;233;p13"/>
          <p:cNvCxnSpPr/>
          <p:nvPr/>
        </p:nvCxnSpPr>
        <p:spPr>
          <a:xfrm>
            <a:off x="857675" y="1514725"/>
            <a:ext cx="0" cy="478800"/>
          </a:xfrm>
          <a:prstGeom prst="straightConnector1">
            <a:avLst/>
          </a:prstGeom>
          <a:noFill/>
          <a:ln w="9525" cap="flat" cmpd="sng">
            <a:solidFill>
              <a:schemeClr val="lt1"/>
            </a:solidFill>
            <a:prstDash val="solid"/>
            <a:round/>
            <a:headEnd type="none" w="sm" len="sm"/>
            <a:tailEnd type="none" w="sm" len="sm"/>
          </a:ln>
        </p:spPr>
      </p:cxnSp>
      <p:sp>
        <p:nvSpPr>
          <p:cNvPr id="234" name="Google Shape;234;p13"/>
          <p:cNvSpPr txBox="1">
            <a:spLocks noGrp="1"/>
          </p:cNvSpPr>
          <p:nvPr>
            <p:ph type="body" idx="4294967295"/>
          </p:nvPr>
        </p:nvSpPr>
        <p:spPr>
          <a:xfrm>
            <a:off x="933875" y="1337725"/>
            <a:ext cx="2101800" cy="823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IN" b="1">
                <a:solidFill>
                  <a:schemeClr val="lt1"/>
                </a:solidFill>
              </a:rPr>
              <a:t>Paper Title &amp; Author Names</a:t>
            </a:r>
            <a:endParaRPr>
              <a:solidFill>
                <a:schemeClr val="lt1"/>
              </a:solidFill>
            </a:endParaRPr>
          </a:p>
        </p:txBody>
      </p:sp>
      <p:sp>
        <p:nvSpPr>
          <p:cNvPr id="235" name="Google Shape;235;p13"/>
          <p:cNvSpPr txBox="1">
            <a:spLocks noGrp="1"/>
          </p:cNvSpPr>
          <p:nvPr>
            <p:ph type="body" idx="4294967295"/>
          </p:nvPr>
        </p:nvSpPr>
        <p:spPr>
          <a:xfrm>
            <a:off x="508125" y="2268950"/>
            <a:ext cx="2530800" cy="237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IN" sz="1400" dirty="0"/>
              <a:t>Aslam at el. (4). “ Anti-Hook Shield against the Software Key Loggers”.</a:t>
            </a:r>
            <a:endParaRPr sz="1400" dirty="0"/>
          </a:p>
        </p:txBody>
      </p:sp>
      <p:grpSp>
        <p:nvGrpSpPr>
          <p:cNvPr id="236" name="Google Shape;236;p13"/>
          <p:cNvGrpSpPr/>
          <p:nvPr/>
        </p:nvGrpSpPr>
        <p:grpSpPr>
          <a:xfrm>
            <a:off x="3221800" y="1342525"/>
            <a:ext cx="2673003" cy="3302700"/>
            <a:chOff x="3221800" y="1342525"/>
            <a:chExt cx="2673003" cy="3302700"/>
          </a:xfrm>
        </p:grpSpPr>
        <p:sp>
          <p:nvSpPr>
            <p:cNvPr id="237" name="Google Shape;237;p13"/>
            <p:cNvSpPr/>
            <p:nvPr/>
          </p:nvSpPr>
          <p:spPr>
            <a:xfrm>
              <a:off x="3221803" y="1342525"/>
              <a:ext cx="26730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3"/>
            <p:cNvSpPr txBox="1"/>
            <p:nvPr/>
          </p:nvSpPr>
          <p:spPr>
            <a:xfrm>
              <a:off x="3221800" y="1342525"/>
              <a:ext cx="2673000" cy="823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9" name="Google Shape;239;p13"/>
          <p:cNvSpPr txBox="1">
            <a:spLocks noGrp="1"/>
          </p:cNvSpPr>
          <p:nvPr>
            <p:ph type="body" idx="4294967295"/>
          </p:nvPr>
        </p:nvSpPr>
        <p:spPr>
          <a:xfrm>
            <a:off x="3275767" y="1337725"/>
            <a:ext cx="349500" cy="823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800"/>
              <a:buNone/>
            </a:pPr>
            <a:r>
              <a:rPr lang="en-IN">
                <a:solidFill>
                  <a:schemeClr val="lt1"/>
                </a:solidFill>
              </a:rPr>
              <a:t>2</a:t>
            </a:r>
            <a:endParaRPr>
              <a:solidFill>
                <a:schemeClr val="lt1"/>
              </a:solidFill>
            </a:endParaRPr>
          </a:p>
        </p:txBody>
      </p:sp>
      <p:cxnSp>
        <p:nvCxnSpPr>
          <p:cNvPr id="240" name="Google Shape;240;p13"/>
          <p:cNvCxnSpPr/>
          <p:nvPr/>
        </p:nvCxnSpPr>
        <p:spPr>
          <a:xfrm>
            <a:off x="3647550" y="1514725"/>
            <a:ext cx="0" cy="478800"/>
          </a:xfrm>
          <a:prstGeom prst="straightConnector1">
            <a:avLst/>
          </a:prstGeom>
          <a:noFill/>
          <a:ln w="9525" cap="flat" cmpd="sng">
            <a:solidFill>
              <a:schemeClr val="lt1"/>
            </a:solidFill>
            <a:prstDash val="solid"/>
            <a:round/>
            <a:headEnd type="none" w="sm" len="sm"/>
            <a:tailEnd type="none" w="sm" len="sm"/>
          </a:ln>
        </p:spPr>
      </p:cxnSp>
      <p:sp>
        <p:nvSpPr>
          <p:cNvPr id="241" name="Google Shape;241;p13"/>
          <p:cNvSpPr txBox="1">
            <a:spLocks noGrp="1"/>
          </p:cNvSpPr>
          <p:nvPr>
            <p:ph type="body" idx="4294967295"/>
          </p:nvPr>
        </p:nvSpPr>
        <p:spPr>
          <a:xfrm>
            <a:off x="3723750" y="1342525"/>
            <a:ext cx="2101800" cy="823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IN" b="1">
                <a:solidFill>
                  <a:schemeClr val="lt1"/>
                </a:solidFill>
              </a:rPr>
              <a:t>Challenges</a:t>
            </a:r>
            <a:endParaRPr>
              <a:solidFill>
                <a:schemeClr val="lt1"/>
              </a:solidFill>
            </a:endParaRPr>
          </a:p>
        </p:txBody>
      </p:sp>
      <p:sp>
        <p:nvSpPr>
          <p:cNvPr id="242" name="Google Shape;242;p13"/>
          <p:cNvSpPr txBox="1">
            <a:spLocks noGrp="1"/>
          </p:cNvSpPr>
          <p:nvPr>
            <p:ph type="body" idx="4294967295"/>
          </p:nvPr>
        </p:nvSpPr>
        <p:spPr>
          <a:xfrm>
            <a:off x="3294700" y="2268950"/>
            <a:ext cx="2530800" cy="2376300"/>
          </a:xfrm>
          <a:prstGeom prst="rect">
            <a:avLst/>
          </a:prstGeom>
          <a:noFill/>
          <a:ln>
            <a:noFill/>
          </a:ln>
        </p:spPr>
        <p:txBody>
          <a:bodyPr spcFirstLastPara="1" wrap="square" lIns="91425" tIns="91425" rIns="91425" bIns="91425" anchor="t" anchorCtr="0">
            <a:noAutofit/>
          </a:bodyPr>
          <a:lstStyle/>
          <a:p>
            <a:pPr marL="0" lvl="0" indent="0">
              <a:buSzPts val="1800"/>
              <a:buNone/>
            </a:pPr>
            <a:r>
              <a:rPr lang="en-IN" sz="1400" dirty="0"/>
              <a:t> </a:t>
            </a:r>
            <a:r>
              <a:rPr lang="en-US" sz="1200" dirty="0"/>
              <a:t>Although, hook is the core of keyloggers. So this paper presents anti-hook technique to scan all processes and static executables and DLLs.</a:t>
            </a:r>
            <a:endParaRPr sz="1200" dirty="0"/>
          </a:p>
        </p:txBody>
      </p:sp>
      <p:grpSp>
        <p:nvGrpSpPr>
          <p:cNvPr id="243" name="Google Shape;243;p13"/>
          <p:cNvGrpSpPr/>
          <p:nvPr/>
        </p:nvGrpSpPr>
        <p:grpSpPr>
          <a:xfrm>
            <a:off x="6007125" y="1342525"/>
            <a:ext cx="2673000" cy="3302700"/>
            <a:chOff x="6007125" y="1342525"/>
            <a:chExt cx="2673000" cy="3302700"/>
          </a:xfrm>
        </p:grpSpPr>
        <p:sp>
          <p:nvSpPr>
            <p:cNvPr id="244" name="Google Shape;244;p13"/>
            <p:cNvSpPr/>
            <p:nvPr/>
          </p:nvSpPr>
          <p:spPr>
            <a:xfrm>
              <a:off x="6007125" y="1342525"/>
              <a:ext cx="26730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3"/>
            <p:cNvSpPr txBox="1"/>
            <p:nvPr/>
          </p:nvSpPr>
          <p:spPr>
            <a:xfrm>
              <a:off x="6007125" y="1342525"/>
              <a:ext cx="2673000" cy="823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6" name="Google Shape;246;p13"/>
          <p:cNvSpPr txBox="1">
            <a:spLocks noGrp="1"/>
          </p:cNvSpPr>
          <p:nvPr>
            <p:ph type="body" idx="4294967295"/>
          </p:nvPr>
        </p:nvSpPr>
        <p:spPr>
          <a:xfrm>
            <a:off x="6058742" y="1337725"/>
            <a:ext cx="349500" cy="823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800"/>
              <a:buNone/>
            </a:pPr>
            <a:r>
              <a:rPr lang="en-IN">
                <a:solidFill>
                  <a:schemeClr val="lt1"/>
                </a:solidFill>
              </a:rPr>
              <a:t>3</a:t>
            </a:r>
            <a:endParaRPr>
              <a:solidFill>
                <a:schemeClr val="lt1"/>
              </a:solidFill>
            </a:endParaRPr>
          </a:p>
        </p:txBody>
      </p:sp>
      <p:cxnSp>
        <p:nvCxnSpPr>
          <p:cNvPr id="247" name="Google Shape;247;p13"/>
          <p:cNvCxnSpPr/>
          <p:nvPr/>
        </p:nvCxnSpPr>
        <p:spPr>
          <a:xfrm>
            <a:off x="6427225" y="1514725"/>
            <a:ext cx="0" cy="478800"/>
          </a:xfrm>
          <a:prstGeom prst="straightConnector1">
            <a:avLst/>
          </a:prstGeom>
          <a:noFill/>
          <a:ln w="9525" cap="flat" cmpd="sng">
            <a:solidFill>
              <a:schemeClr val="lt1"/>
            </a:solidFill>
            <a:prstDash val="solid"/>
            <a:round/>
            <a:headEnd type="none" w="sm" len="sm"/>
            <a:tailEnd type="none" w="sm" len="sm"/>
          </a:ln>
        </p:spPr>
      </p:cxnSp>
      <p:sp>
        <p:nvSpPr>
          <p:cNvPr id="248" name="Google Shape;248;p13"/>
          <p:cNvSpPr txBox="1">
            <a:spLocks noGrp="1"/>
          </p:cNvSpPr>
          <p:nvPr>
            <p:ph type="body" idx="4294967295"/>
          </p:nvPr>
        </p:nvSpPr>
        <p:spPr>
          <a:xfrm>
            <a:off x="6503425" y="1342525"/>
            <a:ext cx="2101800" cy="823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IN" b="1">
                <a:solidFill>
                  <a:schemeClr val="lt1"/>
                </a:solidFill>
              </a:rPr>
              <a:t>Implemented Approach</a:t>
            </a:r>
            <a:endParaRPr>
              <a:solidFill>
                <a:schemeClr val="lt1"/>
              </a:solidFill>
            </a:endParaRPr>
          </a:p>
        </p:txBody>
      </p:sp>
      <p:sp>
        <p:nvSpPr>
          <p:cNvPr id="249" name="Google Shape;249;p13"/>
          <p:cNvSpPr txBox="1">
            <a:spLocks noGrp="1"/>
          </p:cNvSpPr>
          <p:nvPr>
            <p:ph type="body" idx="4294967295"/>
          </p:nvPr>
        </p:nvSpPr>
        <p:spPr>
          <a:xfrm>
            <a:off x="6077675" y="2268950"/>
            <a:ext cx="2530800" cy="23763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SzPts val="1800"/>
              <a:buFont typeface="Arial"/>
              <a:buChar char="•"/>
            </a:pPr>
            <a:r>
              <a:rPr lang="en-IN" sz="1100" dirty="0"/>
              <a:t>Can easily found all suspicious processes or files, whether it is visible or invisible at any level of the application</a:t>
            </a:r>
            <a:endParaRPr dirty="0"/>
          </a:p>
          <a:p>
            <a:pPr marL="285750" lvl="0" indent="-285750" algn="l" rtl="0">
              <a:lnSpc>
                <a:spcPct val="115000"/>
              </a:lnSpc>
              <a:spcBef>
                <a:spcPts val="1600"/>
              </a:spcBef>
              <a:spcAft>
                <a:spcPts val="1600"/>
              </a:spcAft>
              <a:buSzPts val="1800"/>
              <a:buFont typeface="Arial"/>
              <a:buChar char="•"/>
            </a:pPr>
            <a:r>
              <a:rPr lang="en-IN" sz="1100" dirty="0"/>
              <a:t>This technique requires a lot of computation and the false positive rate is very high</a:t>
            </a:r>
            <a:endParaRPr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14"/>
          <p:cNvPicPr preferRelativeResize="0"/>
          <p:nvPr/>
        </p:nvPicPr>
        <p:blipFill rotWithShape="1">
          <a:blip r:embed="rId3">
            <a:alphaModFix/>
          </a:blip>
          <a:srcRect b="3956"/>
          <a:stretch/>
        </p:blipFill>
        <p:spPr>
          <a:xfrm>
            <a:off x="2204475" y="0"/>
            <a:ext cx="4968949" cy="4939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5"/>
          <p:cNvSpPr txBox="1">
            <a:spLocks noGrp="1"/>
          </p:cNvSpPr>
          <p:nvPr>
            <p:ph type="title" idx="4294967295"/>
          </p:nvPr>
        </p:nvSpPr>
        <p:spPr>
          <a:xfrm>
            <a:off x="387900" y="458025"/>
            <a:ext cx="8368200" cy="6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en-IN"/>
              <a:t>Literature Survey</a:t>
            </a:r>
            <a:endParaRPr/>
          </a:p>
        </p:txBody>
      </p:sp>
      <p:grpSp>
        <p:nvGrpSpPr>
          <p:cNvPr id="260" name="Google Shape;260;p15"/>
          <p:cNvGrpSpPr/>
          <p:nvPr/>
        </p:nvGrpSpPr>
        <p:grpSpPr>
          <a:xfrm>
            <a:off x="431825" y="1342525"/>
            <a:ext cx="2683300" cy="3302700"/>
            <a:chOff x="431825" y="1342525"/>
            <a:chExt cx="2683300" cy="3302700"/>
          </a:xfrm>
        </p:grpSpPr>
        <p:sp>
          <p:nvSpPr>
            <p:cNvPr id="261" name="Google Shape;261;p15"/>
            <p:cNvSpPr/>
            <p:nvPr/>
          </p:nvSpPr>
          <p:spPr>
            <a:xfrm>
              <a:off x="431825" y="1342525"/>
              <a:ext cx="26832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5"/>
            <p:cNvSpPr txBox="1"/>
            <p:nvPr/>
          </p:nvSpPr>
          <p:spPr>
            <a:xfrm>
              <a:off x="431925" y="1342525"/>
              <a:ext cx="2683200" cy="823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3" name="Google Shape;263;p15"/>
          <p:cNvSpPr txBox="1">
            <a:spLocks noGrp="1"/>
          </p:cNvSpPr>
          <p:nvPr>
            <p:ph type="body" idx="4294967295"/>
          </p:nvPr>
        </p:nvSpPr>
        <p:spPr>
          <a:xfrm>
            <a:off x="489192" y="1337725"/>
            <a:ext cx="349500" cy="823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800"/>
              <a:buNone/>
            </a:pPr>
            <a:r>
              <a:rPr lang="en-IN">
                <a:solidFill>
                  <a:schemeClr val="lt1"/>
                </a:solidFill>
              </a:rPr>
              <a:t>1</a:t>
            </a:r>
            <a:endParaRPr>
              <a:solidFill>
                <a:schemeClr val="lt1"/>
              </a:solidFill>
            </a:endParaRPr>
          </a:p>
        </p:txBody>
      </p:sp>
      <p:cxnSp>
        <p:nvCxnSpPr>
          <p:cNvPr id="264" name="Google Shape;264;p15"/>
          <p:cNvCxnSpPr/>
          <p:nvPr/>
        </p:nvCxnSpPr>
        <p:spPr>
          <a:xfrm>
            <a:off x="857675" y="1514725"/>
            <a:ext cx="0" cy="478800"/>
          </a:xfrm>
          <a:prstGeom prst="straightConnector1">
            <a:avLst/>
          </a:prstGeom>
          <a:noFill/>
          <a:ln w="9525" cap="flat" cmpd="sng">
            <a:solidFill>
              <a:schemeClr val="lt1"/>
            </a:solidFill>
            <a:prstDash val="solid"/>
            <a:round/>
            <a:headEnd type="none" w="sm" len="sm"/>
            <a:tailEnd type="none" w="sm" len="sm"/>
          </a:ln>
        </p:spPr>
      </p:cxnSp>
      <p:sp>
        <p:nvSpPr>
          <p:cNvPr id="265" name="Google Shape;265;p15"/>
          <p:cNvSpPr txBox="1">
            <a:spLocks noGrp="1"/>
          </p:cNvSpPr>
          <p:nvPr>
            <p:ph type="body" idx="4294967295"/>
          </p:nvPr>
        </p:nvSpPr>
        <p:spPr>
          <a:xfrm>
            <a:off x="933875" y="1337725"/>
            <a:ext cx="2101800" cy="823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IN" b="1">
                <a:solidFill>
                  <a:schemeClr val="lt1"/>
                </a:solidFill>
              </a:rPr>
              <a:t>Paper Title &amp; Author Names</a:t>
            </a:r>
            <a:endParaRPr>
              <a:solidFill>
                <a:schemeClr val="lt1"/>
              </a:solidFill>
            </a:endParaRPr>
          </a:p>
        </p:txBody>
      </p:sp>
      <p:sp>
        <p:nvSpPr>
          <p:cNvPr id="266" name="Google Shape;266;p15"/>
          <p:cNvSpPr txBox="1">
            <a:spLocks noGrp="1"/>
          </p:cNvSpPr>
          <p:nvPr>
            <p:ph type="body" idx="4294967295"/>
          </p:nvPr>
        </p:nvSpPr>
        <p:spPr>
          <a:xfrm>
            <a:off x="535525" y="2268950"/>
            <a:ext cx="2530800" cy="237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IN" sz="1400" dirty="0"/>
              <a:t>Le at el. (5). “Detecting Kernel Level Keyloggers Through Dynamic Taint Analysis”</a:t>
            </a:r>
            <a:endParaRPr sz="1400" dirty="0"/>
          </a:p>
        </p:txBody>
      </p:sp>
      <p:grpSp>
        <p:nvGrpSpPr>
          <p:cNvPr id="267" name="Google Shape;267;p15"/>
          <p:cNvGrpSpPr/>
          <p:nvPr/>
        </p:nvGrpSpPr>
        <p:grpSpPr>
          <a:xfrm>
            <a:off x="3221800" y="1342525"/>
            <a:ext cx="2673003" cy="3302700"/>
            <a:chOff x="3221800" y="1342525"/>
            <a:chExt cx="2673003" cy="3302700"/>
          </a:xfrm>
        </p:grpSpPr>
        <p:sp>
          <p:nvSpPr>
            <p:cNvPr id="268" name="Google Shape;268;p15"/>
            <p:cNvSpPr/>
            <p:nvPr/>
          </p:nvSpPr>
          <p:spPr>
            <a:xfrm>
              <a:off x="3221803" y="1342525"/>
              <a:ext cx="26730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5"/>
            <p:cNvSpPr txBox="1"/>
            <p:nvPr/>
          </p:nvSpPr>
          <p:spPr>
            <a:xfrm>
              <a:off x="3221800" y="1342525"/>
              <a:ext cx="2673000" cy="823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0" name="Google Shape;270;p15"/>
          <p:cNvSpPr txBox="1">
            <a:spLocks noGrp="1"/>
          </p:cNvSpPr>
          <p:nvPr>
            <p:ph type="body" idx="4294967295"/>
          </p:nvPr>
        </p:nvSpPr>
        <p:spPr>
          <a:xfrm>
            <a:off x="3275767" y="1337725"/>
            <a:ext cx="349500" cy="823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800"/>
              <a:buNone/>
            </a:pPr>
            <a:r>
              <a:rPr lang="en-IN">
                <a:solidFill>
                  <a:schemeClr val="lt1"/>
                </a:solidFill>
              </a:rPr>
              <a:t>2</a:t>
            </a:r>
            <a:endParaRPr>
              <a:solidFill>
                <a:schemeClr val="lt1"/>
              </a:solidFill>
            </a:endParaRPr>
          </a:p>
        </p:txBody>
      </p:sp>
      <p:cxnSp>
        <p:nvCxnSpPr>
          <p:cNvPr id="271" name="Google Shape;271;p15"/>
          <p:cNvCxnSpPr/>
          <p:nvPr/>
        </p:nvCxnSpPr>
        <p:spPr>
          <a:xfrm>
            <a:off x="3647550" y="1514725"/>
            <a:ext cx="0" cy="478800"/>
          </a:xfrm>
          <a:prstGeom prst="straightConnector1">
            <a:avLst/>
          </a:prstGeom>
          <a:noFill/>
          <a:ln w="9525" cap="flat" cmpd="sng">
            <a:solidFill>
              <a:schemeClr val="lt1"/>
            </a:solidFill>
            <a:prstDash val="solid"/>
            <a:round/>
            <a:headEnd type="none" w="sm" len="sm"/>
            <a:tailEnd type="none" w="sm" len="sm"/>
          </a:ln>
        </p:spPr>
      </p:cxnSp>
      <p:sp>
        <p:nvSpPr>
          <p:cNvPr id="272" name="Google Shape;272;p15"/>
          <p:cNvSpPr txBox="1">
            <a:spLocks noGrp="1"/>
          </p:cNvSpPr>
          <p:nvPr>
            <p:ph type="body" idx="4294967295"/>
          </p:nvPr>
        </p:nvSpPr>
        <p:spPr>
          <a:xfrm>
            <a:off x="3723750" y="1342525"/>
            <a:ext cx="2101800" cy="823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IN" b="1">
                <a:solidFill>
                  <a:schemeClr val="lt1"/>
                </a:solidFill>
              </a:rPr>
              <a:t>Challenges</a:t>
            </a:r>
            <a:endParaRPr>
              <a:solidFill>
                <a:schemeClr val="lt1"/>
              </a:solidFill>
            </a:endParaRPr>
          </a:p>
        </p:txBody>
      </p:sp>
      <p:sp>
        <p:nvSpPr>
          <p:cNvPr id="273" name="Google Shape;273;p15"/>
          <p:cNvSpPr txBox="1">
            <a:spLocks noGrp="1"/>
          </p:cNvSpPr>
          <p:nvPr>
            <p:ph type="body" idx="4294967295"/>
          </p:nvPr>
        </p:nvSpPr>
        <p:spPr>
          <a:xfrm>
            <a:off x="3294700" y="2268950"/>
            <a:ext cx="2530800" cy="2376300"/>
          </a:xfrm>
          <a:prstGeom prst="rect">
            <a:avLst/>
          </a:prstGeom>
          <a:noFill/>
          <a:ln>
            <a:noFill/>
          </a:ln>
        </p:spPr>
        <p:txBody>
          <a:bodyPr spcFirstLastPara="1" wrap="square" lIns="91425" tIns="91425" rIns="91425" bIns="91425" anchor="t" anchorCtr="0">
            <a:noAutofit/>
          </a:bodyPr>
          <a:lstStyle/>
          <a:p>
            <a:pPr marL="0" lvl="0" indent="0">
              <a:buSzPts val="1800"/>
              <a:buNone/>
            </a:pPr>
            <a:r>
              <a:rPr lang="en-IN" sz="1400" dirty="0"/>
              <a:t> </a:t>
            </a:r>
            <a:r>
              <a:rPr lang="en-US" sz="1200" dirty="0"/>
              <a:t>Host-based intrusion detection and dynamic taint analysis to detect kernel level keyloggers. </a:t>
            </a:r>
            <a:endParaRPr sz="1200" dirty="0"/>
          </a:p>
        </p:txBody>
      </p:sp>
      <p:grpSp>
        <p:nvGrpSpPr>
          <p:cNvPr id="274" name="Google Shape;274;p15"/>
          <p:cNvGrpSpPr/>
          <p:nvPr/>
        </p:nvGrpSpPr>
        <p:grpSpPr>
          <a:xfrm>
            <a:off x="6007125" y="1342525"/>
            <a:ext cx="2673000" cy="3302700"/>
            <a:chOff x="6007125" y="1342525"/>
            <a:chExt cx="2673000" cy="3302700"/>
          </a:xfrm>
        </p:grpSpPr>
        <p:sp>
          <p:nvSpPr>
            <p:cNvPr id="275" name="Google Shape;275;p15"/>
            <p:cNvSpPr/>
            <p:nvPr/>
          </p:nvSpPr>
          <p:spPr>
            <a:xfrm>
              <a:off x="6007125" y="1342525"/>
              <a:ext cx="26730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5"/>
            <p:cNvSpPr txBox="1"/>
            <p:nvPr/>
          </p:nvSpPr>
          <p:spPr>
            <a:xfrm>
              <a:off x="6007125" y="1342525"/>
              <a:ext cx="2673000" cy="823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7" name="Google Shape;277;p15"/>
          <p:cNvSpPr txBox="1">
            <a:spLocks noGrp="1"/>
          </p:cNvSpPr>
          <p:nvPr>
            <p:ph type="body" idx="4294967295"/>
          </p:nvPr>
        </p:nvSpPr>
        <p:spPr>
          <a:xfrm>
            <a:off x="6058742" y="1337725"/>
            <a:ext cx="349500" cy="823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800"/>
              <a:buNone/>
            </a:pPr>
            <a:r>
              <a:rPr lang="en-IN">
                <a:solidFill>
                  <a:schemeClr val="lt1"/>
                </a:solidFill>
              </a:rPr>
              <a:t>3</a:t>
            </a:r>
            <a:endParaRPr>
              <a:solidFill>
                <a:schemeClr val="lt1"/>
              </a:solidFill>
            </a:endParaRPr>
          </a:p>
        </p:txBody>
      </p:sp>
      <p:cxnSp>
        <p:nvCxnSpPr>
          <p:cNvPr id="278" name="Google Shape;278;p15"/>
          <p:cNvCxnSpPr/>
          <p:nvPr/>
        </p:nvCxnSpPr>
        <p:spPr>
          <a:xfrm>
            <a:off x="6427225" y="1514725"/>
            <a:ext cx="0" cy="478800"/>
          </a:xfrm>
          <a:prstGeom prst="straightConnector1">
            <a:avLst/>
          </a:prstGeom>
          <a:noFill/>
          <a:ln w="9525" cap="flat" cmpd="sng">
            <a:solidFill>
              <a:schemeClr val="lt1"/>
            </a:solidFill>
            <a:prstDash val="solid"/>
            <a:round/>
            <a:headEnd type="none" w="sm" len="sm"/>
            <a:tailEnd type="none" w="sm" len="sm"/>
          </a:ln>
        </p:spPr>
      </p:cxnSp>
      <p:sp>
        <p:nvSpPr>
          <p:cNvPr id="279" name="Google Shape;279;p15"/>
          <p:cNvSpPr txBox="1">
            <a:spLocks noGrp="1"/>
          </p:cNvSpPr>
          <p:nvPr>
            <p:ph type="body" idx="4294967295"/>
          </p:nvPr>
        </p:nvSpPr>
        <p:spPr>
          <a:xfrm>
            <a:off x="6503425" y="1342525"/>
            <a:ext cx="2101800" cy="823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IN" b="1">
                <a:solidFill>
                  <a:schemeClr val="lt1"/>
                </a:solidFill>
              </a:rPr>
              <a:t>Implemented Approach</a:t>
            </a:r>
            <a:endParaRPr>
              <a:solidFill>
                <a:schemeClr val="lt1"/>
              </a:solidFill>
            </a:endParaRPr>
          </a:p>
        </p:txBody>
      </p:sp>
      <p:sp>
        <p:nvSpPr>
          <p:cNvPr id="280" name="Google Shape;280;p15"/>
          <p:cNvSpPr txBox="1">
            <a:spLocks noGrp="1"/>
          </p:cNvSpPr>
          <p:nvPr>
            <p:ph type="body" idx="4294967295"/>
          </p:nvPr>
        </p:nvSpPr>
        <p:spPr>
          <a:xfrm>
            <a:off x="6077675" y="2268950"/>
            <a:ext cx="2530800" cy="23763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SzPts val="1800"/>
              <a:buFont typeface="Arial"/>
              <a:buChar char="•"/>
            </a:pPr>
            <a:r>
              <a:rPr lang="en-IN" sz="1100"/>
              <a:t>Integration with VMscope techniques is necessary </a:t>
            </a:r>
            <a:endParaRPr/>
          </a:p>
          <a:p>
            <a:pPr marL="285750" lvl="0" indent="-285750" algn="l" rtl="0">
              <a:lnSpc>
                <a:spcPct val="115000"/>
              </a:lnSpc>
              <a:spcBef>
                <a:spcPts val="1600"/>
              </a:spcBef>
              <a:spcAft>
                <a:spcPts val="1600"/>
              </a:spcAft>
              <a:buSzPts val="1800"/>
              <a:buFont typeface="Arial"/>
              <a:buChar char="•"/>
            </a:pPr>
            <a:r>
              <a:rPr lang="en-IN" sz="1100"/>
              <a:t>Framework can detect kernel level keylogging that intercept keyboard driver, particularly tty buffer and identify their root causes.</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6"/>
          <p:cNvSpPr txBox="1">
            <a:spLocks noGrp="1"/>
          </p:cNvSpPr>
          <p:nvPr>
            <p:ph type="title"/>
          </p:nvPr>
        </p:nvSpPr>
        <p:spPr>
          <a:xfrm>
            <a:off x="623400" y="1390700"/>
            <a:ext cx="8520600" cy="4362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en-IN" sz="1600" b="0"/>
              <a:t>Keyloggers as invisible keystroke recorders have posed a serious threat to user privacy and security. It is difficult to detect keyloggers, especially kernel keyloggers that operate at the operating system’s kernel level, because of their inconspicuous activities and flexible interception methods.</a:t>
            </a:r>
            <a:endParaRPr sz="1600"/>
          </a:p>
        </p:txBody>
      </p:sp>
      <p:pic>
        <p:nvPicPr>
          <p:cNvPr id="286" name="Google Shape;286;p16"/>
          <p:cNvPicPr preferRelativeResize="0"/>
          <p:nvPr/>
        </p:nvPicPr>
        <p:blipFill rotWithShape="1">
          <a:blip r:embed="rId3">
            <a:alphaModFix/>
          </a:blip>
          <a:srcRect/>
          <a:stretch/>
        </p:blipFill>
        <p:spPr>
          <a:xfrm>
            <a:off x="2211099" y="2571751"/>
            <a:ext cx="4088424" cy="242917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1168</Words>
  <Application>Microsoft Office PowerPoint</Application>
  <PresentationFormat>On-screen Show (16:9)</PresentationFormat>
  <Paragraphs>95</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Segoe UI Black</vt:lpstr>
      <vt:lpstr>Raleway</vt:lpstr>
      <vt:lpstr>Sagona ExtraLight</vt:lpstr>
      <vt:lpstr>Lato</vt:lpstr>
      <vt:lpstr>Arial</vt:lpstr>
      <vt:lpstr>Streamline</vt:lpstr>
      <vt:lpstr>Analysis and Implementation of Decipherments of Key Logger</vt:lpstr>
      <vt:lpstr>Abstract</vt:lpstr>
      <vt:lpstr>INTRODUCTION</vt:lpstr>
      <vt:lpstr>Literature Survey</vt:lpstr>
      <vt:lpstr>Literature Survey</vt:lpstr>
      <vt:lpstr>Literature Survey</vt:lpstr>
      <vt:lpstr>PowerPoint Presentation</vt:lpstr>
      <vt:lpstr>Literature Survey</vt:lpstr>
      <vt:lpstr>Keyloggers as invisible keystroke recorders have posed a serious threat to user privacy and security. It is difficult to detect keyloggers, especially kernel keyloggers that operate at the operating system’s kernel level, because of their inconspicuous activities and flexible interception methods.</vt:lpstr>
      <vt:lpstr>Literature Survey</vt:lpstr>
      <vt:lpstr>Literature Survey</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Implementation of Decipherments of KeyLogger</dc:title>
  <cp:lastModifiedBy>Honnoor Ali</cp:lastModifiedBy>
  <cp:revision>10</cp:revision>
  <dcterms:modified xsi:type="dcterms:W3CDTF">2021-11-23T10:35:48Z</dcterms:modified>
</cp:coreProperties>
</file>