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2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B7038-E59F-4A80-A75E-7AA9F300D739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E9FF6F63-DE8B-49AE-AD60-255A714A296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信息</a:t>
          </a:r>
          <a:r>
            <a:rPr lang="zh-CN" altLang="en-US">
              <a:solidFill>
                <a:schemeClr val="tx1"/>
              </a:solidFill>
            </a:rPr>
            <a:t>收集</a:t>
          </a:r>
          <a:r>
            <a:rPr lang="zh-CN" altLang="en-US">
              <a:solidFill>
                <a:schemeClr val="tx1"/>
              </a:solidFill>
            </a:rPr>
            <a:t/>
          </a:r>
          <a:endParaRPr lang="zh-CN" altLang="en-US">
            <a:solidFill>
              <a:schemeClr val="tx1"/>
            </a:solidFill>
          </a:endParaRPr>
        </a:p>
      </dgm:t>
    </dgm:pt>
    <dgm:pt modelId="{E2F25AF7-B1AC-494B-B2C1-7761C2AD5D10}" cxnId="{5B8F1926-9137-4A6F-94FC-0A597D4CB77E}" type="parTrans">
      <dgm:prSet/>
      <dgm:spPr/>
      <dgm:t>
        <a:bodyPr/>
        <a:p>
          <a:endParaRPr lang="zh-CN" altLang="en-US"/>
        </a:p>
      </dgm:t>
    </dgm:pt>
    <dgm:pt modelId="{7C3A5ED0-3AE2-4C34-80A5-AFDCC3D00C7D}" cxnId="{5B8F1926-9137-4A6F-94FC-0A597D4CB77E}" type="sibTrans">
      <dgm:prSet/>
      <dgm:spPr/>
      <dgm:t>
        <a:bodyPr/>
        <a:p>
          <a:endParaRPr lang="zh-CN" altLang="en-US"/>
        </a:p>
      </dgm:t>
    </dgm:pt>
    <dgm:pt modelId="{9605A072-0B47-4717-B762-6E4A030618B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采购</a:t>
          </a:r>
          <a:r>
            <a:rPr lang="zh-CN" altLang="en-US"/>
            <a:t>人员</a:t>
          </a:r>
          <a:r>
            <a:rPr lang="zh-CN" altLang="en-US"/>
            <a:t/>
          </a:r>
          <a:endParaRPr lang="zh-CN" altLang="en-US"/>
        </a:p>
      </dgm:t>
    </dgm:pt>
    <dgm:pt modelId="{634AE88D-8820-420B-87FD-977F139B503C}" cxnId="{32AFB258-1DC5-4DCC-A502-1F2C9F3DEDA5}" type="parTrans">
      <dgm:prSet/>
      <dgm:spPr/>
      <dgm:t>
        <a:bodyPr/>
        <a:p>
          <a:endParaRPr lang="zh-CN" altLang="en-US"/>
        </a:p>
      </dgm:t>
    </dgm:pt>
    <dgm:pt modelId="{944FE9C1-9611-4716-B91B-6E3024D1434A}" cxnId="{32AFB258-1DC5-4DCC-A502-1F2C9F3DEDA5}" type="sibTrans">
      <dgm:prSet/>
      <dgm:spPr/>
      <dgm:t>
        <a:bodyPr/>
        <a:p>
          <a:endParaRPr lang="zh-CN" altLang="en-US"/>
        </a:p>
      </dgm:t>
    </dgm:pt>
    <dgm:pt modelId="{4D3602F6-4A56-471E-94CA-95C297AF4D0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信息</a:t>
          </a:r>
          <a:r>
            <a:rPr lang="zh-CN" altLang="en-US">
              <a:solidFill>
                <a:schemeClr val="tx1"/>
              </a:solidFill>
            </a:rPr>
            <a:t>组织</a:t>
          </a:r>
          <a:r>
            <a:rPr lang="zh-CN" altLang="en-US">
              <a:solidFill>
                <a:schemeClr val="tx1"/>
              </a:solidFill>
            </a:rPr>
            <a:t/>
          </a:r>
          <a:endParaRPr lang="zh-CN" altLang="en-US">
            <a:solidFill>
              <a:schemeClr val="tx1"/>
            </a:solidFill>
          </a:endParaRPr>
        </a:p>
      </dgm:t>
    </dgm:pt>
    <dgm:pt modelId="{511DB170-6BB5-4ADD-8085-548C5A4D75BB}" cxnId="{64C76AED-9100-4C15-A7CB-AB7BD01895A1}" type="parTrans">
      <dgm:prSet/>
      <dgm:spPr/>
      <dgm:t>
        <a:bodyPr/>
        <a:p>
          <a:endParaRPr lang="zh-CN" altLang="en-US"/>
        </a:p>
      </dgm:t>
    </dgm:pt>
    <dgm:pt modelId="{44F1BF6E-18A0-4182-BD68-FA72641FED89}" cxnId="{64C76AED-9100-4C15-A7CB-AB7BD01895A1}" type="sibTrans">
      <dgm:prSet/>
      <dgm:spPr/>
      <dgm:t>
        <a:bodyPr/>
        <a:p>
          <a:endParaRPr lang="zh-CN" altLang="en-US"/>
        </a:p>
      </dgm:t>
    </dgm:pt>
    <dgm:pt modelId="{5137751A-6B92-4416-913C-FAEC6CB5829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编目</a:t>
          </a:r>
          <a:r>
            <a:rPr lang="zh-CN" altLang="en-US"/>
            <a:t>人员</a:t>
          </a:r>
          <a:r>
            <a:rPr lang="zh-CN" altLang="en-US"/>
            <a:t/>
          </a:r>
          <a:endParaRPr lang="zh-CN" altLang="en-US"/>
        </a:p>
      </dgm:t>
    </dgm:pt>
    <dgm:pt modelId="{059D19CA-05CD-47BD-8E16-408EC613C9A8}" cxnId="{E6EB1639-1F25-4578-A55D-4134A7649E8B}" type="parTrans">
      <dgm:prSet/>
      <dgm:spPr/>
      <dgm:t>
        <a:bodyPr/>
        <a:p>
          <a:endParaRPr lang="zh-CN" altLang="en-US"/>
        </a:p>
      </dgm:t>
    </dgm:pt>
    <dgm:pt modelId="{3D0CFC71-DD02-4AEE-931E-800CBFD442DE}" cxnId="{E6EB1639-1F25-4578-A55D-4134A7649E8B}" type="sibTrans">
      <dgm:prSet/>
      <dgm:spPr/>
      <dgm:t>
        <a:bodyPr/>
        <a:p>
          <a:endParaRPr lang="zh-CN" altLang="en-US"/>
        </a:p>
      </dgm:t>
    </dgm:pt>
    <dgm:pt modelId="{63A7DE6C-3585-4D9A-8BF5-E0856744702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挑选、</a:t>
          </a:r>
          <a:r>
            <a:rPr lang="zh-CN" altLang="en-US"/>
            <a:t>清洗、</a:t>
          </a:r>
          <a:r>
            <a:rPr lang="zh-CN" altLang="en-US"/>
            <a:t>补全</a:t>
          </a:r>
          <a:r>
            <a:rPr lang="zh-CN" altLang="en-US"/>
            <a:t>、</a:t>
          </a:r>
          <a:r>
            <a:rPr lang="zh-CN" altLang="en-US"/>
            <a:t>重组</a:t>
          </a:r>
          <a:endParaRPr lang="zh-CN" altLang="en-US"/>
        </a:p>
      </dgm:t>
    </dgm:pt>
    <dgm:pt modelId="{DEF65AA1-245A-4FAE-AB27-BBC6E9F0A840}" cxnId="{DF639A94-7F56-4BD0-B9E8-B191A5FAE10B}" type="parTrans">
      <dgm:prSet/>
      <dgm:spPr/>
    </dgm:pt>
    <dgm:pt modelId="{26A7BC19-7CE6-49D7-8024-E933F7298015}" cxnId="{DF639A94-7F56-4BD0-B9E8-B191A5FAE10B}" type="sibTrans">
      <dgm:prSet/>
      <dgm:spPr/>
    </dgm:pt>
    <dgm:pt modelId="{FDDCF230-04D5-44D6-8FD0-EA5A4A1AC03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标引、</a:t>
          </a:r>
          <a:r>
            <a:rPr lang="zh-CN" altLang="en-US"/>
            <a:t>排序</a:t>
          </a:r>
          <a:r>
            <a:rPr lang="zh-CN" altLang="en-US"/>
            <a:t/>
          </a:r>
          <a:endParaRPr lang="zh-CN" altLang="en-US"/>
        </a:p>
      </dgm:t>
    </dgm:pt>
    <dgm:pt modelId="{3FAE8AAB-1318-45B1-B014-029A8D97191E}" cxnId="{CD7F48A9-A6AD-43D8-897F-1F191BB0E114}" type="parTrans">
      <dgm:prSet/>
      <dgm:spPr/>
    </dgm:pt>
    <dgm:pt modelId="{832D2092-3A80-43AA-989D-65DA716CF1DA}" cxnId="{CD7F48A9-A6AD-43D8-897F-1F191BB0E114}" type="sibTrans">
      <dgm:prSet/>
      <dgm:spPr/>
    </dgm:pt>
    <dgm:pt modelId="{C77B2DE7-72B5-4696-8020-E9D21215643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工具</a:t>
          </a:r>
          <a:r>
            <a:rPr lang="zh-CN" altLang="en-US">
              <a:solidFill>
                <a:schemeClr val="tx1"/>
              </a:solidFill>
            </a:rPr>
            <a:t>发布</a:t>
          </a:r>
          <a:r>
            <a:rPr lang="zh-CN" altLang="en-US">
              <a:solidFill>
                <a:schemeClr val="tx1"/>
              </a:solidFill>
            </a:rPr>
            <a:t/>
          </a:r>
          <a:endParaRPr lang="zh-CN" altLang="en-US">
            <a:solidFill>
              <a:schemeClr val="tx1"/>
            </a:solidFill>
          </a:endParaRPr>
        </a:p>
      </dgm:t>
    </dgm:pt>
    <dgm:pt modelId="{CFDAE099-E9CA-400D-9E0B-5FF2A223D856}" cxnId="{332E989E-717D-48AF-9E44-66C9787E67DE}" type="parTrans">
      <dgm:prSet/>
      <dgm:spPr/>
      <dgm:t>
        <a:bodyPr/>
        <a:p>
          <a:endParaRPr lang="zh-CN" altLang="en-US"/>
        </a:p>
      </dgm:t>
    </dgm:pt>
    <dgm:pt modelId="{00E0D5AB-294E-4D02-9E82-5E730EC20037}" cxnId="{332E989E-717D-48AF-9E44-66C9787E67DE}" type="sibTrans">
      <dgm:prSet/>
      <dgm:spPr/>
      <dgm:t>
        <a:bodyPr/>
        <a:p>
          <a:endParaRPr lang="zh-CN" altLang="en-US"/>
        </a:p>
      </dgm:t>
    </dgm:pt>
    <dgm:pt modelId="{2C6AD28F-A1D9-42FD-8523-B2CDE1C853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系统</a:t>
          </a:r>
          <a:r>
            <a:rPr lang="zh-CN" altLang="en-US"/>
            <a:t>开发</a:t>
          </a:r>
          <a:r>
            <a:rPr lang="zh-CN" altLang="en-US"/>
            <a:t>人员</a:t>
          </a:r>
          <a:endParaRPr lang="zh-CN" altLang="en-US"/>
        </a:p>
      </dgm:t>
    </dgm:pt>
    <dgm:pt modelId="{C2130940-6177-476C-8D94-9A73013EDAE3}" cxnId="{FA47B4B1-EAD1-4C6A-8630-1F2C894BD936}" type="parTrans">
      <dgm:prSet/>
      <dgm:spPr/>
      <dgm:t>
        <a:bodyPr/>
        <a:p>
          <a:endParaRPr lang="zh-CN" altLang="en-US"/>
        </a:p>
      </dgm:t>
    </dgm:pt>
    <dgm:pt modelId="{03815DB2-473C-47DE-A096-BBAC8434EAE7}" cxnId="{FA47B4B1-EAD1-4C6A-8630-1F2C894BD936}" type="sibTrans">
      <dgm:prSet/>
      <dgm:spPr/>
      <dgm:t>
        <a:bodyPr/>
        <a:p>
          <a:endParaRPr lang="zh-CN" altLang="en-US"/>
        </a:p>
      </dgm:t>
    </dgm:pt>
    <dgm:pt modelId="{65A25A06-6164-4A97-8CB2-90D9227DEA1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检索</a:t>
          </a:r>
          <a:r>
            <a:rPr lang="zh-CN" altLang="en-US"/>
            <a:t>界面，</a:t>
          </a:r>
          <a:r>
            <a:rPr lang="zh-CN" altLang="en-US"/>
            <a:t>客服</a:t>
          </a:r>
          <a:r>
            <a:rPr lang="zh-CN" altLang="en-US"/>
            <a:t>团队</a:t>
          </a:r>
          <a:r>
            <a:rPr lang="zh-CN" altLang="en-US"/>
            <a:t/>
          </a:r>
          <a:endParaRPr lang="zh-CN" altLang="en-US"/>
        </a:p>
      </dgm:t>
    </dgm:pt>
    <dgm:pt modelId="{1A9ED60C-D143-4251-BE0A-36DF1B6DD337}" cxnId="{A990238E-917B-454E-9AA2-DA06ADE16B6D}" type="parTrans">
      <dgm:prSet/>
      <dgm:spPr/>
    </dgm:pt>
    <dgm:pt modelId="{E06CE1F5-1121-4BF5-9C6A-2AD51FF35CC0}" cxnId="{A990238E-917B-454E-9AA2-DA06ADE16B6D}" type="sibTrans">
      <dgm:prSet/>
      <dgm:spPr/>
    </dgm:pt>
    <dgm:pt modelId="{36C36B6B-38BD-4301-995D-2F0C28BC544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对话</a:t>
          </a:r>
          <a:r>
            <a:rPr lang="zh-CN">
              <a:solidFill>
                <a:schemeClr val="tx1"/>
              </a:solidFill>
            </a:rPr>
            <a:t>交互</a:t>
          </a:r>
          <a:r>
            <a:rPr lang="zh-CN">
              <a:solidFill>
                <a:schemeClr val="tx1"/>
              </a:solidFill>
            </a:rPr>
            <a:t/>
          </a:r>
          <a:endParaRPr lang="zh-CN">
            <a:solidFill>
              <a:schemeClr val="tx1"/>
            </a:solidFill>
          </a:endParaRPr>
        </a:p>
      </dgm:t>
    </dgm:pt>
    <dgm:pt modelId="{67842C5A-25AA-4DFE-A480-C49493867325}" cxnId="{66CBCB8A-1084-4CD9-8428-28BE17C057EB}" type="parTrans">
      <dgm:prSet/>
      <dgm:spPr/>
    </dgm:pt>
    <dgm:pt modelId="{36CFC3A8-D8BC-413C-A0F7-0D43A013BC2C}" cxnId="{66CBCB8A-1084-4CD9-8428-28BE17C057EB}" type="sibTrans">
      <dgm:prSet/>
      <dgm:spPr/>
    </dgm:pt>
    <dgm:pt modelId="{4E8D2CA5-E8F3-41AD-B35D-1FCF8CAD3487}" type="pres">
      <dgm:prSet presAssocID="{FB0B7038-E59F-4A80-A75E-7AA9F300D739}" presName="rootnode" presStyleCnt="0">
        <dgm:presLayoutVars>
          <dgm:chMax/>
          <dgm:chPref/>
          <dgm:dir/>
          <dgm:animLvl val="lvl"/>
        </dgm:presLayoutVars>
      </dgm:prSet>
      <dgm:spPr/>
    </dgm:pt>
    <dgm:pt modelId="{4885D9FF-6621-4FC5-A9DE-327AB74500CD}" type="pres">
      <dgm:prSet presAssocID="{E9FF6F63-DE8B-49AE-AD60-255A714A296C}" presName="composite" presStyleCnt="0"/>
      <dgm:spPr/>
    </dgm:pt>
    <dgm:pt modelId="{C1069558-9A0D-4777-9B5C-1F8CC5A904D0}" type="pres">
      <dgm:prSet presAssocID="{E9FF6F63-DE8B-49AE-AD60-255A714A296C}" presName="bentUpArrow1" presStyleLbl="alignImgPlace1" presStyleIdx="0" presStyleCnt="3"/>
      <dgm:spPr/>
    </dgm:pt>
    <dgm:pt modelId="{B6B3DBAD-9628-4182-98C9-C3F56A96B563}" type="pres">
      <dgm:prSet presAssocID="{E9FF6F63-DE8B-49AE-AD60-255A714A296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F563743-F0CD-43FF-8ED9-181590D5AEC7}" type="pres">
      <dgm:prSet presAssocID="{E9FF6F63-DE8B-49AE-AD60-255A714A296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E93E89-BF11-425F-8AD8-57BDCD076633}" type="pres">
      <dgm:prSet presAssocID="{7C3A5ED0-3AE2-4C34-80A5-AFDCC3D00C7D}" presName="sibTrans" presStyleCnt="0"/>
      <dgm:spPr/>
    </dgm:pt>
    <dgm:pt modelId="{5D08F00E-1A1B-44FE-B733-AC1EDA64F34E}" type="pres">
      <dgm:prSet presAssocID="{4D3602F6-4A56-471E-94CA-95C297AF4D0A}" presName="composite" presStyleCnt="0"/>
      <dgm:spPr/>
    </dgm:pt>
    <dgm:pt modelId="{A3E57910-EB90-4850-9A4E-8662A513D003}" type="pres">
      <dgm:prSet presAssocID="{4D3602F6-4A56-471E-94CA-95C297AF4D0A}" presName="bentUpArrow1" presStyleLbl="alignImgPlace1" presStyleIdx="1" presStyleCnt="3"/>
      <dgm:spPr/>
    </dgm:pt>
    <dgm:pt modelId="{FAF4FC6F-67B2-4C23-BD82-FF5779C49F32}" type="pres">
      <dgm:prSet presAssocID="{4D3602F6-4A56-471E-94CA-95C297AF4D0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8F521252-50A6-4EA9-AC51-762FFBA643C9}" type="pres">
      <dgm:prSet presAssocID="{4D3602F6-4A56-471E-94CA-95C297AF4D0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2014751-3328-490B-A771-AD3E49DD01DB}" type="pres">
      <dgm:prSet presAssocID="{44F1BF6E-18A0-4182-BD68-FA72641FED89}" presName="sibTrans" presStyleCnt="0"/>
      <dgm:spPr/>
    </dgm:pt>
    <dgm:pt modelId="{694786D1-918A-4EAD-89A6-0B79C452A099}" type="pres">
      <dgm:prSet presAssocID="{C77B2DE7-72B5-4696-8020-E9D212156430}" presName="composite" presStyleCnt="0"/>
      <dgm:spPr/>
    </dgm:pt>
    <dgm:pt modelId="{169EE205-C1FA-4DA7-B91F-DA827BF75E1B}" type="pres">
      <dgm:prSet presAssocID="{C77B2DE7-72B5-4696-8020-E9D212156430}" presName="bentUpArrow1" presStyleLbl="alignImgPlace1" presStyleIdx="2" presStyleCnt="3"/>
      <dgm:spPr/>
    </dgm:pt>
    <dgm:pt modelId="{54F8B79A-809C-4F22-B417-84B1257C574F}" type="pres">
      <dgm:prSet presAssocID="{C77B2DE7-72B5-4696-8020-E9D21215643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09FAF18A-70E6-446A-9DFB-59867F8A4A1C}" type="pres">
      <dgm:prSet presAssocID="{C77B2DE7-72B5-4696-8020-E9D21215643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B6FE554-00F1-4B6C-B801-98D1F5A24EF1}" type="pres">
      <dgm:prSet presAssocID="{00E0D5AB-294E-4D02-9E82-5E730EC20037}" presName="sibTrans" presStyleCnt="0"/>
      <dgm:spPr/>
    </dgm:pt>
    <dgm:pt modelId="{C5A20B14-B5C5-4AA7-92CA-1B1078A731C5}" type="pres">
      <dgm:prSet presAssocID="{36C36B6B-38BD-4301-995D-2F0C28BC5441}" presName="composite" presStyleCnt="0"/>
      <dgm:spPr/>
    </dgm:pt>
    <dgm:pt modelId="{5A97F561-DDB0-459A-872E-64DDBAFC1B25}" type="pres">
      <dgm:prSet presAssocID="{36C36B6B-38BD-4301-995D-2F0C28BC544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5B8F1926-9137-4A6F-94FC-0A597D4CB77E}" srcId="{FB0B7038-E59F-4A80-A75E-7AA9F300D739}" destId="{E9FF6F63-DE8B-49AE-AD60-255A714A296C}" srcOrd="0" destOrd="0" parTransId="{E2F25AF7-B1AC-494B-B2C1-7761C2AD5D10}" sibTransId="{7C3A5ED0-3AE2-4C34-80A5-AFDCC3D00C7D}"/>
    <dgm:cxn modelId="{32AFB258-1DC5-4DCC-A502-1F2C9F3DEDA5}" srcId="{E9FF6F63-DE8B-49AE-AD60-255A714A296C}" destId="{9605A072-0B47-4717-B762-6E4A030618BB}" srcOrd="0" destOrd="0" parTransId="{634AE88D-8820-420B-87FD-977F139B503C}" sibTransId="{944FE9C1-9611-4716-B91B-6E3024D1434A}"/>
    <dgm:cxn modelId="{64C76AED-9100-4C15-A7CB-AB7BD01895A1}" srcId="{FB0B7038-E59F-4A80-A75E-7AA9F300D739}" destId="{4D3602F6-4A56-471E-94CA-95C297AF4D0A}" srcOrd="1" destOrd="0" parTransId="{511DB170-6BB5-4ADD-8085-548C5A4D75BB}" sibTransId="{44F1BF6E-18A0-4182-BD68-FA72641FED89}"/>
    <dgm:cxn modelId="{E6EB1639-1F25-4578-A55D-4134A7649E8B}" srcId="{4D3602F6-4A56-471E-94CA-95C297AF4D0A}" destId="{5137751A-6B92-4416-913C-FAEC6CB5829E}" srcOrd="0" destOrd="1" parTransId="{059D19CA-05CD-47BD-8E16-408EC613C9A8}" sibTransId="{3D0CFC71-DD02-4AEE-931E-800CBFD442DE}"/>
    <dgm:cxn modelId="{DF639A94-7F56-4BD0-B9E8-B191A5FAE10B}" srcId="{4D3602F6-4A56-471E-94CA-95C297AF4D0A}" destId="{63A7DE6C-3585-4D9A-8BF5-E0856744702B}" srcOrd="1" destOrd="1" parTransId="{DEF65AA1-245A-4FAE-AB27-BBC6E9F0A840}" sibTransId="{26A7BC19-7CE6-49D7-8024-E933F7298015}"/>
    <dgm:cxn modelId="{CD7F48A9-A6AD-43D8-897F-1F191BB0E114}" srcId="{4D3602F6-4A56-471E-94CA-95C297AF4D0A}" destId="{FDDCF230-04D5-44D6-8FD0-EA5A4A1AC036}" srcOrd="2" destOrd="1" parTransId="{3FAE8AAB-1318-45B1-B014-029A8D97191E}" sibTransId="{832D2092-3A80-43AA-989D-65DA716CF1DA}"/>
    <dgm:cxn modelId="{332E989E-717D-48AF-9E44-66C9787E67DE}" srcId="{FB0B7038-E59F-4A80-A75E-7AA9F300D739}" destId="{C77B2DE7-72B5-4696-8020-E9D212156430}" srcOrd="2" destOrd="0" parTransId="{CFDAE099-E9CA-400D-9E0B-5FF2A223D856}" sibTransId="{00E0D5AB-294E-4D02-9E82-5E730EC20037}"/>
    <dgm:cxn modelId="{FA47B4B1-EAD1-4C6A-8630-1F2C894BD936}" srcId="{C77B2DE7-72B5-4696-8020-E9D212156430}" destId="{2C6AD28F-A1D9-42FD-8523-B2CDE1C853BE}" srcOrd="0" destOrd="2" parTransId="{C2130940-6177-476C-8D94-9A73013EDAE3}" sibTransId="{03815DB2-473C-47DE-A096-BBAC8434EAE7}"/>
    <dgm:cxn modelId="{A990238E-917B-454E-9AA2-DA06ADE16B6D}" srcId="{C77B2DE7-72B5-4696-8020-E9D212156430}" destId="{65A25A06-6164-4A97-8CB2-90D9227DEA14}" srcOrd="1" destOrd="2" parTransId="{1A9ED60C-D143-4251-BE0A-36DF1B6DD337}" sibTransId="{E06CE1F5-1121-4BF5-9C6A-2AD51FF35CC0}"/>
    <dgm:cxn modelId="{66CBCB8A-1084-4CD9-8428-28BE17C057EB}" srcId="{FB0B7038-E59F-4A80-A75E-7AA9F300D739}" destId="{36C36B6B-38BD-4301-995D-2F0C28BC5441}" srcOrd="3" destOrd="0" parTransId="{67842C5A-25AA-4DFE-A480-C49493867325}" sibTransId="{36CFC3A8-D8BC-413C-A0F7-0D43A013BC2C}"/>
    <dgm:cxn modelId="{8A4DA247-3EB1-4A2A-9650-84886378375E}" type="presOf" srcId="{FB0B7038-E59F-4A80-A75E-7AA9F300D739}" destId="{4E8D2CA5-E8F3-41AD-B35D-1FCF8CAD3487}" srcOrd="0" destOrd="0" presId="urn:microsoft.com/office/officeart/2005/8/layout/StepDownProcess"/>
    <dgm:cxn modelId="{161A96C0-CBCF-4728-8707-F1F71B73A69C}" type="presParOf" srcId="{4E8D2CA5-E8F3-41AD-B35D-1FCF8CAD3487}" destId="{4885D9FF-6621-4FC5-A9DE-327AB74500CD}" srcOrd="0" destOrd="0" presId="urn:microsoft.com/office/officeart/2005/8/layout/StepDownProcess"/>
    <dgm:cxn modelId="{21EEDE21-75E4-4BD5-ADF3-BFAB46753C4E}" type="presParOf" srcId="{4885D9FF-6621-4FC5-A9DE-327AB74500CD}" destId="{C1069558-9A0D-4777-9B5C-1F8CC5A904D0}" srcOrd="0" destOrd="0" presId="urn:microsoft.com/office/officeart/2005/8/layout/StepDownProcess"/>
    <dgm:cxn modelId="{1B9E3916-A67A-465B-9C28-F036433624E9}" type="presParOf" srcId="{4885D9FF-6621-4FC5-A9DE-327AB74500CD}" destId="{B6B3DBAD-9628-4182-98C9-C3F56A96B563}" srcOrd="1" destOrd="0" presId="urn:microsoft.com/office/officeart/2005/8/layout/StepDownProcess"/>
    <dgm:cxn modelId="{52B30895-CBA0-4C61-B042-A82339B244C9}" type="presOf" srcId="{E9FF6F63-DE8B-49AE-AD60-255A714A296C}" destId="{B6B3DBAD-9628-4182-98C9-C3F56A96B563}" srcOrd="0" destOrd="0" presId="urn:microsoft.com/office/officeart/2005/8/layout/StepDownProcess"/>
    <dgm:cxn modelId="{EC32FFE1-D218-4B99-80FA-CA92197FD892}" type="presParOf" srcId="{4885D9FF-6621-4FC5-A9DE-327AB74500CD}" destId="{CF563743-F0CD-43FF-8ED9-181590D5AEC7}" srcOrd="2" destOrd="0" presId="urn:microsoft.com/office/officeart/2005/8/layout/StepDownProcess"/>
    <dgm:cxn modelId="{447A4EC6-4CE6-4843-99AA-3A102F4D73C1}" type="presOf" srcId="{9605A072-0B47-4717-B762-6E4A030618BB}" destId="{CF563743-F0CD-43FF-8ED9-181590D5AEC7}" srcOrd="0" destOrd="0" presId="urn:microsoft.com/office/officeart/2005/8/layout/StepDownProcess"/>
    <dgm:cxn modelId="{2295D226-FF9F-4A44-86A0-9C53A9355116}" type="presParOf" srcId="{4E8D2CA5-E8F3-41AD-B35D-1FCF8CAD3487}" destId="{F1E93E89-BF11-425F-8AD8-57BDCD076633}" srcOrd="1" destOrd="0" presId="urn:microsoft.com/office/officeart/2005/8/layout/StepDownProcess"/>
    <dgm:cxn modelId="{5E81653D-F4EE-49EB-8EEC-523149294E63}" type="presParOf" srcId="{4E8D2CA5-E8F3-41AD-B35D-1FCF8CAD3487}" destId="{5D08F00E-1A1B-44FE-B733-AC1EDA64F34E}" srcOrd="2" destOrd="0" presId="urn:microsoft.com/office/officeart/2005/8/layout/StepDownProcess"/>
    <dgm:cxn modelId="{E93C2A04-DBD4-4FF4-A4A1-C6B2957A1CDF}" type="presParOf" srcId="{5D08F00E-1A1B-44FE-B733-AC1EDA64F34E}" destId="{A3E57910-EB90-4850-9A4E-8662A513D003}" srcOrd="0" destOrd="2" presId="urn:microsoft.com/office/officeart/2005/8/layout/StepDownProcess"/>
    <dgm:cxn modelId="{B4FF3E34-94A5-4651-8137-7A1F4801D29A}" type="presParOf" srcId="{5D08F00E-1A1B-44FE-B733-AC1EDA64F34E}" destId="{FAF4FC6F-67B2-4C23-BD82-FF5779C49F32}" srcOrd="1" destOrd="2" presId="urn:microsoft.com/office/officeart/2005/8/layout/StepDownProcess"/>
    <dgm:cxn modelId="{50208151-6AF6-4112-B344-23659E398900}" type="presOf" srcId="{4D3602F6-4A56-471E-94CA-95C297AF4D0A}" destId="{FAF4FC6F-67B2-4C23-BD82-FF5779C49F32}" srcOrd="0" destOrd="0" presId="urn:microsoft.com/office/officeart/2005/8/layout/StepDownProcess"/>
    <dgm:cxn modelId="{D2C86067-5D36-40C7-942A-359AF6A2BD1D}" type="presParOf" srcId="{5D08F00E-1A1B-44FE-B733-AC1EDA64F34E}" destId="{8F521252-50A6-4EA9-AC51-762FFBA643C9}" srcOrd="2" destOrd="2" presId="urn:microsoft.com/office/officeart/2005/8/layout/StepDownProcess"/>
    <dgm:cxn modelId="{E8FDDC50-694D-4D87-8E26-A691BDD09A50}" type="presOf" srcId="{5137751A-6B92-4416-913C-FAEC6CB5829E}" destId="{8F521252-50A6-4EA9-AC51-762FFBA643C9}" srcOrd="0" destOrd="0" presId="urn:microsoft.com/office/officeart/2005/8/layout/StepDownProcess"/>
    <dgm:cxn modelId="{A3E49736-E2C6-4644-A511-0F8B266DD6F0}" type="presOf" srcId="{63A7DE6C-3585-4D9A-8BF5-E0856744702B}" destId="{8F521252-50A6-4EA9-AC51-762FFBA643C9}" srcOrd="0" destOrd="1" presId="urn:microsoft.com/office/officeart/2005/8/layout/StepDownProcess"/>
    <dgm:cxn modelId="{4389D9D0-6545-4405-A569-576B642418C4}" type="presOf" srcId="{FDDCF230-04D5-44D6-8FD0-EA5A4A1AC036}" destId="{8F521252-50A6-4EA9-AC51-762FFBA643C9}" srcOrd="0" destOrd="2" presId="urn:microsoft.com/office/officeart/2005/8/layout/StepDownProcess"/>
    <dgm:cxn modelId="{95ABBA5A-5CE5-48B2-8AA6-2083725FADA9}" type="presParOf" srcId="{4E8D2CA5-E8F3-41AD-B35D-1FCF8CAD3487}" destId="{B2014751-3328-490B-A771-AD3E49DD01DB}" srcOrd="3" destOrd="0" presId="urn:microsoft.com/office/officeart/2005/8/layout/StepDownProcess"/>
    <dgm:cxn modelId="{0EFC43AC-2B95-411B-AFA0-514ED977F601}" type="presParOf" srcId="{4E8D2CA5-E8F3-41AD-B35D-1FCF8CAD3487}" destId="{694786D1-918A-4EAD-89A6-0B79C452A099}" srcOrd="4" destOrd="0" presId="urn:microsoft.com/office/officeart/2005/8/layout/StepDownProcess"/>
    <dgm:cxn modelId="{272CE72F-F3F3-4F32-A048-910DC0A2AA55}" type="presParOf" srcId="{694786D1-918A-4EAD-89A6-0B79C452A099}" destId="{169EE205-C1FA-4DA7-B91F-DA827BF75E1B}" srcOrd="0" destOrd="4" presId="urn:microsoft.com/office/officeart/2005/8/layout/StepDownProcess"/>
    <dgm:cxn modelId="{94845B42-D234-4F72-803C-A98B4CFACD60}" type="presParOf" srcId="{694786D1-918A-4EAD-89A6-0B79C452A099}" destId="{54F8B79A-809C-4F22-B417-84B1257C574F}" srcOrd="1" destOrd="4" presId="urn:microsoft.com/office/officeart/2005/8/layout/StepDownProcess"/>
    <dgm:cxn modelId="{D4021611-BA3F-4A52-87C7-329C0A7C0BB7}" type="presOf" srcId="{C77B2DE7-72B5-4696-8020-E9D212156430}" destId="{54F8B79A-809C-4F22-B417-84B1257C574F}" srcOrd="0" destOrd="0" presId="urn:microsoft.com/office/officeart/2005/8/layout/StepDownProcess"/>
    <dgm:cxn modelId="{7D940AF3-C9CF-4989-A4C8-A5D2D9421C1B}" type="presParOf" srcId="{694786D1-918A-4EAD-89A6-0B79C452A099}" destId="{09FAF18A-70E6-446A-9DFB-59867F8A4A1C}" srcOrd="2" destOrd="4" presId="urn:microsoft.com/office/officeart/2005/8/layout/StepDownProcess"/>
    <dgm:cxn modelId="{B0D2649E-AA13-45CA-855B-15FA2C56D993}" type="presOf" srcId="{2C6AD28F-A1D9-42FD-8523-B2CDE1C853BE}" destId="{09FAF18A-70E6-446A-9DFB-59867F8A4A1C}" srcOrd="0" destOrd="0" presId="urn:microsoft.com/office/officeart/2005/8/layout/StepDownProcess"/>
    <dgm:cxn modelId="{1A2F1F77-0E2C-4052-BB1B-7B88E9F491A4}" type="presOf" srcId="{65A25A06-6164-4A97-8CB2-90D9227DEA14}" destId="{09FAF18A-70E6-446A-9DFB-59867F8A4A1C}" srcOrd="0" destOrd="1" presId="urn:microsoft.com/office/officeart/2005/8/layout/StepDownProcess"/>
    <dgm:cxn modelId="{AEE1518E-CF0F-4264-9C05-65A29F510E2B}" type="presParOf" srcId="{4E8D2CA5-E8F3-41AD-B35D-1FCF8CAD3487}" destId="{5B6FE554-00F1-4B6C-B801-98D1F5A24EF1}" srcOrd="5" destOrd="0" presId="urn:microsoft.com/office/officeart/2005/8/layout/StepDownProcess"/>
    <dgm:cxn modelId="{D8B6A1A8-6610-4350-8932-FBDFC0F51C89}" type="presParOf" srcId="{4E8D2CA5-E8F3-41AD-B35D-1FCF8CAD3487}" destId="{C5A20B14-B5C5-4AA7-92CA-1B1078A731C5}" srcOrd="6" destOrd="0" presId="urn:microsoft.com/office/officeart/2005/8/layout/StepDownProcess"/>
    <dgm:cxn modelId="{1447E224-A9D4-4A57-B5BF-6895CD1B78C0}" type="presParOf" srcId="{C5A20B14-B5C5-4AA7-92CA-1B1078A731C5}" destId="{5A97F561-DDB0-459A-872E-64DDBAFC1B25}" srcOrd="0" destOrd="6" presId="urn:microsoft.com/office/officeart/2005/8/layout/StepDownProcess"/>
    <dgm:cxn modelId="{201AFC77-0532-4420-9B84-BA9D4BDB7802}" type="presOf" srcId="{36C36B6B-38BD-4301-995D-2F0C28BC5441}" destId="{5A97F561-DDB0-459A-872E-64DDBAFC1B2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414000" cy="5168265"/>
        <a:chOff x="0" y="0"/>
        <a:chExt cx="10414000" cy="5168265"/>
      </a:xfrm>
    </dsp:grpSpPr>
    <dsp:sp modelId="{C1069558-9A0D-4777-9B5C-1F8CC5A904D0}">
      <dsp:nvSpPr>
        <dsp:cNvPr id="3" name="直角上箭头 2"/>
        <dsp:cNvSpPr/>
      </dsp:nvSpPr>
      <dsp:spPr bwMode="white">
        <a:xfrm rot="5400000">
          <a:off x="2720479" y="1086199"/>
          <a:ext cx="921768" cy="1049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2720479" y="1086199"/>
        <a:ext cx="921768" cy="1049400"/>
      </dsp:txXfrm>
    </dsp:sp>
    <dsp:sp modelId="{B6B3DBAD-9628-4182-98C9-C3F56A96B563}">
      <dsp:nvSpPr>
        <dsp:cNvPr id="4" name="圆角矩形 3"/>
        <dsp:cNvSpPr/>
      </dsp:nvSpPr>
      <dsp:spPr bwMode="white">
        <a:xfrm>
          <a:off x="2465565" y="0"/>
          <a:ext cx="1551715" cy="1086150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信息</a:t>
          </a:r>
          <a:r>
            <a:rPr lang="zh-CN" altLang="en-US">
              <a:solidFill>
                <a:schemeClr val="tx1"/>
              </a:solidFill>
            </a:rPr>
            <a:t>收集</a:t>
          </a:r>
          <a:endParaRPr lang="zh-CN" altLang="en-US">
            <a:solidFill>
              <a:schemeClr val="tx1"/>
            </a:solidFill>
          </a:endParaRPr>
        </a:p>
      </dsp:txBody>
      <dsp:txXfrm>
        <a:off x="2465565" y="0"/>
        <a:ext cx="1551715" cy="1086150"/>
      </dsp:txXfrm>
    </dsp:sp>
    <dsp:sp modelId="{CF563743-F0CD-43FF-8ED9-181590D5AEC7}">
      <dsp:nvSpPr>
        <dsp:cNvPr id="5" name="矩形 4"/>
        <dsp:cNvSpPr/>
      </dsp:nvSpPr>
      <dsp:spPr bwMode="white">
        <a:xfrm>
          <a:off x="4017279" y="109734"/>
          <a:ext cx="1128569" cy="87787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采购</a:t>
          </a:r>
          <a:r>
            <a:rPr lang="zh-CN" altLang="en-US">
              <a:solidFill>
                <a:schemeClr val="tx1"/>
              </a:solidFill>
            </a:rPr>
            <a:t>人员</a:t>
          </a:r>
          <a:endParaRPr lang="zh-CN" altLang="en-US">
            <a:solidFill>
              <a:schemeClr val="tx1"/>
            </a:solidFill>
          </a:endParaRPr>
        </a:p>
      </dsp:txBody>
      <dsp:txXfrm>
        <a:off x="4017279" y="109734"/>
        <a:ext cx="1128569" cy="877874"/>
      </dsp:txXfrm>
    </dsp:sp>
    <dsp:sp modelId="{A3E57910-EB90-4850-9A4E-8662A513D003}">
      <dsp:nvSpPr>
        <dsp:cNvPr id="6" name="直角上箭头 5"/>
        <dsp:cNvSpPr/>
      </dsp:nvSpPr>
      <dsp:spPr bwMode="white">
        <a:xfrm rot="5400000">
          <a:off x="4030864" y="2446904"/>
          <a:ext cx="921768" cy="1049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4030864" y="2446904"/>
        <a:ext cx="921768" cy="1049400"/>
      </dsp:txXfrm>
    </dsp:sp>
    <dsp:sp modelId="{FAF4FC6F-67B2-4C23-BD82-FF5779C49F32}">
      <dsp:nvSpPr>
        <dsp:cNvPr id="7" name="圆角矩形 6"/>
        <dsp:cNvSpPr/>
      </dsp:nvSpPr>
      <dsp:spPr bwMode="white">
        <a:xfrm>
          <a:off x="3775950" y="1360705"/>
          <a:ext cx="1551715" cy="1086150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信息</a:t>
          </a:r>
          <a:r>
            <a:rPr lang="zh-CN" altLang="en-US">
              <a:solidFill>
                <a:schemeClr val="tx1"/>
              </a:solidFill>
            </a:rPr>
            <a:t>组织</a:t>
          </a:r>
          <a:endParaRPr lang="zh-CN" altLang="en-US">
            <a:solidFill>
              <a:schemeClr val="tx1"/>
            </a:solidFill>
          </a:endParaRPr>
        </a:p>
      </dsp:txBody>
      <dsp:txXfrm>
        <a:off x="3775950" y="1360705"/>
        <a:ext cx="1551715" cy="1086150"/>
      </dsp:txXfrm>
    </dsp:sp>
    <dsp:sp modelId="{8F521252-50A6-4EA9-AC51-762FFBA643C9}">
      <dsp:nvSpPr>
        <dsp:cNvPr id="8" name="矩形 7"/>
        <dsp:cNvSpPr/>
      </dsp:nvSpPr>
      <dsp:spPr bwMode="white">
        <a:xfrm>
          <a:off x="5327665" y="1470439"/>
          <a:ext cx="1128569" cy="87787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编目</a:t>
          </a:r>
          <a:r>
            <a:rPr lang="zh-CN" altLang="en-US">
              <a:solidFill>
                <a:schemeClr val="tx1"/>
              </a:solidFill>
            </a:rPr>
            <a:t>人员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挑选、</a:t>
          </a:r>
          <a:r>
            <a:rPr lang="zh-CN" altLang="en-US">
              <a:solidFill>
                <a:schemeClr val="tx1"/>
              </a:solidFill>
            </a:rPr>
            <a:t>清洗、</a:t>
          </a:r>
          <a:r>
            <a:rPr lang="zh-CN" altLang="en-US">
              <a:solidFill>
                <a:schemeClr val="tx1"/>
              </a:solidFill>
            </a:rPr>
            <a:t>补全</a:t>
          </a:r>
          <a:r>
            <a:rPr lang="zh-CN" altLang="en-US">
              <a:solidFill>
                <a:schemeClr val="tx1"/>
              </a:solidFill>
            </a:rPr>
            <a:t>、</a:t>
          </a:r>
          <a:r>
            <a:rPr lang="zh-CN" altLang="en-US">
              <a:solidFill>
                <a:schemeClr val="tx1"/>
              </a:solidFill>
            </a:rPr>
            <a:t>重组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标引、</a:t>
          </a:r>
          <a:r>
            <a:rPr lang="zh-CN" altLang="en-US">
              <a:solidFill>
                <a:schemeClr val="tx1"/>
              </a:solidFill>
            </a:rPr>
            <a:t>排序</a:t>
          </a:r>
          <a:endParaRPr lang="zh-CN" altLang="en-US">
            <a:solidFill>
              <a:schemeClr val="tx1"/>
            </a:solidFill>
          </a:endParaRPr>
        </a:p>
      </dsp:txBody>
      <dsp:txXfrm>
        <a:off x="5327665" y="1470439"/>
        <a:ext cx="1128569" cy="877874"/>
      </dsp:txXfrm>
    </dsp:sp>
    <dsp:sp modelId="{169EE205-C1FA-4DA7-B91F-DA827BF75E1B}">
      <dsp:nvSpPr>
        <dsp:cNvPr id="11" name="直角上箭头 10"/>
        <dsp:cNvSpPr/>
      </dsp:nvSpPr>
      <dsp:spPr bwMode="white">
        <a:xfrm rot="5400000">
          <a:off x="5341249" y="3807609"/>
          <a:ext cx="921768" cy="1049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 rot="5400000">
        <a:off x="5341249" y="3807609"/>
        <a:ext cx="921768" cy="1049400"/>
      </dsp:txXfrm>
    </dsp:sp>
    <dsp:sp modelId="{54F8B79A-809C-4F22-B417-84B1257C574F}">
      <dsp:nvSpPr>
        <dsp:cNvPr id="9" name="圆角矩形 8"/>
        <dsp:cNvSpPr/>
      </dsp:nvSpPr>
      <dsp:spPr bwMode="white">
        <a:xfrm>
          <a:off x="5086335" y="2721410"/>
          <a:ext cx="1551715" cy="1086150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tx1"/>
              </a:solidFill>
            </a:rPr>
            <a:t>工具</a:t>
          </a:r>
          <a:r>
            <a:rPr lang="zh-CN" altLang="en-US">
              <a:solidFill>
                <a:schemeClr val="tx1"/>
              </a:solidFill>
            </a:rPr>
            <a:t>发布</a:t>
          </a:r>
          <a:endParaRPr lang="zh-CN" altLang="en-US">
            <a:solidFill>
              <a:schemeClr val="tx1"/>
            </a:solidFill>
          </a:endParaRPr>
        </a:p>
      </dsp:txBody>
      <dsp:txXfrm>
        <a:off x="5086335" y="2721410"/>
        <a:ext cx="1551715" cy="1086150"/>
      </dsp:txXfrm>
    </dsp:sp>
    <dsp:sp modelId="{09FAF18A-70E6-446A-9DFB-59867F8A4A1C}">
      <dsp:nvSpPr>
        <dsp:cNvPr id="12" name="矩形 11"/>
        <dsp:cNvSpPr/>
      </dsp:nvSpPr>
      <dsp:spPr bwMode="white">
        <a:xfrm>
          <a:off x="6638050" y="2831144"/>
          <a:ext cx="1128569" cy="87787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7150" tIns="57150" rIns="57150" bIns="571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系统</a:t>
          </a:r>
          <a:r>
            <a:rPr lang="zh-CN" altLang="en-US">
              <a:solidFill>
                <a:schemeClr val="tx1"/>
              </a:solidFill>
            </a:rPr>
            <a:t>开发</a:t>
          </a:r>
          <a:r>
            <a:rPr lang="zh-CN" altLang="en-US">
              <a:solidFill>
                <a:schemeClr val="tx1"/>
              </a:solidFill>
            </a:rPr>
            <a:t>人员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检索</a:t>
          </a:r>
          <a:r>
            <a:rPr lang="zh-CN" altLang="en-US">
              <a:solidFill>
                <a:schemeClr val="tx1"/>
              </a:solidFill>
            </a:rPr>
            <a:t>界面，</a:t>
          </a:r>
          <a:r>
            <a:rPr lang="zh-CN" altLang="en-US">
              <a:solidFill>
                <a:schemeClr val="tx1"/>
              </a:solidFill>
            </a:rPr>
            <a:t>客服</a:t>
          </a:r>
          <a:r>
            <a:rPr lang="zh-CN" altLang="en-US">
              <a:solidFill>
                <a:schemeClr val="tx1"/>
              </a:solidFill>
            </a:rPr>
            <a:t>团队</a:t>
          </a:r>
          <a:endParaRPr lang="zh-CN" altLang="en-US">
            <a:solidFill>
              <a:schemeClr val="tx1"/>
            </a:solidFill>
          </a:endParaRPr>
        </a:p>
      </dsp:txBody>
      <dsp:txXfrm>
        <a:off x="6638050" y="2831144"/>
        <a:ext cx="1128569" cy="877874"/>
      </dsp:txXfrm>
    </dsp:sp>
    <dsp:sp modelId="{5A97F561-DDB0-459A-872E-64DDBAFC1B25}">
      <dsp:nvSpPr>
        <dsp:cNvPr id="13" name="圆角矩形 12"/>
        <dsp:cNvSpPr/>
      </dsp:nvSpPr>
      <dsp:spPr bwMode="white">
        <a:xfrm>
          <a:off x="6396721" y="4082115"/>
          <a:ext cx="1551715" cy="1086150"/>
        </a:xfrm>
        <a:prstGeom prst="roundRect">
          <a:avLst>
            <a:gd name="adj" fmla="val 16670"/>
          </a:avLst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95250" tIns="95250" rIns="95250" bIns="952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tx1"/>
              </a:solidFill>
            </a:rPr>
            <a:t>对话</a:t>
          </a:r>
          <a:r>
            <a:rPr lang="zh-CN">
              <a:solidFill>
                <a:schemeClr val="tx1"/>
              </a:solidFill>
            </a:rPr>
            <a:t>交互</a:t>
          </a:r>
          <a:endParaRPr lang="zh-CN">
            <a:solidFill>
              <a:schemeClr val="tx1"/>
            </a:solidFill>
          </a:endParaRPr>
        </a:p>
      </dsp:txBody>
      <dsp:txXfrm>
        <a:off x="6396721" y="4082115"/>
        <a:ext cx="1551715" cy="108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3000">
              <a:srgbClr val="14CD68">
                <a:alpha val="2000"/>
              </a:srgbClr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10895" y="914400"/>
            <a:ext cx="10187305" cy="2570480"/>
          </a:xfrm>
        </p:spPr>
        <p:txBody>
          <a:bodyPr/>
          <a:lstStyle/>
          <a:p>
            <a:r>
              <a:rPr lang="zh-CN" altLang="en-US"/>
              <a:t>文献检索</a:t>
            </a:r>
            <a:r>
              <a:rPr lang="en-US" altLang="zh-CN"/>
              <a:t>/</a:t>
            </a:r>
            <a:r>
              <a:rPr lang="zh-CN" altLang="en-US"/>
              <a:t>查阅的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吉久明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检索工具</a:t>
            </a:r>
            <a:r>
              <a:rPr lang="zh-CN" altLang="en-US"/>
              <a:t>各有巧妙不同，目的相同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9805" y="1490345"/>
            <a:ext cx="7519670" cy="4759325"/>
          </a:xfrm>
        </p:spPr>
        <p:txBody>
          <a:bodyPr/>
          <a:p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原因：</a:t>
            </a:r>
            <a:r>
              <a:rPr lang="zh-CN" altLang="en-US"/>
              <a:t>知识产权法的限制</a:t>
            </a:r>
            <a:endParaRPr lang="zh-CN" altLang="en-US"/>
          </a:p>
          <a:p>
            <a:pPr lvl="1"/>
            <a:r>
              <a:rPr lang="zh-CN" altLang="en-US"/>
              <a:t>界面不同</a:t>
            </a:r>
            <a:endParaRPr lang="zh-CN" altLang="en-US"/>
          </a:p>
          <a:p>
            <a:pPr lvl="1"/>
            <a:r>
              <a:rPr lang="zh-CN" altLang="en-US"/>
              <a:t>导出结果格式、数量限制不同</a:t>
            </a:r>
            <a:endParaRPr lang="zh-CN" altLang="en-US"/>
          </a:p>
          <a:p>
            <a:pPr lvl="1"/>
            <a:r>
              <a:rPr lang="zh-CN" altLang="en-US"/>
              <a:t>文献资源的范围不同：内容、类型、地域</a:t>
            </a:r>
            <a:endParaRPr lang="zh-CN" altLang="en-US"/>
          </a:p>
          <a:p>
            <a:pPr lvl="1"/>
            <a:r>
              <a:rPr lang="zh-CN" altLang="en-US"/>
              <a:t>评价、评</a:t>
            </a:r>
            <a:r>
              <a:rPr lang="zh-CN" altLang="en-US"/>
              <a:t>论</a:t>
            </a:r>
            <a:endParaRPr lang="zh-CN" altLang="en-US"/>
          </a:p>
          <a:p>
            <a:pPr lvl="0"/>
            <a:r>
              <a:rPr lang="zh-CN" altLang="en-US"/>
              <a:t>相同</a:t>
            </a:r>
            <a:endParaRPr lang="zh-CN" altLang="en-US"/>
          </a:p>
          <a:p>
            <a:pPr lvl="1"/>
            <a:r>
              <a:rPr lang="zh-CN" altLang="en-US"/>
              <a:t>目的：</a:t>
            </a:r>
            <a:r>
              <a:rPr lang="zh-CN" altLang="en-US"/>
              <a:t>检索符合需求的文献，有相同的检索原理</a:t>
            </a:r>
            <a:endParaRPr lang="zh-CN" altLang="en-US"/>
          </a:p>
          <a:p>
            <a:pPr lvl="1"/>
            <a:r>
              <a:rPr lang="zh-CN" altLang="en-US"/>
              <a:t>界面：接受检索条件输入、返回、分析</a:t>
            </a:r>
            <a:r>
              <a:rPr lang="zh-CN" altLang="en-US"/>
              <a:t>或导出</a:t>
            </a:r>
            <a:r>
              <a:rPr lang="zh-CN" altLang="en-US"/>
              <a:t>检索结果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1137285"/>
          </a:xfrm>
        </p:spPr>
        <p:txBody>
          <a:bodyPr/>
          <a:p>
            <a:pPr algn="ctr"/>
            <a:r>
              <a:rPr lang="zh-CN" altLang="en-US">
                <a:solidFill>
                  <a:srgbClr val="FF0000"/>
                </a:solidFill>
              </a:rPr>
              <a:t>检索原理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-1960880" y="1246505"/>
          <a:ext cx="11878310" cy="4874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18207" y="4385522"/>
            <a:ext cx="2473960" cy="1736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35"/>
              <a:t>检索用户</a:t>
            </a:r>
            <a:endParaRPr lang="zh-CN" altLang="en-US" sz="2135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35"/>
              <a:t>检索界面</a:t>
            </a:r>
            <a:endParaRPr lang="zh-CN" altLang="en-US" sz="2135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35"/>
              <a:t>检索条件输入，检索结果下载</a:t>
            </a:r>
            <a:endParaRPr lang="zh-CN" altLang="en-US" sz="2135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35"/>
              <a:t>客服团队</a:t>
            </a:r>
            <a:endParaRPr lang="zh-CN" altLang="en-US" sz="2135"/>
          </a:p>
        </p:txBody>
      </p:sp>
      <p:sp>
        <p:nvSpPr>
          <p:cNvPr id="3" name="文本框 2"/>
          <p:cNvSpPr txBox="1"/>
          <p:nvPr/>
        </p:nvSpPr>
        <p:spPr>
          <a:xfrm>
            <a:off x="3788833" y="1577128"/>
            <a:ext cx="6715760" cy="5835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检索工具万变不离其衷，初心不改！</a:t>
            </a:r>
            <a:endParaRPr lang="zh-CN" alt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44525"/>
            <a:ext cx="10972800" cy="58102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与检索工具的</a:t>
            </a:r>
            <a:r>
              <a:rPr lang="zh-CN" altLang="en-US">
                <a:solidFill>
                  <a:srgbClr val="FF0000"/>
                </a:solidFill>
              </a:rPr>
              <a:t>对话技巧：检索语言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0960" y="1158240"/>
            <a:ext cx="10680065" cy="5610225"/>
          </a:xfrm>
        </p:spPr>
        <p:txBody>
          <a:bodyPr/>
          <a:p>
            <a:r>
              <a:rPr lang="zh-CN" altLang="en-US" sz="1800">
                <a:sym typeface="+mn-ea"/>
              </a:rPr>
              <a:t>不同限制条件之间的</a:t>
            </a:r>
            <a:r>
              <a:rPr lang="zh-CN" altLang="en-US" sz="1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逻辑关系</a:t>
            </a:r>
            <a:r>
              <a:rPr lang="zh-CN" altLang="en-US" sz="1800">
                <a:sym typeface="+mn-ea"/>
              </a:rPr>
              <a:t>：与、或、非</a:t>
            </a:r>
            <a:r>
              <a:rPr lang="en-US" altLang="zh-CN" sz="1800">
                <a:sym typeface="+mn-ea"/>
              </a:rPr>
              <a:t>(and, or, not)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如，</a:t>
            </a:r>
            <a:r>
              <a:rPr lang="en-US" altLang="zh-CN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炖 </a:t>
            </a:r>
            <a:r>
              <a:rPr lang="en-US" altLang="zh-CN" sz="1800">
                <a:sym typeface="+mn-ea"/>
              </a:rPr>
              <a:t>or </a:t>
            </a:r>
            <a:r>
              <a:rPr lang="zh-CN" altLang="en-US" sz="1800">
                <a:sym typeface="+mn-ea"/>
              </a:rPr>
              <a:t>煮 </a:t>
            </a:r>
            <a:r>
              <a:rPr lang="en-US" altLang="zh-CN" sz="1800">
                <a:sym typeface="+mn-ea"/>
              </a:rPr>
              <a:t>or </a:t>
            </a:r>
            <a:r>
              <a:rPr lang="zh-CN" altLang="en-US" sz="1800">
                <a:sym typeface="+mn-ea"/>
              </a:rPr>
              <a:t>烧 </a:t>
            </a:r>
            <a:r>
              <a:rPr lang="en-US" altLang="zh-CN" sz="1800">
                <a:sym typeface="+mn-ea"/>
              </a:rPr>
              <a:t>or </a:t>
            </a:r>
            <a:r>
              <a:rPr lang="zh-CN" altLang="en-US" sz="1800">
                <a:sym typeface="+mn-ea"/>
              </a:rPr>
              <a:t>炒</a:t>
            </a:r>
            <a:r>
              <a:rPr lang="en-US" altLang="zh-CN" sz="1800">
                <a:sym typeface="+mn-ea"/>
              </a:rPr>
              <a:t>)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and (</a:t>
            </a:r>
            <a:r>
              <a:rPr lang="zh-CN" altLang="en-US" sz="1800">
                <a:sym typeface="+mn-ea"/>
              </a:rPr>
              <a:t>牛肉 </a:t>
            </a:r>
            <a:r>
              <a:rPr lang="en-US" altLang="zh-CN" sz="1800">
                <a:sym typeface="+mn-ea"/>
              </a:rPr>
              <a:t>or </a:t>
            </a:r>
            <a:r>
              <a:rPr lang="zh-CN" altLang="en-US" sz="1800">
                <a:sym typeface="+mn-ea"/>
              </a:rPr>
              <a:t>猪肉</a:t>
            </a:r>
            <a:r>
              <a:rPr lang="en-US" altLang="zh-CN" sz="1800">
                <a:sym typeface="+mn-ea"/>
              </a:rPr>
              <a:t>)</a:t>
            </a:r>
            <a:r>
              <a:rPr lang="zh-CN" altLang="en-US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not</a:t>
            </a:r>
            <a:r>
              <a:rPr lang="zh-CN" altLang="en-US" sz="1800">
                <a:sym typeface="+mn-ea"/>
              </a:rPr>
              <a:t> 胡萝卜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检索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范围</a:t>
            </a:r>
            <a:r>
              <a:rPr lang="zh-CN" altLang="en-US" sz="1800">
                <a:sym typeface="+mn-ea"/>
              </a:rPr>
              <a:t>的限制，不同检索字段的运用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标题、摘要、关键词、篇关摘、来源出版物、作者、机构</a:t>
            </a:r>
            <a:r>
              <a:rPr lang="en-US" altLang="zh-CN" sz="1800">
                <a:sym typeface="+mn-ea"/>
              </a:rPr>
              <a:t>....</a:t>
            </a:r>
            <a:endParaRPr lang="en-US" altLang="zh-CN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如，</a:t>
            </a:r>
            <a:r>
              <a:rPr lang="en-US" altLang="zh-CN" sz="1800">
                <a:sym typeface="+mn-ea"/>
              </a:rPr>
              <a:t>(TI)</a:t>
            </a:r>
            <a:r>
              <a:rPr lang="zh-CN" altLang="en-US" sz="1800">
                <a:sym typeface="+mn-ea"/>
              </a:rPr>
              <a:t>紫砂壶 </a:t>
            </a:r>
            <a:r>
              <a:rPr lang="en-US" altLang="zh-CN" sz="1800">
                <a:sym typeface="+mn-ea"/>
              </a:rPr>
              <a:t>and (TAG)(</a:t>
            </a:r>
            <a:r>
              <a:rPr lang="zh-CN" altLang="en-US" sz="1800">
                <a:sym typeface="+mn-ea"/>
              </a:rPr>
              <a:t>烧制 </a:t>
            </a:r>
            <a:r>
              <a:rPr lang="en-US" altLang="zh-CN" sz="1800">
                <a:sym typeface="+mn-ea"/>
              </a:rPr>
              <a:t>or </a:t>
            </a:r>
            <a:r>
              <a:rPr lang="zh-CN" altLang="en-US" sz="1800">
                <a:sym typeface="+mn-ea"/>
              </a:rPr>
              <a:t>制造</a:t>
            </a:r>
            <a:r>
              <a:rPr lang="en-US" altLang="zh-CN" sz="1800">
                <a:sym typeface="+mn-ea"/>
              </a:rPr>
              <a:t>) and (OG)</a:t>
            </a:r>
            <a:r>
              <a:rPr lang="zh-CN" altLang="en-US" sz="1800">
                <a:sym typeface="+mn-ea"/>
              </a:rPr>
              <a:t>宜兴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出版类型、时间、语种、地域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如，期刊论文、学位论文、图书、标准、专利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如，近</a:t>
            </a:r>
            <a:r>
              <a:rPr lang="en-US" altLang="zh-CN" sz="1800">
                <a:sym typeface="+mn-ea"/>
              </a:rPr>
              <a:t>3</a:t>
            </a:r>
            <a:r>
              <a:rPr lang="zh-CN" altLang="en-US" sz="1800">
                <a:sym typeface="+mn-ea"/>
              </a:rPr>
              <a:t>年来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如，中文、英文，俄文，德文，法文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如，中国大陆，港澳台，美国，发达国家，发展中国家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学科、主题</a:t>
            </a:r>
            <a:endParaRPr lang="zh-CN" altLang="en-US" sz="1800">
              <a:sym typeface="+mn-ea"/>
            </a:endParaRPr>
          </a:p>
          <a:p>
            <a:pPr lvl="2"/>
            <a:r>
              <a:rPr lang="zh-CN" altLang="en-US" sz="1800">
                <a:sym typeface="+mn-ea"/>
              </a:rPr>
              <a:t>如，艺术、工艺美术、艺术理论、平面设计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zh-CN" altLang="en-US" sz="3800"/>
              <a:t>对话技巧：检索的效果评价及措施</a:t>
            </a:r>
            <a:r>
              <a:rPr lang="en-US" altLang="zh-CN" sz="3800"/>
              <a:t>-</a:t>
            </a:r>
            <a:r>
              <a:rPr lang="zh-CN" altLang="en-US" sz="3800"/>
              <a:t>查全</a:t>
            </a:r>
            <a:endParaRPr lang="zh-CN" altLang="en-US" sz="3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930" y="1645920"/>
            <a:ext cx="9946640" cy="537972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召回所有符合需求的文献，防止漏检</a:t>
            </a:r>
            <a:endParaRPr lang="zh-CN" altLang="en-US"/>
          </a:p>
          <a:p>
            <a:pPr lvl="1"/>
            <a:r>
              <a:rPr lang="zh-CN" altLang="en-US" sz="3735"/>
              <a:t>含义：</a:t>
            </a:r>
            <a:r>
              <a:rPr lang="zh-CN" altLang="en-US" sz="37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符合需求</a:t>
            </a:r>
            <a:r>
              <a:rPr lang="en-US" altLang="zh-CN" sz="37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3735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</a:t>
            </a:r>
            <a:r>
              <a:rPr lang="zh-CN" altLang="en-US" sz="3735"/>
              <a:t>的文献被检索召回的百分比</a:t>
            </a:r>
            <a:endParaRPr lang="zh-CN" altLang="en-US" sz="3735"/>
          </a:p>
          <a:p>
            <a:pPr lvl="2"/>
            <a:r>
              <a:rPr lang="zh-CN" altLang="en-US" sz="3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符合需求</a:t>
            </a:r>
            <a:r>
              <a:rPr lang="zh-CN" altLang="en-US" sz="3200"/>
              <a:t>文献量</a:t>
            </a:r>
            <a:r>
              <a:rPr lang="en-US" altLang="zh-CN" sz="3200"/>
              <a:t>100</a:t>
            </a:r>
            <a:r>
              <a:rPr lang="zh-CN" altLang="en-US" sz="3200"/>
              <a:t>篇，</a:t>
            </a:r>
            <a:r>
              <a:rPr lang="zh-CN" altLang="en-US" sz="3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召回</a:t>
            </a:r>
            <a:r>
              <a:rPr lang="zh-CN" altLang="en-US" sz="3200"/>
              <a:t>了</a:t>
            </a:r>
            <a:r>
              <a:rPr lang="en-US" altLang="zh-CN" sz="3200"/>
              <a:t>20</a:t>
            </a:r>
            <a:r>
              <a:rPr lang="zh-CN" altLang="en-US" sz="3200"/>
              <a:t>篇，</a:t>
            </a:r>
            <a:r>
              <a:rPr lang="en-US" altLang="zh-CN" sz="3200"/>
              <a:t>20%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措施，设法召回所有相关文献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使用同义词、近义词、上位词、同位词，如，治疗、治愈、疗愈、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康复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扩大字段、语种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地域</a:t>
            </a:r>
            <a:r>
              <a:rPr lang="zh-CN" altLang="en-US">
                <a:sym typeface="+mn-ea"/>
              </a:rPr>
              <a:t>、发表年代</a:t>
            </a:r>
            <a:endParaRPr lang="zh-CN" altLang="en-US">
              <a:sym typeface="+mn-ea"/>
            </a:endParaRPr>
          </a:p>
          <a:p>
            <a:pPr lvl="3"/>
            <a:r>
              <a:rPr lang="zh-CN" altLang="en-US"/>
              <a:t>标题（关键词、主题</a:t>
            </a:r>
            <a:r>
              <a:rPr lang="zh-CN" altLang="en-US"/>
              <a:t>）</a:t>
            </a:r>
            <a:r>
              <a:rPr lang="en-US" altLang="zh-CN"/>
              <a:t>&lt;</a:t>
            </a:r>
            <a:r>
              <a:rPr lang="zh-CN" altLang="en-US"/>
              <a:t>摘要</a:t>
            </a:r>
            <a:r>
              <a:rPr lang="en-US" altLang="zh-CN"/>
              <a:t>&lt;</a:t>
            </a:r>
            <a:r>
              <a:rPr lang="zh-CN" altLang="en-US"/>
              <a:t>篇关摘</a:t>
            </a:r>
            <a:r>
              <a:rPr lang="en-US" altLang="zh-CN"/>
              <a:t>&lt;</a:t>
            </a:r>
            <a:r>
              <a:rPr lang="zh-CN" altLang="en-US"/>
              <a:t>全文</a:t>
            </a:r>
            <a:endParaRPr lang="zh-CN" altLang="en-US"/>
          </a:p>
          <a:p>
            <a:pPr lvl="3"/>
            <a:r>
              <a:rPr lang="zh-CN" altLang="en-US"/>
              <a:t>国内</a:t>
            </a:r>
            <a:r>
              <a:rPr lang="en-US" altLang="zh-CN"/>
              <a:t>&lt;</a:t>
            </a:r>
            <a:r>
              <a:rPr lang="zh-CN" altLang="en-US"/>
              <a:t>国内外，大陆</a:t>
            </a:r>
            <a:r>
              <a:rPr lang="en-US" altLang="zh-CN"/>
              <a:t>&lt;</a:t>
            </a:r>
            <a:r>
              <a:rPr lang="zh-CN" altLang="en-US"/>
              <a:t>中国</a:t>
            </a:r>
            <a:r>
              <a:rPr lang="en-US" altLang="zh-CN"/>
              <a:t>=</a:t>
            </a:r>
            <a:r>
              <a:rPr lang="zh-CN" altLang="en-US"/>
              <a:t>大陆</a:t>
            </a:r>
            <a:r>
              <a:rPr lang="en-US" altLang="zh-CN"/>
              <a:t>+</a:t>
            </a:r>
            <a:r>
              <a:rPr lang="zh-CN" altLang="en-US"/>
              <a:t>港澳台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0595" y="687705"/>
            <a:ext cx="10140950" cy="687705"/>
          </a:xfrm>
        </p:spPr>
        <p:txBody>
          <a:bodyPr/>
          <a:p>
            <a:pPr algn="ctr"/>
            <a:r>
              <a:rPr lang="zh-CN" altLang="en-US" sz="3200">
                <a:sym typeface="+mn-ea"/>
              </a:rPr>
              <a:t>对话技巧：</a:t>
            </a:r>
            <a:r>
              <a:rPr lang="zh-CN" altLang="en-US" sz="3200"/>
              <a:t>检索的效果评价及措施</a:t>
            </a:r>
            <a:r>
              <a:rPr lang="en-US" altLang="zh-CN" sz="3200"/>
              <a:t>-</a:t>
            </a:r>
            <a:r>
              <a:rPr lang="zh-CN" altLang="en-US" sz="3200"/>
              <a:t>查准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0595" y="1220470"/>
            <a:ext cx="10546080" cy="613791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是否要兼顾查全，与检索目的密切相关</a:t>
            </a:r>
            <a:endParaRPr lang="zh-CN" altLang="en-US" sz="2400">
              <a:solidFill>
                <a:srgbClr val="FF0000"/>
              </a:solidFill>
            </a:endParaRPr>
          </a:p>
          <a:p>
            <a:pPr lvl="1"/>
            <a:r>
              <a:rPr lang="zh-CN" altLang="en-US" sz="2400"/>
              <a:t>含义：召回文献中符合需求的文献百分比</a:t>
            </a:r>
            <a:endParaRPr lang="zh-CN" altLang="en-US" sz="2400"/>
          </a:p>
          <a:p>
            <a:pPr lvl="2"/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召回</a:t>
            </a:r>
            <a:r>
              <a:rPr lang="en-US" altLang="zh-CN" sz="2400"/>
              <a:t>100</a:t>
            </a:r>
            <a:r>
              <a:rPr lang="zh-CN" altLang="en-US" sz="2400"/>
              <a:t>篇，</a:t>
            </a:r>
            <a:r>
              <a:rPr lang="zh-CN" altLang="en-US" sz="24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符合需求</a:t>
            </a:r>
            <a:r>
              <a:rPr lang="en-US" altLang="zh-CN" sz="2400"/>
              <a:t>10</a:t>
            </a:r>
            <a:r>
              <a:rPr lang="zh-CN" altLang="en-US" sz="2400"/>
              <a:t>篇，</a:t>
            </a:r>
            <a:r>
              <a:rPr lang="en-US" altLang="zh-CN" sz="2400"/>
              <a:t>10%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措施，一次召回更多相关文献</a:t>
            </a:r>
            <a:endParaRPr lang="zh-CN" altLang="en-US"/>
          </a:p>
          <a:p>
            <a:pPr lvl="2"/>
            <a:r>
              <a:rPr lang="zh-CN" altLang="en-US"/>
              <a:t>既全又准</a:t>
            </a:r>
            <a:endParaRPr lang="zh-CN" altLang="en-US"/>
          </a:p>
          <a:p>
            <a:pPr lvl="3"/>
            <a:r>
              <a:rPr lang="zh-CN" altLang="en-US"/>
              <a:t>本学科、领域、研究方向</a:t>
            </a:r>
            <a:r>
              <a:rPr lang="zh-CN" altLang="en-US"/>
              <a:t>出版物</a:t>
            </a:r>
            <a:endParaRPr lang="zh-CN" altLang="en-US"/>
          </a:p>
          <a:p>
            <a:pPr lvl="3"/>
            <a:r>
              <a:rPr lang="zh-CN" altLang="en-US"/>
              <a:t>最核心的检索词在标题</a:t>
            </a:r>
            <a:endParaRPr lang="zh-CN" altLang="en-US"/>
          </a:p>
          <a:p>
            <a:pPr lvl="4"/>
            <a:r>
              <a:rPr lang="zh-CN" altLang="en-US"/>
              <a:t>如：检索艺术治疗相关文献，</a:t>
            </a:r>
            <a:r>
              <a:rPr lang="en-US" altLang="zh-CN"/>
              <a:t>(</a:t>
            </a:r>
            <a:r>
              <a:rPr lang="zh-CN" altLang="en-US"/>
              <a:t>标题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治疗</a:t>
            </a:r>
            <a:r>
              <a:rPr lang="zh-CN" altLang="en-US"/>
              <a:t> </a:t>
            </a:r>
            <a:r>
              <a:rPr lang="en-US" altLang="zh-CN"/>
              <a:t>and (</a:t>
            </a:r>
            <a:r>
              <a:rPr lang="zh-CN" altLang="en-US"/>
              <a:t>篇关摘</a:t>
            </a:r>
            <a:r>
              <a:rPr lang="en-US" altLang="zh-CN"/>
              <a:t>)</a:t>
            </a:r>
            <a:r>
              <a:rPr lang="zh-CN" altLang="en-US">
                <a:solidFill>
                  <a:srgbClr val="FF0000"/>
                </a:solidFill>
              </a:rPr>
              <a:t>艺术，各个检索词都要进行同义扩展</a:t>
            </a:r>
            <a:endParaRPr lang="zh-CN" altLang="en-US">
              <a:solidFill>
                <a:srgbClr val="FF0000"/>
              </a:solidFill>
            </a:endParaRPr>
          </a:p>
          <a:p>
            <a:pPr lvl="3"/>
            <a:r>
              <a:rPr lang="zh-CN" altLang="en-US">
                <a:solidFill>
                  <a:schemeClr val="tx1"/>
                </a:solidFill>
              </a:rPr>
              <a:t>适当使用邻近关系（同时出现的两词间距），相隔几个词、在同一个句子或段落中</a:t>
            </a:r>
            <a:endParaRPr lang="zh-CN" altLang="en-US">
              <a:solidFill>
                <a:schemeClr val="tx1"/>
              </a:solidFill>
            </a:endParaRPr>
          </a:p>
          <a:p>
            <a:pPr lvl="3"/>
            <a:r>
              <a:rPr lang="zh-CN" altLang="en-US">
                <a:solidFill>
                  <a:schemeClr val="tx1"/>
                </a:solidFill>
              </a:rPr>
              <a:t>适度使用</a:t>
            </a:r>
            <a:r>
              <a:rPr lang="zh-CN" altLang="en-US">
                <a:sym typeface="+mn-ea"/>
              </a:rPr>
              <a:t>词组、短语，通常用双引号</a:t>
            </a:r>
            <a:r>
              <a:rPr lang="en-US" altLang="zh-CN">
                <a:sym typeface="+mn-ea"/>
              </a:rPr>
              <a:t>””</a:t>
            </a:r>
            <a:r>
              <a:rPr lang="zh-CN" altLang="en-US">
                <a:sym typeface="+mn-ea"/>
              </a:rPr>
              <a:t>，如，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近视综合症</a:t>
            </a:r>
            <a:r>
              <a:rPr lang="en-US" altLang="zh-CN">
                <a:sym typeface="+mn-ea"/>
              </a:rPr>
              <a:t>”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chemeClr val="tx1"/>
                </a:solidFill>
              </a:rPr>
              <a:t>准</a:t>
            </a:r>
            <a:endParaRPr lang="zh-CN" altLang="en-US">
              <a:solidFill>
                <a:schemeClr val="tx1"/>
              </a:solidFill>
            </a:endParaRPr>
          </a:p>
          <a:p>
            <a:pPr lvl="3"/>
            <a:r>
              <a:rPr lang="zh-CN" altLang="en-US" sz="2400">
                <a:solidFill>
                  <a:schemeClr val="tx1"/>
                </a:solidFill>
              </a:rPr>
              <a:t>直接用标题，如，</a:t>
            </a:r>
            <a:r>
              <a:rPr lang="en-US" altLang="zh-CN" sz="2400">
                <a:solidFill>
                  <a:schemeClr val="tx1"/>
                </a:solidFill>
              </a:rPr>
              <a:t>“</a:t>
            </a:r>
            <a:r>
              <a:rPr sz="2400">
                <a:solidFill>
                  <a:schemeClr val="tx1"/>
                </a:solidFill>
              </a:rPr>
              <a:t>汽车自动点火是如何实现的</a:t>
            </a:r>
            <a:r>
              <a:rPr lang="zh-CN" altLang="en-US" sz="2665">
                <a:solidFill>
                  <a:schemeClr val="tx1"/>
                </a:solidFill>
              </a:rPr>
              <a:t>？</a:t>
            </a:r>
            <a:r>
              <a:rPr lang="en-US" altLang="zh-CN" sz="2665">
                <a:solidFill>
                  <a:schemeClr val="tx1"/>
                </a:solidFill>
              </a:rPr>
              <a:t>”</a:t>
            </a:r>
            <a:endParaRPr lang="zh-CN" altLang="en-US">
              <a:solidFill>
                <a:srgbClr val="FF0000"/>
              </a:solidFill>
            </a:endParaRPr>
          </a:p>
          <a:p>
            <a:pPr lvl="2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2740"/>
            <a:ext cx="10972800" cy="747395"/>
          </a:xfrm>
        </p:spPr>
        <p:txBody>
          <a:bodyPr/>
          <a:p>
            <a:pPr algn="ctr"/>
            <a:r>
              <a:rPr lang="zh-CN" altLang="en-US" sz="3200">
                <a:solidFill>
                  <a:srgbClr val="FF0000"/>
                </a:solidFill>
                <a:sym typeface="+mn-ea"/>
              </a:rPr>
              <a:t>对话技巧：快速、高级 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or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专业？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095" y="885825"/>
            <a:ext cx="9963785" cy="5758180"/>
          </a:xfrm>
        </p:spPr>
        <p:txBody>
          <a:bodyPr/>
          <a:p>
            <a:r>
              <a:rPr lang="zh-CN" altLang="en-US">
                <a:sym typeface="+mn-ea"/>
              </a:rPr>
              <a:t>案例：绘画疗法实证研究开题报告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6764"/>
          <a:stretch>
            <a:fillRect/>
          </a:stretch>
        </p:blipFill>
        <p:spPr>
          <a:xfrm>
            <a:off x="1014095" y="2278380"/>
            <a:ext cx="10567670" cy="2319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10" y="4733925"/>
            <a:ext cx="9281795" cy="1646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1338580"/>
            <a:ext cx="8391525" cy="93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56740" y="1624330"/>
            <a:ext cx="1047115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快速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37955" y="3580765"/>
            <a:ext cx="1047115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高级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28360" y="5293360"/>
            <a:ext cx="4766945" cy="76835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200"/>
              <a:t>专业：一个式子解决所有问题，逻辑意图清晰，可以用文本保存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2340" y="575945"/>
            <a:ext cx="10972800" cy="748665"/>
          </a:xfrm>
        </p:spPr>
        <p:txBody>
          <a:bodyPr/>
          <a:p>
            <a:pPr algn="ctr"/>
            <a:r>
              <a:rPr lang="zh-CN" altLang="en-US" sz="3200">
                <a:solidFill>
                  <a:srgbClr val="FF0000"/>
                </a:solidFill>
                <a:sym typeface="+mn-ea"/>
              </a:rPr>
              <a:t>对话技巧：哪个字段？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2060" y="1148080"/>
            <a:ext cx="9996805" cy="4095750"/>
          </a:xfrm>
        </p:spPr>
        <p:txBody>
          <a:bodyPr/>
          <a:p>
            <a:r>
              <a:rPr lang="zh-CN" altLang="en-US">
                <a:sym typeface="+mn-ea"/>
              </a:rPr>
              <a:t>案例：绘画疗法实证研究开题报告</a:t>
            </a:r>
            <a:endParaRPr lang="zh-CN" altLang="en-US"/>
          </a:p>
          <a:p>
            <a:pPr lvl="1"/>
            <a:r>
              <a:rPr lang="zh-CN" altLang="en-US" sz="3200"/>
              <a:t>专业检索</a:t>
            </a:r>
            <a:endParaRPr lang="zh-CN" altLang="en-US" sz="3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0835"/>
          <a:stretch>
            <a:fillRect/>
          </a:stretch>
        </p:blipFill>
        <p:spPr>
          <a:xfrm>
            <a:off x="4059767" y="2152227"/>
            <a:ext cx="2847340" cy="601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0" y="2289387"/>
            <a:ext cx="2851573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67" y="2791460"/>
            <a:ext cx="2501053" cy="322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0" y="2760133"/>
            <a:ext cx="2134447" cy="5393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993" y="3895513"/>
            <a:ext cx="1911773" cy="2709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240" y="3899747"/>
            <a:ext cx="2792307" cy="3623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173" y="4314613"/>
            <a:ext cx="1969347" cy="3225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240" y="4314613"/>
            <a:ext cx="2793153" cy="3987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9467" y="4733713"/>
            <a:ext cx="1853353" cy="2582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3240" y="4733713"/>
            <a:ext cx="2492587" cy="3750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0460" y="5175673"/>
            <a:ext cx="2310553" cy="36491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8413" y="5175673"/>
            <a:ext cx="3352800" cy="4715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2485" y="3299460"/>
            <a:ext cx="3623945" cy="3683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rgbClr val="00B05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避免</a:t>
            </a:r>
            <a:r>
              <a:rPr lang="zh-CN" altLang="en-US"/>
              <a:t>检索式错误、检索式不合理！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819785"/>
            <a:ext cx="10972800" cy="596900"/>
          </a:xfrm>
        </p:spPr>
        <p:txBody>
          <a:bodyPr>
            <a:noAutofit/>
          </a:bodyPr>
          <a:p>
            <a:pPr algn="ctr"/>
            <a:r>
              <a:rPr lang="zh-CN" altLang="en-US" sz="3200"/>
              <a:t>分类的作用</a:t>
            </a:r>
            <a:endParaRPr lang="zh-CN" altLang="en-US" sz="320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003" y="1416685"/>
            <a:ext cx="2867660" cy="1120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2691765"/>
            <a:ext cx="1623907" cy="5342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9273" y="3398732"/>
            <a:ext cx="3100493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41,634 条结果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5963920" y="4805680"/>
            <a:ext cx="3658447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15,095,977 条结果</a:t>
            </a:r>
            <a:endParaRPr lang="zh-CN" altLang="en-US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4250055"/>
            <a:ext cx="1073785" cy="20783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947" y="1418378"/>
            <a:ext cx="1550247" cy="50884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79833" y="1504103"/>
            <a:ext cx="3051387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6,558 条结果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7812193" y="2387177"/>
            <a:ext cx="3386667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6,483 条结果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691207" y="2356485"/>
            <a:ext cx="978747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期刊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1207" y="3708612"/>
            <a:ext cx="978747" cy="3371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硕博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114453" y="3708612"/>
            <a:ext cx="2782147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60 条结果 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740" y="3067685"/>
            <a:ext cx="3281680" cy="33104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986520" y="3093720"/>
            <a:ext cx="19100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找到 16 条结果 </a:t>
            </a:r>
            <a:endParaRPr lang="zh-CN" altLang="en-US" sz="1600"/>
          </a:p>
        </p:txBody>
      </p:sp>
      <p:cxnSp>
        <p:nvCxnSpPr>
          <p:cNvPr id="19" name="直接连接符 18"/>
          <p:cNvCxnSpPr/>
          <p:nvPr/>
        </p:nvCxnSpPr>
        <p:spPr>
          <a:xfrm>
            <a:off x="437727" y="4098713"/>
            <a:ext cx="1159679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520055" y="1442085"/>
            <a:ext cx="13970" cy="26593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演示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大学生与《文献查阅》</vt:lpstr>
      <vt:lpstr>各有巧妙不同，目的相同</vt:lpstr>
      <vt:lpstr>检索原理</vt:lpstr>
      <vt:lpstr>对话技巧：检索语言</vt:lpstr>
      <vt:lpstr>对话技巧：检索的效果评价及措施-查全</vt:lpstr>
      <vt:lpstr>对话技巧：检索的效果评价及措施-查准</vt:lpstr>
      <vt:lpstr>对话技巧：快速、高级 or 专业？</vt:lpstr>
      <vt:lpstr>对话技巧：哪个字段？</vt:lpstr>
      <vt:lpstr>分类的作用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jijm</dc:creator>
  <cp:lastModifiedBy>吉久明</cp:lastModifiedBy>
  <cp:revision>274</cp:revision>
  <dcterms:created xsi:type="dcterms:W3CDTF">2019-06-19T02:08:00Z</dcterms:created>
  <dcterms:modified xsi:type="dcterms:W3CDTF">2020-09-12T13:18:11Z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