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E5E"/>
    <a:srgbClr val="F8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68"/>
      </p:cViewPr>
      <p:guideLst>
        <p:guide orient="horz" pos="2288"/>
        <p:guide pos="3840"/>
        <p:guide pos="416"/>
        <p:guide pos="7256"/>
        <p:guide orient="horz" pos="57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2594-5127-481E-A239-7A8869FC9713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D018-3665-4A7D-8D6F-3A8A73EA3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4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D018-3665-4A7D-8D6F-3A8A73EA3F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D018-3665-4A7D-8D6F-3A8A73EA3F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0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9B5F-5452-483D-938C-F307E057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7466C-42E8-4FDF-B5A3-0C6675FA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358CC-7B99-409E-8059-8EFFA714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B4B25-E0A7-4CD9-BF95-94DB1BA1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BB6B9-1AA3-493B-9D85-4BEF1E82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2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5EAFD-2A7E-4DDE-AB30-8807F1A5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FDBAC-1423-4728-A860-44FC8B34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73F3D-9B3D-4D60-B71B-12F88453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00C21-B0B1-438A-A73F-E00FE12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32326-ABC6-494D-B972-16769DF6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3093E3-5E27-4F56-B166-E4F382D30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02A2E-5085-4E17-AAE1-1171F75CB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FCC3E-65C7-4C64-9837-BFF1CB2D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CD2D6-D2D3-4110-84F3-97C7E44D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032DD-81D5-471A-8A5E-DF1D7FBF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4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8427F-B902-447F-8F3B-C6C2C065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E308E-1AEE-4034-969F-EFB4C2A1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AF19C-E897-45CE-BE76-3DC30302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EBDD1-E607-4EE5-993A-9AC62208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E587A-0A42-4C67-A888-88C7E334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2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6B93F-5F45-4AB2-9D2A-F5CC0A8A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62ED4-1CA7-465F-AE5F-ACCBFE61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D982-0E88-4339-8685-D5C9D12A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F936F-84F3-4ED7-B23A-059C3B1F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BF3A2-7812-4257-9F42-1FBF5BC2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D964-AEF2-4A37-9D51-469A65F0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85B9-7578-4BD7-AA44-3C4E354F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A017F-2B4D-4ECA-8776-957C93F5A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74EBD-688A-4BF4-805B-8898E451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7E7FA-C760-4FBC-92E0-69347408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D5F00-76B8-4BB3-9858-EE51749D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9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6557C-2040-40B1-B63F-8DFEFA11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243D1-8039-4994-B892-CAA193EF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18A4A-971F-4325-9DA4-CADB5A349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E8735-40EF-4D00-B251-D25C4E32B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243D7-A1AA-4986-AB63-00B596EB1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CD792-30EE-4CE4-AFD7-FF79349D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A688C-2EC8-45F7-AB71-891EF524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9FC38-3A71-4B26-BA8D-43E04E39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841F0-A339-4F63-9F5A-F62A6C5A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19346-E950-4BA9-BBB1-BD3F03B1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FDC948-A546-4AF6-B326-5110F928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853AC6-0E76-42D7-896F-8FDCE8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D63D1-31BC-4373-A7A9-AE74F03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213318-850F-40DA-B435-6A34F469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DB190-D6C6-4C50-8335-2160EC16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5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23A9F-17A8-4DFF-89EA-8BE1A363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4DCEC-6DEC-46BA-BBF9-3F680EDF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13371-030C-4AF0-9154-D2CC8601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04FC1-C4EC-4ADF-A953-01860FA9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9A1E0-E824-4919-8584-28741F11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CE1E5-B5B8-497E-9517-561F561B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6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47470-0076-46AD-A450-59D652F4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9A6A8-6375-40CD-9CA8-99A494C90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6BE17-3A0B-4DE1-9F82-1CC5022C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2C4BB-18A7-4BE5-B886-6E9DAD79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5818A-D11A-48D4-9F4C-984DAB4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2F68A-9611-4491-97D8-4B20712B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9BBB0A-DE61-4CF7-83C8-B3AE51CB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5299B-DF57-423C-8F37-8FCB9F57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DFB7E-795A-4CC1-9577-A26A89542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0B42D-2104-4511-9CCF-EB71FC7BECE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0A641-21BD-421B-9CD9-62FD1B802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A2EBD-BF05-4515-A563-EDFD95271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A3EE-2E4F-4C00-A5A0-6898C5DA1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959329C7-E1B3-49AF-8F14-C2330037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56" y="3988691"/>
            <a:ext cx="6171344" cy="286930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C6F71-78C8-490C-8E71-4633F22A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6116906"/>
            <a:ext cx="7450584" cy="403118"/>
          </a:xfrm>
        </p:spPr>
        <p:txBody>
          <a:bodyPr lIns="0" tIns="0" rIns="0" bIns="0" anchor="ctr" anchorCtr="0">
            <a:normAutofit/>
          </a:bodyPr>
          <a:lstStyle/>
          <a:p>
            <a:pPr marL="0" indent="0">
              <a:buNone/>
            </a:pPr>
            <a:r>
              <a:rPr lang="zh-CN" altLang="en-US" sz="1200" b="1">
                <a:solidFill>
                  <a:srgbClr val="2E6E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*注意 </a:t>
            </a:r>
            <a:r>
              <a:rPr lang="en-US" altLang="zh-CN" sz="1200" b="1">
                <a:solidFill>
                  <a:srgbClr val="2E6E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避免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出现个人、学校信息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D0BF1A55-647D-4B4F-BDAC-3E3328FC7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0584"/>
              </p:ext>
            </p:extLst>
          </p:nvPr>
        </p:nvGraphicFramePr>
        <p:xfrm>
          <a:off x="660400" y="1082418"/>
          <a:ext cx="10858500" cy="49614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59510">
                  <a:extLst>
                    <a:ext uri="{9D8B030D-6E8A-4147-A177-3AD203B41FA5}">
                      <a16:colId xmlns:a16="http://schemas.microsoft.com/office/drawing/2014/main" val="181715916"/>
                    </a:ext>
                  </a:extLst>
                </a:gridCol>
                <a:gridCol w="8898990">
                  <a:extLst>
                    <a:ext uri="{9D8B030D-6E8A-4147-A177-3AD203B41FA5}">
                      <a16:colId xmlns:a16="http://schemas.microsoft.com/office/drawing/2014/main" val="3863510919"/>
                    </a:ext>
                  </a:extLst>
                </a:gridCol>
              </a:tblGrid>
              <a:tr h="521209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课程基本信息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69350"/>
                  </a:ext>
                </a:extLst>
              </a:tr>
              <a:tr h="4731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2E6E5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lang="en-US" altLang="zh-CN" sz="1800" b="1" dirty="0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lang="zh-CN" altLang="en-US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68988"/>
                  </a:ext>
                </a:extLst>
              </a:tr>
              <a:tr h="47968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课程性质</a:t>
                      </a:r>
                      <a:endParaRPr lang="en-US" altLang="zh-CN" sz="1800" b="1" dirty="0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公共课</a:t>
                      </a:r>
                      <a:r>
                        <a:rPr lang="en-US" altLang="zh-CN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基础课</a:t>
                      </a:r>
                      <a:r>
                        <a:rPr lang="en-US" altLang="zh-CN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专业课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916800"/>
                  </a:ext>
                </a:extLst>
              </a:tr>
              <a:tr h="47968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课程类型</a:t>
                      </a:r>
                      <a:endParaRPr lang="en-US" altLang="zh-CN" sz="1800" b="1" dirty="0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理论</a:t>
                      </a:r>
                      <a:r>
                        <a:rPr lang="en-US" altLang="zh-CN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实践</a:t>
                      </a:r>
                      <a:r>
                        <a:rPr lang="en-US" altLang="zh-CN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理论与实践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34938"/>
                  </a:ext>
                </a:extLst>
              </a:tr>
              <a:tr h="58037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授课对象</a:t>
                      </a:r>
                      <a:endParaRPr lang="zh-CN" altLang="en-US" b="1" dirty="0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专科</a:t>
                      </a:r>
                      <a:r>
                        <a:rPr lang="en-US" altLang="zh-CN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本科</a:t>
                      </a:r>
                      <a:r>
                        <a:rPr lang="en-US" altLang="zh-CN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研究生</a:t>
                      </a:r>
                      <a:endParaRPr lang="en-US" altLang="zh-CN" sz="18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56451"/>
                  </a:ext>
                </a:extLst>
              </a:tr>
              <a:tr h="479685">
                <a:tc>
                  <a:txBody>
                    <a:bodyPr/>
                    <a:lstStyle/>
                    <a:p>
                      <a:pPr algn="r"/>
                      <a:r>
                        <a:rPr lang="zh-CN" altLang="en-US" b="1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学分</a:t>
                      </a:r>
                      <a:r>
                        <a:rPr lang="zh-CN" altLang="en-US" sz="1800" b="1" kern="1200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学时</a:t>
                      </a:r>
                    </a:p>
                  </a:txBody>
                  <a:tcPr marL="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学分、总学时；每周线上学时、线下学时；线上学时占总学时的百分比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73018"/>
                  </a:ext>
                </a:extLst>
              </a:tr>
              <a:tr h="47968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参赛类别</a:t>
                      </a:r>
                      <a:endParaRPr lang="zh-CN" altLang="en-US" b="1" dirty="0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混合式课程</a:t>
                      </a:r>
                      <a:r>
                        <a:rPr lang="en-US" altLang="zh-CN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线下课程</a:t>
                      </a:r>
                      <a:endParaRPr lang="en-US" altLang="zh-CN" sz="18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689"/>
                  </a:ext>
                </a:extLst>
              </a:tr>
              <a:tr h="8279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是否参加华为</a:t>
                      </a:r>
                      <a:endParaRPr lang="en-US" altLang="zh-CN" sz="1800" b="1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</a:t>
                      </a:r>
                      <a:r>
                        <a:rPr lang="zh-CN" altLang="en-US" sz="1800" b="1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学合作专项</a:t>
                      </a:r>
                      <a:endParaRPr lang="en-US" altLang="zh-CN" sz="1800" b="1" dirty="0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是或者否</a:t>
                      </a:r>
                      <a:endParaRPr lang="en-US" altLang="zh-CN" sz="18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52395"/>
                  </a:ext>
                </a:extLst>
              </a:tr>
              <a:tr h="48934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参赛学期</a:t>
                      </a:r>
                      <a:r>
                        <a:rPr lang="zh-CN" altLang="en-US" sz="1800" b="1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及运</a:t>
                      </a:r>
                      <a:endParaRPr lang="en-US" altLang="zh-CN" sz="1800" b="1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r>
                        <a:rPr lang="zh-CN" altLang="en-US" sz="1800" b="1" dirty="0">
                          <a:solidFill>
                            <a:srgbClr val="2E6E5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</a:t>
                      </a:r>
                      <a:endParaRPr lang="en-US" altLang="zh-CN" sz="1800" b="1" dirty="0">
                        <a:solidFill>
                          <a:srgbClr val="2E6E5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以哪一学期作为参赛对象；使用</a:t>
                      </a:r>
                      <a:r>
                        <a:rPr lang="en-US" altLang="zh-CN" sz="18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MOOC/SPOC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006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DD2455E-57CA-4FBC-AA9F-ABB3E068A54F}"/>
              </a:ext>
            </a:extLst>
          </p:cNvPr>
          <p:cNvSpPr/>
          <p:nvPr/>
        </p:nvSpPr>
        <p:spPr>
          <a:xfrm>
            <a:off x="660400" y="497315"/>
            <a:ext cx="403118" cy="403118"/>
          </a:xfrm>
          <a:prstGeom prst="rect">
            <a:avLst/>
          </a:prstGeom>
          <a:solidFill>
            <a:srgbClr val="2E6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AB6E3D-3573-4005-AFA8-9518F004A72F}"/>
              </a:ext>
            </a:extLst>
          </p:cNvPr>
          <p:cNvSpPr txBox="1"/>
          <p:nvPr/>
        </p:nvSpPr>
        <p:spPr>
          <a:xfrm>
            <a:off x="1160206" y="512849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BAE7353-A46F-487C-AEF1-E15B8E49B201}"/>
              </a:ext>
            </a:extLst>
          </p:cNvPr>
          <p:cNvCxnSpPr/>
          <p:nvPr/>
        </p:nvCxnSpPr>
        <p:spPr>
          <a:xfrm>
            <a:off x="1160206" y="908050"/>
            <a:ext cx="103586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EDEFB1E-DB2F-43F3-BD18-093FE3E75948}"/>
              </a:ext>
            </a:extLst>
          </p:cNvPr>
          <p:cNvGrpSpPr/>
          <p:nvPr/>
        </p:nvGrpSpPr>
        <p:grpSpPr>
          <a:xfrm>
            <a:off x="8258676" y="222628"/>
            <a:ext cx="3454611" cy="632779"/>
            <a:chOff x="8258676" y="222628"/>
            <a:chExt cx="3454611" cy="632779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4C91ED0D-5DAD-44E2-9B22-61D79ACB59B4}"/>
                </a:ext>
              </a:extLst>
            </p:cNvPr>
            <p:cNvSpPr/>
            <p:nvPr/>
          </p:nvSpPr>
          <p:spPr>
            <a:xfrm>
              <a:off x="9330814" y="637390"/>
              <a:ext cx="599768" cy="218017"/>
            </a:xfrm>
            <a:prstGeom prst="parallelogram">
              <a:avLst/>
            </a:prstGeom>
            <a:solidFill>
              <a:srgbClr val="2E6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0C3AFC-2870-4533-A411-D2C80ABA2875}"/>
                </a:ext>
              </a:extLst>
            </p:cNvPr>
            <p:cNvSpPr txBox="1"/>
            <p:nvPr/>
          </p:nvSpPr>
          <p:spPr>
            <a:xfrm>
              <a:off x="8258676" y="472388"/>
              <a:ext cx="31954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1200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第二届</a:t>
              </a:r>
              <a:endParaRPr lang="en-US" altLang="zh-CN" sz="1200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200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全国高校</a:t>
              </a:r>
              <a:r>
                <a:rPr lang="zh-CN" altLang="en-US" sz="12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混合式</a:t>
              </a:r>
              <a:r>
                <a:rPr lang="zh-CN" altLang="en-US" sz="1200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教学设计创新大赛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8BDA4F0-AFAA-44DD-A2CF-63647473833C}"/>
                </a:ext>
              </a:extLst>
            </p:cNvPr>
            <p:cNvCxnSpPr/>
            <p:nvPr/>
          </p:nvCxnSpPr>
          <p:spPr>
            <a:xfrm flipH="1">
              <a:off x="8469657" y="512849"/>
              <a:ext cx="137652" cy="328871"/>
            </a:xfrm>
            <a:prstGeom prst="line">
              <a:avLst/>
            </a:prstGeom>
            <a:ln w="28575">
              <a:solidFill>
                <a:srgbClr val="2E6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FE252F3-E27F-406B-9BAC-AFEB39221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4160" y="222628"/>
              <a:ext cx="259127" cy="619092"/>
            </a:xfrm>
            <a:prstGeom prst="line">
              <a:avLst/>
            </a:prstGeom>
            <a:ln w="28575">
              <a:solidFill>
                <a:srgbClr val="2E6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0892DD2-C274-4A2D-AA5D-FAB51AD2D1D5}"/>
              </a:ext>
            </a:extLst>
          </p:cNvPr>
          <p:cNvCxnSpPr>
            <a:cxnSpLocks/>
          </p:cNvCxnSpPr>
          <p:nvPr/>
        </p:nvCxnSpPr>
        <p:spPr>
          <a:xfrm>
            <a:off x="660400" y="6129606"/>
            <a:ext cx="10858500" cy="0"/>
          </a:xfrm>
          <a:prstGeom prst="line">
            <a:avLst/>
          </a:prstGeom>
          <a:ln w="19050">
            <a:solidFill>
              <a:srgbClr val="2E6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28F6637-6BD3-41F4-8592-9E9EDD4EA772}"/>
              </a:ext>
            </a:extLst>
          </p:cNvPr>
          <p:cNvCxnSpPr>
            <a:cxnSpLocks/>
          </p:cNvCxnSpPr>
          <p:nvPr/>
        </p:nvCxnSpPr>
        <p:spPr>
          <a:xfrm>
            <a:off x="660400" y="1567880"/>
            <a:ext cx="1774575" cy="0"/>
          </a:xfrm>
          <a:prstGeom prst="line">
            <a:avLst/>
          </a:prstGeom>
          <a:ln w="38100">
            <a:solidFill>
              <a:srgbClr val="2E6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5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AE245141-5481-44E2-B645-FFC5E17F50BC}"/>
              </a:ext>
            </a:extLst>
          </p:cNvPr>
          <p:cNvSpPr/>
          <p:nvPr/>
        </p:nvSpPr>
        <p:spPr>
          <a:xfrm>
            <a:off x="660400" y="3981072"/>
            <a:ext cx="10858500" cy="21530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1F7A84-9E66-4388-B8C6-ACF8CB071FF7}"/>
              </a:ext>
            </a:extLst>
          </p:cNvPr>
          <p:cNvSpPr txBox="1"/>
          <p:nvPr/>
        </p:nvSpPr>
        <p:spPr>
          <a:xfrm>
            <a:off x="796403" y="4138401"/>
            <a:ext cx="10484622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i="1" kern="1200">
                <a:solidFill>
                  <a:schemeClr val="bg2">
                    <a:lumMod val="50000"/>
                  </a:schemeClr>
                </a:solidFill>
              </a:rPr>
              <a:t>整门课程学习目标（从价值塑造、知识传授、能力培养三个角度，描述完成整门课程学习后，学生应达到的水平）</a:t>
            </a:r>
            <a:endParaRPr lang="zh-CN" altLang="en-US" sz="1800" i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0F361-63C1-464D-913E-C9FA66F6B48E}"/>
              </a:ext>
            </a:extLst>
          </p:cNvPr>
          <p:cNvSpPr/>
          <p:nvPr/>
        </p:nvSpPr>
        <p:spPr>
          <a:xfrm>
            <a:off x="660400" y="1567881"/>
            <a:ext cx="10858500" cy="17806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04E192-FBDD-4237-B6BF-622610BD01B5}"/>
              </a:ext>
            </a:extLst>
          </p:cNvPr>
          <p:cNvSpPr txBox="1"/>
          <p:nvPr/>
        </p:nvSpPr>
        <p:spPr>
          <a:xfrm>
            <a:off x="796403" y="1725209"/>
            <a:ext cx="609771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zh-CN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课程简介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59329C7-E1B3-49AF-8F14-C2330037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56" y="3988691"/>
            <a:ext cx="6171344" cy="28693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D2455E-57CA-4FBC-AA9F-ABB3E068A54F}"/>
              </a:ext>
            </a:extLst>
          </p:cNvPr>
          <p:cNvSpPr/>
          <p:nvPr/>
        </p:nvSpPr>
        <p:spPr>
          <a:xfrm>
            <a:off x="660400" y="497315"/>
            <a:ext cx="403118" cy="403118"/>
          </a:xfrm>
          <a:prstGeom prst="rect">
            <a:avLst/>
          </a:prstGeom>
          <a:solidFill>
            <a:srgbClr val="2E6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AB6E3D-3573-4005-AFA8-9518F004A72F}"/>
              </a:ext>
            </a:extLst>
          </p:cNvPr>
          <p:cNvSpPr txBox="1"/>
          <p:nvPr/>
        </p:nvSpPr>
        <p:spPr>
          <a:xfrm>
            <a:off x="1160206" y="512849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课程简介及目标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BAE7353-A46F-487C-AEF1-E15B8E49B201}"/>
              </a:ext>
            </a:extLst>
          </p:cNvPr>
          <p:cNvCxnSpPr/>
          <p:nvPr/>
        </p:nvCxnSpPr>
        <p:spPr>
          <a:xfrm>
            <a:off x="1160206" y="908050"/>
            <a:ext cx="103586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EDEFB1E-DB2F-43F3-BD18-093FE3E75948}"/>
              </a:ext>
            </a:extLst>
          </p:cNvPr>
          <p:cNvGrpSpPr/>
          <p:nvPr/>
        </p:nvGrpSpPr>
        <p:grpSpPr>
          <a:xfrm>
            <a:off x="8258676" y="222628"/>
            <a:ext cx="3454611" cy="632779"/>
            <a:chOff x="8258676" y="222628"/>
            <a:chExt cx="3454611" cy="632779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4C91ED0D-5DAD-44E2-9B22-61D79ACB59B4}"/>
                </a:ext>
              </a:extLst>
            </p:cNvPr>
            <p:cNvSpPr/>
            <p:nvPr/>
          </p:nvSpPr>
          <p:spPr>
            <a:xfrm>
              <a:off x="9330814" y="637390"/>
              <a:ext cx="599768" cy="218017"/>
            </a:xfrm>
            <a:prstGeom prst="parallelogram">
              <a:avLst/>
            </a:prstGeom>
            <a:solidFill>
              <a:srgbClr val="2E6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0C3AFC-2870-4533-A411-D2C80ABA2875}"/>
                </a:ext>
              </a:extLst>
            </p:cNvPr>
            <p:cNvSpPr txBox="1"/>
            <p:nvPr/>
          </p:nvSpPr>
          <p:spPr>
            <a:xfrm>
              <a:off x="8258676" y="472388"/>
              <a:ext cx="31954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1200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第二届</a:t>
              </a:r>
              <a:endParaRPr lang="en-US" altLang="zh-CN" sz="1200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200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全国高校</a:t>
              </a:r>
              <a:r>
                <a:rPr lang="zh-CN" altLang="en-US" sz="12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混合式</a:t>
              </a:r>
              <a:r>
                <a:rPr lang="zh-CN" altLang="en-US" sz="1200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教学设计创新大赛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8BDA4F0-AFAA-44DD-A2CF-63647473833C}"/>
                </a:ext>
              </a:extLst>
            </p:cNvPr>
            <p:cNvCxnSpPr/>
            <p:nvPr/>
          </p:nvCxnSpPr>
          <p:spPr>
            <a:xfrm flipH="1">
              <a:off x="8469657" y="512849"/>
              <a:ext cx="137652" cy="328871"/>
            </a:xfrm>
            <a:prstGeom prst="line">
              <a:avLst/>
            </a:prstGeom>
            <a:ln w="28575">
              <a:solidFill>
                <a:srgbClr val="2E6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FE252F3-E27F-406B-9BAC-AFEB39221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4160" y="222628"/>
              <a:ext cx="259127" cy="619092"/>
            </a:xfrm>
            <a:prstGeom prst="line">
              <a:avLst/>
            </a:prstGeom>
            <a:ln w="28575">
              <a:solidFill>
                <a:srgbClr val="2E6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28F6637-6BD3-41F4-8592-9E9EDD4EA772}"/>
              </a:ext>
            </a:extLst>
          </p:cNvPr>
          <p:cNvCxnSpPr>
            <a:cxnSpLocks/>
          </p:cNvCxnSpPr>
          <p:nvPr/>
        </p:nvCxnSpPr>
        <p:spPr>
          <a:xfrm>
            <a:off x="660400" y="1567880"/>
            <a:ext cx="1188948" cy="0"/>
          </a:xfrm>
          <a:prstGeom prst="line">
            <a:avLst/>
          </a:prstGeom>
          <a:ln w="38100">
            <a:solidFill>
              <a:srgbClr val="2E6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EE78FAD-5EEB-4ADA-ADBF-14F4F80206FB}"/>
              </a:ext>
            </a:extLst>
          </p:cNvPr>
          <p:cNvSpPr txBox="1"/>
          <p:nvPr/>
        </p:nvSpPr>
        <p:spPr>
          <a:xfrm>
            <a:off x="660400" y="112461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15C9CC-0CF3-4D9D-AE36-7319F0AF8D21}"/>
              </a:ext>
            </a:extLst>
          </p:cNvPr>
          <p:cNvCxnSpPr>
            <a:cxnSpLocks/>
          </p:cNvCxnSpPr>
          <p:nvPr/>
        </p:nvCxnSpPr>
        <p:spPr>
          <a:xfrm>
            <a:off x="660400" y="3981073"/>
            <a:ext cx="1188948" cy="0"/>
          </a:xfrm>
          <a:prstGeom prst="line">
            <a:avLst/>
          </a:prstGeom>
          <a:ln w="38100">
            <a:solidFill>
              <a:srgbClr val="2E6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DB4863E-3BCF-486E-B6D4-1253432C3C4B}"/>
              </a:ext>
            </a:extLst>
          </p:cNvPr>
          <p:cNvSpPr txBox="1"/>
          <p:nvPr/>
        </p:nvSpPr>
        <p:spPr>
          <a:xfrm>
            <a:off x="660400" y="353780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1521877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169</Words>
  <Application>Microsoft Office PowerPoint</Application>
  <PresentationFormat>宽屏</PresentationFormat>
  <Paragraphs>34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</dc:title>
  <dc:creator>Zhu Yingxi</dc:creator>
  <cp:lastModifiedBy>船 长</cp:lastModifiedBy>
  <cp:revision>25</cp:revision>
  <dcterms:created xsi:type="dcterms:W3CDTF">2020-08-23T05:56:49Z</dcterms:created>
  <dcterms:modified xsi:type="dcterms:W3CDTF">2020-08-25T17:12:00Z</dcterms:modified>
</cp:coreProperties>
</file>