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544" r:id="rId4"/>
    <p:sldId id="536" r:id="rId5"/>
    <p:sldId id="532" r:id="rId6"/>
    <p:sldId id="533" r:id="rId7"/>
    <p:sldId id="534" r:id="rId8"/>
    <p:sldId id="543" r:id="rId9"/>
    <p:sldId id="535" r:id="rId10"/>
    <p:sldId id="54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26"/>
      </p:cViewPr>
      <p:guideLst>
        <p:guide orient="horz" pos="220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3000">
              <a:srgbClr val="14CD68">
                <a:alpha val="200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0895" y="914400"/>
            <a:ext cx="10187305" cy="2570480"/>
          </a:xfrm>
        </p:spPr>
        <p:txBody>
          <a:bodyPr/>
          <a:lstStyle/>
          <a:p>
            <a:r>
              <a:rPr lang="zh-CN" altLang="en-US" sz="5000"/>
              <a:t>百度文献的利用与线索的管理</a:t>
            </a:r>
            <a:endParaRPr lang="zh-CN" altLang="en-US" sz="5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吉久明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百度学术的论文知识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2094230"/>
            <a:ext cx="11281410" cy="3019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（百度）文献利用的风险</a:t>
            </a:r>
            <a:endParaRPr lang="zh-CN" altLang="en-US"/>
          </a:p>
        </p:txBody>
      </p:sp>
      <p:pic>
        <p:nvPicPr>
          <p:cNvPr id="15" name="内容占位符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1717675"/>
            <a:ext cx="11014075" cy="3423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百度上有哪些类型的文献线索？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075" y="1313815"/>
            <a:ext cx="3825240" cy="4893945"/>
          </a:xfrm>
          <a:ln>
            <a:solidFill>
              <a:srgbClr val="00B050"/>
            </a:solidFill>
          </a:ln>
        </p:spPr>
        <p:txBody>
          <a:bodyPr>
            <a:normAutofit/>
          </a:bodyPr>
          <a:p>
            <a:r>
              <a:rPr lang="zh-CN" altLang="en-US" sz="2000"/>
              <a:t>网页（新闻）</a:t>
            </a:r>
            <a:endParaRPr lang="zh-CN" altLang="en-US" sz="2000"/>
          </a:p>
          <a:p>
            <a:r>
              <a:rPr lang="zh-CN" altLang="en-US" sz="2000"/>
              <a:t>贴吧（以连续网页的形式发布，但内容格式与新闻不同）</a:t>
            </a:r>
            <a:endParaRPr lang="zh-CN" altLang="en-US" sz="2000"/>
          </a:p>
          <a:p>
            <a:r>
              <a:rPr lang="zh-CN" altLang="en-US" sz="2000"/>
              <a:t>知道（以连续网页的形式发布，内容格式与贴吧类似）</a:t>
            </a:r>
            <a:endParaRPr lang="zh-CN" altLang="en-US" sz="2000"/>
          </a:p>
          <a:p>
            <a:r>
              <a:rPr lang="zh-CN" altLang="en-US" sz="2000"/>
              <a:t>网站（旗下有很多网页或者文件）</a:t>
            </a:r>
            <a:endParaRPr lang="zh-CN" altLang="en-US" sz="2000"/>
          </a:p>
          <a:p>
            <a:r>
              <a:rPr lang="zh-CN" altLang="en-US" sz="2000"/>
              <a:t>视频（好看视频）</a:t>
            </a:r>
            <a:endParaRPr lang="zh-CN" altLang="en-US" sz="2000"/>
          </a:p>
          <a:p>
            <a:r>
              <a:rPr lang="zh-CN" altLang="en-US" sz="2000"/>
              <a:t>音乐（千千音乐）</a:t>
            </a:r>
            <a:endParaRPr lang="zh-CN" altLang="en-US" sz="2000"/>
          </a:p>
          <a:p>
            <a:r>
              <a:rPr lang="zh-CN" altLang="en-US" sz="2000"/>
              <a:t>图片（图片搜索、以图识图）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324975" y="1716405"/>
            <a:ext cx="2252345" cy="41541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特征项</a:t>
            </a:r>
            <a:endParaRPr lang="zh-CN" altLang="en-US" sz="2400"/>
          </a:p>
          <a:p>
            <a:r>
              <a:rPr lang="zh-CN" altLang="en-US" sz="2400"/>
              <a:t>网址</a:t>
            </a:r>
            <a:endParaRPr lang="zh-CN" altLang="en-US" sz="2400"/>
          </a:p>
          <a:p>
            <a:r>
              <a:rPr lang="zh-CN" altLang="en-US" sz="2400"/>
              <a:t>标题</a:t>
            </a:r>
            <a:endParaRPr lang="zh-CN" altLang="en-US" sz="2400"/>
          </a:p>
          <a:p>
            <a:r>
              <a:rPr lang="zh-CN" altLang="en-US" sz="2400"/>
              <a:t>来源（网站、日期）</a:t>
            </a:r>
            <a:endParaRPr lang="zh-CN" altLang="en-US" sz="2400"/>
          </a:p>
          <a:p>
            <a:r>
              <a:rPr lang="zh-CN" altLang="en-US" sz="2400"/>
              <a:t>责任者（作者、责编</a:t>
            </a:r>
            <a:r>
              <a:rPr lang="en-US" altLang="zh-CN" sz="2400"/>
              <a:t>/</a:t>
            </a:r>
            <a:r>
              <a:rPr lang="zh-CN" altLang="en-US" sz="2400"/>
              <a:t>编辑）</a:t>
            </a:r>
            <a:endParaRPr lang="zh-CN" altLang="en-US" sz="2400"/>
          </a:p>
          <a:p>
            <a:r>
              <a:rPr lang="zh-CN" altLang="en-US" sz="2400"/>
              <a:t>版权声明</a:t>
            </a:r>
            <a:endParaRPr lang="zh-CN" altLang="en-US" sz="2400"/>
          </a:p>
          <a:p>
            <a:r>
              <a:rPr lang="zh-CN" altLang="en-US" sz="2400"/>
              <a:t>类型（网页、贴吧、音乐</a:t>
            </a:r>
            <a:r>
              <a:rPr lang="en-US" altLang="zh-CN" sz="2400"/>
              <a:t>.....)</a:t>
            </a:r>
            <a:endParaRPr lang="en-US" altLang="zh-CN" sz="2400"/>
          </a:p>
          <a:p>
            <a:r>
              <a:rPr lang="zh-CN" altLang="en-US" sz="2400"/>
              <a:t>内容</a:t>
            </a:r>
            <a:r>
              <a:rPr lang="en-US" altLang="zh-CN" sz="2400"/>
              <a:t>/</a:t>
            </a:r>
            <a:r>
              <a:rPr lang="zh-CN" altLang="en-US" sz="2400"/>
              <a:t>原文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744845" y="2179955"/>
            <a:ext cx="32194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脑图（百度脑图）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文库的文档（论文、办公文档为主）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学术论文（期刊、会议）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词条（百科、经验）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图书（百度阅读）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商品（百度商城）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如何保存这些文献的线索？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625" y="1626870"/>
            <a:ext cx="10572750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5779770"/>
            <a:ext cx="8067675" cy="533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一定要用这些软件吗？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第一、</a:t>
            </a:r>
            <a:r>
              <a:rPr lang="en-US" altLang="zh-CN"/>
              <a:t>Excel</a:t>
            </a:r>
            <a:r>
              <a:t>，不需要共享，仅供手动</a:t>
            </a:r>
            <a:r>
              <a:t>统计用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t>第二、</a:t>
            </a:r>
            <a:r>
              <a:t>文献管理软件，共享，多个检索工具合并去重，方便撰写论文引用参考文献</a:t>
            </a:r>
          </a:p>
          <a:p>
            <a:r>
              <a:t>第三、</a:t>
            </a:r>
            <a:r>
              <a:t>指定格式，</a:t>
            </a:r>
            <a:r>
              <a:rPr lang="en-US" altLang="zh-CN"/>
              <a:t> </a:t>
            </a:r>
            <a:r>
              <a:t>利用其他可视化工具统计分析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/>
              <a:t>Citespace</a:t>
            </a:r>
            <a:r>
              <a:t>，要求</a:t>
            </a:r>
            <a:r>
              <a:rPr lang="en-US" altLang="zh-CN"/>
              <a:t>Refworks</a:t>
            </a:r>
            <a:r>
              <a:t>格式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027555"/>
            <a:ext cx="11689715" cy="1743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第四、</a:t>
            </a:r>
            <a:r>
              <a:rPr>
                <a:sym typeface="+mn-ea"/>
              </a:rPr>
              <a:t>百度如何管理文献？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9130" y="1433830"/>
            <a:ext cx="8334375" cy="3524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20" y="5074285"/>
            <a:ext cx="5219700" cy="1123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百度学术如何管理文献的？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3820" y="1543685"/>
            <a:ext cx="846074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百度学术如何管理文献的？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1820" y="1490345"/>
            <a:ext cx="84607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PLACING_PICTURE_USER_VIEWPORT" val="{&quot;height&quot;:7495,&quot;width&quot;:13324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百度文献的利用与线索的管理</vt:lpstr>
      <vt:lpstr>PowerPoint 演示文稿</vt:lpstr>
      <vt:lpstr>（百度）文献的利用</vt:lpstr>
      <vt:lpstr>百度上有哪些类型的文献线索？</vt:lpstr>
      <vt:lpstr>如何保存这些文献的线索？</vt:lpstr>
      <vt:lpstr>一定要用这些软件吗？</vt:lpstr>
      <vt:lpstr>PowerPoint 演示文稿</vt:lpstr>
      <vt:lpstr>百度学术如何管理文献的？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409</cp:revision>
  <dcterms:created xsi:type="dcterms:W3CDTF">2019-06-19T02:08:00Z</dcterms:created>
  <dcterms:modified xsi:type="dcterms:W3CDTF">2020-09-16T15:02:14Z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