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536" r:id="rId4"/>
    <p:sldId id="542" r:id="rId5"/>
    <p:sldId id="539" r:id="rId6"/>
    <p:sldId id="537" r:id="rId7"/>
    <p:sldId id="541" r:id="rId8"/>
    <p:sldId id="53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26"/>
      </p:cViewPr>
      <p:guideLst>
        <p:guide orient="horz" pos="2206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3000">
              <a:srgbClr val="14CD68">
                <a:alpha val="200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0895" y="914400"/>
            <a:ext cx="10187305" cy="2570480"/>
          </a:xfrm>
        </p:spPr>
        <p:txBody>
          <a:bodyPr/>
          <a:lstStyle/>
          <a:p>
            <a:r>
              <a:rPr lang="zh-CN" altLang="en-US"/>
              <a:t>百度的文献检索原</a:t>
            </a:r>
            <a:r>
              <a:rPr lang="zh-CN" altLang="en-US"/>
              <a:t>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吉久明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百度文献的来源及检索原理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4805"/>
            <a:ext cx="2609850" cy="362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15" y="4167505"/>
            <a:ext cx="8180705" cy="2142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2800" y="3535680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整理（清理）、加工（分类、主题标引）、</a:t>
            </a:r>
            <a:r>
              <a:rPr lang="zh-CN" altLang="en-US" b="1">
                <a:solidFill>
                  <a:srgbClr val="FF0000"/>
                </a:solidFill>
              </a:rPr>
              <a:t>排序（索引）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41080" y="2094865"/>
            <a:ext cx="154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关键词检索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71310" y="2463165"/>
            <a:ext cx="167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内容</a:t>
            </a:r>
            <a:r>
              <a:rPr lang="zh-CN" altLang="en-US"/>
              <a:t>分类导航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26635" y="2814320"/>
            <a:ext cx="167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热点推送</a:t>
            </a:r>
            <a:r>
              <a:rPr lang="zh-CN" altLang="en-US"/>
              <a:t>导航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01105" y="1614805"/>
            <a:ext cx="173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你</a:t>
            </a:r>
            <a:r>
              <a:rPr lang="en-US" altLang="zh-CN"/>
              <a:t>/</a:t>
            </a:r>
            <a:r>
              <a:rPr lang="zh-CN" altLang="en-US"/>
              <a:t>我</a:t>
            </a:r>
            <a:r>
              <a:rPr lang="en-US" altLang="zh-CN"/>
              <a:t>/</a:t>
            </a:r>
            <a:r>
              <a:rPr lang="zh-CN" altLang="en-US"/>
              <a:t>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520680" y="2695575"/>
            <a:ext cx="126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文献线索结果集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1" idx="2"/>
          </p:cNvCxnSpPr>
          <p:nvPr/>
        </p:nvCxnSpPr>
        <p:spPr>
          <a:xfrm>
            <a:off x="7169150" y="1983105"/>
            <a:ext cx="14541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6475730" y="3009265"/>
            <a:ext cx="4097020" cy="19494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endCxn id="16" idx="1"/>
          </p:cNvCxnSpPr>
          <p:nvPr/>
        </p:nvCxnSpPr>
        <p:spPr>
          <a:xfrm>
            <a:off x="8114665" y="2638425"/>
            <a:ext cx="2406015" cy="379730"/>
          </a:xfrm>
          <a:prstGeom prst="curvedConnector3">
            <a:avLst>
              <a:gd name="adj1" fmla="val 50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743825" y="1819275"/>
            <a:ext cx="936625" cy="311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0" idx="0"/>
          </p:cNvCxnSpPr>
          <p:nvPr/>
        </p:nvCxnSpPr>
        <p:spPr>
          <a:xfrm flipH="1">
            <a:off x="5665470" y="2014220"/>
            <a:ext cx="986155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>
            <a:off x="9987280" y="2443480"/>
            <a:ext cx="682625" cy="467995"/>
          </a:xfrm>
          <a:prstGeom prst="curved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15970" y="3379470"/>
            <a:ext cx="8387715" cy="302387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谣言 </a:t>
            </a:r>
            <a:r>
              <a:rPr lang="en-US" altLang="zh-CN">
                <a:solidFill>
                  <a:srgbClr val="FF0000"/>
                </a:solidFill>
              </a:rPr>
              <a:t>or </a:t>
            </a:r>
            <a:r>
              <a:rPr lang="zh-CN" altLang="en-US">
                <a:solidFill>
                  <a:srgbClr val="FF0000"/>
                </a:solidFill>
              </a:rPr>
              <a:t>骗局 </a:t>
            </a:r>
            <a:r>
              <a:rPr lang="en-US" altLang="zh-CN">
                <a:solidFill>
                  <a:srgbClr val="FF0000"/>
                </a:solidFill>
              </a:rPr>
              <a:t>and </a:t>
            </a:r>
            <a:r>
              <a:rPr lang="zh-CN" altLang="en-US">
                <a:solidFill>
                  <a:srgbClr val="FF0000"/>
                </a:solidFill>
              </a:rPr>
              <a:t>你就隔着信息素养的距离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 sz="2400" b="1">
                <a:solidFill>
                  <a:srgbClr val="FF0000"/>
                </a:solidFill>
              </a:rPr>
              <a:t>intitle:(</a:t>
            </a:r>
            <a:r>
              <a:rPr sz="2400" b="1"/>
              <a:t>谣言</a:t>
            </a:r>
            <a:r>
              <a:rPr lang="en-US" altLang="zh-CN" sz="2400" b="1">
                <a:solidFill>
                  <a:srgbClr val="FF0000"/>
                </a:solidFill>
              </a:rPr>
              <a:t>|</a:t>
            </a:r>
            <a:r>
              <a:rPr sz="2400" b="1"/>
              <a:t>骗局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3333"/>
          <a:stretch>
            <a:fillRect/>
          </a:stretch>
        </p:blipFill>
        <p:spPr>
          <a:xfrm>
            <a:off x="0" y="2471420"/>
            <a:ext cx="6553200" cy="3209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7359"/>
          <a:stretch>
            <a:fillRect/>
          </a:stretch>
        </p:blipFill>
        <p:spPr>
          <a:xfrm>
            <a:off x="5024120" y="2265680"/>
            <a:ext cx="6553200" cy="3620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如何像百度学术那样限定检索字段？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8175" y="1490345"/>
            <a:ext cx="583628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如何像百度学术那样限定检索字段？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180"/>
            <a:ext cx="7555230" cy="4936490"/>
          </a:xfrm>
        </p:spPr>
        <p:txBody>
          <a:bodyPr>
            <a:noAutofit/>
          </a:bodyPr>
          <a:p>
            <a:r>
              <a:rPr sz="2000"/>
              <a:t>检索药理学课程论文的</a:t>
            </a:r>
            <a:r>
              <a:rPr lang="en-US" altLang="zh-CN" sz="2000"/>
              <a:t>pdf</a:t>
            </a:r>
            <a:r>
              <a:rPr sz="2000"/>
              <a:t>文件</a:t>
            </a:r>
            <a:endParaRPr sz="2000"/>
          </a:p>
          <a:p>
            <a:pPr lvl="1"/>
            <a:r>
              <a:rPr sz="2000"/>
              <a:t>药理学课程论文 </a:t>
            </a:r>
            <a:r>
              <a:rPr lang="en-US" altLang="zh-CN" sz="2000"/>
              <a:t>filetype:</a:t>
            </a:r>
            <a:r>
              <a:rPr lang="en-US" altLang="zh-CN" sz="2000">
                <a:solidFill>
                  <a:srgbClr val="FF0000"/>
                </a:solidFill>
              </a:rPr>
              <a:t>pdf</a:t>
            </a:r>
            <a:endParaRPr lang="en-US" altLang="zh-CN" sz="2000"/>
          </a:p>
          <a:p>
            <a:r>
              <a:rPr sz="2000">
                <a:sym typeface="+mn-ea"/>
              </a:rPr>
              <a:t>检索药理学课程论文的</a:t>
            </a:r>
            <a:r>
              <a:rPr lang="en-US" altLang="zh-CN" sz="2000">
                <a:sym typeface="+mn-ea"/>
              </a:rPr>
              <a:t>word</a:t>
            </a:r>
            <a:r>
              <a:rPr sz="2000">
                <a:sym typeface="+mn-ea"/>
              </a:rPr>
              <a:t>文件</a:t>
            </a:r>
            <a:endParaRPr sz="2000">
              <a:sym typeface="+mn-ea"/>
            </a:endParaRPr>
          </a:p>
          <a:p>
            <a:pPr lvl="1"/>
            <a:r>
              <a:rPr sz="2000">
                <a:sym typeface="+mn-ea"/>
              </a:rPr>
              <a:t>药理学课程论文 </a:t>
            </a:r>
            <a:r>
              <a:rPr lang="en-US" altLang="zh-CN" sz="2000">
                <a:sym typeface="+mn-ea"/>
              </a:rPr>
              <a:t>filetype: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doc</a:t>
            </a:r>
            <a:endParaRPr lang="en-US" altLang="zh-CN" sz="2000">
              <a:sym typeface="+mn-ea"/>
            </a:endParaRPr>
          </a:p>
          <a:p>
            <a:r>
              <a:rPr sz="2000">
                <a:sym typeface="+mn-ea"/>
              </a:rPr>
              <a:t>检索药理学课程论文的</a:t>
            </a:r>
            <a:r>
              <a:rPr lang="en-US" altLang="zh-CN" sz="2000">
                <a:sym typeface="+mn-ea"/>
              </a:rPr>
              <a:t>power point</a:t>
            </a:r>
            <a:r>
              <a:rPr sz="2000">
                <a:sym typeface="+mn-ea"/>
              </a:rPr>
              <a:t>文件</a:t>
            </a:r>
            <a:endParaRPr sz="2000">
              <a:sym typeface="+mn-ea"/>
            </a:endParaRPr>
          </a:p>
          <a:p>
            <a:pPr lvl="1"/>
            <a:r>
              <a:rPr sz="2000">
                <a:sym typeface="+mn-ea"/>
              </a:rPr>
              <a:t>药理学课程论文 </a:t>
            </a:r>
            <a:r>
              <a:rPr lang="en-US" altLang="zh-CN" sz="2000">
                <a:sym typeface="+mn-ea"/>
              </a:rPr>
              <a:t>filetype: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ppt</a:t>
            </a:r>
            <a:endParaRPr lang="en-US" altLang="zh-CN" sz="2000">
              <a:sym typeface="+mn-ea"/>
            </a:endParaRPr>
          </a:p>
          <a:p>
            <a:r>
              <a:rPr sz="2000">
                <a:sym typeface="+mn-ea"/>
              </a:rPr>
              <a:t>检索教育网上（华东理工大学）的有关</a:t>
            </a:r>
            <a:r>
              <a:rPr lang="en-US" altLang="zh-CN" sz="2000">
                <a:sym typeface="+mn-ea"/>
              </a:rPr>
              <a:t>“</a:t>
            </a:r>
            <a:r>
              <a:rPr sz="2000">
                <a:sym typeface="+mn-ea"/>
              </a:rPr>
              <a:t>药理学</a:t>
            </a:r>
            <a:r>
              <a:rPr lang="en-US" altLang="zh-CN" sz="2000">
                <a:sym typeface="+mn-ea"/>
              </a:rPr>
              <a:t>”</a:t>
            </a:r>
            <a:r>
              <a:rPr sz="2000">
                <a:sym typeface="+mn-ea"/>
              </a:rPr>
              <a:t>的网页</a:t>
            </a:r>
            <a:endParaRPr sz="2000">
              <a:sym typeface="+mn-ea"/>
            </a:endParaRPr>
          </a:p>
          <a:p>
            <a:pPr lvl="1"/>
            <a:r>
              <a:rPr sz="2000">
                <a:sym typeface="+mn-ea"/>
              </a:rPr>
              <a:t>"药理学</a:t>
            </a:r>
            <a:r>
              <a:rPr sz="2000">
                <a:sym typeface="+mn-ea"/>
              </a:rPr>
              <a:t>"</a:t>
            </a:r>
            <a:r>
              <a:rPr lang="en-US" altLang="zh-CN" sz="2000">
                <a:sym typeface="+mn-ea"/>
              </a:rPr>
              <a:t> site:edu.cn</a:t>
            </a:r>
            <a:r>
              <a:rPr sz="2000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 “</a:t>
            </a:r>
            <a:r>
              <a:rPr sz="2000">
                <a:sym typeface="+mn-ea"/>
              </a:rPr>
              <a:t>药理学</a:t>
            </a:r>
            <a:r>
              <a:rPr lang="en-US" altLang="zh-CN" sz="2000">
                <a:sym typeface="+mn-ea"/>
              </a:rPr>
              <a:t>” site:ecust.edu.cn</a:t>
            </a:r>
            <a:endParaRPr lang="en-US" altLang="zh-CN" sz="2000">
              <a:sym typeface="+mn-ea"/>
            </a:endParaRPr>
          </a:p>
          <a:p>
            <a:r>
              <a:rPr sz="2000">
                <a:sym typeface="+mn-ea"/>
              </a:rPr>
              <a:t>检索各大学的就业报告</a:t>
            </a:r>
            <a:endParaRPr lang="en-US" altLang="zh-CN" sz="2000">
              <a:sym typeface="+mn-ea"/>
            </a:endParaRPr>
          </a:p>
          <a:p>
            <a:pPr lvl="1"/>
            <a:r>
              <a:rPr sz="2000">
                <a:sym typeface="+mn-ea"/>
              </a:rPr>
              <a:t>"就业报告"</a:t>
            </a:r>
            <a:r>
              <a:rPr lang="en-US" altLang="zh-CN" sz="2000">
                <a:sym typeface="+mn-ea"/>
              </a:rPr>
              <a:t> site:edu.cn</a:t>
            </a:r>
            <a:r>
              <a:rPr sz="2000">
                <a:sym typeface="+mn-ea"/>
              </a:rPr>
              <a:t> 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巧用 </a:t>
            </a:r>
            <a:r>
              <a:rPr lang="en-US" altLang="zh-CN"/>
              <a:t>inurl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096770"/>
            <a:ext cx="5229225" cy="3209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5" y="1313815"/>
            <a:ext cx="5343525" cy="4959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robots</a:t>
            </a:r>
            <a:r>
              <a:rPr lang="en-US" altLang="zh-CN"/>
              <a:t>.txt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480" y="1607820"/>
            <a:ext cx="11362055" cy="434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919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5055,&quot;width&quot;:823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百度的文献检索原理</vt:lpstr>
      <vt:lpstr>百度文献的来源及检索原理</vt:lpstr>
      <vt:lpstr>谣言 or 骗局 and 你就隔着信息素养的距离</vt:lpstr>
      <vt:lpstr>如何像百度学术那样限定检索字段？</vt:lpstr>
      <vt:lpstr>如何像百度学术那样限定检索字段？</vt:lpstr>
      <vt:lpstr>巧用 inurl</vt:lpstr>
      <vt:lpstr>robot.txt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415</cp:revision>
  <dcterms:created xsi:type="dcterms:W3CDTF">2019-06-19T02:08:00Z</dcterms:created>
  <dcterms:modified xsi:type="dcterms:W3CDTF">2020-09-15T15:01:50Z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