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4" r:id="rId4"/>
    <p:sldId id="435" r:id="rId5"/>
    <p:sldId id="436" r:id="rId6"/>
    <p:sldId id="438" r:id="rId7"/>
    <p:sldId id="437" r:id="rId8"/>
    <p:sldId id="439" r:id="rId9"/>
    <p:sldId id="445" r:id="rId10"/>
    <p:sldId id="440" r:id="rId11"/>
    <p:sldId id="441" r:id="rId12"/>
    <p:sldId id="442" r:id="rId13"/>
    <p:sldId id="44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如何阅读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文献？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学术不端行为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6185" y="1417955"/>
            <a:ext cx="5932170" cy="4665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55" y="2214245"/>
            <a:ext cx="4487545" cy="2794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学术不当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0610" y="1863725"/>
            <a:ext cx="5255895" cy="3914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80" y="1436370"/>
            <a:ext cx="4672965" cy="4769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写综述论文如何选择合适的参考文献？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8280" y="1590675"/>
            <a:ext cx="9236075" cy="4388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阅读文献的几种情境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4050" y="1778635"/>
          <a:ext cx="1090739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28"/>
                <a:gridCol w="461328"/>
                <a:gridCol w="2680086"/>
                <a:gridCol w="5391546"/>
                <a:gridCol w="1913255"/>
              </a:tblGrid>
              <a:tr h="42037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序号</a:t>
                      </a:r>
                      <a:endParaRPr lang="zh-CN" altLang="en-US" sz="24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阅读方法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作用</a:t>
                      </a:r>
                      <a:endParaRPr lang="zh-CN" altLang="en-US" sz="2400"/>
                    </a:p>
                  </a:txBody>
                  <a:tcPr/>
                </a:tc>
                <a:tc hMerge="1">
                  <a:tcPr/>
                </a:tc>
              </a:tr>
              <a:tr h="42037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扫标题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排除非相关文献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观摩、学习论文的体例、架构、语言，以及研究设计、研究结果的陈述思路、讨论的展开等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读摘要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进一步排除非相关文献</a:t>
                      </a:r>
                      <a:r>
                        <a:rPr lang="zh-CN" altLang="en-US" sz="2400"/>
                        <a:t>，</a:t>
                      </a:r>
                      <a:r>
                        <a:rPr lang="zh-CN" altLang="en-US" sz="2400"/>
                        <a:t>了解论文研究问题、方法和结果或结论</a:t>
                      </a:r>
                      <a:endParaRPr lang="zh-CN" altLang="en-US" sz="2400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 rowSpan="3"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正文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读引言、相关研究、结论、讨论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再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排除非相关文献</a:t>
                      </a:r>
                      <a:r>
                        <a:rPr lang="zh-CN" altLang="en-US" sz="2400">
                          <a:sym typeface="+mn-ea"/>
                        </a:rPr>
                        <a:t>，</a:t>
                      </a:r>
                      <a:r>
                        <a:rPr lang="zh-CN" altLang="en-US" sz="2400"/>
                        <a:t>了解论文的论述逻辑，初步</a:t>
                      </a:r>
                      <a:r>
                        <a:rPr lang="zh-CN" altLang="en-US" sz="2400"/>
                        <a:t>排除读摘要引起的疑问</a:t>
                      </a:r>
                      <a:endParaRPr lang="zh-CN" altLang="en-US" sz="2400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读研究设计、研究结果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发现潜在的</a:t>
                      </a:r>
                      <a:r>
                        <a:rPr lang="zh-CN" altLang="en-US" sz="2400"/>
                        <a:t>研究不足</a:t>
                      </a:r>
                      <a:endParaRPr lang="zh-CN" altLang="en-US" sz="2400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读研究不足与展望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收集作者提出的不足和展望，是否追随？</a:t>
                      </a:r>
                      <a:endParaRPr lang="zh-CN" altLang="en-US" sz="240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扫标题：</a:t>
            </a:r>
            <a:r>
              <a:rPr lang="zh-CN" altLang="en-US"/>
              <a:t>期待视野下的故事</a:t>
            </a:r>
            <a:r>
              <a:rPr lang="zh-CN" altLang="en-US"/>
              <a:t>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540510"/>
            <a:ext cx="83235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读摘要：进一步排除非相关文献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8145" y="1538605"/>
            <a:ext cx="607060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读正文：</a:t>
            </a:r>
            <a:r>
              <a:rPr lang="zh-CN" altLang="en-US">
                <a:sym typeface="+mn-ea"/>
              </a:rPr>
              <a:t>再排除非相关文献，非研究性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708525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240" y="1232535"/>
            <a:ext cx="4258310" cy="5115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出版物的作用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785995"/>
          </a:xfrm>
        </p:spPr>
        <p:txBody>
          <a:bodyPr/>
          <a:p>
            <a:r>
              <a:rPr lang="zh-CN" altLang="en-US"/>
              <a:t>学术性</a:t>
            </a:r>
            <a:endParaRPr lang="zh-CN" altLang="en-US"/>
          </a:p>
          <a:p>
            <a:pPr lvl="1"/>
            <a:r>
              <a:rPr lang="zh-CN" altLang="en-US"/>
              <a:t>研究性</a:t>
            </a:r>
            <a:endParaRPr lang="zh-CN" altLang="en-US"/>
          </a:p>
          <a:p>
            <a:pPr lvl="1"/>
            <a:r>
              <a:rPr lang="zh-CN" altLang="en-US"/>
              <a:t>创新点</a:t>
            </a:r>
            <a:endParaRPr lang="zh-CN" altLang="en-US"/>
          </a:p>
          <a:p>
            <a:r>
              <a:rPr lang="zh-CN" altLang="en-US"/>
              <a:t>质量</a:t>
            </a:r>
            <a:endParaRPr lang="zh-CN" altLang="en-US"/>
          </a:p>
          <a:p>
            <a:pPr lvl="1"/>
            <a:r>
              <a:rPr lang="zh-CN" altLang="en-US"/>
              <a:t>普通刊</a:t>
            </a:r>
            <a:endParaRPr lang="en-US" altLang="zh-CN"/>
          </a:p>
          <a:p>
            <a:pPr lvl="1"/>
            <a:r>
              <a:rPr lang="en-US" altLang="zh-CN"/>
              <a:t>C</a:t>
            </a:r>
            <a:r>
              <a:rPr lang="zh-CN" altLang="en-US"/>
              <a:t>刊</a:t>
            </a:r>
            <a:endParaRPr lang="zh-CN" altLang="en-US"/>
          </a:p>
          <a:p>
            <a:pPr lvl="1"/>
            <a:r>
              <a:rPr lang="zh-CN" altLang="en-US"/>
              <a:t>北大核心期刊</a:t>
            </a:r>
            <a:endParaRPr lang="zh-CN" altLang="en-US"/>
          </a:p>
          <a:p>
            <a:pPr lvl="1"/>
            <a:r>
              <a:rPr lang="zh-CN" altLang="en-US"/>
              <a:t>中国科技论文索引：</a:t>
            </a:r>
            <a:r>
              <a:rPr lang="en-US" altLang="zh-CN"/>
              <a:t>CSCD</a:t>
            </a:r>
            <a:endParaRPr lang="en-US" altLang="zh-CN"/>
          </a:p>
          <a:p>
            <a:pPr lvl="1"/>
            <a:r>
              <a:rPr lang="en-US" altLang="zh-CN"/>
              <a:t>EI</a:t>
            </a:r>
            <a:r>
              <a:rPr lang="zh-CN" altLang="en-US"/>
              <a:t>、</a:t>
            </a:r>
            <a:r>
              <a:rPr lang="en-US" altLang="zh-CN"/>
              <a:t>SCI</a:t>
            </a:r>
            <a:r>
              <a:rPr lang="zh-CN" altLang="en-US"/>
              <a:t>、</a:t>
            </a:r>
            <a:r>
              <a:rPr lang="en-US" altLang="zh-CN"/>
              <a:t>SSCI</a:t>
            </a:r>
            <a:r>
              <a:rPr lang="zh-CN" altLang="en-US"/>
              <a:t>、</a:t>
            </a:r>
            <a:r>
              <a:rPr lang="en-US" altLang="zh-CN"/>
              <a:t>A&amp;HCI</a:t>
            </a:r>
            <a:r>
              <a:rPr lang="zh-CN" altLang="en-US"/>
              <a:t>、</a:t>
            </a:r>
            <a:r>
              <a:rPr lang="en-US" altLang="zh-CN"/>
              <a:t>BCI</a:t>
            </a:r>
            <a:r>
              <a:rPr lang="zh-CN" altLang="en-US"/>
              <a:t>、</a:t>
            </a:r>
            <a:r>
              <a:rPr lang="en-US" altLang="zh-CN"/>
              <a:t>CPCI</a:t>
            </a:r>
            <a:r>
              <a:rPr lang="zh-CN" altLang="en-US"/>
              <a:t>、</a:t>
            </a:r>
            <a:r>
              <a:rPr lang="en-US" altLang="zh-CN"/>
              <a:t>ISR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2075" y="1689100"/>
            <a:ext cx="810387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读正文：观摩（综述型</a:t>
            </a:r>
            <a:r>
              <a:rPr lang="zh-CN" altLang="en-US"/>
              <a:t>论文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36345"/>
            <a:ext cx="10972800" cy="2567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35" y="3283585"/>
            <a:ext cx="73914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读正文：观摩（学位</a:t>
            </a:r>
            <a:r>
              <a:rPr lang="zh-CN" altLang="en-US">
                <a:sym typeface="+mn-ea"/>
              </a:rPr>
              <a:t>论文）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170" y="1296035"/>
            <a:ext cx="9563100" cy="283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25" y="2909570"/>
            <a:ext cx="730567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学术不当或不端：撤回</a:t>
            </a:r>
            <a:r>
              <a:rPr lang="en-US" altLang="zh-CN"/>
              <a:t>retract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711325"/>
            <a:ext cx="10972800" cy="45002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1cd1378-d8d5-409a-8eec-27f47d402191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演示</Application>
  <PresentationFormat>宽屏</PresentationFormat>
  <Paragraphs>102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仿宋</vt:lpstr>
      <vt:lpstr>微软雅黑</vt:lpstr>
      <vt:lpstr>Arial Unicode MS</vt:lpstr>
      <vt:lpstr>Calibri</vt:lpstr>
      <vt:lpstr>默认设计模板</vt:lpstr>
      <vt:lpstr>创新研究中如何运用文献检索？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写综述论文如何选择合适的参考文献？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242</cp:revision>
  <dcterms:created xsi:type="dcterms:W3CDTF">2019-06-19T02:08:00Z</dcterms:created>
  <dcterms:modified xsi:type="dcterms:W3CDTF">2020-10-06T08:50:05Z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