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345" r:id="rId4"/>
    <p:sldId id="352" r:id="rId5"/>
    <p:sldId id="342" r:id="rId6"/>
    <p:sldId id="339" r:id="rId7"/>
    <p:sldId id="355" r:id="rId8"/>
    <p:sldId id="346" r:id="rId9"/>
    <p:sldId id="360" r:id="rId10"/>
    <p:sldId id="344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892556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>
                <a:sym typeface="+mn-ea"/>
              </a:rPr>
              <a:t>文献检索如何确定检索词和检索式？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3825" y="4994910"/>
            <a:ext cx="453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从创新研发人员的责任说起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r>
              <a:rPr lang="zh-CN" altLang="en-US"/>
              <a:t>同义词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5975" y="1814195"/>
            <a:ext cx="10766425" cy="102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4700905"/>
            <a:ext cx="10748010" cy="1461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08045"/>
            <a:ext cx="11026140" cy="519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注意：概念的新</a:t>
            </a:r>
            <a:r>
              <a:rPr lang="zh-CN" altLang="en-US"/>
              <a:t>发展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5890" y="1311275"/>
            <a:ext cx="3821430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270" y="157480"/>
            <a:ext cx="10972800" cy="877570"/>
          </a:xfrm>
        </p:spPr>
        <p:txBody>
          <a:bodyPr/>
          <a:p>
            <a:r>
              <a:rPr lang="zh-CN" altLang="en-US">
                <a:sym typeface="+mn-ea"/>
              </a:rPr>
              <a:t>注意：上位、同位概念的相关性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90" y="1035050"/>
            <a:ext cx="10972800" cy="4525963"/>
          </a:xfrm>
        </p:spPr>
        <p:txBody>
          <a:bodyPr/>
          <a:p>
            <a:r>
              <a:rPr lang="zh-CN" altLang="en-US"/>
              <a:t>国内发表与滑膜肉</a:t>
            </a:r>
            <a:r>
              <a:rPr lang="zh-CN" altLang="en-US"/>
              <a:t>瘤相关研究的机构？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781175"/>
            <a:ext cx="822007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2352675"/>
            <a:ext cx="7896225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4209415"/>
            <a:ext cx="685800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730" y="4609465"/>
            <a:ext cx="68770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用检索字段和逻辑关系连接</a:t>
            </a:r>
            <a:r>
              <a:rPr lang="zh-CN" altLang="en-US"/>
              <a:t>检索词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r>
              <a:rPr lang="en-US" altLang="zh-CN" sz="2400"/>
              <a:t>SU=</a:t>
            </a:r>
            <a:r>
              <a:rPr lang="zh-CN" altLang="en-US" sz="2400"/>
              <a:t>滑膜骨瘤</a:t>
            </a:r>
            <a:r>
              <a:rPr lang="en-US" altLang="zh-CN" sz="2400"/>
              <a:t>+滑膜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/>
              <a:t>+软组织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/>
              <a:t>+横纹肌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/>
              <a:t>+纤维肉瘤  OR</a:t>
            </a:r>
            <a:r>
              <a:rPr lang="en-US" altLang="zh-CN" sz="2400"/>
              <a:t> TKA=</a:t>
            </a:r>
            <a:r>
              <a:rPr lang="zh-CN" altLang="en-US" sz="2400">
                <a:sym typeface="+mn-ea"/>
              </a:rPr>
              <a:t>滑膜骨瘤</a:t>
            </a:r>
            <a:r>
              <a:rPr lang="en-US" altLang="zh-CN" sz="2400">
                <a:sym typeface="+mn-ea"/>
              </a:rPr>
              <a:t>+滑膜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>
                <a:sym typeface="+mn-ea"/>
              </a:rPr>
              <a:t>+软组织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>
                <a:sym typeface="+mn-ea"/>
              </a:rPr>
              <a:t>+横纹肌</a:t>
            </a:r>
            <a:r>
              <a:rPr lang="en-US" altLang="zh-CN" sz="2400">
                <a:sym typeface="+mn-ea"/>
              </a:rPr>
              <a:t>肉瘤</a:t>
            </a:r>
            <a:r>
              <a:rPr lang="en-US" altLang="zh-CN" sz="2400">
                <a:sym typeface="+mn-ea"/>
              </a:rPr>
              <a:t>+纤维肉瘤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SU=</a:t>
            </a:r>
            <a:r>
              <a:rPr lang="zh-CN" altLang="en-US" sz="2400">
                <a:sym typeface="+mn-ea"/>
              </a:rPr>
              <a:t>滑膜骨瘤</a:t>
            </a:r>
            <a:r>
              <a:rPr lang="en-US" altLang="zh-CN" sz="2400">
                <a:sym typeface="+mn-ea"/>
              </a:rPr>
              <a:t>+滑膜肉瘤+软组织肉瘤+横纹肌肉瘤+纤维肉瘤 OR</a:t>
            </a:r>
            <a:r>
              <a:rPr lang="en-US" altLang="zh-CN" sz="2400">
                <a:sym typeface="+mn-ea"/>
              </a:rPr>
              <a:t> TKA=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滑膜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'*'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骨瘤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'+('滑膜'+'软组织'+'横纹肌'+'纤维')*'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肉瘤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</a:t>
            </a:r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同一句子</a:t>
            </a:r>
            <a:r>
              <a:rPr lang="en-US" altLang="zh-CN" sz="2400">
                <a:sym typeface="+mn-ea"/>
              </a:rPr>
              <a:t>):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滑膜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'*'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骨瘤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'+('滑膜'+'软组织'+'横纹肌'+'纤维')*'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肉瘤</a:t>
            </a:r>
            <a:r>
              <a:rPr lang="en-US" alt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'</a:t>
            </a:r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205" y="1600200"/>
            <a:ext cx="173101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软组织</a:t>
            </a:r>
            <a:r>
              <a:rPr lang="en-US" altLang="zh-CN" sz="2400">
                <a:sym typeface="+mn-ea"/>
              </a:rPr>
              <a:t>肉瘤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927860" y="2533650"/>
            <a:ext cx="2709545" cy="42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200">
                <a:sym typeface="+mn-ea"/>
              </a:rPr>
              <a:t>滑膜骨瘤</a:t>
            </a:r>
            <a:r>
              <a:rPr lang="en-US" altLang="zh-CN" sz="2200">
                <a:sym typeface="+mn-ea"/>
              </a:rPr>
              <a:t>+滑膜肉瘤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4471035" y="3051175"/>
            <a:ext cx="2860675" cy="4298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横纹肌肉瘤+纤维肉瘤</a:t>
            </a:r>
            <a:endParaRPr lang="zh-CN" altLang="en-US" sz="220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36365" y="2003425"/>
            <a:ext cx="534670" cy="5283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83175" y="2003425"/>
            <a:ext cx="365760" cy="11042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15100" y="2394585"/>
            <a:ext cx="73088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>
            <a:off x="5622925" y="2003425"/>
            <a:ext cx="1049655" cy="3117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注意：上位、同位、下位概念的相关性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7980" y="2155825"/>
            <a:ext cx="64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油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4330700" y="3853180"/>
            <a:ext cx="109728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2400"/>
              <a:t>花生油</a:t>
            </a:r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5570220" y="2559050"/>
            <a:ext cx="35560" cy="4483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75195" y="2863215"/>
            <a:ext cx="73088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>
            <a:off x="6109970" y="2559050"/>
            <a:ext cx="935990" cy="3041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76595" y="3853180"/>
            <a:ext cx="140208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2400"/>
              <a:t>葵花子</a:t>
            </a:r>
            <a:r>
              <a:rPr lang="zh-CN" altLang="en-US" sz="2400"/>
              <a:t>油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5427980" y="3064510"/>
            <a:ext cx="109728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2400"/>
              <a:t>食用</a:t>
            </a:r>
            <a:r>
              <a:rPr lang="zh-CN" altLang="en-US" sz="2400"/>
              <a:t>油</a:t>
            </a:r>
            <a:endParaRPr lang="zh-CN" altLang="en-US" sz="240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45990" y="2567940"/>
            <a:ext cx="644525" cy="5111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80510" y="3079115"/>
            <a:ext cx="79248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2400"/>
              <a:t>汽油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3349625" y="3899535"/>
            <a:ext cx="730885" cy="368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5360035" y="3576320"/>
            <a:ext cx="318770" cy="276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109970" y="3539490"/>
            <a:ext cx="67945" cy="276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871595" y="3576320"/>
            <a:ext cx="318770" cy="2768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r>
              <a:rPr lang="zh-CN" altLang="en-US"/>
              <a:t>术语、</a:t>
            </a:r>
            <a:r>
              <a:rPr lang="zh-CN" altLang="en-US"/>
              <a:t>名称的缩写或变形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4930"/>
            <a:ext cx="10972800" cy="4781550"/>
          </a:xfrm>
        </p:spPr>
        <p:txBody>
          <a:bodyPr/>
          <a:p>
            <a:r>
              <a:rPr lang="zh-CN" altLang="en-US"/>
              <a:t>中药：中草药、草药</a:t>
            </a:r>
            <a:endParaRPr lang="zh-CN" altLang="en-US"/>
          </a:p>
          <a:p>
            <a:r>
              <a:rPr lang="zh-CN" altLang="en-US"/>
              <a:t>阿莫西林：阿莫斯林</a:t>
            </a:r>
            <a:endParaRPr lang="zh-CN" altLang="en-US"/>
          </a:p>
          <a:p>
            <a:r>
              <a:rPr lang="zh-CN" altLang="en-US"/>
              <a:t>阿司匹林：阿斯匹林</a:t>
            </a:r>
            <a:endParaRPr lang="zh-CN" altLang="en-US"/>
          </a:p>
          <a:p>
            <a:r>
              <a:rPr lang="zh-CN" altLang="en-US"/>
              <a:t>马尔可夫链：马尔柯夫链</a:t>
            </a:r>
            <a:endParaRPr lang="zh-CN" altLang="en-US"/>
          </a:p>
          <a:p>
            <a:r>
              <a:rPr lang="zh-CN" altLang="en-US"/>
              <a:t>钱旭红：</a:t>
            </a:r>
            <a:r>
              <a:rPr lang="en-US" altLang="zh-CN"/>
              <a:t>qian xuhong</a:t>
            </a:r>
            <a:r>
              <a:rPr lang="zh-CN" altLang="en-US"/>
              <a:t>，</a:t>
            </a:r>
            <a:r>
              <a:rPr lang="en-US" altLang="zh-CN"/>
              <a:t>qian xh</a:t>
            </a:r>
            <a:r>
              <a:rPr lang="zh-CN" altLang="en-US"/>
              <a:t>，</a:t>
            </a:r>
            <a:r>
              <a:rPr lang="en-US" altLang="zh-CN"/>
              <a:t>qian x.h.</a:t>
            </a:r>
            <a:r>
              <a:rPr lang="zh-CN" altLang="en-US"/>
              <a:t>，</a:t>
            </a:r>
            <a:r>
              <a:rPr lang="en-US" altLang="zh-CN"/>
              <a:t>qian -x.h.</a:t>
            </a:r>
            <a:r>
              <a:rPr lang="zh-CN" altLang="en-US"/>
              <a:t>，</a:t>
            </a:r>
            <a:r>
              <a:rPr lang="en-US" altLang="zh-CN"/>
              <a:t>...</a:t>
            </a:r>
            <a:endParaRPr lang="zh-CN" altLang="en-US"/>
          </a:p>
          <a:p>
            <a:r>
              <a:rPr lang="zh-CN" altLang="en-US"/>
              <a:t>袁胃康：</a:t>
            </a:r>
            <a:r>
              <a:rPr lang="en-US" altLang="zh-CN"/>
              <a:t>yuan weikang</a:t>
            </a:r>
            <a:r>
              <a:rPr lang="zh-CN" altLang="en-US"/>
              <a:t>，</a:t>
            </a:r>
            <a:r>
              <a:rPr lang="en-US" altLang="zh-CN"/>
              <a:t>yuan wk</a:t>
            </a:r>
            <a:r>
              <a:rPr lang="zh-CN" altLang="en-US"/>
              <a:t>，</a:t>
            </a:r>
            <a:r>
              <a:rPr lang="en-US" altLang="zh-CN"/>
              <a:t>yuan w.k.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钱锋：钱峰</a:t>
            </a:r>
            <a:endParaRPr lang="zh-CN" altLang="en-US"/>
          </a:p>
          <a:p>
            <a:r>
              <a:rPr lang="zh-CN" altLang="en-US"/>
              <a:t>华东理工大学：华东化工学院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7905" y="1838960"/>
            <a:ext cx="3184525" cy="11068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200" b="1"/>
              <a:t>防止漏检</a:t>
            </a:r>
            <a:r>
              <a:rPr lang="zh-CN" altLang="en-US" sz="2200"/>
              <a:t>：</a:t>
            </a:r>
            <a:endParaRPr lang="zh-CN" altLang="en-US" sz="2200"/>
          </a:p>
          <a:p>
            <a:r>
              <a:rPr lang="zh-CN" altLang="en-US" sz="2200"/>
              <a:t>头脑风暴枚举</a:t>
            </a:r>
            <a:endParaRPr lang="zh-CN" altLang="en-US" sz="2200"/>
          </a:p>
          <a:p>
            <a:r>
              <a:rPr lang="zh-CN" altLang="en-US" sz="2200"/>
              <a:t>检索工具的索引字典</a:t>
            </a:r>
            <a:endParaRPr lang="zh-CN" altLang="en-US" sz="2200"/>
          </a:p>
        </p:txBody>
      </p:sp>
      <p:sp>
        <p:nvSpPr>
          <p:cNvPr id="5" name="文本框 4"/>
          <p:cNvSpPr txBox="1"/>
          <p:nvPr/>
        </p:nvSpPr>
        <p:spPr>
          <a:xfrm>
            <a:off x="9212580" y="4942840"/>
            <a:ext cx="2285365" cy="768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rgbClr val="FF0000"/>
                </a:solidFill>
              </a:rPr>
              <a:t>防止同名</a:t>
            </a:r>
            <a:r>
              <a:rPr lang="zh-CN" altLang="en-US" sz="2200" b="1">
                <a:solidFill>
                  <a:srgbClr val="FF0000"/>
                </a:solidFill>
              </a:rPr>
              <a:t>错检</a:t>
            </a:r>
            <a:r>
              <a:rPr lang="zh-CN" altLang="en-US" sz="2200"/>
              <a:t>：</a:t>
            </a:r>
            <a:endParaRPr lang="zh-CN" altLang="en-US" sz="2200"/>
          </a:p>
          <a:p>
            <a:r>
              <a:rPr lang="zh-CN" altLang="en-US" sz="2200"/>
              <a:t>简历、机构介绍</a:t>
            </a:r>
            <a:endParaRPr lang="zh-CN" alt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避免这些检索词</a:t>
            </a:r>
            <a:r>
              <a:rPr lang="zh-CN" altLang="en-US"/>
              <a:t>：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研究、开发、应用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6085" y="1417955"/>
            <a:ext cx="4359910" cy="4900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9335" y="2662555"/>
            <a:ext cx="2997200" cy="1938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不少与研究、开发、应用有关的研究，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却不含有这些词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 b="1">
                <a:solidFill>
                  <a:srgbClr val="FF0000"/>
                </a:solidFill>
              </a:rPr>
              <a:t>因此要尽量少用这些词，以免漏检！！！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94840" y="2707005"/>
            <a:ext cx="3985260" cy="25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94840" y="3311525"/>
            <a:ext cx="3985260" cy="25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83410" y="4409440"/>
            <a:ext cx="3985260" cy="25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94840" y="4820285"/>
            <a:ext cx="3985260" cy="25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94840" y="6429375"/>
            <a:ext cx="3985260" cy="25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r>
              <a:rPr lang="zh-CN" altLang="en-US"/>
              <a:t>中文名称同音字导致错检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1417955"/>
            <a:ext cx="5876925" cy="3943350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>
          <a:xfrm>
            <a:off x="609600" y="5572760"/>
            <a:ext cx="10972800" cy="831215"/>
          </a:xfrm>
        </p:spPr>
        <p:txBody>
          <a:bodyPr/>
          <a:p>
            <a:r>
              <a:rPr lang="zh-CN" altLang="en-US" sz="1400"/>
              <a:t>https://news.sina.com.cn/c/edu/2006-06-21/09289259673s.shtml</a:t>
            </a:r>
            <a:endParaRPr lang="zh-CN" altLang="en-US" sz="1400"/>
          </a:p>
          <a:p>
            <a:r>
              <a:rPr lang="zh-CN" altLang="en-US" sz="1400"/>
              <a:t>http://roll.sohu.com/20120808/n350130258.shtml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" y="1627505"/>
            <a:ext cx="4295775" cy="35242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4439285" y="2132965"/>
            <a:ext cx="360045" cy="21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22320" y="3048000"/>
            <a:ext cx="117475" cy="161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237355" y="3552190"/>
            <a:ext cx="117475" cy="161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385570" y="4118610"/>
            <a:ext cx="117475" cy="161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576310" y="4794885"/>
            <a:ext cx="117475" cy="161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18165" y="4794885"/>
            <a:ext cx="117475" cy="161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496040" y="2061210"/>
            <a:ext cx="432435" cy="345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文献检索如何确定检索词和检索式？</vt:lpstr>
      <vt:lpstr>注意：同义词</vt:lpstr>
      <vt:lpstr>注意：概念的新发展</vt:lpstr>
      <vt:lpstr>注意：上位、同位概念的相关性</vt:lpstr>
      <vt:lpstr>用检索字段和逻辑关系连接检索词</vt:lpstr>
      <vt:lpstr>注意：上位、同位、下位概念的相关性</vt:lpstr>
      <vt:lpstr>注意：术语、名称的缩写或变形</vt:lpstr>
      <vt:lpstr>避免：研究、开发、应用</vt:lpstr>
      <vt:lpstr>注意：中文名称同音字导致错检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180</cp:revision>
  <dcterms:created xsi:type="dcterms:W3CDTF">2020-09-06T10:26:00Z</dcterms:created>
  <dcterms:modified xsi:type="dcterms:W3CDTF">2020-10-16T13:22:55Z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