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339" r:id="rId4"/>
    <p:sldId id="350" r:id="rId5"/>
    <p:sldId id="351" r:id="rId6"/>
    <p:sldId id="359" r:id="rId7"/>
    <p:sldId id="347" r:id="rId8"/>
    <p:sldId id="360" r:id="rId9"/>
    <p:sldId id="361" r:id="rId10"/>
    <p:sldId id="363" r:id="rId11"/>
    <p:sldId id="345" r:id="rId12"/>
    <p:sldId id="352" r:id="rId13"/>
    <p:sldId id="346" r:id="rId14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348" y="72"/>
      </p:cViewPr>
      <p:guideLst>
        <p:guide orient="horz" pos="2160"/>
        <p:guide pos="37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94000">
              <a:srgbClr val="14CD68">
                <a:alpha val="0"/>
              </a:srgbClr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2209800" y="2130425"/>
            <a:ext cx="7772400" cy="1470025"/>
          </a:xfrm>
        </p:spPr>
        <p:txBody>
          <a:bodyPr anchor="ctr"/>
          <a:lstStyle/>
          <a:p>
            <a:pPr defTabSz="914400">
              <a:buClrTx/>
              <a:buSzTx/>
              <a:buFontTx/>
            </a:pPr>
            <a:r>
              <a:rPr lang="zh-CN" altLang="en-US" sz="4400">
                <a:sym typeface="+mn-ea"/>
              </a:rPr>
              <a:t>文献检索如何确定通用</a:t>
            </a:r>
            <a:r>
              <a:rPr lang="zh-CN" altLang="en-US" sz="4400">
                <a:sym typeface="+mn-ea"/>
              </a:rPr>
              <a:t>检索式？</a:t>
            </a:r>
            <a:endParaRPr lang="zh-CN" altLang="en-US" sz="44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 anchor="t"/>
          <a:lstStyle/>
          <a:p>
            <a:pPr defTabSz="914400">
              <a:buClrTx/>
              <a:buSzTx/>
              <a:buFontTx/>
            </a:pPr>
            <a:r>
              <a:rPr lang="zh-CN" altLang="zh-CN" sz="3200" kern="1200" baseline="0">
                <a:latin typeface="+mn-lt"/>
                <a:ea typeface="+mn-ea"/>
                <a:cs typeface="+mn-cs"/>
              </a:rPr>
              <a:t>吉久明</a:t>
            </a:r>
            <a:endParaRPr lang="zh-CN" altLang="zh-CN" sz="3200" kern="1200" baseline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zh-CN" altLang="zh-CN" sz="32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zh-CN" altLang="en-US"/>
              <a:t>维他命</a:t>
            </a:r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7" name="内容占位符 6"/>
          <p:cNvSpPr/>
          <p:nvPr>
            <p:ph idx="1"/>
          </p:nvPr>
        </p:nvSpPr>
        <p:spPr>
          <a:xfrm>
            <a:off x="542925" y="1301115"/>
            <a:ext cx="10972800" cy="4525963"/>
          </a:xfrm>
        </p:spPr>
        <p:txBody>
          <a:bodyPr/>
          <a:p>
            <a:r>
              <a:rPr lang="zh-CN" altLang="en-US"/>
              <a:t>维他命</a:t>
            </a:r>
            <a:r>
              <a:rPr lang="en-US" altLang="zh-CN"/>
              <a:t>E or </a:t>
            </a:r>
            <a:r>
              <a:rPr lang="zh-CN" altLang="en-US"/>
              <a:t>维</a:t>
            </a:r>
            <a:r>
              <a:rPr lang="en-US" altLang="zh-CN"/>
              <a:t>E or VE or </a:t>
            </a:r>
            <a:r>
              <a:rPr lang="zh-CN" altLang="en-US"/>
              <a:t>生育</a:t>
            </a:r>
            <a:r>
              <a:rPr lang="en-US" altLang="zh-CN">
                <a:solidFill>
                  <a:srgbClr val="FF0000"/>
                </a:solidFill>
              </a:rPr>
              <a:t>*</a:t>
            </a:r>
            <a:r>
              <a:rPr lang="zh-CN" altLang="en-US"/>
              <a:t>酚</a:t>
            </a:r>
            <a:endParaRPr lang="zh-CN" altLang="en-US"/>
          </a:p>
          <a:p>
            <a:pPr lvl="1"/>
            <a:r>
              <a:rPr lang="zh-CN" altLang="en-US" b="1">
                <a:solidFill>
                  <a:srgbClr val="FF0000"/>
                </a:solidFill>
                <a:sym typeface="+mn-ea"/>
              </a:rPr>
              <a:t>生育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*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酚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 表示 α-生育酚，β-生育酚，γ-生育酚，δ-生育酚，α-生育三烯酚，β-生育三烯酚，γ-生育三烯酚，δ-生育三烯酚</a:t>
            </a:r>
            <a:endParaRPr lang="zh-CN" altLang="en-US"/>
          </a:p>
          <a:p>
            <a:pPr lvl="0"/>
            <a:r>
              <a:rPr lang="en-US" altLang="zh-CN">
                <a:sym typeface="+mn-ea"/>
              </a:rPr>
              <a:t>Vitamin E or VE or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?</a:t>
            </a:r>
            <a:r>
              <a:rPr lang="en-US" altLang="zh-CN">
                <a:sym typeface="+mn-ea"/>
              </a:rPr>
              <a:t>-tocopherol or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?</a:t>
            </a:r>
            <a:r>
              <a:rPr lang="en-US" altLang="zh-CN">
                <a:sym typeface="+mn-ea"/>
              </a:rPr>
              <a:t>-tocotrienol 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Vitamin E or VE or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?</a:t>
            </a:r>
            <a:r>
              <a:rPr lang="en-US" altLang="zh-CN">
                <a:sym typeface="+mn-ea"/>
              </a:rPr>
              <a:t>-toco*ol 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表示 </a:t>
            </a:r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</a:rPr>
              <a:t>Vitamin E or VE or α-tocopherol or β-tocopherol or γ-tocopherol or δ-tocopherol or α-tocotrienol or β-tocotrienol or γ-tocotrienol or δ-tocotrienol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sym typeface="+mn-ea"/>
            </a:endParaRPr>
          </a:p>
          <a:p>
            <a:pPr lvl="1"/>
            <a:endParaRPr lang="en-US" altLang="zh-CN">
              <a:sym typeface="+mn-ea"/>
            </a:endParaRPr>
          </a:p>
          <a:p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截词符使得检索式简洁，也防止因枚举不足的引起漏检</a:t>
            </a:r>
            <a:endParaRPr lang="zh-CN" altLang="en-US" b="1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zh-CN" altLang="en-US"/>
              <a:t>术语、</a:t>
            </a:r>
            <a:r>
              <a:rPr lang="zh-CN" altLang="en-US"/>
              <a:t>名称的缩写或变形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4260" y="1875155"/>
            <a:ext cx="10427335" cy="3691255"/>
          </a:xfrm>
        </p:spPr>
        <p:txBody>
          <a:bodyPr/>
          <a:p>
            <a:r>
              <a:rPr lang="zh-CN" altLang="en-US" sz="24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能截词的用截词</a:t>
            </a:r>
            <a:endParaRPr lang="zh-CN" altLang="en-US" sz="2400"/>
          </a:p>
          <a:p>
            <a:pPr lvl="1"/>
            <a:r>
              <a:rPr lang="zh-CN" altLang="en-US" sz="2400"/>
              <a:t>中药 </a:t>
            </a:r>
            <a:r>
              <a:rPr lang="en-US" altLang="zh-CN" sz="2400"/>
              <a:t>or </a:t>
            </a:r>
            <a:r>
              <a:rPr lang="zh-CN" altLang="en-US" sz="2400"/>
              <a:t>中草药 </a:t>
            </a:r>
            <a:r>
              <a:rPr lang="en-US" altLang="zh-CN" sz="2400"/>
              <a:t>or </a:t>
            </a:r>
            <a:r>
              <a:rPr lang="zh-CN" altLang="en-US" sz="2400"/>
              <a:t>草药，</a:t>
            </a:r>
            <a:r>
              <a:rPr lang="zh-CN" altLang="en-US" sz="2400">
                <a:sym typeface="+mn-ea"/>
              </a:rPr>
              <a:t>中</a:t>
            </a:r>
            <a:r>
              <a:rPr lang="en-US" sz="2400">
                <a:solidFill>
                  <a:srgbClr val="FF0000"/>
                </a:solidFill>
                <a:sym typeface="+mn-ea"/>
              </a:rPr>
              <a:t>?</a:t>
            </a:r>
            <a:r>
              <a:rPr lang="zh-CN" altLang="en-US" sz="2400">
                <a:sym typeface="+mn-ea"/>
              </a:rPr>
              <a:t>药 </a:t>
            </a:r>
            <a:r>
              <a:rPr lang="en-US" altLang="zh-CN" sz="2400">
                <a:sym typeface="+mn-ea"/>
              </a:rPr>
              <a:t>or </a:t>
            </a:r>
            <a:r>
              <a:rPr lang="zh-CN" altLang="en-US" sz="2400">
                <a:sym typeface="+mn-ea"/>
              </a:rPr>
              <a:t>草药</a:t>
            </a:r>
            <a:endParaRPr lang="zh-CN" altLang="en-US" sz="2400"/>
          </a:p>
          <a:p>
            <a:pPr lvl="1"/>
            <a:r>
              <a:rPr lang="zh-CN" altLang="en-US" sz="2400"/>
              <a:t>阿莫西林 </a:t>
            </a:r>
            <a:r>
              <a:rPr lang="en-US" altLang="zh-CN" sz="2400"/>
              <a:t>or </a:t>
            </a:r>
            <a:r>
              <a:rPr lang="zh-CN" altLang="en-US" sz="2400"/>
              <a:t>阿莫斯林 ，</a:t>
            </a:r>
            <a:r>
              <a:rPr lang="zh-CN" altLang="en-US" sz="2400">
                <a:sym typeface="+mn-ea"/>
              </a:rPr>
              <a:t>阿莫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?</a:t>
            </a:r>
            <a:r>
              <a:rPr lang="zh-CN" altLang="en-US" sz="2400">
                <a:sym typeface="+mn-ea"/>
              </a:rPr>
              <a:t>林</a:t>
            </a:r>
            <a:endParaRPr lang="zh-CN" altLang="en-US" sz="2400"/>
          </a:p>
          <a:p>
            <a:pPr lvl="1"/>
            <a:r>
              <a:rPr lang="zh-CN" altLang="en-US" sz="2400"/>
              <a:t>阿司匹林 </a:t>
            </a:r>
            <a:r>
              <a:rPr lang="en-US" altLang="zh-CN" sz="2400"/>
              <a:t>or </a:t>
            </a:r>
            <a:r>
              <a:rPr lang="zh-CN" altLang="en-US" sz="2400"/>
              <a:t>阿斯匹林，</a:t>
            </a:r>
            <a:r>
              <a:rPr lang="zh-CN" altLang="en-US" sz="2400">
                <a:sym typeface="+mn-ea"/>
              </a:rPr>
              <a:t>阿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?</a:t>
            </a:r>
            <a:r>
              <a:rPr lang="zh-CN" altLang="en-US" sz="2400">
                <a:sym typeface="+mn-ea"/>
              </a:rPr>
              <a:t>匹林</a:t>
            </a:r>
            <a:endParaRPr lang="zh-CN" altLang="en-US" sz="2400"/>
          </a:p>
          <a:p>
            <a:pPr lvl="1"/>
            <a:r>
              <a:rPr lang="zh-CN" altLang="en-US" sz="2400"/>
              <a:t>马尔可夫链 </a:t>
            </a:r>
            <a:r>
              <a:rPr lang="en-US" altLang="zh-CN" sz="2400"/>
              <a:t>or </a:t>
            </a:r>
            <a:r>
              <a:rPr lang="zh-CN" altLang="en-US" sz="2400"/>
              <a:t>马尔柯夫链，</a:t>
            </a:r>
            <a:r>
              <a:rPr lang="zh-CN" altLang="en-US" sz="2400">
                <a:sym typeface="+mn-ea"/>
              </a:rPr>
              <a:t>马尔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?</a:t>
            </a:r>
            <a:r>
              <a:rPr lang="zh-CN" altLang="en-US" sz="2400">
                <a:sym typeface="+mn-ea"/>
              </a:rPr>
              <a:t>夫链</a:t>
            </a:r>
            <a:endParaRPr lang="zh-CN" altLang="en-US" sz="2400">
              <a:sym typeface="+mn-ea"/>
            </a:endParaRPr>
          </a:p>
          <a:p>
            <a:pPr lvl="1"/>
            <a:endParaRPr lang="zh-CN" altLang="en-US" sz="2400">
              <a:sym typeface="+mn-ea"/>
            </a:endParaRPr>
          </a:p>
          <a:p>
            <a:pPr lvl="0"/>
            <a:r>
              <a:rPr lang="zh-CN" altLang="en-US" sz="274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截词符必须是半角字符</a:t>
            </a:r>
            <a:endParaRPr lang="zh-CN" altLang="en-US" sz="274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zh-CN" altLang="en-US"/>
              <a:t>术语、</a:t>
            </a:r>
            <a:r>
              <a:rPr lang="zh-CN" altLang="en-US"/>
              <a:t>名称的缩写或变形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32585"/>
            <a:ext cx="10972800" cy="4781550"/>
          </a:xfrm>
        </p:spPr>
        <p:txBody>
          <a:bodyPr/>
          <a:p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不能截词的，要枚举</a:t>
            </a:r>
            <a:endParaRPr lang="en-US" altLang="zh-CN" sz="2400"/>
          </a:p>
          <a:p>
            <a:pPr lvl="1"/>
            <a:r>
              <a:rPr lang="en-US" altLang="zh-CN" sz="2400"/>
              <a:t>au=</a:t>
            </a:r>
            <a:r>
              <a:rPr lang="zh-CN" altLang="en-US" sz="2400"/>
              <a:t>钱旭红 </a:t>
            </a:r>
            <a:r>
              <a:rPr lang="en-US" altLang="zh-CN" sz="2400"/>
              <a:t>and af=(</a:t>
            </a:r>
            <a:r>
              <a:rPr lang="zh-CN" altLang="en-US" sz="2400"/>
              <a:t>华东理工大学 </a:t>
            </a:r>
            <a:r>
              <a:rPr lang="en-US" altLang="zh-CN" sz="2400"/>
              <a:t>or </a:t>
            </a:r>
            <a:r>
              <a:rPr lang="zh-CN" altLang="en-US" sz="2400"/>
              <a:t>华东化工学院 </a:t>
            </a:r>
            <a:r>
              <a:rPr lang="en-US" altLang="zh-CN" sz="2400"/>
              <a:t>or 美国拉玛大学 or 德国维尔兹堡大学)</a:t>
            </a:r>
            <a:endParaRPr lang="en-US" altLang="zh-CN" sz="2400"/>
          </a:p>
          <a:p>
            <a:pPr lvl="1"/>
            <a:r>
              <a:rPr lang="en-US" altLang="zh-CN" sz="2400"/>
              <a:t>au=((qian xuhong) or (qian xh) or (qian x.h.) or (qian -x.h.) or .....) and af=(ECUST or 200237 or (East China University of Science and Technology) or (East China Institute of Chemical and Engineering) </a:t>
            </a:r>
            <a:r>
              <a:rPr lang="en-US" altLang="zh-CN" sz="2400">
                <a:sym typeface="+mn-ea"/>
              </a:rPr>
              <a:t> or (East China Institute of Chemical and Technology)</a:t>
            </a:r>
            <a:r>
              <a:rPr lang="en-US" altLang="zh-CN" sz="2400"/>
              <a:t>)</a:t>
            </a:r>
            <a:endParaRPr lang="en-US" altLang="zh-CN" sz="2400"/>
          </a:p>
          <a:p>
            <a:pPr lvl="1"/>
            <a:endParaRPr lang="en-US" altLang="zh-CN" sz="2400"/>
          </a:p>
          <a:p>
            <a:pPr lvl="0"/>
            <a:r>
              <a:rPr lang="zh-CN" altLang="en-US" sz="274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检索字段为机构</a:t>
            </a:r>
            <a:r>
              <a:rPr lang="en-US" altLang="zh-CN" sz="274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/</a:t>
            </a:r>
            <a:r>
              <a:rPr lang="zh-CN" altLang="en-US" sz="274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作者单位时，可以用邮编和简称，防止漏检</a:t>
            </a:r>
            <a:endParaRPr lang="zh-CN" altLang="en-US" sz="2740" b="1"/>
          </a:p>
          <a:p>
            <a:endParaRPr lang="zh-CN" altLang="en-US" sz="2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检索工具对检索式都有自己的规则（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" y="1417955"/>
            <a:ext cx="10972800" cy="4752340"/>
          </a:xfrm>
        </p:spPr>
        <p:txBody>
          <a:bodyPr/>
          <a:p>
            <a:r>
              <a:rPr lang="zh-CN" altLang="en-US" sz="2400"/>
              <a:t>中国知网：</a:t>
            </a:r>
            <a:endParaRPr lang="en-US" altLang="zh-CN" sz="2400"/>
          </a:p>
          <a:p>
            <a:pPr lvl="1"/>
            <a:r>
              <a:rPr lang="en-US" altLang="zh-CN" sz="2100"/>
              <a:t>SU=</a:t>
            </a:r>
            <a:r>
              <a:rPr lang="zh-CN" altLang="en-US" sz="2100"/>
              <a:t>滑膜骨瘤</a:t>
            </a:r>
            <a:r>
              <a:rPr lang="en-US" altLang="zh-CN" sz="2100"/>
              <a:t>+滑膜</a:t>
            </a:r>
            <a:r>
              <a:rPr lang="en-US" altLang="zh-CN" sz="2100">
                <a:sym typeface="+mn-ea"/>
              </a:rPr>
              <a:t>肉瘤</a:t>
            </a:r>
            <a:r>
              <a:rPr lang="en-US" altLang="zh-CN" sz="2100"/>
              <a:t>+软组织</a:t>
            </a:r>
            <a:r>
              <a:rPr lang="en-US" altLang="zh-CN" sz="2100">
                <a:sym typeface="+mn-ea"/>
              </a:rPr>
              <a:t>肉瘤</a:t>
            </a:r>
            <a:r>
              <a:rPr lang="en-US" altLang="zh-CN" sz="2100"/>
              <a:t>+横纹肌</a:t>
            </a:r>
            <a:r>
              <a:rPr lang="en-US" altLang="zh-CN" sz="2100">
                <a:sym typeface="+mn-ea"/>
              </a:rPr>
              <a:t>肉瘤</a:t>
            </a:r>
            <a:r>
              <a:rPr lang="en-US" altLang="zh-CN" sz="2100"/>
              <a:t>+纤维肉瘤 AND TKA=</a:t>
            </a:r>
            <a:r>
              <a:rPr lang="zh-CN" altLang="en-US" sz="2100">
                <a:sym typeface="+mn-ea"/>
              </a:rPr>
              <a:t>滑膜骨瘤</a:t>
            </a:r>
            <a:r>
              <a:rPr lang="en-US" altLang="zh-CN" sz="2100">
                <a:sym typeface="+mn-ea"/>
              </a:rPr>
              <a:t>+滑膜</a:t>
            </a:r>
            <a:r>
              <a:rPr lang="en-US" altLang="zh-CN" sz="2100">
                <a:sym typeface="+mn-ea"/>
              </a:rPr>
              <a:t>肉瘤</a:t>
            </a:r>
            <a:r>
              <a:rPr lang="en-US" altLang="zh-CN" sz="2100">
                <a:sym typeface="+mn-ea"/>
              </a:rPr>
              <a:t>+软组织</a:t>
            </a:r>
            <a:r>
              <a:rPr lang="en-US" altLang="zh-CN" sz="2100">
                <a:sym typeface="+mn-ea"/>
              </a:rPr>
              <a:t>肉瘤</a:t>
            </a:r>
            <a:r>
              <a:rPr lang="en-US" altLang="zh-CN" sz="2100">
                <a:sym typeface="+mn-ea"/>
              </a:rPr>
              <a:t>+横纹肌</a:t>
            </a:r>
            <a:r>
              <a:rPr lang="en-US" altLang="zh-CN" sz="2100">
                <a:sym typeface="+mn-ea"/>
              </a:rPr>
              <a:t>肉瘤</a:t>
            </a:r>
            <a:r>
              <a:rPr lang="en-US" altLang="zh-CN" sz="2100">
                <a:sym typeface="+mn-ea"/>
              </a:rPr>
              <a:t>+纤维肉瘤</a:t>
            </a:r>
            <a:endParaRPr lang="en-US" altLang="zh-CN" sz="2100">
              <a:sym typeface="+mn-ea"/>
            </a:endParaRPr>
          </a:p>
          <a:p>
            <a:pPr lvl="1"/>
            <a:r>
              <a:rPr lang="en-US" altLang="zh-CN" sz="2100">
                <a:solidFill>
                  <a:schemeClr val="tx1"/>
                </a:solidFill>
                <a:sym typeface="+mn-ea"/>
              </a:rPr>
              <a:t>SU=</a:t>
            </a:r>
            <a:r>
              <a:rPr lang="zh-CN" altLang="en-US" sz="2100">
                <a:solidFill>
                  <a:schemeClr val="tx1"/>
                </a:solidFill>
                <a:sym typeface="+mn-ea"/>
              </a:rPr>
              <a:t>滑膜骨瘤</a:t>
            </a:r>
            <a:r>
              <a:rPr lang="en-US" altLang="zh-CN" sz="2100">
                <a:solidFill>
                  <a:schemeClr val="tx1"/>
                </a:solidFill>
                <a:sym typeface="+mn-ea"/>
              </a:rPr>
              <a:t>+滑膜</a:t>
            </a:r>
            <a:r>
              <a:rPr lang="en-US" altLang="zh-CN" sz="2100">
                <a:solidFill>
                  <a:schemeClr val="tx1"/>
                </a:solidFill>
                <a:sym typeface="+mn-ea"/>
              </a:rPr>
              <a:t>肉瘤</a:t>
            </a:r>
            <a:r>
              <a:rPr lang="en-US" altLang="zh-CN" sz="2100">
                <a:solidFill>
                  <a:schemeClr val="tx1"/>
                </a:solidFill>
                <a:sym typeface="+mn-ea"/>
              </a:rPr>
              <a:t>+软组织</a:t>
            </a:r>
            <a:r>
              <a:rPr lang="en-US" altLang="zh-CN" sz="2100">
                <a:solidFill>
                  <a:schemeClr val="tx1"/>
                </a:solidFill>
                <a:sym typeface="+mn-ea"/>
              </a:rPr>
              <a:t>肉瘤</a:t>
            </a:r>
            <a:r>
              <a:rPr lang="en-US" altLang="zh-CN" sz="2100">
                <a:solidFill>
                  <a:schemeClr val="tx1"/>
                </a:solidFill>
                <a:sym typeface="+mn-ea"/>
              </a:rPr>
              <a:t>+横纹肌</a:t>
            </a:r>
            <a:r>
              <a:rPr lang="en-US" altLang="zh-CN" sz="2100">
                <a:solidFill>
                  <a:schemeClr val="tx1"/>
                </a:solidFill>
                <a:sym typeface="+mn-ea"/>
              </a:rPr>
              <a:t>肉瘤</a:t>
            </a:r>
            <a:r>
              <a:rPr lang="en-US" altLang="zh-CN" sz="2100">
                <a:solidFill>
                  <a:schemeClr val="tx1"/>
                </a:solidFill>
                <a:sym typeface="+mn-ea"/>
              </a:rPr>
              <a:t>+纤维肉瘤 AND TKA='</a:t>
            </a:r>
            <a:r>
              <a:rPr lang="zh-CN" altLang="en-US" sz="2100">
                <a:solidFill>
                  <a:schemeClr val="tx1"/>
                </a:solidFill>
                <a:sym typeface="+mn-ea"/>
              </a:rPr>
              <a:t>滑膜</a:t>
            </a:r>
            <a:r>
              <a:rPr lang="en-US" altLang="zh-CN" sz="2100">
                <a:solidFill>
                  <a:schemeClr val="tx1"/>
                </a:solidFill>
                <a:sym typeface="+mn-ea"/>
              </a:rPr>
              <a:t>'*'</a:t>
            </a:r>
            <a:r>
              <a:rPr lang="zh-CN" altLang="en-US" sz="2100">
                <a:solidFill>
                  <a:schemeClr val="tx1"/>
                </a:solidFill>
                <a:sym typeface="+mn-ea"/>
              </a:rPr>
              <a:t>骨瘤</a:t>
            </a:r>
            <a:r>
              <a:rPr lang="en-US" altLang="zh-CN" sz="2100">
                <a:solidFill>
                  <a:schemeClr val="tx1"/>
                </a:solidFill>
                <a:sym typeface="+mn-ea"/>
              </a:rPr>
              <a:t>'+('滑膜'+'软组织'+'横纹肌'+'纤维')*'</a:t>
            </a:r>
            <a:r>
              <a:rPr lang="zh-CN" altLang="en-US" sz="2100">
                <a:solidFill>
                  <a:schemeClr val="tx1"/>
                </a:solidFill>
                <a:sym typeface="+mn-ea"/>
              </a:rPr>
              <a:t>肉瘤</a:t>
            </a:r>
            <a:r>
              <a:rPr lang="en-US" altLang="zh-CN" sz="2100">
                <a:solidFill>
                  <a:schemeClr val="tx1"/>
                </a:solidFill>
                <a:sym typeface="+mn-ea"/>
              </a:rPr>
              <a:t>'</a:t>
            </a:r>
            <a:endParaRPr lang="en-US" altLang="zh-CN" sz="21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10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sz="2100">
                <a:solidFill>
                  <a:schemeClr val="tx1"/>
                </a:solidFill>
                <a:sym typeface="+mn-ea"/>
              </a:rPr>
              <a:t>同一句子</a:t>
            </a:r>
            <a:r>
              <a:rPr lang="en-US" altLang="zh-CN" sz="2100">
                <a:solidFill>
                  <a:schemeClr val="tx1"/>
                </a:solidFill>
                <a:sym typeface="+mn-ea"/>
              </a:rPr>
              <a:t>):'</a:t>
            </a:r>
            <a:r>
              <a:rPr lang="zh-CN" altLang="en-US" sz="2100">
                <a:solidFill>
                  <a:schemeClr val="tx1"/>
                </a:solidFill>
                <a:sym typeface="+mn-ea"/>
              </a:rPr>
              <a:t>滑膜</a:t>
            </a:r>
            <a:r>
              <a:rPr lang="en-US" altLang="zh-CN" sz="2100">
                <a:solidFill>
                  <a:schemeClr val="tx1"/>
                </a:solidFill>
                <a:sym typeface="+mn-ea"/>
              </a:rPr>
              <a:t>'*'</a:t>
            </a:r>
            <a:r>
              <a:rPr lang="zh-CN" altLang="en-US" sz="2100">
                <a:solidFill>
                  <a:schemeClr val="tx1"/>
                </a:solidFill>
                <a:sym typeface="+mn-ea"/>
              </a:rPr>
              <a:t>骨瘤</a:t>
            </a:r>
            <a:r>
              <a:rPr lang="en-US" altLang="zh-CN" sz="2100">
                <a:solidFill>
                  <a:schemeClr val="tx1"/>
                </a:solidFill>
                <a:sym typeface="+mn-ea"/>
              </a:rPr>
              <a:t>'+('滑膜'+'软组织'+'横纹肌'+'纤维')*'</a:t>
            </a:r>
            <a:r>
              <a:rPr lang="zh-CN" altLang="en-US" sz="2100">
                <a:solidFill>
                  <a:schemeClr val="tx1"/>
                </a:solidFill>
                <a:sym typeface="+mn-ea"/>
              </a:rPr>
              <a:t>肉瘤</a:t>
            </a:r>
            <a:r>
              <a:rPr lang="en-US" altLang="zh-CN" sz="2100">
                <a:solidFill>
                  <a:schemeClr val="tx1"/>
                </a:solidFill>
                <a:sym typeface="+mn-ea"/>
              </a:rPr>
              <a:t>'</a:t>
            </a:r>
            <a:endParaRPr lang="en-US" altLang="zh-CN" sz="2100">
              <a:solidFill>
                <a:schemeClr val="tx1"/>
              </a:solidFill>
              <a:sym typeface="+mn-ea"/>
            </a:endParaRPr>
          </a:p>
          <a:p>
            <a:pPr lvl="0"/>
            <a:r>
              <a:rPr lang="zh-CN" altLang="en-US" sz="2400">
                <a:solidFill>
                  <a:schemeClr val="tx1"/>
                </a:solidFill>
                <a:sym typeface="+mn-ea"/>
              </a:rPr>
              <a:t>万方：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lvl="0"/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lvl="0"/>
            <a:endParaRPr lang="en-US" altLang="zh-CN" sz="240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sym typeface="+mn-ea"/>
            </a:endParaRPr>
          </a:p>
          <a:p>
            <a:endParaRPr lang="en-US" altLang="zh-CN" sz="240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7930" y="3696970"/>
            <a:ext cx="9704070" cy="17024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检索工具对检索式都有自己的规则（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>
                <a:sym typeface="+mn-ea"/>
              </a:rPr>
              <a:t>EI</a:t>
            </a:r>
            <a:r>
              <a:rPr lang="zh-CN" altLang="en-US">
                <a:sym typeface="+mn-ea"/>
              </a:rPr>
              <a:t>：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检索植物精油(essential oil(s))胶囊化(capsule(s))技术，检索结果最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的是：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A.("essential oil" and capsul*) wn ab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B.("essential oil" and capsul*) wn ti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C.("essential oil" and （capsul* or encapsul*) wn ab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D.("essential oil" and （capsul* or encapsul*) wn ti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lvl="0" indent="0">
              <a:buNone/>
            </a:pP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每个检索工具对检索式都有自己的规则（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>
                <a:sym typeface="+mn-ea"/>
              </a:rPr>
              <a:t>web of science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要检索题目中含有词组光催化剂的文献，检索结果最多</a:t>
            </a:r>
            <a:r>
              <a:rPr lang="zh-CN" altLang="en-US">
                <a:sym typeface="+mn-ea"/>
              </a:rPr>
              <a:t>的是：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A.ti=photo catalyst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B.ti="photo catalyst"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C.ti="photo catalyst*"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D.ti=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photo near/2 catalyst*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用检索语言对话</a:t>
            </a:r>
            <a:r>
              <a:rPr lang="en-US" altLang="zh-CN"/>
              <a:t>/</a:t>
            </a:r>
            <a:r>
              <a:rPr lang="zh-CN" altLang="en-US"/>
              <a:t>沟通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不同的检索工具使用了不同的检索式符号体系</a:t>
            </a:r>
            <a:endParaRPr lang="zh-CN" altLang="en-US"/>
          </a:p>
          <a:p>
            <a:r>
              <a:rPr lang="zh-CN" altLang="en-US"/>
              <a:t>与检索工具对话，用</a:t>
            </a:r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检索工具规定的符号体系，保证检索效果</a:t>
            </a:r>
            <a:endParaRPr lang="zh-CN" altLang="en-US"/>
          </a:p>
          <a:p>
            <a:r>
              <a:rPr lang="zh-CN" altLang="en-US"/>
              <a:t>与同行对话，用</a:t>
            </a:r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通用检索式，保证沟通效果</a:t>
            </a:r>
            <a:endParaRPr lang="zh-CN" altLang="en-US" b="1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文献检索如何确定通用检索式？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385" y="1318895"/>
            <a:ext cx="11516995" cy="5102225"/>
          </a:xfrm>
        </p:spPr>
        <p:txBody>
          <a:bodyPr/>
          <a:p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以</a:t>
            </a:r>
            <a:r>
              <a:rPr lang="en-US" altLang="zh-CN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WOS</a:t>
            </a:r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和</a:t>
            </a:r>
            <a:r>
              <a:rPr lang="en-US" altLang="zh-CN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EI</a:t>
            </a:r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的规则为主，中文和英文分开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zh-CN" altLang="en-US"/>
              <a:t>逻辑与、或、非：</a:t>
            </a:r>
            <a:r>
              <a:rPr lang="en-US" altLang="zh-CN"/>
              <a:t>and</a:t>
            </a:r>
            <a:r>
              <a:rPr lang="zh-CN" altLang="en-US"/>
              <a:t>、</a:t>
            </a:r>
            <a:r>
              <a:rPr lang="en-US" altLang="zh-CN"/>
              <a:t>or</a:t>
            </a:r>
            <a:r>
              <a:rPr lang="zh-CN" altLang="en-US"/>
              <a:t>、</a:t>
            </a:r>
            <a:r>
              <a:rPr lang="en-US" altLang="zh-CN"/>
              <a:t>not</a:t>
            </a:r>
            <a:endParaRPr lang="en-US" altLang="zh-CN"/>
          </a:p>
          <a:p>
            <a:pPr lvl="1"/>
            <a:r>
              <a:rPr lang="zh-CN" altLang="en-US"/>
              <a:t>优先级：</a:t>
            </a:r>
            <a:r>
              <a:rPr lang="en-US" altLang="zh-CN"/>
              <a:t>()</a:t>
            </a:r>
            <a:r>
              <a:rPr lang="zh-CN" altLang="en-US"/>
              <a:t>小圆括号</a:t>
            </a:r>
            <a:endParaRPr lang="zh-CN" altLang="en-US"/>
          </a:p>
          <a:p>
            <a:pPr lvl="1"/>
            <a:r>
              <a:rPr lang="zh-CN" altLang="en-US"/>
              <a:t>词组短语：</a:t>
            </a:r>
            <a:r>
              <a:rPr lang="en-US" altLang="zh-CN"/>
              <a:t>””</a:t>
            </a:r>
            <a:r>
              <a:rPr lang="zh-CN" altLang="en-US"/>
              <a:t>英文双引号</a:t>
            </a:r>
            <a:endParaRPr lang="zh-CN" altLang="en-US"/>
          </a:p>
          <a:p>
            <a:pPr lvl="1"/>
            <a:r>
              <a:rPr lang="zh-CN" altLang="en-US"/>
              <a:t>截词算符：</a:t>
            </a:r>
            <a:r>
              <a:rPr lang="en-US" altLang="zh-CN"/>
              <a:t>*</a:t>
            </a:r>
            <a:r>
              <a:rPr lang="zh-CN" altLang="en-US"/>
              <a:t>表示无限截词，</a:t>
            </a:r>
            <a:r>
              <a:rPr lang="en-US" altLang="zh-CN"/>
              <a:t>?</a:t>
            </a:r>
            <a:r>
              <a:rPr lang="zh-CN" altLang="en-US"/>
              <a:t>表示</a:t>
            </a:r>
            <a:r>
              <a:rPr lang="en-US" altLang="zh-CN"/>
              <a:t>0</a:t>
            </a:r>
            <a:r>
              <a:rPr lang="zh-CN" altLang="en-US"/>
              <a:t>或</a:t>
            </a:r>
            <a:r>
              <a:rPr lang="en-US" altLang="zh-CN"/>
              <a:t>1</a:t>
            </a:r>
            <a:r>
              <a:rPr lang="zh-CN" altLang="en-US"/>
              <a:t>个字符</a:t>
            </a:r>
            <a:endParaRPr lang="zh-CN" altLang="en-US"/>
          </a:p>
          <a:p>
            <a:pPr lvl="1"/>
            <a:r>
              <a:rPr lang="zh-CN" altLang="en-US"/>
              <a:t>同一句子邻近算符：</a:t>
            </a:r>
            <a:r>
              <a:rPr lang="en-US" altLang="zh-CN"/>
              <a:t>Near/n</a:t>
            </a:r>
            <a:r>
              <a:rPr lang="zh-CN" altLang="en-US"/>
              <a:t>，间隔</a:t>
            </a:r>
            <a:r>
              <a:rPr lang="en-US" altLang="zh-CN"/>
              <a:t>n</a:t>
            </a:r>
            <a:r>
              <a:rPr lang="zh-CN" altLang="en-US"/>
              <a:t>个词，位置不固定；</a:t>
            </a:r>
            <a:r>
              <a:rPr lang="en-US" altLang="zh-CN"/>
              <a:t>O</a:t>
            </a:r>
            <a:r>
              <a:rPr lang="en-US" altLang="zh-CN">
                <a:sym typeface="+mn-ea"/>
              </a:rPr>
              <a:t>Near/n</a:t>
            </a:r>
            <a:r>
              <a:rPr lang="zh-CN" altLang="en-US">
                <a:sym typeface="+mn-ea"/>
              </a:rPr>
              <a:t>，间隔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个词，位置固定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同一段落：中国知网【</a:t>
            </a:r>
            <a:r>
              <a:rPr lang="zh-CN" altLang="en-US">
                <a:solidFill>
                  <a:srgbClr val="FF0000"/>
                </a:solidFill>
              </a:rPr>
              <a:t>中国知网的帮助页面也有介绍很多邻近算符</a:t>
            </a:r>
            <a:r>
              <a:rPr lang="zh-CN" altLang="en-US"/>
              <a:t>】</a:t>
            </a:r>
            <a:endParaRPr lang="zh-CN" altLang="en-US"/>
          </a:p>
          <a:p>
            <a:pPr lvl="1"/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默认检索字段：篇名、关键词、摘要，可以省略</a:t>
            </a:r>
            <a:r>
              <a:rPr lang="zh-CN" altLang="en-US"/>
              <a:t>；</a:t>
            </a:r>
            <a:endParaRPr lang="zh-CN" altLang="en-US"/>
          </a:p>
          <a:p>
            <a:pPr lvl="1"/>
            <a:r>
              <a:rPr lang="zh-CN" altLang="en-US"/>
              <a:t>中文检索字段以中国知网、英文</a:t>
            </a:r>
            <a:r>
              <a:rPr lang="zh-CN" altLang="en-US"/>
              <a:t>其他字段以</a:t>
            </a:r>
            <a:r>
              <a:rPr lang="en-US" altLang="zh-CN"/>
              <a:t>EI</a:t>
            </a:r>
            <a:r>
              <a:rPr lang="zh-CN" altLang="en-US"/>
              <a:t>的检索字段代码表示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174480" y="1807845"/>
            <a:ext cx="2284095" cy="1568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 sz="2400"/>
              <a:t>不是每个检索工具都有邻近、截词功能，使用时要调整</a:t>
            </a:r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截词算符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12545"/>
            <a:ext cx="10972800" cy="5161915"/>
          </a:xfrm>
        </p:spPr>
        <p:txBody>
          <a:bodyPr/>
          <a:p>
            <a:r>
              <a:rPr lang="zh-CN" altLang="en-US"/>
              <a:t>compu*，实际就表示computer computs computing computers ，compts就不行</a:t>
            </a:r>
            <a:endParaRPr lang="zh-CN" altLang="en-US"/>
          </a:p>
          <a:p>
            <a:r>
              <a:rPr lang="zh-CN" altLang="en-US"/>
              <a:t>无限截词，表示只要主要部分长一样，截词符这个位置可以有很多变种</a:t>
            </a:r>
            <a:endParaRPr lang="zh-CN" altLang="en-US"/>
          </a:p>
          <a:p>
            <a:r>
              <a:rPr lang="zh-CN" altLang="en-US"/>
              <a:t>有限截词，它限定了变种的字符的个数，比如只能有0到n个字母不同，这个n你可以自己定。比如，英文单词color和colour，你可以写colo?r</a:t>
            </a:r>
            <a:endParaRPr lang="zh-CN" altLang="en-US"/>
          </a:p>
          <a:p>
            <a:r>
              <a:rPr lang="zh-CN" altLang="en-US">
                <a:sym typeface="+mn-ea"/>
              </a:rPr>
              <a:t>词根截词</a:t>
            </a:r>
            <a:r>
              <a:rPr lang="zh-CN" altLang="en-US">
                <a:sym typeface="+mn-ea"/>
              </a:rPr>
              <a:t>，</a:t>
            </a:r>
            <a:r>
              <a:rPr lang="zh-CN" altLang="en-US"/>
              <a:t>表示所有具有同一个词根的词。</a:t>
            </a:r>
            <a:endParaRPr lang="zh-CN" altLang="en-US"/>
          </a:p>
          <a:p>
            <a:r>
              <a:rPr lang="zh-CN" altLang="en-US"/>
              <a:t>自动取词根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邻近算符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97305"/>
            <a:ext cx="10972800" cy="5162550"/>
          </a:xfrm>
        </p:spPr>
        <p:txBody>
          <a:bodyPr/>
          <a:p>
            <a:r>
              <a:rPr lang="zh-CN" altLang="en-US">
                <a:sym typeface="+mn-ea"/>
              </a:rPr>
              <a:t>英文叫proximity，用来限定两个词之间的邻近关系的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如果两个词靠得近，文献与研究主题的相关性就会较大，相反，相关性可能就不大</a:t>
            </a:r>
            <a:endParaRPr lang="zh-CN" altLang="en-US"/>
          </a:p>
          <a:p>
            <a:r>
              <a:rPr lang="zh-CN" altLang="en-US">
                <a:sym typeface="+mn-ea"/>
              </a:rPr>
              <a:t>邻近算符主要限定两词间的间隔，也有检索工具提供限定两个词的词序的功能</a:t>
            </a:r>
            <a:endParaRPr lang="zh-CN" altLang="en-US">
              <a:sym typeface="+mn-ea"/>
            </a:endParaRPr>
          </a:p>
          <a:p>
            <a:r>
              <a:rPr lang="zh-CN" altLang="en-US"/>
              <a:t>常用的有：</a:t>
            </a:r>
            <a:r>
              <a:rPr lang="en-US" altLang="zh-CN"/>
              <a:t>n</a:t>
            </a:r>
            <a:r>
              <a:rPr lang="zh-CN" altLang="en-US"/>
              <a:t>表示两词之间可</a:t>
            </a:r>
            <a:r>
              <a:rPr lang="zh-CN" altLang="en-US"/>
              <a:t>间隔的单词个数</a:t>
            </a:r>
            <a:endParaRPr lang="zh-CN" altLang="en-US"/>
          </a:p>
          <a:p>
            <a:pPr lvl="1"/>
            <a:r>
              <a:rPr lang="en-US" altLang="zh-CN"/>
              <a:t>Near/n</a:t>
            </a:r>
            <a:r>
              <a:rPr lang="zh-CN" altLang="en-US"/>
              <a:t>（词序不限），</a:t>
            </a:r>
            <a:r>
              <a:rPr lang="en-US" altLang="zh-CN"/>
              <a:t>Onear/n</a:t>
            </a:r>
            <a:r>
              <a:rPr lang="zh-CN" altLang="en-US"/>
              <a:t>（词序固定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en-US" altLang="zh-CN"/>
              <a:t>N/n</a:t>
            </a:r>
            <a:r>
              <a:rPr lang="zh-CN" altLang="en-US"/>
              <a:t>（词序不限），</a:t>
            </a:r>
            <a:r>
              <a:rPr lang="en-US" altLang="zh-CN">
                <a:sym typeface="+mn-ea"/>
              </a:rPr>
              <a:t>pre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W/n</a:t>
            </a:r>
            <a:r>
              <a:rPr lang="zh-CN" altLang="en-US">
                <a:sym typeface="+mn-ea"/>
              </a:rPr>
              <a:t>（词序固定）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/>
              <a:t>F</a:t>
            </a:r>
            <a:r>
              <a:rPr lang="zh-CN" altLang="en-US"/>
              <a:t>（在同一个段落</a:t>
            </a:r>
            <a:r>
              <a:rPr lang="zh-CN" altLang="en-US"/>
              <a:t>）</a:t>
            </a:r>
            <a:r>
              <a:rPr lang="zh-CN" altLang="en-US"/>
              <a:t>、</a:t>
            </a:r>
            <a:r>
              <a:rPr lang="en-US" altLang="zh-CN"/>
              <a:t>SAME</a:t>
            </a:r>
            <a:r>
              <a:rPr lang="zh-CN" altLang="en-US"/>
              <a:t>（在同一个字段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通用检索式的例子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6082030" cy="4526280"/>
          </a:xfrm>
        </p:spPr>
        <p:txBody>
          <a:bodyPr/>
          <a:p>
            <a:pPr marL="0" lvl="0" indent="0">
              <a:buNone/>
            </a:pPr>
            <a:r>
              <a:rPr lang="zh-CN" altLang="en-US" sz="3655">
                <a:sym typeface="+mn-ea"/>
              </a:rPr>
              <a:t>A.ti=photo catalyst</a:t>
            </a:r>
            <a:endParaRPr lang="zh-CN" altLang="en-US" sz="3655">
              <a:sym typeface="+mn-ea"/>
            </a:endParaRPr>
          </a:p>
          <a:p>
            <a:pPr marL="0" lvl="0" indent="0">
              <a:buNone/>
            </a:pPr>
            <a:r>
              <a:rPr lang="zh-CN" altLang="en-US" sz="3655">
                <a:sym typeface="+mn-ea"/>
              </a:rPr>
              <a:t>B.ti="photo catalyst"</a:t>
            </a:r>
            <a:endParaRPr lang="zh-CN" altLang="en-US" sz="3655">
              <a:sym typeface="+mn-ea"/>
            </a:endParaRPr>
          </a:p>
          <a:p>
            <a:pPr marL="0" lvl="0" indent="0">
              <a:buNone/>
            </a:pPr>
            <a:r>
              <a:rPr lang="zh-CN" altLang="en-US" sz="3655">
                <a:sym typeface="+mn-ea"/>
              </a:rPr>
              <a:t>C.ti="photo catalyst*"</a:t>
            </a:r>
            <a:endParaRPr lang="zh-CN" altLang="en-US" sz="3655">
              <a:sym typeface="+mn-ea"/>
            </a:endParaRPr>
          </a:p>
          <a:p>
            <a:pPr marL="0" lvl="0" indent="0">
              <a:buNone/>
            </a:pPr>
            <a:r>
              <a:rPr lang="zh-CN" altLang="en-US" sz="3655">
                <a:sym typeface="+mn-ea"/>
              </a:rPr>
              <a:t>D.ti=</a:t>
            </a:r>
            <a:r>
              <a:rPr lang="en-US" altLang="zh-CN" sz="3655">
                <a:sym typeface="+mn-ea"/>
              </a:rPr>
              <a:t>(</a:t>
            </a:r>
            <a:r>
              <a:rPr lang="zh-CN" altLang="en-US" sz="3655">
                <a:sym typeface="+mn-ea"/>
              </a:rPr>
              <a:t>photo near/2 catalyst*</a:t>
            </a:r>
            <a:r>
              <a:rPr lang="en-US" altLang="zh-CN" sz="3655">
                <a:sym typeface="+mn-ea"/>
              </a:rPr>
              <a:t>)</a:t>
            </a:r>
            <a:endParaRPr lang="en-US" altLang="zh-CN" sz="3655"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598285" y="1691005"/>
            <a:ext cx="5593715" cy="891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/>
            <a:r>
              <a:rPr lang="en-US" altLang="zh-CN" sz="2600">
                <a:sym typeface="+mn-ea"/>
              </a:rPr>
              <a:t>A.ab=("essential oil" and capsul*) </a:t>
            </a:r>
            <a:endParaRPr lang="en-US" altLang="zh-CN" sz="2600">
              <a:sym typeface="+mn-ea"/>
            </a:endParaRPr>
          </a:p>
          <a:p>
            <a:pPr lvl="1"/>
            <a:r>
              <a:rPr lang="en-US" altLang="zh-CN" sz="2600">
                <a:sym typeface="+mn-ea"/>
              </a:rPr>
              <a:t>B.ti=("essential oil" and capsul*) </a:t>
            </a:r>
            <a:endParaRPr lang="en-US" sz="2600"/>
          </a:p>
        </p:txBody>
      </p:sp>
      <p:sp>
        <p:nvSpPr>
          <p:cNvPr id="5" name="文本框 4"/>
          <p:cNvSpPr txBox="1"/>
          <p:nvPr/>
        </p:nvSpPr>
        <p:spPr>
          <a:xfrm>
            <a:off x="3235960" y="4763135"/>
            <a:ext cx="7976235" cy="891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/>
            <a:r>
              <a:rPr lang="en-US" altLang="zh-CN" sz="2600">
                <a:sym typeface="+mn-ea"/>
              </a:rPr>
              <a:t>C.ab=("essential oil" and （capsul* or encapsul*) )</a:t>
            </a:r>
            <a:endParaRPr lang="en-US" altLang="zh-CN" sz="2600">
              <a:sym typeface="+mn-ea"/>
            </a:endParaRPr>
          </a:p>
          <a:p>
            <a:pPr lvl="1"/>
            <a:r>
              <a:rPr lang="en-US" altLang="zh-CN" sz="2600">
                <a:sym typeface="+mn-ea"/>
              </a:rPr>
              <a:t>D.ti=(("essential oil" and （capsul* or encapsul*)</a:t>
            </a:r>
            <a:r>
              <a:rPr lang="en-US" sz="2600">
                <a:sym typeface="+mn-ea"/>
              </a:rPr>
              <a:t>)</a:t>
            </a:r>
            <a:endParaRPr lang="zh-CN" altLang="en-US"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2424</Words>
  <Application>WPS 演示</Application>
  <PresentationFormat>宽屏</PresentationFormat>
  <Paragraphs>122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文献检索如何确定通用检索式？</vt:lpstr>
      <vt:lpstr>检索工具对检索式都有自己的规则（1）</vt:lpstr>
      <vt:lpstr>检索工具对检索式都有自己的规则（2）</vt:lpstr>
      <vt:lpstr>每个检索工具对检索式都有自己的规则（3）</vt:lpstr>
      <vt:lpstr>用检索语言对话/沟通</vt:lpstr>
      <vt:lpstr>文献检索如何确定通用检索式？</vt:lpstr>
      <vt:lpstr>截词算符</vt:lpstr>
      <vt:lpstr>邻近算符</vt:lpstr>
      <vt:lpstr>通用检索式的例子</vt:lpstr>
      <vt:lpstr>例1：维他命E</vt:lpstr>
      <vt:lpstr>例2：术语、名称的缩写或变形</vt:lpstr>
      <vt:lpstr>例2：术语、名称的缩写或变形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《文献查阅》课程介绍</dc:title>
  <dc:creator>jijm</dc:creator>
  <cp:lastModifiedBy>吉久明</cp:lastModifiedBy>
  <cp:revision>212</cp:revision>
  <dcterms:created xsi:type="dcterms:W3CDTF">2020-09-06T10:26:00Z</dcterms:created>
  <dcterms:modified xsi:type="dcterms:W3CDTF">2020-10-16T13:21:36Z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