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328" r:id="rId4"/>
    <p:sldId id="333" r:id="rId5"/>
    <p:sldId id="336" r:id="rId6"/>
    <p:sldId id="339" r:id="rId7"/>
    <p:sldId id="338" r:id="rId8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5" d="100"/>
          <a:sy n="95" d="100"/>
        </p:scale>
        <p:origin x="348" y="72"/>
      </p:cViewPr>
      <p:guideLst>
        <p:guide orient="horz" pos="2159"/>
        <p:guide pos="37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94000">
              <a:srgbClr val="14CD68">
                <a:alpha val="0"/>
              </a:srgbClr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标题 3073"/>
          <p:cNvSpPr>
            <a:spLocks noGrp="1"/>
          </p:cNvSpPr>
          <p:nvPr>
            <p:ph type="ctrTitle"/>
          </p:nvPr>
        </p:nvSpPr>
        <p:spPr>
          <a:xfrm>
            <a:off x="2209800" y="2130425"/>
            <a:ext cx="8304530" cy="1470025"/>
          </a:xfrm>
        </p:spPr>
        <p:txBody>
          <a:bodyPr anchor="ctr"/>
          <a:lstStyle/>
          <a:p>
            <a:pPr defTabSz="914400">
              <a:buClrTx/>
              <a:buSzTx/>
              <a:buFontTx/>
            </a:pPr>
            <a:r>
              <a:rPr lang="zh-CN" altLang="en-US" sz="4400" kern="1200" baseline="0">
                <a:latin typeface="+mj-lt"/>
                <a:ea typeface="+mj-ea"/>
                <a:cs typeface="+mj-cs"/>
              </a:rPr>
              <a:t>中国</a:t>
            </a:r>
            <a:r>
              <a:rPr lang="zh-CN" altLang="en-US" sz="7000" b="1" kern="1200" baseline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+mj-lt"/>
                <a:ea typeface="+mj-ea"/>
                <a:cs typeface="+mj-cs"/>
              </a:rPr>
              <a:t>知</a:t>
            </a:r>
            <a:r>
              <a:rPr lang="zh-CN" altLang="en-US" sz="4400" kern="1200" baseline="0">
                <a:latin typeface="+mj-lt"/>
                <a:ea typeface="+mj-ea"/>
                <a:cs typeface="+mj-cs"/>
              </a:rPr>
              <a:t>网检索结果的分面</a:t>
            </a:r>
            <a:r>
              <a:rPr lang="zh-CN" altLang="en-US" sz="4400" kern="1200" baseline="0">
                <a:latin typeface="+mj-lt"/>
                <a:ea typeface="+mj-ea"/>
                <a:cs typeface="+mj-cs"/>
              </a:rPr>
              <a:t>统计</a:t>
            </a:r>
            <a:endParaRPr lang="zh-CN" altLang="en-US" sz="4400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2050" name="副标题 3074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 anchor="t"/>
          <a:lstStyle/>
          <a:p>
            <a:pPr defTabSz="914400">
              <a:buClrTx/>
              <a:buSzTx/>
              <a:buFontTx/>
            </a:pPr>
            <a:r>
              <a:rPr lang="zh-CN" altLang="zh-CN" sz="3200" kern="1200" baseline="0">
                <a:latin typeface="+mn-lt"/>
                <a:ea typeface="+mn-ea"/>
                <a:cs typeface="+mn-cs"/>
              </a:rPr>
              <a:t>吉久明</a:t>
            </a:r>
            <a:endParaRPr lang="zh-CN" altLang="zh-CN" sz="3200" kern="1200" baseline="0">
              <a:latin typeface="+mn-lt"/>
              <a:ea typeface="+mn-ea"/>
              <a:cs typeface="+mn-cs"/>
            </a:endParaRPr>
          </a:p>
          <a:p>
            <a:pPr defTabSz="914400">
              <a:buClrTx/>
              <a:buSzTx/>
              <a:buFontTx/>
            </a:pPr>
            <a:endParaRPr lang="zh-CN" altLang="zh-CN" sz="3200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检索结果的分面</a:t>
            </a:r>
            <a:r>
              <a:rPr lang="zh-CN" altLang="en-US">
                <a:sym typeface="+mn-ea"/>
              </a:rPr>
              <a:t>统计功能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33270" y="1566545"/>
            <a:ext cx="812546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9270" y="157480"/>
            <a:ext cx="10972800" cy="877570"/>
          </a:xfrm>
        </p:spPr>
        <p:txBody>
          <a:bodyPr/>
          <a:p>
            <a:r>
              <a:rPr lang="zh-CN" altLang="en-US" sz="3200">
                <a:sym typeface="+mn-ea"/>
              </a:rPr>
              <a:t>案例：通过分面分析比较检索结果的不同</a:t>
            </a:r>
            <a:endParaRPr lang="zh-CN" altLang="en-US" sz="32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8990" y="1035050"/>
            <a:ext cx="10972800" cy="4525963"/>
          </a:xfrm>
        </p:spPr>
        <p:txBody>
          <a:bodyPr/>
          <a:p>
            <a:r>
              <a:rPr lang="zh-CN" altLang="en-US"/>
              <a:t>国内发表与滑膜肉</a:t>
            </a:r>
            <a:r>
              <a:rPr lang="zh-CN" altLang="en-US"/>
              <a:t>瘤相关研究的机构？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2065" y="1781175"/>
            <a:ext cx="8220075" cy="571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425" y="2352675"/>
            <a:ext cx="7896225" cy="1524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730" y="4209415"/>
            <a:ext cx="6858000" cy="4000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9730" y="4609465"/>
            <a:ext cx="6877050" cy="1371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931275" y="4609465"/>
            <a:ext cx="2468880" cy="3683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运用上位、同位概念后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分面统计：查全很重要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69440" y="1547495"/>
            <a:ext cx="8620125" cy="2514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45" y="4356735"/>
            <a:ext cx="10862310" cy="17157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利用分面统计结果二次检索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5800" y="1584960"/>
            <a:ext cx="2209800" cy="1381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040" y="1330325"/>
            <a:ext cx="4229100" cy="5143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970135" y="1330325"/>
            <a:ext cx="795020" cy="4603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p>
            <a:r>
              <a:rPr lang="zh-CN" altLang="en-US" sz="2400" b="1"/>
              <a:t>精炼</a:t>
            </a:r>
            <a:endParaRPr lang="zh-CN" altLang="en-US" sz="2400" b="1"/>
          </a:p>
        </p:txBody>
      </p:sp>
      <p:sp>
        <p:nvSpPr>
          <p:cNvPr id="8" name="文本框 7"/>
          <p:cNvSpPr txBox="1"/>
          <p:nvPr/>
        </p:nvSpPr>
        <p:spPr>
          <a:xfrm>
            <a:off x="8359140" y="1357630"/>
            <a:ext cx="1114425" cy="4603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p>
            <a:r>
              <a:rPr lang="en-US" altLang="zh-CN" sz="2400" b="1"/>
              <a:t>Refine</a:t>
            </a:r>
            <a:endParaRPr lang="en-US" altLang="zh-CN" sz="2400" b="1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780" y="1844675"/>
            <a:ext cx="6600825" cy="45250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利用分面统计结果二次检索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540" y="2045335"/>
            <a:ext cx="2143125" cy="1333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185" y="1584960"/>
            <a:ext cx="4229100" cy="5143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982200" y="1584960"/>
            <a:ext cx="795020" cy="4603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p>
            <a:r>
              <a:rPr lang="zh-CN" altLang="en-US" sz="2400" b="1"/>
              <a:t>精炼</a:t>
            </a:r>
            <a:endParaRPr lang="zh-CN" altLang="en-US" sz="2400" b="1"/>
          </a:p>
        </p:txBody>
      </p:sp>
      <p:sp>
        <p:nvSpPr>
          <p:cNvPr id="8" name="文本框 7"/>
          <p:cNvSpPr txBox="1"/>
          <p:nvPr/>
        </p:nvSpPr>
        <p:spPr>
          <a:xfrm>
            <a:off x="8322945" y="1584960"/>
            <a:ext cx="1114425" cy="4603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p>
            <a:r>
              <a:rPr lang="en-US" altLang="zh-CN" sz="2400" b="1"/>
              <a:t>Refine</a:t>
            </a:r>
            <a:endParaRPr lang="en-US" altLang="zh-CN" sz="2400" b="1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595" y="2286000"/>
            <a:ext cx="7416800" cy="39789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WPS 演示</Application>
  <PresentationFormat>宽屏</PresentationFormat>
  <Paragraphs>27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中国知网检索结果的分面统计</vt:lpstr>
      <vt:lpstr>检索结果的分面统计功能</vt:lpstr>
      <vt:lpstr>案例：通过分面分析比较检索结果的不同</vt:lpstr>
      <vt:lpstr>分面统计：查全很重要</vt:lpstr>
      <vt:lpstr>利用分面统计结果二次检索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《文献查阅》课程介绍</dc:title>
  <dc:creator>jijm</dc:creator>
  <cp:lastModifiedBy>吉久明</cp:lastModifiedBy>
  <cp:revision>143</cp:revision>
  <dcterms:created xsi:type="dcterms:W3CDTF">2020-09-06T10:26:00Z</dcterms:created>
  <dcterms:modified xsi:type="dcterms:W3CDTF">2020-10-03T07:19:34Z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