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27" r:id="rId4"/>
    <p:sldId id="429" r:id="rId5"/>
    <p:sldId id="428" r:id="rId6"/>
    <p:sldId id="430" r:id="rId7"/>
    <p:sldId id="432" r:id="rId8"/>
    <p:sldId id="433" r:id="rId9"/>
    <p:sldId id="435" r:id="rId10"/>
    <p:sldId id="434" r:id="rId11"/>
    <p:sldId id="437" r:id="rId12"/>
    <p:sldId id="436" r:id="rId13"/>
    <p:sldId id="439" r:id="rId14"/>
    <p:sldId id="43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从检索需求到检索策略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查找煤矿(coal)泡沫(foam)降尘(dedust\dust supression\dust removal)的专利文献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1582420"/>
          <a:ext cx="11165840" cy="449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/>
                <a:gridCol w="4813300"/>
                <a:gridCol w="4432300"/>
              </a:tblGrid>
              <a:tr h="65722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外文文献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检索词/概念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tx2"/>
                          </a:solidFill>
                          <a:sym typeface="+mn-ea"/>
                        </a:rPr>
                        <a:t>煤矿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、泡沫、降尘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tx2"/>
                          </a:solidFill>
                          <a:sym typeface="+mn-ea"/>
                        </a:rPr>
                        <a:t>coal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、foam、dedust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同义词、近义词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泡法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除尘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dust supression\dust removal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时间范围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2010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以来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2010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-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文献出版类型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专利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patent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检索工具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中国国家知识产权局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中国知网、万方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DII/Scifinder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、欧专局、美专局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通用检索式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TI=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煤矿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and  TAK=(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泡沫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or 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泡法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)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and 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降尘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or 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除尘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))</a:t>
                      </a:r>
                      <a:endParaRPr lang="en-US" altLang="zh-CN" sz="220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coal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and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TAK=(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foam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and </a:t>
                      </a:r>
                      <a:r>
                        <a:rPr lang="en-US" altLang="zh-CN" sz="2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dedust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or 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dust supression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sym typeface="+mn-ea"/>
                        </a:rPr>
                        <a:t>)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 or 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dust removal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sym typeface="+mn-ea"/>
                        </a:rPr>
                        <a:t>)</a:t>
                      </a:r>
                      <a:r>
                        <a:rPr lang="en-US" altLang="zh-CN" sz="2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))</a:t>
                      </a:r>
                      <a:endParaRPr lang="en-US" altLang="zh-CN" sz="2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5730" y="12319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更多案例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320" y="1721485"/>
            <a:ext cx="101060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）检索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植物精油(essential oil(s))胶囊化(capsule(s))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技术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文献，内容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）检索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超临界二氧化碳萃取技术在烟草</a:t>
            </a:r>
            <a:r>
              <a:rPr lang="zh-CN" altLang="en-US" sz="2400">
                <a:sym typeface="+mn-ea"/>
              </a:rPr>
              <a:t>中的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应用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文献，内容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）检索标题中含有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 "information analysis"（词组） 和 "artificial intelligence"（词组）</a:t>
            </a:r>
            <a:r>
              <a:rPr lang="zh-CN" altLang="en-US" sz="2400">
                <a:sym typeface="+mn-ea"/>
              </a:rPr>
              <a:t>的文献，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文献，标题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）检索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自动化技术在医疗中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应用</a:t>
            </a:r>
            <a:r>
              <a:rPr lang="zh-CN" altLang="en-US" sz="2400">
                <a:sym typeface="+mn-ea"/>
              </a:rPr>
              <a:t>的文献，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文献，内容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425825" y="4283075"/>
            <a:ext cx="6356985" cy="9531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技术、应用、研究</a:t>
            </a:r>
            <a:endParaRPr lang="zh-CN" altLang="en-US" sz="2800"/>
          </a:p>
          <a:p>
            <a:pPr algn="ctr"/>
            <a:r>
              <a:rPr lang="zh-CN" altLang="en-US" sz="2800"/>
              <a:t>无专指性、太泛的概念词</a:t>
            </a:r>
            <a:r>
              <a:rPr lang="zh-CN" altLang="en-US" sz="2800"/>
              <a:t>不能用！！！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检索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植物精油(essential oil(s))胶囊化(capsule(s))的技术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1782445"/>
          <a:ext cx="11165840" cy="4477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/>
                <a:gridCol w="4813300"/>
                <a:gridCol w="4432300"/>
              </a:tblGrid>
              <a:tr h="65722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外文文献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检索词/概念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精油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  <a:sym typeface="+mn-ea"/>
                        </a:rPr>
                        <a:t>、胶囊</a:t>
                      </a:r>
                      <a:endParaRPr lang="zh-CN" altLang="en-US" sz="22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essential oil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  <a:sym typeface="+mn-ea"/>
                        </a:rPr>
                        <a:t>、capsule(s)</a:t>
                      </a:r>
                      <a:endParaRPr lang="zh-CN" altLang="en-US" sz="22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同义词、近义词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精油</a:t>
                      </a:r>
                      <a:endParaRPr lang="zh-CN" altLang="en-US" sz="22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  <a:sym typeface="+mn-ea"/>
                        </a:rPr>
                        <a:t>essential oil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s</a:t>
                      </a:r>
                      <a:r>
                        <a:rPr lang="zh-CN" altLang="en-US" sz="2200">
                          <a:solidFill>
                            <a:schemeClr val="tx1"/>
                          </a:solidFill>
                          <a:sym typeface="+mn-ea"/>
                        </a:rPr>
                        <a:t>、capsules</a:t>
                      </a:r>
                      <a:endParaRPr lang="zh-CN" altLang="en-US" sz="2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时间范围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2010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以来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2010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-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文献出版类型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检索工具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中国知网、万方、维普、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中国国家知识产权局、超星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SciFinder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EngineeringVillage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Web of Science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DII/Scifinder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、欧专局、美专局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通用检索式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zh-CN" sz="2200" b="1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</a:t>
                      </a:r>
                      <a:r>
                        <a:rPr lang="zh-CN" altLang="en-US" sz="2200" b="1">
                          <a:sym typeface="+mn-ea"/>
                        </a:rPr>
                        <a:t>精油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 and  TAK=</a:t>
                      </a:r>
                      <a:r>
                        <a:rPr lang="zh-CN" altLang="en-US" sz="2200">
                          <a:sym typeface="+mn-ea"/>
                        </a:rPr>
                        <a:t>胶囊</a:t>
                      </a:r>
                      <a:endParaRPr lang="en-US" altLang="zh-CN" sz="220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TI=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200">
                          <a:sym typeface="+mn-ea"/>
                        </a:rPr>
                        <a:t>essential oil</a:t>
                      </a:r>
                      <a:r>
                        <a:rPr lang="en-US" altLang="zh-CN" sz="2200">
                          <a:sym typeface="+mn-ea"/>
                        </a:rPr>
                        <a:t>*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)</a:t>
                      </a:r>
                      <a:r>
                        <a:rPr lang="zh-CN" altLang="en-US" sz="2200">
                          <a:solidFill>
                            <a:schemeClr val="tx2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200">
                          <a:solidFill>
                            <a:schemeClr val="tx2"/>
                          </a:solidFill>
                          <a:sym typeface="+mn-ea"/>
                        </a:rPr>
                        <a:t>and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TAK=</a:t>
                      </a:r>
                      <a:r>
                        <a:rPr lang="zh-CN" altLang="en-US" sz="2200">
                          <a:sym typeface="+mn-ea"/>
                        </a:rPr>
                        <a:t>capsule</a:t>
                      </a:r>
                      <a:r>
                        <a:rPr lang="en-US" altLang="zh-CN" sz="2200">
                          <a:sym typeface="+mn-ea"/>
                        </a:rPr>
                        <a:t>*</a:t>
                      </a:r>
                      <a:endParaRPr lang="en-US" altLang="zh-CN" sz="2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5730" y="12319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3175000"/>
            <a:ext cx="37528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查找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自动化技术在医疗中的应用</a:t>
            </a:r>
            <a:r>
              <a:rPr lang="zh-CN" altLang="en-US">
                <a:sym typeface="+mn-ea"/>
              </a:rPr>
              <a:t>的文献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15205"/>
          </a:xfrm>
        </p:spPr>
        <p:txBody>
          <a:bodyPr/>
          <a:p>
            <a:r>
              <a:rPr lang="zh-CN" altLang="en-US" sz="2400"/>
              <a:t>这个需求如果用自动化技术</a:t>
            </a:r>
            <a:r>
              <a:rPr lang="zh-CN" altLang="en-US" sz="2400"/>
              <a:t>做检索词，必然会漏检</a:t>
            </a:r>
            <a:endParaRPr lang="zh-CN" altLang="en-US" sz="2400"/>
          </a:p>
          <a:p>
            <a:pPr lvl="1"/>
            <a:r>
              <a:rPr lang="zh-CN" altLang="en-US" sz="2400"/>
              <a:t>这两个</a:t>
            </a:r>
            <a:r>
              <a:rPr lang="zh-CN" altLang="en-US" sz="2400"/>
              <a:t>词都是特定的类别，较</a:t>
            </a:r>
            <a:r>
              <a:rPr lang="zh-CN" altLang="en-US" sz="2400"/>
              <a:t>难枚举相应的同义词、近义词等</a:t>
            </a:r>
            <a:endParaRPr lang="zh-CN" altLang="en-US" sz="2400"/>
          </a:p>
          <a:p>
            <a:pPr lvl="1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没有具体内容的某领域的文献需求，应该优先用分类作为检索字段，以与内容需求对应的分类号作为检索词，或者过滤条件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842895"/>
            <a:ext cx="147510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5" y="2707005"/>
            <a:ext cx="7239000" cy="2279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检索需求决定了文献类型和检索字段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（1）查找</a:t>
            </a:r>
            <a:r>
              <a:rPr lang="zh-CN" altLang="en-US" sz="2400">
                <a:solidFill>
                  <a:srgbClr val="FF0000"/>
                </a:solidFill>
              </a:rPr>
              <a:t>东华大学</a:t>
            </a:r>
            <a:r>
              <a:rPr lang="zh-CN" altLang="en-US" sz="2400"/>
              <a:t>申请的专利，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专利文献，申请人</a:t>
            </a:r>
            <a:endParaRPr lang="zh-CN" altLang="en-US" sz="2400"/>
          </a:p>
          <a:p>
            <a:r>
              <a:rPr lang="zh-CN" altLang="en-US" sz="2400"/>
              <a:t>（2）查找</a:t>
            </a:r>
            <a:r>
              <a:rPr lang="zh-CN" altLang="en-US" sz="2400">
                <a:solidFill>
                  <a:srgbClr val="FF0000"/>
                </a:solidFill>
              </a:rPr>
              <a:t>华东理工大学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钱锋</a:t>
            </a:r>
            <a:r>
              <a:rPr lang="zh-CN" altLang="en-US" sz="2400"/>
              <a:t>发明的专利，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专利文献，申请人，发明人</a:t>
            </a:r>
            <a:endParaRPr lang="zh-CN" altLang="en-US" sz="2400"/>
          </a:p>
          <a:p>
            <a:r>
              <a:rPr lang="zh-CN" altLang="en-US" sz="2400"/>
              <a:t>（3）查找</a:t>
            </a:r>
            <a:r>
              <a:rPr lang="zh-CN" altLang="en-US" sz="2400">
                <a:solidFill>
                  <a:srgbClr val="FF0000"/>
                </a:solidFill>
              </a:rPr>
              <a:t>智能保健器材</a:t>
            </a:r>
            <a:r>
              <a:rPr lang="zh-CN" altLang="en-US" sz="2400"/>
              <a:t>的文献</a:t>
            </a:r>
            <a:r>
              <a:rPr lang="zh-CN" altLang="en-US" sz="2400"/>
              <a:t>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文献，内容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）检索有关“</a:t>
            </a:r>
            <a:r>
              <a:rPr lang="zh-CN" altLang="en-US" sz="2400">
                <a:solidFill>
                  <a:srgbClr val="FF0000"/>
                </a:solidFill>
              </a:rPr>
              <a:t>煤矿(coal)泡沫(foam)降尘(dedust\dust supression\dust removal)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/>
              <a:t>的专利文献，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专利文献，内容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）检索</a:t>
            </a:r>
            <a:r>
              <a:rPr lang="zh-CN" altLang="en-US" sz="2400">
                <a:solidFill>
                  <a:srgbClr val="FF0000"/>
                </a:solidFill>
              </a:rPr>
              <a:t>植物精油(essential oil(s))胶囊化(capsule(s))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技术</a:t>
            </a:r>
            <a:r>
              <a:rPr lang="zh-CN" altLang="en-US" sz="2400"/>
              <a:t>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文献，内容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6</a:t>
            </a:r>
            <a:r>
              <a:rPr lang="zh-CN" altLang="en-US" sz="2400"/>
              <a:t>）检索</a:t>
            </a:r>
            <a:r>
              <a:rPr lang="zh-CN" altLang="en-US" sz="2400">
                <a:solidFill>
                  <a:srgbClr val="FF0000"/>
                </a:solidFill>
              </a:rPr>
              <a:t>超临界二氧化碳萃取技术在烟草</a:t>
            </a:r>
            <a:r>
              <a:rPr lang="zh-CN" altLang="en-US" sz="2400"/>
              <a:t>中的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应用</a:t>
            </a:r>
            <a:r>
              <a:rPr lang="zh-CN" altLang="en-US" sz="2400"/>
              <a:t>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文献，内容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7</a:t>
            </a:r>
            <a:r>
              <a:rPr lang="zh-CN" altLang="en-US" sz="2400"/>
              <a:t>）检索标题中含有</a:t>
            </a:r>
            <a:r>
              <a:rPr lang="zh-CN" altLang="en-US" sz="2400">
                <a:solidFill>
                  <a:srgbClr val="FF0000"/>
                </a:solidFill>
              </a:rPr>
              <a:t> "information analysis"（词组） 和 "artificial intelligence"（词组）</a:t>
            </a:r>
            <a:r>
              <a:rPr lang="zh-CN" altLang="en-US" sz="2400"/>
              <a:t>的文献，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文献，标题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8</a:t>
            </a:r>
            <a:r>
              <a:rPr lang="zh-CN" altLang="en-US" sz="2400"/>
              <a:t>）检索</a:t>
            </a:r>
            <a:r>
              <a:rPr lang="zh-CN" altLang="en-US" sz="2400">
                <a:solidFill>
                  <a:srgbClr val="FF0000"/>
                </a:solidFill>
              </a:rPr>
              <a:t>自动化技术在医疗中</a:t>
            </a:r>
            <a:r>
              <a:rPr lang="zh-CN" altLang="en-US" sz="2400"/>
              <a:t>的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应用</a:t>
            </a:r>
            <a:r>
              <a:rPr lang="zh-CN" altLang="en-US" sz="2400"/>
              <a:t>的文献，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文献，内容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10260"/>
          </a:xfrm>
        </p:spPr>
        <p:txBody>
          <a:bodyPr/>
          <a:p>
            <a:r>
              <a:rPr lang="zh-CN" altLang="en-US"/>
              <a:t>检索条件</a:t>
            </a:r>
            <a:r>
              <a:rPr lang="zh-CN" altLang="en-US"/>
              <a:t>涉及名称，要注意曾用名或别称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7600" y="1678940"/>
            <a:ext cx="704850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31540"/>
            <a:ext cx="5495925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55" y="2783840"/>
            <a:ext cx="5629275" cy="306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47060" y="1214120"/>
            <a:ext cx="4765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查找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东华大学</a:t>
            </a:r>
            <a:r>
              <a:rPr lang="zh-CN" altLang="en-US">
                <a:sym typeface="+mn-ea"/>
              </a:rPr>
              <a:t>申请的专利，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专利文献，申请人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查找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东华大学</a:t>
            </a:r>
            <a:r>
              <a:rPr lang="zh-CN" altLang="en-US">
                <a:sym typeface="+mn-ea"/>
              </a:rPr>
              <a:t>申请的专利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1582420"/>
          <a:ext cx="11165840" cy="449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/>
                <a:gridCol w="4813300"/>
                <a:gridCol w="4432300"/>
              </a:tblGrid>
              <a:tr h="65722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中国专利法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1984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年，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1981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年已有申请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外文文献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国际专利或在直接在某些外国申请的专利</a:t>
                      </a:r>
                      <a:endParaRPr lang="zh-CN" altLang="en-US" sz="180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检索词/概念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东华大学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donghua university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同义词、近义词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华东纺织工学院(1980-1985)\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中国纺织大学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(1986-1999)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(east china textile institute of science and technology) or (china textile university)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时间范围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1981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以来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1981-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文献出版类型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专利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patent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检索工具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中国国家知识产权局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中国知网、万方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DII/Scifinder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、欧专局、美专局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通用检索式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申请人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=(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东华大学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or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中国纺织大学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)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3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Applicant=(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donghua university) or (east china textile institute of science and technology) or (china textile university)</a:t>
                      </a:r>
                      <a:endParaRPr lang="en-US" altLang="en-US" sz="13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47060" y="1214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中国知网专业检索的模糊匹配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08525"/>
          </a:xfrm>
        </p:spPr>
        <p:txBody>
          <a:bodyPr/>
          <a:p>
            <a:r>
              <a:rPr lang="zh-CN" altLang="en-US" sz="2600">
                <a:sym typeface="+mn-ea"/>
              </a:rPr>
              <a:t>查找</a:t>
            </a:r>
            <a:r>
              <a:rPr lang="zh-CN" altLang="en-US" sz="2600">
                <a:solidFill>
                  <a:srgbClr val="FF0000"/>
                </a:solidFill>
                <a:sym typeface="+mn-ea"/>
              </a:rPr>
              <a:t>华东理工大学</a:t>
            </a:r>
            <a:r>
              <a:rPr lang="zh-CN" altLang="en-US" sz="2600">
                <a:sym typeface="+mn-ea"/>
              </a:rPr>
              <a:t>的</a:t>
            </a:r>
            <a:r>
              <a:rPr lang="zh-CN" altLang="en-US" sz="2600">
                <a:solidFill>
                  <a:srgbClr val="FF0000"/>
                </a:solidFill>
                <a:sym typeface="+mn-ea"/>
              </a:rPr>
              <a:t>钱锋</a:t>
            </a:r>
            <a:r>
              <a:rPr lang="zh-CN" altLang="en-US" sz="2600">
                <a:sym typeface="+mn-ea"/>
              </a:rPr>
              <a:t>发明的专利</a:t>
            </a:r>
            <a:endParaRPr lang="zh-CN" altLang="en-US" sz="2600"/>
          </a:p>
          <a:p>
            <a:pPr lvl="1"/>
            <a:r>
              <a:rPr lang="zh-CN" altLang="en-US" sz="2600"/>
              <a:t>精确匹配：</a:t>
            </a:r>
            <a:r>
              <a:rPr lang="en-US" altLang="zh-CN" sz="2600"/>
              <a:t>AU=</a:t>
            </a:r>
            <a:r>
              <a:rPr lang="zh-CN" altLang="en-US" sz="2600"/>
              <a:t>钱锋 </a:t>
            </a:r>
            <a:r>
              <a:rPr lang="en-US" altLang="zh-CN" sz="2600"/>
              <a:t>AND AF=</a:t>
            </a:r>
            <a:r>
              <a:rPr lang="zh-CN" altLang="en-US" sz="2600"/>
              <a:t>华东化工学院，命中</a:t>
            </a:r>
            <a:r>
              <a:rPr lang="en-US" altLang="zh-CN" sz="2600"/>
              <a:t>0</a:t>
            </a:r>
            <a:r>
              <a:rPr lang="zh-CN" altLang="en-US" sz="2600"/>
              <a:t>条</a:t>
            </a:r>
            <a:endParaRPr lang="zh-CN" altLang="en-US" sz="2600"/>
          </a:p>
          <a:p>
            <a:pPr lvl="1"/>
            <a:r>
              <a:rPr lang="zh-CN" altLang="en-US" sz="2600">
                <a:sym typeface="+mn-ea"/>
              </a:rPr>
              <a:t>模糊匹配：</a:t>
            </a:r>
            <a:r>
              <a:rPr lang="en-US" altLang="zh-CN" sz="2600"/>
              <a:t>AU </a:t>
            </a:r>
            <a:r>
              <a:rPr lang="en-US" altLang="zh-CN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%</a:t>
            </a:r>
            <a:r>
              <a:rPr lang="en-US" altLang="zh-CN" sz="2600"/>
              <a:t> </a:t>
            </a:r>
            <a:r>
              <a:rPr lang="zh-CN" altLang="en-US" sz="2600">
                <a:sym typeface="+mn-ea"/>
              </a:rPr>
              <a:t>钱锋 </a:t>
            </a:r>
            <a:r>
              <a:rPr lang="en-US" altLang="zh-CN" sz="2600">
                <a:sym typeface="+mn-ea"/>
              </a:rPr>
              <a:t>AND AF </a:t>
            </a:r>
            <a:r>
              <a:rPr lang="en-US" altLang="zh-CN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%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华东化工学院，命中</a:t>
            </a:r>
            <a:r>
              <a:rPr lang="en-US" altLang="zh-CN" sz="2600">
                <a:sym typeface="+mn-ea"/>
              </a:rPr>
              <a:t>8</a:t>
            </a:r>
            <a:r>
              <a:rPr lang="zh-CN" altLang="en-US" sz="2600">
                <a:sym typeface="+mn-ea"/>
              </a:rPr>
              <a:t>条</a:t>
            </a:r>
            <a:endParaRPr lang="zh-CN" altLang="en-US" sz="2600">
              <a:sym typeface="+mn-ea"/>
            </a:endParaRPr>
          </a:p>
          <a:p>
            <a:pPr lvl="1"/>
            <a:endParaRPr lang="zh-CN" altLang="en-US" sz="2600">
              <a:sym typeface="+mn-ea"/>
            </a:endParaRPr>
          </a:p>
          <a:p>
            <a:pPr lvl="1"/>
            <a:endParaRPr lang="zh-CN" altLang="en-US" sz="2600">
              <a:sym typeface="+mn-ea"/>
            </a:endParaRPr>
          </a:p>
          <a:p>
            <a:pPr lvl="1"/>
            <a:r>
              <a:rPr lang="zh-CN" altLang="en-US" sz="2600">
                <a:sym typeface="+mn-ea"/>
              </a:rPr>
              <a:t>精确是指一个字段值完全相同，模糊匹配表示一个字段值包含</a:t>
            </a:r>
            <a:endParaRPr lang="zh-CN" altLang="en-US" sz="2600">
              <a:sym typeface="+mn-ea"/>
            </a:endParaRPr>
          </a:p>
          <a:p>
            <a:pPr lvl="1"/>
            <a:r>
              <a:rPr lang="zh-CN" altLang="en-US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模糊匹配的检索结果一般多于精确匹配的检索结果</a:t>
            </a:r>
            <a:endParaRPr lang="zh-CN" altLang="en-US" sz="2600">
              <a:sym typeface="+mn-ea"/>
            </a:endParaRPr>
          </a:p>
          <a:p>
            <a:pPr lvl="1"/>
            <a:r>
              <a:rPr lang="zh-CN" altLang="en-US" sz="2600">
                <a:sym typeface="+mn-ea"/>
              </a:rPr>
              <a:t>在中国知网的专业检索界面上，没有精确、模糊的匹配选项，用</a:t>
            </a:r>
            <a:r>
              <a:rPr lang="en-US" altLang="zh-CN" sz="2600">
                <a:sym typeface="+mn-ea"/>
              </a:rPr>
              <a:t>=</a:t>
            </a:r>
            <a:r>
              <a:rPr lang="zh-CN" altLang="en-US" sz="2600">
                <a:sym typeface="+mn-ea"/>
              </a:rPr>
              <a:t>号，表示精确检索，</a:t>
            </a:r>
            <a:r>
              <a:rPr lang="en-US" altLang="zh-CN" sz="2600">
                <a:sym typeface="+mn-ea"/>
              </a:rPr>
              <a:t>% </a:t>
            </a:r>
            <a:r>
              <a:rPr lang="zh-CN" altLang="en-US" sz="2600">
                <a:sym typeface="+mn-ea"/>
              </a:rPr>
              <a:t>表示模糊检索，</a:t>
            </a:r>
            <a:r>
              <a:rPr lang="zh-CN" altLang="en-US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注意</a:t>
            </a:r>
            <a:r>
              <a:rPr lang="en-US" altLang="zh-CN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%</a:t>
            </a:r>
            <a:r>
              <a:rPr lang="zh-CN" altLang="en-US" sz="2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与检索字段和检索词之间都有半角的空格</a:t>
            </a:r>
            <a:endParaRPr lang="zh-CN" altLang="en-US" sz="26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4580" y="2827020"/>
            <a:ext cx="47434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创新性检索</a:t>
            </a:r>
            <a:r>
              <a:rPr lang="zh-CN" altLang="en-US"/>
              <a:t>优先分类号</a:t>
            </a:r>
            <a:r>
              <a:rPr lang="zh-CN" altLang="en-US">
                <a:sym typeface="+mn-ea"/>
              </a:rPr>
              <a:t>，防止漏检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15205"/>
          </a:xfrm>
        </p:spPr>
        <p:txBody>
          <a:bodyPr/>
          <a:p>
            <a:r>
              <a:rPr lang="zh-CN" altLang="en-US" sz="2400">
                <a:sym typeface="+mn-ea"/>
              </a:rPr>
              <a:t>查找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智能保健器材</a:t>
            </a:r>
            <a:r>
              <a:rPr lang="zh-CN" altLang="en-US" sz="2400">
                <a:sym typeface="+mn-ea"/>
              </a:rPr>
              <a:t>的专利，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专利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文献，内容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  <a:p>
            <a:r>
              <a:rPr lang="zh-CN" altLang="en-US" sz="2400"/>
              <a:t>这个需求如果用智能、保健、器材做检索词，必然会漏检</a:t>
            </a:r>
            <a:endParaRPr lang="zh-CN" altLang="en-US" sz="2400"/>
          </a:p>
          <a:p>
            <a:pPr lvl="1"/>
            <a:r>
              <a:rPr lang="zh-CN" altLang="en-US" sz="2400"/>
              <a:t>这三个词都是特定的类别，较</a:t>
            </a:r>
            <a:r>
              <a:rPr lang="zh-CN" altLang="en-US" sz="2400"/>
              <a:t>难枚举相应的同义词、近义词等</a:t>
            </a:r>
            <a:endParaRPr lang="zh-CN" altLang="en-US" sz="2400"/>
          </a:p>
          <a:p>
            <a:pPr lvl="1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由于分类缺乏足够的细化，分类号检索可能会导致查准率降低，但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对于创新性检索而言，首先要保证查全率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3136265"/>
            <a:ext cx="1970405" cy="2297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15" y="2932430"/>
            <a:ext cx="616267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分类号体系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1333500"/>
            <a:ext cx="11304905" cy="4803775"/>
          </a:xfrm>
        </p:spPr>
        <p:txBody>
          <a:bodyPr/>
          <a:p>
            <a:r>
              <a:rPr lang="zh-CN" altLang="en-US"/>
              <a:t>学术文献</a:t>
            </a:r>
            <a:endParaRPr lang="zh-CN" altLang="en-US"/>
          </a:p>
          <a:p>
            <a:pPr lvl="1"/>
            <a:r>
              <a:rPr lang="zh-CN" altLang="en-US"/>
              <a:t>专业：</a:t>
            </a:r>
            <a:r>
              <a:rPr lang="en-US" altLang="zh-CN"/>
              <a:t>LC</a:t>
            </a:r>
            <a:r>
              <a:rPr lang="zh-CN" altLang="en-US"/>
              <a:t>分类（</a:t>
            </a:r>
            <a:r>
              <a:rPr lang="zh-CN" altLang="en-US" sz="2400"/>
              <a:t>美国国会图书馆分类</a:t>
            </a:r>
            <a:r>
              <a:rPr lang="zh-CN" altLang="en-US"/>
              <a:t>）、中图分类、招生专业分类等</a:t>
            </a:r>
            <a:endParaRPr lang="zh-CN" altLang="en-US"/>
          </a:p>
          <a:p>
            <a:pPr lvl="1"/>
            <a:r>
              <a:rPr lang="zh-CN" altLang="en-US"/>
              <a:t>行业：基于产业展开，</a:t>
            </a:r>
            <a:r>
              <a:rPr lang="zh-CN" altLang="en-US" sz="2400"/>
              <a:t>学术界用得不多，各产业的文献情报人员确定</a:t>
            </a:r>
            <a:endParaRPr lang="zh-CN" altLang="en-US"/>
          </a:p>
          <a:p>
            <a:r>
              <a:rPr lang="zh-CN" altLang="en-US"/>
              <a:t>专利文献</a:t>
            </a:r>
            <a:endParaRPr lang="zh-CN" altLang="en-US"/>
          </a:p>
          <a:p>
            <a:pPr lvl="1"/>
            <a:r>
              <a:rPr lang="en-US" altLang="zh-CN"/>
              <a:t>IPC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CPC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UPC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JPC</a:t>
            </a:r>
            <a:endParaRPr lang="zh-CN" altLang="en-US"/>
          </a:p>
          <a:p>
            <a:pPr lvl="1"/>
            <a:r>
              <a:rPr lang="en-US" altLang="zh-CN"/>
              <a:t>DC</a:t>
            </a:r>
            <a:r>
              <a:rPr lang="zh-CN" altLang="en-US"/>
              <a:t>（</a:t>
            </a:r>
            <a:r>
              <a:rPr lang="en-US" altLang="zh-CN"/>
              <a:t>DII</a:t>
            </a:r>
            <a:r>
              <a:rPr lang="zh-CN" altLang="en-US"/>
              <a:t>）、</a:t>
            </a:r>
            <a:r>
              <a:rPr lang="en-US" altLang="zh-CN"/>
              <a:t>MC</a:t>
            </a:r>
            <a:r>
              <a:rPr lang="zh-CN" altLang="en-US"/>
              <a:t>（</a:t>
            </a:r>
            <a:r>
              <a:rPr lang="en-US" altLang="zh-CN"/>
              <a:t>DII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行业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/>
              <a:t>标准文献</a:t>
            </a:r>
            <a:endParaRPr lang="zh-CN" altLang="en-US"/>
          </a:p>
          <a:p>
            <a:pPr lvl="1"/>
            <a:r>
              <a:rPr lang="zh-CN" altLang="en-US"/>
              <a:t>行业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IPC</a:t>
            </a:r>
            <a:r>
              <a:rPr lang="zh-CN" altLang="en-US"/>
              <a:t>分类号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960" y="1539875"/>
            <a:ext cx="4909820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1955800"/>
            <a:ext cx="70961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查找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智能保健器材</a:t>
            </a:r>
            <a:r>
              <a:rPr lang="zh-CN" altLang="en-US">
                <a:sym typeface="+mn-ea"/>
              </a:rPr>
              <a:t>的专利，用分类号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1582420"/>
          <a:ext cx="11165840" cy="449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40"/>
                <a:gridCol w="4813300"/>
                <a:gridCol w="4432300"/>
              </a:tblGrid>
              <a:tr h="65722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2000" b="1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外文文献</a:t>
                      </a:r>
                      <a:endParaRPr lang="en-US" sz="20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检索词/概念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G08B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，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G08C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G08B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，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G08C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同义词、近义词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-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-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时间范围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2010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以来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2010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-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文献出版类型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专利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patent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检索工具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中国国家知识产权局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中国知网、万方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DII/Scifinder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、欧专局、美专局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通用检索式</a:t>
                      </a: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IPC=(G08B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or G08C)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IPC=(G08B</a:t>
                      </a:r>
                      <a:r>
                        <a:rPr lang="zh-CN" altLang="en-US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 </a:t>
                      </a:r>
                      <a:r>
                        <a:rPr lang="en-US" altLang="zh-CN" sz="2200">
                          <a:solidFill>
                            <a:srgbClr val="00000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or G08C)</a:t>
                      </a:r>
                      <a:endParaRPr lang="en-US" altLang="zh-CN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  <a:p>
                      <a:pPr>
                        <a:buNone/>
                      </a:pPr>
                      <a:endParaRPr lang="en-US" altLang="en-US" sz="2200">
                        <a:solidFill>
                          <a:srgbClr val="00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47060" y="1214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e37f90e-5c51-4d33-ab0c-8b295c4fcef5}"/>
</p:tagLst>
</file>

<file path=ppt/tags/tag2.xml><?xml version="1.0" encoding="utf-8"?>
<p:tagLst xmlns:p="http://schemas.openxmlformats.org/presentationml/2006/main">
  <p:tag name="KSO_WM_UNIT_TABLE_BEAUTIFY" val="smartTable{9e37f90e-5c51-4d33-ab0c-8b295c4fcef5}"/>
</p:tagLst>
</file>

<file path=ppt/tags/tag3.xml><?xml version="1.0" encoding="utf-8"?>
<p:tagLst xmlns:p="http://schemas.openxmlformats.org/presentationml/2006/main">
  <p:tag name="KSO_WM_UNIT_TABLE_BEAUTIFY" val="smartTable{9e37f90e-5c51-4d33-ab0c-8b295c4fcef5}"/>
</p:tagLst>
</file>

<file path=ppt/tags/tag4.xml><?xml version="1.0" encoding="utf-8"?>
<p:tagLst xmlns:p="http://schemas.openxmlformats.org/presentationml/2006/main">
  <p:tag name="KSO_WM_UNIT_TABLE_BEAUTIFY" val="smartTable{9e37f90e-5c51-4d33-ab0c-8b295c4fcef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演示</Application>
  <PresentationFormat>宽屏</PresentationFormat>
  <Paragraphs>259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仿宋</vt:lpstr>
      <vt:lpstr>微软雅黑</vt:lpstr>
      <vt:lpstr>Arial Unicode MS</vt:lpstr>
      <vt:lpstr>Calibri</vt:lpstr>
      <vt:lpstr>默认设计模板</vt:lpstr>
      <vt:lpstr>从检索需求到检索策略</vt:lpstr>
      <vt:lpstr>检索需求决定了文献类型和检索字段</vt:lpstr>
      <vt:lpstr>检索条件涉及名称，要注意曾用名或别称</vt:lpstr>
      <vt:lpstr>检索条件决定了检索策略（1）</vt:lpstr>
      <vt:lpstr>中国知网专业检索的模糊匹配</vt:lpstr>
      <vt:lpstr>优先分类号，防止漏检</vt:lpstr>
      <vt:lpstr>分类号体系</vt:lpstr>
      <vt:lpstr>IPC分类号</vt:lpstr>
      <vt:lpstr>检索条件决定了检索策略（2）</vt:lpstr>
      <vt:lpstr>检索条件决定了检索策略（3）</vt:lpstr>
      <vt:lpstr>检索条件决定了检索策略（4）</vt:lpstr>
      <vt:lpstr>检索条件决定了检索策略（5）</vt:lpstr>
      <vt:lpstr>检索条件决定了检索策略（6）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250</cp:revision>
  <dcterms:created xsi:type="dcterms:W3CDTF">2019-06-19T02:08:00Z</dcterms:created>
  <dcterms:modified xsi:type="dcterms:W3CDTF">2020-10-16T13:27:55Z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