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14" r:id="rId4"/>
    <p:sldId id="415" r:id="rId5"/>
    <p:sldId id="416" r:id="rId6"/>
    <p:sldId id="417" r:id="rId7"/>
    <p:sldId id="413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文献的特征与线索解读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Fluid vibration in piping systems - a structural mechanics approach using exact finite elements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Frid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Chalmers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Tekniska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Hogskola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Doktorsavhandlingar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763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pg, 1990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作者：姓和名的首字母都大写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来源：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引导，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763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763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的缩写，表示期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期刊文献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Mi, J., Nathan, G. J.,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Luxton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R. E. and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Luminis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Pty.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Ltd.,Naturally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oscillating jet devices, </a:t>
            </a:r>
            <a:r>
              <a:rPr 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Patent Application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No</a:t>
            </a:r>
            <a:r>
              <a:rPr 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PP0421/97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19 Nov 1997, Australian Patent Office.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既有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patent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，又有号码，基本是专利文献了。</a:t>
            </a:r>
            <a:endParaRPr lang="zh-CN" alt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注意，这里的号码中没有国别代码。</a:t>
            </a:r>
            <a:endParaRPr lang="zh-CN" alt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sym typeface="+mn-ea"/>
              </a:rPr>
              <a:t>日本专利：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特开平</a:t>
            </a:r>
            <a:r>
              <a:rPr lang="en-US" dirty="0">
                <a:sym typeface="+mn-ea"/>
              </a:rPr>
              <a:t>10</a:t>
            </a:r>
            <a:r>
              <a:rPr lang="en-US" altLang="zh-CN" dirty="0">
                <a:sym typeface="+mn-ea"/>
              </a:rPr>
              <a:t>—</a:t>
            </a:r>
            <a:r>
              <a:rPr lang="en-US" dirty="0">
                <a:sym typeface="+mn-ea"/>
              </a:rPr>
              <a:t>9649</a:t>
            </a:r>
            <a:endParaRPr 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高比重粉体填充板材播在</a:t>
            </a:r>
            <a:r>
              <a:rPr lang="en-US" dirty="0">
                <a:sym typeface="+mn-ea"/>
              </a:rPr>
              <a:t>PVC</a:t>
            </a:r>
            <a:r>
              <a:rPr lang="zh-CN" altLang="en-US" dirty="0">
                <a:sym typeface="+mn-ea"/>
              </a:rPr>
              <a:t>管外边</a:t>
            </a:r>
            <a:r>
              <a:rPr lang="en-US" dirty="0">
                <a:sym typeface="+mn-ea"/>
              </a:rPr>
              <a:t>[P]</a:t>
            </a:r>
            <a:r>
              <a:rPr lang="zh-CN" altLang="en-US" dirty="0">
                <a:sym typeface="+mn-ea"/>
              </a:rPr>
              <a:t>．日本专利：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特开昭</a:t>
            </a:r>
            <a:r>
              <a:rPr lang="en-US" dirty="0">
                <a:sym typeface="+mn-ea"/>
              </a:rPr>
              <a:t>63</a:t>
            </a:r>
            <a:r>
              <a:rPr lang="en-US" altLang="zh-CN" dirty="0">
                <a:sym typeface="+mn-ea"/>
              </a:rPr>
              <a:t>—</a:t>
            </a:r>
            <a:r>
              <a:rPr lang="en-US" dirty="0">
                <a:sym typeface="+mn-ea"/>
              </a:rPr>
              <a:t>234298</a:t>
            </a:r>
            <a:r>
              <a:rPr lang="zh-CN" altLang="en-US" dirty="0">
                <a:sym typeface="+mn-ea"/>
              </a:rPr>
              <a:t>．</a:t>
            </a:r>
            <a:endParaRPr lang="zh-CN" alt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Traditional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Chinese medicine composition for treating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mammitis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dairy cattle Full Text By Zhang,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Yadong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 Zhang,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Libo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From Faming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Zhuanli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Shenqing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(2011), </a:t>
            </a:r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CN 102188581 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20110921.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这是我们在文献线索解读（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）中的案例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有号码，格式像专利号，且不是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标准编号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专利文献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Horne, G.; Wilson, F. X. </a:t>
            </a:r>
            <a:r>
              <a:rPr lang="en-US" dirty="0" err="1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</a:t>
            </a:r>
            <a:r>
              <a:rPr 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Med. Chem.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2011, 50</a:t>
            </a:r>
            <a:r>
              <a:rPr 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135</a:t>
            </a:r>
            <a:r>
              <a:rPr lang="en-US" altLang="zh-CN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</a:t>
            </a:r>
            <a:r>
              <a:rPr 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176.</a:t>
            </a:r>
            <a:endParaRPr lang="en-US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没有题名，只有出版物名称，有年份、页码范围，这个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显然就是刊期了。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期刊论文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关于作者姓名</a:t>
            </a:r>
            <a:r>
              <a:rPr lang="zh-CN" altLang="en-US"/>
              <a:t>的分割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中文文献的作者比较容易</a:t>
            </a:r>
            <a:endParaRPr lang="zh-CN" altLang="en-US" sz="2400"/>
          </a:p>
          <a:p>
            <a:r>
              <a:rPr lang="zh-CN" altLang="en-US" sz="2400"/>
              <a:t>外文文献的作者有两种情况：</a:t>
            </a:r>
            <a:endParaRPr lang="zh-CN" altLang="en-US" sz="2400"/>
          </a:p>
          <a:p>
            <a:r>
              <a:rPr lang="zh-CN" altLang="en-US" sz="2400"/>
              <a:t>姓</a:t>
            </a:r>
            <a:r>
              <a:rPr lang="en-US" altLang="zh-CN" sz="2400"/>
              <a:t>,</a:t>
            </a:r>
            <a:r>
              <a:rPr lang="zh-CN" altLang="en-US" sz="2400"/>
              <a:t>名</a:t>
            </a:r>
            <a:r>
              <a:rPr lang="en-US" altLang="zh-CN" sz="2400"/>
              <a:t>;</a:t>
            </a:r>
            <a:r>
              <a:rPr lang="zh-CN" altLang="en-US" sz="2400">
                <a:sym typeface="+mn-ea"/>
              </a:rPr>
              <a:t>姓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名</a:t>
            </a:r>
            <a:r>
              <a:rPr lang="en-US" altLang="zh-CN" sz="2400">
                <a:sym typeface="+mn-ea"/>
              </a:rPr>
              <a:t>;</a:t>
            </a:r>
            <a:r>
              <a:rPr lang="zh-CN" altLang="en-US" sz="2400">
                <a:sym typeface="+mn-ea"/>
              </a:rPr>
              <a:t>姓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名如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Traditional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Chinese medicine composition for treating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mammitis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dairy cattle Full Text By Zhang,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Yadong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Zhang,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Libo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From Faming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Zhuanli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Shenqing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(2011), </a:t>
            </a:r>
            <a:r>
              <a:rPr 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CN 102188581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20110921.</a:t>
            </a:r>
            <a:endParaRPr lang="zh-CN" altLang="en-US" sz="2400"/>
          </a:p>
          <a:p>
            <a:r>
              <a:rPr lang="zh-CN" altLang="en-US" sz="2400"/>
              <a:t>名 姓</a:t>
            </a:r>
            <a:r>
              <a:rPr lang="en-US" altLang="zh-CN" sz="2400"/>
              <a:t>,</a:t>
            </a:r>
            <a:r>
              <a:rPr lang="zh-CN" altLang="en-US" sz="2400">
                <a:sym typeface="+mn-ea"/>
              </a:rPr>
              <a:t>名 姓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名 姓，如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C.Lyon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R.Barrett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J.Malcolm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Plagiarism is Easy, But Also Easy to Detect,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Plagiary 1(5)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110, Mar.27, 2006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/>
              <a:t>都表示</a:t>
            </a:r>
            <a:r>
              <a:rPr lang="en-US" altLang="zh-CN" sz="2400"/>
              <a:t>3</a:t>
            </a:r>
            <a:r>
              <a:rPr lang="zh-CN" altLang="en-US" sz="2400"/>
              <a:t>个作者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逗号和分号同时用，看分号；逗号单独用，看逗号</a:t>
            </a:r>
            <a:endParaRPr lang="zh-CN" altLang="en-US" sz="2400" b="1"/>
          </a:p>
          <a:p>
            <a:pPr>
              <a:buFont typeface="Wingdings" panose="05000000000000000000" charset="0"/>
              <a:buChar char="l"/>
            </a:pPr>
            <a:r>
              <a:rPr lang="en-US" altLang="zh-CN" sz="2400" b="1"/>
              <a:t>etc</a:t>
            </a:r>
            <a:r>
              <a:rPr lang="zh-CN" altLang="en-US" sz="2400" b="1"/>
              <a:t>，表示等，还有更多作者没有显示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中国知网的图书检索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515" y="2814955"/>
            <a:ext cx="90297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文献类型及基本特征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29690"/>
            <a:ext cx="10972800" cy="5085080"/>
          </a:xfrm>
        </p:spPr>
        <p:txBody>
          <a:bodyPr/>
          <a:p>
            <a:r>
              <a:rPr lang="zh-CN" altLang="en-US" sz="2400" b="1"/>
              <a:t>[A]</a:t>
            </a:r>
            <a:r>
              <a:rPr lang="zh-CN" altLang="en-US" sz="2400"/>
              <a:t>：专著、论文集中的析出文献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000">
                <a:sym typeface="+mn-ea"/>
              </a:rPr>
              <a:t>题名、书名、</a:t>
            </a:r>
            <a:r>
              <a:rPr lang="zh-CN" altLang="en-US" sz="2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作者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出版者</a:t>
            </a:r>
            <a:r>
              <a:rPr lang="zh-CN" altLang="en-US" sz="2000">
                <a:sym typeface="+mn-ea"/>
              </a:rPr>
              <a:t>、年份、页码范围</a:t>
            </a:r>
            <a:endParaRPr lang="zh-CN" altLang="en-US" sz="2400"/>
          </a:p>
          <a:p>
            <a:r>
              <a:rPr lang="zh-CN" altLang="en-US" sz="2400" b="1"/>
              <a:t>[C]</a:t>
            </a:r>
            <a:r>
              <a:rPr lang="zh-CN" altLang="en-US" sz="2400"/>
              <a:t>： Conference article，会议论文：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作者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会议名称</a:t>
            </a:r>
            <a:r>
              <a:rPr lang="zh-CN" altLang="en-US" sz="2000">
                <a:sym typeface="+mn-ea"/>
              </a:rPr>
              <a:t>、年份、【页码范围】</a:t>
            </a:r>
            <a:endParaRPr lang="zh-CN" altLang="en-US" sz="2400"/>
          </a:p>
          <a:p>
            <a:r>
              <a:rPr lang="zh-CN" altLang="en-US" sz="2400" b="1"/>
              <a:t>[D]</a:t>
            </a:r>
            <a:r>
              <a:rPr lang="zh-CN" altLang="en-US" sz="2400"/>
              <a:t>：Dissertation，学位论文：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作者（单一）</a:t>
            </a:r>
            <a:r>
              <a:rPr lang="zh-CN" altLang="en-US" sz="2400"/>
              <a:t>、题名、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机构</a:t>
            </a:r>
            <a:r>
              <a:rPr lang="zh-CN" altLang="en-US" sz="2400"/>
              <a:t>、年份</a:t>
            </a:r>
            <a:endParaRPr lang="zh-CN" altLang="en-US" sz="2400"/>
          </a:p>
          <a:p>
            <a:r>
              <a:rPr lang="zh-CN" altLang="en-US" sz="2400" b="1"/>
              <a:t>[J]</a:t>
            </a:r>
            <a:r>
              <a:rPr lang="zh-CN" altLang="en-US" sz="2400"/>
              <a:t>：Journal，期刊论文：</a:t>
            </a:r>
            <a:r>
              <a:rPr lang="zh-CN" altLang="en-US" sz="2400">
                <a:solidFill>
                  <a:srgbClr val="FF0000"/>
                </a:solidFill>
              </a:rPr>
              <a:t>作者</a:t>
            </a:r>
            <a:r>
              <a:rPr lang="zh-CN" altLang="en-US" sz="2400"/>
              <a:t>、论文名称</a:t>
            </a:r>
            <a:r>
              <a:rPr lang="zh-CN" altLang="en-US" sz="2400">
                <a:sym typeface="+mn-ea"/>
              </a:rPr>
              <a:t>刊名、【年份】、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卷期、页码范围</a:t>
            </a:r>
            <a:endParaRPr lang="zh-CN" altLang="en-US" sz="2400"/>
          </a:p>
          <a:p>
            <a:r>
              <a:rPr lang="zh-CN" altLang="en-US" sz="2400" b="1"/>
              <a:t>[M]</a:t>
            </a:r>
            <a:r>
              <a:rPr lang="zh-CN" altLang="en-US" sz="2400"/>
              <a:t>：Monograph，图书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出版者</a:t>
            </a:r>
            <a:r>
              <a:rPr lang="zh-CN" altLang="en-US" sz="2400">
                <a:sym typeface="+mn-ea"/>
              </a:rPr>
              <a:t>、年份、页数</a:t>
            </a:r>
            <a:endParaRPr lang="zh-CN" altLang="en-US" sz="2400"/>
          </a:p>
          <a:p>
            <a:r>
              <a:rPr lang="zh-CN" altLang="en-US" sz="2400" b="1"/>
              <a:t>[P]</a:t>
            </a:r>
            <a:r>
              <a:rPr lang="zh-CN" altLang="en-US" sz="2400"/>
              <a:t>：Patent，专利：</a:t>
            </a:r>
            <a:r>
              <a:rPr lang="zh-CN" altLang="en-US" sz="2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申请或公开号</a:t>
            </a:r>
            <a:r>
              <a:rPr lang="zh-CN" altLang="en-US" sz="2000">
                <a:sym typeface="+mn-ea"/>
              </a:rPr>
              <a:t>、【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发明人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申请人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权利人</a:t>
            </a:r>
            <a:r>
              <a:rPr lang="zh-CN" altLang="en-US" sz="2000">
                <a:sym typeface="+mn-ea"/>
              </a:rPr>
              <a:t>、名称、公开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申请日期】</a:t>
            </a:r>
            <a:endParaRPr lang="zh-CN" altLang="en-US" sz="2400"/>
          </a:p>
          <a:p>
            <a:r>
              <a:rPr lang="zh-CN" altLang="en-US" sz="2400" b="1"/>
              <a:t>[R]</a:t>
            </a:r>
            <a:r>
              <a:rPr lang="zh-CN" altLang="en-US" sz="2400"/>
              <a:t>：Report，报告：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报告编号</a:t>
            </a:r>
            <a:r>
              <a:rPr lang="zh-CN" altLang="en-US" sz="2400"/>
              <a:t>、【</a:t>
            </a:r>
            <a:r>
              <a:rPr lang="zh-CN" altLang="en-US" sz="2400">
                <a:solidFill>
                  <a:srgbClr val="FF0000"/>
                </a:solidFill>
              </a:rPr>
              <a:t>作者</a:t>
            </a:r>
            <a:r>
              <a:rPr lang="zh-CN" altLang="en-US" sz="2400"/>
              <a:t>、名称】、出版者</a:t>
            </a:r>
            <a:endParaRPr lang="zh-CN" altLang="en-US" sz="2400"/>
          </a:p>
          <a:p>
            <a:r>
              <a:rPr lang="zh-CN" altLang="en-US" sz="2400" b="1"/>
              <a:t>[S]</a:t>
            </a:r>
            <a:r>
              <a:rPr lang="zh-CN" altLang="en-US" sz="2400"/>
              <a:t>：Standard，标准：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标准编号</a:t>
            </a:r>
            <a:r>
              <a:rPr lang="zh-CN" altLang="en-US" sz="2400"/>
              <a:t>、名称、</a:t>
            </a:r>
            <a:r>
              <a:rPr lang="en-US" altLang="zh-CN" sz="2400"/>
              <a:t>DOI</a:t>
            </a:r>
            <a:endParaRPr lang="zh-CN" altLang="en-US" sz="2400"/>
          </a:p>
          <a:p>
            <a:r>
              <a:rPr lang="zh-CN" altLang="en-US" sz="2400"/>
              <a:t>[EB]：电子文献（软盘</a:t>
            </a:r>
            <a:r>
              <a:rPr lang="en-US" altLang="zh-CN" sz="2400"/>
              <a:t>/</a:t>
            </a:r>
            <a:r>
              <a:rPr lang="zh-CN" altLang="en-US" sz="2400"/>
              <a:t>光盘等）：</a:t>
            </a:r>
            <a:r>
              <a:rPr lang="zh-CN" altLang="en-US" sz="2400">
                <a:solidFill>
                  <a:srgbClr val="FF0000"/>
                </a:solidFill>
              </a:rPr>
              <a:t>作者</a:t>
            </a:r>
            <a:r>
              <a:rPr lang="zh-CN" altLang="en-US" sz="2400"/>
              <a:t>、题名、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出版者</a:t>
            </a:r>
            <a:r>
              <a:rPr lang="zh-CN" altLang="en-US" sz="2400"/>
              <a:t>、发布日期</a:t>
            </a:r>
            <a:endParaRPr lang="zh-CN" altLang="en-US" sz="2400"/>
          </a:p>
          <a:p>
            <a:r>
              <a:rPr lang="zh-CN" altLang="en-US" sz="2400"/>
              <a:t>[OL]：在线文档：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作者</a:t>
            </a:r>
            <a:r>
              <a:rPr lang="zh-CN" altLang="en-US" sz="2400">
                <a:sym typeface="+mn-ea"/>
              </a:rPr>
              <a:t>、题名、出版者、发布日期、网址</a:t>
            </a:r>
            <a:r>
              <a:rPr lang="zh-CN" altLang="en-US" sz="2400">
                <a:sym typeface="+mn-ea"/>
              </a:rPr>
              <a:t>、检索日期</a:t>
            </a:r>
            <a:endParaRPr lang="zh-CN" altLang="en-US" sz="2400"/>
          </a:p>
          <a:p>
            <a:r>
              <a:rPr lang="zh-CN" altLang="en-US" sz="2400"/>
              <a:t>[EB/OL]:在线电子文献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作者</a:t>
            </a:r>
            <a:r>
              <a:rPr lang="zh-CN" altLang="en-US" sz="2400">
                <a:sym typeface="+mn-ea"/>
              </a:rPr>
              <a:t>、题名、出版者、发布日期、网址</a:t>
            </a:r>
            <a:r>
              <a:rPr lang="zh-CN" altLang="en-US" sz="2400">
                <a:sym typeface="+mn-ea"/>
              </a:rPr>
              <a:t>、检索日期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文献类型及基本特征：易混淆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260" y="1784350"/>
            <a:ext cx="10184130" cy="4718685"/>
          </a:xfrm>
        </p:spPr>
        <p:txBody>
          <a:bodyPr/>
          <a:p>
            <a:r>
              <a:rPr lang="zh-CN" altLang="en-US" sz="2400"/>
              <a:t>期刊的来源部分，有的含有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journal、一般都有卷（期）号，页码范围</a:t>
            </a:r>
            <a:endParaRPr lang="zh-CN" altLang="en-US" sz="2400"/>
          </a:p>
          <a:p>
            <a:r>
              <a:rPr lang="zh-CN" altLang="en-US" sz="2400"/>
              <a:t>图书的来源部分一般是（出版地）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出版社，有的有编者editor、ed，</a:t>
            </a:r>
            <a:r>
              <a:rPr lang="en-US" altLang="zh-CN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ISBN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号</a:t>
            </a:r>
            <a:r>
              <a:rPr lang="zh-CN" altLang="en-US" sz="2400"/>
              <a:t>等</a:t>
            </a:r>
            <a:endParaRPr lang="zh-CN" altLang="en-US" sz="2400"/>
          </a:p>
          <a:p>
            <a:r>
              <a:rPr lang="zh-CN" altLang="en-US" sz="2400"/>
              <a:t>会议文献的来源部分一般有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conference、proceeding、meeting</a:t>
            </a:r>
            <a:r>
              <a:rPr lang="zh-CN" altLang="en-US" sz="2400"/>
              <a:t>等，</a:t>
            </a:r>
            <a:r>
              <a:rPr lang="zh-CN" altLang="en-US" sz="2400">
                <a:solidFill>
                  <a:srgbClr val="FF0000"/>
                </a:solidFill>
              </a:rPr>
              <a:t>有时候也会有出版社什么的，但如果同时包含conference等的，就作为会议文献</a:t>
            </a:r>
            <a:r>
              <a:rPr lang="zh-CN" altLang="en-US" sz="2400"/>
              <a:t>了。</a:t>
            </a:r>
            <a:endParaRPr lang="zh-CN" altLang="en-US" sz="2400"/>
          </a:p>
          <a:p>
            <a:r>
              <a:rPr lang="zh-CN" altLang="en-US" sz="2400"/>
              <a:t>学位论文，来源部分一般是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机构名称</a:t>
            </a:r>
            <a:r>
              <a:rPr lang="zh-CN" altLang="en-US" sz="2400"/>
              <a:t>，也有特例，学位论文是被收录在某个文摘期刊中的，也会有卷期、页码等信息，甚至也会有编号，但此时，一般会有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dissertation或diss.</a:t>
            </a:r>
            <a:r>
              <a:rPr lang="zh-CN" altLang="en-US" sz="2400"/>
              <a:t>。</a:t>
            </a:r>
            <a:r>
              <a:rPr lang="zh-CN" altLang="en-US" sz="2400" b="1">
                <a:solidFill>
                  <a:srgbClr val="FF0000"/>
                </a:solidFill>
              </a:rPr>
              <a:t>个别有卷期的学术期刊论文也有作者机构，但肯定不会有</a:t>
            </a:r>
            <a:r>
              <a:rPr lang="en-US" altLang="zh-CN" sz="2400" b="1">
                <a:solidFill>
                  <a:srgbClr val="FF0000"/>
                </a:solidFill>
              </a:rPr>
              <a:t>Diss.</a:t>
            </a:r>
            <a:r>
              <a:rPr lang="zh-CN" altLang="en-US" sz="2400" b="1">
                <a:solidFill>
                  <a:srgbClr val="FF0000"/>
                </a:solidFill>
              </a:rPr>
              <a:t>或</a:t>
            </a:r>
            <a:r>
              <a:rPr lang="en-US" altLang="zh-CN" sz="2400" b="1">
                <a:solidFill>
                  <a:srgbClr val="FF0000"/>
                </a:solidFill>
              </a:rPr>
              <a:t>dissertation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文献类型及基本特征：易混淆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00480"/>
            <a:ext cx="10972800" cy="4826000"/>
          </a:xfrm>
        </p:spPr>
        <p:txBody>
          <a:bodyPr/>
          <a:p>
            <a:r>
              <a:rPr lang="zh-CN" altLang="en-US" sz="2400"/>
              <a:t>专利文献与标准分别有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专利号和标准号</a:t>
            </a:r>
            <a:r>
              <a:rPr lang="zh-CN" altLang="en-US" sz="2400"/>
              <a:t>，</a:t>
            </a:r>
            <a:endParaRPr lang="zh-CN" altLang="en-US" sz="2400"/>
          </a:p>
          <a:p>
            <a:r>
              <a:rPr lang="zh-CN" altLang="en-US" sz="2400"/>
              <a:t>专利号的格式相对固定，国别代码后面跟数字，申请号的最后一位可能是X，中国专利的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申请号的申请年后面的第一位数字（1、2、3之一）或公开号中国别代码后面的第一位数字（1、2、3之一）分别表示发明专利、实用新型专利、外观设计专利，法定保护期限最长为20年、10年、10年，申请号比公开号略长</a:t>
            </a:r>
            <a:r>
              <a:rPr lang="zh-CN" altLang="en-US" sz="2400"/>
              <a:t>；</a:t>
            </a:r>
            <a:endParaRPr lang="zh-CN" altLang="en-US" sz="2400"/>
          </a:p>
          <a:p>
            <a:r>
              <a:rPr lang="zh-CN" altLang="en-US" sz="2400"/>
              <a:t>标准号的格式既相对固定有不固定，固定是指，其中一般会由字符串（STD或标准组织的代码如IEEE）与数字等共同组成，但字符串与数字的位置又可能不确定，较多标准号用小短横</a:t>
            </a:r>
            <a:r>
              <a:rPr lang="en-US" altLang="zh-CN" sz="2400"/>
              <a:t>“-”</a:t>
            </a:r>
            <a:r>
              <a:rPr lang="zh-CN" altLang="en-US" sz="2400"/>
              <a:t>连接流水号和标准文档定稿的</a:t>
            </a:r>
            <a:r>
              <a:rPr lang="zh-CN" altLang="en-US" sz="2400"/>
              <a:t>年份</a:t>
            </a:r>
            <a:endParaRPr lang="zh-CN" altLang="en-US" sz="2400"/>
          </a:p>
          <a:p>
            <a:r>
              <a:rPr lang="zh-CN" altLang="en-US" sz="2400"/>
              <a:t>除了号码不同外，专利有可能含有invents、applicants，</a:t>
            </a:r>
            <a:r>
              <a:rPr lang="zh-CN" altLang="en-US" sz="2400">
                <a:sym typeface="+mn-ea"/>
              </a:rPr>
              <a:t>发明人、申请人，或者专利号、</a:t>
            </a:r>
            <a:r>
              <a:rPr lang="en-US" altLang="zh-CN" sz="2400">
                <a:sym typeface="+mn-ea"/>
              </a:rPr>
              <a:t>ZL</a:t>
            </a:r>
            <a:r>
              <a:rPr lang="zh-CN" altLang="en-US" sz="2400">
                <a:sym typeface="+mn-ea"/>
              </a:rPr>
              <a:t>等</a:t>
            </a:r>
            <a:r>
              <a:rPr lang="zh-CN" altLang="en-US" sz="2400"/>
              <a:t>等；一般从名称名称的含义也可以分辨，</a:t>
            </a:r>
            <a:r>
              <a:rPr lang="zh-CN" altLang="en-US" sz="2400">
                <a:sym typeface="+mn-ea"/>
              </a:rPr>
              <a:t>标准可能含有standard、guiding、guide等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文献的线索解读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文献</a:t>
            </a:r>
            <a:r>
              <a:rPr lang="zh-CN" altLang="en-US"/>
              <a:t>线索由</a:t>
            </a:r>
            <a:r>
              <a:rPr lang="en-US" altLang="zh-CN"/>
              <a:t>3</a:t>
            </a:r>
            <a:r>
              <a:rPr lang="zh-CN" altLang="en-US"/>
              <a:t>类</a:t>
            </a:r>
            <a:r>
              <a:rPr lang="zh-CN" altLang="en-US"/>
              <a:t>特征组成。</a:t>
            </a:r>
            <a:endParaRPr lang="zh-CN" altLang="en-US"/>
          </a:p>
          <a:p>
            <a:r>
              <a:rPr lang="zh-CN" altLang="en-US">
                <a:latin typeface="Calibri" panose="020F0502020204030204" charset="0"/>
                <a:sym typeface="+mn-ea"/>
              </a:rPr>
              <a:t>①</a:t>
            </a:r>
            <a:r>
              <a:rPr lang="zh-CN" altLang="en-US">
                <a:sym typeface="+mn-ea"/>
              </a:rPr>
              <a:t>题名 </a:t>
            </a:r>
            <a:r>
              <a:rPr lang="zh-CN" altLang="en-US">
                <a:latin typeface="Calibri" panose="020F0502020204030204" charset="0"/>
                <a:sym typeface="+mn-ea"/>
              </a:rPr>
              <a:t>②</a:t>
            </a:r>
            <a:r>
              <a:rPr lang="zh-CN" altLang="en-US">
                <a:sym typeface="+mn-ea"/>
              </a:rPr>
              <a:t>责任者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作者</a:t>
            </a:r>
            <a:endParaRPr lang="zh-CN" altLang="en-US">
              <a:sym typeface="+mn-ea"/>
            </a:endParaRPr>
          </a:p>
          <a:p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Calibri" panose="020F0502020204030204" charset="0"/>
                <a:sym typeface="+mn-ea"/>
              </a:rPr>
              <a:t>③【类型与】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来源的信息：出版物、出版者、编号、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学位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机构</a:t>
            </a:r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因此</a:t>
            </a:r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sz="3200">
                <a:sym typeface="+mn-ea"/>
              </a:rPr>
              <a:t>先找到这三个</a:t>
            </a:r>
            <a:r>
              <a:rPr lang="zh-CN" altLang="en-US" sz="3200">
                <a:sym typeface="+mn-ea"/>
              </a:rPr>
              <a:t>部分，然后对标。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第</a:t>
            </a:r>
            <a:r>
              <a:rPr lang="zh-CN" altLang="en-US">
                <a:latin typeface="Calibri" panose="020F0502020204030204" charset="0"/>
                <a:sym typeface="+mn-ea"/>
              </a:rPr>
              <a:t>①和②部分不一定有，但第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Calibri" panose="020F0502020204030204" charset="0"/>
                <a:sym typeface="+mn-ea"/>
              </a:rPr>
              <a:t>③部分肯定有，必须有</a:t>
            </a:r>
            <a:endParaRPr lang="zh-CN" altLang="en-US" sz="3200">
              <a:sym typeface="+mn-ea"/>
            </a:endParaRPr>
          </a:p>
          <a:p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IEEE Recommended Practice for Functional and Performance Characteristics of Control Systems for Steam Turbine-Generator Units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IEEE Std 122-1991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Digital Object Identifier: 10.1109/IEEESTD.1992.101082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Publication Year: 1992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编号</a:t>
            </a:r>
            <a:r>
              <a:rPr lang="zh-CN" altLang="en-US"/>
              <a:t>最重要，有</a:t>
            </a:r>
            <a:r>
              <a:rPr lang="en-US" altLang="zh-CN"/>
              <a:t>Std</a:t>
            </a:r>
            <a:r>
              <a:rPr lang="zh-CN" altLang="en-US"/>
              <a:t>是</a:t>
            </a:r>
            <a:r>
              <a:rPr lang="en-US" altLang="zh-CN"/>
              <a:t>standard</a:t>
            </a:r>
            <a:r>
              <a:rPr lang="zh-CN" altLang="en-US"/>
              <a:t>的缩写。</a:t>
            </a:r>
            <a:endParaRPr lang="zh-CN" altLang="en-US"/>
          </a:p>
          <a:p>
            <a:r>
              <a:rPr lang="en-US" altLang="zh-CN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DOI</a:t>
            </a:r>
            <a:r>
              <a:rPr lang="zh-CN" altLang="en-US"/>
              <a:t>和</a:t>
            </a:r>
            <a:r>
              <a:rPr lang="zh-CN" alt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年份</a:t>
            </a:r>
            <a:r>
              <a:rPr lang="zh-CN" altLang="en-US"/>
              <a:t>是辅助信息</a:t>
            </a:r>
            <a:endParaRPr lang="zh-CN" altLang="en-US"/>
          </a:p>
          <a:p>
            <a:r>
              <a:rPr lang="zh-CN" altLang="en-US" u="sng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标准文献</a:t>
            </a:r>
            <a:endParaRPr lang="zh-CN" altLang="en-US" u="sng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4930"/>
            <a:ext cx="10972800" cy="4781550"/>
          </a:xfrm>
        </p:spPr>
        <p:txBody>
          <a:bodyPr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Iwayama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M.,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Fujii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Kando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N.: Overview of Classification Subtask at NTCIR-6Patent Retrieval Task. In: </a:t>
            </a:r>
            <a:r>
              <a:rPr 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Proceedings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NTCIR-6 Workshop </a:t>
            </a:r>
            <a:r>
              <a:rPr 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Meeting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pp. 366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372 (2007)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>
                <a:sym typeface="+mn-ea"/>
              </a:rPr>
              <a:t>meeting</a:t>
            </a:r>
            <a:r>
              <a:rPr lang="zh-CN" altLang="en-US" sz="2400">
                <a:sym typeface="+mn-ea"/>
              </a:rPr>
              <a:t>表示会议，</a:t>
            </a:r>
            <a:r>
              <a:rPr lang="en-US" altLang="zh-CN" sz="2400">
                <a:sym typeface="+mn-ea"/>
              </a:rPr>
              <a:t>Proceedings</a:t>
            </a:r>
            <a:r>
              <a:rPr lang="zh-CN" altLang="en-US" sz="2400">
                <a:sym typeface="+mn-ea"/>
              </a:rPr>
              <a:t>表示会议录</a:t>
            </a:r>
            <a:endParaRPr lang="zh-CN" altLang="en-US" sz="2400">
              <a:sym typeface="+mn-ea"/>
            </a:endParaRPr>
          </a:p>
          <a:p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Lancaster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Culwin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Towards an Error Free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Plagarism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Detection Process,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Proc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6th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nnu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</a:t>
            </a:r>
            <a:r>
              <a:rPr lang="zh-CN" alt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Innov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Technol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2001, pp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5760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/>
              <a:t>Conf.</a:t>
            </a:r>
            <a:r>
              <a:rPr lang="zh-CN" altLang="en-US" sz="2400"/>
              <a:t>是</a:t>
            </a:r>
            <a:r>
              <a:rPr lang="en-US" altLang="zh-CN" sz="2400"/>
              <a:t>conference</a:t>
            </a:r>
            <a:r>
              <a:rPr lang="zh-CN" altLang="en-US" sz="2400"/>
              <a:t>的缩写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都是会议论文。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Jing, Y., Croft, W.: An association thesaurus for information retrieval. In: </a:t>
            </a:r>
            <a:r>
              <a:rPr 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Proceedings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RIAO, vol. 94,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Citeseer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pp. 146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160 (1994)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、标题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Blunt-Body Entry Vehicle Aerothermodynamics: Transition and Turbulent Heating 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Hollis, Brian R. 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会议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40th AIAA Fluid Dynamics </a:t>
            </a:r>
            <a:r>
              <a:rPr 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Exhibit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会议地点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Chicago, IL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会议日期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JUN 28-JUL 01, 2010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会议赞助商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AIAA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来源出版物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JOURNAL OF SPACECRAFT AND ROCKETS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49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3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435-449   DOI: 10.2514/1.51864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出版年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MAY-JUN 2012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发表在期刊上的会议论文，视为会议论文。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3555</Words>
  <Application>WPS 演示</Application>
  <PresentationFormat>宽屏</PresentationFormat>
  <Paragraphs>112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Times New Roman</vt:lpstr>
      <vt:lpstr>Wingdings</vt:lpstr>
      <vt:lpstr>默认设计模板</vt:lpstr>
      <vt:lpstr>文献的来源</vt:lpstr>
      <vt:lpstr>PowerPoint 演示文稿</vt:lpstr>
      <vt:lpstr>PowerPoint 演示文稿</vt:lpstr>
      <vt:lpstr>文献类型及基本特征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193</cp:revision>
  <dcterms:created xsi:type="dcterms:W3CDTF">2019-06-19T02:08:00Z</dcterms:created>
  <dcterms:modified xsi:type="dcterms:W3CDTF">2020-10-03T14:17:20Z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