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27" r:id="rId4"/>
    <p:sldId id="428" r:id="rId5"/>
    <p:sldId id="430" r:id="rId6"/>
    <p:sldId id="432" r:id="rId7"/>
    <p:sldId id="448" r:id="rId8"/>
    <p:sldId id="437" r:id="rId9"/>
    <p:sldId id="436" r:id="rId10"/>
    <p:sldId id="441" r:id="rId11"/>
    <p:sldId id="444" r:id="rId12"/>
    <p:sldId id="442" r:id="rId13"/>
    <p:sldId id="443" r:id="rId14"/>
    <p:sldId id="445" r:id="rId15"/>
    <p:sldId id="446" r:id="rId16"/>
    <p:sldId id="44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dirty="0"/>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p>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p>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p>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p>
            <a:endParaRPr lang="zh-CN" altLang="en-US" dirty="0"/>
          </a:p>
        </p:txBody>
      </p:sp>
      <p:sp>
        <p:nvSpPr>
          <p:cNvPr id="7" name="灯片编号占位符 6"/>
          <p:cNvSpPr>
            <a:spLocks noGrp="1"/>
          </p:cNvSpPr>
          <p:nvPr>
            <p:ph type="sldNum" sz="quarter" idx="12"/>
          </p:nvPr>
        </p:nvSpPr>
        <p:spPr/>
        <p:txBody>
          <a:bodyPr/>
          <a:p>
            <a:fld id="{FABC47A4-756D-490B-A52F-7D9E2C9FC05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4000">
              <a:srgbClr val="14CD68">
                <a:alpha val="0"/>
              </a:srgbClr>
            </a:gs>
            <a:gs pos="100000">
              <a:srgbClr val="035C7D"/>
            </a:gs>
          </a:gsLst>
          <a:lin ang="5400000" scaled="0"/>
        </a:gra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dirty="0"/>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标题 3073"/>
          <p:cNvSpPr>
            <a:spLocks noGrp="1"/>
          </p:cNvSpPr>
          <p:nvPr>
            <p:ph type="ctrTitle"/>
          </p:nvPr>
        </p:nvSpPr>
        <p:spPr/>
        <p:txBody>
          <a:bodyPr anchor="ctr"/>
          <a:lstStyle/>
          <a:p>
            <a:pPr defTabSz="914400">
              <a:buClrTx/>
              <a:buSzTx/>
              <a:buFontTx/>
            </a:pPr>
            <a:r>
              <a:rPr lang="zh-CN" altLang="en-US" sz="4400" kern="1200" baseline="0">
                <a:latin typeface="+mj-lt"/>
                <a:ea typeface="+mj-ea"/>
                <a:cs typeface="+mj-cs"/>
              </a:rPr>
              <a:t>检索式对检索结果的影响</a:t>
            </a:r>
            <a:endParaRPr lang="zh-CN" altLang="en-US" sz="4400" kern="1200" baseline="0">
              <a:latin typeface="+mj-lt"/>
              <a:ea typeface="+mj-ea"/>
              <a:cs typeface="+mj-cs"/>
            </a:endParaRPr>
          </a:p>
        </p:txBody>
      </p:sp>
      <p:sp>
        <p:nvSpPr>
          <p:cNvPr id="2050" name="副标题 3074"/>
          <p:cNvSpPr>
            <a:spLocks noGrp="1"/>
          </p:cNvSpPr>
          <p:nvPr>
            <p:ph type="subTitle" idx="1"/>
          </p:nvPr>
        </p:nvSpPr>
        <p:spPr/>
        <p:txBody>
          <a:bodyPr anchor="t"/>
          <a:lstStyle/>
          <a:p>
            <a:pPr defTabSz="914400">
              <a:buClrTx/>
              <a:buSzTx/>
              <a:buFontTx/>
            </a:pPr>
            <a:r>
              <a:rPr lang="zh-CN" altLang="zh-CN" sz="3200" kern="1200" baseline="0">
                <a:latin typeface="+mn-lt"/>
                <a:ea typeface="+mn-ea"/>
                <a:cs typeface="+mn-cs"/>
              </a:rPr>
              <a:t>吉久明</a:t>
            </a:r>
            <a:endParaRPr lang="zh-CN" altLang="zh-CN" sz="3200" kern="1200" baseline="0">
              <a:latin typeface="+mn-lt"/>
              <a:ea typeface="+mn-ea"/>
              <a:cs typeface="+mn-cs"/>
            </a:endParaRPr>
          </a:p>
          <a:p>
            <a:pPr defTabSz="914400">
              <a:buClrTx/>
              <a:buSzTx/>
              <a:buFontTx/>
            </a:pPr>
            <a:endParaRPr lang="zh-CN" altLang="zh-CN" sz="3200" kern="1200" baseline="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7</a:t>
            </a:r>
            <a:r>
              <a:rPr lang="zh-CN" altLang="en-US">
                <a:sym typeface="+mn-ea"/>
              </a:rPr>
              <a:t>）</a:t>
            </a:r>
            <a:endParaRPr lang="zh-CN" altLang="en-US"/>
          </a:p>
        </p:txBody>
      </p:sp>
      <p:graphicFrame>
        <p:nvGraphicFramePr>
          <p:cNvPr id="4" name="表格 3"/>
          <p:cNvGraphicFramePr/>
          <p:nvPr>
            <p:custDataLst>
              <p:tags r:id="rId1"/>
            </p:custDataLst>
          </p:nvPr>
        </p:nvGraphicFramePr>
        <p:xfrm>
          <a:off x="609600" y="1782445"/>
          <a:ext cx="11165840" cy="4477385"/>
        </p:xfrm>
        <a:graphic>
          <a:graphicData uri="http://schemas.openxmlformats.org/drawingml/2006/table">
            <a:tbl>
              <a:tblPr firstRow="1" bandRow="1">
                <a:tableStyleId>{5940675A-B579-460E-94D1-54222C63F5DA}</a:tableStyleId>
              </a:tblPr>
              <a:tblGrid>
                <a:gridCol w="1920240"/>
                <a:gridCol w="4813300"/>
                <a:gridCol w="4432300"/>
              </a:tblGrid>
              <a:tr h="657225">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rPr>
                        <a:t>通用检索式</a:t>
                      </a:r>
                      <a:endParaRPr lang="en-US" altLang="en-US" sz="2200">
                        <a:solidFill>
                          <a:srgbClr val="000000"/>
                        </a:solidFill>
                        <a:latin typeface="仿宋" panose="02010609060101010101" charset="-122"/>
                        <a:ea typeface="仿宋" panose="02010609060101010101" charset="-122"/>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rPr>
                        <a:t> </a:t>
                      </a:r>
                      <a:r>
                        <a:rPr lang="en-US" altLang="zh-CN" sz="2200" b="1">
                          <a:solidFill>
                            <a:srgbClr val="000000"/>
                          </a:solidFill>
                          <a:latin typeface="仿宋" panose="02010609060101010101" charset="-122"/>
                          <a:ea typeface="仿宋" panose="02010609060101010101" charset="-122"/>
                          <a:cs typeface="仿宋" panose="02010609060101010101" charset="-122"/>
                          <a:sym typeface="+mn-ea"/>
                        </a:rPr>
                        <a:t>TI=</a:t>
                      </a:r>
                      <a:r>
                        <a:rPr lang="zh-CN" altLang="en-US" sz="2200" b="1">
                          <a:sym typeface="+mn-ea"/>
                        </a:rPr>
                        <a:t>精油</a:t>
                      </a:r>
                      <a:r>
                        <a:rPr lang="en-US" altLang="zh-CN" sz="2200">
                          <a:solidFill>
                            <a:schemeClr val="tx2"/>
                          </a:solidFill>
                          <a:sym typeface="+mn-ea"/>
                        </a:rPr>
                        <a:t> and  TAK=</a:t>
                      </a:r>
                      <a:r>
                        <a:rPr lang="zh-CN" altLang="en-US" sz="2200">
                          <a:sym typeface="+mn-ea"/>
                        </a:rPr>
                        <a:t>胶囊</a:t>
                      </a:r>
                      <a:endParaRPr lang="en-US" altLang="zh-CN" sz="2200">
                        <a:solidFill>
                          <a:schemeClr val="tx2"/>
                        </a:solidFill>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solidFill>
                            <a:srgbClr val="000000"/>
                          </a:solidFill>
                          <a:latin typeface="仿宋" panose="02010609060101010101" charset="-122"/>
                          <a:ea typeface="仿宋" panose="02010609060101010101" charset="-122"/>
                          <a:cs typeface="仿宋" panose="02010609060101010101" charset="-122"/>
                          <a:sym typeface="+mn-ea"/>
                        </a:rPr>
                        <a:t>（</a:t>
                      </a:r>
                      <a:r>
                        <a:rPr lang="en-US" altLang="zh-CN" sz="2200" b="1">
                          <a:solidFill>
                            <a:srgbClr val="000000"/>
                          </a:solidFill>
                          <a:latin typeface="仿宋" panose="02010609060101010101" charset="-122"/>
                          <a:ea typeface="仿宋" panose="02010609060101010101" charset="-122"/>
                          <a:cs typeface="仿宋" panose="02010609060101010101" charset="-122"/>
                          <a:sym typeface="+mn-ea"/>
                        </a:rPr>
                        <a:t>1</a:t>
                      </a:r>
                      <a:r>
                        <a:rPr lang="zh-CN" altLang="en-US" sz="2200" b="1">
                          <a:solidFill>
                            <a:srgbClr val="000000"/>
                          </a:solidFill>
                          <a:latin typeface="仿宋" panose="02010609060101010101" charset="-122"/>
                          <a:ea typeface="仿宋" panose="02010609060101010101" charset="-122"/>
                          <a:cs typeface="仿宋" panose="02010609060101010101" charset="-122"/>
                          <a:sym typeface="+mn-ea"/>
                        </a:rPr>
                        <a:t>）</a:t>
                      </a:r>
                      <a:r>
                        <a:rPr lang="en-US" sz="2200" b="1">
                          <a:solidFill>
                            <a:srgbClr val="000000"/>
                          </a:solidFill>
                          <a:latin typeface="仿宋" panose="02010609060101010101" charset="-122"/>
                          <a:ea typeface="仿宋" panose="02010609060101010101" charset="-122"/>
                          <a:cs typeface="仿宋" panose="02010609060101010101" charset="-122"/>
                          <a:sym typeface="+mn-ea"/>
                        </a:rPr>
                        <a:t>TI=</a:t>
                      </a:r>
                      <a:r>
                        <a:rPr lang="en-US" altLang="zh-CN" sz="2200">
                          <a:solidFill>
                            <a:schemeClr val="tx2"/>
                          </a:solidFill>
                          <a:sym typeface="+mn-ea"/>
                        </a:rPr>
                        <a:t>(</a:t>
                      </a:r>
                      <a:r>
                        <a:rPr lang="zh-CN" altLang="en-US" sz="2200">
                          <a:sym typeface="+mn-ea"/>
                        </a:rPr>
                        <a:t>essential oil</a:t>
                      </a:r>
                      <a:r>
                        <a:rPr lang="en-US" altLang="zh-CN" sz="2200">
                          <a:sym typeface="+mn-ea"/>
                        </a:rPr>
                        <a:t>*</a:t>
                      </a:r>
                      <a:r>
                        <a:rPr lang="en-US" altLang="zh-CN" sz="2200">
                          <a:solidFill>
                            <a:schemeClr val="tx2"/>
                          </a:solidFill>
                          <a:sym typeface="+mn-ea"/>
                        </a:rPr>
                        <a:t>)</a:t>
                      </a:r>
                      <a:r>
                        <a:rPr lang="zh-CN" altLang="en-US" sz="2200">
                          <a:solidFill>
                            <a:schemeClr val="tx2"/>
                          </a:solidFill>
                          <a:sym typeface="+mn-ea"/>
                        </a:rPr>
                        <a:t> </a:t>
                      </a:r>
                      <a:r>
                        <a:rPr lang="en-US" altLang="zh-CN" sz="2200">
                          <a:solidFill>
                            <a:schemeClr val="tx2"/>
                          </a:solidFill>
                          <a:sym typeface="+mn-ea"/>
                        </a:rPr>
                        <a:t>and </a:t>
                      </a:r>
                      <a:r>
                        <a:rPr lang="en-US" altLang="zh-CN" sz="2200">
                          <a:solidFill>
                            <a:srgbClr val="000000"/>
                          </a:solidFill>
                          <a:latin typeface="仿宋" panose="02010609060101010101" charset="-122"/>
                          <a:ea typeface="仿宋" panose="02010609060101010101" charset="-122"/>
                          <a:cs typeface="仿宋" panose="02010609060101010101" charset="-122"/>
                          <a:sym typeface="+mn-ea"/>
                        </a:rPr>
                        <a:t>TAK=</a:t>
                      </a:r>
                      <a:r>
                        <a:rPr lang="zh-CN" altLang="en-US" sz="2200">
                          <a:sym typeface="+mn-ea"/>
                        </a:rPr>
                        <a:t>capsule</a:t>
                      </a:r>
                      <a:r>
                        <a:rPr lang="en-US" altLang="zh-CN" sz="2200">
                          <a:sym typeface="+mn-ea"/>
                        </a:rPr>
                        <a:t>*</a:t>
                      </a:r>
                      <a:endParaRPr lang="en-US" altLang="zh-CN" sz="2200">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2665730" y="1231900"/>
            <a:ext cx="5745480" cy="368300"/>
          </a:xfrm>
          <a:prstGeom prst="rect">
            <a:avLst/>
          </a:prstGeom>
          <a:noFill/>
        </p:spPr>
        <p:txBody>
          <a:bodyPr wrap="none" rtlCol="0" anchor="t">
            <a:spAutoFit/>
          </a:bodyPr>
          <a:p>
            <a:r>
              <a:rPr lang="zh-CN" altLang="en-US">
                <a:sym typeface="+mn-ea"/>
              </a:rPr>
              <a:t>检索</a:t>
            </a:r>
            <a:r>
              <a:rPr lang="zh-CN" altLang="en-US">
                <a:solidFill>
                  <a:srgbClr val="FF0000"/>
                </a:solidFill>
                <a:sym typeface="+mn-ea"/>
              </a:rPr>
              <a:t>植物精油(essential oil(s))胶囊化(capsule(s))的技术</a:t>
            </a:r>
            <a:endParaRPr lang="zh-CN" altLang="en-US">
              <a:solidFill>
                <a:srgbClr val="FF0000"/>
              </a:solidFill>
              <a:sym typeface="+mn-ea"/>
            </a:endParaRPr>
          </a:p>
        </p:txBody>
      </p:sp>
      <p:sp>
        <p:nvSpPr>
          <p:cNvPr id="7" name="文本框 6"/>
          <p:cNvSpPr txBox="1"/>
          <p:nvPr/>
        </p:nvSpPr>
        <p:spPr>
          <a:xfrm>
            <a:off x="3220720" y="2698750"/>
            <a:ext cx="4202430" cy="368300"/>
          </a:xfrm>
          <a:prstGeom prst="rect">
            <a:avLst/>
          </a:prstGeom>
          <a:noFill/>
        </p:spPr>
        <p:txBody>
          <a:bodyPr wrap="none" rtlCol="0" anchor="t">
            <a:spAutoFit/>
          </a:bodyPr>
          <a:p>
            <a:r>
              <a:rPr lang="zh-CN" altLang="en-US"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2</a:t>
            </a:r>
            <a:r>
              <a:rPr lang="zh-CN" altLang="en-US"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TI</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r>
              <a:rPr lang="en-US" altLang="zh-CN">
                <a:solidFill>
                  <a:schemeClr val="tx2"/>
                </a:solidFill>
                <a:sym typeface="+mn-ea"/>
              </a:rPr>
              <a:t>(</a:t>
            </a:r>
            <a:r>
              <a:rPr lang="zh-CN" altLang="en-US">
                <a:sym typeface="+mn-ea"/>
              </a:rPr>
              <a:t>essential oil</a:t>
            </a:r>
            <a:r>
              <a:rPr lang="en-US" altLang="zh-CN">
                <a:solidFill>
                  <a:schemeClr val="tx2"/>
                </a:solidFill>
                <a:sym typeface="+mn-ea"/>
              </a:rPr>
              <a:t>)</a:t>
            </a:r>
            <a:r>
              <a:rPr lang="zh-CN" altLang="en-US">
                <a:solidFill>
                  <a:schemeClr val="tx2"/>
                </a:solidFill>
                <a:sym typeface="+mn-ea"/>
              </a:rPr>
              <a:t> </a:t>
            </a:r>
            <a:r>
              <a:rPr lang="en-US" altLang="zh-CN">
                <a:solidFill>
                  <a:schemeClr val="tx2"/>
                </a:solidFill>
                <a:sym typeface="+mn-ea"/>
              </a:rPr>
              <a:t>and </a:t>
            </a:r>
            <a:r>
              <a:rPr lang="en-US" altLang="zh-CN">
                <a:solidFill>
                  <a:srgbClr val="000000"/>
                </a:solidFill>
                <a:latin typeface="仿宋" panose="02010609060101010101" charset="-122"/>
                <a:ea typeface="仿宋" panose="02010609060101010101" charset="-122"/>
                <a:cs typeface="仿宋" panose="02010609060101010101" charset="-122"/>
                <a:sym typeface="+mn-ea"/>
              </a:rPr>
              <a:t>TAK=</a:t>
            </a:r>
            <a:r>
              <a:rPr lang="zh-CN" altLang="en-US">
                <a:sym typeface="+mn-ea"/>
              </a:rPr>
              <a:t>capsule</a:t>
            </a:r>
            <a:endParaRPr lang="zh-CN" altLang="en-US"/>
          </a:p>
        </p:txBody>
      </p:sp>
      <p:sp>
        <p:nvSpPr>
          <p:cNvPr id="6" name="文本框 5"/>
          <p:cNvSpPr txBox="1"/>
          <p:nvPr/>
        </p:nvSpPr>
        <p:spPr>
          <a:xfrm>
            <a:off x="3303270" y="3244850"/>
            <a:ext cx="4354830" cy="368300"/>
          </a:xfrm>
          <a:prstGeom prst="rect">
            <a:avLst/>
          </a:prstGeom>
          <a:noFill/>
        </p:spPr>
        <p:txBody>
          <a:bodyPr wrap="none" rtlCol="0" anchor="t">
            <a:spAutoFit/>
          </a:bodyPr>
          <a:p>
            <a:r>
              <a:rPr lang="zh-CN" altLang="en-US"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3</a:t>
            </a:r>
            <a:r>
              <a:rPr lang="zh-CN" altLang="en-US"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TI</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r>
              <a:rPr lang="en-US" altLang="zh-CN">
                <a:solidFill>
                  <a:schemeClr val="tx2"/>
                </a:solidFill>
                <a:sym typeface="+mn-ea"/>
              </a:rPr>
              <a:t>(”</a:t>
            </a:r>
            <a:r>
              <a:rPr lang="zh-CN" altLang="en-US">
                <a:sym typeface="+mn-ea"/>
              </a:rPr>
              <a:t>essential oil</a:t>
            </a:r>
            <a:r>
              <a:rPr lang="en-US" altLang="zh-CN">
                <a:sym typeface="+mn-ea"/>
              </a:rPr>
              <a:t>“</a:t>
            </a:r>
            <a:r>
              <a:rPr lang="en-US" altLang="zh-CN">
                <a:solidFill>
                  <a:schemeClr val="tx2"/>
                </a:solidFill>
                <a:sym typeface="+mn-ea"/>
              </a:rPr>
              <a:t>)</a:t>
            </a:r>
            <a:r>
              <a:rPr lang="zh-CN" altLang="en-US">
                <a:solidFill>
                  <a:schemeClr val="tx2"/>
                </a:solidFill>
                <a:sym typeface="+mn-ea"/>
              </a:rPr>
              <a:t> </a:t>
            </a:r>
            <a:r>
              <a:rPr lang="en-US" altLang="zh-CN">
                <a:solidFill>
                  <a:schemeClr val="tx2"/>
                </a:solidFill>
                <a:sym typeface="+mn-ea"/>
              </a:rPr>
              <a:t>and </a:t>
            </a:r>
            <a:r>
              <a:rPr lang="en-US" altLang="zh-CN">
                <a:solidFill>
                  <a:srgbClr val="000000"/>
                </a:solidFill>
                <a:latin typeface="仿宋" panose="02010609060101010101" charset="-122"/>
                <a:ea typeface="仿宋" panose="02010609060101010101" charset="-122"/>
                <a:cs typeface="仿宋" panose="02010609060101010101" charset="-122"/>
                <a:sym typeface="+mn-ea"/>
              </a:rPr>
              <a:t>TAK=</a:t>
            </a:r>
            <a:r>
              <a:rPr lang="zh-CN" altLang="en-US">
                <a:sym typeface="+mn-ea"/>
              </a:rPr>
              <a:t>capsule</a:t>
            </a:r>
            <a:endParaRPr lang="zh-CN" altLang="en-US"/>
          </a:p>
        </p:txBody>
      </p:sp>
      <p:sp>
        <p:nvSpPr>
          <p:cNvPr id="8" name="文本框 7"/>
          <p:cNvSpPr txBox="1"/>
          <p:nvPr/>
        </p:nvSpPr>
        <p:spPr>
          <a:xfrm>
            <a:off x="3331210" y="3810635"/>
            <a:ext cx="4532630" cy="368300"/>
          </a:xfrm>
          <a:prstGeom prst="rect">
            <a:avLst/>
          </a:prstGeom>
          <a:noFill/>
        </p:spPr>
        <p:txBody>
          <a:bodyPr wrap="none" rtlCol="0" anchor="t">
            <a:spAutoFit/>
          </a:bodyPr>
          <a:p>
            <a:r>
              <a:rPr lang="zh-CN" altLang="en-US"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4</a:t>
            </a:r>
            <a:r>
              <a:rPr lang="zh-CN" altLang="en-US"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TI</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r>
              <a:rPr lang="en-US" altLang="zh-CN">
                <a:solidFill>
                  <a:schemeClr val="tx2"/>
                </a:solidFill>
                <a:sym typeface="+mn-ea"/>
              </a:rPr>
              <a:t>(”</a:t>
            </a:r>
            <a:r>
              <a:rPr lang="zh-CN" altLang="en-US">
                <a:sym typeface="+mn-ea"/>
              </a:rPr>
              <a:t>essential oil</a:t>
            </a:r>
            <a:r>
              <a:rPr lang="en-US" altLang="zh-CN">
                <a:sym typeface="+mn-ea"/>
              </a:rPr>
              <a:t>*“</a:t>
            </a:r>
            <a:r>
              <a:rPr lang="en-US" altLang="zh-CN">
                <a:solidFill>
                  <a:schemeClr val="tx2"/>
                </a:solidFill>
                <a:sym typeface="+mn-ea"/>
              </a:rPr>
              <a:t>)</a:t>
            </a:r>
            <a:r>
              <a:rPr lang="zh-CN" altLang="en-US">
                <a:solidFill>
                  <a:schemeClr val="tx2"/>
                </a:solidFill>
                <a:sym typeface="+mn-ea"/>
              </a:rPr>
              <a:t> </a:t>
            </a:r>
            <a:r>
              <a:rPr lang="en-US" altLang="zh-CN">
                <a:solidFill>
                  <a:schemeClr val="tx2"/>
                </a:solidFill>
                <a:sym typeface="+mn-ea"/>
              </a:rPr>
              <a:t>and </a:t>
            </a:r>
            <a:r>
              <a:rPr lang="en-US" altLang="zh-CN">
                <a:solidFill>
                  <a:srgbClr val="000000"/>
                </a:solidFill>
                <a:latin typeface="仿宋" panose="02010609060101010101" charset="-122"/>
                <a:ea typeface="仿宋" panose="02010609060101010101" charset="-122"/>
                <a:cs typeface="仿宋" panose="02010609060101010101" charset="-122"/>
                <a:sym typeface="+mn-ea"/>
              </a:rPr>
              <a:t>TAK=</a:t>
            </a:r>
            <a:r>
              <a:rPr lang="zh-CN" altLang="en-US">
                <a:sym typeface="+mn-ea"/>
              </a:rPr>
              <a:t>capsule</a:t>
            </a:r>
            <a:r>
              <a:rPr lang="en-US" altLang="zh-CN">
                <a:sym typeface="+mn-ea"/>
              </a:rPr>
              <a:t>*</a:t>
            </a:r>
            <a:endParaRPr lang="en-US" altLang="zh-CN">
              <a:sym typeface="+mn-ea"/>
            </a:endParaRPr>
          </a:p>
        </p:txBody>
      </p:sp>
      <p:sp>
        <p:nvSpPr>
          <p:cNvPr id="9" name="文本框 8"/>
          <p:cNvSpPr txBox="1"/>
          <p:nvPr/>
        </p:nvSpPr>
        <p:spPr>
          <a:xfrm>
            <a:off x="3303270" y="5208270"/>
            <a:ext cx="5491480" cy="953135"/>
          </a:xfrm>
          <a:prstGeom prst="rect">
            <a:avLst/>
          </a:prstGeom>
          <a:noFill/>
          <a:ln w="38100">
            <a:solidFill>
              <a:srgbClr val="00B050"/>
            </a:solidFill>
          </a:ln>
        </p:spPr>
        <p:txBody>
          <a:bodyPr wrap="square" rtlCol="0">
            <a:spAutoFit/>
          </a:bodyPr>
          <a:p>
            <a:pPr algn="ctr"/>
            <a:r>
              <a:rPr lang="zh-CN" altLang="en-US" sz="2800"/>
              <a:t>六、</a:t>
            </a:r>
            <a:r>
              <a:rPr lang="zh-CN" altLang="en-US" sz="2800"/>
              <a:t>词组越多，检索结果越少</a:t>
            </a:r>
            <a:endParaRPr lang="zh-CN" altLang="en-US" sz="2800"/>
          </a:p>
          <a:p>
            <a:pPr algn="ctr"/>
            <a:r>
              <a:rPr lang="zh-CN" altLang="en-US" sz="2800"/>
              <a:t>截词符越多，检索结果越多</a:t>
            </a:r>
            <a:endParaRPr lang="zh-CN" altLang="en-US" sz="2800"/>
          </a:p>
        </p:txBody>
      </p:sp>
      <p:sp>
        <p:nvSpPr>
          <p:cNvPr id="100" name="文本框 99"/>
          <p:cNvSpPr txBox="1"/>
          <p:nvPr/>
        </p:nvSpPr>
        <p:spPr>
          <a:xfrm>
            <a:off x="3303270" y="4340225"/>
            <a:ext cx="5080000" cy="706755"/>
          </a:xfrm>
          <a:prstGeom prst="rect">
            <a:avLst/>
          </a:prstGeom>
          <a:noFill/>
          <a:ln w="9525">
            <a:noFill/>
          </a:ln>
        </p:spPr>
        <p:txBody>
          <a:bodyPr>
            <a:spAutoFit/>
          </a:bodyPr>
          <a:p>
            <a:pPr indent="0"/>
            <a:r>
              <a:rPr lang="zh-CN" sz="2000" b="1">
                <a:ea typeface="宋体" panose="02010600030101010101" pitchFamily="2" charset="-122"/>
              </a:rPr>
              <a:t>第2个比第一个要少；第3个比第2个要少，第4个比第3个多，但比第一个少</a:t>
            </a:r>
            <a:endParaRPr lang="zh-CN" altLang="en-US" sz="2000" b="1">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例</a:t>
            </a:r>
            <a:r>
              <a:rPr lang="en-US" altLang="zh-CN">
                <a:sym typeface="+mn-ea"/>
              </a:rPr>
              <a:t>1</a:t>
            </a:r>
            <a:r>
              <a:rPr lang="zh-CN" altLang="en-US">
                <a:sym typeface="+mn-ea"/>
              </a:rPr>
              <a:t>：</a:t>
            </a:r>
            <a:r>
              <a:rPr lang="zh-CN" altLang="en-US">
                <a:sym typeface="+mn-ea"/>
              </a:rPr>
              <a:t>检索式影响了检索结果</a:t>
            </a:r>
            <a:endParaRPr lang="zh-CN" altLang="en-US"/>
          </a:p>
        </p:txBody>
      </p:sp>
      <p:sp>
        <p:nvSpPr>
          <p:cNvPr id="3" name="内容占位符 2"/>
          <p:cNvSpPr>
            <a:spLocks noGrp="1"/>
          </p:cNvSpPr>
          <p:nvPr>
            <p:ph idx="1"/>
          </p:nvPr>
        </p:nvSpPr>
        <p:spPr/>
        <p:txBody>
          <a:bodyPr/>
          <a:p>
            <a:r>
              <a:rPr lang="zh-CN" altLang="en-US"/>
              <a:t>在Engineering village(EI)数据库中检索植物精油(essential oil(s))胶囊化(capsule(s))技术，检索结果最少的是：</a:t>
            </a:r>
            <a:endParaRPr lang="zh-CN" altLang="en-US"/>
          </a:p>
          <a:p>
            <a:r>
              <a:rPr lang="zh-CN" altLang="en-US"/>
              <a:t>A.("essential oil" and capsul*) wn ab</a:t>
            </a:r>
            <a:endParaRPr lang="zh-CN" altLang="en-US"/>
          </a:p>
          <a:p>
            <a:r>
              <a:rPr lang="zh-CN" altLang="en-US"/>
              <a:t>B.("essential oil" and capsul*) wn ti</a:t>
            </a:r>
            <a:endParaRPr lang="zh-CN" altLang="en-US"/>
          </a:p>
          <a:p>
            <a:r>
              <a:rPr lang="zh-CN" altLang="en-US"/>
              <a:t>C.("essential oil" and （capsul* or encapsul*) wn ab</a:t>
            </a:r>
            <a:endParaRPr lang="zh-CN" altLang="en-US"/>
          </a:p>
          <a:p>
            <a:r>
              <a:rPr lang="zh-CN" altLang="en-US"/>
              <a:t>D.("essential oil" and （capsul* or encapsul*) wn ti</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例</a:t>
            </a:r>
            <a:r>
              <a:rPr lang="en-US" altLang="zh-CN">
                <a:sym typeface="+mn-ea"/>
              </a:rPr>
              <a:t>2</a:t>
            </a:r>
            <a:r>
              <a:rPr lang="zh-CN" altLang="en-US">
                <a:sym typeface="+mn-ea"/>
              </a:rPr>
              <a:t>：检索式影响了检索结果</a:t>
            </a:r>
            <a:endParaRPr lang="zh-CN" altLang="en-US"/>
          </a:p>
        </p:txBody>
      </p:sp>
      <p:sp>
        <p:nvSpPr>
          <p:cNvPr id="3" name="内容占位符 2"/>
          <p:cNvSpPr>
            <a:spLocks noGrp="1"/>
          </p:cNvSpPr>
          <p:nvPr>
            <p:ph idx="1"/>
          </p:nvPr>
        </p:nvSpPr>
        <p:spPr/>
        <p:txBody>
          <a:bodyPr/>
          <a:p>
            <a:r>
              <a:rPr lang="zh-CN" altLang="en-US"/>
              <a:t>web of science核心合集中，要检索题目中含有词组光催化剂的文献，检索结果最少的是：</a:t>
            </a:r>
            <a:endParaRPr lang="zh-CN" altLang="en-US"/>
          </a:p>
          <a:p>
            <a:r>
              <a:rPr lang="zh-CN" altLang="en-US"/>
              <a:t>A.ti=photo catalyst</a:t>
            </a:r>
            <a:endParaRPr lang="zh-CN" altLang="en-US"/>
          </a:p>
          <a:p>
            <a:r>
              <a:rPr lang="zh-CN" altLang="en-US"/>
              <a:t>B.ti="photo catalyst"</a:t>
            </a:r>
            <a:endParaRPr lang="zh-CN" altLang="en-US"/>
          </a:p>
          <a:p>
            <a:r>
              <a:rPr lang="zh-CN" altLang="en-US"/>
              <a:t>C.ti="photo catalyst*"</a:t>
            </a:r>
            <a:endParaRPr lang="zh-CN" altLang="en-US"/>
          </a:p>
          <a:p>
            <a:r>
              <a:rPr lang="zh-CN" altLang="en-US"/>
              <a:t>D.ti=photo near/2 catalyst*</a:t>
            </a:r>
            <a:endParaRPr lang="zh-CN" altLang="en-US"/>
          </a:p>
        </p:txBody>
      </p:sp>
      <p:sp>
        <p:nvSpPr>
          <p:cNvPr id="100" name="文本框 99"/>
          <p:cNvSpPr txBox="1"/>
          <p:nvPr/>
        </p:nvSpPr>
        <p:spPr>
          <a:xfrm>
            <a:off x="6962775" y="3413760"/>
            <a:ext cx="3404235" cy="1198880"/>
          </a:xfrm>
          <a:prstGeom prst="rect">
            <a:avLst/>
          </a:prstGeom>
          <a:noFill/>
          <a:ln w="38100">
            <a:solidFill>
              <a:srgbClr val="00B050"/>
            </a:solidFill>
          </a:ln>
        </p:spPr>
        <p:txBody>
          <a:bodyPr wrap="square">
            <a:spAutoFit/>
          </a:bodyPr>
          <a:p>
            <a:pPr indent="0"/>
            <a:r>
              <a:rPr lang="zh-CN" sz="2400" b="0">
                <a:ea typeface="宋体" panose="02010600030101010101" pitchFamily="2" charset="-122"/>
              </a:rPr>
              <a:t>七、</a:t>
            </a:r>
            <a:r>
              <a:rPr lang="zh-CN" sz="2400" b="0">
                <a:ea typeface="宋体" panose="02010600030101010101" pitchFamily="2" charset="-122"/>
              </a:rPr>
              <a:t>邻近算符的检索结果比词组多，但比and的检索结果少</a:t>
            </a:r>
            <a:endParaRPr lang="zh-CN" altLang="en-US" sz="2400" b="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例</a:t>
            </a:r>
            <a:r>
              <a:rPr lang="en-US" altLang="zh-CN">
                <a:sym typeface="+mn-ea"/>
              </a:rPr>
              <a:t>3</a:t>
            </a:r>
            <a:r>
              <a:rPr lang="zh-CN" altLang="en-US">
                <a:sym typeface="+mn-ea"/>
              </a:rPr>
              <a:t>：从检索结果确定最佳检索式</a:t>
            </a:r>
            <a:endParaRPr lang="zh-CN" altLang="en-US">
              <a:sym typeface="+mn-ea"/>
            </a:endParaRPr>
          </a:p>
        </p:txBody>
      </p:sp>
      <p:sp>
        <p:nvSpPr>
          <p:cNvPr id="3" name="内容占位符 2"/>
          <p:cNvSpPr>
            <a:spLocks noGrp="1"/>
          </p:cNvSpPr>
          <p:nvPr>
            <p:ph idx="1"/>
          </p:nvPr>
        </p:nvSpPr>
        <p:spPr/>
        <p:txBody>
          <a:bodyPr/>
          <a:p>
            <a:r>
              <a:rPr lang="zh-CN" altLang="en-US"/>
              <a:t>在中国知识产权局网站中检索超临界二氧化碳萃取技术在烟草中的应用，最佳检索式为：</a:t>
            </a:r>
            <a:endParaRPr lang="zh-CN" altLang="en-US"/>
          </a:p>
          <a:p>
            <a:r>
              <a:rPr lang="zh-CN" altLang="en-US"/>
              <a:t>A.超临界 and (二氧化碳 or CO2) and (烟草 or 烟叶) and 萃取</a:t>
            </a:r>
            <a:endParaRPr lang="zh-CN" altLang="en-US"/>
          </a:p>
          <a:p>
            <a:r>
              <a:rPr lang="zh-CN" altLang="en-US"/>
              <a:t>B.超临界 and 二氧化碳</a:t>
            </a:r>
            <a:endParaRPr lang="zh-CN" altLang="en-US"/>
          </a:p>
          <a:p>
            <a:r>
              <a:rPr lang="zh-CN" altLang="en-US"/>
              <a:t>C.超临界 and 二氧化碳 and 烟草</a:t>
            </a:r>
            <a:endParaRPr lang="zh-CN" altLang="en-US"/>
          </a:p>
          <a:p>
            <a:r>
              <a:rPr lang="zh-CN" altLang="en-US"/>
              <a:t>D.超临界 and 烟草 and 萃取</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a:t>
            </a:r>
            <a:r>
              <a:rPr lang="en-US" altLang="zh-CN"/>
              <a:t>4</a:t>
            </a:r>
            <a:r>
              <a:rPr lang="zh-CN" altLang="en-US"/>
              <a:t>：</a:t>
            </a:r>
            <a:r>
              <a:rPr lang="zh-CN" altLang="en-US"/>
              <a:t>根据检索需求确定正确的检索式</a:t>
            </a:r>
            <a:endParaRPr lang="zh-CN" altLang="en-US"/>
          </a:p>
        </p:txBody>
      </p:sp>
      <p:sp>
        <p:nvSpPr>
          <p:cNvPr id="3" name="内容占位符 2"/>
          <p:cNvSpPr>
            <a:spLocks noGrp="1"/>
          </p:cNvSpPr>
          <p:nvPr>
            <p:ph idx="1"/>
          </p:nvPr>
        </p:nvSpPr>
        <p:spPr/>
        <p:txBody>
          <a:bodyPr/>
          <a:p>
            <a:r>
              <a:rPr lang="zh-CN" altLang="en-US"/>
              <a:t>在ScienceDirect数据库中，检索标题中含有 "information analysis"（词组，信息分析） 和 "artificial intelligence"（词组，人工智能</a:t>
            </a:r>
            <a:r>
              <a:rPr lang="zh-CN" altLang="en-US"/>
              <a:t>）的文献，正确的书写方法是：</a:t>
            </a:r>
            <a:endParaRPr lang="zh-CN" altLang="en-US"/>
          </a:p>
          <a:p>
            <a:r>
              <a:rPr lang="zh-CN" altLang="en-US"/>
              <a:t>A."information analysis" and "artificial intelligence"</a:t>
            </a:r>
            <a:endParaRPr lang="zh-CN" altLang="en-US"/>
          </a:p>
          <a:p>
            <a:r>
              <a:rPr lang="zh-CN" altLang="en-US"/>
              <a:t>B."information analysis" or "artificial intelligence"</a:t>
            </a:r>
            <a:endParaRPr lang="zh-CN" altLang="en-US"/>
          </a:p>
          <a:p>
            <a:r>
              <a:rPr lang="zh-CN" altLang="en-US"/>
              <a:t>C.information analysis or artificial intelligence</a:t>
            </a:r>
            <a:endParaRPr lang="zh-CN" altLang="en-US"/>
          </a:p>
          <a:p>
            <a:r>
              <a:rPr lang="zh-CN" altLang="en-US"/>
              <a:t>D.information analysis and artificial intelligence</a:t>
            </a:r>
            <a:endParaRPr lang="zh-CN" altLang="en-US"/>
          </a:p>
        </p:txBody>
      </p:sp>
      <p:sp>
        <p:nvSpPr>
          <p:cNvPr id="100" name="文本框 99"/>
          <p:cNvSpPr txBox="1"/>
          <p:nvPr/>
        </p:nvSpPr>
        <p:spPr>
          <a:xfrm>
            <a:off x="1847215" y="5710555"/>
            <a:ext cx="6089650" cy="460375"/>
          </a:xfrm>
          <a:prstGeom prst="rect">
            <a:avLst/>
          </a:prstGeom>
          <a:noFill/>
          <a:ln w="9525">
            <a:noFill/>
          </a:ln>
        </p:spPr>
        <p:txBody>
          <a:bodyPr wrap="square">
            <a:spAutoFit/>
          </a:bodyPr>
          <a:p>
            <a:pPr indent="0" algn="ctr"/>
            <a:r>
              <a:rPr lang="zh-CN" sz="2400" b="0">
                <a:ea typeface="宋体" panose="02010600030101010101" pitchFamily="2" charset="-122"/>
              </a:rPr>
              <a:t>“关于信息分析在人工智能中</a:t>
            </a:r>
            <a:r>
              <a:rPr lang="zh-CN" sz="2400" b="1">
                <a:solidFill>
                  <a:srgbClr val="FF0000"/>
                </a:solidFill>
                <a:ea typeface="宋体" panose="02010600030101010101" pitchFamily="2" charset="-122"/>
              </a:rPr>
              <a:t>应用研究</a:t>
            </a:r>
            <a:r>
              <a:rPr lang="zh-CN" sz="2400" b="0">
                <a:ea typeface="宋体" panose="02010600030101010101" pitchFamily="2" charset="-122"/>
              </a:rPr>
              <a:t>”</a:t>
            </a:r>
            <a:endParaRPr lang="zh-CN" altLang="en-US" sz="2400" b="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a:t>
            </a:r>
            <a:r>
              <a:rPr lang="en-US" altLang="zh-CN"/>
              <a:t>5</a:t>
            </a:r>
            <a:r>
              <a:rPr lang="zh-CN" altLang="en-US"/>
              <a:t>：</a:t>
            </a:r>
            <a:r>
              <a:rPr lang="zh-CN" altLang="en-US"/>
              <a:t>根据检索需求确定最佳检索式</a:t>
            </a:r>
            <a:endParaRPr lang="zh-CN" altLang="en-US"/>
          </a:p>
        </p:txBody>
      </p:sp>
      <p:sp>
        <p:nvSpPr>
          <p:cNvPr id="3" name="内容占位符 2"/>
          <p:cNvSpPr>
            <a:spLocks noGrp="1"/>
          </p:cNvSpPr>
          <p:nvPr>
            <p:ph idx="1"/>
          </p:nvPr>
        </p:nvSpPr>
        <p:spPr/>
        <p:txBody>
          <a:bodyPr/>
          <a:p>
            <a:r>
              <a:rPr lang="zh-CN" altLang="en-US"/>
              <a:t>在中国国家知识产权局中查找东华大学申请的专利，最佳检索式为：</a:t>
            </a:r>
            <a:endParaRPr lang="zh-CN" altLang="en-US"/>
          </a:p>
          <a:p>
            <a:r>
              <a:rPr lang="zh-CN" altLang="en-US"/>
              <a:t>A.申请(专利权)人：东华大学</a:t>
            </a:r>
            <a:endParaRPr lang="zh-CN" altLang="en-US"/>
          </a:p>
          <a:p>
            <a:r>
              <a:rPr lang="zh-CN" altLang="en-US"/>
              <a:t>B.发明(设计)人：东华大学</a:t>
            </a:r>
            <a:endParaRPr lang="zh-CN" altLang="en-US"/>
          </a:p>
          <a:p>
            <a:r>
              <a:rPr lang="zh-CN" altLang="en-US"/>
              <a:t>C.专利代理机构：东华大学</a:t>
            </a:r>
            <a:endParaRPr lang="zh-CN" altLang="en-US"/>
          </a:p>
          <a:p>
            <a:r>
              <a:rPr lang="zh-CN" altLang="en-US"/>
              <a:t>D.代理人：东华大学</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检索需求决定了文献类型和检索字段</a:t>
            </a:r>
            <a:endParaRPr lang="zh-CN" altLang="en-US"/>
          </a:p>
        </p:txBody>
      </p:sp>
      <p:sp>
        <p:nvSpPr>
          <p:cNvPr id="3" name="内容占位符 2"/>
          <p:cNvSpPr>
            <a:spLocks noGrp="1"/>
          </p:cNvSpPr>
          <p:nvPr>
            <p:ph idx="1"/>
          </p:nvPr>
        </p:nvSpPr>
        <p:spPr/>
        <p:txBody>
          <a:bodyPr/>
          <a:p>
            <a:r>
              <a:rPr lang="zh-CN" altLang="en-US" sz="2400"/>
              <a:t>（1）查找</a:t>
            </a:r>
            <a:r>
              <a:rPr lang="zh-CN" altLang="en-US" sz="2400">
                <a:solidFill>
                  <a:srgbClr val="FF0000"/>
                </a:solidFill>
              </a:rPr>
              <a:t>东华大学</a:t>
            </a:r>
            <a:r>
              <a:rPr lang="zh-CN" altLang="en-US" sz="2400"/>
              <a:t>申请的专利，</a:t>
            </a:r>
            <a:r>
              <a:rPr lang="zh-CN" altLang="en-US" sz="2400" b="1">
                <a:gradFill>
                  <a:gsLst>
                    <a:gs pos="0">
                      <a:srgbClr val="14CD68"/>
                    </a:gs>
                    <a:gs pos="100000">
                      <a:srgbClr val="035C7D"/>
                    </a:gs>
                  </a:gsLst>
                  <a:lin scaled="0"/>
                </a:gradFill>
              </a:rPr>
              <a:t>专利文献，申请人</a:t>
            </a:r>
            <a:endParaRPr lang="zh-CN" altLang="en-US" sz="2400"/>
          </a:p>
          <a:p>
            <a:r>
              <a:rPr lang="zh-CN" altLang="en-US" sz="2400"/>
              <a:t>（2）查找</a:t>
            </a:r>
            <a:r>
              <a:rPr lang="zh-CN" altLang="en-US" sz="2400">
                <a:solidFill>
                  <a:srgbClr val="FF0000"/>
                </a:solidFill>
              </a:rPr>
              <a:t>华东理工大学</a:t>
            </a:r>
            <a:r>
              <a:rPr lang="zh-CN" altLang="en-US" sz="2400"/>
              <a:t>的</a:t>
            </a:r>
            <a:r>
              <a:rPr lang="zh-CN" altLang="en-US" sz="2400">
                <a:solidFill>
                  <a:srgbClr val="FF0000"/>
                </a:solidFill>
              </a:rPr>
              <a:t>钱锋</a:t>
            </a:r>
            <a:r>
              <a:rPr lang="zh-CN" altLang="en-US" sz="2400"/>
              <a:t>发明的专利，</a:t>
            </a:r>
            <a:r>
              <a:rPr lang="zh-CN" altLang="en-US" sz="2400" b="1">
                <a:gradFill>
                  <a:gsLst>
                    <a:gs pos="0">
                      <a:srgbClr val="14CD68"/>
                    </a:gs>
                    <a:gs pos="100000">
                      <a:srgbClr val="035C7D"/>
                    </a:gs>
                  </a:gsLst>
                  <a:lin scaled="0"/>
                </a:gradFill>
              </a:rPr>
              <a:t>专利文献，申请人，发明人</a:t>
            </a:r>
            <a:endParaRPr lang="zh-CN" altLang="en-US" sz="2400"/>
          </a:p>
          <a:p>
            <a:r>
              <a:rPr lang="zh-CN" altLang="en-US" sz="2400"/>
              <a:t>（3）查找</a:t>
            </a:r>
            <a:r>
              <a:rPr lang="zh-CN" altLang="en-US" sz="2400">
                <a:solidFill>
                  <a:srgbClr val="FF0000"/>
                </a:solidFill>
              </a:rPr>
              <a:t>智能保健器材</a:t>
            </a:r>
            <a:r>
              <a:rPr lang="zh-CN" altLang="en-US" sz="2400"/>
              <a:t>的文献</a:t>
            </a:r>
            <a:r>
              <a:rPr lang="zh-CN" altLang="en-US" sz="2400"/>
              <a:t>，</a:t>
            </a:r>
            <a:r>
              <a:rPr lang="zh-CN" altLang="en-US" sz="2400" b="1">
                <a:gradFill>
                  <a:gsLst>
                    <a:gs pos="0">
                      <a:srgbClr val="14CD68"/>
                    </a:gs>
                    <a:gs pos="100000">
                      <a:srgbClr val="035C7D"/>
                    </a:gs>
                  </a:gsLst>
                  <a:lin scaled="0"/>
                </a:gradFill>
              </a:rPr>
              <a:t>文献，内容</a:t>
            </a:r>
            <a:endParaRPr lang="zh-CN" altLang="en-US" sz="2400"/>
          </a:p>
          <a:p>
            <a:r>
              <a:rPr lang="zh-CN" altLang="en-US" sz="2400"/>
              <a:t>（</a:t>
            </a:r>
            <a:r>
              <a:rPr lang="en-US" altLang="zh-CN" sz="2400"/>
              <a:t>4</a:t>
            </a:r>
            <a:r>
              <a:rPr lang="zh-CN" altLang="en-US" sz="2400"/>
              <a:t>）检索有关“</a:t>
            </a:r>
            <a:r>
              <a:rPr lang="zh-CN" altLang="en-US" sz="2400">
                <a:solidFill>
                  <a:srgbClr val="FF0000"/>
                </a:solidFill>
              </a:rPr>
              <a:t>煤矿(coal)泡沫(foam)降尘(dedust\dust supression\dust removal)</a:t>
            </a:r>
            <a:r>
              <a:rPr lang="en-US" altLang="zh-CN" sz="2400">
                <a:solidFill>
                  <a:srgbClr val="FF0000"/>
                </a:solidFill>
              </a:rPr>
              <a:t>”</a:t>
            </a:r>
            <a:r>
              <a:rPr lang="zh-CN" altLang="en-US" sz="2400"/>
              <a:t>的专利文献，</a:t>
            </a:r>
            <a:r>
              <a:rPr lang="zh-CN" altLang="en-US" sz="2400" b="1">
                <a:gradFill>
                  <a:gsLst>
                    <a:gs pos="0">
                      <a:srgbClr val="14CD68"/>
                    </a:gs>
                    <a:gs pos="100000">
                      <a:srgbClr val="035C7D"/>
                    </a:gs>
                  </a:gsLst>
                  <a:lin scaled="0"/>
                </a:gradFill>
              </a:rPr>
              <a:t>专利文献，内容</a:t>
            </a:r>
            <a:endParaRPr lang="zh-CN" altLang="en-US" sz="2400"/>
          </a:p>
          <a:p>
            <a:r>
              <a:rPr lang="zh-CN" altLang="en-US" sz="2400"/>
              <a:t>（</a:t>
            </a:r>
            <a:r>
              <a:rPr lang="en-US" altLang="zh-CN" sz="2400"/>
              <a:t>5</a:t>
            </a:r>
            <a:r>
              <a:rPr lang="zh-CN" altLang="en-US" sz="2400"/>
              <a:t>）检索</a:t>
            </a:r>
            <a:r>
              <a:rPr lang="zh-CN" altLang="en-US" sz="2400">
                <a:solidFill>
                  <a:srgbClr val="FF0000"/>
                </a:solidFill>
              </a:rPr>
              <a:t>植物精油(essential oil(s))胶囊化(capsule(s))</a:t>
            </a:r>
            <a:r>
              <a:rPr lang="zh-CN" altLang="en-US" sz="2400">
                <a:gradFill>
                  <a:gsLst>
                    <a:gs pos="0">
                      <a:srgbClr val="7B32B2"/>
                    </a:gs>
                    <a:gs pos="100000">
                      <a:srgbClr val="401A5D"/>
                    </a:gs>
                  </a:gsLst>
                  <a:lin scaled="0"/>
                </a:gradFill>
              </a:rPr>
              <a:t>技术</a:t>
            </a:r>
            <a:r>
              <a:rPr lang="zh-CN" altLang="en-US" sz="2400"/>
              <a:t>，</a:t>
            </a:r>
            <a:r>
              <a:rPr lang="zh-CN" altLang="en-US" sz="2400" b="1">
                <a:gradFill>
                  <a:gsLst>
                    <a:gs pos="0">
                      <a:srgbClr val="14CD68"/>
                    </a:gs>
                    <a:gs pos="100000">
                      <a:srgbClr val="035C7D"/>
                    </a:gs>
                  </a:gsLst>
                  <a:lin scaled="0"/>
                </a:gradFill>
              </a:rPr>
              <a:t>文献，内容</a:t>
            </a:r>
            <a:endParaRPr lang="zh-CN" altLang="en-US" sz="2400"/>
          </a:p>
          <a:p>
            <a:r>
              <a:rPr lang="zh-CN" altLang="en-US" sz="2400"/>
              <a:t>（</a:t>
            </a:r>
            <a:r>
              <a:rPr lang="en-US" altLang="zh-CN" sz="2400"/>
              <a:t>6</a:t>
            </a:r>
            <a:r>
              <a:rPr lang="zh-CN" altLang="en-US" sz="2400"/>
              <a:t>）检索</a:t>
            </a:r>
            <a:r>
              <a:rPr lang="zh-CN" altLang="en-US" sz="2400">
                <a:solidFill>
                  <a:srgbClr val="FF0000"/>
                </a:solidFill>
              </a:rPr>
              <a:t>超临界二氧化碳萃取技术在烟草</a:t>
            </a:r>
            <a:r>
              <a:rPr lang="zh-CN" altLang="en-US" sz="2400"/>
              <a:t>中的</a:t>
            </a:r>
            <a:r>
              <a:rPr lang="zh-CN" altLang="en-US" sz="2400">
                <a:gradFill>
                  <a:gsLst>
                    <a:gs pos="0">
                      <a:srgbClr val="7B32B2"/>
                    </a:gs>
                    <a:gs pos="100000">
                      <a:srgbClr val="401A5D"/>
                    </a:gs>
                  </a:gsLst>
                  <a:lin scaled="0"/>
                </a:gradFill>
              </a:rPr>
              <a:t>应用</a:t>
            </a:r>
            <a:r>
              <a:rPr lang="zh-CN" altLang="en-US" sz="2400"/>
              <a:t>，</a:t>
            </a:r>
            <a:r>
              <a:rPr lang="zh-CN" altLang="en-US" sz="2400" b="1">
                <a:gradFill>
                  <a:gsLst>
                    <a:gs pos="0">
                      <a:srgbClr val="14CD68"/>
                    </a:gs>
                    <a:gs pos="100000">
                      <a:srgbClr val="035C7D"/>
                    </a:gs>
                  </a:gsLst>
                  <a:lin scaled="0"/>
                </a:gradFill>
              </a:rPr>
              <a:t>文献，内容</a:t>
            </a:r>
            <a:endParaRPr lang="zh-CN" altLang="en-US" sz="2400"/>
          </a:p>
          <a:p>
            <a:r>
              <a:rPr lang="zh-CN" altLang="en-US" sz="2400"/>
              <a:t>（</a:t>
            </a:r>
            <a:r>
              <a:rPr lang="en-US" altLang="zh-CN" sz="2400"/>
              <a:t>7</a:t>
            </a:r>
            <a:r>
              <a:rPr lang="zh-CN" altLang="en-US" sz="2400"/>
              <a:t>）检索标题中含有</a:t>
            </a:r>
            <a:r>
              <a:rPr lang="zh-CN" altLang="en-US" sz="2400">
                <a:solidFill>
                  <a:srgbClr val="FF0000"/>
                </a:solidFill>
              </a:rPr>
              <a:t> "information analysis"（词组） 和 "artificial intelligence"（词组）</a:t>
            </a:r>
            <a:r>
              <a:rPr lang="zh-CN" altLang="en-US" sz="2400"/>
              <a:t>的文献，</a:t>
            </a:r>
            <a:r>
              <a:rPr lang="zh-CN" altLang="en-US" sz="2400" b="1">
                <a:gradFill>
                  <a:gsLst>
                    <a:gs pos="0">
                      <a:srgbClr val="14CD68"/>
                    </a:gs>
                    <a:gs pos="100000">
                      <a:srgbClr val="035C7D"/>
                    </a:gs>
                  </a:gsLst>
                  <a:lin scaled="0"/>
                </a:gradFill>
              </a:rPr>
              <a:t>文献，标题</a:t>
            </a:r>
            <a:endParaRPr lang="zh-CN" altLang="en-US" sz="2400"/>
          </a:p>
          <a:p>
            <a:r>
              <a:rPr lang="zh-CN" altLang="en-US" sz="2400"/>
              <a:t>（</a:t>
            </a:r>
            <a:r>
              <a:rPr lang="en-US" altLang="zh-CN" sz="2400"/>
              <a:t>8</a:t>
            </a:r>
            <a:r>
              <a:rPr lang="zh-CN" altLang="en-US" sz="2400"/>
              <a:t>）检索</a:t>
            </a:r>
            <a:r>
              <a:rPr lang="zh-CN" altLang="en-US" sz="2400">
                <a:solidFill>
                  <a:srgbClr val="FF0000"/>
                </a:solidFill>
              </a:rPr>
              <a:t>自动化技术在医疗中</a:t>
            </a:r>
            <a:r>
              <a:rPr lang="zh-CN" altLang="en-US" sz="2400"/>
              <a:t>的</a:t>
            </a:r>
            <a:r>
              <a:rPr lang="zh-CN" altLang="en-US" sz="2400">
                <a:gradFill>
                  <a:gsLst>
                    <a:gs pos="0">
                      <a:srgbClr val="7B32B2"/>
                    </a:gs>
                    <a:gs pos="100000">
                      <a:srgbClr val="401A5D"/>
                    </a:gs>
                  </a:gsLst>
                  <a:lin scaled="0"/>
                </a:gradFill>
              </a:rPr>
              <a:t>应用</a:t>
            </a:r>
            <a:r>
              <a:rPr lang="zh-CN" altLang="en-US" sz="2400"/>
              <a:t>的文献，</a:t>
            </a:r>
            <a:r>
              <a:rPr lang="zh-CN" altLang="en-US" sz="2400" b="1">
                <a:gradFill>
                  <a:gsLst>
                    <a:gs pos="0">
                      <a:srgbClr val="14CD68"/>
                    </a:gs>
                    <a:gs pos="100000">
                      <a:srgbClr val="035C7D"/>
                    </a:gs>
                  </a:gsLst>
                  <a:lin scaled="0"/>
                </a:gradFill>
              </a:rPr>
              <a:t>文献，内容</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检索式影响了检索结果</a:t>
            </a:r>
            <a:r>
              <a:rPr lang="zh-CN" altLang="en-US"/>
              <a:t>（</a:t>
            </a:r>
            <a:r>
              <a:rPr lang="en-US" altLang="zh-CN"/>
              <a:t>1</a:t>
            </a:r>
            <a:r>
              <a:rPr lang="zh-CN" altLang="en-US"/>
              <a:t>）</a:t>
            </a:r>
            <a:endParaRPr lang="zh-CN" altLang="en-US"/>
          </a:p>
        </p:txBody>
      </p:sp>
      <p:graphicFrame>
        <p:nvGraphicFramePr>
          <p:cNvPr id="4" name="表格 3"/>
          <p:cNvGraphicFramePr/>
          <p:nvPr>
            <p:custDataLst>
              <p:tags r:id="rId1"/>
            </p:custDataLst>
          </p:nvPr>
        </p:nvGraphicFramePr>
        <p:xfrm>
          <a:off x="609600" y="1582420"/>
          <a:ext cx="11165840" cy="4494530"/>
        </p:xfrm>
        <a:graphic>
          <a:graphicData uri="http://schemas.openxmlformats.org/drawingml/2006/table">
            <a:tbl>
              <a:tblPr firstRow="1" bandRow="1">
                <a:tableStyleId>{5940675A-B579-460E-94D1-54222C63F5DA}</a:tableStyleId>
              </a:tblPr>
              <a:tblGrid>
                <a:gridCol w="1920240"/>
                <a:gridCol w="4813300"/>
                <a:gridCol w="4432300"/>
              </a:tblGrid>
              <a:tr h="657225">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rPr>
                        <a:t>通用检索式</a:t>
                      </a:r>
                      <a:endParaRPr lang="en-US" altLang="en-US" sz="2200">
                        <a:solidFill>
                          <a:srgbClr val="000000"/>
                        </a:solidFill>
                        <a:latin typeface="仿宋" panose="02010609060101010101" charset="-122"/>
                        <a:ea typeface="仿宋" panose="02010609060101010101" charset="-122"/>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rPr>
                        <a:t> </a:t>
                      </a:r>
                      <a:r>
                        <a:rPr lang="zh-CN" altLang="en-US" sz="2200">
                          <a:solidFill>
                            <a:srgbClr val="000000"/>
                          </a:solidFill>
                          <a:latin typeface="仿宋" panose="02010609060101010101" charset="-122"/>
                          <a:ea typeface="仿宋" panose="02010609060101010101" charset="-122"/>
                          <a:cs typeface="仿宋" panose="02010609060101010101" charset="-122"/>
                        </a:rPr>
                        <a:t>（</a:t>
                      </a:r>
                      <a:r>
                        <a:rPr lang="en-US" altLang="zh-CN" sz="2200">
                          <a:solidFill>
                            <a:srgbClr val="000000"/>
                          </a:solidFill>
                          <a:latin typeface="仿宋" panose="02010609060101010101" charset="-122"/>
                          <a:ea typeface="仿宋" panose="02010609060101010101" charset="-122"/>
                          <a:cs typeface="仿宋" panose="02010609060101010101" charset="-122"/>
                        </a:rPr>
                        <a:t>1</a:t>
                      </a:r>
                      <a:r>
                        <a:rPr lang="zh-CN" altLang="en-US" sz="2200">
                          <a:solidFill>
                            <a:srgbClr val="000000"/>
                          </a:solidFill>
                          <a:latin typeface="仿宋" panose="02010609060101010101" charset="-122"/>
                          <a:ea typeface="仿宋" panose="02010609060101010101" charset="-122"/>
                          <a:cs typeface="仿宋" panose="02010609060101010101" charset="-122"/>
                        </a:rPr>
                        <a:t>）</a:t>
                      </a:r>
                      <a:r>
                        <a:rPr lang="zh-CN" altLang="en-US" sz="22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rPr>
                        <a:t>申请人</a:t>
                      </a:r>
                      <a:r>
                        <a:rPr lang="en-US" altLang="zh-CN" sz="2200">
                          <a:solidFill>
                            <a:srgbClr val="000000"/>
                          </a:solidFill>
                          <a:latin typeface="仿宋" panose="02010609060101010101" charset="-122"/>
                          <a:ea typeface="仿宋" panose="02010609060101010101" charset="-122"/>
                          <a:cs typeface="仿宋" panose="02010609060101010101" charset="-122"/>
                        </a:rPr>
                        <a:t>=(</a:t>
                      </a:r>
                      <a:r>
                        <a:rPr lang="zh-CN" altLang="en-US" sz="2200">
                          <a:solidFill>
                            <a:srgbClr val="000000"/>
                          </a:solidFill>
                          <a:latin typeface="仿宋" panose="02010609060101010101" charset="-122"/>
                          <a:ea typeface="仿宋" panose="02010609060101010101" charset="-122"/>
                          <a:cs typeface="仿宋" panose="02010609060101010101" charset="-122"/>
                        </a:rPr>
                        <a:t>东华大学 </a:t>
                      </a:r>
                      <a:r>
                        <a:rPr lang="en-US" altLang="zh-CN" sz="2200">
                          <a:solidFill>
                            <a:srgbClr val="000000"/>
                          </a:solidFill>
                          <a:latin typeface="仿宋" panose="02010609060101010101" charset="-122"/>
                          <a:ea typeface="仿宋" panose="02010609060101010101" charset="-122"/>
                          <a:cs typeface="仿宋" panose="02010609060101010101" charset="-122"/>
                        </a:rPr>
                        <a:t>or </a:t>
                      </a:r>
                      <a:r>
                        <a:rPr lang="zh-CN" altLang="en-US" sz="2200">
                          <a:solidFill>
                            <a:srgbClr val="000000"/>
                          </a:solidFill>
                          <a:latin typeface="仿宋" panose="02010609060101010101" charset="-122"/>
                          <a:ea typeface="仿宋" panose="02010609060101010101" charset="-122"/>
                          <a:cs typeface="仿宋" panose="02010609060101010101" charset="-122"/>
                        </a:rPr>
                        <a:t>华东纺织学院</a:t>
                      </a:r>
                      <a:r>
                        <a:rPr lang="en-US" altLang="zh-CN" sz="2200">
                          <a:solidFill>
                            <a:srgbClr val="000000"/>
                          </a:solidFill>
                          <a:latin typeface="仿宋" panose="02010609060101010101" charset="-122"/>
                          <a:ea typeface="仿宋" panose="02010609060101010101" charset="-122"/>
                          <a:cs typeface="仿宋" panose="02010609060101010101" charset="-122"/>
                        </a:rPr>
                        <a:t> or </a:t>
                      </a:r>
                      <a:r>
                        <a:rPr lang="zh-CN" altLang="en-US" sz="2200">
                          <a:solidFill>
                            <a:srgbClr val="000000"/>
                          </a:solidFill>
                          <a:latin typeface="仿宋" panose="02010609060101010101" charset="-122"/>
                          <a:ea typeface="仿宋" panose="02010609060101010101" charset="-122"/>
                          <a:cs typeface="仿宋" panose="02010609060101010101" charset="-122"/>
                        </a:rPr>
                        <a:t>中国纺织大学</a:t>
                      </a:r>
                      <a:r>
                        <a:rPr lang="en-US" altLang="zh-CN" sz="2200">
                          <a:solidFill>
                            <a:srgbClr val="000000"/>
                          </a:solidFill>
                          <a:latin typeface="仿宋" panose="02010609060101010101" charset="-122"/>
                          <a:ea typeface="仿宋" panose="02010609060101010101" charset="-122"/>
                          <a:cs typeface="仿宋" panose="02010609060101010101" charset="-122"/>
                        </a:rPr>
                        <a:t>)</a:t>
                      </a:r>
                      <a:endParaRPr lang="en-US" altLang="zh-CN" sz="2200">
                        <a:solidFill>
                          <a:srgbClr val="000000"/>
                        </a:solidFill>
                        <a:latin typeface="仿宋" panose="02010609060101010101" charset="-122"/>
                        <a:ea typeface="仿宋" panose="02010609060101010101" charset="-122"/>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en-US" sz="1300">
                          <a:solidFill>
                            <a:srgbClr val="000000"/>
                          </a:solidFill>
                          <a:latin typeface="仿宋" panose="02010609060101010101" charset="-122"/>
                          <a:ea typeface="仿宋" panose="02010609060101010101" charset="-122"/>
                          <a:cs typeface="仿宋" panose="02010609060101010101" charset="-122"/>
                        </a:rPr>
                        <a:t>Applicant=(</a:t>
                      </a:r>
                      <a:r>
                        <a:rPr lang="en-US" sz="1300">
                          <a:solidFill>
                            <a:srgbClr val="000000"/>
                          </a:solidFill>
                          <a:latin typeface="仿宋" panose="02010609060101010101" charset="-122"/>
                          <a:ea typeface="仿宋" panose="02010609060101010101" charset="-122"/>
                          <a:cs typeface="仿宋" panose="02010609060101010101" charset="-122"/>
                          <a:sym typeface="+mn-ea"/>
                        </a:rPr>
                        <a:t>donghua university) or (east china textile institute of science and technology) or (china textile university)</a:t>
                      </a:r>
                      <a:endParaRPr lang="en-US" altLang="en-US" sz="1300">
                        <a:solidFill>
                          <a:srgbClr val="000000"/>
                        </a:solidFill>
                        <a:latin typeface="仿宋" panose="02010609060101010101" charset="-122"/>
                        <a:ea typeface="仿宋" panose="02010609060101010101" charset="-122"/>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3147060" y="1214120"/>
            <a:ext cx="2697480" cy="368300"/>
          </a:xfrm>
          <a:prstGeom prst="rect">
            <a:avLst/>
          </a:prstGeom>
          <a:noFill/>
        </p:spPr>
        <p:txBody>
          <a:bodyPr wrap="none" rtlCol="0" anchor="t">
            <a:spAutoFit/>
          </a:bodyPr>
          <a:p>
            <a:r>
              <a:rPr lang="zh-CN" altLang="en-US">
                <a:sym typeface="+mn-ea"/>
              </a:rPr>
              <a:t>查找</a:t>
            </a:r>
            <a:r>
              <a:rPr lang="zh-CN" altLang="en-US">
                <a:solidFill>
                  <a:srgbClr val="FF0000"/>
                </a:solidFill>
                <a:sym typeface="+mn-ea"/>
              </a:rPr>
              <a:t>东华大学</a:t>
            </a:r>
            <a:r>
              <a:rPr lang="zh-CN" altLang="en-US">
                <a:sym typeface="+mn-ea"/>
              </a:rPr>
              <a:t>申请的专利</a:t>
            </a:r>
            <a:endParaRPr lang="zh-CN" altLang="en-US"/>
          </a:p>
        </p:txBody>
      </p:sp>
      <p:sp>
        <p:nvSpPr>
          <p:cNvPr id="6" name="文本框 5"/>
          <p:cNvSpPr txBox="1"/>
          <p:nvPr/>
        </p:nvSpPr>
        <p:spPr>
          <a:xfrm>
            <a:off x="2814320" y="2701290"/>
            <a:ext cx="3238500" cy="460375"/>
          </a:xfrm>
          <a:prstGeom prst="rect">
            <a:avLst/>
          </a:prstGeom>
          <a:noFill/>
        </p:spPr>
        <p:txBody>
          <a:bodyPr wrap="none" rtlCol="0" anchor="t">
            <a:spAutoFit/>
          </a:bodyPr>
          <a:p>
            <a:r>
              <a:rPr lang="zh-CN" altLang="en-US" sz="24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sz="24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2</a:t>
            </a:r>
            <a:r>
              <a:rPr lang="zh-CN" altLang="en-US" sz="24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）申请人</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东华大学</a:t>
            </a:r>
            <a:endParaRPr lang="zh-CN" altLang="en-US" sz="2400"/>
          </a:p>
        </p:txBody>
      </p:sp>
      <p:sp>
        <p:nvSpPr>
          <p:cNvPr id="7" name="文本框 6"/>
          <p:cNvSpPr txBox="1"/>
          <p:nvPr/>
        </p:nvSpPr>
        <p:spPr>
          <a:xfrm>
            <a:off x="1952625" y="3605530"/>
            <a:ext cx="5981700" cy="460375"/>
          </a:xfrm>
          <a:prstGeom prst="rect">
            <a:avLst/>
          </a:prstGeom>
          <a:noFill/>
        </p:spPr>
        <p:txBody>
          <a:bodyPr wrap="none" rtlCol="0" anchor="t">
            <a:spAutoFit/>
          </a:bodyPr>
          <a:p>
            <a:pPr algn="l"/>
            <a:r>
              <a:rPr lang="zh-CN" altLang="en-US" sz="24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a:t>
            </a:r>
            <a:r>
              <a:rPr lang="en-US" altLang="zh-CN" sz="24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3</a:t>
            </a:r>
            <a:r>
              <a:rPr lang="zh-CN" altLang="en-US" sz="24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）申请人</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东华大学</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 or </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中国纺织大学</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a:t>
            </a:r>
            <a:endParaRPr lang="zh-CN" altLang="en-US" sz="2400"/>
          </a:p>
        </p:txBody>
      </p:sp>
      <p:sp>
        <p:nvSpPr>
          <p:cNvPr id="8" name="文本框 7"/>
          <p:cNvSpPr txBox="1"/>
          <p:nvPr/>
        </p:nvSpPr>
        <p:spPr>
          <a:xfrm>
            <a:off x="3488055" y="4926330"/>
            <a:ext cx="4111625" cy="460375"/>
          </a:xfrm>
          <a:prstGeom prst="rect">
            <a:avLst/>
          </a:prstGeom>
          <a:noFill/>
          <a:ln>
            <a:solidFill>
              <a:srgbClr val="00B050"/>
            </a:solidFill>
          </a:ln>
        </p:spPr>
        <p:txBody>
          <a:bodyPr wrap="none" rtlCol="0">
            <a:spAutoFit/>
          </a:bodyPr>
          <a:p>
            <a:r>
              <a:rPr lang="zh-CN" altLang="en-US" sz="2400"/>
              <a:t>一、</a:t>
            </a:r>
            <a:r>
              <a:rPr lang="en-US" altLang="zh-CN" sz="2400"/>
              <a:t>or</a:t>
            </a:r>
            <a:r>
              <a:rPr lang="zh-CN" altLang="en-US" sz="2400"/>
              <a:t>越少，检索结果就越少</a:t>
            </a:r>
            <a:endParaRPr lang="zh-CN" altLang="en-US" sz="2400"/>
          </a:p>
        </p:txBody>
      </p:sp>
      <p:pic>
        <p:nvPicPr>
          <p:cNvPr id="9" name="图片 8"/>
          <p:cNvPicPr>
            <a:picLocks noChangeAspect="1"/>
          </p:cNvPicPr>
          <p:nvPr/>
        </p:nvPicPr>
        <p:blipFill>
          <a:blip r:embed="rId2"/>
          <a:stretch>
            <a:fillRect/>
          </a:stretch>
        </p:blipFill>
        <p:spPr>
          <a:xfrm>
            <a:off x="1851660" y="3069590"/>
            <a:ext cx="7734300" cy="370205"/>
          </a:xfrm>
          <a:prstGeom prst="rect">
            <a:avLst/>
          </a:prstGeom>
        </p:spPr>
      </p:pic>
      <p:pic>
        <p:nvPicPr>
          <p:cNvPr id="10" name="图片 9"/>
          <p:cNvPicPr>
            <a:picLocks noChangeAspect="1"/>
          </p:cNvPicPr>
          <p:nvPr/>
        </p:nvPicPr>
        <p:blipFill>
          <a:blip r:embed="rId3"/>
          <a:stretch>
            <a:fillRect/>
          </a:stretch>
        </p:blipFill>
        <p:spPr>
          <a:xfrm>
            <a:off x="2042795" y="4081780"/>
            <a:ext cx="7705725" cy="414020"/>
          </a:xfrm>
          <a:prstGeom prst="rect">
            <a:avLst/>
          </a:prstGeom>
        </p:spPr>
      </p:pic>
      <p:pic>
        <p:nvPicPr>
          <p:cNvPr id="11" name="图片 10"/>
          <p:cNvPicPr>
            <a:picLocks noChangeAspect="1"/>
          </p:cNvPicPr>
          <p:nvPr/>
        </p:nvPicPr>
        <p:blipFill>
          <a:blip r:embed="rId4"/>
          <a:stretch>
            <a:fillRect/>
          </a:stretch>
        </p:blipFill>
        <p:spPr>
          <a:xfrm>
            <a:off x="2193925" y="2341245"/>
            <a:ext cx="7736205" cy="271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2</a:t>
            </a:r>
            <a:r>
              <a:rPr lang="zh-CN" altLang="en-US">
                <a:sym typeface="+mn-ea"/>
              </a:rPr>
              <a:t>）</a:t>
            </a:r>
            <a:endParaRPr lang="zh-CN" altLang="en-US"/>
          </a:p>
        </p:txBody>
      </p:sp>
      <p:sp>
        <p:nvSpPr>
          <p:cNvPr id="3" name="内容占位符 2"/>
          <p:cNvSpPr>
            <a:spLocks noGrp="1"/>
          </p:cNvSpPr>
          <p:nvPr>
            <p:ph idx="1"/>
          </p:nvPr>
        </p:nvSpPr>
        <p:spPr>
          <a:xfrm>
            <a:off x="609600" y="1417955"/>
            <a:ext cx="10972800" cy="4708525"/>
          </a:xfrm>
        </p:spPr>
        <p:txBody>
          <a:bodyPr/>
          <a:p>
            <a:r>
              <a:rPr lang="zh-CN" altLang="en-US" sz="2600">
                <a:sym typeface="+mn-ea"/>
              </a:rPr>
              <a:t>查找</a:t>
            </a:r>
            <a:r>
              <a:rPr lang="zh-CN" altLang="en-US" sz="2600">
                <a:solidFill>
                  <a:srgbClr val="FF0000"/>
                </a:solidFill>
                <a:sym typeface="+mn-ea"/>
              </a:rPr>
              <a:t>华东理工大学</a:t>
            </a:r>
            <a:r>
              <a:rPr lang="zh-CN" altLang="en-US" sz="2600">
                <a:sym typeface="+mn-ea"/>
              </a:rPr>
              <a:t>的</a:t>
            </a:r>
            <a:r>
              <a:rPr lang="zh-CN" altLang="en-US" sz="2600">
                <a:solidFill>
                  <a:srgbClr val="FF0000"/>
                </a:solidFill>
                <a:sym typeface="+mn-ea"/>
              </a:rPr>
              <a:t>钱锋</a:t>
            </a:r>
            <a:r>
              <a:rPr lang="zh-CN" altLang="en-US" sz="2600">
                <a:sym typeface="+mn-ea"/>
              </a:rPr>
              <a:t>发明的专利</a:t>
            </a:r>
            <a:endParaRPr lang="zh-CN" altLang="en-US" sz="2600"/>
          </a:p>
          <a:p>
            <a:pPr lvl="1"/>
            <a:r>
              <a:rPr lang="zh-CN" altLang="en-US" sz="2600"/>
              <a:t>精确匹配：</a:t>
            </a:r>
            <a:r>
              <a:rPr lang="en-US" altLang="zh-CN" sz="2600"/>
              <a:t>AU=</a:t>
            </a:r>
            <a:r>
              <a:rPr lang="zh-CN" altLang="en-US" sz="2600"/>
              <a:t>钱锋 </a:t>
            </a:r>
            <a:r>
              <a:rPr lang="en-US" altLang="zh-CN" sz="2600"/>
              <a:t>AND AF=</a:t>
            </a:r>
            <a:r>
              <a:rPr lang="zh-CN" altLang="en-US" sz="2600"/>
              <a:t>华东化工学院，命中</a:t>
            </a:r>
            <a:r>
              <a:rPr lang="en-US" altLang="zh-CN" sz="2600"/>
              <a:t>0</a:t>
            </a:r>
            <a:r>
              <a:rPr lang="zh-CN" altLang="en-US" sz="2600"/>
              <a:t>条</a:t>
            </a:r>
            <a:endParaRPr lang="zh-CN" altLang="en-US" sz="2600"/>
          </a:p>
          <a:p>
            <a:pPr lvl="1"/>
            <a:r>
              <a:rPr lang="zh-CN" altLang="en-US" sz="2600">
                <a:sym typeface="+mn-ea"/>
              </a:rPr>
              <a:t>模糊匹配：</a:t>
            </a:r>
            <a:r>
              <a:rPr lang="en-US" altLang="zh-CN" sz="2600"/>
              <a:t>AU </a:t>
            </a:r>
            <a:r>
              <a:rPr lang="en-US" altLang="zh-CN" sz="2600" b="1">
                <a:gradFill>
                  <a:gsLst>
                    <a:gs pos="0">
                      <a:srgbClr val="14CD68"/>
                    </a:gs>
                    <a:gs pos="100000">
                      <a:srgbClr val="0B6E38"/>
                    </a:gs>
                  </a:gsLst>
                  <a:lin scaled="0"/>
                </a:gradFill>
              </a:rPr>
              <a:t>%</a:t>
            </a:r>
            <a:r>
              <a:rPr lang="en-US" altLang="zh-CN" sz="2600"/>
              <a:t> </a:t>
            </a:r>
            <a:r>
              <a:rPr lang="zh-CN" altLang="en-US" sz="2600">
                <a:sym typeface="+mn-ea"/>
              </a:rPr>
              <a:t>钱锋 </a:t>
            </a:r>
            <a:r>
              <a:rPr lang="en-US" altLang="zh-CN" sz="2600">
                <a:sym typeface="+mn-ea"/>
              </a:rPr>
              <a:t>AND AF </a:t>
            </a:r>
            <a:r>
              <a:rPr lang="en-US" altLang="zh-CN" sz="2600" b="1">
                <a:gradFill>
                  <a:gsLst>
                    <a:gs pos="0">
                      <a:srgbClr val="14CD68"/>
                    </a:gs>
                    <a:gs pos="100000">
                      <a:srgbClr val="0B6E38"/>
                    </a:gs>
                  </a:gsLst>
                  <a:lin scaled="0"/>
                </a:gradFill>
                <a:sym typeface="+mn-ea"/>
              </a:rPr>
              <a:t>%</a:t>
            </a:r>
            <a:r>
              <a:rPr lang="en-US" altLang="zh-CN" sz="2600">
                <a:sym typeface="+mn-ea"/>
              </a:rPr>
              <a:t> </a:t>
            </a:r>
            <a:r>
              <a:rPr lang="zh-CN" altLang="en-US" sz="2600">
                <a:sym typeface="+mn-ea"/>
              </a:rPr>
              <a:t>华东化工学院，命中</a:t>
            </a:r>
            <a:r>
              <a:rPr lang="en-US" altLang="zh-CN" sz="2600">
                <a:sym typeface="+mn-ea"/>
              </a:rPr>
              <a:t>8</a:t>
            </a:r>
            <a:r>
              <a:rPr lang="zh-CN" altLang="en-US" sz="2600">
                <a:sym typeface="+mn-ea"/>
              </a:rPr>
              <a:t>条</a:t>
            </a:r>
            <a:endParaRPr lang="zh-CN" altLang="en-US" sz="2600">
              <a:sym typeface="+mn-ea"/>
            </a:endParaRPr>
          </a:p>
          <a:p>
            <a:pPr lvl="1"/>
            <a:endParaRPr lang="zh-CN" altLang="en-US" sz="2600">
              <a:sym typeface="+mn-ea"/>
            </a:endParaRPr>
          </a:p>
          <a:p>
            <a:pPr lvl="1"/>
            <a:r>
              <a:rPr lang="zh-CN" altLang="en-US" sz="2600" b="1">
                <a:gradFill>
                  <a:gsLst>
                    <a:gs pos="0">
                      <a:srgbClr val="14CD68"/>
                    </a:gs>
                    <a:gs pos="100000">
                      <a:srgbClr val="0B6E38"/>
                    </a:gs>
                  </a:gsLst>
                  <a:lin scaled="0"/>
                </a:gradFill>
                <a:sym typeface="+mn-ea"/>
              </a:rPr>
              <a:t>模糊匹配的检索结果一般多于精确匹配的检索结果</a:t>
            </a:r>
            <a:endParaRPr lang="zh-CN" altLang="en-US" sz="2600">
              <a:sym typeface="+mn-ea"/>
            </a:endParaRPr>
          </a:p>
          <a:p>
            <a:pPr lvl="1"/>
            <a:endParaRPr lang="zh-CN" altLang="en-US" sz="2600" b="1">
              <a:gradFill>
                <a:gsLst>
                  <a:gs pos="0">
                    <a:srgbClr val="14CD68"/>
                  </a:gs>
                  <a:gs pos="100000">
                    <a:srgbClr val="0B6E38"/>
                  </a:gs>
                </a:gsLst>
                <a:lin scaled="0"/>
              </a:gradFill>
              <a:sym typeface="+mn-ea"/>
            </a:endParaRPr>
          </a:p>
        </p:txBody>
      </p:sp>
      <p:sp>
        <p:nvSpPr>
          <p:cNvPr id="4" name="文本框 3"/>
          <p:cNvSpPr txBox="1"/>
          <p:nvPr/>
        </p:nvSpPr>
        <p:spPr>
          <a:xfrm>
            <a:off x="2738120" y="4638040"/>
            <a:ext cx="5364480" cy="460375"/>
          </a:xfrm>
          <a:prstGeom prst="rect">
            <a:avLst/>
          </a:prstGeom>
          <a:noFill/>
          <a:ln>
            <a:solidFill>
              <a:srgbClr val="00B050"/>
            </a:solidFill>
          </a:ln>
        </p:spPr>
        <p:txBody>
          <a:bodyPr wrap="none" rtlCol="0">
            <a:spAutoFit/>
          </a:bodyPr>
          <a:p>
            <a:r>
              <a:rPr lang="zh-CN" altLang="en-US" sz="2400"/>
              <a:t>二、</a:t>
            </a:r>
            <a:r>
              <a:rPr lang="zh-CN" altLang="en-US" sz="2400"/>
              <a:t>精确匹配的检索结果少于模糊匹配</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3</a:t>
            </a:r>
            <a:r>
              <a:rPr lang="zh-CN" altLang="en-US">
                <a:sym typeface="+mn-ea"/>
              </a:rPr>
              <a:t>）</a:t>
            </a:r>
            <a:endParaRPr lang="zh-CN" altLang="en-US"/>
          </a:p>
        </p:txBody>
      </p:sp>
      <p:sp>
        <p:nvSpPr>
          <p:cNvPr id="3" name="内容占位符 2"/>
          <p:cNvSpPr>
            <a:spLocks noGrp="1"/>
          </p:cNvSpPr>
          <p:nvPr>
            <p:ph idx="1"/>
          </p:nvPr>
        </p:nvSpPr>
        <p:spPr>
          <a:xfrm>
            <a:off x="609600" y="1600200"/>
            <a:ext cx="10972800" cy="4815205"/>
          </a:xfrm>
        </p:spPr>
        <p:txBody>
          <a:bodyPr/>
          <a:p>
            <a:r>
              <a:rPr lang="zh-CN" altLang="en-US" sz="2400">
                <a:sym typeface="+mn-ea"/>
              </a:rPr>
              <a:t>查找</a:t>
            </a:r>
            <a:r>
              <a:rPr lang="zh-CN" altLang="en-US" sz="2400">
                <a:solidFill>
                  <a:srgbClr val="FF0000"/>
                </a:solidFill>
                <a:sym typeface="+mn-ea"/>
              </a:rPr>
              <a:t>智能保健器材</a:t>
            </a:r>
            <a:r>
              <a:rPr lang="zh-CN" altLang="en-US" sz="2400">
                <a:sym typeface="+mn-ea"/>
              </a:rPr>
              <a:t>的专利，</a:t>
            </a:r>
            <a:r>
              <a:rPr lang="zh-CN" altLang="en-US" sz="2400" b="1">
                <a:gradFill>
                  <a:gsLst>
                    <a:gs pos="0">
                      <a:srgbClr val="14CD68"/>
                    </a:gs>
                    <a:gs pos="100000">
                      <a:srgbClr val="035C7D"/>
                    </a:gs>
                  </a:gsLst>
                  <a:lin scaled="0"/>
                </a:gradFill>
                <a:sym typeface="+mn-ea"/>
              </a:rPr>
              <a:t>专利</a:t>
            </a:r>
            <a:r>
              <a:rPr lang="zh-CN" altLang="en-US" sz="2400" b="1">
                <a:gradFill>
                  <a:gsLst>
                    <a:gs pos="0">
                      <a:srgbClr val="14CD68"/>
                    </a:gs>
                    <a:gs pos="100000">
                      <a:srgbClr val="035C7D"/>
                    </a:gs>
                  </a:gsLst>
                  <a:lin scaled="0"/>
                </a:gradFill>
                <a:sym typeface="+mn-ea"/>
              </a:rPr>
              <a:t>文献，内容</a:t>
            </a:r>
            <a:endParaRPr lang="zh-CN" altLang="en-US" sz="2400" b="1">
              <a:gradFill>
                <a:gsLst>
                  <a:gs pos="0">
                    <a:srgbClr val="14CD68"/>
                  </a:gs>
                  <a:gs pos="100000">
                    <a:srgbClr val="035C7D"/>
                  </a:gs>
                </a:gsLst>
                <a:lin scaled="0"/>
              </a:gradFill>
              <a:sym typeface="+mn-ea"/>
            </a:endParaRPr>
          </a:p>
          <a:p>
            <a:r>
              <a:rPr lang="zh-CN" altLang="en-US" sz="2400"/>
              <a:t>这个需求如果用智能、保健、器材做检索词，必然会漏检</a:t>
            </a:r>
            <a:endParaRPr lang="zh-CN" altLang="en-US" sz="2400"/>
          </a:p>
          <a:p>
            <a:pPr lvl="1"/>
            <a:r>
              <a:rPr lang="zh-CN" altLang="en-US" sz="2400"/>
              <a:t>题名 </a:t>
            </a:r>
            <a:r>
              <a:rPr lang="en-US" altLang="zh-CN" sz="2400">
                <a:sym typeface="+mn-ea"/>
              </a:rPr>
              <a:t>% </a:t>
            </a:r>
            <a:r>
              <a:rPr lang="zh-CN" altLang="en-US" sz="2400">
                <a:sym typeface="+mn-ea"/>
              </a:rPr>
              <a:t>智能 </a:t>
            </a:r>
            <a:r>
              <a:rPr lang="en-US" altLang="zh-CN" sz="2400">
                <a:sym typeface="+mn-ea"/>
              </a:rPr>
              <a:t>and </a:t>
            </a:r>
            <a:r>
              <a:rPr lang="zh-CN" altLang="en-US" sz="2400">
                <a:sym typeface="+mn-ea"/>
              </a:rPr>
              <a:t>保健 </a:t>
            </a:r>
            <a:r>
              <a:rPr lang="en-US" altLang="zh-CN" sz="2400">
                <a:sym typeface="+mn-ea"/>
              </a:rPr>
              <a:t>and </a:t>
            </a:r>
            <a:r>
              <a:rPr lang="zh-CN" altLang="en-US" sz="2400">
                <a:sym typeface="+mn-ea"/>
              </a:rPr>
              <a:t>器材，命中</a:t>
            </a:r>
            <a:r>
              <a:rPr lang="en-US" altLang="zh-CN" sz="2400">
                <a:sym typeface="+mn-ea"/>
              </a:rPr>
              <a:t>1</a:t>
            </a:r>
            <a:r>
              <a:rPr lang="zh-CN" altLang="en-US" sz="2400">
                <a:sym typeface="+mn-ea"/>
              </a:rPr>
              <a:t>条</a:t>
            </a:r>
            <a:endParaRPr lang="zh-CN" altLang="en-US" sz="2400">
              <a:sym typeface="+mn-ea"/>
            </a:endParaRPr>
          </a:p>
          <a:p>
            <a:pPr lvl="1"/>
            <a:r>
              <a:rPr lang="zh-CN" altLang="en-US" sz="2400">
                <a:sym typeface="+mn-ea"/>
              </a:rPr>
              <a:t>关键词</a:t>
            </a:r>
            <a:r>
              <a:rPr lang="en-US" altLang="zh-CN" sz="2400">
                <a:sym typeface="+mn-ea"/>
              </a:rPr>
              <a:t> % </a:t>
            </a:r>
            <a:r>
              <a:rPr lang="zh-CN" altLang="en-US" sz="2400">
                <a:sym typeface="+mn-ea"/>
              </a:rPr>
              <a:t>智能 </a:t>
            </a:r>
            <a:r>
              <a:rPr lang="en-US" altLang="zh-CN" sz="2400">
                <a:sym typeface="+mn-ea"/>
              </a:rPr>
              <a:t>and </a:t>
            </a:r>
            <a:r>
              <a:rPr lang="zh-CN" altLang="en-US" sz="2400">
                <a:sym typeface="+mn-ea"/>
              </a:rPr>
              <a:t>保健 </a:t>
            </a:r>
            <a:r>
              <a:rPr lang="en-US" altLang="zh-CN" sz="2400">
                <a:sym typeface="+mn-ea"/>
              </a:rPr>
              <a:t>and </a:t>
            </a:r>
            <a:r>
              <a:rPr lang="zh-CN" altLang="en-US" sz="2400">
                <a:sym typeface="+mn-ea"/>
              </a:rPr>
              <a:t>器材，命中</a:t>
            </a:r>
            <a:r>
              <a:rPr lang="en-US" altLang="zh-CN" sz="2400">
                <a:sym typeface="+mn-ea"/>
              </a:rPr>
              <a:t>1</a:t>
            </a:r>
            <a:r>
              <a:rPr lang="zh-CN" altLang="en-US" sz="2400">
                <a:sym typeface="+mn-ea"/>
              </a:rPr>
              <a:t>条</a:t>
            </a:r>
            <a:endParaRPr lang="zh-CN" altLang="en-US" sz="2400"/>
          </a:p>
          <a:p>
            <a:pPr lvl="1"/>
            <a:r>
              <a:rPr lang="zh-CN" altLang="en-US" sz="2400"/>
              <a:t>篇关摘</a:t>
            </a:r>
            <a:r>
              <a:rPr lang="en-US" altLang="zh-CN" sz="2400"/>
              <a:t>% </a:t>
            </a:r>
            <a:r>
              <a:rPr lang="zh-CN" altLang="en-US" sz="2400">
                <a:sym typeface="+mn-ea"/>
              </a:rPr>
              <a:t>智能</a:t>
            </a:r>
            <a:r>
              <a:rPr lang="zh-CN" altLang="en-US" sz="2400">
                <a:sym typeface="+mn-ea"/>
              </a:rPr>
              <a:t> </a:t>
            </a:r>
            <a:r>
              <a:rPr lang="en-US" altLang="zh-CN" sz="2400">
                <a:sym typeface="+mn-ea"/>
              </a:rPr>
              <a:t>and </a:t>
            </a:r>
            <a:r>
              <a:rPr lang="zh-CN" altLang="en-US" sz="2400">
                <a:sym typeface="+mn-ea"/>
              </a:rPr>
              <a:t>保健</a:t>
            </a:r>
            <a:r>
              <a:rPr lang="zh-CN" altLang="en-US" sz="2400">
                <a:sym typeface="+mn-ea"/>
              </a:rPr>
              <a:t> </a:t>
            </a:r>
            <a:r>
              <a:rPr lang="en-US" altLang="zh-CN" sz="2400">
                <a:sym typeface="+mn-ea"/>
              </a:rPr>
              <a:t>and </a:t>
            </a:r>
            <a:r>
              <a:rPr lang="zh-CN" altLang="en-US" sz="2400">
                <a:sym typeface="+mn-ea"/>
              </a:rPr>
              <a:t>器材，命中</a:t>
            </a:r>
            <a:r>
              <a:rPr lang="en-US" altLang="zh-CN" sz="2400">
                <a:sym typeface="+mn-ea"/>
              </a:rPr>
              <a:t>16</a:t>
            </a:r>
            <a:r>
              <a:rPr lang="zh-CN" altLang="en-US" sz="2400">
                <a:sym typeface="+mn-ea"/>
              </a:rPr>
              <a:t>条</a:t>
            </a:r>
            <a:r>
              <a:rPr lang="zh-CN" altLang="en-US" sz="2400">
                <a:sym typeface="+mn-ea"/>
              </a:rPr>
              <a:t> </a:t>
            </a:r>
            <a:endParaRPr lang="zh-CN" altLang="en-US" sz="2400">
              <a:sym typeface="+mn-ea"/>
            </a:endParaRPr>
          </a:p>
          <a:p>
            <a:pPr lvl="1"/>
            <a:r>
              <a:rPr lang="zh-CN" altLang="en-US" sz="2400"/>
              <a:t>主题</a:t>
            </a:r>
            <a:r>
              <a:rPr lang="en-US" altLang="zh-CN" sz="2400"/>
              <a:t>=</a:t>
            </a:r>
            <a:r>
              <a:rPr lang="zh-CN" altLang="en-US" sz="2400">
                <a:sym typeface="+mn-ea"/>
              </a:rPr>
              <a:t>智能 </a:t>
            </a:r>
            <a:r>
              <a:rPr lang="en-US" altLang="zh-CN" sz="2400">
                <a:sym typeface="+mn-ea"/>
              </a:rPr>
              <a:t>and </a:t>
            </a:r>
            <a:r>
              <a:rPr lang="zh-CN" altLang="en-US" sz="2400">
                <a:sym typeface="+mn-ea"/>
              </a:rPr>
              <a:t>保健 </a:t>
            </a:r>
            <a:r>
              <a:rPr lang="en-US" altLang="zh-CN" sz="2400">
                <a:sym typeface="+mn-ea"/>
              </a:rPr>
              <a:t>and </a:t>
            </a:r>
            <a:r>
              <a:rPr lang="zh-CN" altLang="en-US" sz="2400">
                <a:sym typeface="+mn-ea"/>
              </a:rPr>
              <a:t>器材，命中</a:t>
            </a:r>
            <a:r>
              <a:rPr lang="en-US" altLang="zh-CN" sz="2400">
                <a:sym typeface="+mn-ea"/>
              </a:rPr>
              <a:t>5</a:t>
            </a:r>
            <a:r>
              <a:rPr lang="zh-CN" altLang="en-US" sz="2400">
                <a:sym typeface="+mn-ea"/>
              </a:rPr>
              <a:t>条</a:t>
            </a:r>
            <a:endParaRPr lang="zh-CN" altLang="en-US" sz="2400"/>
          </a:p>
          <a:p>
            <a:pPr lvl="1"/>
            <a:r>
              <a:rPr lang="en-US" altLang="zh-CN" sz="2400">
                <a:solidFill>
                  <a:srgbClr val="000000"/>
                </a:solidFill>
                <a:latin typeface="仿宋" panose="02010609060101010101" charset="-122"/>
                <a:ea typeface="仿宋" panose="02010609060101010101" charset="-122"/>
                <a:cs typeface="仿宋" panose="02010609060101010101" charset="-122"/>
                <a:sym typeface="+mn-ea"/>
              </a:rPr>
              <a:t>IPC=(G08B or G08C</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，分别检索</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G08B</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，命中</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111301</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条</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G08C</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命中</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72318</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条</a:t>
            </a:r>
            <a:endParaRPr lang="zh-CN" altLang="en-US" sz="2400">
              <a:solidFill>
                <a:srgbClr val="000000"/>
              </a:solidFill>
              <a:latin typeface="仿宋" panose="02010609060101010101" charset="-122"/>
              <a:ea typeface="仿宋" panose="02010609060101010101" charset="-122"/>
              <a:cs typeface="仿宋" panose="02010609060101010101" charset="-122"/>
              <a:sym typeface="+mn-ea"/>
            </a:endParaRPr>
          </a:p>
          <a:p>
            <a:pPr lvl="1"/>
            <a:r>
              <a:rPr lang="en-US" altLang="zh-CN" sz="2400">
                <a:solidFill>
                  <a:srgbClr val="000000"/>
                </a:solidFill>
                <a:latin typeface="仿宋" panose="02010609060101010101" charset="-122"/>
                <a:ea typeface="仿宋" panose="02010609060101010101" charset="-122"/>
                <a:cs typeface="仿宋" panose="02010609060101010101" charset="-122"/>
                <a:sym typeface="+mn-ea"/>
              </a:rPr>
              <a:t>G08B1 or G08B3 or G08B5 or G08B6 or G08B7</a:t>
            </a:r>
            <a:r>
              <a:rPr lang="zh-CN" altLang="en-US" sz="2400">
                <a:solidFill>
                  <a:srgbClr val="000000"/>
                </a:solidFill>
                <a:latin typeface="仿宋" panose="02010609060101010101" charset="-122"/>
                <a:ea typeface="仿宋" panose="02010609060101010101" charset="-122"/>
                <a:cs typeface="仿宋" panose="02010609060101010101" charset="-122"/>
                <a:sym typeface="+mn-ea"/>
              </a:rPr>
              <a:t> </a:t>
            </a:r>
            <a:r>
              <a:rPr lang="en-US" altLang="zh-CN" sz="2400">
                <a:solidFill>
                  <a:srgbClr val="000000"/>
                </a:solidFill>
                <a:latin typeface="仿宋" panose="02010609060101010101" charset="-122"/>
                <a:ea typeface="仿宋" panose="02010609060101010101" charset="-122"/>
                <a:cs typeface="仿宋" panose="02010609060101010101" charset="-122"/>
                <a:sym typeface="+mn-ea"/>
              </a:rPr>
              <a:t>or G08C17</a:t>
            </a:r>
            <a:endParaRPr lang="zh-CN" altLang="en-US" sz="2400">
              <a:solidFill>
                <a:srgbClr val="000000"/>
              </a:solidFill>
              <a:latin typeface="仿宋" panose="02010609060101010101" charset="-122"/>
              <a:ea typeface="仿宋" panose="02010609060101010101" charset="-122"/>
              <a:cs typeface="仿宋" panose="02010609060101010101" charset="-122"/>
              <a:sym typeface="+mn-ea"/>
            </a:endParaRPr>
          </a:p>
          <a:p>
            <a:pPr lvl="1"/>
            <a:r>
              <a:rPr lang="zh-CN" altLang="en-US" sz="2400" b="1">
                <a:solidFill>
                  <a:srgbClr val="FF0000"/>
                </a:solidFill>
                <a:latin typeface="仿宋" panose="02010609060101010101" charset="-122"/>
                <a:ea typeface="仿宋" panose="02010609060101010101" charset="-122"/>
                <a:cs typeface="仿宋" panose="02010609060101010101" charset="-122"/>
                <a:sym typeface="+mn-ea"/>
              </a:rPr>
              <a:t>当前的中国知网系统不支持专利分类号的组合检索，必须模糊匹配</a:t>
            </a:r>
            <a:endParaRPr lang="zh-CN" altLang="en-US" sz="2400"/>
          </a:p>
          <a:p>
            <a:endParaRPr lang="zh-CN" altLang="en-US" sz="2400"/>
          </a:p>
          <a:p>
            <a:endParaRPr lang="zh-CN" altLang="en-US" sz="2400"/>
          </a:p>
          <a:p>
            <a:endParaRPr lang="zh-CN" altLang="en-US" sz="2400" b="1">
              <a:gradFill>
                <a:gsLst>
                  <a:gs pos="0">
                    <a:srgbClr val="14CD68"/>
                  </a:gs>
                  <a:gs pos="100000">
                    <a:srgbClr val="0B6E38"/>
                  </a:gs>
                </a:gsLst>
                <a:lin scaled="0"/>
              </a:gradFill>
            </a:endParaRPr>
          </a:p>
        </p:txBody>
      </p:sp>
      <p:sp>
        <p:nvSpPr>
          <p:cNvPr id="8" name="文本框 7"/>
          <p:cNvSpPr txBox="1"/>
          <p:nvPr/>
        </p:nvSpPr>
        <p:spPr>
          <a:xfrm>
            <a:off x="7559040" y="2573655"/>
            <a:ext cx="4311650" cy="1568450"/>
          </a:xfrm>
          <a:prstGeom prst="rect">
            <a:avLst/>
          </a:prstGeom>
          <a:noFill/>
          <a:ln w="38100">
            <a:solidFill>
              <a:srgbClr val="00B050"/>
            </a:solidFill>
          </a:ln>
        </p:spPr>
        <p:txBody>
          <a:bodyPr wrap="square" rtlCol="0">
            <a:spAutoFit/>
          </a:bodyPr>
          <a:p>
            <a:r>
              <a:rPr lang="zh-CN" altLang="en-US" sz="2400"/>
              <a:t>三、</a:t>
            </a:r>
            <a:r>
              <a:rPr lang="zh-CN" altLang="en-US" sz="2400"/>
              <a:t>相同限定条件下，</a:t>
            </a:r>
            <a:endParaRPr lang="zh-CN" altLang="en-US" sz="2400"/>
          </a:p>
          <a:p>
            <a:r>
              <a:rPr lang="zh-CN" altLang="en-US" sz="2400"/>
              <a:t>检索字段的范围越小</a:t>
            </a:r>
            <a:r>
              <a:rPr lang="zh-CN" altLang="en-US" sz="2400"/>
              <a:t>，检索结果就越少</a:t>
            </a:r>
            <a:endParaRPr lang="zh-CN" altLang="en-US" sz="2400"/>
          </a:p>
          <a:p>
            <a:r>
              <a:rPr lang="zh-CN" altLang="en-US" sz="2400"/>
              <a:t>分类号</a:t>
            </a:r>
            <a:r>
              <a:rPr lang="en-US" altLang="zh-CN" sz="2400"/>
              <a:t>&gt;</a:t>
            </a:r>
            <a:r>
              <a:rPr lang="zh-CN" altLang="en-US" sz="2400"/>
              <a:t>篇关摘</a:t>
            </a:r>
            <a:r>
              <a:rPr lang="en-US" altLang="zh-CN" sz="2400"/>
              <a:t>/</a:t>
            </a:r>
            <a:r>
              <a:rPr lang="zh-CN" altLang="en-US" sz="2400"/>
              <a:t>主题</a:t>
            </a:r>
            <a:r>
              <a:rPr lang="en-US" altLang="zh-CN" sz="2400"/>
              <a:t>/</a:t>
            </a:r>
            <a:r>
              <a:rPr lang="zh-CN" altLang="en-US" sz="2400"/>
              <a:t>题名</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3</a:t>
            </a:r>
            <a:r>
              <a:rPr lang="zh-CN" altLang="en-US">
                <a:sym typeface="+mn-ea"/>
              </a:rPr>
              <a:t>）</a:t>
            </a:r>
            <a:endParaRPr lang="zh-CN" altLang="en-US"/>
          </a:p>
        </p:txBody>
      </p:sp>
      <p:pic>
        <p:nvPicPr>
          <p:cNvPr id="4" name="内容占位符 3"/>
          <p:cNvPicPr>
            <a:picLocks noChangeAspect="1"/>
          </p:cNvPicPr>
          <p:nvPr>
            <p:ph idx="1"/>
          </p:nvPr>
        </p:nvPicPr>
        <p:blipFill>
          <a:blip r:embed="rId1"/>
          <a:stretch>
            <a:fillRect/>
          </a:stretch>
        </p:blipFill>
        <p:spPr>
          <a:xfrm>
            <a:off x="1993900" y="2530475"/>
            <a:ext cx="7248525" cy="398780"/>
          </a:xfrm>
          <a:prstGeom prst="rect">
            <a:avLst/>
          </a:prstGeom>
        </p:spPr>
      </p:pic>
      <p:sp>
        <p:nvSpPr>
          <p:cNvPr id="5" name="文本框 4"/>
          <p:cNvSpPr txBox="1"/>
          <p:nvPr/>
        </p:nvSpPr>
        <p:spPr>
          <a:xfrm>
            <a:off x="2155825" y="1846580"/>
            <a:ext cx="6925310" cy="368300"/>
          </a:xfrm>
          <a:prstGeom prst="rect">
            <a:avLst/>
          </a:prstGeom>
          <a:noFill/>
        </p:spPr>
        <p:txBody>
          <a:bodyPr wrap="square" rtlCol="0" anchor="t">
            <a:spAutoFit/>
          </a:bodyPr>
          <a:p>
            <a:r>
              <a:rPr lang="zh-CN" altLang="en-US"/>
              <a:t>TKA='滑膜'*'骨瘤'+('滑膜'+'软组织'+'横纹肌'+'纤维')*'肉瘤'</a:t>
            </a:r>
            <a:endParaRPr lang="zh-CN" altLang="en-US"/>
          </a:p>
        </p:txBody>
      </p:sp>
      <p:sp>
        <p:nvSpPr>
          <p:cNvPr id="6" name="文本框 5"/>
          <p:cNvSpPr txBox="1"/>
          <p:nvPr/>
        </p:nvSpPr>
        <p:spPr>
          <a:xfrm>
            <a:off x="2155825" y="3244850"/>
            <a:ext cx="6196330" cy="368300"/>
          </a:xfrm>
          <a:prstGeom prst="rect">
            <a:avLst/>
          </a:prstGeom>
          <a:noFill/>
        </p:spPr>
        <p:txBody>
          <a:bodyPr wrap="none" rtlCol="0" anchor="t">
            <a:spAutoFit/>
          </a:bodyPr>
          <a:p>
            <a:r>
              <a:rPr lang="en-US" altLang="zh-CN">
                <a:sym typeface="+mn-ea"/>
              </a:rPr>
              <a:t>SU=</a:t>
            </a:r>
            <a:r>
              <a:rPr lang="zh-CN" altLang="en-US">
                <a:sym typeface="+mn-ea"/>
              </a:rPr>
              <a:t>滑膜骨瘤</a:t>
            </a:r>
            <a:r>
              <a:rPr lang="en-US" altLang="zh-CN">
                <a:sym typeface="+mn-ea"/>
              </a:rPr>
              <a:t>+滑膜</a:t>
            </a:r>
            <a:r>
              <a:rPr lang="en-US" altLang="zh-CN">
                <a:sym typeface="+mn-ea"/>
              </a:rPr>
              <a:t>肉瘤</a:t>
            </a:r>
            <a:r>
              <a:rPr lang="en-US" altLang="zh-CN">
                <a:sym typeface="+mn-ea"/>
              </a:rPr>
              <a:t>+软组织</a:t>
            </a:r>
            <a:r>
              <a:rPr lang="en-US" altLang="zh-CN">
                <a:sym typeface="+mn-ea"/>
              </a:rPr>
              <a:t>肉瘤</a:t>
            </a:r>
            <a:r>
              <a:rPr lang="en-US" altLang="zh-CN">
                <a:sym typeface="+mn-ea"/>
              </a:rPr>
              <a:t>+横纹肌</a:t>
            </a:r>
            <a:r>
              <a:rPr lang="en-US" altLang="zh-CN">
                <a:sym typeface="+mn-ea"/>
              </a:rPr>
              <a:t>肉瘤</a:t>
            </a:r>
            <a:r>
              <a:rPr lang="en-US" altLang="zh-CN">
                <a:sym typeface="+mn-ea"/>
              </a:rPr>
              <a:t>+纤维肉瘤</a:t>
            </a:r>
            <a:endParaRPr lang="zh-CN" altLang="en-US"/>
          </a:p>
        </p:txBody>
      </p:sp>
      <p:pic>
        <p:nvPicPr>
          <p:cNvPr id="7" name="图片 6"/>
          <p:cNvPicPr>
            <a:picLocks noChangeAspect="1"/>
          </p:cNvPicPr>
          <p:nvPr/>
        </p:nvPicPr>
        <p:blipFill>
          <a:blip r:embed="rId2"/>
          <a:stretch>
            <a:fillRect/>
          </a:stretch>
        </p:blipFill>
        <p:spPr>
          <a:xfrm>
            <a:off x="2037080" y="3881120"/>
            <a:ext cx="7162800" cy="328930"/>
          </a:xfrm>
          <a:prstGeom prst="rect">
            <a:avLst/>
          </a:prstGeom>
        </p:spPr>
      </p:pic>
      <p:sp>
        <p:nvSpPr>
          <p:cNvPr id="8" name="文本框 7"/>
          <p:cNvSpPr txBox="1"/>
          <p:nvPr/>
        </p:nvSpPr>
        <p:spPr>
          <a:xfrm>
            <a:off x="1506855" y="4626610"/>
            <a:ext cx="9022080" cy="460375"/>
          </a:xfrm>
          <a:prstGeom prst="rect">
            <a:avLst/>
          </a:prstGeom>
          <a:noFill/>
          <a:ln>
            <a:solidFill>
              <a:srgbClr val="00B050"/>
            </a:solidFill>
          </a:ln>
        </p:spPr>
        <p:txBody>
          <a:bodyPr wrap="none" rtlCol="0">
            <a:spAutoFit/>
          </a:bodyPr>
          <a:p>
            <a:r>
              <a:rPr lang="zh-CN" altLang="en-US" sz="2400"/>
              <a:t>多数情况下，主题检索字段的检索结果比篇关摘检索字段要少很多</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4</a:t>
            </a:r>
            <a:r>
              <a:rPr lang="zh-CN" altLang="en-US">
                <a:sym typeface="+mn-ea"/>
              </a:rPr>
              <a:t>）</a:t>
            </a:r>
            <a:endParaRPr lang="zh-CN" altLang="en-US"/>
          </a:p>
        </p:txBody>
      </p:sp>
      <p:graphicFrame>
        <p:nvGraphicFramePr>
          <p:cNvPr id="4" name="表格 3"/>
          <p:cNvGraphicFramePr/>
          <p:nvPr>
            <p:custDataLst>
              <p:tags r:id="rId1"/>
            </p:custDataLst>
          </p:nvPr>
        </p:nvGraphicFramePr>
        <p:xfrm>
          <a:off x="609600" y="1582420"/>
          <a:ext cx="11165840" cy="4494530"/>
        </p:xfrm>
        <a:graphic>
          <a:graphicData uri="http://schemas.openxmlformats.org/drawingml/2006/table">
            <a:tbl>
              <a:tblPr firstRow="1" bandRow="1">
                <a:tableStyleId>{5940675A-B579-460E-94D1-54222C63F5DA}</a:tableStyleId>
              </a:tblPr>
              <a:tblGrid>
                <a:gridCol w="1920240"/>
                <a:gridCol w="4813300"/>
                <a:gridCol w="4432300"/>
              </a:tblGrid>
              <a:tr h="1005840">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rPr>
                        <a:t>通用检索式</a:t>
                      </a:r>
                      <a:endParaRPr lang="en-US" altLang="en-US" sz="2200">
                        <a:solidFill>
                          <a:srgbClr val="000000"/>
                        </a:solidFill>
                        <a:latin typeface="仿宋" panose="02010609060101010101" charset="-122"/>
                        <a:ea typeface="仿宋" panose="02010609060101010101" charset="-122"/>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200" b="1">
                          <a:solidFill>
                            <a:srgbClr val="000000"/>
                          </a:solidFill>
                          <a:latin typeface="仿宋" panose="02010609060101010101" charset="-122"/>
                          <a:ea typeface="仿宋" panose="02010609060101010101" charset="-122"/>
                          <a:cs typeface="仿宋" panose="02010609060101010101" charset="-122"/>
                        </a:rPr>
                        <a:t> </a:t>
                      </a:r>
                      <a:r>
                        <a:rPr lang="en-US" altLang="zh-CN" sz="2200"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rPr>
                        <a:t>TI</a:t>
                      </a:r>
                      <a:r>
                        <a:rPr lang="en-US" altLang="zh-CN" sz="2200" b="1">
                          <a:solidFill>
                            <a:srgbClr val="000000"/>
                          </a:solidFill>
                          <a:latin typeface="仿宋" panose="02010609060101010101" charset="-122"/>
                          <a:ea typeface="仿宋" panose="02010609060101010101" charset="-122"/>
                          <a:cs typeface="仿宋" panose="02010609060101010101" charset="-122"/>
                        </a:rPr>
                        <a:t>=</a:t>
                      </a:r>
                      <a:r>
                        <a:rPr lang="zh-CN" altLang="en-US" sz="2200">
                          <a:solidFill>
                            <a:schemeClr val="tx2"/>
                          </a:solidFill>
                          <a:sym typeface="+mn-ea"/>
                        </a:rPr>
                        <a:t>煤矿 </a:t>
                      </a:r>
                      <a:r>
                        <a:rPr lang="en-US" altLang="zh-CN" sz="2200">
                          <a:solidFill>
                            <a:schemeClr val="tx2"/>
                          </a:solidFill>
                          <a:sym typeface="+mn-ea"/>
                        </a:rPr>
                        <a:t>and  TAK=(</a:t>
                      </a:r>
                      <a:r>
                        <a:rPr lang="en-US" altLang="zh-CN" sz="2200">
                          <a:solidFill>
                            <a:schemeClr val="tx2"/>
                          </a:solidFill>
                          <a:sym typeface="+mn-ea"/>
                        </a:rPr>
                        <a:t>(</a:t>
                      </a:r>
                      <a:r>
                        <a:rPr lang="zh-CN" altLang="en-US" sz="2200">
                          <a:solidFill>
                            <a:schemeClr val="tx2"/>
                          </a:solidFill>
                          <a:sym typeface="+mn-ea"/>
                        </a:rPr>
                        <a:t>泡沫 </a:t>
                      </a:r>
                      <a:r>
                        <a:rPr lang="en-US" altLang="zh-CN" sz="2200">
                          <a:solidFill>
                            <a:schemeClr val="tx2"/>
                          </a:solidFill>
                          <a:sym typeface="+mn-ea"/>
                        </a:rPr>
                        <a:t>or </a:t>
                      </a:r>
                      <a:r>
                        <a:rPr lang="zh-CN" altLang="en-US" sz="2200">
                          <a:solidFill>
                            <a:schemeClr val="tx2"/>
                          </a:solidFill>
                          <a:sym typeface="+mn-ea"/>
                        </a:rPr>
                        <a:t>泡法</a:t>
                      </a:r>
                      <a:r>
                        <a:rPr lang="en-US" altLang="zh-CN" sz="2200">
                          <a:solidFill>
                            <a:schemeClr val="tx2"/>
                          </a:solidFill>
                          <a:sym typeface="+mn-ea"/>
                        </a:rPr>
                        <a:t>)</a:t>
                      </a:r>
                      <a:r>
                        <a:rPr lang="zh-CN" altLang="en-US" sz="2200">
                          <a:solidFill>
                            <a:schemeClr val="tx2"/>
                          </a:solidFill>
                          <a:sym typeface="+mn-ea"/>
                        </a:rPr>
                        <a:t> </a:t>
                      </a:r>
                      <a:r>
                        <a:rPr lang="en-US" altLang="zh-CN" sz="2200">
                          <a:solidFill>
                            <a:schemeClr val="tx2"/>
                          </a:solidFill>
                          <a:sym typeface="+mn-ea"/>
                        </a:rPr>
                        <a:t>and (</a:t>
                      </a:r>
                      <a:r>
                        <a:rPr lang="zh-CN" altLang="en-US" sz="2200">
                          <a:solidFill>
                            <a:schemeClr val="tx2"/>
                          </a:solidFill>
                          <a:sym typeface="+mn-ea"/>
                        </a:rPr>
                        <a:t>降尘 </a:t>
                      </a:r>
                      <a:r>
                        <a:rPr lang="en-US" altLang="zh-CN" sz="2200">
                          <a:solidFill>
                            <a:schemeClr val="tx2"/>
                          </a:solidFill>
                          <a:sym typeface="+mn-ea"/>
                        </a:rPr>
                        <a:t>or </a:t>
                      </a:r>
                      <a:r>
                        <a:rPr lang="zh-CN" altLang="en-US" sz="2200">
                          <a:solidFill>
                            <a:schemeClr val="tx2"/>
                          </a:solidFill>
                          <a:sym typeface="+mn-ea"/>
                        </a:rPr>
                        <a:t>除尘</a:t>
                      </a:r>
                      <a:r>
                        <a:rPr lang="en-US" altLang="zh-CN" sz="2200">
                          <a:solidFill>
                            <a:schemeClr val="tx2"/>
                          </a:solidFill>
                          <a:sym typeface="+mn-ea"/>
                        </a:rPr>
                        <a:t>))</a:t>
                      </a:r>
                      <a:endParaRPr lang="en-US" altLang="zh-CN" sz="2200">
                        <a:solidFill>
                          <a:schemeClr val="tx2"/>
                        </a:solidFill>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sym typeface="+mn-ea"/>
                        </a:rPr>
                        <a:t> </a:t>
                      </a:r>
                      <a:r>
                        <a:rPr lang="en-US" sz="2200" b="1">
                          <a:solidFill>
                            <a:srgbClr val="000000"/>
                          </a:solidFill>
                          <a:latin typeface="仿宋" panose="02010609060101010101" charset="-122"/>
                          <a:ea typeface="仿宋" panose="02010609060101010101" charset="-122"/>
                          <a:cs typeface="仿宋" panose="02010609060101010101" charset="-122"/>
                          <a:sym typeface="+mn-ea"/>
                        </a:rPr>
                        <a:t>TI=</a:t>
                      </a:r>
                      <a:r>
                        <a:rPr lang="zh-CN" altLang="en-US" sz="2200">
                          <a:solidFill>
                            <a:schemeClr val="tx2"/>
                          </a:solidFill>
                          <a:sym typeface="+mn-ea"/>
                        </a:rPr>
                        <a:t>coal </a:t>
                      </a:r>
                      <a:r>
                        <a:rPr lang="en-US" altLang="zh-CN" sz="2200">
                          <a:solidFill>
                            <a:schemeClr val="tx2"/>
                          </a:solidFill>
                          <a:sym typeface="+mn-ea"/>
                        </a:rPr>
                        <a:t>and </a:t>
                      </a:r>
                      <a:r>
                        <a:rPr lang="en-US" altLang="zh-CN" sz="2200">
                          <a:solidFill>
                            <a:srgbClr val="000000"/>
                          </a:solidFill>
                          <a:latin typeface="仿宋" panose="02010609060101010101" charset="-122"/>
                          <a:ea typeface="仿宋" panose="02010609060101010101" charset="-122"/>
                          <a:cs typeface="仿宋" panose="02010609060101010101" charset="-122"/>
                          <a:sym typeface="+mn-ea"/>
                        </a:rPr>
                        <a:t>TAK=(</a:t>
                      </a:r>
                      <a:r>
                        <a:rPr lang="zh-CN" altLang="en-US" sz="2200">
                          <a:solidFill>
                            <a:schemeClr val="tx2"/>
                          </a:solidFill>
                          <a:sym typeface="+mn-ea"/>
                        </a:rPr>
                        <a:t>foam </a:t>
                      </a:r>
                      <a:r>
                        <a:rPr lang="en-US" altLang="zh-CN" sz="2200">
                          <a:solidFill>
                            <a:schemeClr val="tx2"/>
                          </a:solidFill>
                          <a:sym typeface="+mn-ea"/>
                        </a:rPr>
                        <a:t>and </a:t>
                      </a:r>
                      <a:r>
                        <a:rPr lang="en-US" altLang="zh-CN" sz="2200">
                          <a:gradFill>
                            <a:gsLst>
                              <a:gs pos="0">
                                <a:srgbClr val="14CD68"/>
                              </a:gs>
                              <a:gs pos="100000">
                                <a:srgbClr val="035C7D"/>
                              </a:gs>
                            </a:gsLst>
                            <a:lin scaled="0"/>
                          </a:gradFill>
                          <a:sym typeface="+mn-ea"/>
                        </a:rPr>
                        <a:t>(</a:t>
                      </a:r>
                      <a:r>
                        <a:rPr lang="zh-CN" altLang="en-US" sz="2200">
                          <a:solidFill>
                            <a:schemeClr val="tx2"/>
                          </a:solidFill>
                          <a:sym typeface="+mn-ea"/>
                        </a:rPr>
                        <a:t>dedust </a:t>
                      </a:r>
                      <a:r>
                        <a:rPr lang="en-US" altLang="zh-CN" sz="2200">
                          <a:solidFill>
                            <a:schemeClr val="tx2"/>
                          </a:solidFill>
                          <a:sym typeface="+mn-ea"/>
                        </a:rPr>
                        <a:t>or </a:t>
                      </a:r>
                      <a:r>
                        <a:rPr lang="en-US" altLang="zh-CN" sz="2200">
                          <a:solidFill>
                            <a:srgbClr val="FF0000"/>
                          </a:solidFill>
                          <a:sym typeface="+mn-ea"/>
                        </a:rPr>
                        <a:t>(</a:t>
                      </a:r>
                      <a:r>
                        <a:rPr lang="zh-CN" altLang="en-US" sz="2200">
                          <a:solidFill>
                            <a:schemeClr val="tx2"/>
                          </a:solidFill>
                          <a:sym typeface="+mn-ea"/>
                        </a:rPr>
                        <a:t>dust supression</a:t>
                      </a:r>
                      <a:r>
                        <a:rPr lang="en-US" altLang="zh-CN" sz="2200">
                          <a:solidFill>
                            <a:srgbClr val="FF0000"/>
                          </a:solidFill>
                          <a:sym typeface="+mn-ea"/>
                        </a:rPr>
                        <a:t>)</a:t>
                      </a:r>
                      <a:r>
                        <a:rPr lang="en-US" altLang="zh-CN" sz="2200">
                          <a:solidFill>
                            <a:schemeClr val="tx2"/>
                          </a:solidFill>
                          <a:sym typeface="+mn-ea"/>
                        </a:rPr>
                        <a:t> or </a:t>
                      </a:r>
                      <a:r>
                        <a:rPr lang="en-US" altLang="zh-CN" sz="2200">
                          <a:solidFill>
                            <a:srgbClr val="FF0000"/>
                          </a:solidFill>
                          <a:sym typeface="+mn-ea"/>
                        </a:rPr>
                        <a:t>(</a:t>
                      </a:r>
                      <a:r>
                        <a:rPr lang="zh-CN" altLang="en-US" sz="2200">
                          <a:solidFill>
                            <a:schemeClr val="tx2"/>
                          </a:solidFill>
                          <a:sym typeface="+mn-ea"/>
                        </a:rPr>
                        <a:t>dust removal</a:t>
                      </a:r>
                      <a:r>
                        <a:rPr lang="en-US" altLang="zh-CN" sz="2200">
                          <a:solidFill>
                            <a:srgbClr val="FF0000"/>
                          </a:solidFill>
                          <a:sym typeface="+mn-ea"/>
                        </a:rPr>
                        <a:t>)</a:t>
                      </a:r>
                      <a:r>
                        <a:rPr lang="en-US" altLang="zh-CN" sz="2200">
                          <a:gradFill>
                            <a:gsLst>
                              <a:gs pos="0">
                                <a:srgbClr val="14CD68"/>
                              </a:gs>
                              <a:gs pos="100000">
                                <a:srgbClr val="0B6E38"/>
                              </a:gs>
                            </a:gsLst>
                            <a:lin scaled="0"/>
                          </a:gradFill>
                          <a:sym typeface="+mn-ea"/>
                        </a:rPr>
                        <a:t>))</a:t>
                      </a:r>
                      <a:endParaRPr lang="en-US" altLang="zh-CN" sz="2200">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2665730" y="1231900"/>
            <a:ext cx="8260080" cy="368300"/>
          </a:xfrm>
          <a:prstGeom prst="rect">
            <a:avLst/>
          </a:prstGeom>
          <a:noFill/>
        </p:spPr>
        <p:txBody>
          <a:bodyPr wrap="none" rtlCol="0" anchor="t">
            <a:spAutoFit/>
          </a:bodyPr>
          <a:p>
            <a:r>
              <a:rPr lang="zh-CN" altLang="en-US">
                <a:solidFill>
                  <a:schemeClr val="tx2"/>
                </a:solidFill>
                <a:sym typeface="+mn-ea"/>
              </a:rPr>
              <a:t>查找煤矿(coal)泡沫(foam)降尘(dedust\dust supression\dust removal)的专利文献</a:t>
            </a:r>
            <a:endParaRPr lang="zh-CN" altLang="en-US">
              <a:solidFill>
                <a:schemeClr val="tx2"/>
              </a:solidFill>
              <a:sym typeface="+mn-ea"/>
            </a:endParaRPr>
          </a:p>
        </p:txBody>
      </p:sp>
      <p:sp>
        <p:nvSpPr>
          <p:cNvPr id="8" name="文本框 7"/>
          <p:cNvSpPr txBox="1"/>
          <p:nvPr/>
        </p:nvSpPr>
        <p:spPr>
          <a:xfrm>
            <a:off x="2821940" y="3672205"/>
            <a:ext cx="5414645" cy="829945"/>
          </a:xfrm>
          <a:prstGeom prst="rect">
            <a:avLst/>
          </a:prstGeom>
          <a:noFill/>
          <a:ln>
            <a:solidFill>
              <a:srgbClr val="00B050"/>
            </a:solidFill>
          </a:ln>
        </p:spPr>
        <p:txBody>
          <a:bodyPr wrap="square" rtlCol="0">
            <a:spAutoFit/>
          </a:bodyPr>
          <a:p>
            <a:r>
              <a:rPr lang="zh-CN" altLang="en-US" sz="2400"/>
              <a:t>多个检索逻辑</a:t>
            </a:r>
            <a:r>
              <a:rPr lang="en-US" altLang="zh-CN" sz="2400">
                <a:gradFill>
                  <a:gsLst>
                    <a:gs pos="0">
                      <a:srgbClr val="14CD68"/>
                    </a:gs>
                    <a:gs pos="100000">
                      <a:srgbClr val="0B6E38"/>
                    </a:gs>
                  </a:gsLst>
                  <a:lin scaled="0"/>
                </a:gradFill>
              </a:rPr>
              <a:t>”</a:t>
            </a:r>
            <a:r>
              <a:rPr lang="zh-CN" altLang="en-US" sz="2400" b="1">
                <a:gradFill>
                  <a:gsLst>
                    <a:gs pos="0">
                      <a:srgbClr val="14CD68"/>
                    </a:gs>
                    <a:gs pos="100000">
                      <a:srgbClr val="0B6E38"/>
                    </a:gs>
                  </a:gsLst>
                  <a:lin scaled="0"/>
                </a:gradFill>
              </a:rPr>
              <a:t>与</a:t>
            </a:r>
            <a:r>
              <a:rPr lang="en-US" altLang="zh-CN" sz="2400" b="1">
                <a:gradFill>
                  <a:gsLst>
                    <a:gs pos="0">
                      <a:srgbClr val="14CD68"/>
                    </a:gs>
                    <a:gs pos="100000">
                      <a:srgbClr val="0B6E38"/>
                    </a:gs>
                  </a:gsLst>
                  <a:lin scaled="0"/>
                </a:gradFill>
              </a:rPr>
              <a:t>”</a:t>
            </a:r>
            <a:r>
              <a:rPr lang="zh-CN" altLang="en-US" sz="2400"/>
              <a:t>组合，检索结果的文献</a:t>
            </a:r>
            <a:r>
              <a:rPr lang="zh-CN" altLang="en-US" sz="2400"/>
              <a:t>数量</a:t>
            </a:r>
            <a:r>
              <a:rPr lang="zh-CN" altLang="en-US" sz="2400"/>
              <a:t>由范围最小的检索字段确定</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5</a:t>
            </a:r>
            <a:r>
              <a:rPr lang="zh-CN" altLang="en-US">
                <a:sym typeface="+mn-ea"/>
              </a:rPr>
              <a:t>）</a:t>
            </a:r>
            <a:endParaRPr lang="zh-CN" altLang="en-US"/>
          </a:p>
        </p:txBody>
      </p:sp>
      <p:sp>
        <p:nvSpPr>
          <p:cNvPr id="5" name="文本框 4"/>
          <p:cNvSpPr txBox="1"/>
          <p:nvPr/>
        </p:nvSpPr>
        <p:spPr>
          <a:xfrm>
            <a:off x="909320" y="1721485"/>
            <a:ext cx="10106025" cy="1198880"/>
          </a:xfrm>
          <a:prstGeom prst="rect">
            <a:avLst/>
          </a:prstGeom>
          <a:noFill/>
        </p:spPr>
        <p:txBody>
          <a:bodyPr wrap="square" rtlCol="0" anchor="t">
            <a:spAutoFit/>
          </a:bodyPr>
          <a:p>
            <a:r>
              <a:rPr lang="zh-CN" altLang="en-US" sz="2400">
                <a:sym typeface="+mn-ea"/>
              </a:rPr>
              <a:t>（</a:t>
            </a:r>
            <a:r>
              <a:rPr lang="en-US" altLang="zh-CN" sz="2400">
                <a:sym typeface="+mn-ea"/>
              </a:rPr>
              <a:t>5</a:t>
            </a:r>
            <a:r>
              <a:rPr lang="zh-CN" altLang="en-US" sz="2400">
                <a:sym typeface="+mn-ea"/>
              </a:rPr>
              <a:t>）检索</a:t>
            </a:r>
            <a:r>
              <a:rPr lang="zh-CN" altLang="en-US" sz="2400">
                <a:solidFill>
                  <a:srgbClr val="FF0000"/>
                </a:solidFill>
                <a:sym typeface="+mn-ea"/>
              </a:rPr>
              <a:t>植物精油(essential oil(s))胶囊化(capsule(s))</a:t>
            </a:r>
            <a:r>
              <a:rPr lang="zh-CN" altLang="en-US" sz="2400">
                <a:gradFill>
                  <a:gsLst>
                    <a:gs pos="0">
                      <a:srgbClr val="7B32B2"/>
                    </a:gs>
                    <a:gs pos="100000">
                      <a:srgbClr val="401A5D"/>
                    </a:gs>
                  </a:gsLst>
                  <a:lin scaled="0"/>
                </a:gradFill>
                <a:sym typeface="+mn-ea"/>
              </a:rPr>
              <a:t>技术</a:t>
            </a:r>
            <a:r>
              <a:rPr lang="zh-CN" altLang="en-US" sz="2400">
                <a:sym typeface="+mn-ea"/>
              </a:rPr>
              <a:t>，</a:t>
            </a:r>
            <a:r>
              <a:rPr lang="zh-CN" altLang="en-US" sz="2400" b="1">
                <a:gradFill>
                  <a:gsLst>
                    <a:gs pos="0">
                      <a:srgbClr val="14CD68"/>
                    </a:gs>
                    <a:gs pos="100000">
                      <a:srgbClr val="035C7D"/>
                    </a:gs>
                  </a:gsLst>
                  <a:lin scaled="0"/>
                </a:gradFill>
                <a:sym typeface="+mn-ea"/>
              </a:rPr>
              <a:t>文献，内容</a:t>
            </a:r>
            <a:endParaRPr lang="zh-CN" altLang="en-US" sz="2400"/>
          </a:p>
          <a:p>
            <a:r>
              <a:rPr lang="zh-CN" altLang="en-US" sz="2400">
                <a:sym typeface="+mn-ea"/>
              </a:rPr>
              <a:t>（</a:t>
            </a:r>
            <a:r>
              <a:rPr lang="en-US" altLang="zh-CN" sz="2400">
                <a:sym typeface="+mn-ea"/>
              </a:rPr>
              <a:t>6</a:t>
            </a:r>
            <a:r>
              <a:rPr lang="zh-CN" altLang="en-US" sz="2400">
                <a:sym typeface="+mn-ea"/>
              </a:rPr>
              <a:t>）检索</a:t>
            </a:r>
            <a:r>
              <a:rPr lang="zh-CN" altLang="en-US" sz="2400">
                <a:solidFill>
                  <a:srgbClr val="FF0000"/>
                </a:solidFill>
                <a:sym typeface="+mn-ea"/>
              </a:rPr>
              <a:t>超临界二氧化碳萃取技术在烟草</a:t>
            </a:r>
            <a:r>
              <a:rPr lang="zh-CN" altLang="en-US" sz="2400">
                <a:sym typeface="+mn-ea"/>
              </a:rPr>
              <a:t>中的</a:t>
            </a:r>
            <a:r>
              <a:rPr lang="zh-CN" altLang="en-US" sz="2400">
                <a:gradFill>
                  <a:gsLst>
                    <a:gs pos="0">
                      <a:srgbClr val="7B32B2"/>
                    </a:gs>
                    <a:gs pos="100000">
                      <a:srgbClr val="401A5D"/>
                    </a:gs>
                  </a:gsLst>
                  <a:lin scaled="0"/>
                </a:gradFill>
                <a:sym typeface="+mn-ea"/>
              </a:rPr>
              <a:t>应用</a:t>
            </a:r>
            <a:r>
              <a:rPr lang="zh-CN" altLang="en-US" sz="2400">
                <a:sym typeface="+mn-ea"/>
              </a:rPr>
              <a:t>，</a:t>
            </a:r>
            <a:r>
              <a:rPr lang="zh-CN" altLang="en-US" sz="2400" b="1">
                <a:gradFill>
                  <a:gsLst>
                    <a:gs pos="0">
                      <a:srgbClr val="14CD68"/>
                    </a:gs>
                    <a:gs pos="100000">
                      <a:srgbClr val="035C7D"/>
                    </a:gs>
                  </a:gsLst>
                  <a:lin scaled="0"/>
                </a:gradFill>
                <a:sym typeface="+mn-ea"/>
              </a:rPr>
              <a:t>文献，内容</a:t>
            </a:r>
            <a:endParaRPr lang="zh-CN" altLang="en-US" sz="2400"/>
          </a:p>
          <a:p>
            <a:r>
              <a:rPr lang="zh-CN" altLang="en-US" sz="2400">
                <a:sym typeface="+mn-ea"/>
              </a:rPr>
              <a:t>（</a:t>
            </a:r>
            <a:r>
              <a:rPr lang="en-US" altLang="zh-CN" sz="2400">
                <a:sym typeface="+mn-ea"/>
              </a:rPr>
              <a:t>8</a:t>
            </a:r>
            <a:r>
              <a:rPr lang="zh-CN" altLang="en-US" sz="2400">
                <a:sym typeface="+mn-ea"/>
              </a:rPr>
              <a:t>）检索</a:t>
            </a:r>
            <a:r>
              <a:rPr lang="zh-CN" altLang="en-US" sz="2400">
                <a:solidFill>
                  <a:srgbClr val="FF0000"/>
                </a:solidFill>
                <a:sym typeface="+mn-ea"/>
              </a:rPr>
              <a:t>自动化技术在医疗中</a:t>
            </a:r>
            <a:r>
              <a:rPr lang="zh-CN" altLang="en-US" sz="2400">
                <a:sym typeface="+mn-ea"/>
              </a:rPr>
              <a:t>的</a:t>
            </a:r>
            <a:r>
              <a:rPr lang="zh-CN" altLang="en-US" sz="2400">
                <a:gradFill>
                  <a:gsLst>
                    <a:gs pos="0">
                      <a:srgbClr val="7B32B2"/>
                    </a:gs>
                    <a:gs pos="100000">
                      <a:srgbClr val="401A5D"/>
                    </a:gs>
                  </a:gsLst>
                  <a:lin scaled="0"/>
                </a:gradFill>
                <a:sym typeface="+mn-ea"/>
              </a:rPr>
              <a:t>应用</a:t>
            </a:r>
            <a:r>
              <a:rPr lang="zh-CN" altLang="en-US" sz="2400">
                <a:sym typeface="+mn-ea"/>
              </a:rPr>
              <a:t>的文献，</a:t>
            </a:r>
            <a:r>
              <a:rPr lang="zh-CN" altLang="en-US" sz="2400" b="1">
                <a:gradFill>
                  <a:gsLst>
                    <a:gs pos="0">
                      <a:srgbClr val="14CD68"/>
                    </a:gs>
                    <a:gs pos="100000">
                      <a:srgbClr val="035C7D"/>
                    </a:gs>
                  </a:gsLst>
                  <a:lin scaled="0"/>
                </a:gradFill>
                <a:sym typeface="+mn-ea"/>
              </a:rPr>
              <a:t>文献，内容</a:t>
            </a:r>
            <a:endParaRPr lang="zh-CN" altLang="en-US" sz="2400"/>
          </a:p>
        </p:txBody>
      </p:sp>
      <p:sp>
        <p:nvSpPr>
          <p:cNvPr id="6" name="文本框 5"/>
          <p:cNvSpPr txBox="1"/>
          <p:nvPr/>
        </p:nvSpPr>
        <p:spPr>
          <a:xfrm>
            <a:off x="2738120" y="4049395"/>
            <a:ext cx="6035675" cy="953135"/>
          </a:xfrm>
          <a:prstGeom prst="rect">
            <a:avLst/>
          </a:prstGeom>
          <a:noFill/>
          <a:ln w="38100">
            <a:solidFill>
              <a:srgbClr val="00B050"/>
            </a:solidFill>
          </a:ln>
        </p:spPr>
        <p:txBody>
          <a:bodyPr wrap="square" rtlCol="0">
            <a:spAutoFit/>
          </a:bodyPr>
          <a:p>
            <a:pPr algn="ctr"/>
            <a:r>
              <a:rPr lang="zh-CN" altLang="en-US" sz="2800"/>
              <a:t>四、</a:t>
            </a:r>
            <a:r>
              <a:rPr lang="zh-CN" altLang="en-US" sz="2800"/>
              <a:t>使用技术、应用、研究这类无专指性的检索词，检索结果会大大变少</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检索式影响了检索结果（</a:t>
            </a:r>
            <a:r>
              <a:rPr lang="en-US" altLang="zh-CN">
                <a:sym typeface="+mn-ea"/>
              </a:rPr>
              <a:t>6</a:t>
            </a:r>
            <a:r>
              <a:rPr lang="zh-CN" altLang="en-US">
                <a:sym typeface="+mn-ea"/>
              </a:rPr>
              <a:t>）</a:t>
            </a:r>
            <a:endParaRPr lang="zh-CN" altLang="en-US"/>
          </a:p>
        </p:txBody>
      </p:sp>
      <p:sp>
        <p:nvSpPr>
          <p:cNvPr id="3" name="内容占位符 2"/>
          <p:cNvSpPr>
            <a:spLocks noGrp="1"/>
          </p:cNvSpPr>
          <p:nvPr>
            <p:ph idx="1"/>
          </p:nvPr>
        </p:nvSpPr>
        <p:spPr/>
        <p:txBody>
          <a:bodyPr/>
          <a:p>
            <a:r>
              <a:rPr lang="zh-CN" altLang="en-US">
                <a:sym typeface="+mn-ea"/>
              </a:rPr>
              <a:t>检索标题中含有</a:t>
            </a:r>
            <a:r>
              <a:rPr lang="zh-CN" altLang="en-US">
                <a:solidFill>
                  <a:srgbClr val="FF0000"/>
                </a:solidFill>
                <a:sym typeface="+mn-ea"/>
              </a:rPr>
              <a:t> "information analysis"（词组） 和 "artificial intelligence"（词组）</a:t>
            </a:r>
            <a:r>
              <a:rPr lang="zh-CN" altLang="en-US">
                <a:sym typeface="+mn-ea"/>
              </a:rPr>
              <a:t>的文献，</a:t>
            </a:r>
            <a:r>
              <a:rPr lang="zh-CN" altLang="en-US" b="1">
                <a:gradFill>
                  <a:gsLst>
                    <a:gs pos="0">
                      <a:srgbClr val="14CD68"/>
                    </a:gs>
                    <a:gs pos="100000">
                      <a:srgbClr val="035C7D"/>
                    </a:gs>
                  </a:gsLst>
                  <a:lin scaled="0"/>
                </a:gradFill>
                <a:sym typeface="+mn-ea"/>
              </a:rPr>
              <a:t>文献，标题</a:t>
            </a:r>
            <a:endParaRPr lang="zh-CN" altLang="en-US" b="1">
              <a:gradFill>
                <a:gsLst>
                  <a:gs pos="0">
                    <a:srgbClr val="14CD68"/>
                  </a:gs>
                  <a:gs pos="100000">
                    <a:srgbClr val="035C7D"/>
                  </a:gs>
                </a:gsLst>
                <a:lin scaled="0"/>
              </a:gradFill>
              <a:sym typeface="+mn-ea"/>
            </a:endParaRPr>
          </a:p>
          <a:p>
            <a:endParaRPr lang="zh-CN" altLang="en-US"/>
          </a:p>
        </p:txBody>
      </p:sp>
      <p:graphicFrame>
        <p:nvGraphicFramePr>
          <p:cNvPr id="4" name="表格 3"/>
          <p:cNvGraphicFramePr/>
          <p:nvPr>
            <p:custDataLst>
              <p:tags r:id="rId1"/>
            </p:custDataLst>
          </p:nvPr>
        </p:nvGraphicFramePr>
        <p:xfrm>
          <a:off x="416560" y="2926080"/>
          <a:ext cx="11165840" cy="639445"/>
        </p:xfrm>
        <a:graphic>
          <a:graphicData uri="http://schemas.openxmlformats.org/drawingml/2006/table">
            <a:tbl>
              <a:tblPr firstRow="1" bandRow="1">
                <a:tableStyleId>{5940675A-B579-460E-94D1-54222C63F5DA}</a:tableStyleId>
              </a:tblPr>
              <a:tblGrid>
                <a:gridCol w="1920240"/>
                <a:gridCol w="9245600"/>
              </a:tblGrid>
              <a:tr h="639445">
                <a:tc>
                  <a:txBody>
                    <a:bodyPr/>
                    <a:p>
                      <a:pPr>
                        <a:buNone/>
                      </a:pPr>
                      <a:r>
                        <a:rPr lang="en-US" sz="2200">
                          <a:solidFill>
                            <a:srgbClr val="000000"/>
                          </a:solidFill>
                          <a:latin typeface="仿宋" panose="02010609060101010101" charset="-122"/>
                          <a:ea typeface="仿宋" panose="02010609060101010101" charset="-122"/>
                          <a:cs typeface="仿宋" panose="02010609060101010101" charset="-122"/>
                        </a:rPr>
                        <a:t>通用检索式</a:t>
                      </a:r>
                      <a:endParaRPr lang="en-US" altLang="en-US" sz="2200">
                        <a:solidFill>
                          <a:srgbClr val="000000"/>
                        </a:solidFill>
                        <a:latin typeface="仿宋" panose="02010609060101010101" charset="-122"/>
                        <a:ea typeface="仿宋" panose="02010609060101010101" charset="-122"/>
                        <a:cs typeface="仿宋"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200" b="1">
                          <a:solidFill>
                            <a:srgbClr val="000000"/>
                          </a:solidFill>
                          <a:latin typeface="仿宋" panose="02010609060101010101" charset="-122"/>
                          <a:ea typeface="仿宋" panose="02010609060101010101" charset="-122"/>
                          <a:cs typeface="仿宋" panose="02010609060101010101" charset="-122"/>
                        </a:rPr>
                        <a:t> </a:t>
                      </a:r>
                      <a:r>
                        <a:rPr lang="en-US" altLang="zh-CN" sz="2200">
                          <a:solidFill>
                            <a:srgbClr val="000000"/>
                          </a:solidFill>
                          <a:latin typeface="仿宋" panose="02010609060101010101" charset="-122"/>
                          <a:ea typeface="仿宋" panose="02010609060101010101" charset="-122"/>
                          <a:sym typeface="宋体" panose="02010600030101010101" pitchFamily="2" charset="-122"/>
                        </a:rPr>
                        <a:t> </a:t>
                      </a:r>
                      <a:r>
                        <a:rPr lang="en-US" altLang="zh-CN" sz="2200" b="1">
                          <a:solidFill>
                            <a:srgbClr val="000000"/>
                          </a:solidFill>
                          <a:latin typeface="仿宋" panose="02010609060101010101" charset="-122"/>
                          <a:ea typeface="仿宋" panose="02010609060101010101" charset="-122"/>
                          <a:sym typeface="宋体" panose="02010600030101010101" pitchFamily="2" charset="-122"/>
                        </a:rPr>
                        <a:t>TI=(</a:t>
                      </a:r>
                      <a:r>
                        <a:rPr lang="zh-CN" altLang="en-US" sz="2200">
                          <a:solidFill>
                            <a:srgbClr val="FF0000"/>
                          </a:solidFill>
                          <a:sym typeface="+mn-ea"/>
                        </a:rPr>
                        <a:t>"information analysis" </a:t>
                      </a:r>
                      <a:r>
                        <a:rPr lang="en-US" altLang="zh-CN" sz="2200">
                          <a:solidFill>
                            <a:srgbClr val="FF0000"/>
                          </a:solidFill>
                          <a:sym typeface="+mn-ea"/>
                        </a:rPr>
                        <a:t>and</a:t>
                      </a:r>
                      <a:r>
                        <a:rPr lang="en-US" altLang="zh-CN" sz="2200">
                          <a:solidFill>
                            <a:srgbClr val="FF0000"/>
                          </a:solidFill>
                          <a:sym typeface="+mn-ea"/>
                        </a:rPr>
                        <a:t> </a:t>
                      </a:r>
                      <a:r>
                        <a:rPr lang="zh-CN" altLang="en-US" sz="2200">
                          <a:solidFill>
                            <a:srgbClr val="FF0000"/>
                          </a:solidFill>
                          <a:sym typeface="+mn-ea"/>
                        </a:rPr>
                        <a:t>"artificial intelligence"</a:t>
                      </a:r>
                      <a:r>
                        <a:rPr lang="en-US" altLang="zh-CN" sz="2200">
                          <a:solidFill>
                            <a:srgbClr val="FF0000"/>
                          </a:solidFill>
                          <a:sym typeface="+mn-ea"/>
                        </a:rPr>
                        <a:t>)</a:t>
                      </a:r>
                      <a:endParaRPr lang="en-US" altLang="zh-CN" sz="2200">
                        <a:solidFill>
                          <a:srgbClr val="FF0000"/>
                        </a:solidFill>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2998470" y="3933825"/>
            <a:ext cx="5412740" cy="368300"/>
          </a:xfrm>
          <a:prstGeom prst="rect">
            <a:avLst/>
          </a:prstGeom>
          <a:noFill/>
        </p:spPr>
        <p:txBody>
          <a:bodyPr wrap="none" rtlCol="0" anchor="t">
            <a:spAutoFit/>
          </a:bodyPr>
          <a:p>
            <a:pPr algn="l"/>
            <a:r>
              <a:rPr lang="en-US" altLang="zh-CN" b="1">
                <a:gradFill>
                  <a:gsLst>
                    <a:gs pos="0">
                      <a:srgbClr val="14CD68"/>
                    </a:gs>
                    <a:gs pos="100000">
                      <a:srgbClr val="0B6E38"/>
                    </a:gs>
                  </a:gsLst>
                  <a:lin scaled="0"/>
                </a:gradFill>
                <a:latin typeface="仿宋" panose="02010609060101010101" charset="-122"/>
                <a:ea typeface="仿宋" panose="02010609060101010101" charset="-122"/>
                <a:cs typeface="仿宋" panose="02010609060101010101" charset="-122"/>
                <a:sym typeface="+mn-ea"/>
              </a:rPr>
              <a:t>TI</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r>
              <a:rPr lang="zh-CN" altLang="en-US">
                <a:solidFill>
                  <a:srgbClr val="FF0000"/>
                </a:solidFill>
                <a:sym typeface="+mn-ea"/>
              </a:rPr>
              <a:t>"information analysis" </a:t>
            </a:r>
            <a:r>
              <a:rPr lang="en-US" altLang="zh-CN">
                <a:solidFill>
                  <a:srgbClr val="FF0000"/>
                </a:solidFill>
                <a:sym typeface="+mn-ea"/>
              </a:rPr>
              <a:t>or</a:t>
            </a:r>
            <a:r>
              <a:rPr lang="en-US" altLang="zh-CN">
                <a:solidFill>
                  <a:srgbClr val="FF0000"/>
                </a:solidFill>
                <a:sym typeface="+mn-ea"/>
              </a:rPr>
              <a:t> </a:t>
            </a:r>
            <a:r>
              <a:rPr lang="zh-CN" altLang="en-US">
                <a:solidFill>
                  <a:srgbClr val="FF0000"/>
                </a:solidFill>
                <a:sym typeface="+mn-ea"/>
              </a:rPr>
              <a:t>"artificial intelligence"</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endParaRPr lang="zh-CN" altLang="en-US"/>
          </a:p>
        </p:txBody>
      </p:sp>
      <p:sp>
        <p:nvSpPr>
          <p:cNvPr id="6" name="文本框 5"/>
          <p:cNvSpPr txBox="1"/>
          <p:nvPr/>
        </p:nvSpPr>
        <p:spPr>
          <a:xfrm>
            <a:off x="3325495" y="4986655"/>
            <a:ext cx="5200015" cy="953135"/>
          </a:xfrm>
          <a:prstGeom prst="rect">
            <a:avLst/>
          </a:prstGeom>
          <a:noFill/>
          <a:ln w="38100">
            <a:solidFill>
              <a:srgbClr val="00B050"/>
            </a:solidFill>
          </a:ln>
        </p:spPr>
        <p:txBody>
          <a:bodyPr wrap="square" rtlCol="0">
            <a:spAutoFit/>
          </a:bodyPr>
          <a:p>
            <a:pPr algn="ctr"/>
            <a:r>
              <a:rPr lang="zh-CN" altLang="en-US" sz="2800"/>
              <a:t>五、</a:t>
            </a:r>
            <a:r>
              <a:rPr lang="en-US" altLang="zh-CN" sz="2800"/>
              <a:t>and</a:t>
            </a:r>
            <a:r>
              <a:rPr lang="zh-CN" altLang="en-US" sz="2800"/>
              <a:t>越多，检索结果越少</a:t>
            </a:r>
            <a:endParaRPr lang="zh-CN" altLang="en-US" sz="2800"/>
          </a:p>
          <a:p>
            <a:pPr algn="ctr"/>
            <a:r>
              <a:rPr lang="en-US" altLang="zh-CN" sz="2800"/>
              <a:t>or</a:t>
            </a:r>
            <a:r>
              <a:rPr lang="zh-CN" altLang="en-US" sz="2800"/>
              <a:t>越多，检索结果越多</a:t>
            </a:r>
            <a:endParaRPr lang="zh-CN" altLang="en-US" sz="2800"/>
          </a:p>
        </p:txBody>
      </p:sp>
      <p:sp>
        <p:nvSpPr>
          <p:cNvPr id="5" name="文本框 4"/>
          <p:cNvSpPr txBox="1"/>
          <p:nvPr/>
        </p:nvSpPr>
        <p:spPr>
          <a:xfrm>
            <a:off x="2910840" y="3565525"/>
            <a:ext cx="5588000" cy="368300"/>
          </a:xfrm>
          <a:prstGeom prst="rect">
            <a:avLst/>
          </a:prstGeom>
          <a:noFill/>
        </p:spPr>
        <p:txBody>
          <a:bodyPr wrap="none" rtlCol="0" anchor="t">
            <a:spAutoFit/>
          </a:bodyPr>
          <a:p>
            <a:pPr algn="l"/>
            <a:r>
              <a:rPr lang="en-US" altLang="zh-CN">
                <a:solidFill>
                  <a:srgbClr val="000000"/>
                </a:solidFill>
                <a:latin typeface="仿宋" panose="02010609060101010101" charset="-122"/>
                <a:ea typeface="仿宋" panose="02010609060101010101" charset="-122"/>
                <a:cs typeface="仿宋" panose="02010609060101010101" charset="-122"/>
                <a:sym typeface="+mn-ea"/>
              </a:rPr>
              <a:t>AB=(</a:t>
            </a:r>
            <a:r>
              <a:rPr lang="zh-CN" altLang="en-US">
                <a:solidFill>
                  <a:srgbClr val="FF0000"/>
                </a:solidFill>
                <a:sym typeface="+mn-ea"/>
              </a:rPr>
              <a:t>"information analysis" </a:t>
            </a:r>
            <a:r>
              <a:rPr lang="en-US" altLang="zh-CN">
                <a:solidFill>
                  <a:srgbClr val="FF0000"/>
                </a:solidFill>
                <a:sym typeface="+mn-ea"/>
              </a:rPr>
              <a:t>and</a:t>
            </a:r>
            <a:r>
              <a:rPr lang="en-US" altLang="zh-CN">
                <a:solidFill>
                  <a:srgbClr val="FF0000"/>
                </a:solidFill>
                <a:sym typeface="+mn-ea"/>
              </a:rPr>
              <a:t> </a:t>
            </a:r>
            <a:r>
              <a:rPr lang="zh-CN" altLang="en-US">
                <a:solidFill>
                  <a:srgbClr val="FF0000"/>
                </a:solidFill>
                <a:sym typeface="+mn-ea"/>
              </a:rPr>
              <a:t>"artificial intelligence"</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endParaRPr lang="zh-CN" altLang="en-US"/>
          </a:p>
        </p:txBody>
      </p:sp>
      <p:sp>
        <p:nvSpPr>
          <p:cNvPr id="8" name="文本框 7"/>
          <p:cNvSpPr txBox="1"/>
          <p:nvPr/>
        </p:nvSpPr>
        <p:spPr>
          <a:xfrm>
            <a:off x="3115310" y="4302125"/>
            <a:ext cx="5410200" cy="368300"/>
          </a:xfrm>
          <a:prstGeom prst="rect">
            <a:avLst/>
          </a:prstGeom>
          <a:noFill/>
        </p:spPr>
        <p:txBody>
          <a:bodyPr wrap="none" rtlCol="0" anchor="t">
            <a:spAutoFit/>
          </a:bodyPr>
          <a:p>
            <a:pPr algn="l"/>
            <a:r>
              <a:rPr lang="en-US" altLang="zh-CN">
                <a:solidFill>
                  <a:srgbClr val="000000"/>
                </a:solidFill>
                <a:latin typeface="仿宋" panose="02010609060101010101" charset="-122"/>
                <a:ea typeface="仿宋" panose="02010609060101010101" charset="-122"/>
                <a:cs typeface="仿宋" panose="02010609060101010101" charset="-122"/>
                <a:sym typeface="+mn-ea"/>
              </a:rPr>
              <a:t>AB=(</a:t>
            </a:r>
            <a:r>
              <a:rPr lang="zh-CN" altLang="en-US">
                <a:solidFill>
                  <a:srgbClr val="FF0000"/>
                </a:solidFill>
                <a:sym typeface="+mn-ea"/>
              </a:rPr>
              <a:t>"information analysis" </a:t>
            </a:r>
            <a:r>
              <a:rPr lang="en-US" altLang="zh-CN">
                <a:solidFill>
                  <a:srgbClr val="FF0000"/>
                </a:solidFill>
                <a:sym typeface="+mn-ea"/>
              </a:rPr>
              <a:t>or</a:t>
            </a:r>
            <a:r>
              <a:rPr lang="en-US" altLang="zh-CN">
                <a:solidFill>
                  <a:srgbClr val="FF0000"/>
                </a:solidFill>
                <a:sym typeface="+mn-ea"/>
              </a:rPr>
              <a:t> </a:t>
            </a:r>
            <a:r>
              <a:rPr lang="zh-CN" altLang="en-US">
                <a:solidFill>
                  <a:srgbClr val="FF0000"/>
                </a:solidFill>
                <a:sym typeface="+mn-ea"/>
              </a:rPr>
              <a:t>"artificial intelligence"</a:t>
            </a:r>
            <a:r>
              <a:rPr lang="en-US" altLang="zh-CN">
                <a:solidFill>
                  <a:srgbClr val="000000"/>
                </a:solidFill>
                <a:latin typeface="仿宋" panose="02010609060101010101" charset="-122"/>
                <a:ea typeface="仿宋" panose="02010609060101010101" charset="-122"/>
                <a:cs typeface="仿宋" panose="02010609060101010101" charset="-122"/>
                <a:sym typeface="+mn-ea"/>
              </a:rPr>
              <a:t>)</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9e37f90e-5c51-4d33-ab0c-8b295c4fcef5}"/>
</p:tagLst>
</file>

<file path=ppt/tags/tag2.xml><?xml version="1.0" encoding="utf-8"?>
<p:tagLst xmlns:p="http://schemas.openxmlformats.org/presentationml/2006/main">
  <p:tag name="KSO_WM_UNIT_TABLE_BEAUTIFY" val="smartTable{9e37f90e-5c51-4d33-ab0c-8b295c4fcef5}"/>
</p:tagLst>
</file>

<file path=ppt/tags/tag3.xml><?xml version="1.0" encoding="utf-8"?>
<p:tagLst xmlns:p="http://schemas.openxmlformats.org/presentationml/2006/main">
  <p:tag name="KSO_WM_UNIT_TABLE_BEAUTIFY" val="smartTable{9e37f90e-5c51-4d33-ab0c-8b295c4fcef5}"/>
</p:tagLst>
</file>

<file path=ppt/tags/tag4.xml><?xml version="1.0" encoding="utf-8"?>
<p:tagLst xmlns:p="http://schemas.openxmlformats.org/presentationml/2006/main">
  <p:tag name="KSO_WM_UNIT_TABLE_BEAUTIFY" val="smartTable{9e37f90e-5c51-4d33-ab0c-8b295c4fcef5}"/>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3236</Words>
  <Application>WPS 演示</Application>
  <PresentationFormat>宽屏</PresentationFormat>
  <Paragraphs>173</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仿宋</vt:lpstr>
      <vt:lpstr>微软雅黑</vt:lpstr>
      <vt:lpstr>Arial Unicode MS</vt:lpstr>
      <vt:lpstr>Calibri</vt:lpstr>
      <vt:lpstr>默认设计模板</vt:lpstr>
      <vt:lpstr>从检索需求到检索策略</vt:lpstr>
      <vt:lpstr>检索需求决定了文献类型和检索字段</vt:lpstr>
      <vt:lpstr>检索条件决定了检索策略（1）</vt:lpstr>
      <vt:lpstr>中国知网专业检索的模糊匹配</vt:lpstr>
      <vt:lpstr>优先分类号，防止漏检</vt:lpstr>
      <vt:lpstr>PowerPoint 演示文稿</vt:lpstr>
      <vt:lpstr>检索条件决定了检索策略（3）</vt:lpstr>
      <vt:lpstr>检索条件决定了检索策略（4）</vt:lpstr>
      <vt:lpstr>PowerPoint 演示文稿</vt:lpstr>
      <vt:lpstr>检索条件决定了检索策略（5）</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jijm</dc:creator>
  <cp:lastModifiedBy>吉久明</cp:lastModifiedBy>
  <cp:revision>283</cp:revision>
  <dcterms:created xsi:type="dcterms:W3CDTF">2019-06-19T02:08:00Z</dcterms:created>
  <dcterms:modified xsi:type="dcterms:W3CDTF">2020-10-04T14:10:50Z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