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创新研究中如何运用文献检索</a:t>
            </a:r>
            <a:br>
              <a:rPr lang="zh-CN" altLang="en-US" sz="4400" kern="1200" baseline="0">
                <a:latin typeface="+mj-lt"/>
                <a:ea typeface="+mj-ea"/>
                <a:cs typeface="+mj-cs"/>
              </a:rPr>
            </a:br>
            <a:r>
              <a:rPr lang="zh-CN" altLang="en-US" sz="4400" kern="1200" baseline="0">
                <a:latin typeface="+mj-lt"/>
                <a:ea typeface="+mj-ea"/>
                <a:cs typeface="+mj-cs"/>
              </a:rPr>
              <a:t>如何开题？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98425"/>
            <a:ext cx="10972800" cy="81343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走出迷雾：从开题开始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" y="715857"/>
            <a:ext cx="3953933" cy="3371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latin typeface="Calibri" panose="020F0502020204030204" charset="0"/>
              </a:rPr>
              <a:t>①</a:t>
            </a:r>
            <a:r>
              <a:rPr lang="zh-CN" altLang="en-US" sz="1600" b="1"/>
              <a:t>明确：研究内容和创新点</a:t>
            </a:r>
            <a:endParaRPr lang="zh-CN" altLang="en-US" sz="1600" b="1"/>
          </a:p>
        </p:txBody>
      </p:sp>
      <p:sp>
        <p:nvSpPr>
          <p:cNvPr id="8" name="文本框 7"/>
          <p:cNvSpPr txBox="1"/>
          <p:nvPr/>
        </p:nvSpPr>
        <p:spPr>
          <a:xfrm>
            <a:off x="5559213" y="747607"/>
            <a:ext cx="5759027" cy="420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2135"/>
              <a:t>导师、兴趣；</a:t>
            </a:r>
            <a:r>
              <a:rPr lang="zh-CN" altLang="en-US" sz="2135">
                <a:sym typeface="+mn-ea"/>
              </a:rPr>
              <a:t>发现需求：身边物和事、跟随</a:t>
            </a:r>
            <a:endParaRPr lang="zh-CN" altLang="en-US" sz="2135"/>
          </a:p>
        </p:txBody>
      </p:sp>
      <p:sp>
        <p:nvSpPr>
          <p:cNvPr id="10" name="文本框 9"/>
          <p:cNvSpPr txBox="1"/>
          <p:nvPr/>
        </p:nvSpPr>
        <p:spPr>
          <a:xfrm>
            <a:off x="531707" y="1614170"/>
            <a:ext cx="3994573" cy="3371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latin typeface="Calibri" panose="020F0502020204030204" charset="0"/>
              </a:rPr>
              <a:t>②</a:t>
            </a:r>
            <a:r>
              <a:rPr lang="zh-CN" altLang="en-US" sz="1600" b="1"/>
              <a:t>论证可行性</a:t>
            </a:r>
            <a:endParaRPr lang="zh-CN" altLang="en-US" sz="1600" b="1"/>
          </a:p>
        </p:txBody>
      </p:sp>
      <p:sp>
        <p:nvSpPr>
          <p:cNvPr id="11" name="文本框 10"/>
          <p:cNvSpPr txBox="1"/>
          <p:nvPr/>
        </p:nvSpPr>
        <p:spPr>
          <a:xfrm>
            <a:off x="5520267" y="1614170"/>
            <a:ext cx="5759873" cy="3371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了解现状：</a:t>
            </a:r>
            <a:r>
              <a:rPr lang="en-US" altLang="zh-CN" sz="1600"/>
              <a:t>6</a:t>
            </a:r>
            <a:r>
              <a:rPr lang="zh-CN" altLang="en-US" sz="1600"/>
              <a:t>阶段</a:t>
            </a:r>
            <a:r>
              <a:rPr lang="en-US" altLang="zh-CN" sz="1600"/>
              <a:t>12</a:t>
            </a:r>
            <a:r>
              <a:rPr lang="zh-CN" altLang="en-US" sz="1600"/>
              <a:t>步法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6539442" y="2554393"/>
            <a:ext cx="4811607" cy="5835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内容需求是什么？在哪些工具找、检索词、检索式是什么？</a:t>
            </a:r>
            <a:endParaRPr lang="zh-CN" altLang="en-US" sz="1600"/>
          </a:p>
        </p:txBody>
      </p:sp>
      <p:sp>
        <p:nvSpPr>
          <p:cNvPr id="17" name="文本框 16"/>
          <p:cNvSpPr txBox="1"/>
          <p:nvPr/>
        </p:nvSpPr>
        <p:spPr>
          <a:xfrm>
            <a:off x="526203" y="2528782"/>
            <a:ext cx="3995420" cy="420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2135">
                <a:latin typeface="Calibri" panose="020F0502020204030204" charset="0"/>
              </a:rPr>
              <a:t>资源类型是什么？哪些更重要？</a:t>
            </a:r>
            <a:endParaRPr lang="zh-CN" altLang="en-US" sz="2135">
              <a:latin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6415" y="3539913"/>
            <a:ext cx="3994573" cy="3371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Calibri" panose="020F0502020204030204" charset="0"/>
              </a:rPr>
              <a:t>找到检索工具，检索</a:t>
            </a:r>
            <a:endParaRPr lang="zh-CN" altLang="en-US" sz="1600">
              <a:latin typeface="Calibri" panose="020F0502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26673" y="4312073"/>
            <a:ext cx="4754033" cy="5835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研究进展撰写：</a:t>
            </a:r>
            <a:r>
              <a:rPr lang="zh-CN" altLang="en-US" sz="1600">
                <a:sym typeface="+mn-ea"/>
              </a:rPr>
              <a:t>哪些内容？</a:t>
            </a:r>
            <a:r>
              <a:rPr lang="zh-CN" altLang="en-US" sz="1600"/>
              <a:t>以什么样的形式、格式呈现？</a:t>
            </a:r>
            <a:endParaRPr lang="zh-CN" altLang="en-US" sz="1600"/>
          </a:p>
        </p:txBody>
      </p:sp>
      <p:sp>
        <p:nvSpPr>
          <p:cNvPr id="20" name="文本框 19"/>
          <p:cNvSpPr txBox="1"/>
          <p:nvPr/>
        </p:nvSpPr>
        <p:spPr>
          <a:xfrm>
            <a:off x="800100" y="4221480"/>
            <a:ext cx="3994573" cy="5835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Calibri" panose="020F0502020204030204" charset="0"/>
              </a:rPr>
              <a:t>评价：研究</a:t>
            </a:r>
            <a:r>
              <a:rPr lang="zh-CN" altLang="en-US" sz="1600" b="1">
                <a:solidFill>
                  <a:srgbClr val="FF0000"/>
                </a:solidFill>
                <a:latin typeface="Calibri" panose="020F0502020204030204" charset="0"/>
              </a:rPr>
              <a:t>价值</a:t>
            </a:r>
            <a:r>
              <a:rPr lang="zh-CN" altLang="en-US" sz="1600" b="1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论证</a:t>
            </a:r>
            <a:r>
              <a:rPr lang="zh-CN" altLang="en-US" sz="1600">
                <a:latin typeface="Calibri" panose="020F0502020204030204" charset="0"/>
              </a:rPr>
              <a:t>、</a:t>
            </a:r>
            <a:r>
              <a:rPr lang="zh-CN" altLang="en-US" sz="1600" b="1">
                <a:solidFill>
                  <a:srgbClr val="FF0000"/>
                </a:solidFill>
                <a:latin typeface="Calibri" panose="020F0502020204030204" charset="0"/>
              </a:rPr>
              <a:t>进展介绍</a:t>
            </a:r>
            <a:r>
              <a:rPr lang="zh-CN" altLang="en-US" sz="1600">
                <a:latin typeface="Calibri" panose="020F0502020204030204" charset="0"/>
              </a:rPr>
              <a:t>充分吗？自评、导师评</a:t>
            </a:r>
            <a:endParaRPr lang="zh-CN" altLang="en-US" sz="1600">
              <a:latin typeface="Calibri" panose="020F050202020403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960" y="5928360"/>
            <a:ext cx="4367107" cy="3371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latin typeface="Calibri" panose="020F0502020204030204" charset="0"/>
              </a:rPr>
              <a:t>③</a:t>
            </a:r>
            <a:r>
              <a:rPr lang="zh-CN" altLang="en-US" sz="1600">
                <a:latin typeface="Calibri" panose="020F0502020204030204" charset="0"/>
              </a:rPr>
              <a:t>研究思路方案、计划，答辩</a:t>
            </a:r>
            <a:endParaRPr lang="zh-CN" altLang="en-US" sz="1600">
              <a:latin typeface="Calibri" panose="020F050202020403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29798" y="3539913"/>
            <a:ext cx="4787900" cy="3371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阅读相关文献，摘录（</a:t>
            </a:r>
            <a:r>
              <a:rPr lang="zh-CN" altLang="en-US" sz="1600">
                <a:solidFill>
                  <a:srgbClr val="FF0000"/>
                </a:solidFill>
              </a:rPr>
              <a:t>文献来源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23" name="右箭头 22"/>
          <p:cNvSpPr/>
          <p:nvPr/>
        </p:nvSpPr>
        <p:spPr>
          <a:xfrm>
            <a:off x="4522047" y="1785620"/>
            <a:ext cx="960120" cy="192193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327053" y="1978872"/>
            <a:ext cx="1440180" cy="575733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512310" y="3785235"/>
            <a:ext cx="1950720" cy="3810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7" idx="3"/>
          </p:cNvCxnSpPr>
          <p:nvPr/>
        </p:nvCxnSpPr>
        <p:spPr>
          <a:xfrm flipH="1">
            <a:off x="4521835" y="2708910"/>
            <a:ext cx="2006600" cy="29845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8" idx="0"/>
          </p:cNvCxnSpPr>
          <p:nvPr/>
        </p:nvCxnSpPr>
        <p:spPr>
          <a:xfrm flipH="1">
            <a:off x="2523913" y="3123777"/>
            <a:ext cx="676487" cy="416560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403590" y="3965575"/>
            <a:ext cx="1797050" cy="327025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1"/>
          </p:cNvCxnSpPr>
          <p:nvPr/>
        </p:nvCxnSpPr>
        <p:spPr>
          <a:xfrm flipH="1">
            <a:off x="4752340" y="4604173"/>
            <a:ext cx="2074333" cy="34713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1487805" y="4796790"/>
            <a:ext cx="2519680" cy="1131570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675967" y="5205518"/>
            <a:ext cx="3994573" cy="3371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做毕业设计</a:t>
            </a:r>
            <a:endParaRPr lang="zh-CN" altLang="en-US" sz="1600" b="1"/>
          </a:p>
        </p:txBody>
      </p:sp>
      <p:sp>
        <p:nvSpPr>
          <p:cNvPr id="34" name="文本框 33"/>
          <p:cNvSpPr txBox="1"/>
          <p:nvPr/>
        </p:nvSpPr>
        <p:spPr>
          <a:xfrm>
            <a:off x="6947323" y="6002232"/>
            <a:ext cx="3994573" cy="3371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写毕业论文</a:t>
            </a:r>
            <a:endParaRPr lang="zh-CN" altLang="en-US" sz="1600" b="1"/>
          </a:p>
        </p:txBody>
      </p:sp>
      <p:cxnSp>
        <p:nvCxnSpPr>
          <p:cNvPr id="35" name="直接箭头连接符 34"/>
          <p:cNvCxnSpPr>
            <a:stCxn id="21" idx="3"/>
            <a:endCxn id="33" idx="1"/>
          </p:cNvCxnSpPr>
          <p:nvPr/>
        </p:nvCxnSpPr>
        <p:spPr>
          <a:xfrm flipV="1">
            <a:off x="4935855" y="5374640"/>
            <a:ext cx="1739900" cy="722630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5345007" y="6911340"/>
            <a:ext cx="622300" cy="58166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>
                <a:solidFill>
                  <a:srgbClr val="FF0000"/>
                </a:solidFill>
              </a:rPr>
              <a:t>Y</a:t>
            </a:r>
            <a:endParaRPr lang="en-US" altLang="zh-CN" sz="10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7865110" y="5542915"/>
            <a:ext cx="2160270" cy="459105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直角上箭头 37"/>
          <p:cNvSpPr/>
          <p:nvPr/>
        </p:nvSpPr>
        <p:spPr>
          <a:xfrm flipH="1">
            <a:off x="226060" y="4574540"/>
            <a:ext cx="532553" cy="1599353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39" name="下箭头 38"/>
          <p:cNvSpPr/>
          <p:nvPr/>
        </p:nvSpPr>
        <p:spPr>
          <a:xfrm flipH="1">
            <a:off x="2420620" y="1221105"/>
            <a:ext cx="76200" cy="393065"/>
          </a:xfrm>
          <a:prstGeom prst="down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41" name="右箭头 40"/>
          <p:cNvSpPr/>
          <p:nvPr/>
        </p:nvSpPr>
        <p:spPr>
          <a:xfrm>
            <a:off x="431800" y="4583853"/>
            <a:ext cx="383540" cy="192193"/>
          </a:xfrm>
          <a:prstGeom prst="rightArrow">
            <a:avLst>
              <a:gd name="adj1" fmla="val 4977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43" name="左箭头 42"/>
          <p:cNvSpPr/>
          <p:nvPr/>
        </p:nvSpPr>
        <p:spPr>
          <a:xfrm>
            <a:off x="4564380" y="942340"/>
            <a:ext cx="955887" cy="101600"/>
          </a:xfrm>
          <a:prstGeom prst="leftArrow">
            <a:avLst>
              <a:gd name="adj1" fmla="val 49579"/>
              <a:gd name="adj2" fmla="val 50000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>宽屏</PresentationFormat>
  <Paragraphs>35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仿宋</vt:lpstr>
      <vt:lpstr>微软雅黑</vt:lpstr>
      <vt:lpstr>Arial Unicode MS</vt:lpstr>
      <vt:lpstr>Calibri</vt:lpstr>
      <vt:lpstr>默认设计模板</vt:lpstr>
      <vt:lpstr>创新研究中如何运用文献检索？</vt:lpstr>
      <vt:lpstr>走出迷雾：从开题开始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213</cp:revision>
  <dcterms:created xsi:type="dcterms:W3CDTF">2019-06-19T02:08:00Z</dcterms:created>
  <dcterms:modified xsi:type="dcterms:W3CDTF">2020-10-07T09:27:08Z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