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13" r:id="rId4"/>
    <p:sldId id="414" r:id="rId5"/>
    <p:sldId id="415" r:id="rId6"/>
    <p:sldId id="417" r:id="rId7"/>
    <p:sldId id="418" r:id="rId8"/>
    <p:sldId id="419" r:id="rId9"/>
    <p:sldId id="427" r:id="rId10"/>
    <p:sldId id="420" r:id="rId11"/>
    <p:sldId id="421" r:id="rId12"/>
    <p:sldId id="422" r:id="rId13"/>
    <p:sldId id="424" r:id="rId14"/>
    <p:sldId id="423" r:id="rId15"/>
    <p:sldId id="42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4000">
              <a:srgbClr val="14CD68">
                <a:alpha val="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 kern="1200" baseline="0">
                <a:latin typeface="+mj-lt"/>
                <a:ea typeface="+mj-ea"/>
                <a:cs typeface="+mj-cs"/>
              </a:rPr>
              <a:t>创新研究中如何运用文献检索？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吉久明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重要参考文献（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5920" y="1828165"/>
            <a:ext cx="11440160" cy="2570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9475" y="1551940"/>
            <a:ext cx="10433050" cy="30873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70" y="4639310"/>
            <a:ext cx="10603230" cy="1176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70" y="5949950"/>
            <a:ext cx="250507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阅读文献：下载全文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8985" y="1319530"/>
            <a:ext cx="3778250" cy="164338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804920" y="2428875"/>
            <a:ext cx="742315" cy="3937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70" y="2965450"/>
            <a:ext cx="8627110" cy="337820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6764020" y="3873500"/>
            <a:ext cx="1226820" cy="68135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述评以及创新点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0" y="1603375"/>
            <a:ext cx="11365865" cy="21869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908050"/>
          </a:xfrm>
        </p:spPr>
        <p:txBody>
          <a:bodyPr/>
          <a:p>
            <a:r>
              <a:rPr lang="zh-CN" altLang="en-US" sz="3200"/>
              <a:t>创新性检索</a:t>
            </a:r>
            <a:br>
              <a:rPr lang="zh-CN" altLang="en-US" sz="3200"/>
            </a:br>
            <a:r>
              <a:rPr lang="zh-CN" altLang="en-US" sz="3200"/>
              <a:t>（兼顾文献综述）</a:t>
            </a:r>
            <a:endParaRPr lang="zh-CN" altLang="en-US" sz="320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11145" y="1315720"/>
            <a:ext cx="6397625" cy="4526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145" y="5259070"/>
            <a:ext cx="6518910" cy="1236345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文献检索的方方面面（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生活的方方面面离不开</a:t>
            </a:r>
            <a:r>
              <a:rPr lang="zh-CN" altLang="en-US"/>
              <a:t>文献检索</a:t>
            </a:r>
            <a:endParaRPr lang="zh-CN" altLang="en-US"/>
          </a:p>
          <a:p>
            <a:r>
              <a:rPr lang="zh-CN" altLang="en-US"/>
              <a:t>生活中的不少时候离不开百度，但百度有功也有过，如何用好百度呢？</a:t>
            </a:r>
            <a:endParaRPr lang="zh-CN" altLang="en-US"/>
          </a:p>
          <a:p>
            <a:r>
              <a:rPr lang="zh-CN" altLang="en-US"/>
              <a:t>中国知网的产品、检索、功能</a:t>
            </a:r>
            <a:endParaRPr lang="zh-CN" altLang="en-US"/>
          </a:p>
          <a:p>
            <a:r>
              <a:rPr lang="zh-CN" altLang="en-US">
                <a:sym typeface="+mn-ea"/>
              </a:rPr>
              <a:t>检索词与检索式</a:t>
            </a:r>
            <a:endParaRPr lang="zh-CN" altLang="en-US"/>
          </a:p>
          <a:p>
            <a:r>
              <a:rPr lang="zh-CN" altLang="en-US">
                <a:sym typeface="+mn-ea"/>
              </a:rPr>
              <a:t>检索工具的选择</a:t>
            </a:r>
            <a:endParaRPr lang="zh-CN" altLang="en-US"/>
          </a:p>
          <a:p>
            <a:r>
              <a:rPr lang="zh-CN" altLang="en-US"/>
              <a:t>相关文献分析、导出、管理、引用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文献检索的方方面面（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技术创新中如何应用文献检索？</a:t>
            </a:r>
            <a:endParaRPr lang="zh-CN" altLang="en-US"/>
          </a:p>
          <a:p>
            <a:r>
              <a:rPr lang="zh-CN" altLang="en-US"/>
              <a:t>学术创新中如何应用文献检索？</a:t>
            </a:r>
            <a:endParaRPr lang="zh-CN" altLang="en-US"/>
          </a:p>
          <a:p>
            <a:r>
              <a:rPr lang="zh-CN" altLang="en-US"/>
              <a:t>重点</a:t>
            </a:r>
            <a:endParaRPr lang="zh-CN" altLang="en-US"/>
          </a:p>
          <a:p>
            <a:pPr lvl="1"/>
            <a:r>
              <a:rPr lang="zh-CN" altLang="en-US"/>
              <a:t>创新性检索：创新点已经定义了，看看是不是真的成立？</a:t>
            </a:r>
            <a:endParaRPr lang="zh-CN" altLang="en-US"/>
          </a:p>
          <a:p>
            <a:pPr lvl="1"/>
            <a:r>
              <a:rPr lang="zh-CN" altLang="en-US"/>
              <a:t>基于文献检索的创新：通过阅读文献寻找创新点</a:t>
            </a:r>
            <a:endParaRPr lang="zh-CN" altLang="en-US"/>
          </a:p>
          <a:p>
            <a:pPr lvl="1"/>
            <a:r>
              <a:rPr lang="zh-CN" altLang="en-US"/>
              <a:t>检索</a:t>
            </a:r>
            <a:r>
              <a:rPr lang="zh-CN" altLang="en-US"/>
              <a:t>报告格式</a:t>
            </a:r>
            <a:endParaRPr lang="zh-CN" altLang="en-US"/>
          </a:p>
          <a:p>
            <a:pPr lvl="1"/>
            <a:r>
              <a:rPr lang="zh-CN" altLang="en-US"/>
              <a:t>学术写作规范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创新点已经定义了，看看是不是真的成立？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97280" y="1384300"/>
          <a:ext cx="1061593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5060"/>
                <a:gridCol w="3556635"/>
                <a:gridCol w="213423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服务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适用场景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凭证</a:t>
                      </a:r>
                      <a:endParaRPr lang="zh-CN" altLang="en-US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技术开发</a:t>
                      </a:r>
                      <a:r>
                        <a:rPr lang="en-US" altLang="zh-CN" sz="2400">
                          <a:sym typeface="+mn-ea"/>
                        </a:rPr>
                        <a:t>/</a:t>
                      </a:r>
                      <a:r>
                        <a:rPr lang="zh-CN" altLang="en-US" sz="2400">
                          <a:sym typeface="+mn-ea"/>
                        </a:rPr>
                        <a:t>科研立项</a:t>
                      </a:r>
                      <a:r>
                        <a:rPr lang="en-US" altLang="zh-CN" sz="2400">
                          <a:sym typeface="+mn-ea"/>
                        </a:rPr>
                        <a:t>/</a:t>
                      </a:r>
                      <a:r>
                        <a:rPr lang="zh-CN" altLang="en-US" sz="2400">
                          <a:sym typeface="+mn-ea"/>
                        </a:rPr>
                        <a:t>开题查新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技术创新、学术创新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查新报告</a:t>
                      </a:r>
                      <a:endParaRPr lang="zh-CN" altLang="en-US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科技成果查新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科研项目验收、成果报奖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查新报告</a:t>
                      </a:r>
                      <a:endParaRPr lang="zh-CN" altLang="en-US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论文查重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科技论文评优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查重报告</a:t>
                      </a:r>
                      <a:endParaRPr lang="zh-CN" altLang="en-US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权利项</a:t>
                      </a:r>
                      <a:r>
                        <a:rPr lang="zh-CN" altLang="en-US" sz="2400">
                          <a:sym typeface="+mn-ea"/>
                        </a:rPr>
                        <a:t>新颖性检索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专利开发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查新报告</a:t>
                      </a:r>
                      <a:endParaRPr lang="zh-CN" altLang="en-US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创新性分析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非专利</a:t>
                      </a:r>
                      <a:r>
                        <a:rPr lang="en-US" altLang="zh-CN" sz="2400">
                          <a:sym typeface="+mn-ea"/>
                        </a:rPr>
                        <a:t>/</a:t>
                      </a:r>
                      <a:r>
                        <a:rPr lang="zh-CN" altLang="en-US" sz="2400">
                          <a:sym typeface="+mn-ea"/>
                        </a:rPr>
                        <a:t>学术型创新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水平</a:t>
                      </a:r>
                      <a:r>
                        <a:rPr lang="zh-CN" altLang="en-US" sz="2400"/>
                        <a:t>检索报告</a:t>
                      </a:r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014855" y="4127500"/>
            <a:ext cx="4006850" cy="23069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p>
            <a:pPr algn="ctr"/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结论（非专利、非学术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）</a:t>
            </a:r>
            <a:endParaRPr lang="zh-CN" altLang="en-US" sz="2400"/>
          </a:p>
          <a:p>
            <a:pPr algn="l"/>
            <a:r>
              <a:rPr lang="zh-CN" altLang="en-US" sz="2400"/>
              <a:t>和地域内比，创新</a:t>
            </a:r>
            <a:endParaRPr lang="zh-CN" altLang="en-US" sz="2400"/>
          </a:p>
          <a:p>
            <a:pPr lvl="1" algn="l"/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国际、国内、省内新颖性</a:t>
            </a:r>
            <a:endParaRPr lang="zh-CN" altLang="en-US" sz="2400"/>
          </a:p>
          <a:p>
            <a:pPr algn="l"/>
            <a:r>
              <a:rPr lang="zh-CN" altLang="en-US" sz="2400"/>
              <a:t>现在和过去比，创新</a:t>
            </a:r>
            <a:endParaRPr lang="zh-CN" altLang="en-US" sz="2400"/>
          </a:p>
          <a:p>
            <a:pPr lvl="1" algn="l"/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机构内（学校、班级</a:t>
            </a:r>
            <a:r>
              <a:rPr lang="en-US" altLang="zh-CN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...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）</a:t>
            </a:r>
            <a:endParaRPr lang="zh-CN" altLang="en-US" sz="2400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 lvl="1" algn="l"/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小组、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家庭、个人</a:t>
            </a:r>
            <a:r>
              <a:rPr lang="en-US" altLang="zh-CN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....</a:t>
            </a:r>
            <a:endParaRPr lang="en-US" altLang="zh-CN" sz="2400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30415" y="4591685"/>
            <a:ext cx="2995930" cy="11988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p>
            <a:pPr algn="ctr"/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结论（专利、学术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）</a:t>
            </a:r>
            <a:endParaRPr lang="zh-CN" altLang="en-US" sz="2400"/>
          </a:p>
          <a:p>
            <a:pPr algn="l"/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具有创新性</a:t>
            </a:r>
            <a:endParaRPr lang="zh-CN" altLang="en-US" sz="2400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 algn="l"/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不具有创新性</a:t>
            </a:r>
            <a:endParaRPr lang="zh-CN" altLang="en-US" sz="2400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通过阅读文献寻找创新点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61110" y="1417955"/>
          <a:ext cx="1062672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515"/>
                <a:gridCol w="2813685"/>
                <a:gridCol w="4077970"/>
                <a:gridCol w="2027556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服务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适用场景</a:t>
                      </a:r>
                      <a:endParaRPr lang="zh-CN" altLang="en-US" sz="2400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凭证</a:t>
                      </a:r>
                      <a:endParaRPr lang="zh-CN" altLang="en-US" sz="2400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ym typeface="+mn-ea"/>
                        </a:rPr>
                        <a:t>定题检索</a:t>
                      </a:r>
                      <a:endParaRPr lang="zh-CN" altLang="en-US" sz="2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ym typeface="+mn-ea"/>
                        </a:rPr>
                        <a:t>综述、课题调研</a:t>
                      </a:r>
                      <a:endParaRPr lang="zh-CN" altLang="en-US" sz="2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综述论文、调研报告：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</a:rPr>
                        <a:t>留白</a:t>
                      </a:r>
                      <a:endParaRPr lang="zh-CN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rgbClr val="FF0000"/>
                          </a:solidFill>
                        </a:rPr>
                        <a:t>无留白</a:t>
                      </a:r>
                      <a:endParaRPr lang="zh-CN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508750" y="3937635"/>
            <a:ext cx="4006850" cy="23069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p>
            <a:pPr algn="ctr"/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结论（非专利、非学术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）</a:t>
            </a:r>
            <a:endParaRPr lang="zh-CN" altLang="en-US" sz="2400"/>
          </a:p>
          <a:p>
            <a:pPr algn="l"/>
            <a:r>
              <a:rPr lang="zh-CN" altLang="en-US" sz="2400"/>
              <a:t>和地域内比，创新</a:t>
            </a:r>
            <a:endParaRPr lang="zh-CN" altLang="en-US" sz="2400"/>
          </a:p>
          <a:p>
            <a:pPr lvl="1" algn="l"/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国际、国内、省内新颖性</a:t>
            </a:r>
            <a:endParaRPr lang="zh-CN" altLang="en-US" sz="2400"/>
          </a:p>
          <a:p>
            <a:pPr algn="l"/>
            <a:r>
              <a:rPr lang="zh-CN" altLang="en-US" sz="2400"/>
              <a:t>现在和过去比，创新</a:t>
            </a:r>
            <a:endParaRPr lang="zh-CN" altLang="en-US" sz="2400"/>
          </a:p>
          <a:p>
            <a:pPr lvl="1" algn="l"/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机构内（学校、班级</a:t>
            </a:r>
            <a:r>
              <a:rPr lang="en-US" altLang="zh-CN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...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）</a:t>
            </a:r>
            <a:endParaRPr lang="zh-CN" altLang="en-US" sz="2400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 lvl="1" algn="l"/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小组、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家庭、个人</a:t>
            </a:r>
            <a:r>
              <a:rPr lang="en-US" altLang="zh-CN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....</a:t>
            </a:r>
            <a:endParaRPr lang="en-US" altLang="zh-CN" sz="2400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25576" y="3937635"/>
            <a:ext cx="2937510" cy="12299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p>
            <a:pPr algn="ctr"/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结论（专利、学术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）</a:t>
            </a:r>
            <a:endParaRPr lang="zh-CN" altLang="en-US" sz="2400"/>
          </a:p>
          <a:p>
            <a:pPr algn="ctr"/>
            <a:r>
              <a:rPr lang="zh-CN" altLang="en-US" sz="26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不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具有创新性</a:t>
            </a:r>
            <a:endParaRPr lang="zh-CN" altLang="en-US" sz="2400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 algn="ctr"/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具有创新性</a:t>
            </a:r>
            <a:endParaRPr lang="zh-CN" altLang="en-US" sz="2400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782955" y="2789555"/>
          <a:ext cx="106267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3576955"/>
                <a:gridCol w="42056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立项开题</a:t>
                      </a:r>
                      <a:r>
                        <a:rPr lang="zh-CN" altLang="en-US" sz="2400">
                          <a:sym typeface="+mn-ea"/>
                        </a:rPr>
                        <a:t>查新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技术创新、学术创新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查新报告</a:t>
                      </a:r>
                      <a:endParaRPr lang="zh-CN" altLang="en-US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权利项创新</a:t>
                      </a:r>
                      <a:r>
                        <a:rPr lang="zh-CN" altLang="en-US" sz="2400">
                          <a:sym typeface="+mn-ea"/>
                        </a:rPr>
                        <a:t>性检索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专利开发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专利查新报告</a:t>
                      </a:r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下箭头 4"/>
          <p:cNvSpPr/>
          <p:nvPr/>
        </p:nvSpPr>
        <p:spPr>
          <a:xfrm>
            <a:off x="9704070" y="2295525"/>
            <a:ext cx="299085" cy="493395"/>
          </a:xfrm>
          <a:prstGeom prst="down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187305" y="2357755"/>
            <a:ext cx="777240" cy="368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TRIZ</a:t>
            </a:r>
            <a:endParaRPr lang="en-US" altLang="zh-CN"/>
          </a:p>
        </p:txBody>
      </p:sp>
      <p:sp>
        <p:nvSpPr>
          <p:cNvPr id="11" name="右弧形箭头 10"/>
          <p:cNvSpPr/>
          <p:nvPr/>
        </p:nvSpPr>
        <p:spPr>
          <a:xfrm rot="10140000">
            <a:off x="278130" y="1907540"/>
            <a:ext cx="1303020" cy="3042285"/>
          </a:xfrm>
          <a:prstGeom prst="curvedLef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710" y="203200"/>
            <a:ext cx="10972800" cy="1075690"/>
          </a:xfrm>
        </p:spPr>
        <p:txBody>
          <a:bodyPr/>
          <a:p>
            <a:r>
              <a:rPr lang="zh-CN" altLang="en-US" sz="3200"/>
              <a:t>关于期待视野下的阅读疗法研究的文献检索报告</a:t>
            </a:r>
            <a:br>
              <a:rPr lang="zh-CN" altLang="en-US" sz="3200"/>
            </a:br>
            <a:r>
              <a:rPr lang="zh-CN" altLang="en-US" sz="3200"/>
              <a:t>（</a:t>
            </a:r>
            <a:r>
              <a:rPr lang="zh-CN" altLang="en-US" sz="32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为文献综述做准备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34035" y="1408430"/>
          <a:ext cx="11123930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6225"/>
                <a:gridCol w="4999990"/>
                <a:gridCol w="4577715"/>
              </a:tblGrid>
              <a:tr h="438785"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中文文献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外文文献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5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检索词/概念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期待视野、阅读疗法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expectation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、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bibliotheropy</a:t>
                      </a:r>
                      <a:endParaRPr lang="en-US" altLang="zh-CN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同义词、近义词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期望视野、期望视角、读者发展（上位词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）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expect*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、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bibliotherop*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、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booktherop*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、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book therop*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、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read* therop*</a:t>
                      </a:r>
                      <a:endParaRPr lang="en-US" altLang="zh-CN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时间范围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不限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文献出版类型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期刊、报纸、图书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检索工具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中国知网、万方、维普、超星、华理图书馆、上海图书馆、国家图书馆、百度学术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EBSCO\Scopus\WOS\Emerald\Sciencdirect\SpringerLink\PQDT\Amazon\LA(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国会图书馆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)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28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通用检索式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(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期待视野 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or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 期望视野 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or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期望视角 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or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期待视角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)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 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and (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阅读疗法 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or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读者发展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)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TI=(期待视野+期望视野+期望视角+期待视角)*(阅读+读者)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TI=(阅读疗法)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expectat* and (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bibliotherap* or booktherap* or (book therap*) or (read* therap*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))</a:t>
                      </a:r>
                      <a:endParaRPr lang="en-US" sz="16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TI=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expectat*</a:t>
                      </a:r>
                      <a:endParaRPr lang="en-US" sz="16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TI=(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bibliotherap* or booktherap* or (book therap*) or (read* therap*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))</a:t>
                      </a:r>
                      <a:endParaRPr lang="en-US" altLang="en-US" sz="16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613410"/>
          </a:xfrm>
        </p:spPr>
        <p:txBody>
          <a:bodyPr/>
          <a:p>
            <a:r>
              <a:rPr lang="zh-CN" altLang="en-US"/>
              <a:t>检索结果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95935" y="1047115"/>
          <a:ext cx="11313795" cy="6040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755"/>
                <a:gridCol w="3409950"/>
                <a:gridCol w="1109345"/>
                <a:gridCol w="940435"/>
                <a:gridCol w="3580130"/>
                <a:gridCol w="880110"/>
                <a:gridCol w="687070"/>
              </a:tblGrid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中文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英文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检索式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文献命中数量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文献相关数量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检索式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文献命中数量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文献相关数量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中国知网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TKA % 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(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期待视野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+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期望视野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+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期望视角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+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期待视角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)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*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(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阅读疗法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+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读者发展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)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2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1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英文扩展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1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0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万方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题名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/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摘要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/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关键词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: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(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期待视野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+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期望视野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+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期望视角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+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期待视角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)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*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(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阅读疗法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+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读者发展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)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1900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1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en-US" alt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TI=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expectat* and TS= (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bibliotherop* or booktherop* or (book therop*) or (read* therop*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))</a:t>
                      </a:r>
                      <a:endParaRPr lang="en-US" altLang="en-US" sz="16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0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维普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...</a:t>
                      </a:r>
                      <a:endParaRPr lang="en-US" altLang="zh-CN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en-US" sz="16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超星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...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en-US" sz="16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百度学术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...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en-US" sz="16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5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WOS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en-US" alt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TI=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expectat* and TS= (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bibliotherop* or booktherop* or (book therop*) or (read* therop*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))</a:t>
                      </a:r>
                      <a:endParaRPr lang="en-US" altLang="en-US" sz="16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适当放宽</a:t>
            </a:r>
            <a:r>
              <a:rPr lang="zh-CN" altLang="en-US">
                <a:sym typeface="+mn-ea"/>
              </a:rPr>
              <a:t>检索条件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6050" y="1417955"/>
            <a:ext cx="8378825" cy="31381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4759960"/>
            <a:ext cx="8378190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重要参考文献（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2735" y="1417955"/>
            <a:ext cx="9747250" cy="43046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e194481-bdd6-466d-86ad-434f92bd225d}"/>
</p:tagLst>
</file>

<file path=ppt/tags/tag2.xml><?xml version="1.0" encoding="utf-8"?>
<p:tagLst xmlns:p="http://schemas.openxmlformats.org/presentationml/2006/main">
  <p:tag name="KSO_WM_UNIT_TABLE_BEAUTIFY" val="smartTable{7e194481-bdd6-466d-86ad-434f92bd225d}"/>
</p:tagLst>
</file>

<file path=ppt/tags/tag3.xml><?xml version="1.0" encoding="utf-8"?>
<p:tagLst xmlns:p="http://schemas.openxmlformats.org/presentationml/2006/main">
  <p:tag name="KSO_WM_UNIT_TABLE_BEAUTIFY" val="smartTable{fd17cea6-154c-46cb-afac-5551dd92bb27}"/>
</p:tagLst>
</file>

<file path=ppt/tags/tag4.xml><?xml version="1.0" encoding="utf-8"?>
<p:tagLst xmlns:p="http://schemas.openxmlformats.org/presentationml/2006/main">
  <p:tag name="KSO_WM_UNIT_TABLE_BEAUTIFY" val="smartTable{4dd27f9e-58bc-4ddf-9e61-bfa1f8460c0c}"/>
</p:tagLst>
</file>

<file path=ppt/tags/tag5.xml><?xml version="1.0" encoding="utf-8"?>
<p:tagLst xmlns:p="http://schemas.openxmlformats.org/presentationml/2006/main">
  <p:tag name="KSO_WM_UNIT_TABLE_BEAUTIFY" val="smartTable{05a9497a-30ae-4533-8c06-da09ec18f861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1595</Words>
  <Application>WPS 演示</Application>
  <PresentationFormat>宽屏</PresentationFormat>
  <Paragraphs>285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仿宋</vt:lpstr>
      <vt:lpstr>微软雅黑</vt:lpstr>
      <vt:lpstr>Arial Unicode MS</vt:lpstr>
      <vt:lpstr>Calibri</vt:lpstr>
      <vt:lpstr>默认设计模板</vt:lpstr>
      <vt:lpstr>创新研究中如何运用文献检索？</vt:lpstr>
      <vt:lpstr>文献检索的方方面面（1）</vt:lpstr>
      <vt:lpstr>文献检索的方方面面（2）</vt:lpstr>
      <vt:lpstr>创新点已经定义了，看看是不是真的成立？</vt:lpstr>
      <vt:lpstr>通过阅读文献寻找创新点</vt:lpstr>
      <vt:lpstr>关于期待视野下的阅读疗法研究的文献检索报告 （为文献综述做准备）</vt:lpstr>
      <vt:lpstr>检索结果</vt:lpstr>
      <vt:lpstr>适当放宽检索条件</vt:lpstr>
      <vt:lpstr>重要参考文献（1）</vt:lpstr>
      <vt:lpstr>重要参考文献（2）</vt:lpstr>
      <vt:lpstr>PowerPoint 演示文稿</vt:lpstr>
      <vt:lpstr>阅读文献：下载全文</vt:lpstr>
      <vt:lpstr>述评以及创新点</vt:lpstr>
      <vt:lpstr>创新性检索 （兼顾文献综述）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jijm</dc:creator>
  <cp:lastModifiedBy>吉久明</cp:lastModifiedBy>
  <cp:revision>212</cp:revision>
  <dcterms:created xsi:type="dcterms:W3CDTF">2019-06-19T02:08:00Z</dcterms:created>
  <dcterms:modified xsi:type="dcterms:W3CDTF">2020-10-06T04:56:06Z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