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50" r:id="rId4"/>
    <p:sldId id="453" r:id="rId5"/>
    <p:sldId id="454" r:id="rId6"/>
    <p:sldId id="456" r:id="rId7"/>
    <p:sldId id="457" r:id="rId8"/>
    <p:sldId id="45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94000">
              <a:srgbClr val="14CD68">
                <a:alpha val="0"/>
              </a:srgbClr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 dirty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3073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defTabSz="914400">
              <a:buClrTx/>
              <a:buSzTx/>
              <a:buFontTx/>
            </a:pPr>
            <a:r>
              <a:rPr lang="zh-CN" altLang="en-US" sz="4400" kern="1200" baseline="0">
                <a:latin typeface="+mj-lt"/>
                <a:ea typeface="+mj-ea"/>
                <a:cs typeface="+mj-cs"/>
              </a:rPr>
              <a:t>万方数据概论</a:t>
            </a:r>
            <a:endParaRPr lang="zh-CN" altLang="en-US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 defTabSz="914400">
              <a:buClrTx/>
              <a:buSzTx/>
              <a:buFontTx/>
            </a:pPr>
            <a:r>
              <a:rPr lang="zh-CN" altLang="zh-CN" sz="3200" kern="1200" baseline="0">
                <a:latin typeface="+mn-lt"/>
                <a:ea typeface="+mn-ea"/>
                <a:cs typeface="+mn-cs"/>
              </a:rPr>
              <a:t>吉久明</a:t>
            </a:r>
            <a:endParaRPr lang="zh-CN" altLang="zh-CN" sz="3200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zh-CN" altLang="zh-CN" sz="32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万方也是综合性的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245" y="1371600"/>
            <a:ext cx="11572875" cy="4114800"/>
          </a:xfrm>
          <a:prstGeom prst="rect">
            <a:avLst/>
          </a:prstGeom>
        </p:spPr>
      </p:pic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9946005" y="4248150"/>
            <a:ext cx="641350" cy="379730"/>
          </a:xfrm>
          <a:prstGeom prst="round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3875" y="4406900"/>
            <a:ext cx="10972800" cy="20948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437515"/>
            <a:ext cx="4445000" cy="39693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79920" y="160655"/>
            <a:ext cx="451675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b="1">
                <a:solidFill>
                  <a:schemeClr val="tx1"/>
                </a:solidFill>
              </a:rPr>
              <a:t>中国知网</a:t>
            </a:r>
            <a:endParaRPr lang="zh-CN" altLang="en-US" b="1">
              <a:solidFill>
                <a:schemeClr val="tx1"/>
              </a:solidFill>
            </a:endParaRPr>
          </a:p>
          <a:p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期刊</a:t>
            </a:r>
            <a:r>
              <a:rPr lang="zh-CN" altLang="en-US"/>
              <a:t>，</a:t>
            </a:r>
            <a:r>
              <a:rPr lang="zh-CN" altLang="en-US"/>
              <a:t>找到 161,500,846 条结果</a:t>
            </a:r>
            <a:endParaRPr lang="zh-CN" altLang="en-US"/>
          </a:p>
          <a:p>
            <a:r>
              <a:rPr lang="zh-CN" altLang="en-US"/>
              <a:t>学位论文，</a:t>
            </a:r>
            <a:r>
              <a:rPr lang="zh-CN" altLang="en-US"/>
              <a:t>找到 4,710,481 条结果</a:t>
            </a:r>
            <a:endParaRPr lang="zh-CN" altLang="en-US"/>
          </a:p>
          <a:p>
            <a:r>
              <a:rPr lang="zh-CN" altLang="en-US"/>
              <a:t>会议，找到 3,391,199 条结果</a:t>
            </a:r>
            <a:endParaRPr lang="zh-CN" altLang="en-US"/>
          </a:p>
          <a:p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报纸</a:t>
            </a:r>
            <a:r>
              <a:rPr lang="zh-CN" altLang="en-US"/>
              <a:t>，找到 18,952,132 条结果 </a:t>
            </a:r>
            <a:endParaRPr lang="zh-CN" altLang="en-US"/>
          </a:p>
          <a:p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图书</a:t>
            </a:r>
            <a:r>
              <a:rPr lang="zh-CN" altLang="en-US"/>
              <a:t>，找到 1,996,181 条结果</a:t>
            </a:r>
            <a:endParaRPr lang="zh-CN" altLang="en-US"/>
          </a:p>
          <a:p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年鉴</a:t>
            </a:r>
            <a:r>
              <a:rPr lang="zh-CN" altLang="en-US"/>
              <a:t>，找到 36,970,340 条结果</a:t>
            </a:r>
            <a:endParaRPr lang="zh-CN" altLang="en-US"/>
          </a:p>
          <a:p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百科</a:t>
            </a:r>
            <a:r>
              <a:rPr lang="zh-CN" altLang="en-US"/>
              <a:t>，找到 13,151,712 条结果 </a:t>
            </a:r>
            <a:endParaRPr lang="zh-CN" altLang="en-US"/>
          </a:p>
          <a:p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词典</a:t>
            </a:r>
            <a:r>
              <a:rPr lang="zh-CN" altLang="en-US"/>
              <a:t>，找到 9,747,754 条结果</a:t>
            </a:r>
            <a:endParaRPr lang="zh-CN" altLang="en-US"/>
          </a:p>
          <a:p>
            <a:r>
              <a:rPr lang="zh-CN" altLang="en-US"/>
              <a:t>中国</a:t>
            </a:r>
            <a:r>
              <a:rPr lang="zh-CN" altLang="en-US"/>
              <a:t>专利， 找到 101,905,770 条结果</a:t>
            </a:r>
            <a:endParaRPr lang="zh-CN" altLang="en-US"/>
          </a:p>
          <a:p>
            <a:r>
              <a:rPr lang="zh-CN" altLang="en-US"/>
              <a:t>海外专利，找到 72,145,140 条结果</a:t>
            </a:r>
            <a:endParaRPr lang="zh-CN" altLang="en-US"/>
          </a:p>
          <a:p>
            <a:r>
              <a:rPr lang="zh-CN" altLang="en-US"/>
              <a:t>标准，找到 634,150 条结果【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职业标准</a:t>
            </a:r>
            <a:r>
              <a:rPr lang="zh-CN" altLang="en-US"/>
              <a:t>】 </a:t>
            </a:r>
            <a:endParaRPr lang="zh-CN" altLang="en-US"/>
          </a:p>
          <a:p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成果</a:t>
            </a:r>
            <a:r>
              <a:rPr lang="zh-CN" altLang="en-US"/>
              <a:t>，找到 932,849 条结果</a:t>
            </a:r>
            <a:endParaRPr lang="zh-CN" altLang="en-US"/>
          </a:p>
          <a:p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古籍</a:t>
            </a:r>
            <a:r>
              <a:rPr lang="zh-CN" altLang="en-US"/>
              <a:t>，找到 3,312,684 条结果</a:t>
            </a:r>
            <a:r>
              <a:rPr lang="zh-CN" altLang="en-US"/>
              <a:t> 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法律法规</a:t>
            </a:r>
            <a:r>
              <a:rPr lang="zh-CN" altLang="en-US"/>
              <a:t>，找到 3,912,826 条结果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75565"/>
            <a:ext cx="4676775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专利检索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90775" y="1575435"/>
            <a:ext cx="787971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万方数据库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25725" y="1600200"/>
            <a:ext cx="693991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知网数据库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09470" y="2077085"/>
            <a:ext cx="7972425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39760" y="274955"/>
            <a:ext cx="3342640" cy="1143000"/>
          </a:xfrm>
        </p:spPr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t="34437"/>
          <a:stretch>
            <a:fillRect/>
          </a:stretch>
        </p:blipFill>
        <p:spPr>
          <a:xfrm>
            <a:off x="267335" y="654050"/>
            <a:ext cx="7972425" cy="28663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265" y="3648075"/>
            <a:ext cx="8201025" cy="2790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WPS 演示</Application>
  <PresentationFormat>宽屏</PresentationFormat>
  <Paragraphs>29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万方数据概论</vt:lpstr>
      <vt:lpstr>万方也是综合性的</vt:lpstr>
      <vt:lpstr>PowerPoint 演示文稿</vt:lpstr>
      <vt:lpstr>PowerPoint 演示文稿</vt:lpstr>
      <vt:lpstr>shu ju ku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jijm</dc:creator>
  <cp:lastModifiedBy>吉久明</cp:lastModifiedBy>
  <cp:revision>253</cp:revision>
  <dcterms:created xsi:type="dcterms:W3CDTF">2019-06-19T02:08:00Z</dcterms:created>
  <dcterms:modified xsi:type="dcterms:W3CDTF">2020-10-07T00:42:24Z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