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99" r:id="rId4"/>
    <p:sldId id="501" r:id="rId5"/>
    <p:sldId id="505" r:id="rId6"/>
    <p:sldId id="503" r:id="rId7"/>
    <p:sldId id="504" r:id="rId8"/>
    <p:sldId id="494" r:id="rId9"/>
    <p:sldId id="495" r:id="rId10"/>
    <p:sldId id="496" r:id="rId11"/>
    <p:sldId id="497" r:id="rId12"/>
    <p:sldId id="500" r:id="rId13"/>
    <p:sldId id="5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标准文献检索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标准文献检索的场景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963160"/>
          </a:xfrm>
        </p:spPr>
        <p:txBody>
          <a:bodyPr/>
          <a:p>
            <a:r>
              <a:rPr lang="zh-CN" altLang="en-US"/>
              <a:t>凡是都可以看看是否有标准？</a:t>
            </a:r>
            <a:endParaRPr lang="zh-CN" altLang="en-US"/>
          </a:p>
          <a:p>
            <a:pPr lvl="1"/>
            <a:r>
              <a:rPr lang="zh-CN" altLang="en-US"/>
              <a:t>检索已经生效的</a:t>
            </a:r>
            <a:r>
              <a:rPr lang="zh-CN" altLang="en-US"/>
              <a:t>标准文献</a:t>
            </a:r>
            <a:endParaRPr lang="zh-CN" altLang="en-US"/>
          </a:p>
          <a:p>
            <a:r>
              <a:rPr lang="zh-CN" altLang="en-US"/>
              <a:t>跟踪新标准生效预告，提前应对减少损失？</a:t>
            </a:r>
            <a:endParaRPr lang="zh-CN" altLang="en-US"/>
          </a:p>
          <a:p>
            <a:pPr lvl="1"/>
            <a:r>
              <a:rPr lang="zh-CN" altLang="en-US"/>
              <a:t>检索即将生效的标准文献</a:t>
            </a:r>
            <a:endParaRPr lang="zh-CN" altLang="en-US"/>
          </a:p>
          <a:p>
            <a:r>
              <a:rPr lang="zh-CN" altLang="en-US"/>
              <a:t>凡事都可以想想是否应该有标准？</a:t>
            </a:r>
            <a:endParaRPr lang="zh-CN" altLang="en-US"/>
          </a:p>
          <a:p>
            <a:pPr lvl="1"/>
            <a:r>
              <a:rPr lang="zh-CN" altLang="en-US"/>
              <a:t>检索已经生效和即将生效的标准文献</a:t>
            </a:r>
            <a:endParaRPr lang="zh-CN" altLang="en-US"/>
          </a:p>
          <a:p>
            <a:pPr lvl="1"/>
            <a:r>
              <a:rPr lang="zh-CN" altLang="en-US"/>
              <a:t>检索标准修订计划，</a:t>
            </a:r>
            <a:r>
              <a:rPr lang="zh-CN" altLang="en-US">
                <a:sym typeface="+mn-ea"/>
              </a:rPr>
              <a:t>参与标准制定</a:t>
            </a:r>
            <a:endParaRPr lang="zh-CN" altLang="en-US"/>
          </a:p>
          <a:p>
            <a:pPr lvl="0"/>
            <a:r>
              <a:rPr lang="zh-CN" altLang="en-US"/>
              <a:t>标准文献有效吗？</a:t>
            </a:r>
            <a:endParaRPr lang="zh-CN" altLang="en-US"/>
          </a:p>
          <a:p>
            <a:pPr lvl="1"/>
            <a:r>
              <a:rPr lang="zh-CN" altLang="en-US"/>
              <a:t>检索已经发布的标准文献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标准文献检索的技巧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标准编号检索：要注意不同检索工具使用不同的编号格式</a:t>
            </a:r>
            <a:endParaRPr lang="zh-CN" altLang="en-US" sz="2400"/>
          </a:p>
          <a:p>
            <a:r>
              <a:rPr lang="zh-CN" altLang="en-US" sz="2400"/>
              <a:t>标题检索：应使用较少的检索词，防止漏检</a:t>
            </a:r>
            <a:endParaRPr lang="zh-CN" altLang="en-US" sz="2400"/>
          </a:p>
          <a:p>
            <a:r>
              <a:rPr lang="zh-CN" altLang="en-US" sz="2400"/>
              <a:t>分类号导航：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1445" y="2908300"/>
            <a:ext cx="1644650" cy="368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5" y="2908300"/>
            <a:ext cx="1619250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2999105"/>
            <a:ext cx="2199005" cy="2882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完整的</a:t>
            </a:r>
            <a:r>
              <a:rPr lang="zh-CN" altLang="en-US"/>
              <a:t>标准及标准文献知识讲座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1520" y="1600200"/>
            <a:ext cx="81876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从1G到5G 标准之争争出了什么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央广网，发布时间：19-08-1411:02央广网官方帐号</a:t>
            </a:r>
            <a:endParaRPr lang="zh-CN" altLang="en-US" sz="1800"/>
          </a:p>
          <a:p>
            <a:r>
              <a:rPr lang="zh-CN" altLang="en-US" sz="1800"/>
              <a:t>https://baijiahao.baidu.com/s?id=1641812902733495148&amp;wfr=spider&amp;for=pc</a:t>
            </a:r>
            <a:endParaRPr lang="zh-CN" altLang="en-US" sz="1800"/>
          </a:p>
          <a:p>
            <a:r>
              <a:rPr lang="zh-CN" altLang="en-US"/>
              <a:t>争出了</a:t>
            </a:r>
            <a:r>
              <a:rPr lang="en-US" altLang="zh-CN"/>
              <a:t>3</a:t>
            </a:r>
            <a:r>
              <a:rPr lang="zh-CN" altLang="en-US"/>
              <a:t>点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技术难度越高参与企业越少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标准迭代带动产业生态发展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、启示</a:t>
            </a:r>
            <a:endParaRPr lang="zh-CN" altLang="en-US"/>
          </a:p>
          <a:p>
            <a:pPr lvl="2"/>
            <a:r>
              <a:rPr lang="zh-CN" altLang="en-US"/>
              <a:t>抓住标准带来的机遇；警惕依赖标准优势</a:t>
            </a:r>
            <a:endParaRPr lang="zh-CN" altLang="en-US"/>
          </a:p>
          <a:p>
            <a:pPr lvl="2"/>
            <a:r>
              <a:rPr lang="zh-CN" altLang="en-US"/>
              <a:t>例：</a:t>
            </a:r>
            <a:r>
              <a:rPr lang="zh-CN" altLang="en-US"/>
              <a:t>依赖1G优势的摩托罗拉在2G时代衰落、依赖2G优势的诺基亚在3G时代衰落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38110" y="2889885"/>
            <a:ext cx="2468880" cy="3683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标准就是竞争力的体现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标准文献的模样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GB/T 2900.18-1992 电工名词术语 低压电气</a:t>
            </a:r>
            <a:endParaRPr lang="zh-CN" altLang="en-US"/>
          </a:p>
          <a:p>
            <a:r>
              <a:rPr lang="zh-CN" altLang="en-US"/>
              <a:t>GB/T 31773-2015中药方剂编码规则及编码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GB/T 7714-2015信息与文献 参考文献著录规则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T/GB 028-2020蛇类防控单位专业技术和服务能力水平评价标准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GB 10034.2-1988反射放映银幕 有效散射角的测定方法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标准文献的模样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5305" y="1267460"/>
            <a:ext cx="347726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人人都有用的药品标准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1.《中华人民共和国药典》</a:t>
            </a:r>
            <a:endParaRPr lang="zh-CN" altLang="en-US" sz="2400"/>
          </a:p>
          <a:p>
            <a:r>
              <a:rPr lang="zh-CN" altLang="en-US" sz="2400"/>
              <a:t>2.CFDA颁布标准</a:t>
            </a:r>
            <a:endParaRPr lang="zh-CN" altLang="en-US" sz="2400"/>
          </a:p>
          <a:p>
            <a:r>
              <a:rPr lang="zh-CN" altLang="en-US" sz="2400"/>
              <a:t>3.药品注册标准</a:t>
            </a:r>
            <a:endParaRPr lang="zh-CN" altLang="en-US" sz="2400"/>
          </a:p>
          <a:p>
            <a:r>
              <a:rPr lang="zh-CN" altLang="en-US" sz="2400"/>
              <a:t>4.其他一些标准，如：</a:t>
            </a:r>
            <a:endParaRPr lang="zh-CN" altLang="en-US" sz="2400"/>
          </a:p>
          <a:p>
            <a:r>
              <a:rPr lang="zh-CN" altLang="en-US" sz="2400"/>
              <a:t>卫生部中药成方制剂一至二十一册</a:t>
            </a:r>
            <a:endParaRPr lang="zh-CN" altLang="en-US" sz="2400"/>
          </a:p>
          <a:p>
            <a:r>
              <a:rPr lang="zh-CN" altLang="en-US" sz="2400"/>
              <a:t>卫生部化学、生化、抗生素药品第一分册</a:t>
            </a:r>
            <a:endParaRPr lang="zh-CN" altLang="en-US" sz="2400"/>
          </a:p>
          <a:p>
            <a:r>
              <a:rPr lang="zh-CN" altLang="en-US" sz="2400"/>
              <a:t>卫生部药品标准（二部）一册至六册；</a:t>
            </a:r>
            <a:endParaRPr lang="zh-CN" altLang="en-US" sz="2400"/>
          </a:p>
          <a:p>
            <a:r>
              <a:rPr lang="zh-CN" altLang="en-US" sz="2400"/>
              <a:t>卫生部药品标准藏药第一册、蒙药分册、维吾尔药分册；</a:t>
            </a:r>
            <a:endParaRPr lang="zh-CN" altLang="en-US" sz="2400"/>
          </a:p>
          <a:p>
            <a:r>
              <a:rPr lang="zh-CN" altLang="en-US" sz="2400"/>
              <a:t>新药转正标准1至76册(正不断更新）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人人都有用的药品标准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国家药品标准化学药品地标升国标一至十六册；</a:t>
            </a:r>
            <a:endParaRPr lang="zh-CN" altLang="en-US" sz="2400"/>
          </a:p>
          <a:p>
            <a:r>
              <a:rPr lang="zh-CN" altLang="en-US" sz="2400"/>
              <a:t>国家中成药标准汇编内科心系分册、内科肝胆分册、内科脾胃分册、内科气血津液分册、</a:t>
            </a:r>
            <a:endParaRPr lang="zh-CN" altLang="en-US" sz="2400"/>
          </a:p>
          <a:p>
            <a:r>
              <a:rPr lang="zh-CN" altLang="en-US" sz="2400"/>
              <a:t>科肺系（一）、（二）分册、内科肾系分册、外科妇科分册、骨伤科分册、口腔肿瘤儿科分册、眼科耳鼻喉皮肤科分册、经络肢体脑系分册；</a:t>
            </a:r>
            <a:endParaRPr lang="zh-CN" altLang="en-US" sz="2400"/>
          </a:p>
          <a:p>
            <a:r>
              <a:rPr lang="zh-CN" altLang="en-US" sz="2400"/>
              <a:t>国家注册标准（针对某一企业的标准，但同样是国家药品标准）</a:t>
            </a:r>
            <a:endParaRPr lang="zh-CN" altLang="en-US" sz="2400"/>
          </a:p>
          <a:p>
            <a:r>
              <a:rPr lang="zh-CN" altLang="en-US" sz="2400"/>
              <a:t>进口药品标准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标准文献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《营造法式》：</a:t>
            </a:r>
            <a:r>
              <a:rPr lang="en-US" altLang="zh-CN"/>
              <a:t>[</a:t>
            </a:r>
            <a:r>
              <a:rPr lang="zh-CN" altLang="en-US"/>
              <a:t>宋</a:t>
            </a:r>
            <a:r>
              <a:rPr lang="en-US" altLang="zh-CN"/>
              <a:t>]</a:t>
            </a:r>
            <a:r>
              <a:rPr lang="zh-CN" altLang="en-US"/>
              <a:t>李诫编</a:t>
            </a:r>
            <a:r>
              <a:rPr lang="zh-CN" altLang="en-US"/>
              <a:t>著</a:t>
            </a:r>
            <a:endParaRPr lang="zh-CN" altLang="en-US"/>
          </a:p>
          <a:p>
            <a:r>
              <a:rPr lang="zh-CN" altLang="en-US">
                <a:sym typeface="+mn-ea"/>
              </a:rPr>
              <a:t>标准文献就是规范、规则、原则，常用于实验、施工建设、商品质量、服务领域，以保障生命、环境、生态安全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3514090"/>
            <a:ext cx="4297045" cy="548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4062730"/>
            <a:ext cx="1397635" cy="1285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25" y="4284345"/>
            <a:ext cx="3380740" cy="642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75" y="5317490"/>
            <a:ext cx="5257800" cy="742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21905" y="3580765"/>
            <a:ext cx="4192270" cy="1198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各地、各级、各行业、各企业</a:t>
            </a:r>
            <a:endParaRPr lang="zh-CN" altLang="en-US" sz="2400"/>
          </a:p>
          <a:p>
            <a:r>
              <a:rPr lang="zh-CN" altLang="en-US" sz="2400"/>
              <a:t>可能与</a:t>
            </a:r>
            <a:r>
              <a:rPr lang="en-US" altLang="zh-CN" sz="2400"/>
              <a:t>ISO</a:t>
            </a:r>
            <a:r>
              <a:rPr lang="zh-CN" altLang="en-US" sz="2400"/>
              <a:t>一致，也可能低于</a:t>
            </a:r>
            <a:r>
              <a:rPr lang="en-US" altLang="zh-CN" sz="2400"/>
              <a:t>ISO</a:t>
            </a:r>
            <a:r>
              <a:rPr lang="zh-CN" altLang="en-US" sz="2400"/>
              <a:t>的要求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755" y="5149215"/>
            <a:ext cx="2218055" cy="391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强制标准与非强制标准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427460" cy="4526280"/>
          </a:xfrm>
        </p:spPr>
        <p:txBody>
          <a:bodyPr/>
          <a:p>
            <a:r>
              <a:rPr lang="zh-CN" altLang="en-US"/>
              <a:t>强制：保障人体健康、人身财产安全的标准和法律，行政法规规定强制执行的。</a:t>
            </a:r>
            <a:r>
              <a:rPr lang="zh-CN" altLang="en-US">
                <a:solidFill>
                  <a:srgbClr val="FF0000"/>
                </a:solidFill>
              </a:rPr>
              <a:t>作为基本保障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如，</a:t>
            </a:r>
            <a:r>
              <a:rPr lang="en-US" altLang="zh-CN"/>
              <a:t>GB</a:t>
            </a:r>
            <a:r>
              <a:rPr lang="zh-CN" altLang="en-US"/>
              <a:t>类标准</a:t>
            </a:r>
            <a:endParaRPr lang="zh-CN" altLang="en-US"/>
          </a:p>
          <a:p>
            <a:r>
              <a:rPr lang="zh-CN" altLang="en-US"/>
              <a:t>全文强制和条文强制</a:t>
            </a:r>
            <a:endParaRPr lang="zh-CN" altLang="en-US"/>
          </a:p>
          <a:p>
            <a:pPr lvl="1"/>
            <a:r>
              <a:rPr lang="zh-CN" altLang="en-US"/>
              <a:t>1、标准的全部技术内容需要强制时，为全文强制形式；</a:t>
            </a:r>
            <a:endParaRPr lang="zh-CN" altLang="en-US"/>
          </a:p>
          <a:p>
            <a:pPr lvl="1"/>
            <a:r>
              <a:rPr lang="zh-CN" altLang="en-US"/>
              <a:t>2、标准中部分技术内容需要强制时，为条文强制形式。</a:t>
            </a:r>
            <a:endParaRPr lang="zh-CN" altLang="en-US"/>
          </a:p>
          <a:p>
            <a:pPr lvl="0"/>
            <a:r>
              <a:rPr lang="zh-CN" altLang="en-US"/>
              <a:t>非强制：推荐，利用</a:t>
            </a:r>
            <a:r>
              <a:rPr lang="zh-CN" altLang="en-US">
                <a:solidFill>
                  <a:srgbClr val="FF0000"/>
                </a:solidFill>
              </a:rPr>
              <a:t>竞争优势引导生产水平提升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如，GB/T类标准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标准文献检索工具</a:t>
            </a:r>
            <a:br>
              <a:rPr lang="zh-CN" altLang="en-US"/>
            </a:br>
            <a:r>
              <a:rPr lang="zh-CN" altLang="en-US"/>
              <a:t>导航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285" y="1934210"/>
            <a:ext cx="9496425" cy="372427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470910" y="4371975"/>
            <a:ext cx="7013575" cy="46609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20,&quot;width&quot;:259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宽屏</PresentationFormat>
  <Paragraphs>92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标准文献检索</vt:lpstr>
      <vt:lpstr>PowerPoint 演示文稿</vt:lpstr>
      <vt:lpstr>PowerPoint 演示文稿</vt:lpstr>
      <vt:lpstr>PowerPoint 演示文稿</vt:lpstr>
      <vt:lpstr>PowerPoint 演示文稿</vt:lpstr>
      <vt:lpstr>人人都有用的药品标准</vt:lpstr>
      <vt:lpstr>标准概述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396</cp:revision>
  <dcterms:created xsi:type="dcterms:W3CDTF">2019-06-19T02:08:00Z</dcterms:created>
  <dcterms:modified xsi:type="dcterms:W3CDTF">2020-10-16T14:48:39Z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