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641c5021_10_9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641c5021_10_9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641c5021_1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641c5021_1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641c5021_1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4641c5021_1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4641c5021_1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4641c5021_1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641c5021_1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641c5021_1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4641c5021_1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4641c5021_1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4641c5021_1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4641c5021_1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641c5021_10_9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4641c5021_10_9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4641c5021_1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4641c5021_1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4641c5021_10_9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4641c5021_10_9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4641c5021_1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4641c5021_1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641c502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e4641c502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641c5021_1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641c5021_1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641c5021_1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641c5021_1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641c5021_10_9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641c5021_10_9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4641c5021_10_9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4641c5021_10_9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641c5021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4641c5021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641c5021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e4641c5021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641c5021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e4641c5021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641c502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e4641c502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641c5021_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e4641c5021_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641c5021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641c5021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641c5021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e4641c5021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2100" rtl="0">
              <a:spcBef>
                <a:spcPts val="800"/>
              </a:spcBef>
              <a:spcAft>
                <a:spcPts val="0"/>
              </a:spcAft>
              <a:buSzPts val="1000"/>
              <a:buChar char="►"/>
              <a:defRPr/>
            </a:lvl2pPr>
            <a:lvl3pPr marL="1371600" lvl="2" indent="-279400" rtl="0">
              <a:spcBef>
                <a:spcPts val="800"/>
              </a:spcBef>
              <a:spcAft>
                <a:spcPts val="0"/>
              </a:spcAft>
              <a:buSzPts val="800"/>
              <a:buChar char="►"/>
              <a:defRPr/>
            </a:lvl3pPr>
            <a:lvl4pPr marL="1828800" lvl="3" indent="-27305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marL="2286000" lvl="4" indent="-27305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marL="2743200" lvl="5" indent="-27305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marL="3200400" lvl="6" indent="-27305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marL="3657600" lvl="7" indent="-27305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marL="4114800" lvl="8" indent="-273050" rtl="0"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8"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►"/>
              <a:defRPr sz="1600">
                <a:solidFill>
                  <a:schemeClr val="dk2"/>
                </a:solidFill>
              </a:defRPr>
            </a:lvl1pPr>
            <a:lvl2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►"/>
              <a:defRPr sz="1400">
                <a:solidFill>
                  <a:schemeClr val="dk2"/>
                </a:solidFill>
              </a:defRPr>
            </a:lvl2pPr>
            <a:lvl3pPr marL="1371600" lvl="2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►"/>
              <a:defRPr sz="1400">
                <a:solidFill>
                  <a:schemeClr val="dk2"/>
                </a:solidFill>
              </a:defRPr>
            </a:lvl3pPr>
            <a:lvl4pPr marL="182880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4pPr>
            <a:lvl5pPr marL="228600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5pPr>
            <a:lvl6pPr marL="274320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6pPr>
            <a:lvl7pPr marL="320040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7pPr>
            <a:lvl8pPr marL="365760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8pPr>
            <a:lvl9pPr marL="411480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6" name="Google Shape;36;p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0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►"/>
              <a:defRPr sz="1600">
                <a:solidFill>
                  <a:schemeClr val="dk2"/>
                </a:solidFill>
              </a:defRPr>
            </a:lvl1pPr>
            <a:lvl2pPr marL="91440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Char char="►"/>
              <a:defRPr sz="1400">
                <a:solidFill>
                  <a:schemeClr val="dk2"/>
                </a:solidFill>
              </a:defRPr>
            </a:lvl2pPr>
            <a:lvl3pPr marL="1371600" lvl="2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Char char="►"/>
              <a:defRPr sz="1400">
                <a:solidFill>
                  <a:schemeClr val="dk2"/>
                </a:solidFill>
              </a:defRPr>
            </a:lvl3pPr>
            <a:lvl4pPr marL="1828800" lvl="3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4pPr>
            <a:lvl5pPr marL="2286000" lvl="4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5pPr>
            <a:lvl6pPr marL="2743200" lvl="5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6pPr>
            <a:lvl7pPr marL="3200400" lvl="6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7pPr>
            <a:lvl8pPr marL="365760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8pPr>
            <a:lvl9pPr marL="4114800" lvl="8" indent="-2730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Char char="►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931350" y="11543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 GRUPO 5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1128900" y="2144899"/>
            <a:ext cx="5833800" cy="238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Honorio Apaza Alanoca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Juan Román Linares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Bryan Fausto Coaguila Torres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566325" y="207645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práctica propuesta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con los datos propuestos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319" y="1132538"/>
            <a:ext cx="5190620" cy="38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63" y="1777275"/>
            <a:ext cx="23717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generate dot: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0" y="1042113"/>
            <a:ext cx="68199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950" y="3095625"/>
            <a:ext cx="26860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closest_point_brute_force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94" y="1620456"/>
            <a:ext cx="7368225" cy="17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naive_closest_point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30" y="1356825"/>
            <a:ext cx="7571125" cy="3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closest_point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525" y="1144550"/>
            <a:ext cx="4822950" cy="35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KdTree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La implementación del algoritmo KdTree en lenguaje de programación JavaScript, para mostrar el comportamiento y resultados usamos la tecnología html, css y d3js.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8"/>
          <p:cNvPicPr preferRelativeResize="0"/>
          <p:nvPr/>
        </p:nvPicPr>
        <p:blipFill rotWithShape="1">
          <a:blip r:embed="rId3">
            <a:alphaModFix/>
          </a:blip>
          <a:srcRect l="10801" t="13577"/>
          <a:stretch/>
        </p:blipFill>
        <p:spPr>
          <a:xfrm>
            <a:off x="493875" y="349250"/>
            <a:ext cx="8156227" cy="44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KNN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Para búsquedas por similitud se implementa KNN, la búsqueda del K vecino más cercano del árbol consiste en seleccionar el el punto rojo con el mouse de la computadora, y los vecinos más cercanos son los puntos verdes que se escanean en el todo árbol.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9831"/>
            <a:ext cx="9144002" cy="374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Trebuchet MS"/>
              <a:buNone/>
            </a:pPr>
            <a:r>
              <a:rPr lang="es" sz="5000" b="1"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s" sz="5000" b="1"/>
              <a:t>-</a:t>
            </a:r>
            <a:r>
              <a:rPr lang="es" sz="5000" b="1">
                <a:latin typeface="Trebuchet MS"/>
                <a:ea typeface="Trebuchet MS"/>
                <a:cs typeface="Trebuchet MS"/>
                <a:sym typeface="Trebuchet MS"/>
              </a:rPr>
              <a:t>D TREE</a:t>
            </a:r>
            <a:endParaRPr sz="1100"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08775" y="1659900"/>
            <a:ext cx="52215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22250" algn="just" rtl="0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►"/>
            </a:pPr>
            <a:r>
              <a:rPr lang="es" sz="1300">
                <a:latin typeface="Verdana"/>
                <a:ea typeface="Verdana"/>
                <a:cs typeface="Verdana"/>
                <a:sym typeface="Verdana"/>
              </a:rPr>
              <a:t>Una estructura K-D tree (también llamado árbol K-dimensional) es un árbol de búsqueda binario donde los datos de cada nodo son un punto K-dimensional en el espacio.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marL="254000" lvl="0" indent="-273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►"/>
            </a:pPr>
            <a:r>
              <a:rPr lang="e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 K-D tree son una estructura de datos útil para varias aplicaciones, como búsquedas que involucran una clave de búsqueda multidimensional , por ejemplo , búsquedas de rango y búsquedas de vecinos más cercanos en  algoritmos de clasificación para  machine learning . Los árboles k -d son un caso especial de árboles de partición de espacio binario 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54000" lvl="0" indent="-222250" algn="just" rtl="0">
              <a:spcBef>
                <a:spcPts val="800"/>
              </a:spcBef>
              <a:spcAft>
                <a:spcPts val="0"/>
              </a:spcAft>
              <a:buSzPts val="1300"/>
              <a:buFont typeface="Verdana"/>
              <a:buChar char="►"/>
            </a:pPr>
            <a:r>
              <a:rPr lang="es" sz="1300">
                <a:latin typeface="Verdana"/>
                <a:ea typeface="Verdana"/>
                <a:cs typeface="Verdana"/>
                <a:sym typeface="Verdana"/>
              </a:rPr>
              <a:t>En resumen, es una estructura de datos de partición de espacio para organizar puntos en un espacio K-Dimensional.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1"/>
          <p:cNvPicPr preferRelativeResize="0"/>
          <p:nvPr/>
        </p:nvPicPr>
        <p:blipFill rotWithShape="1">
          <a:blip r:embed="rId3">
            <a:alphaModFix/>
          </a:blip>
          <a:srcRect l="3615" t="-750" r="16050" b="750"/>
          <a:stretch/>
        </p:blipFill>
        <p:spPr>
          <a:xfrm>
            <a:off x="3965225" y="1030225"/>
            <a:ext cx="4864626" cy="3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3252600" cy="314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r>
              <a:rPr lang="es"/>
              <a:t>Los resultados de la implementación del algoritmo KdTree con búsqueda de vencimos más cercanos KNN. En la Figura siguiente se puede apreciar un resultado con datos creados aleatoriamente.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2"/>
          <p:cNvPicPr preferRelativeResize="0"/>
          <p:nvPr/>
        </p:nvPicPr>
        <p:blipFill rotWithShape="1">
          <a:blip r:embed="rId3">
            <a:alphaModFix/>
          </a:blip>
          <a:srcRect l="20857" r="20863"/>
          <a:stretch/>
        </p:blipFill>
        <p:spPr>
          <a:xfrm>
            <a:off x="5691900" y="1030221"/>
            <a:ext cx="3137945" cy="30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En la Figura siguiente se muestra el resultado con datos de DataSet Iris Data Set - UCI Machine Learning Repository, donde hay 4 dimensiones de datos: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/>
              <a:t>sepal length in cm,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/>
              <a:t>sepal width in cm,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/>
              <a:t>petal length in cm,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/>
              <a:t>petal width in cm,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/>
              <a:t>class:Iris Setosa, Iris Versicolour, Iris Virginica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150 registros en total.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457200" lvl="0" indent="-293211" algn="l" rtl="0">
              <a:spcBef>
                <a:spcPts val="800"/>
              </a:spcBef>
              <a:spcAft>
                <a:spcPts val="0"/>
              </a:spcAft>
              <a:buSzPct val="78571"/>
              <a:buAutoNum type="arabicPeriod"/>
            </a:pPr>
            <a:r>
              <a:rPr lang="es"/>
              <a:t>La implementación de algoritmo KdTree con tecnologías Html5, JavaScript, Css y d3js ha sido muy intuitivo para comprender el comportamiento de datos multidimensional.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293211" algn="l" rtl="0">
              <a:spcBef>
                <a:spcPts val="800"/>
              </a:spcBef>
              <a:spcAft>
                <a:spcPts val="0"/>
              </a:spcAft>
              <a:buSzPct val="78571"/>
              <a:buAutoNum type="arabicPeriod"/>
            </a:pPr>
            <a:r>
              <a:rPr lang="es"/>
              <a:t>Se valida la implementación de Kdtree como estructura multidimensional que reduce el número de vecinos a buscar al calcular la distancia al punto objetivo tecnica utilizada en el algoritmo KNN para clasificación en Machine learning.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29321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571"/>
              <a:buAutoNum type="arabicPeriod"/>
            </a:pPr>
            <a:r>
              <a:rPr lang="es"/>
              <a:t>Mientras se incrementan los datos, y a su vez la dimensionalidad del árbol, el rendimiento de la estructura de datos se irá reduciendo, cuando se vuelve muy denso, puede haber intersecciones indeseadas con vecinos muy cercanos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1340550" y="2022650"/>
            <a:ext cx="5355300" cy="17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600"/>
              <a:t>Gracias por su atención.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ctrTitle"/>
          </p:nvPr>
        </p:nvSpPr>
        <p:spPr>
          <a:xfrm>
            <a:off x="520176" y="237925"/>
            <a:ext cx="3573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s" sz="2700"/>
              <a:t>CONSTRUCCIÓN</a:t>
            </a:r>
            <a:endParaRPr sz="2700"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576175" y="983449"/>
            <a:ext cx="3517500" cy="3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s" sz="1070"/>
              <a:t>Se elige un nodo central como nodo raíz y se divide el conjunto de datos en dos a través de un hiperplano vertical,</a:t>
            </a: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s" sz="1070"/>
              <a:t>Los puntos a la izquierda de este espacio están representados por el subárbol izquierdo de ese nodo y los puntos a la derecha del espacio están representados por el subárbol derecho. </a:t>
            </a: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s" sz="1070"/>
              <a:t>En el subárbol izquierdo se encuentran los nodos con la componente en X menor que el nodo raíz, y en el subárbol derecho el valor de la componente en X es mayor. </a:t>
            </a: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s" sz="1070"/>
              <a:t>A continuación se construirá la parte del subárbol derecho. De los nodos del subárbol derecho se elige nuevamente el más cercano a la mediana y se divide el conjunto de datos mediante un hiperplano horizontal. En este caso es horizontal porque se dividen los datos a través de la componente Y.</a:t>
            </a: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just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s" sz="1070"/>
              <a:t>Por último se realizan todos estos pasos hasta que no que queden más nodos. El resultado es el siguiente. </a:t>
            </a:r>
            <a:endParaRPr sz="1070"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37931"/>
            <a:ext cx="1794156" cy="139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7378" y="657803"/>
            <a:ext cx="1567017" cy="162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2071158"/>
            <a:ext cx="1958219" cy="152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5431" y="3163078"/>
            <a:ext cx="1861809" cy="172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 rot="1106191">
            <a:off x="6563893" y="1037492"/>
            <a:ext cx="371237" cy="1819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4"/>
          <p:cNvSpPr/>
          <p:nvPr/>
        </p:nvSpPr>
        <p:spPr>
          <a:xfrm rot="9317328">
            <a:off x="6488492" y="2189965"/>
            <a:ext cx="371237" cy="1819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4"/>
          <p:cNvSpPr/>
          <p:nvPr/>
        </p:nvSpPr>
        <p:spPr>
          <a:xfrm rot="1619985">
            <a:off x="6530219" y="3508437"/>
            <a:ext cx="371236" cy="1819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endParaRPr sz="11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905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500" y="1046775"/>
            <a:ext cx="6657813" cy="29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s" sz="1500"/>
              <a:t>EJEMPLO PRACTICA </a:t>
            </a:r>
            <a:endParaRPr sz="1500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905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700" y="749925"/>
            <a:ext cx="5575624" cy="31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50" y="1146838"/>
            <a:ext cx="31432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  (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K-Nearest-Neighbor)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endParaRPr sz="1100"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508000" y="1620450"/>
            <a:ext cx="42453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vecinos más cercanos es uno de los algoritmos de clasificación más básicos y esenciales en Machine Learning. Pertenece al dominio del aprendizaje supervisado y encuentra una aplicación intensa en el reconocimiento de patrones, la minería de datos y la detección de intrusos.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clasificador KNN, por sus siglas en inglés, es también un algoritmo de aprendizaje no paramétrico y basado en instancias: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19050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endParaRPr sz="11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508000" y="951375"/>
            <a:ext cx="4161600" cy="3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Búsqueda KNN</a:t>
            </a: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Supongamos que Z es el punto el cual se necesita predecir. Primero, se encuentra el punto K más cercano a Z y luego se clasifican los puntos para el voto mayoritario de sus vecinos K.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Cada objeto vota por su clase y la clase con más votos se toma como la predicción. Para encontrar los puntos similares más cercanos, se encuentra la distancia entre puntos utilizando medidas de distancias.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resumen, KNN tiene los siguientes pasos básicos: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275"/>
              <a:buNone/>
            </a:pP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Calcular la distancia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Encontrar sus vecinos más cercanos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" sz="4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Votar por las etiquetas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54000" lvl="0" indent="-19050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1100"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775" y="664988"/>
            <a:ext cx="36385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508000" y="1620445"/>
            <a:ext cx="6810000" cy="119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opción popular es la distancia euclidiana, pero también hay otras medidas que pueden ser más adecuadas para un entorno dado e incluyen la distancia de Mahattan y Minkowski.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2661395"/>
            <a:ext cx="54006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2927998" cy="7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s" sz="1500"/>
              <a:t>APLICACIONES</a:t>
            </a:r>
            <a:endParaRPr sz="15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508000" y="1116454"/>
            <a:ext cx="3369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66700" algn="just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s" sz="1200"/>
              <a:t>Los árboles k-d son una estructura de datos útil para varias aplicaciones, como búsquedas que involucran una clave de búsqueda multidimensional (por ejemplo, búsquedas de rango y búsquedas de vecinos más cercanos).</a:t>
            </a:r>
            <a:endParaRPr sz="1200"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l="29464" t="31505" r="32194" b="10611"/>
          <a:stretch/>
        </p:blipFill>
        <p:spPr>
          <a:xfrm>
            <a:off x="4733500" y="143775"/>
            <a:ext cx="3427488" cy="29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 l="11327" t="22856" r="38469" b="35510"/>
          <a:stretch/>
        </p:blipFill>
        <p:spPr>
          <a:xfrm>
            <a:off x="3752841" y="3391224"/>
            <a:ext cx="2918150" cy="136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847</Words>
  <Application>Microsoft Office PowerPoint</Application>
  <PresentationFormat>Presentación en pantalla (16:9)</PresentationFormat>
  <Paragraphs>57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Noto Sans Symbols</vt:lpstr>
      <vt:lpstr>Times New Roman</vt:lpstr>
      <vt:lpstr>Trebuchet MS</vt:lpstr>
      <vt:lpstr>Verdana</vt:lpstr>
      <vt:lpstr>Faceta</vt:lpstr>
      <vt:lpstr>Integrantes GRUPO 5</vt:lpstr>
      <vt:lpstr>K-D TREE</vt:lpstr>
      <vt:lpstr>CONSTRUCCIÓN</vt:lpstr>
      <vt:lpstr>Presentación de PowerPoint</vt:lpstr>
      <vt:lpstr>EJEMPLO PRACTICA </vt:lpstr>
      <vt:lpstr>KNN  (K-Nearest-Neighbor) </vt:lpstr>
      <vt:lpstr>Presentación de PowerPoint</vt:lpstr>
      <vt:lpstr>Presentación de PowerPoint</vt:lpstr>
      <vt:lpstr>APLICACIONES</vt:lpstr>
      <vt:lpstr>Desarrollo práctica propuesta</vt:lpstr>
      <vt:lpstr>Prueba con los datos propuestos</vt:lpstr>
      <vt:lpstr>function generate dot:</vt:lpstr>
      <vt:lpstr>function closest_point_brute_force</vt:lpstr>
      <vt:lpstr>function naive_closest_point</vt:lpstr>
      <vt:lpstr>function closest_point</vt:lpstr>
      <vt:lpstr>Implementación KdTree </vt:lpstr>
      <vt:lpstr>Presentación de PowerPoint</vt:lpstr>
      <vt:lpstr>Implementación KNN  </vt:lpstr>
      <vt:lpstr>Presentación de PowerPoint</vt:lpstr>
      <vt:lpstr>Presentación de PowerPoint</vt:lpstr>
      <vt:lpstr>Presentación de PowerPoint</vt:lpstr>
      <vt:lpstr>Conclusiones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 GRUPO 5</dc:title>
  <cp:lastModifiedBy>Juan Rogelio Roman</cp:lastModifiedBy>
  <cp:revision>1</cp:revision>
  <dcterms:modified xsi:type="dcterms:W3CDTF">2021-07-24T07:52:45Z</dcterms:modified>
</cp:coreProperties>
</file>