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142"/>
  </p:notesMasterIdLst>
  <p:handoutMasterIdLst>
    <p:handoutMasterId r:id="rId143"/>
  </p:handoutMasterIdLst>
  <p:sldIdLst>
    <p:sldId id="256" r:id="rId2"/>
    <p:sldId id="361" r:id="rId3"/>
    <p:sldId id="379" r:id="rId4"/>
    <p:sldId id="373" r:id="rId5"/>
    <p:sldId id="380" r:id="rId6"/>
    <p:sldId id="257" r:id="rId7"/>
    <p:sldId id="359" r:id="rId8"/>
    <p:sldId id="360" r:id="rId9"/>
    <p:sldId id="362" r:id="rId10"/>
    <p:sldId id="363" r:id="rId11"/>
    <p:sldId id="364" r:id="rId12"/>
    <p:sldId id="365" r:id="rId13"/>
    <p:sldId id="367" r:id="rId14"/>
    <p:sldId id="369" r:id="rId15"/>
    <p:sldId id="368" r:id="rId16"/>
    <p:sldId id="370" r:id="rId17"/>
    <p:sldId id="371" r:id="rId18"/>
    <p:sldId id="372" r:id="rId19"/>
    <p:sldId id="259" r:id="rId20"/>
    <p:sldId id="260" r:id="rId21"/>
    <p:sldId id="261" r:id="rId22"/>
    <p:sldId id="262" r:id="rId23"/>
    <p:sldId id="263" r:id="rId24"/>
    <p:sldId id="264" r:id="rId25"/>
    <p:sldId id="265" r:id="rId26"/>
    <p:sldId id="270" r:id="rId27"/>
    <p:sldId id="267" r:id="rId28"/>
    <p:sldId id="266" r:id="rId29"/>
    <p:sldId id="391" r:id="rId30"/>
    <p:sldId id="392" r:id="rId31"/>
    <p:sldId id="269" r:id="rId32"/>
    <p:sldId id="271" r:id="rId33"/>
    <p:sldId id="272" r:id="rId34"/>
    <p:sldId id="273" r:id="rId35"/>
    <p:sldId id="274" r:id="rId36"/>
    <p:sldId id="275" r:id="rId37"/>
    <p:sldId id="374" r:id="rId38"/>
    <p:sldId id="276" r:id="rId39"/>
    <p:sldId id="278" r:id="rId40"/>
    <p:sldId id="279" r:id="rId41"/>
    <p:sldId id="281" r:id="rId42"/>
    <p:sldId id="280"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300" r:id="rId60"/>
    <p:sldId id="302" r:id="rId61"/>
    <p:sldId id="375" r:id="rId62"/>
    <p:sldId id="358" r:id="rId63"/>
    <p:sldId id="258" r:id="rId64"/>
    <p:sldId id="303" r:id="rId65"/>
    <p:sldId id="304" r:id="rId66"/>
    <p:sldId id="305" r:id="rId67"/>
    <p:sldId id="306" r:id="rId68"/>
    <p:sldId id="307" r:id="rId69"/>
    <p:sldId id="316" r:id="rId70"/>
    <p:sldId id="317" r:id="rId71"/>
    <p:sldId id="318" r:id="rId72"/>
    <p:sldId id="319" r:id="rId73"/>
    <p:sldId id="320" r:id="rId74"/>
    <p:sldId id="268" r:id="rId75"/>
    <p:sldId id="321" r:id="rId76"/>
    <p:sldId id="376" r:id="rId77"/>
    <p:sldId id="311" r:id="rId78"/>
    <p:sldId id="310" r:id="rId79"/>
    <p:sldId id="322" r:id="rId80"/>
    <p:sldId id="323" r:id="rId81"/>
    <p:sldId id="324" r:id="rId82"/>
    <p:sldId id="325" r:id="rId83"/>
    <p:sldId id="326" r:id="rId84"/>
    <p:sldId id="327" r:id="rId85"/>
    <p:sldId id="328" r:id="rId86"/>
    <p:sldId id="277" r:id="rId87"/>
    <p:sldId id="329" r:id="rId88"/>
    <p:sldId id="330" r:id="rId89"/>
    <p:sldId id="331" r:id="rId90"/>
    <p:sldId id="332" r:id="rId91"/>
    <p:sldId id="312" r:id="rId92"/>
    <p:sldId id="333" r:id="rId93"/>
    <p:sldId id="334" r:id="rId94"/>
    <p:sldId id="377" r:id="rId95"/>
    <p:sldId id="313" r:id="rId96"/>
    <p:sldId id="335" r:id="rId97"/>
    <p:sldId id="378" r:id="rId98"/>
    <p:sldId id="336" r:id="rId99"/>
    <p:sldId id="315" r:id="rId100"/>
    <p:sldId id="337" r:id="rId101"/>
    <p:sldId id="338" r:id="rId102"/>
    <p:sldId id="339" r:id="rId103"/>
    <p:sldId id="340" r:id="rId104"/>
    <p:sldId id="341" r:id="rId105"/>
    <p:sldId id="342" r:id="rId106"/>
    <p:sldId id="343" r:id="rId107"/>
    <p:sldId id="344" r:id="rId108"/>
    <p:sldId id="345" r:id="rId109"/>
    <p:sldId id="346" r:id="rId110"/>
    <p:sldId id="347" r:id="rId111"/>
    <p:sldId id="348" r:id="rId112"/>
    <p:sldId id="298" r:id="rId113"/>
    <p:sldId id="299" r:id="rId114"/>
    <p:sldId id="349" r:id="rId115"/>
    <p:sldId id="350" r:id="rId116"/>
    <p:sldId id="301" r:id="rId117"/>
    <p:sldId id="351" r:id="rId118"/>
    <p:sldId id="383" r:id="rId119"/>
    <p:sldId id="352" r:id="rId120"/>
    <p:sldId id="353" r:id="rId121"/>
    <p:sldId id="385" r:id="rId122"/>
    <p:sldId id="354" r:id="rId123"/>
    <p:sldId id="355" r:id="rId124"/>
    <p:sldId id="356" r:id="rId125"/>
    <p:sldId id="357" r:id="rId126"/>
    <p:sldId id="309" r:id="rId127"/>
    <p:sldId id="382" r:id="rId128"/>
    <p:sldId id="386" r:id="rId129"/>
    <p:sldId id="387" r:id="rId130"/>
    <p:sldId id="388" r:id="rId131"/>
    <p:sldId id="389" r:id="rId132"/>
    <p:sldId id="390" r:id="rId133"/>
    <p:sldId id="393" r:id="rId134"/>
    <p:sldId id="394" r:id="rId135"/>
    <p:sldId id="395" r:id="rId136"/>
    <p:sldId id="397" r:id="rId137"/>
    <p:sldId id="396" r:id="rId138"/>
    <p:sldId id="398" r:id="rId139"/>
    <p:sldId id="399" r:id="rId140"/>
    <p:sldId id="400" r:id="rId1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380"/>
            <p14:sldId id="257"/>
            <p14:sldId id="359"/>
            <p14:sldId id="360"/>
            <p14:sldId id="362"/>
            <p14:sldId id="363"/>
            <p14:sldId id="364"/>
            <p14:sldId id="365"/>
            <p14:sldId id="367"/>
            <p14:sldId id="369"/>
            <p14:sldId id="368"/>
            <p14:sldId id="370"/>
            <p14:sldId id="371"/>
            <p14:sldId id="372"/>
            <p14:sldId id="259"/>
            <p14:sldId id="260"/>
            <p14:sldId id="261"/>
            <p14:sldId id="262"/>
            <p14:sldId id="263"/>
            <p14:sldId id="264"/>
            <p14:sldId id="265"/>
            <p14:sldId id="270"/>
            <p14:sldId id="267"/>
            <p14:sldId id="266"/>
            <p14:sldId id="391"/>
            <p14:sldId id="392"/>
            <p14:sldId id="269"/>
            <p14:sldId id="271"/>
            <p14:sldId id="272"/>
            <p14:sldId id="273"/>
            <p14:sldId id="274"/>
            <p14:sldId id="275"/>
            <p14:sldId id="374"/>
            <p14:sldId id="276"/>
            <p14:sldId id="278"/>
            <p14:sldId id="279"/>
            <p14:sldId id="281"/>
            <p14:sldId id="280"/>
            <p14:sldId id="282"/>
            <p14:sldId id="283"/>
            <p14:sldId id="284"/>
            <p14:sldId id="285"/>
            <p14:sldId id="286"/>
            <p14:sldId id="287"/>
            <p14:sldId id="288"/>
            <p14:sldId id="289"/>
            <p14:sldId id="290"/>
            <p14:sldId id="291"/>
            <p14:sldId id="292"/>
            <p14:sldId id="293"/>
            <p14:sldId id="294"/>
            <p14:sldId id="295"/>
            <p14:sldId id="296"/>
            <p14:sldId id="297"/>
            <p14:sldId id="300"/>
            <p14:sldId id="302"/>
            <p14:sldId id="375"/>
            <p14:sldId id="358"/>
            <p14:sldId id="258"/>
            <p14:sldId id="303"/>
            <p14:sldId id="304"/>
            <p14:sldId id="305"/>
            <p14:sldId id="306"/>
            <p14:sldId id="307"/>
            <p14:sldId id="316"/>
            <p14:sldId id="317"/>
            <p14:sldId id="318"/>
            <p14:sldId id="319"/>
            <p14:sldId id="320"/>
            <p14:sldId id="268"/>
            <p14:sldId id="321"/>
            <p14:sldId id="376"/>
            <p14:sldId id="311"/>
            <p14:sldId id="310"/>
            <p14:sldId id="322"/>
            <p14:sldId id="323"/>
            <p14:sldId id="324"/>
            <p14:sldId id="325"/>
            <p14:sldId id="326"/>
            <p14:sldId id="327"/>
            <p14:sldId id="328"/>
            <p14:sldId id="277"/>
            <p14:sldId id="329"/>
            <p14:sldId id="330"/>
            <p14:sldId id="331"/>
            <p14:sldId id="332"/>
            <p14:sldId id="312"/>
            <p14:sldId id="333"/>
            <p14:sldId id="334"/>
            <p14:sldId id="377"/>
            <p14:sldId id="313"/>
            <p14:sldId id="335"/>
            <p14:sldId id="378"/>
            <p14:sldId id="336"/>
            <p14:sldId id="315"/>
            <p14:sldId id="337"/>
            <p14:sldId id="338"/>
            <p14:sldId id="339"/>
            <p14:sldId id="340"/>
            <p14:sldId id="341"/>
            <p14:sldId id="342"/>
            <p14:sldId id="343"/>
            <p14:sldId id="344"/>
            <p14:sldId id="345"/>
            <p14:sldId id="346"/>
            <p14:sldId id="347"/>
            <p14:sldId id="348"/>
            <p14:sldId id="298"/>
            <p14:sldId id="299"/>
            <p14:sldId id="349"/>
            <p14:sldId id="350"/>
            <p14:sldId id="301"/>
            <p14:sldId id="351"/>
            <p14:sldId id="383"/>
            <p14:sldId id="352"/>
            <p14:sldId id="353"/>
            <p14:sldId id="385"/>
            <p14:sldId id="354"/>
            <p14:sldId id="355"/>
            <p14:sldId id="356"/>
            <p14:sldId id="357"/>
            <p14:sldId id="309"/>
            <p14:sldId id="382"/>
            <p14:sldId id="386"/>
            <p14:sldId id="387"/>
            <p14:sldId id="388"/>
            <p14:sldId id="389"/>
            <p14:sldId id="390"/>
            <p14:sldId id="393"/>
            <p14:sldId id="394"/>
            <p14:sldId id="395"/>
            <p14:sldId id="397"/>
            <p14:sldId id="396"/>
            <p14:sldId id="398"/>
            <p14:sldId id="399"/>
            <p14:sldId id="4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7"/>
    <p:restoredTop sz="94682"/>
  </p:normalViewPr>
  <p:slideViewPr>
    <p:cSldViewPr snapToGrid="0" snapToObjects="1">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9/26/2019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9/26/2019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6</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most IDE will highlight the keywords.</a:t>
            </a:r>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this kind of error?</a:t>
            </a:r>
          </a:p>
        </p:txBody>
      </p:sp>
      <p:sp>
        <p:nvSpPr>
          <p:cNvPr id="4" name="Slide Number Placeholder 3"/>
          <p:cNvSpPr>
            <a:spLocks noGrp="1"/>
          </p:cNvSpPr>
          <p:nvPr>
            <p:ph type="sldNum" sz="quarter" idx="10"/>
          </p:nvPr>
        </p:nvSpPr>
        <p:spPr/>
        <p:txBody>
          <a:bodyPr/>
          <a:lstStyle/>
          <a:p>
            <a:fld id="{9AC90DB7-2DE3-C342-B55B-305DF2A92E2C}"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65</a:t>
            </a:fld>
            <a:endParaRPr lang="en-US"/>
          </a:p>
        </p:txBody>
      </p:sp>
    </p:spTree>
    <p:extLst>
      <p:ext uri="{BB962C8B-B14F-4D97-AF65-F5344CB8AC3E}">
        <p14:creationId xmlns:p14="http://schemas.microsoft.com/office/powerpoint/2010/main" val="1519039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a program here to show how to compose</a:t>
            </a:r>
            <a:r>
              <a:rPr lang="en-US" baseline="0" dirty="0"/>
              <a:t> the entire program from this program segment</a:t>
            </a:r>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71</a:t>
            </a:fld>
            <a:endParaRPr lang="en-US"/>
          </a:p>
        </p:txBody>
      </p:sp>
    </p:spTree>
    <p:extLst>
      <p:ext uri="{BB962C8B-B14F-4D97-AF65-F5344CB8AC3E}">
        <p14:creationId xmlns:p14="http://schemas.microsoft.com/office/powerpoint/2010/main" val="82893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12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 Target="slide12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www.cplusplus.com/doc/tutorial/contr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plusplus.com/doc/tutorial/"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roquestcombo-safaribooksonline-com.eproxy.lib.hku.hk/978013337879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om.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a:t>Module 3 Guidance Notes</a:t>
            </a:r>
            <a:br>
              <a:rPr lang="en-US" sz="1800" dirty="0"/>
            </a:br>
            <a:r>
              <a:rPr lang="en-US" sz="4800" dirty="0"/>
              <a:t>C++ Basics</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a:t>
            </a:r>
          </a:p>
          <a:p>
            <a:pPr marL="457200" indent="-457200">
              <a:buFont typeface="+mj-lt"/>
              <a:buAutoNum type="arabicPeriod"/>
            </a:pPr>
            <a:r>
              <a:rPr lang="en-US" sz="2000" dirty="0"/>
              <a:t>We need to install the </a:t>
            </a:r>
            <a:r>
              <a:rPr lang="en-US" sz="2000" dirty="0" err="1"/>
              <a:t>gcc</a:t>
            </a:r>
            <a:r>
              <a:rPr lang="en-US" sz="2000" dirty="0"/>
              <a:t>-make-run package so we can compile and execute a C/C++ program from within Atom</a:t>
            </a:r>
          </a:p>
          <a:p>
            <a:pPr marL="457200" indent="-457200">
              <a:buFont typeface="+mj-lt"/>
              <a:buAutoNum type="arabicPeriod"/>
            </a:pPr>
            <a:r>
              <a:rPr lang="en-US" sz="2000" dirty="0"/>
              <a:t>To do so, in the Atom editor, choose “Packages” -&gt; “Settings View” -&gt; “Install Packages/Themes” from the menu, and search for the “</a:t>
            </a:r>
            <a:r>
              <a:rPr lang="en-US" sz="2000" dirty="0" err="1"/>
              <a:t>gcc</a:t>
            </a:r>
            <a:r>
              <a:rPr lang="en-US" sz="2000" dirty="0"/>
              <a:t>-make-run” package.</a:t>
            </a:r>
          </a:p>
          <a:p>
            <a:pPr marL="457200" indent="-457200">
              <a:buFont typeface="+mj-lt"/>
              <a:buAutoNum type="arabicPeriod"/>
            </a:pPr>
            <a:r>
              <a:rPr lang="en-US" sz="2000" dirty="0"/>
              <a:t>Click “Install” and after installation is done, click on “Settings”</a:t>
            </a:r>
          </a:p>
          <a:p>
            <a:pPr marL="457200" indent="-457200">
              <a:buFont typeface="+mj-lt"/>
              <a:buAutoNum type="arabicPeriod"/>
            </a:pPr>
            <a:r>
              <a:rPr lang="en-US" sz="2000" dirty="0"/>
              <a:t>Under Compiler Flags, put down </a:t>
            </a:r>
            <a:br>
              <a:rPr lang="en-US" sz="2000" dirty="0"/>
            </a:br>
            <a:r>
              <a:rPr lang="en-US" sz="2000" dirty="0"/>
              <a:t>“-pedantic-errors -std=</a:t>
            </a:r>
            <a:r>
              <a:rPr lang="en-US" sz="2000" dirty="0" err="1"/>
              <a:t>c++</a:t>
            </a:r>
            <a:r>
              <a:rPr lang="en-US" sz="2000" dirty="0"/>
              <a:t>11”.</a:t>
            </a:r>
            <a:br>
              <a:rPr lang="en-US" sz="2000" dirty="0"/>
            </a:br>
            <a:r>
              <a:rPr lang="en-US" sz="2000" dirty="0"/>
              <a:t>This is the compiler options that we would use.</a:t>
            </a:r>
          </a:p>
          <a:p>
            <a:pPr marL="457200" indent="-457200">
              <a:buFont typeface="+mj-lt"/>
              <a:buAutoNum type="arabicPeriod"/>
            </a:pPr>
            <a:r>
              <a:rPr lang="en-US" sz="2000" dirty="0"/>
              <a:t>Under Terminal Start Command, put down</a:t>
            </a:r>
            <a:br>
              <a:rPr lang="en-US" sz="2000" dirty="0"/>
            </a:br>
            <a:r>
              <a:rPr lang="en-US" sz="2000" dirty="0"/>
              <a:t>“gnome-terminal -t $title -x bash -c” so that </a:t>
            </a:r>
            <a:br>
              <a:rPr lang="en-US" sz="2000" dirty="0"/>
            </a:br>
            <a:r>
              <a:rPr lang="en-US" sz="2000" dirty="0"/>
              <a:t>the terminal will fire up while executing </a:t>
            </a:r>
            <a:br>
              <a:rPr lang="en-US" sz="2000" dirty="0"/>
            </a:br>
            <a:r>
              <a:rPr lang="en-US" sz="2000" dirty="0"/>
              <a:t>your program for standard I/O.</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10</a:t>
            </a:fld>
            <a:endParaRPr lang="en-US" dirty="0"/>
          </a:p>
        </p:txBody>
      </p:sp>
      <p:pic>
        <p:nvPicPr>
          <p:cNvPr id="5" name="Picture 4">
            <a:extLst>
              <a:ext uri="{FF2B5EF4-FFF2-40B4-BE49-F238E27FC236}">
                <a16:creationId xmlns:a16="http://schemas.microsoft.com/office/drawing/2014/main" id="{C566DB72-451D-48F5-9632-7E8B83F63AF7}"/>
              </a:ext>
            </a:extLst>
          </p:cNvPr>
          <p:cNvPicPr>
            <a:picLocks noChangeAspect="1"/>
          </p:cNvPicPr>
          <p:nvPr/>
        </p:nvPicPr>
        <p:blipFill>
          <a:blip r:embed="rId2"/>
          <a:stretch>
            <a:fillRect/>
          </a:stretch>
        </p:blipFill>
        <p:spPr>
          <a:xfrm>
            <a:off x="6810804" y="1214527"/>
            <a:ext cx="2206582" cy="1508151"/>
          </a:xfrm>
          <a:prstGeom prst="rect">
            <a:avLst/>
          </a:prstGeom>
        </p:spPr>
      </p:pic>
      <p:pic>
        <p:nvPicPr>
          <p:cNvPr id="6" name="Picture 5">
            <a:extLst>
              <a:ext uri="{FF2B5EF4-FFF2-40B4-BE49-F238E27FC236}">
                <a16:creationId xmlns:a16="http://schemas.microsoft.com/office/drawing/2014/main" id="{973BECE5-D99F-435D-8D46-C0AE1F4053EF}"/>
              </a:ext>
            </a:extLst>
          </p:cNvPr>
          <p:cNvPicPr>
            <a:picLocks noChangeAspect="1"/>
          </p:cNvPicPr>
          <p:nvPr/>
        </p:nvPicPr>
        <p:blipFill>
          <a:blip r:embed="rId3"/>
          <a:stretch>
            <a:fillRect/>
          </a:stretch>
        </p:blipFill>
        <p:spPr>
          <a:xfrm>
            <a:off x="6810804" y="2780607"/>
            <a:ext cx="2189985" cy="1643479"/>
          </a:xfrm>
          <a:prstGeom prst="rect">
            <a:avLst/>
          </a:prstGeom>
        </p:spPr>
      </p:pic>
      <p:pic>
        <p:nvPicPr>
          <p:cNvPr id="8" name="Picture 7">
            <a:extLst>
              <a:ext uri="{FF2B5EF4-FFF2-40B4-BE49-F238E27FC236}">
                <a16:creationId xmlns:a16="http://schemas.microsoft.com/office/drawing/2014/main" id="{4AC26656-CAD2-4046-AF15-9054BC795D6D}"/>
              </a:ext>
            </a:extLst>
          </p:cNvPr>
          <p:cNvPicPr>
            <a:picLocks noChangeAspect="1"/>
          </p:cNvPicPr>
          <p:nvPr/>
        </p:nvPicPr>
        <p:blipFill>
          <a:blip r:embed="rId4"/>
          <a:stretch>
            <a:fillRect/>
          </a:stretch>
        </p:blipFill>
        <p:spPr>
          <a:xfrm>
            <a:off x="5617568" y="5500493"/>
            <a:ext cx="3399818" cy="769302"/>
          </a:xfrm>
          <a:prstGeom prst="rect">
            <a:avLst/>
          </a:prstGeom>
        </p:spPr>
      </p:pic>
      <p:pic>
        <p:nvPicPr>
          <p:cNvPr id="9" name="Picture 8">
            <a:extLst>
              <a:ext uri="{FF2B5EF4-FFF2-40B4-BE49-F238E27FC236}">
                <a16:creationId xmlns:a16="http://schemas.microsoft.com/office/drawing/2014/main" id="{A1957E6C-77BF-FF43-B436-93C74EA6342E}"/>
              </a:ext>
            </a:extLst>
          </p:cNvPr>
          <p:cNvPicPr>
            <a:picLocks noChangeAspect="1"/>
          </p:cNvPicPr>
          <p:nvPr/>
        </p:nvPicPr>
        <p:blipFill rotWithShape="1">
          <a:blip r:embed="rId5"/>
          <a:srcRect r="35190"/>
          <a:stretch/>
        </p:blipFill>
        <p:spPr>
          <a:xfrm>
            <a:off x="6086139" y="4502740"/>
            <a:ext cx="2914650" cy="911198"/>
          </a:xfrm>
          <a:prstGeom prst="rect">
            <a:avLst/>
          </a:prstGeom>
        </p:spPr>
      </p:pic>
    </p:spTree>
    <p:extLst>
      <p:ext uri="{BB962C8B-B14F-4D97-AF65-F5344CB8AC3E}">
        <p14:creationId xmlns:p14="http://schemas.microsoft.com/office/powerpoint/2010/main" val="9973203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 </a:t>
            </a:r>
          </a:p>
        </p:txBody>
      </p:sp>
      <p:sp>
        <p:nvSpPr>
          <p:cNvPr id="3" name="Content Placeholder 2"/>
          <p:cNvSpPr>
            <a:spLocks noGrp="1"/>
          </p:cNvSpPr>
          <p:nvPr>
            <p:ph idx="1"/>
          </p:nvPr>
        </p:nvSpPr>
        <p:spPr>
          <a:xfrm>
            <a:off x="286603" y="1319134"/>
            <a:ext cx="8584442" cy="5402342"/>
          </a:xfrm>
        </p:spPr>
        <p:txBody>
          <a:bodyPr>
            <a:normAutofit fontScale="85000" lnSpcReduction="20000"/>
          </a:bodyPr>
          <a:lstStyle/>
          <a:p>
            <a:r>
              <a:rPr lang="en-US" dirty="0"/>
              <a:t>Below are some common mistakes in the Boolean </a:t>
            </a:r>
            <a:r>
              <a:rPr lang="en-US" dirty="0">
                <a:solidFill>
                  <a:schemeClr val="accent6">
                    <a:lumMod val="75000"/>
                  </a:schemeClr>
                </a:solidFill>
              </a:rPr>
              <a:t>condition</a:t>
            </a:r>
            <a:r>
              <a:rPr lang="en-US" dirty="0"/>
              <a:t> of an </a:t>
            </a:r>
            <a:r>
              <a:rPr lang="en-US" b="1" dirty="0"/>
              <a:t>if</a:t>
            </a:r>
            <a:r>
              <a:rPr lang="en-US" dirty="0"/>
              <a:t> or </a:t>
            </a:r>
            <a:r>
              <a:rPr lang="en-US" b="1" dirty="0"/>
              <a:t>if…else</a:t>
            </a:r>
            <a:r>
              <a:rPr lang="en-US" dirty="0"/>
              <a:t> statement:</a:t>
            </a:r>
          </a:p>
          <a:p>
            <a:pPr lvl="1"/>
            <a:r>
              <a:rPr lang="en-US" dirty="0"/>
              <a:t>Using an assignment instead of the equality operator, e.g., </a:t>
            </a:r>
          </a:p>
          <a:p>
            <a:pPr lvl="1"/>
            <a:endParaRPr lang="en-US" dirty="0"/>
          </a:p>
          <a:p>
            <a:pPr lvl="1"/>
            <a:endParaRPr lang="en-US" dirty="0"/>
          </a:p>
          <a:p>
            <a:pPr lvl="1"/>
            <a:endParaRPr lang="en-US" dirty="0"/>
          </a:p>
          <a:p>
            <a:pPr lvl="1"/>
            <a:r>
              <a:rPr lang="en-US" dirty="0"/>
              <a:t>Using bitwise AND/OR instead of logical AND/OR operator, e.g.,</a:t>
            </a:r>
          </a:p>
          <a:p>
            <a:pPr lvl="1"/>
            <a:endParaRPr lang="en-US" dirty="0"/>
          </a:p>
          <a:p>
            <a:pPr lvl="1"/>
            <a:endParaRPr lang="en-US" dirty="0"/>
          </a:p>
          <a:p>
            <a:pPr lvl="1"/>
            <a:endParaRPr lang="en-US" dirty="0"/>
          </a:p>
          <a:p>
            <a:pPr marL="457200" lvl="1" indent="0">
              <a:buNone/>
            </a:pPr>
            <a:endParaRPr lang="en-US" dirty="0"/>
          </a:p>
          <a:p>
            <a:pPr lvl="1"/>
            <a:r>
              <a:rPr lang="en-US" dirty="0"/>
              <a:t>Using strings of inequalities, e.g.,</a:t>
            </a:r>
          </a:p>
          <a:p>
            <a:pPr lvl="1"/>
            <a:endParaRPr lang="en-US" dirty="0"/>
          </a:p>
          <a:p>
            <a:pPr lvl="1"/>
            <a:endParaRPr lang="en-US" dirty="0"/>
          </a:p>
          <a:p>
            <a:pPr lvl="1"/>
            <a:endParaRPr lang="en-US" dirty="0"/>
          </a:p>
          <a:p>
            <a:r>
              <a:rPr lang="en-US" dirty="0"/>
              <a:t>These are all legal expressions in C++ and hence the compiler will not report any syntax error </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p:cNvSpPr/>
          <p:nvPr/>
        </p:nvSpPr>
        <p:spPr>
          <a:xfrm>
            <a:off x="2431222" y="2323280"/>
            <a:ext cx="1385955"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a:t>
            </a:r>
            <a:r>
              <a:rPr lang="en-US" sz="2000" b="1" dirty="0">
                <a:cs typeface="Times New Roman" pitchFamily="18" charset="0"/>
              </a:rPr>
              <a:t>=</a:t>
            </a:r>
            <a:r>
              <a:rPr lang="en-US" sz="2000" dirty="0">
                <a:cs typeface="Times New Roman" pitchFamily="18" charset="0"/>
              </a:rPr>
              <a:t> 10)</a:t>
            </a:r>
            <a:endParaRPr lang="en-US" sz="2000" dirty="0">
              <a:solidFill>
                <a:schemeClr val="tx1"/>
              </a:solidFill>
              <a:cs typeface="Times New Roman" pitchFamily="18" charset="0"/>
            </a:endParaRPr>
          </a:p>
        </p:txBody>
      </p:sp>
      <p:sp>
        <p:nvSpPr>
          <p:cNvPr id="7" name="Rectangle 6"/>
          <p:cNvSpPr/>
          <p:nvPr/>
        </p:nvSpPr>
        <p:spPr>
          <a:xfrm>
            <a:off x="5220072" y="2323280"/>
            <a:ext cx="1385955"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a:t>
            </a:r>
            <a:r>
              <a:rPr lang="en-US" sz="2000" dirty="0">
                <a:cs typeface="Times New Roman" pitchFamily="18" charset="0"/>
              </a:rPr>
              <a:t> (a </a:t>
            </a:r>
            <a:r>
              <a:rPr lang="en-US" sz="2000" b="1" dirty="0">
                <a:cs typeface="Times New Roman" pitchFamily="18" charset="0"/>
              </a:rPr>
              <a:t>==</a:t>
            </a:r>
            <a:r>
              <a:rPr lang="en-US" sz="2000" dirty="0">
                <a:cs typeface="Times New Roman" pitchFamily="18" charset="0"/>
              </a:rPr>
              <a:t> 10)</a:t>
            </a:r>
            <a:endParaRPr lang="en-US" sz="2000" dirty="0">
              <a:solidFill>
                <a:schemeClr val="tx1"/>
              </a:solidFill>
              <a:cs typeface="Times New Roman" pitchFamily="18" charset="0"/>
            </a:endParaRPr>
          </a:p>
        </p:txBody>
      </p:sp>
      <p:sp>
        <p:nvSpPr>
          <p:cNvPr id="8" name="Rectangle 7"/>
          <p:cNvSpPr/>
          <p:nvPr/>
        </p:nvSpPr>
        <p:spPr>
          <a:xfrm>
            <a:off x="2052458" y="3469718"/>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&amp;</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0" name="Rectangle 9"/>
          <p:cNvSpPr/>
          <p:nvPr/>
        </p:nvSpPr>
        <p:spPr>
          <a:xfrm>
            <a:off x="4860032" y="3469718"/>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&amp;&amp;</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1" name="Rectangle 10"/>
          <p:cNvSpPr/>
          <p:nvPr/>
        </p:nvSpPr>
        <p:spPr>
          <a:xfrm>
            <a:off x="2052458" y="3990776"/>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2" name="Rectangle 11"/>
          <p:cNvSpPr/>
          <p:nvPr/>
        </p:nvSpPr>
        <p:spPr>
          <a:xfrm>
            <a:off x="4860032" y="3990776"/>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 0 </a:t>
            </a:r>
            <a:r>
              <a:rPr lang="en-US" sz="2000" b="1" dirty="0">
                <a:cs typeface="Times New Roman" pitchFamily="18" charset="0"/>
              </a:rPr>
              <a:t>||</a:t>
            </a:r>
            <a:r>
              <a:rPr lang="en-US" sz="2000" dirty="0">
                <a:cs typeface="Times New Roman" pitchFamily="18" charset="0"/>
              </a:rPr>
              <a:t> b &gt; 0)</a:t>
            </a:r>
            <a:endParaRPr lang="en-US" sz="2000" dirty="0">
              <a:solidFill>
                <a:schemeClr val="tx1"/>
              </a:solidFill>
              <a:cs typeface="Times New Roman" pitchFamily="18" charset="0"/>
            </a:endParaRPr>
          </a:p>
        </p:txBody>
      </p:sp>
      <p:sp>
        <p:nvSpPr>
          <p:cNvPr id="13" name="Rectangle 12"/>
          <p:cNvSpPr/>
          <p:nvPr/>
        </p:nvSpPr>
        <p:spPr>
          <a:xfrm>
            <a:off x="2052458" y="5172190"/>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a:t>
            </a:r>
            <a:r>
              <a:rPr lang="en-US" sz="2000" b="1" dirty="0">
                <a:cs typeface="Times New Roman" pitchFamily="18" charset="0"/>
              </a:rPr>
              <a:t>&lt;</a:t>
            </a:r>
            <a:r>
              <a:rPr lang="en-US" sz="2000" dirty="0">
                <a:cs typeface="Times New Roman" pitchFamily="18" charset="0"/>
              </a:rPr>
              <a:t> b </a:t>
            </a:r>
            <a:r>
              <a:rPr lang="en-US" sz="2000" b="1" dirty="0">
                <a:cs typeface="Times New Roman" pitchFamily="18" charset="0"/>
              </a:rPr>
              <a:t>&lt;</a:t>
            </a:r>
            <a:r>
              <a:rPr lang="en-US" sz="2000" dirty="0">
                <a:cs typeface="Times New Roman" pitchFamily="18" charset="0"/>
              </a:rPr>
              <a:t> c)</a:t>
            </a:r>
            <a:endParaRPr lang="en-US" sz="2000" dirty="0">
              <a:solidFill>
                <a:schemeClr val="tx1"/>
              </a:solidFill>
              <a:cs typeface="Times New Roman" pitchFamily="18" charset="0"/>
            </a:endParaRPr>
          </a:p>
        </p:txBody>
      </p:sp>
      <p:sp>
        <p:nvSpPr>
          <p:cNvPr id="14" name="Rectangle 13"/>
          <p:cNvSpPr/>
          <p:nvPr/>
        </p:nvSpPr>
        <p:spPr>
          <a:xfrm>
            <a:off x="4860032" y="5172190"/>
            <a:ext cx="2143484" cy="523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cs typeface="Times New Roman" pitchFamily="18" charset="0"/>
              </a:rPr>
              <a:t>if </a:t>
            </a:r>
            <a:r>
              <a:rPr lang="en-US" sz="2000" dirty="0">
                <a:cs typeface="Times New Roman" pitchFamily="18" charset="0"/>
              </a:rPr>
              <a:t>(a &lt; b </a:t>
            </a:r>
            <a:r>
              <a:rPr lang="en-US" sz="2000" b="1" dirty="0">
                <a:cs typeface="Times New Roman" pitchFamily="18" charset="0"/>
              </a:rPr>
              <a:t>&amp;&amp;</a:t>
            </a:r>
            <a:r>
              <a:rPr lang="en-US" sz="2000" dirty="0">
                <a:cs typeface="Times New Roman" pitchFamily="18" charset="0"/>
              </a:rPr>
              <a:t> b &gt; c)</a:t>
            </a:r>
            <a:endParaRPr lang="en-US" sz="2000" dirty="0">
              <a:solidFill>
                <a:schemeClr val="tx1"/>
              </a:solidFill>
              <a:cs typeface="Times New Roman" pitchFamily="18" charset="0"/>
            </a:endParaRPr>
          </a:p>
        </p:txBody>
      </p:sp>
      <p:sp>
        <p:nvSpPr>
          <p:cNvPr id="15" name="TextBox 14"/>
          <p:cNvSpPr txBox="1"/>
          <p:nvPr/>
        </p:nvSpPr>
        <p:spPr>
          <a:xfrm>
            <a:off x="3817177" y="2323280"/>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sp>
        <p:nvSpPr>
          <p:cNvPr id="16" name="TextBox 15"/>
          <p:cNvSpPr txBox="1"/>
          <p:nvPr/>
        </p:nvSpPr>
        <p:spPr>
          <a:xfrm>
            <a:off x="6606027" y="2323280"/>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sp>
        <p:nvSpPr>
          <p:cNvPr id="17" name="TextBox 16"/>
          <p:cNvSpPr txBox="1"/>
          <p:nvPr/>
        </p:nvSpPr>
        <p:spPr>
          <a:xfrm>
            <a:off x="4175478" y="3608561"/>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sp>
        <p:nvSpPr>
          <p:cNvPr id="18" name="TextBox 17"/>
          <p:cNvSpPr txBox="1"/>
          <p:nvPr/>
        </p:nvSpPr>
        <p:spPr>
          <a:xfrm>
            <a:off x="6964328" y="3608561"/>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sp>
        <p:nvSpPr>
          <p:cNvPr id="19" name="TextBox 18"/>
          <p:cNvSpPr txBox="1"/>
          <p:nvPr/>
        </p:nvSpPr>
        <p:spPr>
          <a:xfrm>
            <a:off x="4202013" y="5043972"/>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sp>
        <p:nvSpPr>
          <p:cNvPr id="20" name="TextBox 19"/>
          <p:cNvSpPr txBox="1"/>
          <p:nvPr/>
        </p:nvSpPr>
        <p:spPr>
          <a:xfrm>
            <a:off x="6990863" y="5043972"/>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sp>
        <p:nvSpPr>
          <p:cNvPr id="9" name="Slide Number Placeholder 8"/>
          <p:cNvSpPr>
            <a:spLocks noGrp="1"/>
          </p:cNvSpPr>
          <p:nvPr>
            <p:ph type="sldNum" sz="quarter" idx="12"/>
          </p:nvPr>
        </p:nvSpPr>
        <p:spPr/>
        <p:txBody>
          <a:bodyPr/>
          <a:lstStyle/>
          <a:p>
            <a:fld id="{A2D5F323-9395-A24C-8003-89F99F5948AE}" type="slidenum">
              <a:rPr lang="en-US" smtClean="0"/>
              <a:pPr/>
              <a:t>100</a:t>
            </a:fld>
            <a:endParaRPr lang="en-US" dirty="0"/>
          </a:p>
        </p:txBody>
      </p:sp>
    </p:spTree>
    <p:extLst>
      <p:ext uri="{BB962C8B-B14F-4D97-AF65-F5344CB8AC3E}">
        <p14:creationId xmlns:p14="http://schemas.microsoft.com/office/powerpoint/2010/main" val="176831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286603" y="2816122"/>
            <a:ext cx="8584442" cy="1592643"/>
          </a:xfrm>
          <a:prstGeom prst="rect">
            <a:avLst/>
          </a:prstGeom>
        </p:spPr>
        <p:txBody>
          <a:bodyPr vert="horz" lIns="91440" tIns="45720" rIns="91440" bIns="45720" rtlCol="0">
            <a:normAutofit/>
          </a:bodyPr>
          <a:lstStyle>
            <a:lvl1pPr marL="342900" indent="-342900" algn="l" defTabSz="457200" rtl="0" eaLnBrk="1" latinLnBrk="0" hangingPunct="1">
              <a:spcBef>
                <a:spcPts val="1200"/>
              </a:spcBef>
              <a:buClr>
                <a:schemeClr val="tx1"/>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2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 </a:t>
            </a:r>
            <a:r>
              <a:rPr lang="en-US" dirty="0">
                <a:solidFill>
                  <a:schemeClr val="accent6">
                    <a:lumMod val="75000"/>
                  </a:schemeClr>
                </a:solidFill>
              </a:rPr>
              <a:t>conditional expression</a:t>
            </a:r>
            <a:r>
              <a:rPr lang="en-US" dirty="0"/>
              <a:t> that evaluates to a value:</a:t>
            </a:r>
          </a:p>
          <a:p>
            <a:pPr lvl="1"/>
            <a:r>
              <a:rPr lang="en-US" dirty="0"/>
              <a:t>if condition is </a:t>
            </a:r>
            <a:r>
              <a:rPr lang="en-US" b="1" dirty="0"/>
              <a:t>true</a:t>
            </a:r>
            <a:r>
              <a:rPr lang="en-US" dirty="0"/>
              <a:t>, </a:t>
            </a:r>
            <a:r>
              <a:rPr lang="en-US" b="1" dirty="0"/>
              <a:t>expr1</a:t>
            </a:r>
            <a:r>
              <a:rPr lang="en-US" dirty="0"/>
              <a:t> is the value of the expression</a:t>
            </a:r>
          </a:p>
          <a:p>
            <a:pPr lvl="1"/>
            <a:r>
              <a:rPr lang="en-US" dirty="0"/>
              <a:t>if condition is </a:t>
            </a:r>
            <a:r>
              <a:rPr lang="en-US" b="1" dirty="0"/>
              <a:t>false</a:t>
            </a:r>
            <a:r>
              <a:rPr lang="en-US" dirty="0"/>
              <a:t>, </a:t>
            </a:r>
            <a:r>
              <a:rPr lang="en-US" b="1" dirty="0"/>
              <a:t>expr2</a:t>
            </a:r>
            <a:r>
              <a:rPr lang="en-US" dirty="0"/>
              <a:t> is the value of the expression</a:t>
            </a:r>
          </a:p>
          <a:p>
            <a:pPr marL="0" indent="0">
              <a:buFont typeface="Arial"/>
              <a:buNone/>
            </a:pPr>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Condition Operator (</a:t>
            </a:r>
            <a:r>
              <a:rPr lang="en-US" b="1" dirty="0"/>
              <a:t>?:</a:t>
            </a:r>
            <a:r>
              <a:rPr lang="en-US" dirty="0"/>
              <a:t>)</a:t>
            </a:r>
          </a:p>
        </p:txBody>
      </p:sp>
      <p:sp>
        <p:nvSpPr>
          <p:cNvPr id="3" name="Content Placeholder 2"/>
          <p:cNvSpPr>
            <a:spLocks noGrp="1"/>
          </p:cNvSpPr>
          <p:nvPr>
            <p:ph idx="1"/>
          </p:nvPr>
        </p:nvSpPr>
        <p:spPr>
          <a:xfrm>
            <a:off x="286603" y="1319135"/>
            <a:ext cx="8584442" cy="1111376"/>
          </a:xfrm>
        </p:spPr>
        <p:txBody>
          <a:bodyPr/>
          <a:lstStyle/>
          <a:p>
            <a:r>
              <a:rPr lang="en-US" dirty="0"/>
              <a:t>A ternary operator that takes three operands:</a:t>
            </a:r>
          </a:p>
          <a:p>
            <a:pPr marL="0" indent="0">
              <a:buNone/>
            </a:pPr>
            <a:endParaRPr lang="en-US" dirty="0"/>
          </a:p>
          <a:p>
            <a:endParaRPr lang="en-US" dirty="0"/>
          </a:p>
        </p:txBody>
      </p:sp>
      <p:sp>
        <p:nvSpPr>
          <p:cNvPr id="6" name="TextBox 5"/>
          <p:cNvSpPr txBox="1"/>
          <p:nvPr/>
        </p:nvSpPr>
        <p:spPr>
          <a:xfrm>
            <a:off x="1930553" y="1934197"/>
            <a:ext cx="4850682" cy="646331"/>
          </a:xfrm>
          <a:prstGeom prst="rect">
            <a:avLst/>
          </a:prstGeom>
          <a:noFill/>
          <a:ln w="38100" cmpd="sng">
            <a:solidFill>
              <a:schemeClr val="bg1">
                <a:lumMod val="85000"/>
              </a:schemeClr>
            </a:solidFill>
          </a:ln>
        </p:spPr>
        <p:txBody>
          <a:bodyPr wrap="none" rtlCol="0">
            <a:spAutoFit/>
          </a:bodyPr>
          <a:lstStyle/>
          <a:p>
            <a:r>
              <a:rPr lang="en-US" sz="3600" dirty="0">
                <a:solidFill>
                  <a:srgbClr val="E46C0A"/>
                </a:solidFill>
              </a:rPr>
              <a:t>condition</a:t>
            </a:r>
            <a:r>
              <a:rPr lang="en-US" sz="3600" dirty="0"/>
              <a:t> </a:t>
            </a:r>
            <a:r>
              <a:rPr lang="en-US" sz="3600" b="1" dirty="0"/>
              <a:t>?</a:t>
            </a:r>
            <a:r>
              <a:rPr lang="en-US" sz="3600" dirty="0"/>
              <a:t> </a:t>
            </a:r>
            <a:r>
              <a:rPr lang="en-US" sz="3600" dirty="0">
                <a:solidFill>
                  <a:schemeClr val="accent5">
                    <a:lumMod val="75000"/>
                  </a:schemeClr>
                </a:solidFill>
              </a:rPr>
              <a:t>expr1</a:t>
            </a:r>
            <a:r>
              <a:rPr lang="en-US" sz="3600" dirty="0"/>
              <a:t> </a:t>
            </a:r>
            <a:r>
              <a:rPr lang="en-US" sz="3600" b="1" dirty="0"/>
              <a:t>:</a:t>
            </a:r>
            <a:r>
              <a:rPr lang="en-US" sz="3600" dirty="0"/>
              <a:t> </a:t>
            </a:r>
            <a:r>
              <a:rPr lang="en-US" sz="3600" dirty="0">
                <a:solidFill>
                  <a:srgbClr val="31859C"/>
                </a:solidFill>
              </a:rPr>
              <a:t>expr2</a:t>
            </a:r>
          </a:p>
        </p:txBody>
      </p:sp>
      <p:sp>
        <p:nvSpPr>
          <p:cNvPr id="7" name="Rectangle 6"/>
          <p:cNvSpPr/>
          <p:nvPr/>
        </p:nvSpPr>
        <p:spPr>
          <a:xfrm>
            <a:off x="514901" y="4224099"/>
            <a:ext cx="2966442" cy="166795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dk1"/>
              </a:solidFill>
              <a:latin typeface="Consolas" charset="0"/>
              <a:ea typeface="Consolas" charset="0"/>
              <a:cs typeface="Consolas" charset="0"/>
            </a:endParaRPr>
          </a:p>
          <a:p>
            <a:r>
              <a:rPr lang="en-US" b="1" dirty="0">
                <a:solidFill>
                  <a:schemeClr val="dk1"/>
                </a:solidFill>
                <a:latin typeface="Consolas" charset="0"/>
                <a:ea typeface="Consolas" charset="0"/>
                <a:cs typeface="Consolas" charset="0"/>
              </a:rPr>
              <a:t>if</a:t>
            </a:r>
            <a:r>
              <a:rPr lang="en-US" dirty="0">
                <a:solidFill>
                  <a:schemeClr val="dk1"/>
                </a:solidFill>
                <a:latin typeface="Consolas" charset="0"/>
                <a:ea typeface="Consolas" charset="0"/>
                <a:cs typeface="Consolas" charset="0"/>
              </a:rPr>
              <a:t> (mark &gt;= 60)</a:t>
            </a:r>
            <a:br>
              <a:rPr lang="en-US" dirty="0">
                <a:solidFill>
                  <a:schemeClr val="dk1"/>
                </a:solidFill>
                <a:latin typeface="Consolas" charset="0"/>
                <a:ea typeface="Consolas" charset="0"/>
                <a:cs typeface="Consolas" charset="0"/>
              </a:rPr>
            </a:br>
            <a:r>
              <a:rPr lang="en-US" dirty="0">
                <a:solidFill>
                  <a:schemeClr val="dk1"/>
                </a:solidFill>
                <a:latin typeface="Consolas" charset="0"/>
                <a:ea typeface="Consolas" charset="0"/>
                <a:cs typeface="Consolas" charset="0"/>
              </a:rPr>
              <a:t>    </a:t>
            </a:r>
            <a:r>
              <a:rPr lang="en-US" dirty="0" err="1">
                <a:solidFill>
                  <a:schemeClr val="dk1"/>
                </a:solidFill>
                <a:latin typeface="Consolas" charset="0"/>
                <a:ea typeface="Consolas" charset="0"/>
                <a:cs typeface="Consolas" charset="0"/>
              </a:rPr>
              <a:t>cout</a:t>
            </a:r>
            <a:r>
              <a:rPr lang="en-US" dirty="0">
                <a:solidFill>
                  <a:schemeClr val="dk1"/>
                </a:solidFill>
                <a:latin typeface="Consolas" charset="0"/>
                <a:ea typeface="Consolas" charset="0"/>
                <a:cs typeface="Consolas" charset="0"/>
              </a:rPr>
              <a:t> &lt;&lt; “</a:t>
            </a:r>
            <a:r>
              <a:rPr lang="en-US" dirty="0">
                <a:solidFill>
                  <a:srgbClr val="8064A2"/>
                </a:solidFill>
                <a:latin typeface="Consolas" charset="0"/>
                <a:ea typeface="Consolas" charset="0"/>
                <a:cs typeface="Consolas" charset="0"/>
              </a:rPr>
              <a:t>passed</a:t>
            </a:r>
            <a:r>
              <a:rPr lang="en-US" dirty="0">
                <a:solidFill>
                  <a:schemeClr val="dk1"/>
                </a:solidFill>
                <a:latin typeface="Consolas" charset="0"/>
                <a:ea typeface="Consolas" charset="0"/>
                <a:cs typeface="Consolas" charset="0"/>
              </a:rPr>
              <a:t>”;</a:t>
            </a:r>
          </a:p>
          <a:p>
            <a:r>
              <a:rPr lang="en-US" b="1" dirty="0">
                <a:latin typeface="Consolas" charset="0"/>
                <a:ea typeface="Consolas" charset="0"/>
                <a:cs typeface="Consolas" charset="0"/>
              </a:rPr>
              <a:t>else</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rgbClr val="8064A2"/>
                </a:solidFill>
                <a:latin typeface="Consolas" charset="0"/>
                <a:ea typeface="Consolas" charset="0"/>
                <a:cs typeface="Consolas" charset="0"/>
              </a:rPr>
              <a:t>failed</a:t>
            </a:r>
            <a:r>
              <a:rPr lang="en-US" dirty="0">
                <a:latin typeface="Consolas" charset="0"/>
                <a:ea typeface="Consolas" charset="0"/>
                <a:cs typeface="Consolas" charset="0"/>
              </a:rPr>
              <a:t>”;</a:t>
            </a:r>
            <a:endParaRPr lang="en-US" dirty="0">
              <a:solidFill>
                <a:schemeClr val="dk1"/>
              </a:solidFill>
              <a:latin typeface="Consolas" charset="0"/>
              <a:ea typeface="Consolas" charset="0"/>
              <a:cs typeface="Consolas" charset="0"/>
            </a:endParaRPr>
          </a:p>
          <a:p>
            <a:endParaRPr lang="en-US" dirty="0">
              <a:solidFill>
                <a:schemeClr val="dk1"/>
              </a:solidFill>
              <a:latin typeface="Consolas" charset="0"/>
              <a:ea typeface="Consolas" charset="0"/>
              <a:cs typeface="Consolas" charset="0"/>
            </a:endParaRPr>
          </a:p>
        </p:txBody>
      </p:sp>
      <p:sp>
        <p:nvSpPr>
          <p:cNvPr id="8" name="TextBox 7"/>
          <p:cNvSpPr txBox="1"/>
          <p:nvPr/>
        </p:nvSpPr>
        <p:spPr>
          <a:xfrm>
            <a:off x="2903018" y="4397410"/>
            <a:ext cx="2538457" cy="369332"/>
          </a:xfrm>
          <a:prstGeom prst="rect">
            <a:avLst/>
          </a:prstGeom>
          <a:noFill/>
        </p:spPr>
        <p:txBody>
          <a:bodyPr wrap="square" rtlCol="0">
            <a:spAutoFit/>
          </a:bodyPr>
          <a:lstStyle/>
          <a:p>
            <a:pPr algn="ctr"/>
            <a:r>
              <a:rPr lang="en-US" dirty="0">
                <a:latin typeface="Avenir Next Condensed" charset="0"/>
                <a:ea typeface="Avenir Next Condensed" charset="0"/>
                <a:cs typeface="Avenir Next Condensed" charset="0"/>
              </a:rPr>
              <a:t>is equivalent to</a:t>
            </a:r>
          </a:p>
        </p:txBody>
      </p:sp>
      <p:sp>
        <p:nvSpPr>
          <p:cNvPr id="9" name="Rectangle 8"/>
          <p:cNvSpPr/>
          <p:nvPr/>
        </p:nvSpPr>
        <p:spPr>
          <a:xfrm>
            <a:off x="3443073" y="4744218"/>
            <a:ext cx="5564863" cy="50038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dk1"/>
              </a:solidFill>
              <a:latin typeface="Consolas" charset="0"/>
              <a:ea typeface="Consolas" charset="0"/>
              <a:cs typeface="Consolas" charset="0"/>
            </a:endParaRPr>
          </a:p>
          <a:p>
            <a:r>
              <a:rPr lang="en-US" dirty="0" err="1">
                <a:solidFill>
                  <a:schemeClr val="dk1"/>
                </a:solidFill>
                <a:latin typeface="Consolas" charset="0"/>
                <a:ea typeface="Consolas" charset="0"/>
                <a:cs typeface="Consolas" charset="0"/>
              </a:rPr>
              <a:t>cout</a:t>
            </a:r>
            <a:r>
              <a:rPr lang="en-US" dirty="0">
                <a:solidFill>
                  <a:schemeClr val="dk1"/>
                </a:solidFill>
                <a:latin typeface="Consolas" charset="0"/>
                <a:ea typeface="Consolas" charset="0"/>
                <a:cs typeface="Consolas" charset="0"/>
              </a:rPr>
              <a:t> &lt;&lt; (mark &gt;= 60)? “</a:t>
            </a:r>
            <a:r>
              <a:rPr lang="en-US" dirty="0">
                <a:solidFill>
                  <a:srgbClr val="8064A2"/>
                </a:solidFill>
                <a:latin typeface="Consolas" charset="0"/>
                <a:ea typeface="Consolas" charset="0"/>
                <a:cs typeface="Consolas" charset="0"/>
              </a:rPr>
              <a:t>passed</a:t>
            </a:r>
            <a:r>
              <a:rPr lang="en-US" dirty="0">
                <a:solidFill>
                  <a:schemeClr val="dk1"/>
                </a:solidFill>
                <a:latin typeface="Consolas" charset="0"/>
                <a:ea typeface="Consolas" charset="0"/>
                <a:cs typeface="Consolas" charset="0"/>
              </a:rPr>
              <a:t>”</a:t>
            </a:r>
            <a:r>
              <a:rPr lang="en-US" dirty="0">
                <a:latin typeface="Consolas" charset="0"/>
                <a:ea typeface="Consolas" charset="0"/>
                <a:cs typeface="Consolas" charset="0"/>
              </a:rPr>
              <a:t> : “</a:t>
            </a:r>
            <a:r>
              <a:rPr lang="en-US" dirty="0">
                <a:solidFill>
                  <a:srgbClr val="8064A2"/>
                </a:solidFill>
                <a:latin typeface="Consolas" charset="0"/>
                <a:ea typeface="Consolas" charset="0"/>
                <a:cs typeface="Consolas" charset="0"/>
              </a:rPr>
              <a:t>failed</a:t>
            </a:r>
            <a:r>
              <a:rPr lang="en-US" dirty="0">
                <a:latin typeface="Consolas" charset="0"/>
                <a:ea typeface="Consolas" charset="0"/>
                <a:cs typeface="Consolas" charset="0"/>
              </a:rPr>
              <a:t>”;</a:t>
            </a:r>
            <a:endParaRPr lang="en-US" dirty="0">
              <a:solidFill>
                <a:schemeClr val="dk1"/>
              </a:solidFill>
              <a:latin typeface="Consolas" charset="0"/>
              <a:ea typeface="Consolas" charset="0"/>
              <a:cs typeface="Consolas" charset="0"/>
            </a:endParaRPr>
          </a:p>
          <a:p>
            <a:endParaRPr lang="en-US" dirty="0">
              <a:solidFill>
                <a:schemeClr val="dk1"/>
              </a:solidFill>
              <a:latin typeface="Consolas" charset="0"/>
              <a:ea typeface="Consolas" charset="0"/>
              <a:cs typeface="Consolas" charset="0"/>
            </a:endParaRPr>
          </a:p>
        </p:txBody>
      </p:sp>
      <p:sp>
        <p:nvSpPr>
          <p:cNvPr id="11" name="TextBox 10"/>
          <p:cNvSpPr txBox="1"/>
          <p:nvPr/>
        </p:nvSpPr>
        <p:spPr>
          <a:xfrm>
            <a:off x="3804357" y="5568892"/>
            <a:ext cx="506668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t>Note</a:t>
            </a:r>
            <a:r>
              <a:rPr lang="en-US" dirty="0"/>
              <a:t>:  </a:t>
            </a:r>
            <a:r>
              <a:rPr lang="en-US" b="1" dirty="0">
                <a:latin typeface="Consolas" charset="0"/>
                <a:ea typeface="Consolas" charset="0"/>
                <a:cs typeface="Consolas" charset="0"/>
              </a:rPr>
              <a:t>if…else</a:t>
            </a:r>
            <a:r>
              <a:rPr lang="en-US" dirty="0"/>
              <a:t> is a statement, </a:t>
            </a:r>
            <a:br>
              <a:rPr lang="en-US" dirty="0"/>
            </a:br>
            <a:r>
              <a:rPr lang="en-US" dirty="0"/>
              <a:t>            </a:t>
            </a:r>
            <a:r>
              <a:rPr lang="en-US" b="1" dirty="0">
                <a:latin typeface="Consolas" charset="0"/>
                <a:ea typeface="Consolas" charset="0"/>
                <a:cs typeface="Consolas" charset="0"/>
              </a:rPr>
              <a:t>?:</a:t>
            </a:r>
            <a:r>
              <a:rPr lang="en-US" dirty="0"/>
              <a:t> is an operator that forms an expression</a:t>
            </a:r>
            <a:endParaRPr lang="en-US" b="1" dirty="0"/>
          </a:p>
        </p:txBody>
      </p:sp>
      <p:sp>
        <p:nvSpPr>
          <p:cNvPr id="13" name="Slide Number Placeholder 12"/>
          <p:cNvSpPr>
            <a:spLocks noGrp="1"/>
          </p:cNvSpPr>
          <p:nvPr>
            <p:ph type="sldNum" sz="quarter" idx="12"/>
          </p:nvPr>
        </p:nvSpPr>
        <p:spPr/>
        <p:txBody>
          <a:bodyPr/>
          <a:lstStyle/>
          <a:p>
            <a:fld id="{A2D5F323-9395-A24C-8003-89F99F5948AE}" type="slidenum">
              <a:rPr lang="en-US" smtClean="0"/>
              <a:pPr/>
              <a:t>101</a:t>
            </a:fld>
            <a:endParaRPr lang="en-US" dirty="0"/>
          </a:p>
        </p:txBody>
      </p:sp>
      <p:sp>
        <p:nvSpPr>
          <p:cNvPr id="14" name="Rounded Rectangle 13">
            <a:extLst>
              <a:ext uri="{FF2B5EF4-FFF2-40B4-BE49-F238E27FC236}">
                <a16:creationId xmlns:a16="http://schemas.microsoft.com/office/drawing/2014/main" id="{C9DC3EA5-D25B-A642-9BF9-B7768D2111A3}"/>
              </a:ext>
            </a:extLst>
          </p:cNvPr>
          <p:cNvSpPr/>
          <p:nvPr/>
        </p:nvSpPr>
        <p:spPr>
          <a:xfrm>
            <a:off x="6657699" y="92076"/>
            <a:ext cx="2374711" cy="6766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b="1" dirty="0"/>
              <a:t>Reference Only</a:t>
            </a:r>
            <a:endParaRPr lang="en-US" b="1" dirty="0"/>
          </a:p>
        </p:txBody>
      </p:sp>
    </p:spTree>
    <p:extLst>
      <p:ext uri="{BB962C8B-B14F-4D97-AF65-F5344CB8AC3E}">
        <p14:creationId xmlns:p14="http://schemas.microsoft.com/office/powerpoint/2010/main" val="11106371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a:t>
            </a:r>
          </a:p>
        </p:txBody>
      </p:sp>
      <p:sp>
        <p:nvSpPr>
          <p:cNvPr id="6" name="Text Placeholder 5"/>
          <p:cNvSpPr>
            <a:spLocks noGrp="1"/>
          </p:cNvSpPr>
          <p:nvPr>
            <p:ph type="body" idx="1"/>
          </p:nvPr>
        </p:nvSpPr>
        <p:spPr/>
        <p:txBody>
          <a:bodyPr/>
          <a:lstStyle/>
          <a:p>
            <a:r>
              <a:rPr lang="en-US" dirty="0"/>
              <a:t>Doing something repeatedly</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102</a:t>
            </a:fld>
            <a:endParaRPr lang="en-US" dirty="0"/>
          </a:p>
        </p:txBody>
      </p:sp>
    </p:spTree>
    <p:extLst>
      <p:ext uri="{BB962C8B-B14F-4D97-AF65-F5344CB8AC3E}">
        <p14:creationId xmlns:p14="http://schemas.microsoft.com/office/powerpoint/2010/main" val="8645406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a:t>
            </a:r>
            <a:endParaRPr lang="en-US" dirty="0"/>
          </a:p>
        </p:txBody>
      </p:sp>
      <p:sp>
        <p:nvSpPr>
          <p:cNvPr id="3" name="Content Placeholder 2"/>
          <p:cNvSpPr>
            <a:spLocks noGrp="1"/>
          </p:cNvSpPr>
          <p:nvPr>
            <p:ph idx="1"/>
          </p:nvPr>
        </p:nvSpPr>
        <p:spPr/>
        <p:txBody>
          <a:bodyPr/>
          <a:lstStyle/>
          <a:p>
            <a:r>
              <a:rPr lang="en-US" dirty="0"/>
              <a:t>A </a:t>
            </a:r>
            <a:r>
              <a:rPr lang="en-US" b="1" dirty="0">
                <a:solidFill>
                  <a:schemeClr val="accent6">
                    <a:lumMod val="75000"/>
                  </a:schemeClr>
                </a:solidFill>
              </a:rPr>
              <a:t>loop</a:t>
            </a:r>
            <a:r>
              <a:rPr lang="en-US" dirty="0">
                <a:solidFill>
                  <a:schemeClr val="accent6">
                    <a:lumMod val="75000"/>
                  </a:schemeClr>
                </a:solidFill>
              </a:rPr>
              <a:t> </a:t>
            </a:r>
            <a:r>
              <a:rPr lang="en-US" dirty="0"/>
              <a:t>is any program construction that repeats a statement (or a compound statement) a number of times</a:t>
            </a:r>
          </a:p>
          <a:p>
            <a:r>
              <a:rPr lang="en-US" dirty="0"/>
              <a:t>The statement to be repeated in a loop is called the </a:t>
            </a:r>
            <a:r>
              <a:rPr lang="en-US" dirty="0">
                <a:solidFill>
                  <a:schemeClr val="accent5">
                    <a:lumMod val="75000"/>
                  </a:schemeClr>
                </a:solidFill>
              </a:rPr>
              <a:t>body </a:t>
            </a:r>
            <a:r>
              <a:rPr lang="en-US" dirty="0"/>
              <a:t>of the loop</a:t>
            </a:r>
          </a:p>
          <a:p>
            <a:r>
              <a:rPr lang="en-US" dirty="0"/>
              <a:t>Each repetition of the loop body is called an </a:t>
            </a:r>
            <a:r>
              <a:rPr lang="en-US" dirty="0">
                <a:solidFill>
                  <a:schemeClr val="accent5">
                    <a:lumMod val="75000"/>
                  </a:schemeClr>
                </a:solidFill>
              </a:rPr>
              <a:t>iteration</a:t>
            </a:r>
          </a:p>
          <a:p>
            <a:r>
              <a:rPr lang="en-US" dirty="0"/>
              <a:t>In C++, looping can be achieved using either a </a:t>
            </a:r>
            <a:r>
              <a:rPr lang="en-US" b="1" dirty="0">
                <a:solidFill>
                  <a:schemeClr val="accent6">
                    <a:lumMod val="75000"/>
                  </a:schemeClr>
                </a:solidFill>
              </a:rPr>
              <a:t>while</a:t>
            </a:r>
            <a:r>
              <a:rPr lang="en-US" dirty="0">
                <a:solidFill>
                  <a:schemeClr val="accent6">
                    <a:lumMod val="75000"/>
                  </a:schemeClr>
                </a:solidFill>
              </a:rPr>
              <a:t> </a:t>
            </a:r>
            <a:r>
              <a:rPr lang="en-US" dirty="0"/>
              <a:t>statement or a </a:t>
            </a:r>
            <a:r>
              <a:rPr lang="en-US" b="1" dirty="0">
                <a:solidFill>
                  <a:schemeClr val="accent6">
                    <a:lumMod val="75000"/>
                  </a:schemeClr>
                </a:solidFill>
              </a:rPr>
              <a:t>for</a:t>
            </a:r>
            <a:r>
              <a:rPr lang="en-US" dirty="0">
                <a:solidFill>
                  <a:schemeClr val="accent6">
                    <a:lumMod val="75000"/>
                  </a:schemeClr>
                </a:solidFill>
              </a:rPr>
              <a:t> </a:t>
            </a:r>
            <a:r>
              <a:rPr lang="en-US" dirty="0"/>
              <a:t>statement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103</a:t>
            </a:fld>
            <a:endParaRPr lang="en-US" dirty="0"/>
          </a:p>
        </p:txBody>
      </p:sp>
      <p:sp>
        <p:nvSpPr>
          <p:cNvPr id="4" name="TextBox 3">
            <a:extLst>
              <a:ext uri="{FF2B5EF4-FFF2-40B4-BE49-F238E27FC236}">
                <a16:creationId xmlns:a16="http://schemas.microsoft.com/office/drawing/2014/main" id="{260026CD-CE25-5446-8D8D-D3DDF3222361}"/>
              </a:ext>
            </a:extLst>
          </p:cNvPr>
          <p:cNvSpPr txBox="1"/>
          <p:nvPr/>
        </p:nvSpPr>
        <p:spPr>
          <a:xfrm>
            <a:off x="1996068" y="5802997"/>
            <a:ext cx="6400800" cy="646331"/>
          </a:xfrm>
          <a:prstGeom prst="rect">
            <a:avLst/>
          </a:prstGeom>
          <a:noFill/>
          <a:ln>
            <a:solidFill>
              <a:schemeClr val="bg1">
                <a:lumMod val="75000"/>
              </a:schemeClr>
            </a:solidFill>
          </a:ln>
        </p:spPr>
        <p:txBody>
          <a:bodyPr wrap="square" rtlCol="0">
            <a:spAutoFit/>
          </a:bodyPr>
          <a:lstStyle/>
          <a:p>
            <a:r>
              <a:rPr lang="en-US" dirty="0"/>
              <a:t>Note: There is also the </a:t>
            </a:r>
            <a:r>
              <a:rPr lang="en-US" b="1" dirty="0"/>
              <a:t>do…while </a:t>
            </a:r>
            <a:r>
              <a:rPr lang="en-US" dirty="0"/>
              <a:t>statement, but we will leave it for you interest only.  </a:t>
            </a:r>
          </a:p>
        </p:txBody>
      </p:sp>
    </p:spTree>
    <p:extLst>
      <p:ext uri="{BB962C8B-B14F-4D97-AF65-F5344CB8AC3E}">
        <p14:creationId xmlns:p14="http://schemas.microsoft.com/office/powerpoint/2010/main" val="17399287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6" name="Decision 9"/>
          <p:cNvSpPr/>
          <p:nvPr/>
        </p:nvSpPr>
        <p:spPr>
          <a:xfrm>
            <a:off x="1777284" y="2013137"/>
            <a:ext cx="2809142"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chemeClr val="accent6">
                    <a:lumMod val="75000"/>
                  </a:schemeClr>
                </a:solidFill>
              </a:rPr>
              <a:t>loop condition</a:t>
            </a:r>
            <a:endParaRPr lang="en-US" sz="2000" dirty="0"/>
          </a:p>
        </p:txBody>
      </p:sp>
      <p:sp>
        <p:nvSpPr>
          <p:cNvPr id="9" name="Process 5"/>
          <p:cNvSpPr/>
          <p:nvPr/>
        </p:nvSpPr>
        <p:spPr>
          <a:xfrm>
            <a:off x="5981163" y="2171630"/>
            <a:ext cx="2227638"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chemeClr val="accent3">
                    <a:lumMod val="75000"/>
                  </a:schemeClr>
                </a:solidFill>
              </a:rPr>
              <a:t>statement(s)</a:t>
            </a:r>
          </a:p>
        </p:txBody>
      </p:sp>
      <p:cxnSp>
        <p:nvCxnSpPr>
          <p:cNvPr id="10" name="Straight Arrow Connector 9"/>
          <p:cNvCxnSpPr>
            <a:endCxn id="6" idx="0"/>
          </p:cNvCxnSpPr>
          <p:nvPr/>
        </p:nvCxnSpPr>
        <p:spPr>
          <a:xfrm>
            <a:off x="3181855" y="1248629"/>
            <a:ext cx="0" cy="76450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hape 11"/>
          <p:cNvCxnSpPr>
            <a:stCxn id="9" idx="0"/>
          </p:cNvCxnSpPr>
          <p:nvPr/>
        </p:nvCxnSpPr>
        <p:spPr>
          <a:xfrm rot="16200000" flipV="1">
            <a:off x="4942721" y="19368"/>
            <a:ext cx="391397" cy="3913127"/>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69167" y="2204507"/>
            <a:ext cx="585417" cy="369332"/>
          </a:xfrm>
          <a:prstGeom prst="rect">
            <a:avLst/>
          </a:prstGeom>
          <a:noFill/>
        </p:spPr>
        <p:txBody>
          <a:bodyPr wrap="none" rtlCol="0">
            <a:spAutoFit/>
          </a:bodyPr>
          <a:lstStyle/>
          <a:p>
            <a:r>
              <a:rPr lang="en-US" b="1" dirty="0"/>
              <a:t>true</a:t>
            </a:r>
          </a:p>
        </p:txBody>
      </p:sp>
      <p:sp>
        <p:nvSpPr>
          <p:cNvPr id="15" name="TextBox 14"/>
          <p:cNvSpPr txBox="1"/>
          <p:nvPr/>
        </p:nvSpPr>
        <p:spPr>
          <a:xfrm>
            <a:off x="3143219" y="2949015"/>
            <a:ext cx="631391" cy="369332"/>
          </a:xfrm>
          <a:prstGeom prst="rect">
            <a:avLst/>
          </a:prstGeom>
          <a:noFill/>
        </p:spPr>
        <p:txBody>
          <a:bodyPr wrap="none" rtlCol="0">
            <a:spAutoFit/>
          </a:bodyPr>
          <a:lstStyle/>
          <a:p>
            <a:r>
              <a:rPr lang="en-US" b="1" dirty="0"/>
              <a:t>false</a:t>
            </a:r>
          </a:p>
        </p:txBody>
      </p:sp>
      <p:cxnSp>
        <p:nvCxnSpPr>
          <p:cNvPr id="16" name="Straight Arrow Connector 15"/>
          <p:cNvCxnSpPr>
            <a:stCxn id="6" idx="2"/>
          </p:cNvCxnSpPr>
          <p:nvPr/>
        </p:nvCxnSpPr>
        <p:spPr>
          <a:xfrm>
            <a:off x="3181855" y="3012751"/>
            <a:ext cx="0" cy="5695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9" idx="1"/>
          </p:cNvCxnSpPr>
          <p:nvPr/>
        </p:nvCxnSpPr>
        <p:spPr>
          <a:xfrm flipV="1">
            <a:off x="4586426" y="2512943"/>
            <a:ext cx="139473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67840" y="3799268"/>
            <a:ext cx="3212731" cy="2557082"/>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solidFill>
                  <a:srgbClr val="0070C0"/>
                </a:solidFill>
              </a:rPr>
              <a:t>while (</a:t>
            </a:r>
            <a:r>
              <a:rPr lang="en-US" sz="2000" dirty="0">
                <a:solidFill>
                  <a:srgbClr val="E46C0A"/>
                </a:solidFill>
              </a:rPr>
              <a:t>condition</a:t>
            </a:r>
            <a:r>
              <a:rPr lang="en-US" sz="2000" dirty="0">
                <a:solidFill>
                  <a:srgbClr val="0070C0"/>
                </a:solidFill>
              </a:rPr>
              <a:t>)  {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statement_1</a:t>
            </a:r>
            <a:r>
              <a:rPr lang="en-US" sz="2000" dirty="0">
                <a:solidFill>
                  <a:srgbClr val="0070C0"/>
                </a:solidFill>
              </a:rPr>
              <a:t>;</a:t>
            </a:r>
          </a:p>
          <a:p>
            <a:r>
              <a:rPr lang="en-US" sz="2000" dirty="0">
                <a:solidFill>
                  <a:srgbClr val="0070C0"/>
                </a:solidFill>
              </a:rPr>
              <a:t> 		</a:t>
            </a:r>
            <a:r>
              <a:rPr lang="en-US" sz="2000" dirty="0">
                <a:solidFill>
                  <a:schemeClr val="accent3">
                    <a:lumMod val="75000"/>
                  </a:schemeClr>
                </a:solidFill>
              </a:rPr>
              <a:t>statement_2</a:t>
            </a:r>
            <a:r>
              <a:rPr lang="en-US" sz="2000" dirty="0">
                <a:solidFill>
                  <a:srgbClr val="0070C0"/>
                </a:solidFill>
              </a:rPr>
              <a:t>;</a:t>
            </a:r>
          </a:p>
          <a:p>
            <a:r>
              <a:rPr lang="en-US" sz="2000" dirty="0">
                <a:solidFill>
                  <a:srgbClr val="0070C0"/>
                </a:solidFill>
              </a:rPr>
              <a:t>		…</a:t>
            </a:r>
          </a:p>
          <a:p>
            <a:r>
              <a:rPr lang="en-US" sz="2000" dirty="0">
                <a:solidFill>
                  <a:srgbClr val="0070C0"/>
                </a:solidFill>
              </a:rPr>
              <a:t> 		</a:t>
            </a:r>
            <a:r>
              <a:rPr lang="en-US" sz="2000" dirty="0" err="1">
                <a:solidFill>
                  <a:schemeClr val="accent3">
                    <a:lumMod val="75000"/>
                  </a:schemeClr>
                </a:solidFill>
              </a:rPr>
              <a:t>statement_n</a:t>
            </a:r>
            <a:r>
              <a:rPr lang="en-US" sz="2000" dirty="0">
                <a:solidFill>
                  <a:srgbClr val="0070C0"/>
                </a:solidFill>
              </a:rPr>
              <a:t>;</a:t>
            </a:r>
          </a:p>
          <a:p>
            <a:r>
              <a:rPr lang="en-US" sz="2000" dirty="0">
                <a:solidFill>
                  <a:srgbClr val="0070C0"/>
                </a:solidFill>
              </a:rPr>
              <a:t>	}           </a:t>
            </a:r>
          </a:p>
          <a:p>
            <a:r>
              <a:rPr lang="en-US" sz="2000" dirty="0">
                <a:solidFill>
                  <a:srgbClr val="0070C0"/>
                </a:solidFill>
              </a:rPr>
              <a:t>    </a:t>
            </a:r>
          </a:p>
        </p:txBody>
      </p:sp>
      <p:sp>
        <p:nvSpPr>
          <p:cNvPr id="40" name="Rounded Rectangle 39"/>
          <p:cNvSpPr/>
          <p:nvPr/>
        </p:nvSpPr>
        <p:spPr>
          <a:xfrm>
            <a:off x="4301228" y="3657603"/>
            <a:ext cx="4743918" cy="13909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while statement controls whether to repeat a </a:t>
            </a:r>
            <a:r>
              <a:rPr lang="en-US" dirty="0">
                <a:solidFill>
                  <a:schemeClr val="accent3">
                    <a:lumMod val="75000"/>
                  </a:schemeClr>
                </a:solidFill>
              </a:rPr>
              <a:t>loop body</a:t>
            </a:r>
            <a:r>
              <a:rPr lang="en-US" dirty="0"/>
              <a:t> depending on a </a:t>
            </a:r>
            <a:r>
              <a:rPr lang="en-US" dirty="0">
                <a:solidFill>
                  <a:schemeClr val="accent6"/>
                </a:solidFill>
              </a:rPr>
              <a:t>condition</a:t>
            </a:r>
            <a:r>
              <a:rPr lang="en-US" dirty="0"/>
              <a:t>.</a:t>
            </a:r>
            <a:br>
              <a:rPr lang="en-US" dirty="0"/>
            </a:br>
            <a:r>
              <a:rPr lang="en-US" b="1" dirty="0"/>
              <a:t>Essentially, the </a:t>
            </a:r>
            <a:r>
              <a:rPr lang="en-US" b="1" dirty="0">
                <a:solidFill>
                  <a:schemeClr val="accent3">
                    <a:lumMod val="75000"/>
                  </a:schemeClr>
                </a:solidFill>
              </a:rPr>
              <a:t>loop body</a:t>
            </a:r>
            <a:r>
              <a:rPr lang="en-US" b="1" dirty="0"/>
              <a:t> is executed </a:t>
            </a:r>
            <a:r>
              <a:rPr lang="en-US" b="1" dirty="0">
                <a:solidFill>
                  <a:schemeClr val="accent5"/>
                </a:solidFill>
              </a:rPr>
              <a:t>repeatedly</a:t>
            </a:r>
            <a:r>
              <a:rPr lang="en-US" b="1" dirty="0"/>
              <a:t> as long as </a:t>
            </a:r>
            <a:r>
              <a:rPr lang="en-US" b="1" dirty="0">
                <a:solidFill>
                  <a:schemeClr val="accent6"/>
                </a:solidFill>
              </a:rPr>
              <a:t>condition is true</a:t>
            </a:r>
          </a:p>
        </p:txBody>
      </p:sp>
      <p:sp>
        <p:nvSpPr>
          <p:cNvPr id="43" name="Freeform 42"/>
          <p:cNvSpPr/>
          <p:nvPr/>
        </p:nvSpPr>
        <p:spPr>
          <a:xfrm>
            <a:off x="2073499" y="4134118"/>
            <a:ext cx="1390918" cy="1493950"/>
          </a:xfrm>
          <a:custGeom>
            <a:avLst/>
            <a:gdLst>
              <a:gd name="connsiteX0" fmla="*/ 0 w 1390918"/>
              <a:gd name="connsiteY0" fmla="*/ 141668 h 1493950"/>
              <a:gd name="connsiteX1" fmla="*/ 0 w 1390918"/>
              <a:gd name="connsiteY1" fmla="*/ 1493950 h 1493950"/>
              <a:gd name="connsiteX2" fmla="*/ 1390918 w 1390918"/>
              <a:gd name="connsiteY2" fmla="*/ 1493950 h 1493950"/>
              <a:gd name="connsiteX3" fmla="*/ 1390918 w 1390918"/>
              <a:gd name="connsiteY3" fmla="*/ 0 h 1493950"/>
              <a:gd name="connsiteX4" fmla="*/ 888642 w 1390918"/>
              <a:gd name="connsiteY4" fmla="*/ 0 h 149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18" h="1493950">
                <a:moveTo>
                  <a:pt x="0" y="141668"/>
                </a:moveTo>
                <a:lnTo>
                  <a:pt x="0" y="1493950"/>
                </a:lnTo>
                <a:lnTo>
                  <a:pt x="1390918" y="1493950"/>
                </a:lnTo>
                <a:lnTo>
                  <a:pt x="1390918" y="0"/>
                </a:lnTo>
                <a:lnTo>
                  <a:pt x="888642" y="0"/>
                </a:lnTo>
              </a:path>
            </a:pathLst>
          </a:cu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44" name="Oval 43"/>
          <p:cNvSpPr/>
          <p:nvPr/>
        </p:nvSpPr>
        <p:spPr>
          <a:xfrm>
            <a:off x="3493051" y="4018212"/>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47" name="Freeform 46"/>
          <p:cNvSpPr/>
          <p:nvPr/>
        </p:nvSpPr>
        <p:spPr>
          <a:xfrm>
            <a:off x="509666" y="4189751"/>
            <a:ext cx="727023" cy="1798819"/>
          </a:xfrm>
          <a:custGeom>
            <a:avLst/>
            <a:gdLst>
              <a:gd name="connsiteX0" fmla="*/ 307298 w 727023"/>
              <a:gd name="connsiteY0" fmla="*/ 0 h 1798819"/>
              <a:gd name="connsiteX1" fmla="*/ 307298 w 727023"/>
              <a:gd name="connsiteY1" fmla="*/ 0 h 1798819"/>
              <a:gd name="connsiteX2" fmla="*/ 0 w 727023"/>
              <a:gd name="connsiteY2" fmla="*/ 0 h 1798819"/>
              <a:gd name="connsiteX3" fmla="*/ 0 w 727023"/>
              <a:gd name="connsiteY3" fmla="*/ 1798819 h 1798819"/>
              <a:gd name="connsiteX4" fmla="*/ 727023 w 727023"/>
              <a:gd name="connsiteY4" fmla="*/ 1798819 h 1798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023" h="1798819">
                <a:moveTo>
                  <a:pt x="307298" y="0"/>
                </a:moveTo>
                <a:lnTo>
                  <a:pt x="307298" y="0"/>
                </a:lnTo>
                <a:lnTo>
                  <a:pt x="0" y="0"/>
                </a:lnTo>
                <a:lnTo>
                  <a:pt x="0" y="1798819"/>
                </a:lnTo>
                <a:lnTo>
                  <a:pt x="727023" y="1798819"/>
                </a:lnTo>
              </a:path>
            </a:pathLst>
          </a:cu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48" name="Oval 47"/>
          <p:cNvSpPr/>
          <p:nvPr/>
        </p:nvSpPr>
        <p:spPr>
          <a:xfrm>
            <a:off x="600415" y="5628068"/>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sp>
        <p:nvSpPr>
          <p:cNvPr id="49" name="Oval 48"/>
          <p:cNvSpPr/>
          <p:nvPr/>
        </p:nvSpPr>
        <p:spPr>
          <a:xfrm>
            <a:off x="4934193" y="5460643"/>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50" name="Oval 49"/>
          <p:cNvSpPr/>
          <p:nvPr/>
        </p:nvSpPr>
        <p:spPr>
          <a:xfrm>
            <a:off x="4934193" y="5906125"/>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sp>
        <p:nvSpPr>
          <p:cNvPr id="51" name="TextBox 50"/>
          <p:cNvSpPr txBox="1"/>
          <p:nvPr/>
        </p:nvSpPr>
        <p:spPr>
          <a:xfrm>
            <a:off x="5269043" y="5460643"/>
            <a:ext cx="3384837" cy="338554"/>
          </a:xfrm>
          <a:prstGeom prst="rect">
            <a:avLst/>
          </a:prstGeom>
          <a:noFill/>
        </p:spPr>
        <p:txBody>
          <a:bodyPr wrap="none" rtlCol="0">
            <a:spAutoFit/>
          </a:bodyPr>
          <a:lstStyle/>
          <a:p>
            <a:r>
              <a:rPr lang="en-US" sz="1600" dirty="0"/>
              <a:t>execution path when </a:t>
            </a:r>
            <a:r>
              <a:rPr lang="en-US" sz="1600" dirty="0">
                <a:solidFill>
                  <a:schemeClr val="accent6">
                    <a:lumMod val="75000"/>
                  </a:schemeClr>
                </a:solidFill>
              </a:rPr>
              <a:t>condition</a:t>
            </a:r>
            <a:r>
              <a:rPr lang="en-US" sz="1600" dirty="0"/>
              <a:t> is true</a:t>
            </a:r>
          </a:p>
        </p:txBody>
      </p:sp>
      <p:sp>
        <p:nvSpPr>
          <p:cNvPr id="52" name="TextBox 51"/>
          <p:cNvSpPr txBox="1"/>
          <p:nvPr/>
        </p:nvSpPr>
        <p:spPr>
          <a:xfrm>
            <a:off x="5269043" y="5921115"/>
            <a:ext cx="3371308" cy="338554"/>
          </a:xfrm>
          <a:prstGeom prst="rect">
            <a:avLst/>
          </a:prstGeom>
          <a:noFill/>
        </p:spPr>
        <p:txBody>
          <a:bodyPr wrap="none" rtlCol="0">
            <a:spAutoFit/>
          </a:bodyPr>
          <a:lstStyle/>
          <a:p>
            <a:r>
              <a:rPr lang="en-US" sz="1600" dirty="0"/>
              <a:t>execution path when </a:t>
            </a:r>
            <a:r>
              <a:rPr lang="en-US" sz="1600" dirty="0">
                <a:solidFill>
                  <a:schemeClr val="accent6">
                    <a:lumMod val="75000"/>
                  </a:schemeClr>
                </a:solidFill>
              </a:rPr>
              <a:t>condition</a:t>
            </a:r>
            <a:r>
              <a:rPr lang="en-US" sz="1600" dirty="0"/>
              <a:t> is false</a:t>
            </a:r>
          </a:p>
        </p:txBody>
      </p:sp>
      <p:sp>
        <p:nvSpPr>
          <p:cNvPr id="3" name="Slide Number Placeholder 2"/>
          <p:cNvSpPr>
            <a:spLocks noGrp="1"/>
          </p:cNvSpPr>
          <p:nvPr>
            <p:ph type="sldNum" sz="quarter" idx="12"/>
          </p:nvPr>
        </p:nvSpPr>
        <p:spPr/>
        <p:txBody>
          <a:bodyPr/>
          <a:lstStyle/>
          <a:p>
            <a:fld id="{A2D5F323-9395-A24C-8003-89F99F5948AE}" type="slidenum">
              <a:rPr lang="en-US" smtClean="0"/>
              <a:pPr/>
              <a:t>104</a:t>
            </a:fld>
            <a:endParaRPr lang="en-US" dirty="0"/>
          </a:p>
        </p:txBody>
      </p:sp>
      <p:sp>
        <p:nvSpPr>
          <p:cNvPr id="5" name="Freeform: Shape 4">
            <a:extLst>
              <a:ext uri="{FF2B5EF4-FFF2-40B4-BE49-F238E27FC236}">
                <a16:creationId xmlns:a16="http://schemas.microsoft.com/office/drawing/2014/main" id="{9F37409E-B1C9-4CC8-82E8-FE7BC27293D3}"/>
              </a:ext>
            </a:extLst>
          </p:cNvPr>
          <p:cNvSpPr/>
          <p:nvPr/>
        </p:nvSpPr>
        <p:spPr>
          <a:xfrm>
            <a:off x="7409880" y="1177058"/>
            <a:ext cx="276022" cy="890640"/>
          </a:xfrm>
          <a:custGeom>
            <a:avLst/>
            <a:gdLst>
              <a:gd name="connsiteX0" fmla="*/ 308861 w 308861"/>
              <a:gd name="connsiteY0" fmla="*/ 0 h 1070919"/>
              <a:gd name="connsiteX1" fmla="*/ 4061 w 308861"/>
              <a:gd name="connsiteY1" fmla="*/ 444843 h 1070919"/>
              <a:gd name="connsiteX2" fmla="*/ 135867 w 308861"/>
              <a:gd name="connsiteY2" fmla="*/ 1070919 h 1070919"/>
              <a:gd name="connsiteX0" fmla="*/ 433920 w 433920"/>
              <a:gd name="connsiteY0" fmla="*/ 0 h 1062681"/>
              <a:gd name="connsiteX1" fmla="*/ 129120 w 433920"/>
              <a:gd name="connsiteY1" fmla="*/ 444843 h 1062681"/>
              <a:gd name="connsiteX2" fmla="*/ 5553 w 433920"/>
              <a:gd name="connsiteY2" fmla="*/ 1062681 h 1062681"/>
              <a:gd name="connsiteX0" fmla="*/ 583716 w 583716"/>
              <a:gd name="connsiteY0" fmla="*/ 0 h 659027"/>
              <a:gd name="connsiteX1" fmla="*/ 130635 w 583716"/>
              <a:gd name="connsiteY1" fmla="*/ 41189 h 659027"/>
              <a:gd name="connsiteX2" fmla="*/ 7068 w 583716"/>
              <a:gd name="connsiteY2" fmla="*/ 659027 h 659027"/>
              <a:gd name="connsiteX0" fmla="*/ 583716 w 583716"/>
              <a:gd name="connsiteY0" fmla="*/ 102216 h 761243"/>
              <a:gd name="connsiteX1" fmla="*/ 130635 w 583716"/>
              <a:gd name="connsiteY1" fmla="*/ 143405 h 761243"/>
              <a:gd name="connsiteX2" fmla="*/ 7068 w 583716"/>
              <a:gd name="connsiteY2" fmla="*/ 761243 h 761243"/>
              <a:gd name="connsiteX0" fmla="*/ 582639 w 582639"/>
              <a:gd name="connsiteY0" fmla="*/ 91913 h 750940"/>
              <a:gd name="connsiteX1" fmla="*/ 129558 w 582639"/>
              <a:gd name="connsiteY1" fmla="*/ 133102 h 750940"/>
              <a:gd name="connsiteX2" fmla="*/ 5991 w 582639"/>
              <a:gd name="connsiteY2" fmla="*/ 750940 h 750940"/>
              <a:gd name="connsiteX0" fmla="*/ 576648 w 576648"/>
              <a:gd name="connsiteY0" fmla="*/ 0 h 659027"/>
              <a:gd name="connsiteX1" fmla="*/ 0 w 576648"/>
              <a:gd name="connsiteY1" fmla="*/ 659027 h 659027"/>
              <a:gd name="connsiteX0" fmla="*/ 576648 w 576648"/>
              <a:gd name="connsiteY0" fmla="*/ 14363 h 673390"/>
              <a:gd name="connsiteX1" fmla="*/ 0 w 576648"/>
              <a:gd name="connsiteY1" fmla="*/ 673390 h 673390"/>
              <a:gd name="connsiteX0" fmla="*/ 576648 w 576648"/>
              <a:gd name="connsiteY0" fmla="*/ 24825 h 683852"/>
              <a:gd name="connsiteX1" fmla="*/ 0 w 576648"/>
              <a:gd name="connsiteY1" fmla="*/ 683852 h 683852"/>
              <a:gd name="connsiteX0" fmla="*/ 197150 w 197150"/>
              <a:gd name="connsiteY0" fmla="*/ 15739 h 897188"/>
              <a:gd name="connsiteX1" fmla="*/ 98297 w 197150"/>
              <a:gd name="connsiteY1" fmla="*/ 897188 h 897188"/>
              <a:gd name="connsiteX0" fmla="*/ 248253 w 248253"/>
              <a:gd name="connsiteY0" fmla="*/ 0 h 881449"/>
              <a:gd name="connsiteX1" fmla="*/ 149400 w 248253"/>
              <a:gd name="connsiteY1" fmla="*/ 881449 h 881449"/>
              <a:gd name="connsiteX0" fmla="*/ 383071 w 383071"/>
              <a:gd name="connsiteY0" fmla="*/ 0 h 881449"/>
              <a:gd name="connsiteX1" fmla="*/ 284218 w 383071"/>
              <a:gd name="connsiteY1" fmla="*/ 881449 h 881449"/>
              <a:gd name="connsiteX0" fmla="*/ 370756 w 370756"/>
              <a:gd name="connsiteY0" fmla="*/ 0 h 881449"/>
              <a:gd name="connsiteX1" fmla="*/ 271903 w 370756"/>
              <a:gd name="connsiteY1" fmla="*/ 881449 h 881449"/>
              <a:gd name="connsiteX0" fmla="*/ 276022 w 276022"/>
              <a:gd name="connsiteY0" fmla="*/ 9191 h 890640"/>
              <a:gd name="connsiteX1" fmla="*/ 177169 w 276022"/>
              <a:gd name="connsiteY1" fmla="*/ 890640 h 890640"/>
            </a:gdLst>
            <a:ahLst/>
            <a:cxnLst>
              <a:cxn ang="0">
                <a:pos x="connsiteX0" y="connsiteY0"/>
              </a:cxn>
              <a:cxn ang="0">
                <a:pos x="connsiteX1" y="connsiteY1"/>
              </a:cxn>
            </a:cxnLst>
            <a:rect l="l" t="t" r="r" b="b"/>
            <a:pathLst>
              <a:path w="276022" h="890640">
                <a:moveTo>
                  <a:pt x="276022" y="9191"/>
                </a:moveTo>
                <a:cubicBezTo>
                  <a:pt x="17902" y="-42982"/>
                  <a:pt x="-141361" y="110791"/>
                  <a:pt x="177169" y="89064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954CFB6-BEE7-485D-9B74-50AC65B273EF}"/>
              </a:ext>
            </a:extLst>
          </p:cNvPr>
          <p:cNvSpPr txBox="1"/>
          <p:nvPr/>
        </p:nvSpPr>
        <p:spPr>
          <a:xfrm>
            <a:off x="7667313" y="998950"/>
            <a:ext cx="1156086" cy="369332"/>
          </a:xfrm>
          <a:prstGeom prst="rect">
            <a:avLst/>
          </a:prstGeom>
          <a:noFill/>
        </p:spPr>
        <p:txBody>
          <a:bodyPr wrap="none" rtlCol="0">
            <a:spAutoFit/>
          </a:bodyPr>
          <a:lstStyle/>
          <a:p>
            <a:r>
              <a:rPr lang="en-US" dirty="0">
                <a:solidFill>
                  <a:schemeClr val="accent3">
                    <a:lumMod val="75000"/>
                  </a:schemeClr>
                </a:solidFill>
              </a:rPr>
              <a:t>Loop body</a:t>
            </a:r>
          </a:p>
        </p:txBody>
      </p:sp>
    </p:spTree>
    <p:extLst>
      <p:ext uri="{BB962C8B-B14F-4D97-AF65-F5344CB8AC3E}">
        <p14:creationId xmlns:p14="http://schemas.microsoft.com/office/powerpoint/2010/main" val="6984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3" grpId="0" animBg="1"/>
      <p:bldP spid="44" grpId="0" animBg="1"/>
      <p:bldP spid="47" grpId="0" animBg="1"/>
      <p:bldP spid="48" grpId="0" animBg="1"/>
      <p:bldP spid="49" grpId="0" animBg="1"/>
      <p:bldP spid="50" grpId="0" animBg="1"/>
      <p:bldP spid="51" grpId="0"/>
      <p:bldP spid="5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3" name="Content Placeholder 2"/>
          <p:cNvSpPr>
            <a:spLocks noGrp="1"/>
          </p:cNvSpPr>
          <p:nvPr>
            <p:ph idx="1"/>
          </p:nvPr>
        </p:nvSpPr>
        <p:spPr>
          <a:xfrm>
            <a:off x="286603" y="3749108"/>
            <a:ext cx="8584442" cy="2479305"/>
          </a:xfrm>
        </p:spPr>
        <p:txBody>
          <a:bodyPr>
            <a:normAutofit fontScale="92500" lnSpcReduction="10000"/>
          </a:bodyPr>
          <a:lstStyle/>
          <a:p>
            <a:r>
              <a:rPr lang="en-US" dirty="0"/>
              <a:t>When a while statement (aka </a:t>
            </a:r>
            <a:r>
              <a:rPr lang="en-US" b="1" dirty="0">
                <a:solidFill>
                  <a:schemeClr val="accent6">
                    <a:lumMod val="75000"/>
                  </a:schemeClr>
                </a:solidFill>
              </a:rPr>
              <a:t>while loop</a:t>
            </a:r>
            <a:r>
              <a:rPr lang="en-US" dirty="0"/>
              <a:t>) is executed, the </a:t>
            </a:r>
            <a:r>
              <a:rPr lang="en-US" dirty="0">
                <a:solidFill>
                  <a:srgbClr val="E46C0A"/>
                </a:solidFill>
              </a:rPr>
              <a:t>condition</a:t>
            </a:r>
            <a:r>
              <a:rPr lang="en-US" dirty="0"/>
              <a:t> is evaluated</a:t>
            </a:r>
          </a:p>
          <a:p>
            <a:pPr lvl="1"/>
            <a:r>
              <a:rPr lang="en-US" dirty="0"/>
              <a:t>If it returns </a:t>
            </a:r>
            <a:r>
              <a:rPr lang="en-US" dirty="0">
                <a:solidFill>
                  <a:schemeClr val="accent5"/>
                </a:solidFill>
              </a:rPr>
              <a:t>true</a:t>
            </a:r>
            <a:r>
              <a:rPr lang="en-US" dirty="0"/>
              <a:t>, the loop body is </a:t>
            </a:r>
            <a:r>
              <a:rPr lang="en-US" dirty="0">
                <a:solidFill>
                  <a:srgbClr val="4BACC6"/>
                </a:solidFill>
              </a:rPr>
              <a:t>executed once </a:t>
            </a:r>
            <a:r>
              <a:rPr lang="en-US" dirty="0"/>
              <a:t>(i.e., one iteration)</a:t>
            </a:r>
          </a:p>
          <a:p>
            <a:pPr lvl="1"/>
            <a:r>
              <a:rPr lang="en-US" dirty="0"/>
              <a:t>If it returns </a:t>
            </a:r>
            <a:r>
              <a:rPr lang="en-US" dirty="0">
                <a:solidFill>
                  <a:srgbClr val="4BACC6"/>
                </a:solidFill>
              </a:rPr>
              <a:t>false</a:t>
            </a:r>
            <a:r>
              <a:rPr lang="en-US" dirty="0"/>
              <a:t>, the loop </a:t>
            </a:r>
            <a:r>
              <a:rPr lang="en-US" dirty="0">
                <a:solidFill>
                  <a:srgbClr val="4BACC6"/>
                </a:solidFill>
              </a:rPr>
              <a:t>ends</a:t>
            </a:r>
            <a:r>
              <a:rPr lang="en-US" dirty="0"/>
              <a:t> without executing its body</a:t>
            </a:r>
          </a:p>
          <a:p>
            <a:r>
              <a:rPr lang="en-US" dirty="0"/>
              <a:t>After each iteration, </a:t>
            </a:r>
            <a:r>
              <a:rPr lang="en-US" dirty="0">
                <a:solidFill>
                  <a:schemeClr val="accent6"/>
                </a:solidFill>
              </a:rPr>
              <a:t>condition</a:t>
            </a:r>
            <a:r>
              <a:rPr lang="en-US" dirty="0"/>
              <a:t> will be evaluated again and the process repeats</a:t>
            </a:r>
          </a:p>
        </p:txBody>
      </p:sp>
      <p:sp>
        <p:nvSpPr>
          <p:cNvPr id="6" name="Rectangle 5"/>
          <p:cNvSpPr/>
          <p:nvPr/>
        </p:nvSpPr>
        <p:spPr>
          <a:xfrm>
            <a:off x="767840" y="1247538"/>
            <a:ext cx="3212731" cy="1237457"/>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while (</a:t>
            </a:r>
            <a:r>
              <a:rPr lang="en-US" sz="2000" dirty="0">
                <a:solidFill>
                  <a:srgbClr val="E46C0A"/>
                </a:solidFill>
              </a:rPr>
              <a:t>condition</a:t>
            </a:r>
            <a:r>
              <a:rPr lang="en-US" sz="2000" dirty="0">
                <a:solidFill>
                  <a:srgbClr val="0070C0"/>
                </a:solidFill>
              </a:rPr>
              <a:t>)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a:t>
            </a:r>
            <a:r>
              <a:rPr lang="en-US" sz="2000" dirty="0">
                <a:solidFill>
                  <a:srgbClr val="0070C0"/>
                </a:solidFill>
              </a:rPr>
              <a:t>; </a:t>
            </a:r>
          </a:p>
          <a:p>
            <a:r>
              <a:rPr lang="en-US" sz="2000" dirty="0">
                <a:solidFill>
                  <a:srgbClr val="0070C0"/>
                </a:solidFill>
              </a:rPr>
              <a:t>    </a:t>
            </a:r>
          </a:p>
        </p:txBody>
      </p:sp>
      <p:sp>
        <p:nvSpPr>
          <p:cNvPr id="7" name="Rectangle 6"/>
          <p:cNvSpPr/>
          <p:nvPr/>
        </p:nvSpPr>
        <p:spPr>
          <a:xfrm>
            <a:off x="4869343" y="1247538"/>
            <a:ext cx="3212731" cy="2384439"/>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while (</a:t>
            </a:r>
            <a:r>
              <a:rPr lang="en-US" sz="2000" dirty="0">
                <a:solidFill>
                  <a:srgbClr val="E46C0A"/>
                </a:solidFill>
              </a:rPr>
              <a:t>condition</a:t>
            </a:r>
            <a:r>
              <a:rPr lang="en-US" sz="2000" dirty="0">
                <a:solidFill>
                  <a:srgbClr val="0070C0"/>
                </a:solidFill>
              </a:rPr>
              <a:t>)  {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statement_1</a:t>
            </a:r>
            <a:r>
              <a:rPr lang="en-US" sz="2000" dirty="0">
                <a:solidFill>
                  <a:srgbClr val="0070C0"/>
                </a:solidFill>
              </a:rPr>
              <a:t>;</a:t>
            </a:r>
          </a:p>
          <a:p>
            <a:r>
              <a:rPr lang="en-US" sz="2000" dirty="0">
                <a:solidFill>
                  <a:srgbClr val="0070C0"/>
                </a:solidFill>
              </a:rPr>
              <a:t> 		</a:t>
            </a:r>
            <a:r>
              <a:rPr lang="en-US" sz="2000" dirty="0">
                <a:solidFill>
                  <a:schemeClr val="accent3">
                    <a:lumMod val="75000"/>
                  </a:schemeClr>
                </a:solidFill>
              </a:rPr>
              <a:t>statement_2</a:t>
            </a:r>
            <a:r>
              <a:rPr lang="en-US" sz="2000" dirty="0">
                <a:solidFill>
                  <a:srgbClr val="0070C0"/>
                </a:solidFill>
              </a:rPr>
              <a:t>;</a:t>
            </a:r>
          </a:p>
          <a:p>
            <a:r>
              <a:rPr lang="en-US" sz="2000" dirty="0">
                <a:solidFill>
                  <a:srgbClr val="0070C0"/>
                </a:solidFill>
              </a:rPr>
              <a:t>		…</a:t>
            </a:r>
          </a:p>
          <a:p>
            <a:r>
              <a:rPr lang="en-US" sz="2000" dirty="0">
                <a:solidFill>
                  <a:srgbClr val="0070C0"/>
                </a:solidFill>
              </a:rPr>
              <a:t> 		</a:t>
            </a:r>
            <a:r>
              <a:rPr lang="en-US" sz="2000" dirty="0" err="1">
                <a:solidFill>
                  <a:schemeClr val="accent3">
                    <a:lumMod val="75000"/>
                  </a:schemeClr>
                </a:solidFill>
              </a:rPr>
              <a:t>statement_n</a:t>
            </a:r>
            <a:r>
              <a:rPr lang="en-US" sz="2000" dirty="0">
                <a:solidFill>
                  <a:srgbClr val="0070C0"/>
                </a:solidFill>
              </a:rPr>
              <a:t>;</a:t>
            </a:r>
          </a:p>
          <a:p>
            <a:r>
              <a:rPr lang="en-US" sz="2000" dirty="0">
                <a:solidFill>
                  <a:srgbClr val="0070C0"/>
                </a:solidFill>
              </a:rPr>
              <a:t>	}           </a:t>
            </a:r>
          </a:p>
          <a:p>
            <a:r>
              <a:rPr lang="en-US" sz="2000" dirty="0">
                <a:solidFill>
                  <a:srgbClr val="0070C0"/>
                </a:solidFill>
              </a:rPr>
              <a:t>    </a:t>
            </a:r>
          </a:p>
        </p:txBody>
      </p:sp>
      <p:sp>
        <p:nvSpPr>
          <p:cNvPr id="12" name="Rounded Rectangle 11"/>
          <p:cNvSpPr/>
          <p:nvPr/>
        </p:nvSpPr>
        <p:spPr>
          <a:xfrm>
            <a:off x="2168131" y="2757952"/>
            <a:ext cx="2197315" cy="692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loop body</a:t>
            </a:r>
          </a:p>
        </p:txBody>
      </p:sp>
      <p:cxnSp>
        <p:nvCxnSpPr>
          <p:cNvPr id="14" name="Curved Connector 13"/>
          <p:cNvCxnSpPr/>
          <p:nvPr/>
        </p:nvCxnSpPr>
        <p:spPr>
          <a:xfrm rot="10800000">
            <a:off x="2642814" y="2039600"/>
            <a:ext cx="808239" cy="667040"/>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Left Brace 17"/>
          <p:cNvSpPr/>
          <p:nvPr/>
        </p:nvSpPr>
        <p:spPr>
          <a:xfrm>
            <a:off x="5336938" y="1975464"/>
            <a:ext cx="230925" cy="1026215"/>
          </a:xfrm>
          <a:prstGeom prst="leftBrace">
            <a:avLst>
              <a:gd name="adj1" fmla="val 57136"/>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0" name="Curved Connector 19"/>
          <p:cNvCxnSpPr>
            <a:stCxn id="12" idx="3"/>
          </p:cNvCxnSpPr>
          <p:nvPr/>
        </p:nvCxnSpPr>
        <p:spPr>
          <a:xfrm flipV="1">
            <a:off x="4365446" y="2484995"/>
            <a:ext cx="830373" cy="619305"/>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5" name="Slide Number Placeholder 4"/>
          <p:cNvSpPr>
            <a:spLocks noGrp="1"/>
          </p:cNvSpPr>
          <p:nvPr>
            <p:ph type="sldNum" sz="quarter" idx="12"/>
          </p:nvPr>
        </p:nvSpPr>
        <p:spPr/>
        <p:txBody>
          <a:bodyPr/>
          <a:lstStyle/>
          <a:p>
            <a:fld id="{A2D5F323-9395-A24C-8003-89F99F5948AE}" type="slidenum">
              <a:rPr lang="en-US" smtClean="0"/>
              <a:pPr/>
              <a:t>105</a:t>
            </a:fld>
            <a:endParaRPr lang="en-US" dirty="0"/>
          </a:p>
        </p:txBody>
      </p:sp>
    </p:spTree>
    <p:extLst>
      <p:ext uri="{BB962C8B-B14F-4D97-AF65-F5344CB8AC3E}">
        <p14:creationId xmlns:p14="http://schemas.microsoft.com/office/powerpoint/2010/main" val="7568641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106</a:t>
            </a:fld>
            <a:endParaRPr lang="en-US" dirty="0"/>
          </a:p>
        </p:txBody>
      </p:sp>
      <p:sp>
        <p:nvSpPr>
          <p:cNvPr id="5" name="Rectangle 4"/>
          <p:cNvSpPr/>
          <p:nvPr/>
        </p:nvSpPr>
        <p:spPr>
          <a:xfrm>
            <a:off x="667813" y="1563578"/>
            <a:ext cx="4764800" cy="4646832"/>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#include &lt;</a:t>
            </a:r>
            <a:r>
              <a:rPr lang="en-US" dirty="0" err="1">
                <a:latin typeface="Menlo" panose="020B0609030804020204" pitchFamily="49" charset="0"/>
                <a:ea typeface="Menlo" panose="020B0609030804020204" pitchFamily="49" charset="0"/>
                <a:cs typeface="Menlo" panose="020B0609030804020204" pitchFamily="49" charset="0"/>
              </a:rPr>
              <a:t>iostream</a:t>
            </a:r>
            <a:r>
              <a:rPr lang="en-US"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using namespace </a:t>
            </a:r>
            <a:r>
              <a:rPr lang="en-US" dirty="0" err="1">
                <a:latin typeface="Menlo" panose="020B0609030804020204" pitchFamily="49" charset="0"/>
                <a:ea typeface="Menlo" panose="020B0609030804020204" pitchFamily="49" charset="0"/>
                <a:cs typeface="Menlo" panose="020B0609030804020204" pitchFamily="49" charset="0"/>
              </a:rPr>
              <a:t>std</a:t>
            </a:r>
            <a:r>
              <a:rPr lang="en-US"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b="1" dirty="0" err="1">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answer = 0;</a:t>
            </a:r>
          </a:p>
          <a:p>
            <a:pPr>
              <a:lnSpc>
                <a:spcPts val="1800"/>
              </a:lnSpc>
            </a:pPr>
            <a:endParaRPr lang="en-US"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while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(answer != 4)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“2 * 2 =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cin</a:t>
            </a:r>
            <a:r>
              <a:rPr lang="en-US" dirty="0">
                <a:latin typeface="Menlo" panose="020B0609030804020204" pitchFamily="49" charset="0"/>
                <a:ea typeface="Menlo" panose="020B0609030804020204" pitchFamily="49" charset="0"/>
                <a:cs typeface="Menlo" panose="020B0609030804020204" pitchFamily="49" charset="0"/>
              </a:rPr>
              <a:t> &gt;&gt; answer;</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6" name="Content Placeholder 2"/>
          <p:cNvSpPr>
            <a:spLocks noGrp="1"/>
          </p:cNvSpPr>
          <p:nvPr>
            <p:ph idx="1"/>
          </p:nvPr>
        </p:nvSpPr>
        <p:spPr>
          <a:xfrm>
            <a:off x="4178483" y="1361478"/>
            <a:ext cx="3857479" cy="75635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400" dirty="0">
                <a:solidFill>
                  <a:schemeClr val="tx1"/>
                </a:solidFill>
                <a:latin typeface="Calibri Light" charset="0"/>
                <a:ea typeface="Calibri Light" charset="0"/>
                <a:cs typeface="Calibri Light" charset="0"/>
              </a:rPr>
              <a:t>What does this program do?</a:t>
            </a:r>
            <a:endParaRPr lang="en-US" sz="2000" dirty="0">
              <a:solidFill>
                <a:schemeClr val="tx1"/>
              </a:solidFill>
              <a:latin typeface="Calibri Light" charset="0"/>
              <a:ea typeface="Calibri Light" charset="0"/>
              <a:cs typeface="Calibri Light" charset="0"/>
            </a:endParaRPr>
          </a:p>
        </p:txBody>
      </p:sp>
      <p:sp>
        <p:nvSpPr>
          <p:cNvPr id="7" name="TextBox 6"/>
          <p:cNvSpPr txBox="1"/>
          <p:nvPr/>
        </p:nvSpPr>
        <p:spPr>
          <a:xfrm>
            <a:off x="4911245" y="2135054"/>
            <a:ext cx="3283910" cy="92333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Asks the user to answer 2 * 2 repeatedly until the user inputs the correct answer</a:t>
            </a:r>
          </a:p>
        </p:txBody>
      </p:sp>
      <p:sp>
        <p:nvSpPr>
          <p:cNvPr id="8" name="Content Placeholder 2"/>
          <p:cNvSpPr txBox="1">
            <a:spLocks/>
          </p:cNvSpPr>
          <p:nvPr/>
        </p:nvSpPr>
        <p:spPr>
          <a:xfrm>
            <a:off x="4829321" y="3499863"/>
            <a:ext cx="3857479" cy="75635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a:buNone/>
            </a:pPr>
            <a:r>
              <a:rPr lang="en-US" sz="2400" dirty="0">
                <a:solidFill>
                  <a:schemeClr val="tx1"/>
                </a:solidFill>
                <a:latin typeface="Calibri Light" charset="0"/>
                <a:ea typeface="Calibri Light" charset="0"/>
                <a:cs typeface="Calibri Light" charset="0"/>
              </a:rPr>
              <a:t>What if the user keeps giving a wrong answer? </a:t>
            </a:r>
            <a:endParaRPr lang="en-US" sz="2000" dirty="0">
              <a:solidFill>
                <a:schemeClr val="tx1"/>
              </a:solidFill>
              <a:latin typeface="Calibri Light" charset="0"/>
              <a:ea typeface="Calibri Light" charset="0"/>
              <a:cs typeface="Calibri Light" charset="0"/>
            </a:endParaRPr>
          </a:p>
        </p:txBody>
      </p:sp>
      <p:sp>
        <p:nvSpPr>
          <p:cNvPr id="9" name="TextBox 8">
            <a:extLst>
              <a:ext uri="{FF2B5EF4-FFF2-40B4-BE49-F238E27FC236}">
                <a16:creationId xmlns:a16="http://schemas.microsoft.com/office/drawing/2014/main" id="{68656DE9-BF6B-45DF-ADFC-2013133C0A7F}"/>
              </a:ext>
            </a:extLst>
          </p:cNvPr>
          <p:cNvSpPr txBox="1"/>
          <p:nvPr/>
        </p:nvSpPr>
        <p:spPr>
          <a:xfrm>
            <a:off x="5564659" y="4279051"/>
            <a:ext cx="3283910"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The program will keep asking again.</a:t>
            </a:r>
          </a:p>
        </p:txBody>
      </p:sp>
    </p:spTree>
    <p:extLst>
      <p:ext uri="{BB962C8B-B14F-4D97-AF65-F5344CB8AC3E}">
        <p14:creationId xmlns:p14="http://schemas.microsoft.com/office/powerpoint/2010/main" val="119012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107</a:t>
            </a:fld>
            <a:endParaRPr lang="en-US" dirty="0"/>
          </a:p>
        </p:txBody>
      </p:sp>
      <p:sp>
        <p:nvSpPr>
          <p:cNvPr id="6" name="Rectangle 5"/>
          <p:cNvSpPr/>
          <p:nvPr/>
        </p:nvSpPr>
        <p:spPr>
          <a:xfrm>
            <a:off x="537858" y="1400163"/>
            <a:ext cx="8148942" cy="488664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#include &lt;</a:t>
            </a:r>
            <a:r>
              <a:rPr lang="en-US" sz="1600" dirty="0" err="1">
                <a:latin typeface="Menlo" panose="020B0609030804020204" pitchFamily="49" charset="0"/>
                <a:ea typeface="Menlo" panose="020B0609030804020204" pitchFamily="49" charset="0"/>
                <a:cs typeface="Menlo" panose="020B0609030804020204" pitchFamily="49" charset="0"/>
              </a:rPr>
              <a:t>iostream</a:t>
            </a:r>
            <a:r>
              <a:rPr lang="en-US" sz="1600" dirty="0">
                <a:latin typeface="Menlo" panose="020B0609030804020204" pitchFamily="49" charset="0"/>
                <a:ea typeface="Menlo" panose="020B0609030804020204" pitchFamily="49" charset="0"/>
                <a:cs typeface="Menlo" panose="020B0609030804020204" pitchFamily="49" charset="0"/>
              </a:rPr>
              <a:t>&gt;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using namespace </a:t>
            </a:r>
            <a:r>
              <a:rPr lang="en-US" sz="1600" dirty="0" err="1">
                <a:latin typeface="Menlo" panose="020B0609030804020204" pitchFamily="49" charset="0"/>
                <a:ea typeface="Menlo" panose="020B0609030804020204" pitchFamily="49" charset="0"/>
                <a:cs typeface="Menlo" panose="020B0609030804020204" pitchFamily="49" charset="0"/>
              </a:rPr>
              <a:t>std</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ct val="90000"/>
              </a:lnSpc>
            </a:pPr>
            <a:r>
              <a:rPr lang="en-US" sz="1600" b="1"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main()</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answer = 0;</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 = 0;</a:t>
            </a:r>
          </a:p>
          <a:p>
            <a:pPr>
              <a:lnSpc>
                <a:spcPct val="900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while</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(answer != 4)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“2 * 2 =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sz="1600" dirty="0">
                <a:latin typeface="Menlo" panose="020B0609030804020204" pitchFamily="49" charset="0"/>
                <a:ea typeface="Menlo" panose="020B0609030804020204" pitchFamily="49" charset="0"/>
                <a:cs typeface="Menlo" panose="020B0609030804020204" pitchFamily="49" charset="0"/>
              </a:rPr>
              <a:t> &gt;&gt; answer;</a:t>
            </a:r>
          </a:p>
          <a:p>
            <a:pPr>
              <a:lnSpc>
                <a:spcPct val="90000"/>
              </a:lnSpc>
            </a:pP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trials</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ct val="900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You’ve tried </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 </a:t>
            </a:r>
            <a:r>
              <a:rPr lang="en-US" sz="1600" dirty="0">
                <a:latin typeface="Menlo" panose="020B0609030804020204" pitchFamily="49" charset="0"/>
                <a:ea typeface="Menlo" panose="020B0609030804020204" pitchFamily="49" charset="0"/>
                <a:cs typeface="Menlo" panose="020B0609030804020204" pitchFamily="49" charset="0"/>
              </a:rPr>
              <a:t>&lt;&lt; </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 times.</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ct val="900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0; </a:t>
            </a:r>
          </a:p>
          <a:p>
            <a:pPr>
              <a:lnSpc>
                <a:spcPct val="900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7" name="Content Placeholder 2"/>
          <p:cNvSpPr txBox="1">
            <a:spLocks/>
          </p:cNvSpPr>
          <p:nvPr/>
        </p:nvSpPr>
        <p:spPr>
          <a:xfrm>
            <a:off x="4572000" y="1244643"/>
            <a:ext cx="4244754" cy="198458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2400" dirty="0">
                <a:solidFill>
                  <a:schemeClr val="tx1"/>
                </a:solidFill>
                <a:latin typeface="Calibri Light" charset="0"/>
                <a:ea typeface="Calibri Light" charset="0"/>
                <a:cs typeface="Calibri Light" charset="0"/>
              </a:rPr>
              <a:t>We may use a loop variable (or </a:t>
            </a:r>
            <a:r>
              <a:rPr lang="en-US" sz="2400" b="1" dirty="0">
                <a:solidFill>
                  <a:schemeClr val="accent6">
                    <a:lumMod val="75000"/>
                  </a:schemeClr>
                </a:solidFill>
                <a:latin typeface="Calibri Light" charset="0"/>
                <a:ea typeface="Calibri Light" charset="0"/>
                <a:cs typeface="Calibri Light" charset="0"/>
              </a:rPr>
              <a:t>counter</a:t>
            </a:r>
            <a:r>
              <a:rPr lang="en-US" sz="2400" dirty="0">
                <a:solidFill>
                  <a:schemeClr val="tx1"/>
                </a:solidFill>
                <a:latin typeface="Calibri Light" charset="0"/>
                <a:ea typeface="Calibri Light" charset="0"/>
                <a:cs typeface="Calibri Light" charset="0"/>
              </a:rPr>
              <a:t>), which is of </a:t>
            </a:r>
            <a:r>
              <a:rPr lang="en-US" sz="2400" dirty="0">
                <a:solidFill>
                  <a:schemeClr val="accent3">
                    <a:lumMod val="75000"/>
                  </a:schemeClr>
                </a:solidFill>
                <a:latin typeface="Calibri Light" charset="0"/>
                <a:ea typeface="Calibri Light" charset="0"/>
                <a:cs typeface="Calibri Light" charset="0"/>
              </a:rPr>
              <a:t>integer</a:t>
            </a:r>
            <a:r>
              <a:rPr lang="en-US" sz="2400" dirty="0">
                <a:solidFill>
                  <a:schemeClr val="tx1"/>
                </a:solidFill>
                <a:latin typeface="Calibri Light" charset="0"/>
                <a:ea typeface="Calibri Light" charset="0"/>
                <a:cs typeface="Calibri Light" charset="0"/>
              </a:rPr>
              <a:t> type, to count the number of iteration (i.e., how many times the loop body is executed).</a:t>
            </a:r>
            <a:endParaRPr lang="en-US" sz="2000" dirty="0">
              <a:solidFill>
                <a:schemeClr val="tx1"/>
              </a:solidFill>
              <a:latin typeface="Calibri Light" charset="0"/>
              <a:ea typeface="Calibri Light" charset="0"/>
              <a:cs typeface="Calibri Light" charset="0"/>
            </a:endParaRPr>
          </a:p>
        </p:txBody>
      </p:sp>
      <p:sp>
        <p:nvSpPr>
          <p:cNvPr id="8" name="Content Placeholder 2"/>
          <p:cNvSpPr txBox="1">
            <a:spLocks/>
          </p:cNvSpPr>
          <p:nvPr/>
        </p:nvSpPr>
        <p:spPr>
          <a:xfrm>
            <a:off x="4976622" y="3326131"/>
            <a:ext cx="3991209" cy="45411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chorCtr="0">
            <a:no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600" dirty="0">
                <a:solidFill>
                  <a:schemeClr val="tx1"/>
                </a:solidFill>
                <a:ea typeface="Avenir Next Condensed" charset="0"/>
                <a:cs typeface="Avenir Next Condensed" charset="0"/>
              </a:rPr>
              <a:t>What is the loop variable in this example?</a:t>
            </a:r>
          </a:p>
        </p:txBody>
      </p:sp>
      <p:sp>
        <p:nvSpPr>
          <p:cNvPr id="9" name="Content Placeholder 2">
            <a:extLst>
              <a:ext uri="{FF2B5EF4-FFF2-40B4-BE49-F238E27FC236}">
                <a16:creationId xmlns:a16="http://schemas.microsoft.com/office/drawing/2014/main" id="{E8B1859F-F12B-45E0-AD81-1299FEC71BC2}"/>
              </a:ext>
            </a:extLst>
          </p:cNvPr>
          <p:cNvSpPr txBox="1">
            <a:spLocks/>
          </p:cNvSpPr>
          <p:nvPr/>
        </p:nvSpPr>
        <p:spPr>
          <a:xfrm>
            <a:off x="5960145" y="3708709"/>
            <a:ext cx="1323509" cy="4541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lgn="ctr">
              <a:buNone/>
            </a:pPr>
            <a:r>
              <a:rPr lang="en-US" sz="14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endParaRPr lang="en-US" sz="1400" dirty="0">
              <a:solidFill>
                <a:schemeClr val="tx1"/>
              </a:solidFill>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3533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dirty="0"/>
              <a:t>while</a:t>
            </a:r>
            <a:r>
              <a:rPr lang="en-US" dirty="0"/>
              <a:t> Statement</a:t>
            </a:r>
          </a:p>
        </p:txBody>
      </p:sp>
      <p:sp>
        <p:nvSpPr>
          <p:cNvPr id="5" name="Rectangle 4"/>
          <p:cNvSpPr/>
          <p:nvPr/>
        </p:nvSpPr>
        <p:spPr>
          <a:xfrm>
            <a:off x="297124" y="1284828"/>
            <a:ext cx="6465346" cy="4152451"/>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a negative num to end.</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x &gt;= 0</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Program ends.</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5334000" y="3748580"/>
            <a:ext cx="3686152" cy="2935094"/>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Menlo" panose="020B0609030804020204" pitchFamily="49" charset="0"/>
                <a:ea typeface="Menlo" panose="020B0609030804020204" pitchFamily="49" charset="0"/>
                <a:cs typeface="Menlo" panose="020B0609030804020204" pitchFamily="49" charset="0"/>
              </a:rPr>
              <a:t>Enter a negative number to end. </a:t>
            </a:r>
          </a:p>
          <a:p>
            <a:r>
              <a:rPr lang="en-US" sz="1400" dirty="0">
                <a:latin typeface="Menlo" panose="020B0609030804020204" pitchFamily="49" charset="0"/>
                <a:ea typeface="Menlo" panose="020B0609030804020204" pitchFamily="49" charset="0"/>
                <a:cs typeface="Menlo" panose="020B0609030804020204" pitchFamily="49" charset="0"/>
              </a:rPr>
              <a:t>Total = 0</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4</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Total = 4</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3</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Total = 7</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Total = 9</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Total = 10</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-1</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Program ends.</a:t>
            </a:r>
          </a:p>
        </p:txBody>
      </p:sp>
      <p:sp>
        <p:nvSpPr>
          <p:cNvPr id="7" name="TextBox 6"/>
          <p:cNvSpPr txBox="1"/>
          <p:nvPr/>
        </p:nvSpPr>
        <p:spPr>
          <a:xfrm>
            <a:off x="7412019" y="3483528"/>
            <a:ext cx="1446422" cy="338554"/>
          </a:xfrm>
          <a:prstGeom prst="rect">
            <a:avLst/>
          </a:prstGeom>
          <a:noFill/>
        </p:spPr>
        <p:txBody>
          <a:bodyPr wrap="none" rtlCol="0">
            <a:spAutoFit/>
          </a:bodyPr>
          <a:lstStyle/>
          <a:p>
            <a:r>
              <a:rPr lang="en-US" sz="1600" dirty="0">
                <a:cs typeface="Chalkduster"/>
              </a:rPr>
              <a:t>Screen output?</a:t>
            </a:r>
          </a:p>
        </p:txBody>
      </p:sp>
      <p:sp>
        <p:nvSpPr>
          <p:cNvPr id="8" name="Slide Number Placeholder 7"/>
          <p:cNvSpPr>
            <a:spLocks noGrp="1"/>
          </p:cNvSpPr>
          <p:nvPr>
            <p:ph type="sldNum" sz="quarter" idx="12"/>
          </p:nvPr>
        </p:nvSpPr>
        <p:spPr/>
        <p:txBody>
          <a:bodyPr/>
          <a:lstStyle/>
          <a:p>
            <a:fld id="{A2D5F323-9395-A24C-8003-89F99F5948AE}" type="slidenum">
              <a:rPr lang="en-US" smtClean="0"/>
              <a:pPr/>
              <a:t>108</a:t>
            </a:fld>
            <a:endParaRPr lang="en-US" dirty="0"/>
          </a:p>
        </p:txBody>
      </p:sp>
      <p:sp>
        <p:nvSpPr>
          <p:cNvPr id="11" name="Content Placeholder 2"/>
          <p:cNvSpPr txBox="1">
            <a:spLocks/>
          </p:cNvSpPr>
          <p:nvPr/>
        </p:nvSpPr>
        <p:spPr>
          <a:xfrm>
            <a:off x="4037480" y="1196432"/>
            <a:ext cx="4809396" cy="86957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2400" b="1" dirty="0">
                <a:solidFill>
                  <a:schemeClr val="accent6">
                    <a:lumMod val="75000"/>
                  </a:schemeClr>
                </a:solidFill>
              </a:rPr>
              <a:t>Sentinel-controlled</a:t>
            </a:r>
            <a:r>
              <a:rPr lang="en-US" sz="2400" dirty="0"/>
              <a:t> while loops</a:t>
            </a:r>
            <a:br>
              <a:rPr lang="en-US" sz="2400" dirty="0"/>
            </a:br>
            <a:r>
              <a:rPr lang="en-US" sz="2000" dirty="0">
                <a:latin typeface="Calibri Light" charset="0"/>
                <a:ea typeface="Calibri Light" charset="0"/>
                <a:cs typeface="Calibri Light" charset="0"/>
              </a:rPr>
              <a:t>to use a </a:t>
            </a:r>
            <a:r>
              <a:rPr lang="en-US" sz="2000" b="1" dirty="0">
                <a:latin typeface="Calibri Light" charset="0"/>
                <a:ea typeface="Calibri Light" charset="0"/>
                <a:cs typeface="Calibri Light" charset="0"/>
              </a:rPr>
              <a:t>special value </a:t>
            </a:r>
            <a:r>
              <a:rPr lang="en-US" sz="2000" dirty="0">
                <a:latin typeface="Calibri Light" charset="0"/>
                <a:ea typeface="Calibri Light" charset="0"/>
                <a:cs typeface="Calibri Light" charset="0"/>
              </a:rPr>
              <a:t>to indicate end of loop</a:t>
            </a:r>
            <a:endParaRPr lang="en-US" sz="1200" dirty="0">
              <a:solidFill>
                <a:schemeClr val="accent6">
                  <a:lumMod val="75000"/>
                </a:schemeClr>
              </a:solidFill>
              <a:latin typeface="Calibri Light" charset="0"/>
              <a:ea typeface="Calibri Light" charset="0"/>
              <a:cs typeface="Calibri Light" charset="0"/>
            </a:endParaRPr>
          </a:p>
        </p:txBody>
      </p:sp>
      <p:sp>
        <p:nvSpPr>
          <p:cNvPr id="3" name="TextBox 2">
            <a:extLst>
              <a:ext uri="{FF2B5EF4-FFF2-40B4-BE49-F238E27FC236}">
                <a16:creationId xmlns:a16="http://schemas.microsoft.com/office/drawing/2014/main" id="{AAF00991-5D17-464F-BD7C-DE33D1F78CE9}"/>
              </a:ext>
            </a:extLst>
          </p:cNvPr>
          <p:cNvSpPr txBox="1"/>
          <p:nvPr/>
        </p:nvSpPr>
        <p:spPr>
          <a:xfrm>
            <a:off x="297124" y="5453015"/>
            <a:ext cx="4851610" cy="1323439"/>
          </a:xfrm>
          <a:prstGeom prst="rect">
            <a:avLst/>
          </a:prstGeom>
          <a:noFill/>
        </p:spPr>
        <p:txBody>
          <a:bodyPr wrap="square" rtlCol="0">
            <a:spAutoFit/>
          </a:bodyPr>
          <a:lstStyle/>
          <a:p>
            <a:r>
              <a:rPr lang="en-US" sz="1600" dirty="0"/>
              <a:t>Note that the loop condition depends on the value of x, and hence </a:t>
            </a:r>
            <a:r>
              <a:rPr lang="en-US" sz="1600" b="1" dirty="0"/>
              <a:t>it is important </a:t>
            </a:r>
            <a:r>
              <a:rPr lang="en-US" sz="1600" dirty="0"/>
              <a:t>to make sure that the value of x will be updated within the loop body (as in </a:t>
            </a:r>
            <a:r>
              <a:rPr lang="en-US" sz="1600" dirty="0" err="1"/>
              <a:t>cin</a:t>
            </a:r>
            <a:r>
              <a:rPr lang="en-US" sz="1600" dirty="0"/>
              <a:t> &gt;&gt; x) in order for the condition (x &gt;= 0) to change to false to exit the loop.</a:t>
            </a:r>
          </a:p>
        </p:txBody>
      </p:sp>
      <p:sp>
        <p:nvSpPr>
          <p:cNvPr id="4" name="TextBox 3">
            <a:extLst>
              <a:ext uri="{FF2B5EF4-FFF2-40B4-BE49-F238E27FC236}">
                <a16:creationId xmlns:a16="http://schemas.microsoft.com/office/drawing/2014/main" id="{67285A8F-6180-4417-B94A-DB86CE6E5906}"/>
              </a:ext>
            </a:extLst>
          </p:cNvPr>
          <p:cNvSpPr txBox="1"/>
          <p:nvPr/>
        </p:nvSpPr>
        <p:spPr>
          <a:xfrm>
            <a:off x="5743955" y="2093530"/>
            <a:ext cx="3276197" cy="116955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In this example, the special value is any negative number.  Also, t</a:t>
            </a:r>
            <a:r>
              <a:rPr lang="en-US" sz="1400" dirty="0">
                <a:latin typeface="Calibri Light" charset="0"/>
                <a:ea typeface="Calibri Light" charset="0"/>
                <a:cs typeface="Calibri Light" charset="0"/>
              </a:rPr>
              <a:t>he number of times the loop body is executed is determined at run time only (loops until user inputs a negative number).</a:t>
            </a:r>
            <a:endParaRPr lang="en-US" sz="1400" dirty="0"/>
          </a:p>
        </p:txBody>
      </p:sp>
    </p:spTree>
    <p:extLst>
      <p:ext uri="{BB962C8B-B14F-4D97-AF65-F5344CB8AC3E}">
        <p14:creationId xmlns:p14="http://schemas.microsoft.com/office/powerpoint/2010/main" val="106943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5" name="Rectangle 4"/>
          <p:cNvSpPr/>
          <p:nvPr/>
        </p:nvSpPr>
        <p:spPr>
          <a:xfrm>
            <a:off x="348460" y="1602817"/>
            <a:ext cx="6353554" cy="4161545"/>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 </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n &gt;= 0</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3252544" y="4773881"/>
            <a:ext cx="5052123" cy="1937125"/>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b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b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4↵</a:t>
            </a:r>
          </a:p>
          <a:p>
            <a:r>
              <a:rPr lang="en-US" sz="1400" dirty="0">
                <a:latin typeface="Menlo" panose="020B0609030804020204" pitchFamily="49" charset="0"/>
                <a:ea typeface="Menlo" panose="020B0609030804020204" pitchFamily="49" charset="0"/>
                <a:cs typeface="Menlo" panose="020B0609030804020204" pitchFamily="49" charset="0"/>
              </a:rPr>
              <a:t>Total = 4</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p>
          <a:p>
            <a:r>
              <a:rPr lang="en-US" sz="1400" dirty="0">
                <a:latin typeface="Menlo" panose="020B0609030804020204" pitchFamily="49" charset="0"/>
                <a:ea typeface="Menlo" panose="020B0609030804020204" pitchFamily="49" charset="0"/>
                <a:cs typeface="Menlo" panose="020B0609030804020204" pitchFamily="49" charset="0"/>
              </a:rPr>
              <a:t>Total = 7</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2↵</a:t>
            </a:r>
          </a:p>
          <a:p>
            <a:r>
              <a:rPr lang="en-US" sz="1400" dirty="0">
                <a:latin typeface="Menlo" panose="020B0609030804020204" pitchFamily="49" charset="0"/>
                <a:ea typeface="Menlo" panose="020B0609030804020204" pitchFamily="49" charset="0"/>
                <a:cs typeface="Menlo" panose="020B0609030804020204" pitchFamily="49" charset="0"/>
              </a:rPr>
              <a:t>Total = 9</a:t>
            </a:r>
          </a:p>
          <a:p>
            <a:endParaRPr lang="en-US" sz="1400" dirty="0">
              <a:latin typeface="Menlo" panose="020B0609030804020204" pitchFamily="49" charset="0"/>
              <a:ea typeface="Menlo" panose="020B0609030804020204" pitchFamily="49" charset="0"/>
              <a:cs typeface="Menlo" panose="020B0609030804020204" pitchFamily="49" charset="0"/>
            </a:endParaRPr>
          </a:p>
        </p:txBody>
      </p:sp>
      <p:sp>
        <p:nvSpPr>
          <p:cNvPr id="7" name="TextBox 6"/>
          <p:cNvSpPr txBox="1"/>
          <p:nvPr/>
        </p:nvSpPr>
        <p:spPr>
          <a:xfrm>
            <a:off x="6702014" y="6348310"/>
            <a:ext cx="1446422" cy="338554"/>
          </a:xfrm>
          <a:prstGeom prst="rect">
            <a:avLst/>
          </a:prstGeom>
          <a:noFill/>
        </p:spPr>
        <p:txBody>
          <a:bodyPr wrap="none" rtlCol="0">
            <a:spAutoFit/>
          </a:bodyPr>
          <a:lstStyle/>
          <a:p>
            <a:r>
              <a:rPr lang="en-US" sz="1600" dirty="0">
                <a:cs typeface="Chalkduster"/>
              </a:rPr>
              <a:t>Screen output?</a:t>
            </a:r>
          </a:p>
        </p:txBody>
      </p:sp>
      <p:sp>
        <p:nvSpPr>
          <p:cNvPr id="8" name="Slide Number Placeholder 7"/>
          <p:cNvSpPr>
            <a:spLocks noGrp="1"/>
          </p:cNvSpPr>
          <p:nvPr>
            <p:ph type="sldNum" sz="quarter" idx="12"/>
          </p:nvPr>
        </p:nvSpPr>
        <p:spPr/>
        <p:txBody>
          <a:bodyPr/>
          <a:lstStyle/>
          <a:p>
            <a:fld id="{A2D5F323-9395-A24C-8003-89F99F5948AE}" type="slidenum">
              <a:rPr lang="en-US" smtClean="0"/>
              <a:pPr/>
              <a:t>109</a:t>
            </a:fld>
            <a:endParaRPr lang="en-US" dirty="0"/>
          </a:p>
        </p:txBody>
      </p:sp>
      <p:sp>
        <p:nvSpPr>
          <p:cNvPr id="10" name="Content Placeholder 2"/>
          <p:cNvSpPr txBox="1">
            <a:spLocks/>
          </p:cNvSpPr>
          <p:nvPr/>
        </p:nvSpPr>
        <p:spPr>
          <a:xfrm>
            <a:off x="4210756" y="1417638"/>
            <a:ext cx="4284133" cy="75635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a:buNone/>
            </a:pPr>
            <a:r>
              <a:rPr lang="en-US" sz="2400" b="1" dirty="0">
                <a:solidFill>
                  <a:schemeClr val="accent6">
                    <a:lumMod val="75000"/>
                  </a:schemeClr>
                </a:solidFill>
              </a:rPr>
              <a:t>Counter-controlled</a:t>
            </a:r>
            <a:r>
              <a:rPr lang="en-US" sz="2400" dirty="0"/>
              <a:t> while loops</a:t>
            </a:r>
            <a:br>
              <a:rPr lang="en-US" sz="2400" dirty="0"/>
            </a:br>
            <a:r>
              <a:rPr lang="en-US" sz="2000" dirty="0">
                <a:latin typeface="Calibri Light" charset="0"/>
                <a:ea typeface="Calibri Light" charset="0"/>
                <a:cs typeface="Calibri Light" charset="0"/>
              </a:rPr>
              <a:t>by</a:t>
            </a:r>
            <a:r>
              <a:rPr lang="en-US" sz="2000" dirty="0">
                <a:solidFill>
                  <a:srgbClr val="F79646"/>
                </a:solidFill>
                <a:latin typeface="Calibri Light" charset="0"/>
                <a:ea typeface="Calibri Light" charset="0"/>
                <a:cs typeface="Calibri Light" charset="0"/>
              </a:rPr>
              <a:t> </a:t>
            </a:r>
            <a:r>
              <a:rPr lang="en-US" sz="2000" dirty="0">
                <a:solidFill>
                  <a:schemeClr val="accent6">
                    <a:lumMod val="75000"/>
                  </a:schemeClr>
                </a:solidFill>
                <a:latin typeface="Calibri Light" charset="0"/>
                <a:ea typeface="Calibri Light" charset="0"/>
                <a:cs typeface="Calibri Light" charset="0"/>
              </a:rPr>
              <a:t>decrementing a counter</a:t>
            </a:r>
          </a:p>
        </p:txBody>
      </p:sp>
      <p:sp>
        <p:nvSpPr>
          <p:cNvPr id="11" name="TextBox 10">
            <a:extLst>
              <a:ext uri="{FF2B5EF4-FFF2-40B4-BE49-F238E27FC236}">
                <a16:creationId xmlns:a16="http://schemas.microsoft.com/office/drawing/2014/main" id="{0CC5D460-54A1-4A23-A2AF-5F06A2DD8724}"/>
              </a:ext>
            </a:extLst>
          </p:cNvPr>
          <p:cNvSpPr txBox="1"/>
          <p:nvPr/>
        </p:nvSpPr>
        <p:spPr>
          <a:xfrm>
            <a:off x="155657" y="5833144"/>
            <a:ext cx="2953303" cy="830997"/>
          </a:xfrm>
          <a:prstGeom prst="rect">
            <a:avLst/>
          </a:prstGeom>
          <a:noFill/>
        </p:spPr>
        <p:txBody>
          <a:bodyPr wrap="square" rtlCol="0">
            <a:spAutoFit/>
          </a:bodyPr>
          <a:lstStyle/>
          <a:p>
            <a:r>
              <a:rPr lang="en-US" sz="1600" dirty="0"/>
              <a:t>Again note that how the value of n is updated within the loop body to control loop repetition</a:t>
            </a:r>
          </a:p>
        </p:txBody>
      </p:sp>
      <p:sp>
        <p:nvSpPr>
          <p:cNvPr id="12" name="TextBox 11">
            <a:extLst>
              <a:ext uri="{FF2B5EF4-FFF2-40B4-BE49-F238E27FC236}">
                <a16:creationId xmlns:a16="http://schemas.microsoft.com/office/drawing/2014/main" id="{B01F4436-FFA5-45CD-90DF-362055334AEF}"/>
              </a:ext>
            </a:extLst>
          </p:cNvPr>
          <p:cNvSpPr txBox="1"/>
          <p:nvPr/>
        </p:nvSpPr>
        <p:spPr>
          <a:xfrm>
            <a:off x="5834639" y="2235439"/>
            <a:ext cx="3051585"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How many times will the loop body be executed?</a:t>
            </a:r>
          </a:p>
        </p:txBody>
      </p:sp>
      <p:sp>
        <p:nvSpPr>
          <p:cNvPr id="13" name="TextBox 12">
            <a:extLst>
              <a:ext uri="{FF2B5EF4-FFF2-40B4-BE49-F238E27FC236}">
                <a16:creationId xmlns:a16="http://schemas.microsoft.com/office/drawing/2014/main" id="{5A066063-EBE9-4BAD-9A73-3884D18AEE38}"/>
              </a:ext>
            </a:extLst>
          </p:cNvPr>
          <p:cNvSpPr txBox="1"/>
          <p:nvPr/>
        </p:nvSpPr>
        <p:spPr>
          <a:xfrm>
            <a:off x="6982791" y="2595301"/>
            <a:ext cx="34703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400" dirty="0"/>
              <a:t>n</a:t>
            </a:r>
          </a:p>
        </p:txBody>
      </p:sp>
    </p:spTree>
    <p:extLst>
      <p:ext uri="{BB962C8B-B14F-4D97-AF65-F5344CB8AC3E}">
        <p14:creationId xmlns:p14="http://schemas.microsoft.com/office/powerpoint/2010/main" val="176696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a:t>
            </a:r>
          </a:p>
          <a:p>
            <a:pPr marL="457200" indent="-457200">
              <a:buFont typeface="+mj-lt"/>
              <a:buAutoNum type="arabicPeriod"/>
            </a:pPr>
            <a:r>
              <a:rPr lang="en-US" sz="2000" dirty="0"/>
              <a:t>Open hello.cpp.</a:t>
            </a:r>
          </a:p>
          <a:p>
            <a:pPr marL="457200" indent="-457200">
              <a:buFont typeface="+mj-lt"/>
              <a:buAutoNum type="arabicPeriod"/>
            </a:pPr>
            <a:r>
              <a:rPr lang="en-US" sz="2000" dirty="0"/>
              <a:t>Press F6 to compile and run </a:t>
            </a:r>
            <a:br>
              <a:rPr lang="en-US" sz="2000" dirty="0"/>
            </a:br>
            <a:r>
              <a:rPr lang="en-US" sz="2000" dirty="0"/>
              <a:t>the program.</a:t>
            </a:r>
          </a:p>
          <a:p>
            <a:pPr marL="457200" indent="-457200">
              <a:buFont typeface="+mj-lt"/>
              <a:buAutoNum type="arabicPeriod"/>
            </a:pPr>
            <a:r>
              <a:rPr lang="en-US" sz="2000" dirty="0"/>
              <a:t>Note that the g++ command line</a:t>
            </a:r>
            <a:br>
              <a:rPr lang="en-US" sz="2000" dirty="0"/>
            </a:br>
            <a:r>
              <a:rPr lang="en-US" sz="2000" dirty="0"/>
              <a:t>with the flags will be displayed. </a:t>
            </a:r>
          </a:p>
          <a:p>
            <a:pPr marL="457200" indent="-457200">
              <a:buFont typeface="+mj-lt"/>
              <a:buAutoNum type="arabicPeriod"/>
            </a:pPr>
            <a:r>
              <a:rPr lang="en-US" sz="2000" dirty="0"/>
              <a:t>A terminal with the program output</a:t>
            </a:r>
            <a:br>
              <a:rPr lang="en-US" sz="2000" dirty="0"/>
            </a:br>
            <a:r>
              <a:rPr lang="en-US" sz="2000" dirty="0"/>
              <a:t>will be popped up if the compilation</a:t>
            </a:r>
            <a:br>
              <a:rPr lang="en-US" sz="2000" dirty="0"/>
            </a:br>
            <a:r>
              <a:rPr lang="en-US" sz="2000" dirty="0"/>
              <a:t>is successful.</a:t>
            </a:r>
          </a:p>
          <a:p>
            <a:pPr marL="0" indent="0">
              <a:buNone/>
            </a:pPr>
            <a:br>
              <a:rPr lang="en-US" sz="2000" dirty="0"/>
            </a:br>
            <a:endParaRPr lang="en-US" sz="2000" dirty="0"/>
          </a:p>
          <a:p>
            <a:pPr marL="0" indent="0">
              <a:buNone/>
            </a:pPr>
            <a:r>
              <a:rPr lang="en-US" sz="2000" dirty="0"/>
              <a:t>Now try to remove “;” after “</a:t>
            </a:r>
            <a:r>
              <a:rPr lang="en-US" sz="2000" dirty="0" err="1"/>
              <a:t>endl</a:t>
            </a:r>
            <a:r>
              <a:rPr lang="en-US" sz="2000" dirty="0"/>
              <a:t>” in line 5.</a:t>
            </a:r>
            <a:br>
              <a:rPr lang="en-US" sz="2000" dirty="0"/>
            </a:br>
            <a:r>
              <a:rPr lang="en-US" sz="2000" dirty="0"/>
              <a:t>Compile and run the program again.  What will happen?</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11</a:t>
            </a:fld>
            <a:endParaRPr lang="en-US" dirty="0"/>
          </a:p>
        </p:txBody>
      </p:sp>
      <p:pic>
        <p:nvPicPr>
          <p:cNvPr id="5" name="Picture 4">
            <a:extLst>
              <a:ext uri="{FF2B5EF4-FFF2-40B4-BE49-F238E27FC236}">
                <a16:creationId xmlns:a16="http://schemas.microsoft.com/office/drawing/2014/main" id="{283CB7E7-A40C-9647-813E-31A6EA7EA738}"/>
              </a:ext>
            </a:extLst>
          </p:cNvPr>
          <p:cNvPicPr>
            <a:picLocks noChangeAspect="1"/>
          </p:cNvPicPr>
          <p:nvPr/>
        </p:nvPicPr>
        <p:blipFill rotWithShape="1">
          <a:blip r:embed="rId2"/>
          <a:srcRect l="4869" t="4180" r="7486" b="21862"/>
          <a:stretch/>
        </p:blipFill>
        <p:spPr>
          <a:xfrm>
            <a:off x="4331090" y="1534782"/>
            <a:ext cx="4355710" cy="1467600"/>
          </a:xfrm>
          <a:prstGeom prst="rect">
            <a:avLst/>
          </a:prstGeom>
        </p:spPr>
      </p:pic>
      <p:pic>
        <p:nvPicPr>
          <p:cNvPr id="6" name="Picture 5">
            <a:extLst>
              <a:ext uri="{FF2B5EF4-FFF2-40B4-BE49-F238E27FC236}">
                <a16:creationId xmlns:a16="http://schemas.microsoft.com/office/drawing/2014/main" id="{88DE971A-E93F-7743-8EC4-7B68546D2EDD}"/>
              </a:ext>
            </a:extLst>
          </p:cNvPr>
          <p:cNvPicPr>
            <a:picLocks noChangeAspect="1"/>
          </p:cNvPicPr>
          <p:nvPr/>
        </p:nvPicPr>
        <p:blipFill>
          <a:blip r:embed="rId3"/>
          <a:stretch>
            <a:fillRect/>
          </a:stretch>
        </p:blipFill>
        <p:spPr>
          <a:xfrm>
            <a:off x="4878517" y="3184944"/>
            <a:ext cx="3808283" cy="1937810"/>
          </a:xfrm>
          <a:prstGeom prst="rect">
            <a:avLst/>
          </a:prstGeom>
        </p:spPr>
      </p:pic>
    </p:spTree>
    <p:extLst>
      <p:ext uri="{BB962C8B-B14F-4D97-AF65-F5344CB8AC3E}">
        <p14:creationId xmlns:p14="http://schemas.microsoft.com/office/powerpoint/2010/main" val="34743177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A2D5F323-9395-A24C-8003-89F99F5948AE}" type="slidenum">
              <a:rPr lang="en-US" smtClean="0"/>
              <a:pPr/>
              <a:t>110</a:t>
            </a:fld>
            <a:endParaRPr lang="en-US" dirty="0"/>
          </a:p>
        </p:txBody>
      </p:sp>
      <p:sp>
        <p:nvSpPr>
          <p:cNvPr id="2" name="Title 1"/>
          <p:cNvSpPr>
            <a:spLocks noGrp="1"/>
          </p:cNvSpPr>
          <p:nvPr>
            <p:ph type="title"/>
          </p:nvPr>
        </p:nvSpPr>
        <p:spPr/>
        <p:txBody>
          <a:bodyPr/>
          <a:lstStyle/>
          <a:p>
            <a:r>
              <a:rPr lang="en-US" b="1" dirty="0"/>
              <a:t>while</a:t>
            </a:r>
            <a:r>
              <a:rPr lang="en-US" dirty="0"/>
              <a:t> Statement</a:t>
            </a:r>
          </a:p>
        </p:txBody>
      </p:sp>
      <p:sp>
        <p:nvSpPr>
          <p:cNvPr id="5" name="Rectangle 4"/>
          <p:cNvSpPr/>
          <p:nvPr/>
        </p:nvSpPr>
        <p:spPr>
          <a:xfrm>
            <a:off x="472959" y="1230959"/>
            <a:ext cx="7475593" cy="4874405"/>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accent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chemeClr val="accent6"/>
                </a:solidFill>
                <a:latin typeface="Menlo" panose="020B0609030804020204" pitchFamily="49" charset="0"/>
                <a:ea typeface="Menlo" panose="020B0609030804020204" pitchFamily="49" charset="0"/>
                <a:cs typeface="Menlo" panose="020B0609030804020204" pitchFamily="49" charset="0"/>
              </a:rPr>
              <a:t> =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&lt; n</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3229963" y="5040536"/>
            <a:ext cx="5057373" cy="1758866"/>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the number of values to be added: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4↵</a:t>
            </a:r>
          </a:p>
          <a:p>
            <a:r>
              <a:rPr lang="en-US" sz="1400" dirty="0">
                <a:latin typeface="Menlo" panose="020B0609030804020204" pitchFamily="49" charset="0"/>
                <a:ea typeface="Menlo" panose="020B0609030804020204" pitchFamily="49" charset="0"/>
                <a:cs typeface="Menlo" panose="020B0609030804020204" pitchFamily="49" charset="0"/>
              </a:rPr>
              <a:t>Total = 4</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3↵</a:t>
            </a:r>
          </a:p>
          <a:p>
            <a:r>
              <a:rPr lang="en-US" sz="1400" dirty="0">
                <a:latin typeface="Menlo" panose="020B0609030804020204" pitchFamily="49" charset="0"/>
                <a:ea typeface="Menlo" panose="020B0609030804020204" pitchFamily="49" charset="0"/>
                <a:cs typeface="Menlo" panose="020B0609030804020204" pitchFamily="49" charset="0"/>
              </a:rPr>
              <a:t>Total = 7</a:t>
            </a:r>
          </a:p>
          <a:p>
            <a:r>
              <a:rPr lang="en-US" sz="1400" dirty="0">
                <a:latin typeface="Menlo" panose="020B0609030804020204" pitchFamily="49" charset="0"/>
                <a:ea typeface="Menlo" panose="020B0609030804020204" pitchFamily="49" charset="0"/>
                <a:cs typeface="Menlo" panose="020B0609030804020204" pitchFamily="49" charset="0"/>
              </a:rPr>
              <a:t>next number? </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2↵</a:t>
            </a:r>
          </a:p>
          <a:p>
            <a:r>
              <a:rPr lang="en-US" sz="1400" dirty="0">
                <a:latin typeface="Menlo" panose="020B0609030804020204" pitchFamily="49" charset="0"/>
                <a:ea typeface="Menlo" panose="020B0609030804020204" pitchFamily="49" charset="0"/>
                <a:cs typeface="Menlo" panose="020B0609030804020204" pitchFamily="49" charset="0"/>
              </a:rPr>
              <a:t>Total = 9</a:t>
            </a:r>
            <a:endParaRPr lang="en-US" sz="1400" dirty="0">
              <a:solidFill>
                <a:schemeClr val="dk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p:cNvSpPr txBox="1"/>
          <p:nvPr/>
        </p:nvSpPr>
        <p:spPr>
          <a:xfrm>
            <a:off x="6679203" y="6491625"/>
            <a:ext cx="1473480"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3" name="Content Placeholder 2"/>
          <p:cNvSpPr>
            <a:spLocks noGrp="1"/>
          </p:cNvSpPr>
          <p:nvPr>
            <p:ph idx="1"/>
          </p:nvPr>
        </p:nvSpPr>
        <p:spPr>
          <a:xfrm>
            <a:off x="4210756" y="1417638"/>
            <a:ext cx="4284133" cy="756356"/>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sz="2400" b="1" dirty="0">
                <a:solidFill>
                  <a:schemeClr val="accent6">
                    <a:lumMod val="75000"/>
                  </a:schemeClr>
                </a:solidFill>
              </a:rPr>
              <a:t>Counter-controlled</a:t>
            </a:r>
            <a:r>
              <a:rPr lang="en-US" sz="2400" dirty="0"/>
              <a:t> while loops</a:t>
            </a:r>
            <a:br>
              <a:rPr lang="en-US" sz="2400" dirty="0"/>
            </a:br>
            <a:r>
              <a:rPr lang="en-US" sz="2000" dirty="0">
                <a:latin typeface="Calibri Light" charset="0"/>
                <a:ea typeface="Calibri Light" charset="0"/>
                <a:cs typeface="Calibri Light" charset="0"/>
              </a:rPr>
              <a:t>by</a:t>
            </a:r>
            <a:r>
              <a:rPr lang="en-US" sz="2000" dirty="0">
                <a:solidFill>
                  <a:srgbClr val="F79646"/>
                </a:solidFill>
                <a:latin typeface="Calibri Light" charset="0"/>
                <a:ea typeface="Calibri Light" charset="0"/>
                <a:cs typeface="Calibri Light" charset="0"/>
              </a:rPr>
              <a:t> </a:t>
            </a:r>
            <a:r>
              <a:rPr lang="en-US" sz="2000" dirty="0">
                <a:solidFill>
                  <a:schemeClr val="accent6">
                    <a:lumMod val="75000"/>
                  </a:schemeClr>
                </a:solidFill>
                <a:latin typeface="Calibri Light" charset="0"/>
                <a:ea typeface="Calibri Light" charset="0"/>
                <a:cs typeface="Calibri Light" charset="0"/>
              </a:rPr>
              <a:t>incrementing a counter</a:t>
            </a:r>
          </a:p>
        </p:txBody>
      </p:sp>
      <p:sp>
        <p:nvSpPr>
          <p:cNvPr id="10" name="TextBox 9">
            <a:extLst>
              <a:ext uri="{FF2B5EF4-FFF2-40B4-BE49-F238E27FC236}">
                <a16:creationId xmlns:a16="http://schemas.microsoft.com/office/drawing/2014/main" id="{2FC7BFD4-E02D-4100-962F-EBB5E63F866F}"/>
              </a:ext>
            </a:extLst>
          </p:cNvPr>
          <p:cNvSpPr txBox="1"/>
          <p:nvPr/>
        </p:nvSpPr>
        <p:spPr>
          <a:xfrm>
            <a:off x="5834639" y="3387288"/>
            <a:ext cx="3051585"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How many times will the loop body be executed?</a:t>
            </a:r>
          </a:p>
        </p:txBody>
      </p:sp>
      <p:sp>
        <p:nvSpPr>
          <p:cNvPr id="11" name="TextBox 10">
            <a:extLst>
              <a:ext uri="{FF2B5EF4-FFF2-40B4-BE49-F238E27FC236}">
                <a16:creationId xmlns:a16="http://schemas.microsoft.com/office/drawing/2014/main" id="{5F1A0547-2C34-4512-975E-C42AAE37BFF1}"/>
              </a:ext>
            </a:extLst>
          </p:cNvPr>
          <p:cNvSpPr txBox="1"/>
          <p:nvPr/>
        </p:nvSpPr>
        <p:spPr>
          <a:xfrm>
            <a:off x="6982791" y="3747150"/>
            <a:ext cx="34703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400" dirty="0"/>
              <a:t>n</a:t>
            </a:r>
          </a:p>
        </p:txBody>
      </p:sp>
    </p:spTree>
    <p:extLst>
      <p:ext uri="{BB962C8B-B14F-4D97-AF65-F5344CB8AC3E}">
        <p14:creationId xmlns:p14="http://schemas.microsoft.com/office/powerpoint/2010/main" val="145249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Typical Structure of a Counter-Controlled Loop</a:t>
            </a:r>
          </a:p>
        </p:txBody>
      </p:sp>
      <p:sp>
        <p:nvSpPr>
          <p:cNvPr id="5" name="Rectangle 4"/>
          <p:cNvSpPr/>
          <p:nvPr/>
        </p:nvSpPr>
        <p:spPr>
          <a:xfrm>
            <a:off x="557454" y="1211849"/>
            <a:ext cx="5197264" cy="5027545"/>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a:t>
            </a:r>
            <a:r>
              <a:rPr lang="en-US" sz="1400" dirty="0" err="1">
                <a:latin typeface="Menlo" panose="020B0609030804020204" pitchFamily="49" charset="0"/>
                <a:ea typeface="Menlo" panose="020B0609030804020204" pitchFamily="49" charset="0"/>
                <a:cs typeface="Menlo" panose="020B0609030804020204" pitchFamily="49" charset="0"/>
              </a:rPr>
              <a:t>std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x = 0, total = 0,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Enter # of values to add: </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&lt; n</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7" name="Rounded Rectangle 6"/>
          <p:cNvSpPr/>
          <p:nvPr/>
        </p:nvSpPr>
        <p:spPr>
          <a:xfrm>
            <a:off x="5465231" y="1500839"/>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loop variable </a:t>
            </a:r>
            <a:r>
              <a:rPr lang="en-US" dirty="0"/>
              <a:t>— </a:t>
            </a:r>
          </a:p>
          <a:p>
            <a:pPr algn="ctr"/>
            <a:r>
              <a:rPr lang="en-US" dirty="0"/>
              <a:t>to count the no. of iterations</a:t>
            </a:r>
          </a:p>
        </p:txBody>
      </p:sp>
      <p:sp>
        <p:nvSpPr>
          <p:cNvPr id="8" name="Rounded Rectangle 7"/>
          <p:cNvSpPr/>
          <p:nvPr/>
        </p:nvSpPr>
        <p:spPr>
          <a:xfrm>
            <a:off x="5465231" y="2634365"/>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initialization </a:t>
            </a:r>
            <a:r>
              <a:rPr lang="en-US" dirty="0"/>
              <a:t>of loop variable</a:t>
            </a:r>
          </a:p>
        </p:txBody>
      </p:sp>
      <p:sp>
        <p:nvSpPr>
          <p:cNvPr id="9" name="Rounded Rectangle 8"/>
          <p:cNvSpPr/>
          <p:nvPr/>
        </p:nvSpPr>
        <p:spPr>
          <a:xfrm>
            <a:off x="5465231" y="3767891"/>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condition </a:t>
            </a:r>
            <a:r>
              <a:rPr lang="en-US" dirty="0"/>
              <a:t>for continuation</a:t>
            </a:r>
          </a:p>
        </p:txBody>
      </p:sp>
      <p:sp>
        <p:nvSpPr>
          <p:cNvPr id="10" name="Rounded Rectangle 9"/>
          <p:cNvSpPr/>
          <p:nvPr/>
        </p:nvSpPr>
        <p:spPr>
          <a:xfrm>
            <a:off x="5465231" y="4901418"/>
            <a:ext cx="3232954" cy="885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5"/>
                </a:solidFill>
              </a:rPr>
              <a:t>updating </a:t>
            </a:r>
            <a:r>
              <a:rPr lang="en-US" dirty="0"/>
              <a:t>of loop variable inside the loop body</a:t>
            </a:r>
          </a:p>
        </p:txBody>
      </p:sp>
      <p:cxnSp>
        <p:nvCxnSpPr>
          <p:cNvPr id="12" name="Curved Connector 11"/>
          <p:cNvCxnSpPr>
            <a:cxnSpLocks/>
            <a:stCxn id="7" idx="1"/>
          </p:cNvCxnSpPr>
          <p:nvPr/>
        </p:nvCxnSpPr>
        <p:spPr>
          <a:xfrm rot="10800000" flipV="1">
            <a:off x="3294863" y="1943394"/>
            <a:ext cx="2170369" cy="592764"/>
          </a:xfrm>
          <a:prstGeom prst="curvedConnector3">
            <a:avLst>
              <a:gd name="adj1" fmla="val 9979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Curved Connector 22"/>
          <p:cNvCxnSpPr>
            <a:cxnSpLocks/>
            <a:stCxn id="8" idx="1"/>
          </p:cNvCxnSpPr>
          <p:nvPr/>
        </p:nvCxnSpPr>
        <p:spPr>
          <a:xfrm rot="10800000" flipV="1">
            <a:off x="1609647" y="3076919"/>
            <a:ext cx="3855585" cy="537649"/>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Curved Connector 26"/>
          <p:cNvCxnSpPr>
            <a:cxnSpLocks/>
            <a:stCxn id="9" idx="1"/>
          </p:cNvCxnSpPr>
          <p:nvPr/>
        </p:nvCxnSpPr>
        <p:spPr>
          <a:xfrm rot="10800000">
            <a:off x="2501375" y="3840464"/>
            <a:ext cx="2963856" cy="369982"/>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Curved Connector 28"/>
          <p:cNvCxnSpPr>
            <a:cxnSpLocks/>
            <a:stCxn id="10" idx="1"/>
          </p:cNvCxnSpPr>
          <p:nvPr/>
        </p:nvCxnSpPr>
        <p:spPr>
          <a:xfrm rot="10800000">
            <a:off x="1609647" y="4991549"/>
            <a:ext cx="3855584" cy="352424"/>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111</a:t>
            </a:fld>
            <a:endParaRPr lang="en-US" dirty="0"/>
          </a:p>
        </p:txBody>
      </p:sp>
      <p:sp>
        <p:nvSpPr>
          <p:cNvPr id="15" name="TextBox 14"/>
          <p:cNvSpPr txBox="1"/>
          <p:nvPr/>
        </p:nvSpPr>
        <p:spPr>
          <a:xfrm flipH="1">
            <a:off x="3294862" y="6154973"/>
            <a:ext cx="404608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atin typeface="Avenir Next Condensed" charset="0"/>
                <a:ea typeface="Avenir Next Condensed" charset="0"/>
                <a:cs typeface="Avenir Next Condensed" charset="0"/>
              </a:rPr>
              <a:t>What if you forgot to update the loop variable?</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469842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5" name="Rectangle 4"/>
          <p:cNvSpPr/>
          <p:nvPr/>
        </p:nvSpPr>
        <p:spPr>
          <a:xfrm>
            <a:off x="260389" y="1238200"/>
            <a:ext cx="5835611" cy="541840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#include &lt;</a:t>
            </a:r>
            <a:r>
              <a:rPr lang="en-US" sz="1400" dirty="0" err="1">
                <a:latin typeface="Menlo" panose="020B0609030804020204" pitchFamily="49" charset="0"/>
                <a:ea typeface="Menlo" panose="020B0609030804020204" pitchFamily="49" charset="0"/>
                <a:cs typeface="Menlo" panose="020B0609030804020204" pitchFamily="49" charset="0"/>
              </a:rPr>
              <a:t>iostream</a:t>
            </a:r>
            <a:r>
              <a:rPr lang="en-US" sz="1400" dirty="0">
                <a:latin typeface="Menlo" panose="020B0609030804020204" pitchFamily="49" charset="0"/>
                <a:ea typeface="Menlo" panose="020B0609030804020204" pitchFamily="49" charset="0"/>
                <a:cs typeface="Menlo" panose="020B0609030804020204" pitchFamily="49" charset="0"/>
              </a:rPr>
              <a:t>&gt;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main()</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num</a:t>
            </a:r>
            <a:r>
              <a:rPr lang="en-US" sz="1400" dirty="0">
                <a:latin typeface="Menlo" panose="020B0609030804020204" pitchFamily="49" charset="0"/>
                <a:ea typeface="Menlo" panose="020B0609030804020204" pitchFamily="49" charset="0"/>
                <a:cs typeface="Menlo" panose="020B0609030804020204" pitchFamily="49" charset="0"/>
              </a:rPr>
              <a:t> = 23;</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guess;</a:t>
            </a:r>
          </a:p>
          <a:p>
            <a:pPr>
              <a:lnSpc>
                <a:spcPts val="1600"/>
              </a:lnSpc>
            </a:pPr>
            <a:r>
              <a:rPr lang="en-US" sz="1400" b="1" dirty="0">
                <a:latin typeface="Menlo" panose="020B0609030804020204" pitchFamily="49" charset="0"/>
                <a:ea typeface="Menlo" panose="020B0609030804020204" pitchFamily="49" charset="0"/>
                <a:cs typeface="Menlo" panose="020B0609030804020204" pitchFamily="49" charset="0"/>
              </a:rPr>
              <a:t>  bool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isGuessed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isGuessed</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 false;</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isGuessed</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Make a guess (0-99)?</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guess;</a:t>
            </a:r>
          </a:p>
          <a:p>
            <a:pPr>
              <a:lnSpc>
                <a:spcPts val="16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if</a:t>
            </a:r>
            <a:r>
              <a:rPr lang="en-US" sz="1400" dirty="0">
                <a:latin typeface="Menlo" panose="020B0609030804020204" pitchFamily="49" charset="0"/>
                <a:ea typeface="Menlo" panose="020B0609030804020204" pitchFamily="49" charset="0"/>
                <a:cs typeface="Menlo" panose="020B0609030804020204" pitchFamily="49" charset="0"/>
              </a:rPr>
              <a:t> (guess == num)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isGuessed</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 true;</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else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if</a:t>
            </a:r>
            <a:r>
              <a:rPr lang="en-US" sz="1400" dirty="0">
                <a:latin typeface="Menlo" panose="020B0609030804020204" pitchFamily="49" charset="0"/>
                <a:ea typeface="Menlo" panose="020B0609030804020204" pitchFamily="49" charset="0"/>
                <a:cs typeface="Menlo" panose="020B0609030804020204" pitchFamily="49" charset="0"/>
              </a:rPr>
              <a:t> (guess &lt; num)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Too small.  Guess again!</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else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Too large.  Guess again!</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0; </a:t>
            </a:r>
          </a:p>
          <a:p>
            <a:pPr>
              <a:lnSpc>
                <a:spcPts val="16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5039441" y="3694099"/>
            <a:ext cx="3997230" cy="1520214"/>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latin typeface="Menlo" panose="020B0609030804020204" pitchFamily="49" charset="0"/>
                <a:ea typeface="Menlo" panose="020B0609030804020204" pitchFamily="49" charset="0"/>
                <a:cs typeface="Menlo" panose="020B0609030804020204" pitchFamily="49" charset="0"/>
              </a:rPr>
              <a:t>Make a guess (0-99)?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48</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Too large. Guess again?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20</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Too small. Guess again?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35</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Too large. Guess again? </a:t>
            </a:r>
            <a:r>
              <a:rPr lang="en-US" sz="1400" dirty="0">
                <a:solidFill>
                  <a:srgbClr val="E46C0A"/>
                </a:solidFill>
                <a:latin typeface="Menlo" panose="020B0609030804020204" pitchFamily="49" charset="0"/>
                <a:ea typeface="Menlo" panose="020B0609030804020204" pitchFamily="49" charset="0"/>
                <a:cs typeface="Menlo" panose="020B0609030804020204" pitchFamily="49" charset="0"/>
              </a:rPr>
              <a:t>23</a:t>
            </a:r>
            <a:r>
              <a:rPr lang="en-US" sz="1400" dirty="0">
                <a:solidFill>
                  <a:srgbClr val="F79646"/>
                </a:solidFill>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Correct!</a:t>
            </a:r>
            <a:endParaRPr lang="en-US" sz="1400" dirty="0">
              <a:solidFill>
                <a:srgbClr val="F79646"/>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p:cNvSpPr txBox="1"/>
          <p:nvPr/>
        </p:nvSpPr>
        <p:spPr>
          <a:xfrm>
            <a:off x="7535867" y="3438676"/>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8" name="Slide Number Placeholder 7"/>
          <p:cNvSpPr>
            <a:spLocks noGrp="1"/>
          </p:cNvSpPr>
          <p:nvPr>
            <p:ph type="sldNum" sz="quarter" idx="12"/>
          </p:nvPr>
        </p:nvSpPr>
        <p:spPr/>
        <p:txBody>
          <a:bodyPr/>
          <a:lstStyle/>
          <a:p>
            <a:fld id="{A2D5F323-9395-A24C-8003-89F99F5948AE}" type="slidenum">
              <a:rPr lang="en-US" smtClean="0"/>
              <a:pPr/>
              <a:t>112</a:t>
            </a:fld>
            <a:endParaRPr lang="en-US" dirty="0"/>
          </a:p>
        </p:txBody>
      </p:sp>
      <p:sp>
        <p:nvSpPr>
          <p:cNvPr id="9" name="Content Placeholder 2"/>
          <p:cNvSpPr txBox="1">
            <a:spLocks/>
          </p:cNvSpPr>
          <p:nvPr/>
        </p:nvSpPr>
        <p:spPr>
          <a:xfrm>
            <a:off x="4081162" y="1515679"/>
            <a:ext cx="4772381" cy="81800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2400" b="1" dirty="0">
                <a:solidFill>
                  <a:schemeClr val="accent6">
                    <a:lumMod val="75000"/>
                  </a:schemeClr>
                </a:solidFill>
              </a:rPr>
              <a:t>Flag-controlled</a:t>
            </a:r>
            <a:r>
              <a:rPr lang="en-US" sz="2400" dirty="0"/>
              <a:t> while loops</a:t>
            </a:r>
            <a:br>
              <a:rPr lang="en-US" sz="2400" dirty="0"/>
            </a:br>
            <a:r>
              <a:rPr lang="en-US" sz="2000" dirty="0">
                <a:latin typeface="Calibri Light" charset="0"/>
                <a:ea typeface="Calibri Light" charset="0"/>
                <a:cs typeface="Calibri Light" charset="0"/>
              </a:rPr>
              <a:t>use a </a:t>
            </a:r>
            <a:r>
              <a:rPr lang="en-US" sz="2000" b="1" dirty="0">
                <a:solidFill>
                  <a:schemeClr val="accent6">
                    <a:lumMod val="75000"/>
                  </a:schemeClr>
                </a:solidFill>
                <a:latin typeface="Calibri Light" charset="0"/>
                <a:ea typeface="Calibri Light" charset="0"/>
                <a:cs typeface="Calibri Light" charset="0"/>
              </a:rPr>
              <a:t>bool</a:t>
            </a:r>
            <a:r>
              <a:rPr lang="en-US" sz="2000" dirty="0">
                <a:solidFill>
                  <a:schemeClr val="accent6">
                    <a:lumMod val="75000"/>
                  </a:schemeClr>
                </a:solidFill>
                <a:latin typeface="Calibri Light" charset="0"/>
                <a:ea typeface="Calibri Light" charset="0"/>
                <a:cs typeface="Calibri Light" charset="0"/>
              </a:rPr>
              <a:t> </a:t>
            </a:r>
            <a:r>
              <a:rPr lang="en-US" sz="2000" dirty="0">
                <a:latin typeface="Calibri Light" charset="0"/>
                <a:ea typeface="Calibri Light" charset="0"/>
                <a:cs typeface="Calibri Light" charset="0"/>
              </a:rPr>
              <a:t>variable to control the iterations</a:t>
            </a:r>
            <a:endParaRPr lang="en-US" sz="2000" dirty="0">
              <a:solidFill>
                <a:schemeClr val="accent6">
                  <a:lumMod val="75000"/>
                </a:schemeClr>
              </a:solidFill>
              <a:latin typeface="Calibri Light" charset="0"/>
              <a:ea typeface="Calibri Light" charset="0"/>
              <a:cs typeface="Calibri Light" charset="0"/>
            </a:endParaRPr>
          </a:p>
        </p:txBody>
      </p:sp>
      <p:sp>
        <p:nvSpPr>
          <p:cNvPr id="10" name="Content Placeholder 2">
            <a:extLst>
              <a:ext uri="{FF2B5EF4-FFF2-40B4-BE49-F238E27FC236}">
                <a16:creationId xmlns:a16="http://schemas.microsoft.com/office/drawing/2014/main" id="{0512B1C3-9CF8-4BDE-BA12-4EB647FC370A}"/>
              </a:ext>
            </a:extLst>
          </p:cNvPr>
          <p:cNvSpPr txBox="1">
            <a:spLocks/>
          </p:cNvSpPr>
          <p:nvPr/>
        </p:nvSpPr>
        <p:spPr>
          <a:xfrm>
            <a:off x="4869403" y="2479066"/>
            <a:ext cx="3057916" cy="45411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chorCtr="0">
            <a:no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600" dirty="0">
                <a:solidFill>
                  <a:schemeClr val="tx1"/>
                </a:solidFill>
                <a:ea typeface="Avenir Next Condensed" charset="0"/>
                <a:cs typeface="Avenir Next Condensed" charset="0"/>
              </a:rPr>
              <a:t>What is the flag in this example?</a:t>
            </a:r>
          </a:p>
        </p:txBody>
      </p:sp>
      <p:sp>
        <p:nvSpPr>
          <p:cNvPr id="12" name="Content Placeholder 2">
            <a:extLst>
              <a:ext uri="{FF2B5EF4-FFF2-40B4-BE49-F238E27FC236}">
                <a16:creationId xmlns:a16="http://schemas.microsoft.com/office/drawing/2014/main" id="{15116558-C94A-4A63-93C7-8062A98C7AA4}"/>
              </a:ext>
            </a:extLst>
          </p:cNvPr>
          <p:cNvSpPr txBox="1">
            <a:spLocks/>
          </p:cNvSpPr>
          <p:nvPr/>
        </p:nvSpPr>
        <p:spPr>
          <a:xfrm>
            <a:off x="6269811" y="2905021"/>
            <a:ext cx="1323509" cy="4541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rmAutofit/>
          </a:bodyPr>
          <a:lstStyle>
            <a:lvl1pPr marL="342900" indent="-342900" algn="l" defTabSz="457200" rtl="0" eaLnBrk="1" latinLnBrk="0" hangingPunct="1">
              <a:spcBef>
                <a:spcPct val="20000"/>
              </a:spcBef>
              <a:buFont typeface="Arial"/>
              <a:buChar char="•"/>
              <a:defRPr sz="2800" b="0" i="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b="0" i="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lgn="ctr">
              <a:buNone/>
            </a:pPr>
            <a:r>
              <a:rPr lang="en-US" sz="14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isGuessed</a:t>
            </a:r>
            <a:endParaRPr lang="en-US" sz="1400" dirty="0">
              <a:solidFill>
                <a:schemeClr val="tx1"/>
              </a:solidFill>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6283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r>
              <a:rPr lang="en-US" dirty="0"/>
              <a:t> Statement</a:t>
            </a:r>
          </a:p>
        </p:txBody>
      </p:sp>
      <p:sp>
        <p:nvSpPr>
          <p:cNvPr id="3" name="Content Placeholder 2"/>
          <p:cNvSpPr>
            <a:spLocks noGrp="1"/>
          </p:cNvSpPr>
          <p:nvPr>
            <p:ph idx="1"/>
          </p:nvPr>
        </p:nvSpPr>
        <p:spPr/>
        <p:txBody>
          <a:bodyPr/>
          <a:lstStyle/>
          <a:p>
            <a:pPr marL="0" indent="0">
              <a:buNone/>
            </a:pPr>
            <a:r>
              <a:rPr lang="en-US" dirty="0"/>
              <a:t>What's wrong here?</a:t>
            </a:r>
          </a:p>
        </p:txBody>
      </p:sp>
      <p:sp>
        <p:nvSpPr>
          <p:cNvPr id="6" name="Rectangle 5"/>
          <p:cNvSpPr/>
          <p:nvPr/>
        </p:nvSpPr>
        <p:spPr>
          <a:xfrm>
            <a:off x="947825" y="2317385"/>
            <a:ext cx="5076457" cy="250917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 0, n = 10;</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b="1" dirty="0">
                <a:latin typeface="Menlo" panose="020B0609030804020204" pitchFamily="49" charset="0"/>
                <a:ea typeface="Menlo" panose="020B0609030804020204" pitchFamily="49" charset="0"/>
                <a:cs typeface="Menlo" panose="020B0609030804020204" pitchFamily="49" charset="0"/>
              </a:rPr>
              <a:t>while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&lt; n</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total += x;</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400" dirty="0">
                <a:latin typeface="Menlo" panose="020B0609030804020204" pitchFamily="49" charset="0"/>
                <a:ea typeface="Menlo" panose="020B0609030804020204" pitchFamily="49" charset="0"/>
                <a:cs typeface="Menlo" panose="020B0609030804020204" pitchFamily="49" charset="0"/>
              </a:rPr>
              <a:t>" &lt;&lt; total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4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9" name="Rounded Rectangle 8"/>
          <p:cNvSpPr/>
          <p:nvPr/>
        </p:nvSpPr>
        <p:spPr>
          <a:xfrm>
            <a:off x="5099322" y="1912083"/>
            <a:ext cx="3784608" cy="1911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Calibri Light" charset="0"/>
                <a:ea typeface="Calibri Light" charset="0"/>
                <a:cs typeface="Calibri Light" charset="0"/>
              </a:rPr>
              <a:t>Never put a semicolon after the parenthesis as it is equivalent to introducing an empty statement (aka </a:t>
            </a:r>
            <a:r>
              <a:rPr lang="en-US" b="1" dirty="0">
                <a:solidFill>
                  <a:schemeClr val="accent5"/>
                </a:solidFill>
                <a:latin typeface="Calibri Light" charset="0"/>
                <a:ea typeface="Calibri Light" charset="0"/>
                <a:cs typeface="Calibri Light" charset="0"/>
              </a:rPr>
              <a:t>null statement</a:t>
            </a:r>
            <a:r>
              <a:rPr lang="en-US" dirty="0">
                <a:latin typeface="Calibri Light" charset="0"/>
                <a:ea typeface="Calibri Light" charset="0"/>
                <a:cs typeface="Calibri Light" charset="0"/>
              </a:rPr>
              <a:t>) as the loop body.</a:t>
            </a:r>
            <a:br>
              <a:rPr lang="en-US" dirty="0">
                <a:latin typeface="Calibri Light" charset="0"/>
                <a:ea typeface="Calibri Light" charset="0"/>
                <a:cs typeface="Calibri Light" charset="0"/>
              </a:rPr>
            </a:br>
            <a:r>
              <a:rPr lang="en-US" dirty="0">
                <a:latin typeface="Calibri Light" charset="0"/>
                <a:ea typeface="Calibri Light" charset="0"/>
                <a:cs typeface="Calibri Light" charset="0"/>
              </a:rPr>
              <a:t>Essentially, this while statement contains an empty loop body</a:t>
            </a:r>
          </a:p>
        </p:txBody>
      </p:sp>
      <p:cxnSp>
        <p:nvCxnSpPr>
          <p:cNvPr id="11" name="Curved Connector 10"/>
          <p:cNvCxnSpPr>
            <a:cxnSpLocks/>
            <a:stCxn id="9" idx="1"/>
          </p:cNvCxnSpPr>
          <p:nvPr/>
        </p:nvCxnSpPr>
        <p:spPr>
          <a:xfrm rot="10800000" flipV="1">
            <a:off x="2700174" y="2867969"/>
            <a:ext cx="2399149" cy="133414"/>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5" name="Slide Number Placeholder 4"/>
          <p:cNvSpPr>
            <a:spLocks noGrp="1"/>
          </p:cNvSpPr>
          <p:nvPr>
            <p:ph type="sldNum" sz="quarter" idx="12"/>
          </p:nvPr>
        </p:nvSpPr>
        <p:spPr/>
        <p:txBody>
          <a:bodyPr/>
          <a:lstStyle/>
          <a:p>
            <a:fld id="{A2D5F323-9395-A24C-8003-89F99F5948AE}" type="slidenum">
              <a:rPr lang="en-US" smtClean="0"/>
              <a:pPr/>
              <a:t>113</a:t>
            </a:fld>
            <a:endParaRPr lang="en-US" dirty="0"/>
          </a:p>
        </p:txBody>
      </p:sp>
      <p:sp>
        <p:nvSpPr>
          <p:cNvPr id="14" name="TextBox 13"/>
          <p:cNvSpPr txBox="1"/>
          <p:nvPr/>
        </p:nvSpPr>
        <p:spPr>
          <a:xfrm>
            <a:off x="4986443" y="4649267"/>
            <a:ext cx="3056927"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ea typeface="Avenir Next Condensed" charset="0"/>
                <a:cs typeface="Avenir Next Condensed" charset="0"/>
              </a:rPr>
              <a:t>Will the loop counter be updated? </a:t>
            </a:r>
            <a:br>
              <a:rPr lang="en-US" sz="1600" dirty="0">
                <a:ea typeface="Avenir Next Condensed" charset="0"/>
                <a:cs typeface="Avenir Next Condensed" charset="0"/>
              </a:rPr>
            </a:br>
            <a:r>
              <a:rPr lang="en-US" sz="1600" dirty="0">
                <a:ea typeface="Avenir Next Condensed" charset="0"/>
                <a:cs typeface="Avenir Next Condensed" charset="0"/>
              </a:rPr>
              <a:t>So what will happen?  Try it!</a:t>
            </a:r>
          </a:p>
        </p:txBody>
      </p:sp>
    </p:spTree>
    <p:extLst>
      <p:ext uri="{BB962C8B-B14F-4D97-AF65-F5344CB8AC3E}">
        <p14:creationId xmlns:p14="http://schemas.microsoft.com/office/powerpoint/2010/main" val="100410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 1</a:t>
            </a:r>
          </a:p>
        </p:txBody>
      </p:sp>
      <p:sp>
        <p:nvSpPr>
          <p:cNvPr id="3" name="Content Placeholder 2"/>
          <p:cNvSpPr>
            <a:spLocks noGrp="1"/>
          </p:cNvSpPr>
          <p:nvPr>
            <p:ph idx="1"/>
          </p:nvPr>
        </p:nvSpPr>
        <p:spPr/>
        <p:txBody>
          <a:bodyPr/>
          <a:lstStyle/>
          <a:p>
            <a:pPr marL="0" indent="0">
              <a:buNone/>
            </a:pPr>
            <a:r>
              <a:rPr lang="en-US" dirty="0"/>
              <a:t>Write a complete C++ program that outputs the numbers 1 to 20, one per line, using a </a:t>
            </a:r>
            <a:r>
              <a:rPr lang="en-US" b="1" dirty="0"/>
              <a:t>while loop</a:t>
            </a:r>
            <a:r>
              <a:rPr lang="en-US" dirty="0"/>
              <a:t> </a:t>
            </a:r>
          </a:p>
          <a:p>
            <a:pPr marL="0" indent="0">
              <a:buNone/>
            </a:pPr>
            <a:endParaRPr lang="en-US" dirty="0"/>
          </a:p>
          <a:p>
            <a:pPr marL="0" indent="0">
              <a:buNone/>
            </a:pPr>
            <a:r>
              <a:rPr lang="en-US" dirty="0">
                <a:hlinkClick r:id="rId2" action="ppaction://hlinksldjump"/>
              </a:rPr>
              <a:t>Answer</a:t>
            </a: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114</a:t>
            </a:fld>
            <a:endParaRPr lang="en-US" dirty="0"/>
          </a:p>
        </p:txBody>
      </p:sp>
    </p:spTree>
    <p:extLst>
      <p:ext uri="{BB962C8B-B14F-4D97-AF65-F5344CB8AC3E}">
        <p14:creationId xmlns:p14="http://schemas.microsoft.com/office/powerpoint/2010/main" val="16604069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Statement</a:t>
            </a:r>
          </a:p>
        </p:txBody>
      </p:sp>
      <p:sp>
        <p:nvSpPr>
          <p:cNvPr id="3" name="Content Placeholder 2"/>
          <p:cNvSpPr>
            <a:spLocks noGrp="1"/>
          </p:cNvSpPr>
          <p:nvPr>
            <p:ph idx="1"/>
          </p:nvPr>
        </p:nvSpPr>
        <p:spPr>
          <a:xfrm>
            <a:off x="457200" y="1333948"/>
            <a:ext cx="8229600" cy="4792215"/>
          </a:xfrm>
        </p:spPr>
        <p:txBody>
          <a:bodyPr>
            <a:normAutofit/>
          </a:bodyPr>
          <a:lstStyle/>
          <a:p>
            <a:r>
              <a:rPr lang="en-US" sz="2400" dirty="0"/>
              <a:t>The </a:t>
            </a:r>
            <a:r>
              <a:rPr lang="en-US" sz="2400" b="1" dirty="0">
                <a:solidFill>
                  <a:schemeClr val="accent6"/>
                </a:solidFill>
              </a:rPr>
              <a:t>for</a:t>
            </a:r>
            <a:r>
              <a:rPr lang="en-US" sz="2400" dirty="0"/>
              <a:t> statement (aka </a:t>
            </a:r>
            <a:r>
              <a:rPr lang="en-US" sz="2400" b="1" dirty="0">
                <a:solidFill>
                  <a:schemeClr val="accent5"/>
                </a:solidFill>
              </a:rPr>
              <a:t>for loop</a:t>
            </a:r>
            <a:r>
              <a:rPr lang="en-US" sz="2400" dirty="0"/>
              <a:t>) in C++ provides a compact way of expressing a loop structure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115</a:t>
            </a:fld>
            <a:endParaRPr lang="en-US" dirty="0"/>
          </a:p>
        </p:txBody>
      </p:sp>
      <p:sp>
        <p:nvSpPr>
          <p:cNvPr id="9" name="Rectangle 8"/>
          <p:cNvSpPr/>
          <p:nvPr/>
        </p:nvSpPr>
        <p:spPr>
          <a:xfrm>
            <a:off x="332509" y="3274288"/>
            <a:ext cx="3589587" cy="284868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#include &lt;</a:t>
            </a:r>
            <a:r>
              <a:rPr lang="en-US" sz="1600" dirty="0" err="1">
                <a:latin typeface="Menlo" panose="020B0609030804020204" pitchFamily="49" charset="0"/>
                <a:ea typeface="Menlo" panose="020B0609030804020204" pitchFamily="49" charset="0"/>
                <a:cs typeface="Menlo" panose="020B0609030804020204" pitchFamily="49" charset="0"/>
              </a:rPr>
              <a:t>iostream</a:t>
            </a:r>
            <a:r>
              <a:rPr lang="en-US" sz="16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using namespace </a:t>
            </a:r>
            <a:r>
              <a:rPr lang="en-US" sz="1600" dirty="0" err="1">
                <a:latin typeface="Menlo" panose="020B0609030804020204" pitchFamily="49" charset="0"/>
                <a:ea typeface="Menlo" panose="020B0609030804020204" pitchFamily="49" charset="0"/>
                <a:cs typeface="Menlo" panose="020B0609030804020204" pitchFamily="49" charset="0"/>
              </a:rPr>
              <a:t>std</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for</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1;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&lt;= 20;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b="1" dirty="0">
                <a:latin typeface="Menlo" panose="020B0609030804020204" pitchFamily="49" charset="0"/>
                <a:ea typeface="Menlo" panose="020B0609030804020204" pitchFamily="49" charset="0"/>
                <a:cs typeface="Menlo" panose="020B0609030804020204" pitchFamily="49" charset="0"/>
              </a:rPr>
              <a:t>  return</a:t>
            </a:r>
            <a:r>
              <a:rPr lang="en-US" sz="16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75E9ABA6-E3C2-4B90-960F-CCABC44CD600}"/>
              </a:ext>
            </a:extLst>
          </p:cNvPr>
          <p:cNvSpPr txBox="1"/>
          <p:nvPr/>
        </p:nvSpPr>
        <p:spPr>
          <a:xfrm>
            <a:off x="272053" y="2353433"/>
            <a:ext cx="3770955" cy="830997"/>
          </a:xfrm>
          <a:prstGeom prst="rect">
            <a:avLst/>
          </a:prstGeom>
          <a:noFill/>
        </p:spPr>
        <p:txBody>
          <a:bodyPr wrap="square" rtlCol="0">
            <a:spAutoFit/>
          </a:bodyPr>
          <a:lstStyle/>
          <a:p>
            <a:r>
              <a:rPr lang="en-US" sz="1600" dirty="0"/>
              <a:t>Output 1 to 20, one number of a line, using a for loop (i.e., same program outcome as quick exercise 1).</a:t>
            </a:r>
          </a:p>
        </p:txBody>
      </p:sp>
      <p:sp>
        <p:nvSpPr>
          <p:cNvPr id="8" name="TextBox 7">
            <a:extLst>
              <a:ext uri="{FF2B5EF4-FFF2-40B4-BE49-F238E27FC236}">
                <a16:creationId xmlns:a16="http://schemas.microsoft.com/office/drawing/2014/main" id="{EA8A2A35-20DF-48C5-8A34-EDA537A4611D}"/>
              </a:ext>
            </a:extLst>
          </p:cNvPr>
          <p:cNvSpPr txBox="1"/>
          <p:nvPr/>
        </p:nvSpPr>
        <p:spPr>
          <a:xfrm>
            <a:off x="4308606" y="2341516"/>
            <a:ext cx="4502885" cy="584775"/>
          </a:xfrm>
          <a:prstGeom prst="rect">
            <a:avLst/>
          </a:prstGeom>
          <a:noFill/>
        </p:spPr>
        <p:txBody>
          <a:bodyPr wrap="square" rtlCol="0">
            <a:spAutoFit/>
          </a:bodyPr>
          <a:lstStyle/>
          <a:p>
            <a:r>
              <a:rPr lang="en-US" sz="1600" dirty="0"/>
              <a:t>Now, take a close look at the three statement inside the round brackets () after the for keyword:</a:t>
            </a:r>
          </a:p>
        </p:txBody>
      </p:sp>
      <p:sp>
        <p:nvSpPr>
          <p:cNvPr id="10" name="TextBox 9">
            <a:extLst>
              <a:ext uri="{FF2B5EF4-FFF2-40B4-BE49-F238E27FC236}">
                <a16:creationId xmlns:a16="http://schemas.microsoft.com/office/drawing/2014/main" id="{7BEDE7AC-5066-46E6-BA08-0D8815A6C1CD}"/>
              </a:ext>
            </a:extLst>
          </p:cNvPr>
          <p:cNvSpPr txBox="1"/>
          <p:nvPr/>
        </p:nvSpPr>
        <p:spPr>
          <a:xfrm>
            <a:off x="4308606" y="3020676"/>
            <a:ext cx="4378194" cy="1077218"/>
          </a:xfrm>
          <a:prstGeom prst="rect">
            <a:avLst/>
          </a:prstGeom>
          <a:noFill/>
        </p:spPr>
        <p:txBody>
          <a:bodyPr wrap="square" rtlCol="0">
            <a:spAutoFit/>
          </a:bodyPr>
          <a:lstStyle/>
          <a:p>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1;</a:t>
            </a:r>
            <a:br>
              <a:rPr lang="en-US" sz="1600" dirty="0"/>
            </a:br>
            <a:r>
              <a:rPr lang="en-US" sz="1600" dirty="0"/>
              <a:t>this statement is for initialization, i.e., it will only be executed once before the loop begins for the first time </a:t>
            </a:r>
          </a:p>
        </p:txBody>
      </p:sp>
      <p:sp>
        <p:nvSpPr>
          <p:cNvPr id="11" name="TextBox 10">
            <a:extLst>
              <a:ext uri="{FF2B5EF4-FFF2-40B4-BE49-F238E27FC236}">
                <a16:creationId xmlns:a16="http://schemas.microsoft.com/office/drawing/2014/main" id="{A6EF0746-C64C-4709-93CA-95984ED16C9E}"/>
              </a:ext>
            </a:extLst>
          </p:cNvPr>
          <p:cNvSpPr txBox="1"/>
          <p:nvPr/>
        </p:nvSpPr>
        <p:spPr>
          <a:xfrm>
            <a:off x="4308606" y="4162795"/>
            <a:ext cx="4321516" cy="1077218"/>
          </a:xfrm>
          <a:prstGeom prst="rect">
            <a:avLst/>
          </a:prstGeom>
          <a:noFill/>
        </p:spPr>
        <p:txBody>
          <a:bodyPr wrap="square" rtlCol="0">
            <a:spAutoFit/>
          </a:bodyPr>
          <a:lstStyle/>
          <a:p>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&lt;= 20;</a:t>
            </a:r>
            <a:br>
              <a:rPr lang="en-US" sz="1600" dirty="0"/>
            </a:br>
            <a:r>
              <a:rPr lang="en-US" sz="1600" dirty="0"/>
              <a:t>this statement is the loop condition for deciding whether to continue to loop. The loop body will be executed only if it is true.</a:t>
            </a:r>
          </a:p>
        </p:txBody>
      </p:sp>
      <p:sp>
        <p:nvSpPr>
          <p:cNvPr id="12" name="TextBox 11">
            <a:extLst>
              <a:ext uri="{FF2B5EF4-FFF2-40B4-BE49-F238E27FC236}">
                <a16:creationId xmlns:a16="http://schemas.microsoft.com/office/drawing/2014/main" id="{9D3047C3-1771-488D-B188-1E292C81AB0D}"/>
              </a:ext>
            </a:extLst>
          </p:cNvPr>
          <p:cNvSpPr txBox="1"/>
          <p:nvPr/>
        </p:nvSpPr>
        <p:spPr>
          <a:xfrm>
            <a:off x="4308606" y="5255289"/>
            <a:ext cx="4378194" cy="1323439"/>
          </a:xfrm>
          <a:prstGeom prst="rect">
            <a:avLst/>
          </a:prstGeom>
          <a:noFill/>
        </p:spPr>
        <p:txBody>
          <a:bodyPr wrap="squar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br>
              <a:rPr lang="en-US" sz="1600" dirty="0"/>
            </a:br>
            <a:r>
              <a:rPr lang="en-US" sz="1600" dirty="0"/>
              <a:t>this statement is the updating statement which will be executed after each iteration of the loop.  It usually updates the loop control variable (in this case </a:t>
            </a:r>
            <a:r>
              <a:rPr lang="en-US" sz="1600" b="1" dirty="0" err="1">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i</a:t>
            </a:r>
            <a:r>
              <a:rPr lang="en-US" sz="1600" dirty="0"/>
              <a:t>).</a:t>
            </a:r>
          </a:p>
        </p:txBody>
      </p:sp>
    </p:spTree>
    <p:extLst>
      <p:ext uri="{BB962C8B-B14F-4D97-AF65-F5344CB8AC3E}">
        <p14:creationId xmlns:p14="http://schemas.microsoft.com/office/powerpoint/2010/main" val="11476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Statement</a:t>
            </a:r>
          </a:p>
        </p:txBody>
      </p:sp>
      <p:grpSp>
        <p:nvGrpSpPr>
          <p:cNvPr id="34" name="Group 33"/>
          <p:cNvGrpSpPr/>
          <p:nvPr/>
        </p:nvGrpSpPr>
        <p:grpSpPr>
          <a:xfrm>
            <a:off x="813455" y="1428617"/>
            <a:ext cx="5883340" cy="2241940"/>
            <a:chOff x="1075810" y="1438920"/>
            <a:chExt cx="7415943" cy="2825963"/>
          </a:xfrm>
        </p:grpSpPr>
        <p:sp>
          <p:nvSpPr>
            <p:cNvPr id="5" name="Decision 9"/>
            <p:cNvSpPr/>
            <p:nvPr/>
          </p:nvSpPr>
          <p:spPr>
            <a:xfrm>
              <a:off x="1075810" y="2695763"/>
              <a:ext cx="2809142"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75000"/>
                    </a:schemeClr>
                  </a:solidFill>
                </a:rPr>
                <a:t>loop condition</a:t>
              </a:r>
              <a:endParaRPr lang="en-US" sz="1600" dirty="0"/>
            </a:p>
          </p:txBody>
        </p:sp>
        <p:sp>
          <p:nvSpPr>
            <p:cNvPr id="6" name="Process 5"/>
            <p:cNvSpPr/>
            <p:nvPr/>
          </p:nvSpPr>
          <p:spPr>
            <a:xfrm>
              <a:off x="4535222" y="2854257"/>
              <a:ext cx="1639001"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3">
                      <a:lumMod val="75000"/>
                    </a:schemeClr>
                  </a:solidFill>
                </a:rPr>
                <a:t>statement</a:t>
              </a:r>
            </a:p>
          </p:txBody>
        </p:sp>
        <p:cxnSp>
          <p:nvCxnSpPr>
            <p:cNvPr id="7" name="Straight Arrow Connector 6"/>
            <p:cNvCxnSpPr>
              <a:stCxn id="20" idx="2"/>
              <a:endCxn id="5" idx="0"/>
            </p:cNvCxnSpPr>
            <p:nvPr/>
          </p:nvCxnSpPr>
          <p:spPr>
            <a:xfrm flipH="1">
              <a:off x="2480381" y="2121545"/>
              <a:ext cx="1" cy="5742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 name="Shape 7"/>
            <p:cNvCxnSpPr>
              <a:stCxn id="26" idx="0"/>
            </p:cNvCxnSpPr>
            <p:nvPr/>
          </p:nvCxnSpPr>
          <p:spPr>
            <a:xfrm rot="16200000" flipV="1">
              <a:off x="4835480" y="107762"/>
              <a:ext cx="391398" cy="510159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67693" y="2887132"/>
              <a:ext cx="626786" cy="387953"/>
            </a:xfrm>
            <a:prstGeom prst="rect">
              <a:avLst/>
            </a:prstGeom>
            <a:noFill/>
          </p:spPr>
          <p:txBody>
            <a:bodyPr wrap="none" rtlCol="0">
              <a:spAutoFit/>
            </a:bodyPr>
            <a:lstStyle/>
            <a:p>
              <a:r>
                <a:rPr lang="en-US" sz="1400" b="1" dirty="0"/>
                <a:t>true</a:t>
              </a:r>
            </a:p>
          </p:txBody>
        </p:sp>
        <p:sp>
          <p:nvSpPr>
            <p:cNvPr id="10" name="TextBox 9"/>
            <p:cNvSpPr txBox="1"/>
            <p:nvPr/>
          </p:nvSpPr>
          <p:spPr>
            <a:xfrm>
              <a:off x="2441744" y="3631641"/>
              <a:ext cx="671642" cy="387953"/>
            </a:xfrm>
            <a:prstGeom prst="rect">
              <a:avLst/>
            </a:prstGeom>
            <a:noFill/>
          </p:spPr>
          <p:txBody>
            <a:bodyPr wrap="none" rtlCol="0">
              <a:spAutoFit/>
            </a:bodyPr>
            <a:lstStyle/>
            <a:p>
              <a:r>
                <a:rPr lang="en-US" sz="1400" b="1" dirty="0"/>
                <a:t>false</a:t>
              </a:r>
            </a:p>
          </p:txBody>
        </p:sp>
        <p:cxnSp>
          <p:nvCxnSpPr>
            <p:cNvPr id="11" name="Straight Arrow Connector 10"/>
            <p:cNvCxnSpPr>
              <a:stCxn id="5" idx="2"/>
            </p:cNvCxnSpPr>
            <p:nvPr/>
          </p:nvCxnSpPr>
          <p:spPr>
            <a:xfrm>
              <a:off x="2480381" y="3695377"/>
              <a:ext cx="0" cy="5695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3884952" y="3195570"/>
              <a:ext cx="65027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0" name="Process 5"/>
            <p:cNvSpPr/>
            <p:nvPr/>
          </p:nvSpPr>
          <p:spPr>
            <a:xfrm>
              <a:off x="1517389" y="1438920"/>
              <a:ext cx="1925986"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75000"/>
                    </a:schemeClr>
                  </a:solidFill>
                </a:rPr>
                <a:t>initialization</a:t>
              </a:r>
            </a:p>
          </p:txBody>
        </p:sp>
        <p:sp>
          <p:nvSpPr>
            <p:cNvPr id="26" name="Process 5"/>
            <p:cNvSpPr/>
            <p:nvPr/>
          </p:nvSpPr>
          <p:spPr>
            <a:xfrm>
              <a:off x="6672194" y="2854257"/>
              <a:ext cx="181955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75000"/>
                    </a:schemeClr>
                  </a:solidFill>
                </a:rPr>
                <a:t>updating</a:t>
              </a:r>
            </a:p>
          </p:txBody>
        </p:sp>
        <p:cxnSp>
          <p:nvCxnSpPr>
            <p:cNvPr id="30" name="Straight Arrow Connector 29"/>
            <p:cNvCxnSpPr>
              <a:stCxn id="6" idx="3"/>
              <a:endCxn id="26" idx="1"/>
            </p:cNvCxnSpPr>
            <p:nvPr/>
          </p:nvCxnSpPr>
          <p:spPr>
            <a:xfrm>
              <a:off x="6174223" y="3195570"/>
              <a:ext cx="497971"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3289755" y="3689967"/>
            <a:ext cx="5289434" cy="2364843"/>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b="1" dirty="0"/>
          </a:p>
          <a:p>
            <a:r>
              <a:rPr lang="en-US" sz="2000" dirty="0">
                <a:solidFill>
                  <a:srgbClr val="0070C0"/>
                </a:solidFill>
              </a:rPr>
              <a:t> 	</a:t>
            </a:r>
            <a:r>
              <a:rPr lang="en-US" sz="2000" b="1" dirty="0">
                <a:solidFill>
                  <a:srgbClr val="0070C0"/>
                </a:solidFill>
              </a:rPr>
              <a:t>for</a:t>
            </a:r>
            <a:r>
              <a:rPr lang="en-US" sz="2000" dirty="0">
                <a:solidFill>
                  <a:srgbClr val="0070C0"/>
                </a:solidFill>
              </a:rPr>
              <a:t> (</a:t>
            </a:r>
            <a:r>
              <a:rPr lang="en-US" sz="2000" dirty="0">
                <a:solidFill>
                  <a:schemeClr val="accent6">
                    <a:lumMod val="75000"/>
                  </a:schemeClr>
                </a:solidFill>
              </a:rPr>
              <a:t>initialization</a:t>
            </a:r>
            <a:r>
              <a:rPr lang="en-US" sz="2000" dirty="0">
                <a:solidFill>
                  <a:srgbClr val="0070C0"/>
                </a:solidFill>
              </a:rPr>
              <a:t>; </a:t>
            </a:r>
            <a:r>
              <a:rPr lang="en-US" sz="2000" dirty="0">
                <a:solidFill>
                  <a:schemeClr val="accent6">
                    <a:lumMod val="75000"/>
                  </a:schemeClr>
                </a:solidFill>
              </a:rPr>
              <a:t>condition</a:t>
            </a:r>
            <a:r>
              <a:rPr lang="en-US" sz="2000" dirty="0">
                <a:solidFill>
                  <a:srgbClr val="0070C0"/>
                </a:solidFill>
              </a:rPr>
              <a:t>; </a:t>
            </a:r>
            <a:r>
              <a:rPr lang="en-US" sz="2000" dirty="0">
                <a:solidFill>
                  <a:schemeClr val="accent6">
                    <a:lumMod val="75000"/>
                  </a:schemeClr>
                </a:solidFill>
              </a:rPr>
              <a:t>updating</a:t>
            </a:r>
            <a:r>
              <a:rPr lang="en-US" sz="2000" dirty="0">
                <a:solidFill>
                  <a:srgbClr val="0070C0"/>
                </a:solidFill>
              </a:rPr>
              <a:t>) {</a:t>
            </a:r>
          </a:p>
          <a:p>
            <a:r>
              <a:rPr lang="en-US" sz="2000" dirty="0">
                <a:solidFill>
                  <a:srgbClr val="0070C0"/>
                </a:solidFill>
              </a:rPr>
              <a:t>		</a:t>
            </a:r>
            <a:r>
              <a:rPr lang="en-US" sz="2000" dirty="0">
                <a:solidFill>
                  <a:schemeClr val="accent3">
                    <a:lumMod val="75000"/>
                  </a:schemeClr>
                </a:solidFill>
              </a:rPr>
              <a:t>statement_1</a:t>
            </a:r>
            <a:r>
              <a:rPr lang="en-US" sz="2000" dirty="0">
                <a:solidFill>
                  <a:srgbClr val="0070C0"/>
                </a:solidFill>
              </a:rPr>
              <a:t>;</a:t>
            </a:r>
          </a:p>
          <a:p>
            <a:r>
              <a:rPr lang="en-US" sz="2000" dirty="0">
                <a:solidFill>
                  <a:srgbClr val="0070C0"/>
                </a:solidFill>
              </a:rPr>
              <a:t>		</a:t>
            </a:r>
            <a:r>
              <a:rPr lang="en-US" sz="2000" dirty="0">
                <a:solidFill>
                  <a:schemeClr val="accent3"/>
                </a:solidFill>
              </a:rPr>
              <a:t>…</a:t>
            </a:r>
            <a:r>
              <a:rPr lang="en-US" sz="2000" dirty="0">
                <a:solidFill>
                  <a:srgbClr val="0070C0"/>
                </a:solidFill>
              </a:rPr>
              <a:t>;</a:t>
            </a:r>
          </a:p>
          <a:p>
            <a:r>
              <a:rPr lang="en-US" sz="2000" dirty="0">
                <a:solidFill>
                  <a:srgbClr val="0070C0"/>
                </a:solidFill>
              </a:rPr>
              <a:t>		</a:t>
            </a:r>
            <a:r>
              <a:rPr lang="en-US" sz="2000" dirty="0" err="1">
                <a:solidFill>
                  <a:schemeClr val="accent3">
                    <a:lumMod val="75000"/>
                  </a:schemeClr>
                </a:solidFill>
              </a:rPr>
              <a:t>statement_n</a:t>
            </a:r>
            <a:r>
              <a:rPr lang="en-US" sz="2000" dirty="0">
                <a:solidFill>
                  <a:srgbClr val="0070C0"/>
                </a:solidFill>
              </a:rPr>
              <a:t>;</a:t>
            </a:r>
          </a:p>
          <a:p>
            <a:r>
              <a:rPr lang="en-US" sz="2000" dirty="0">
                <a:solidFill>
                  <a:srgbClr val="0070C0"/>
                </a:solidFill>
              </a:rPr>
              <a:t>	}</a:t>
            </a:r>
          </a:p>
        </p:txBody>
      </p:sp>
      <p:sp>
        <p:nvSpPr>
          <p:cNvPr id="35" name="Oval 34"/>
          <p:cNvSpPr/>
          <p:nvPr/>
        </p:nvSpPr>
        <p:spPr>
          <a:xfrm>
            <a:off x="2524306" y="1261192"/>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36" name="Oval 35"/>
          <p:cNvSpPr/>
          <p:nvPr/>
        </p:nvSpPr>
        <p:spPr>
          <a:xfrm>
            <a:off x="4534267" y="3918434"/>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1</a:t>
            </a:r>
          </a:p>
        </p:txBody>
      </p:sp>
      <p:sp>
        <p:nvSpPr>
          <p:cNvPr id="37" name="Oval 36"/>
          <p:cNvSpPr/>
          <p:nvPr/>
        </p:nvSpPr>
        <p:spPr>
          <a:xfrm>
            <a:off x="2356881" y="2410112"/>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sp>
        <p:nvSpPr>
          <p:cNvPr id="38" name="Oval 37"/>
          <p:cNvSpPr/>
          <p:nvPr/>
        </p:nvSpPr>
        <p:spPr>
          <a:xfrm>
            <a:off x="5949479" y="3918434"/>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2</a:t>
            </a:r>
          </a:p>
        </p:txBody>
      </p:sp>
      <p:cxnSp>
        <p:nvCxnSpPr>
          <p:cNvPr id="42" name="Elbow Connector 41"/>
          <p:cNvCxnSpPr/>
          <p:nvPr/>
        </p:nvCxnSpPr>
        <p:spPr>
          <a:xfrm rot="16200000" flipH="1">
            <a:off x="6659745" y="3998488"/>
            <a:ext cx="12700" cy="1051964"/>
          </a:xfrm>
          <a:prstGeom prst="bentConnector3">
            <a:avLst>
              <a:gd name="adj1" fmla="val 7407081"/>
            </a:avLst>
          </a:prstGeom>
          <a:ln>
            <a:tailEnd type="arrow"/>
          </a:ln>
        </p:spPr>
        <p:style>
          <a:lnRef idx="2">
            <a:schemeClr val="accent4"/>
          </a:lnRef>
          <a:fillRef idx="0">
            <a:schemeClr val="accent4"/>
          </a:fillRef>
          <a:effectRef idx="1">
            <a:schemeClr val="accent4"/>
          </a:effectRef>
          <a:fontRef idx="minor">
            <a:schemeClr val="tx1"/>
          </a:fontRef>
        </p:style>
      </p:cxnSp>
      <p:sp>
        <p:nvSpPr>
          <p:cNvPr id="45" name="Oval 44"/>
          <p:cNvSpPr/>
          <p:nvPr/>
        </p:nvSpPr>
        <p:spPr>
          <a:xfrm>
            <a:off x="7024652" y="3918434"/>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3</a:t>
            </a:r>
          </a:p>
        </p:txBody>
      </p:sp>
      <p:sp>
        <p:nvSpPr>
          <p:cNvPr id="46" name="Oval 45"/>
          <p:cNvSpPr/>
          <p:nvPr/>
        </p:nvSpPr>
        <p:spPr>
          <a:xfrm>
            <a:off x="6529370" y="2384030"/>
            <a:ext cx="334850" cy="33485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3</a:t>
            </a:r>
          </a:p>
        </p:txBody>
      </p:sp>
      <p:sp>
        <p:nvSpPr>
          <p:cNvPr id="47" name="TextBox 46"/>
          <p:cNvSpPr txBox="1"/>
          <p:nvPr/>
        </p:nvSpPr>
        <p:spPr>
          <a:xfrm>
            <a:off x="7359502" y="4901514"/>
            <a:ext cx="1152853" cy="1169551"/>
          </a:xfrm>
          <a:prstGeom prst="wedgeRectCallout">
            <a:avLst>
              <a:gd name="adj1" fmla="val -59419"/>
              <a:gd name="adj2" fmla="val -17797"/>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execution path if condition is true, i.e., to execute the loop body</a:t>
            </a:r>
          </a:p>
        </p:txBody>
      </p:sp>
      <p:cxnSp>
        <p:nvCxnSpPr>
          <p:cNvPr id="48" name="Elbow Connector 47"/>
          <p:cNvCxnSpPr>
            <a:stCxn id="38" idx="0"/>
          </p:cNvCxnSpPr>
          <p:nvPr/>
        </p:nvCxnSpPr>
        <p:spPr>
          <a:xfrm rot="16200000" flipH="1" flipV="1">
            <a:off x="3915032" y="3628055"/>
            <a:ext cx="1911493" cy="2492250"/>
          </a:xfrm>
          <a:prstGeom prst="bentConnector4">
            <a:avLst>
              <a:gd name="adj1" fmla="val -5926"/>
              <a:gd name="adj2" fmla="val 107898"/>
            </a:avLst>
          </a:prstGeom>
          <a:ln>
            <a:tailEnd type="arrow"/>
          </a:ln>
        </p:spPr>
        <p:style>
          <a:lnRef idx="2">
            <a:schemeClr val="accent4"/>
          </a:lnRef>
          <a:fillRef idx="0">
            <a:schemeClr val="accent4"/>
          </a:fillRef>
          <a:effectRef idx="1">
            <a:schemeClr val="accent4"/>
          </a:effectRef>
          <a:fontRef idx="minor">
            <a:schemeClr val="tx1"/>
          </a:fontRef>
        </p:style>
      </p:cxnSp>
      <p:sp>
        <p:nvSpPr>
          <p:cNvPr id="61" name="TextBox 60"/>
          <p:cNvSpPr txBox="1"/>
          <p:nvPr/>
        </p:nvSpPr>
        <p:spPr>
          <a:xfrm>
            <a:off x="1958782" y="4578348"/>
            <a:ext cx="1152853" cy="954107"/>
          </a:xfrm>
          <a:prstGeom prst="wedgeRectCallout">
            <a:avLst>
              <a:gd name="adj1" fmla="val 69202"/>
              <a:gd name="adj2" fmla="val -13973"/>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execution path if condition is false, i.e. to exit the loop</a:t>
            </a:r>
          </a:p>
        </p:txBody>
      </p:sp>
      <p:sp>
        <p:nvSpPr>
          <p:cNvPr id="3" name="Slide Number Placeholder 2"/>
          <p:cNvSpPr>
            <a:spLocks noGrp="1"/>
          </p:cNvSpPr>
          <p:nvPr>
            <p:ph type="sldNum" sz="quarter" idx="12"/>
          </p:nvPr>
        </p:nvSpPr>
        <p:spPr/>
        <p:txBody>
          <a:bodyPr/>
          <a:lstStyle/>
          <a:p>
            <a:fld id="{A2D5F323-9395-A24C-8003-89F99F5948AE}" type="slidenum">
              <a:rPr lang="en-US" smtClean="0"/>
              <a:pPr/>
              <a:t>116</a:t>
            </a:fld>
            <a:endParaRPr lang="en-US" dirty="0"/>
          </a:p>
        </p:txBody>
      </p:sp>
      <p:sp>
        <p:nvSpPr>
          <p:cNvPr id="13" name="Rectangle 12"/>
          <p:cNvSpPr/>
          <p:nvPr/>
        </p:nvSpPr>
        <p:spPr>
          <a:xfrm>
            <a:off x="3216400" y="3399884"/>
            <a:ext cx="816506" cy="369332"/>
          </a:xfrm>
          <a:prstGeom prst="rect">
            <a:avLst/>
          </a:prstGeom>
        </p:spPr>
        <p:txBody>
          <a:bodyPr wrap="none">
            <a:spAutoFit/>
          </a:bodyPr>
          <a:lstStyle/>
          <a:p>
            <a:r>
              <a:rPr lang="en-US" b="1"/>
              <a:t>Syntax</a:t>
            </a:r>
            <a:endParaRPr lang="en-US"/>
          </a:p>
        </p:txBody>
      </p:sp>
    </p:spTree>
    <p:extLst>
      <p:ext uri="{BB962C8B-B14F-4D97-AF65-F5344CB8AC3E}">
        <p14:creationId xmlns:p14="http://schemas.microsoft.com/office/powerpoint/2010/main" val="13760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5" grpId="0" animBg="1"/>
      <p:bldP spid="47" grpId="0" animBg="1"/>
      <p:bldP spid="61"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for</a:t>
            </a:r>
            <a:r>
              <a:rPr lang="en-US" dirty="0"/>
              <a:t> Statement</a:t>
            </a:r>
          </a:p>
        </p:txBody>
      </p:sp>
      <p:sp>
        <p:nvSpPr>
          <p:cNvPr id="3" name="Content Placeholder 2"/>
          <p:cNvSpPr>
            <a:spLocks noGrp="1"/>
          </p:cNvSpPr>
          <p:nvPr>
            <p:ph idx="1"/>
          </p:nvPr>
        </p:nvSpPr>
        <p:spPr>
          <a:xfrm>
            <a:off x="286603" y="1319134"/>
            <a:ext cx="8584442" cy="825255"/>
          </a:xfrm>
        </p:spPr>
        <p:txBody>
          <a:bodyPr>
            <a:normAutofit/>
          </a:bodyPr>
          <a:lstStyle/>
          <a:p>
            <a:r>
              <a:rPr lang="en-US" dirty="0"/>
              <a:t>When a </a:t>
            </a:r>
            <a:r>
              <a:rPr lang="en-US" b="1" dirty="0"/>
              <a:t>for</a:t>
            </a:r>
            <a:r>
              <a:rPr lang="en-US" dirty="0"/>
              <a:t> statement is executed</a:t>
            </a:r>
          </a:p>
        </p:txBody>
      </p:sp>
      <p:sp>
        <p:nvSpPr>
          <p:cNvPr id="5" name="Content Placeholder 2"/>
          <p:cNvSpPr txBox="1">
            <a:spLocks/>
          </p:cNvSpPr>
          <p:nvPr/>
        </p:nvSpPr>
        <p:spPr>
          <a:xfrm>
            <a:off x="841571" y="2039193"/>
            <a:ext cx="8029473" cy="4084024"/>
          </a:xfrm>
          <a:prstGeom prst="rect">
            <a:avLst/>
          </a:prstGeom>
        </p:spPr>
        <p:txBody>
          <a:bodyPr vert="horz" lIns="91440" tIns="45720" rIns="91440" bIns="45720" rtlCol="0">
            <a:normAutofit/>
          </a:bodyPr>
          <a:lstStyle/>
          <a:p>
            <a:pPr marL="514350" marR="0" lvl="0" indent="-457200" algn="l" defTabSz="457200" rtl="0" eaLnBrk="1" fontAlgn="auto" latinLnBrk="0" hangingPunct="1">
              <a:lnSpc>
                <a:spcPct val="100000"/>
              </a:lnSpc>
              <a:spcBef>
                <a:spcPts val="1200"/>
              </a:spcBef>
              <a:spcAft>
                <a:spcPts val="0"/>
              </a:spcAft>
              <a:buClr>
                <a:schemeClr val="tx1"/>
              </a:buClr>
              <a:buSzTx/>
              <a:buFont typeface="+mj-lt"/>
              <a:buAutoNum type="arabicPeriod"/>
              <a:tabLst/>
              <a:defRPr/>
            </a:pP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The </a:t>
            </a:r>
            <a:r>
              <a:rPr kumimoji="0" lang="en-US" sz="2800" u="none" strike="noStrike" kern="1200" cap="none" spc="0" normalizeH="0" baseline="0" noProof="0" dirty="0">
                <a:ln>
                  <a:noFill/>
                </a:ln>
                <a:solidFill>
                  <a:schemeClr val="accent6">
                    <a:lumMod val="75000"/>
                  </a:schemeClr>
                </a:solidFill>
                <a:effectLst/>
                <a:uLnTx/>
                <a:uFillTx/>
                <a:latin typeface="Calibri Light" charset="0"/>
                <a:ea typeface="Calibri Light" charset="0"/>
                <a:cs typeface="Calibri Light" charset="0"/>
              </a:rPr>
              <a:t>initialization</a:t>
            </a: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is performed</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Generally it sets the initial value of the loop variable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The initialization is executed only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once</a:t>
            </a:r>
          </a:p>
          <a:p>
            <a:pPr marL="514350" marR="0" lvl="0" indent="-457200" algn="l" defTabSz="457200" rtl="0" eaLnBrk="1" fontAlgn="auto" latinLnBrk="0" hangingPunct="1">
              <a:lnSpc>
                <a:spcPct val="100000"/>
              </a:lnSpc>
              <a:spcBef>
                <a:spcPts val="1200"/>
              </a:spcBef>
              <a:spcAft>
                <a:spcPts val="0"/>
              </a:spcAft>
              <a:buClr>
                <a:schemeClr val="tx1"/>
              </a:buClr>
              <a:buSzTx/>
              <a:buFont typeface="+mj-lt"/>
              <a:buAutoNum type="arabicPeriod"/>
              <a:tabLst/>
              <a:defRPr/>
            </a:pP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The </a:t>
            </a:r>
            <a:r>
              <a:rPr kumimoji="0" lang="en-US" sz="2800" u="none" strike="noStrike" kern="1200" cap="none" spc="0" normalizeH="0" baseline="0" noProof="0" dirty="0">
                <a:ln>
                  <a:noFill/>
                </a:ln>
                <a:solidFill>
                  <a:schemeClr val="accent6">
                    <a:lumMod val="75000"/>
                  </a:schemeClr>
                </a:solidFill>
                <a:effectLst/>
                <a:uLnTx/>
                <a:uFillTx/>
                <a:latin typeface="Calibri Light" charset="0"/>
                <a:ea typeface="Calibri Light" charset="0"/>
                <a:cs typeface="Calibri Light" charset="0"/>
              </a:rPr>
              <a:t>condition is evaluated</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If it is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true</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the loop body is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executed once</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(i.e., one iteration)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If it is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false</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the loop </a:t>
            </a:r>
            <a:r>
              <a:rPr kumimoji="0" lang="en-US" sz="2200" u="none" strike="noStrike" kern="1200" cap="none" spc="0" normalizeH="0" baseline="0" noProof="0" dirty="0">
                <a:ln>
                  <a:noFill/>
                </a:ln>
                <a:solidFill>
                  <a:schemeClr val="accent5">
                    <a:lumMod val="75000"/>
                  </a:schemeClr>
                </a:solidFill>
                <a:effectLst/>
                <a:uLnTx/>
                <a:uFillTx/>
                <a:latin typeface="Calibri Light" charset="0"/>
                <a:ea typeface="Calibri Light" charset="0"/>
                <a:cs typeface="Calibri Light" charset="0"/>
              </a:rPr>
              <a:t>ends</a:t>
            </a:r>
            <a:r>
              <a:rPr kumimoji="0" lang="en-US" sz="22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without executing its body</a:t>
            </a:r>
          </a:p>
          <a:p>
            <a:pPr marL="514350" marR="0" lvl="0" indent="-457200" algn="l" defTabSz="457200" rtl="0" eaLnBrk="1" fontAlgn="auto" latinLnBrk="0" hangingPunct="1">
              <a:lnSpc>
                <a:spcPct val="100000"/>
              </a:lnSpc>
              <a:spcBef>
                <a:spcPts val="1200"/>
              </a:spcBef>
              <a:spcAft>
                <a:spcPts val="0"/>
              </a:spcAft>
              <a:buClr>
                <a:schemeClr val="tx1"/>
              </a:buClr>
              <a:buSzTx/>
              <a:buFont typeface="+mj-lt"/>
              <a:buAutoNum type="arabicPeriod"/>
              <a:tabLst/>
              <a:defRPr/>
            </a:pP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After each iteration, the </a:t>
            </a:r>
            <a:r>
              <a:rPr kumimoji="0" lang="en-US" sz="2800" u="none" strike="noStrike" kern="1200" cap="none" spc="0" normalizeH="0" baseline="0" noProof="0" dirty="0">
                <a:ln>
                  <a:noFill/>
                </a:ln>
                <a:solidFill>
                  <a:schemeClr val="accent6">
                    <a:lumMod val="75000"/>
                  </a:schemeClr>
                </a:solidFill>
                <a:effectLst/>
                <a:uLnTx/>
                <a:uFillTx/>
                <a:latin typeface="Calibri Light" charset="0"/>
                <a:ea typeface="Calibri Light" charset="0"/>
                <a:cs typeface="Calibri Light" charset="0"/>
              </a:rPr>
              <a:t>updating of loop variable</a:t>
            </a:r>
            <a:r>
              <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rPr>
              <a:t> is performed and the loop continues at Step 2</a:t>
            </a:r>
          </a:p>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endParaRPr kumimoji="0" lang="en-US" sz="2800" u="none" strike="noStrike" kern="1200" cap="none" spc="0" normalizeH="0" baseline="0" noProof="0" dirty="0">
              <a:ln>
                <a:noFill/>
              </a:ln>
              <a:solidFill>
                <a:schemeClr val="tx1"/>
              </a:solidFill>
              <a:effectLst/>
              <a:uLnTx/>
              <a:uFillTx/>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fld id="{A2D5F323-9395-A24C-8003-89F99F5948AE}" type="slidenum">
              <a:rPr lang="en-US" smtClean="0"/>
              <a:pPr/>
              <a:t>117</a:t>
            </a:fld>
            <a:endParaRPr lang="en-US" dirty="0"/>
          </a:p>
        </p:txBody>
      </p:sp>
    </p:spTree>
    <p:extLst>
      <p:ext uri="{BB962C8B-B14F-4D97-AF65-F5344CB8AC3E}">
        <p14:creationId xmlns:p14="http://schemas.microsoft.com/office/powerpoint/2010/main" val="20410326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Statement</a:t>
            </a:r>
          </a:p>
        </p:txBody>
      </p:sp>
      <p:sp>
        <p:nvSpPr>
          <p:cNvPr id="3" name="Content Placeholder 2"/>
          <p:cNvSpPr>
            <a:spLocks noGrp="1"/>
          </p:cNvSpPr>
          <p:nvPr>
            <p:ph idx="1"/>
          </p:nvPr>
        </p:nvSpPr>
        <p:spPr>
          <a:xfrm>
            <a:off x="457200" y="1333948"/>
            <a:ext cx="8229600" cy="4792215"/>
          </a:xfrm>
        </p:spPr>
        <p:txBody>
          <a:bodyPr>
            <a:normAutofit/>
          </a:bodyPr>
          <a:lstStyle/>
          <a:p>
            <a:r>
              <a:rPr lang="en-US" sz="2400" dirty="0"/>
              <a:t>Most while loops can be implemented as a for loop</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118</a:t>
            </a:fld>
            <a:endParaRPr lang="en-US" dirty="0"/>
          </a:p>
        </p:txBody>
      </p:sp>
      <p:sp>
        <p:nvSpPr>
          <p:cNvPr id="9" name="Rectangle 8"/>
          <p:cNvSpPr/>
          <p:nvPr/>
        </p:nvSpPr>
        <p:spPr>
          <a:xfrm>
            <a:off x="878315" y="1911926"/>
            <a:ext cx="7494870" cy="4519993"/>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#include &lt;</a:t>
            </a:r>
            <a:r>
              <a:rPr lang="en-US" sz="1600" dirty="0" err="1">
                <a:latin typeface="Menlo" panose="020B0609030804020204" pitchFamily="49" charset="0"/>
                <a:ea typeface="Menlo" panose="020B0609030804020204" pitchFamily="49" charset="0"/>
                <a:cs typeface="Menlo" panose="020B0609030804020204" pitchFamily="49" charset="0"/>
              </a:rPr>
              <a:t>iostream</a:t>
            </a:r>
            <a:r>
              <a:rPr lang="en-US" sz="1600" dirty="0">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using namespace </a:t>
            </a:r>
            <a:r>
              <a:rPr lang="en-US" sz="1600" dirty="0" err="1">
                <a:latin typeface="Menlo" panose="020B0609030804020204" pitchFamily="49" charset="0"/>
                <a:ea typeface="Menlo" panose="020B0609030804020204" pitchFamily="49" charset="0"/>
                <a:cs typeface="Menlo" panose="020B0609030804020204" pitchFamily="49" charset="0"/>
              </a:rPr>
              <a:t>std</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answer = 0;</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for</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 = 0; answer != 4;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a:t>
            </a: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“2 * 2 =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sz="1600" dirty="0">
                <a:latin typeface="Menlo" panose="020B0609030804020204" pitchFamily="49" charset="0"/>
                <a:ea typeface="Menlo" panose="020B0609030804020204" pitchFamily="49" charset="0"/>
                <a:cs typeface="Menlo" panose="020B0609030804020204" pitchFamily="49" charset="0"/>
              </a:rPr>
              <a:t> &gt;&gt; answer;</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Correct!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You’ve tried </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b="1"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trials </a:t>
            </a:r>
            <a:r>
              <a:rPr lang="en-US" sz="1600" dirty="0">
                <a:latin typeface="Menlo" panose="020B0609030804020204" pitchFamily="49" charset="0"/>
                <a:ea typeface="Menlo" panose="020B0609030804020204" pitchFamily="49" charset="0"/>
                <a:cs typeface="Menlo" panose="020B0609030804020204" pitchFamily="49" charset="0"/>
              </a:rPr>
              <a:t>&lt;&lt; </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 times.</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err="1">
                <a:latin typeface="Menlo" panose="020B0609030804020204" pitchFamily="49" charset="0"/>
                <a:ea typeface="Menlo" panose="020B0609030804020204" pitchFamily="49" charset="0"/>
                <a:cs typeface="Menlo" panose="020B0609030804020204" pitchFamily="49" charset="0"/>
              </a:rPr>
              <a:t>endl</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6" name="TextBox 5"/>
          <p:cNvSpPr txBox="1"/>
          <p:nvPr/>
        </p:nvSpPr>
        <p:spPr>
          <a:xfrm>
            <a:off x="5087956" y="2520678"/>
            <a:ext cx="38444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venir Next" charset="0"/>
                <a:ea typeface="Avenir Next" charset="0"/>
                <a:cs typeface="Avenir Next" charset="0"/>
              </a:rPr>
              <a:t>Compare this program to this </a:t>
            </a:r>
            <a:r>
              <a:rPr lang="en-US" dirty="0">
                <a:latin typeface="Avenir Next" charset="0"/>
                <a:ea typeface="Avenir Next" charset="0"/>
                <a:cs typeface="Avenir Next" charset="0"/>
                <a:hlinkClick r:id="rId2" action="ppaction://hlinksldjump"/>
              </a:rPr>
              <a:t>previous while loop example</a:t>
            </a:r>
            <a:r>
              <a:rPr lang="en-US" dirty="0">
                <a:latin typeface="Avenir Next" charset="0"/>
                <a:ea typeface="Avenir Next" charset="0"/>
                <a:cs typeface="Avenir Next" charset="0"/>
              </a:rPr>
              <a:t>.</a:t>
            </a:r>
          </a:p>
        </p:txBody>
      </p:sp>
    </p:spTree>
    <p:extLst>
      <p:ext uri="{BB962C8B-B14F-4D97-AF65-F5344CB8AC3E}">
        <p14:creationId xmlns:p14="http://schemas.microsoft.com/office/powerpoint/2010/main" val="973232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a:t>
            </a:r>
            <a:r>
              <a:rPr lang="en-US" dirty="0"/>
              <a:t> vs. </a:t>
            </a:r>
            <a:r>
              <a:rPr lang="en-US" b="1" dirty="0"/>
              <a:t>while</a:t>
            </a:r>
          </a:p>
        </p:txBody>
      </p:sp>
      <p:sp>
        <p:nvSpPr>
          <p:cNvPr id="5" name="Rectangle 4"/>
          <p:cNvSpPr/>
          <p:nvPr/>
        </p:nvSpPr>
        <p:spPr>
          <a:xfrm>
            <a:off x="4625788" y="1536550"/>
            <a:ext cx="4345812" cy="381497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#include &lt;</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iostream</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&gt;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using namespace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std</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main()</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x = 0, total = 0,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&lt;&lt; “How many numbers to add?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cin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&gt;&gt; n;</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 while loop</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err="1">
                <a:solidFill>
                  <a:srgbClr val="008000"/>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8000"/>
                </a:solidFill>
                <a:latin typeface="Menlo" panose="020B0609030804020204" pitchFamily="49" charset="0"/>
                <a:ea typeface="Menlo" panose="020B0609030804020204" pitchFamily="49" charset="0"/>
                <a:cs typeface="Menlo" panose="020B0609030804020204" pitchFamily="49" charset="0"/>
              </a:rPr>
              <a:t> = 0;</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latin typeface="Menlo" panose="020B0609030804020204" pitchFamily="49" charset="0"/>
                <a:ea typeface="Menlo" panose="020B0609030804020204" pitchFamily="49" charset="0"/>
                <a:cs typeface="Menlo" panose="020B0609030804020204" pitchFamily="49" charset="0"/>
              </a:rPr>
              <a:t>while</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err="1">
                <a:solidFill>
                  <a:srgbClr val="0000FF"/>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00FF"/>
                </a:solidFill>
                <a:latin typeface="Menlo" panose="020B0609030804020204" pitchFamily="49" charset="0"/>
                <a:ea typeface="Menlo" panose="020B0609030804020204" pitchFamily="49" charset="0"/>
                <a:cs typeface="Menlo" panose="020B0609030804020204" pitchFamily="49" charset="0"/>
              </a:rPr>
              <a:t> &lt; n</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next number?</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cin</a:t>
            </a:r>
            <a:r>
              <a:rPr lang="en-US" sz="1200" dirty="0">
                <a:latin typeface="Menlo" panose="020B0609030804020204" pitchFamily="49" charset="0"/>
                <a:ea typeface="Menlo" panose="020B0609030804020204" pitchFamily="49" charset="0"/>
                <a:cs typeface="Menlo" panose="020B0609030804020204" pitchFamily="49" charset="0"/>
              </a:rPr>
              <a:t> &gt;&gt;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total +=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 &lt;&lt; total &lt;&lt; </a:t>
            </a:r>
            <a:r>
              <a:rPr lang="en-US" sz="1200" dirty="0" err="1">
                <a:latin typeface="Menlo" panose="020B0609030804020204" pitchFamily="49" charset="0"/>
                <a:ea typeface="Menlo" panose="020B0609030804020204" pitchFamily="49" charset="0"/>
                <a:cs typeface="Menlo" panose="020B0609030804020204" pitchFamily="49" charset="0"/>
              </a:rPr>
              <a:t>endl</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a:solidFill>
                  <a:schemeClr val="accent6"/>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chemeClr val="accent6"/>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chemeClr val="accent6"/>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endParaRPr lang="en-US" sz="1200" dirty="0">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return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0;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p:cNvSpPr/>
          <p:nvPr/>
        </p:nvSpPr>
        <p:spPr>
          <a:xfrm>
            <a:off x="193638" y="1536550"/>
            <a:ext cx="4163209" cy="381497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#include &lt;</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iostream</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&gt;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using namespace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std</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main()</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x = 0, total = 0, </a:t>
            </a:r>
            <a:r>
              <a:rPr lang="en-US" sz="1200" b="1"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&lt;&lt; “How many numbers to add?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cin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&gt;&gt; n;</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for loop</a:t>
            </a:r>
            <a:endParaRPr lang="en-US" sz="1200" b="1"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b="1" dirty="0">
                <a:latin typeface="Menlo" panose="020B0609030804020204" pitchFamily="49" charset="0"/>
                <a:ea typeface="Menlo" panose="020B0609030804020204" pitchFamily="49" charset="0"/>
                <a:cs typeface="Menlo" panose="020B0609030804020204" pitchFamily="49" charset="0"/>
              </a:rPr>
              <a:t>for </a:t>
            </a:r>
            <a:r>
              <a:rPr lang="en-US" sz="12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200" b="1" dirty="0" err="1">
                <a:solidFill>
                  <a:srgbClr val="008000"/>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8000"/>
                </a:solidFill>
                <a:latin typeface="Menlo" panose="020B0609030804020204" pitchFamily="49" charset="0"/>
                <a:ea typeface="Menlo" panose="020B0609030804020204" pitchFamily="49" charset="0"/>
                <a:cs typeface="Menlo" panose="020B0609030804020204" pitchFamily="49" charset="0"/>
              </a:rPr>
              <a:t> = 0;</a:t>
            </a:r>
            <a:r>
              <a:rPr lang="en-US" sz="1200" b="1" dirty="0">
                <a:solidFill>
                  <a:srgbClr val="F79646"/>
                </a:solidFill>
                <a:latin typeface="Menlo" panose="020B0609030804020204" pitchFamily="49" charset="0"/>
                <a:ea typeface="Menlo" panose="020B0609030804020204" pitchFamily="49" charset="0"/>
                <a:cs typeface="Menlo" panose="020B0609030804020204" pitchFamily="49" charset="0"/>
              </a:rPr>
              <a:t> </a:t>
            </a:r>
            <a:r>
              <a:rPr lang="en-US" sz="1200" b="1" dirty="0" err="1">
                <a:solidFill>
                  <a:srgbClr val="0000FF"/>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0000FF"/>
                </a:solidFill>
                <a:latin typeface="Menlo" panose="020B0609030804020204" pitchFamily="49" charset="0"/>
                <a:ea typeface="Menlo" panose="020B0609030804020204" pitchFamily="49" charset="0"/>
                <a:cs typeface="Menlo" panose="020B0609030804020204" pitchFamily="49" charset="0"/>
              </a:rPr>
              <a:t> &lt; n; </a:t>
            </a:r>
            <a:r>
              <a:rPr lang="en-US" sz="1200" b="1" dirty="0" err="1">
                <a:solidFill>
                  <a:srgbClr val="F79646"/>
                </a:solidFill>
                <a:latin typeface="Menlo" panose="020B0609030804020204" pitchFamily="49" charset="0"/>
                <a:ea typeface="Menlo" panose="020B0609030804020204" pitchFamily="49" charset="0"/>
                <a:cs typeface="Menlo" panose="020B0609030804020204" pitchFamily="49" charset="0"/>
              </a:rPr>
              <a:t>i</a:t>
            </a:r>
            <a:r>
              <a:rPr lang="en-US" sz="1200" b="1" dirty="0">
                <a:solidFill>
                  <a:srgbClr val="F79646"/>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next number?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cin</a:t>
            </a:r>
            <a:r>
              <a:rPr lang="en-US" sz="1200" dirty="0">
                <a:latin typeface="Menlo" panose="020B0609030804020204" pitchFamily="49" charset="0"/>
                <a:ea typeface="Menlo" panose="020B0609030804020204" pitchFamily="49" charset="0"/>
                <a:cs typeface="Menlo" panose="020B0609030804020204" pitchFamily="49" charset="0"/>
              </a:rPr>
              <a:t> &gt;&gt;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total += x;</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cout</a:t>
            </a:r>
            <a:r>
              <a:rPr lang="en-US" sz="1200" dirty="0">
                <a:latin typeface="Menlo" panose="020B0609030804020204" pitchFamily="49" charset="0"/>
                <a:ea typeface="Menlo" panose="020B0609030804020204" pitchFamily="49" charset="0"/>
                <a:cs typeface="Menlo" panose="020B0609030804020204" pitchFamily="49" charset="0"/>
              </a:rPr>
              <a:t> &lt;&lt; “</a:t>
            </a:r>
            <a:r>
              <a:rPr lang="en-US" sz="1200" dirty="0">
                <a:solidFill>
                  <a:srgbClr val="8064A2"/>
                </a:solidFill>
                <a:latin typeface="Menlo" panose="020B0609030804020204" pitchFamily="49" charset="0"/>
                <a:ea typeface="Menlo" panose="020B0609030804020204" pitchFamily="49" charset="0"/>
                <a:cs typeface="Menlo" panose="020B0609030804020204" pitchFamily="49" charset="0"/>
              </a:rPr>
              <a:t>Total = </a:t>
            </a:r>
            <a:r>
              <a:rPr lang="en-US" sz="12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200" dirty="0">
                <a:latin typeface="Menlo" panose="020B0609030804020204" pitchFamily="49" charset="0"/>
                <a:ea typeface="Menlo" panose="020B0609030804020204" pitchFamily="49" charset="0"/>
                <a:cs typeface="Menlo" panose="020B0609030804020204" pitchFamily="49" charset="0"/>
              </a:rPr>
              <a:t> &lt;&lt; total &lt;&lt; </a:t>
            </a:r>
            <a:r>
              <a:rPr lang="en-US" sz="1200" dirty="0" err="1">
                <a:latin typeface="Menlo" panose="020B0609030804020204" pitchFamily="49" charset="0"/>
                <a:ea typeface="Menlo" panose="020B0609030804020204" pitchFamily="49" charset="0"/>
                <a:cs typeface="Menlo" panose="020B0609030804020204" pitchFamily="49" charset="0"/>
              </a:rPr>
              <a:t>endl</a:t>
            </a: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200" dirty="0">
                <a:latin typeface="Menlo" panose="020B0609030804020204" pitchFamily="49" charset="0"/>
                <a:ea typeface="Menlo" panose="020B0609030804020204" pitchFamily="49" charset="0"/>
                <a:cs typeface="Menlo" panose="020B0609030804020204" pitchFamily="49" charset="0"/>
              </a:rPr>
              <a:t>  }</a:t>
            </a:r>
          </a:p>
          <a:p>
            <a:pPr>
              <a:lnSpc>
                <a:spcPts val="1400"/>
              </a:lnSpc>
            </a:pPr>
            <a:endParaRPr lang="en-US" sz="1200" dirty="0">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200" b="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return</a:t>
            </a: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 0; </a:t>
            </a:r>
          </a:p>
          <a:p>
            <a:pPr>
              <a:lnSpc>
                <a:spcPts val="1400"/>
              </a:lnSpc>
            </a:pPr>
            <a:r>
              <a:rPr lang="en-US" sz="12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119</a:t>
            </a:fld>
            <a:endParaRPr lang="en-US" dirty="0"/>
          </a:p>
        </p:txBody>
      </p:sp>
      <p:sp>
        <p:nvSpPr>
          <p:cNvPr id="8" name="TextBox 7"/>
          <p:cNvSpPr txBox="1"/>
          <p:nvPr/>
        </p:nvSpPr>
        <p:spPr>
          <a:xfrm>
            <a:off x="457200" y="5545731"/>
            <a:ext cx="787132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Avenir Next" charset="0"/>
                <a:ea typeface="Avenir Next" charset="0"/>
                <a:cs typeface="Avenir Next" charset="0"/>
              </a:rPr>
              <a:t>Compare the above two programs which have the program </a:t>
            </a:r>
            <a:r>
              <a:rPr lang="en-US" dirty="0" err="1">
                <a:latin typeface="Avenir Next" charset="0"/>
                <a:ea typeface="Avenir Next" charset="0"/>
                <a:cs typeface="Avenir Next" charset="0"/>
              </a:rPr>
              <a:t>behaviour</a:t>
            </a:r>
            <a:r>
              <a:rPr lang="en-US" dirty="0">
                <a:latin typeface="Avenir Next" charset="0"/>
                <a:ea typeface="Avenir Next" charset="0"/>
                <a:cs typeface="Avenir Next" charset="0"/>
              </a:rPr>
              <a:t>.</a:t>
            </a:r>
          </a:p>
        </p:txBody>
      </p:sp>
    </p:spTree>
    <p:extLst>
      <p:ext uri="{BB962C8B-B14F-4D97-AF65-F5344CB8AC3E}">
        <p14:creationId xmlns:p14="http://schemas.microsoft.com/office/powerpoint/2010/main" val="187879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457200" indent="-457200">
              <a:buFont typeface="+mj-lt"/>
              <a:buAutoNum type="arabicPeriod"/>
            </a:pPr>
            <a:r>
              <a:rPr lang="en-US" sz="2000" dirty="0"/>
              <a:t>You should get a compilation error.</a:t>
            </a:r>
          </a:p>
          <a:p>
            <a:pPr marL="457200" indent="-457200">
              <a:buFont typeface="+mj-lt"/>
              <a:buAutoNum type="arabicPeriod"/>
            </a:pPr>
            <a:r>
              <a:rPr lang="en-US" sz="2000" dirty="0"/>
              <a:t>Take a look at the error message.</a:t>
            </a:r>
          </a:p>
          <a:p>
            <a:pPr marL="457200" indent="-457200">
              <a:buFont typeface="+mj-lt"/>
              <a:buAutoNum type="arabicPeriod"/>
            </a:pPr>
            <a:r>
              <a:rPr lang="en-US" sz="2000" dirty="0"/>
              <a:t>It says “</a:t>
            </a:r>
            <a:r>
              <a:rPr lang="en-US" sz="2000" dirty="0">
                <a:solidFill>
                  <a:schemeClr val="accent6">
                    <a:lumMod val="75000"/>
                  </a:schemeClr>
                </a:solidFill>
              </a:rPr>
              <a:t>hello.cpp:6:2:</a:t>
            </a:r>
            <a:r>
              <a:rPr lang="en-US" sz="2000" dirty="0"/>
              <a:t>”, so the error is </a:t>
            </a:r>
            <a:br>
              <a:rPr lang="en-US" sz="2000" dirty="0"/>
            </a:br>
            <a:r>
              <a:rPr lang="en-US" sz="2000" dirty="0"/>
              <a:t>around line 6.</a:t>
            </a:r>
          </a:p>
          <a:p>
            <a:pPr marL="457200" indent="-457200">
              <a:buFont typeface="+mj-lt"/>
              <a:buAutoNum type="arabicPeriod"/>
            </a:pPr>
            <a:r>
              <a:rPr lang="en-US" sz="2000" dirty="0"/>
              <a:t>Read further and it says “</a:t>
            </a:r>
            <a:r>
              <a:rPr lang="en-US" sz="2000" dirty="0">
                <a:solidFill>
                  <a:schemeClr val="accent6">
                    <a:lumMod val="75000"/>
                  </a:schemeClr>
                </a:solidFill>
              </a:rPr>
              <a:t>expected ‘;’</a:t>
            </a:r>
            <a:r>
              <a:rPr lang="en-US" sz="2000" dirty="0"/>
              <a:t>”, so you probably know that is about a missing ‘;’</a:t>
            </a:r>
          </a:p>
          <a:p>
            <a:pPr marL="457200" indent="-457200">
              <a:buFont typeface="+mj-lt"/>
              <a:buAutoNum type="arabicPeriod"/>
            </a:pPr>
            <a:r>
              <a:rPr lang="en-US" sz="2000" dirty="0"/>
              <a:t>Now fix the error in the program and compile &amp; run again.</a:t>
            </a:r>
          </a:p>
          <a:p>
            <a:pPr marL="457200" indent="-457200">
              <a:buFont typeface="+mj-lt"/>
              <a:buAutoNum type="arabicPeriod"/>
            </a:pPr>
            <a:endParaRPr lang="en-US" sz="2000" dirty="0"/>
          </a:p>
          <a:p>
            <a:pPr marL="0" indent="0">
              <a:buNone/>
            </a:pPr>
            <a:r>
              <a:rPr lang="en-US" sz="2000" dirty="0"/>
              <a:t>Note: Sometimes the error message is not as “understandable” and “helpful” as this one.  We’ll have some </a:t>
            </a:r>
            <a:r>
              <a:rPr lang="en-US" sz="2000" dirty="0">
                <a:hlinkClick r:id="rId2" action="ppaction://hlinksldjump"/>
              </a:rPr>
              <a:t>hints</a:t>
            </a:r>
            <a:r>
              <a:rPr lang="en-US" sz="2000" dirty="0"/>
              <a:t> for you about debugging a C/C++ program.</a:t>
            </a:r>
          </a:p>
          <a:p>
            <a:pPr marL="0" indent="0">
              <a:buNone/>
            </a:pPr>
            <a:br>
              <a:rPr lang="en-US" sz="2000" dirty="0"/>
            </a:b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12</a:t>
            </a:fld>
            <a:endParaRPr lang="en-US" dirty="0"/>
          </a:p>
        </p:txBody>
      </p:sp>
      <p:pic>
        <p:nvPicPr>
          <p:cNvPr id="5" name="Picture 4">
            <a:extLst>
              <a:ext uri="{FF2B5EF4-FFF2-40B4-BE49-F238E27FC236}">
                <a16:creationId xmlns:a16="http://schemas.microsoft.com/office/drawing/2014/main" id="{F2DD803A-E74E-4565-9194-21C926401516}"/>
              </a:ext>
            </a:extLst>
          </p:cNvPr>
          <p:cNvPicPr>
            <a:picLocks noChangeAspect="1"/>
          </p:cNvPicPr>
          <p:nvPr/>
        </p:nvPicPr>
        <p:blipFill>
          <a:blip r:embed="rId3"/>
          <a:stretch>
            <a:fillRect/>
          </a:stretch>
        </p:blipFill>
        <p:spPr>
          <a:xfrm>
            <a:off x="4931522" y="1600200"/>
            <a:ext cx="4047827" cy="1285548"/>
          </a:xfrm>
          <a:prstGeom prst="rect">
            <a:avLst/>
          </a:prstGeom>
        </p:spPr>
      </p:pic>
    </p:spTree>
    <p:extLst>
      <p:ext uri="{BB962C8B-B14F-4D97-AF65-F5344CB8AC3E}">
        <p14:creationId xmlns:p14="http://schemas.microsoft.com/office/powerpoint/2010/main" val="30059347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 2</a:t>
            </a:r>
          </a:p>
        </p:txBody>
      </p:sp>
      <p:sp>
        <p:nvSpPr>
          <p:cNvPr id="3" name="Content Placeholder 2"/>
          <p:cNvSpPr>
            <a:spLocks noGrp="1"/>
          </p:cNvSpPr>
          <p:nvPr>
            <p:ph idx="1"/>
          </p:nvPr>
        </p:nvSpPr>
        <p:spPr/>
        <p:txBody>
          <a:bodyPr/>
          <a:lstStyle/>
          <a:p>
            <a:pPr marL="0" indent="0">
              <a:buNone/>
            </a:pPr>
            <a:r>
              <a:rPr lang="en-US" dirty="0"/>
              <a:t>Write a program that outputs 9 8 7 6 5 4 3 2 1 0 in a single line using a </a:t>
            </a:r>
            <a:r>
              <a:rPr lang="en-US" b="1" dirty="0"/>
              <a:t>for</a:t>
            </a:r>
            <a:r>
              <a:rPr lang="en-US" dirty="0"/>
              <a:t> loop. </a:t>
            </a:r>
          </a:p>
          <a:p>
            <a:pPr marL="0" indent="0">
              <a:buNone/>
            </a:pPr>
            <a:endParaRPr lang="en-US" dirty="0"/>
          </a:p>
          <a:p>
            <a:pPr marL="0" indent="0">
              <a:buNone/>
            </a:pPr>
            <a:r>
              <a:rPr lang="en-US" dirty="0">
                <a:hlinkClick r:id="rId2" action="ppaction://hlinksldjump"/>
              </a:rPr>
              <a:t>Answer</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120</a:t>
            </a:fld>
            <a:endParaRPr lang="en-US" dirty="0"/>
          </a:p>
        </p:txBody>
      </p:sp>
    </p:spTree>
    <p:extLst>
      <p:ext uri="{BB962C8B-B14F-4D97-AF65-F5344CB8AC3E}">
        <p14:creationId xmlns:p14="http://schemas.microsoft.com/office/powerpoint/2010/main" val="272194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 3</a:t>
            </a:r>
          </a:p>
        </p:txBody>
      </p:sp>
      <p:sp>
        <p:nvSpPr>
          <p:cNvPr id="3" name="Content Placeholder 2"/>
          <p:cNvSpPr>
            <a:spLocks noGrp="1"/>
          </p:cNvSpPr>
          <p:nvPr>
            <p:ph idx="1"/>
          </p:nvPr>
        </p:nvSpPr>
        <p:spPr/>
        <p:txBody>
          <a:bodyPr/>
          <a:lstStyle/>
          <a:p>
            <a:pPr marL="0" indent="0">
              <a:buNone/>
            </a:pPr>
            <a:r>
              <a:rPr lang="en-US" dirty="0"/>
              <a:t>Write a program that calculates the sum of odd numbers between 1 and 20 using a </a:t>
            </a:r>
            <a:r>
              <a:rPr lang="en-US" b="1" dirty="0"/>
              <a:t>for </a:t>
            </a:r>
            <a:r>
              <a:rPr lang="en-US" dirty="0"/>
              <a:t>loop. </a:t>
            </a:r>
          </a:p>
          <a:p>
            <a:pPr marL="0" indent="0">
              <a:buNone/>
            </a:pPr>
            <a:endParaRPr lang="en-US" dirty="0"/>
          </a:p>
          <a:p>
            <a:pPr marL="0" indent="0">
              <a:buNone/>
            </a:pPr>
            <a:r>
              <a:rPr lang="en-US" dirty="0">
                <a:hlinkClick r:id="rId2" action="ppaction://hlinksldjump"/>
              </a:rPr>
              <a:t>Answer</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121</a:t>
            </a:fld>
            <a:endParaRPr lang="en-US" dirty="0"/>
          </a:p>
        </p:txBody>
      </p:sp>
    </p:spTree>
    <p:extLst>
      <p:ext uri="{BB962C8B-B14F-4D97-AF65-F5344CB8AC3E}">
        <p14:creationId xmlns:p14="http://schemas.microsoft.com/office/powerpoint/2010/main" val="12755211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a:t>
            </a:r>
            <a:r>
              <a:rPr lang="en-US" dirty="0"/>
              <a:t> Statement</a:t>
            </a:r>
          </a:p>
        </p:txBody>
      </p:sp>
      <p:sp>
        <p:nvSpPr>
          <p:cNvPr id="3" name="Content Placeholder 2"/>
          <p:cNvSpPr>
            <a:spLocks noGrp="1"/>
          </p:cNvSpPr>
          <p:nvPr>
            <p:ph idx="1"/>
          </p:nvPr>
        </p:nvSpPr>
        <p:spPr>
          <a:xfrm>
            <a:off x="457200" y="1600200"/>
            <a:ext cx="8229600" cy="4699000"/>
          </a:xfrm>
        </p:spPr>
        <p:txBody>
          <a:bodyPr>
            <a:normAutofit fontScale="92500" lnSpcReduction="10000"/>
          </a:bodyPr>
          <a:lstStyle/>
          <a:p>
            <a:r>
              <a:rPr lang="en-US" dirty="0"/>
              <a:t>The </a:t>
            </a:r>
            <a:r>
              <a:rPr lang="en-US" b="1" dirty="0">
                <a:solidFill>
                  <a:srgbClr val="F79646"/>
                </a:solidFill>
              </a:rPr>
              <a:t>break statement </a:t>
            </a:r>
            <a:r>
              <a:rPr lang="en-US" dirty="0"/>
              <a:t>can be used to </a:t>
            </a:r>
            <a:r>
              <a:rPr lang="en-US" dirty="0">
                <a:solidFill>
                  <a:schemeClr val="accent5"/>
                </a:solidFill>
              </a:rPr>
              <a:t>exit a loop </a:t>
            </a:r>
            <a:r>
              <a:rPr lang="en-US" dirty="0"/>
              <a:t>from inside a loop body</a:t>
            </a:r>
          </a:p>
          <a:p>
            <a:r>
              <a:rPr lang="en-US" dirty="0"/>
              <a:t>When a break statement is executed</a:t>
            </a:r>
          </a:p>
          <a:p>
            <a:pPr lvl="1"/>
            <a:r>
              <a:rPr lang="en-US" dirty="0"/>
              <a:t>The loop </a:t>
            </a:r>
            <a:r>
              <a:rPr lang="en-US" dirty="0">
                <a:solidFill>
                  <a:srgbClr val="4BACC6"/>
                </a:solidFill>
              </a:rPr>
              <a:t>ends immediately</a:t>
            </a:r>
          </a:p>
          <a:p>
            <a:pPr lvl="1"/>
            <a:r>
              <a:rPr lang="en-US" dirty="0"/>
              <a:t>The execution continues with the statement following the loop</a:t>
            </a:r>
          </a:p>
          <a:p>
            <a:r>
              <a:rPr lang="en-US" dirty="0"/>
              <a:t>The break statement may be used in both </a:t>
            </a:r>
            <a:r>
              <a:rPr lang="en-US" b="1" dirty="0"/>
              <a:t>while</a:t>
            </a:r>
            <a:r>
              <a:rPr lang="en-US" dirty="0"/>
              <a:t> loop and </a:t>
            </a:r>
            <a:r>
              <a:rPr lang="en-US" b="1" dirty="0"/>
              <a:t>for</a:t>
            </a:r>
            <a:r>
              <a:rPr lang="en-US" dirty="0"/>
              <a:t> loop</a:t>
            </a:r>
          </a:p>
          <a:p>
            <a:r>
              <a:rPr lang="en-US" dirty="0">
                <a:solidFill>
                  <a:srgbClr val="FF0000"/>
                </a:solidFill>
              </a:rPr>
              <a:t>Note</a:t>
            </a:r>
            <a:r>
              <a:rPr lang="en-US" dirty="0"/>
              <a:t>: Avoid using a break statement to end a loop unless absolutely necessary because it might make it hard to understand your code</a:t>
            </a:r>
          </a:p>
          <a:p>
            <a:pPr lvl="1"/>
            <a:r>
              <a:rPr lang="en-US" dirty="0"/>
              <a:t>A proper way to end a loop is using the condition for continuation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122</a:t>
            </a:fld>
            <a:endParaRPr lang="en-US" dirty="0"/>
          </a:p>
        </p:txBody>
      </p:sp>
    </p:spTree>
    <p:extLst>
      <p:ext uri="{BB962C8B-B14F-4D97-AF65-F5344CB8AC3E}">
        <p14:creationId xmlns:p14="http://schemas.microsoft.com/office/powerpoint/2010/main" val="3844241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a:t>
            </a:r>
            <a:r>
              <a:rPr lang="en-US" dirty="0"/>
              <a:t> Statement</a:t>
            </a:r>
          </a:p>
        </p:txBody>
      </p:sp>
      <p:sp>
        <p:nvSpPr>
          <p:cNvPr id="5" name="Rectangle 4"/>
          <p:cNvSpPr/>
          <p:nvPr/>
        </p:nvSpPr>
        <p:spPr>
          <a:xfrm>
            <a:off x="688617" y="1816715"/>
            <a:ext cx="5206573" cy="35294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#include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iostream</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using</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namespace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for </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b="1" dirty="0">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 0;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&gt;= 0; </a:t>
            </a:r>
            <a:r>
              <a:rPr lang="en-US" sz="1600" dirty="0" err="1">
                <a:latin typeface="Menlo" panose="020B0609030804020204" pitchFamily="49" charset="0"/>
                <a:ea typeface="Menlo" panose="020B0609030804020204" pitchFamily="49" charset="0"/>
                <a:cs typeface="Menlo" panose="020B0609030804020204" pitchFamily="49" charset="0"/>
              </a:rPr>
              <a:t>i</a:t>
            </a: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    if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15)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 ”;</a:t>
            </a:r>
          </a:p>
          <a:p>
            <a:pPr>
              <a:lnSpc>
                <a:spcPts val="1800"/>
              </a:lnSpc>
            </a:pPr>
            <a:r>
              <a:rPr lang="en-US" sz="16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  return</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Rounded Rectangle 5"/>
          <p:cNvSpPr/>
          <p:nvPr/>
        </p:nvSpPr>
        <p:spPr>
          <a:xfrm>
            <a:off x="5145681" y="1763447"/>
            <a:ext cx="3249986" cy="8875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Light" charset="0"/>
                <a:ea typeface="Calibri Light" charset="0"/>
                <a:cs typeface="Calibri Light" charset="0"/>
              </a:rPr>
              <a:t>As the condition is always true, this will be an infinite loop</a:t>
            </a:r>
          </a:p>
        </p:txBody>
      </p:sp>
      <p:sp>
        <p:nvSpPr>
          <p:cNvPr id="7" name="Rounded Rectangle 6"/>
          <p:cNvSpPr/>
          <p:nvPr/>
        </p:nvSpPr>
        <p:spPr>
          <a:xfrm>
            <a:off x="5244615" y="2996952"/>
            <a:ext cx="3249986" cy="8875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Light" charset="0"/>
                <a:ea typeface="Calibri Light" charset="0"/>
                <a:cs typeface="Calibri Light" charset="0"/>
              </a:rPr>
              <a:t>The break statement is used here to exit the infinite loop when </a:t>
            </a:r>
            <a:r>
              <a:rPr lang="en-US" dirty="0" err="1">
                <a:latin typeface="Calibri Light" charset="0"/>
                <a:ea typeface="Calibri Light" charset="0"/>
                <a:cs typeface="Calibri Light" charset="0"/>
              </a:rPr>
              <a:t>i</a:t>
            </a:r>
            <a:r>
              <a:rPr lang="en-US" dirty="0">
                <a:latin typeface="Calibri Light" charset="0"/>
                <a:ea typeface="Calibri Light" charset="0"/>
                <a:cs typeface="Calibri Light" charset="0"/>
              </a:rPr>
              <a:t> == 15</a:t>
            </a:r>
          </a:p>
        </p:txBody>
      </p:sp>
      <p:cxnSp>
        <p:nvCxnSpPr>
          <p:cNvPr id="10" name="Curved Connector 9"/>
          <p:cNvCxnSpPr>
            <a:stCxn id="6" idx="1"/>
          </p:cNvCxnSpPr>
          <p:nvPr/>
        </p:nvCxnSpPr>
        <p:spPr>
          <a:xfrm rot="10800000" flipV="1">
            <a:off x="3432977" y="2207219"/>
            <a:ext cx="1712705" cy="1164831"/>
          </a:xfrm>
          <a:prstGeom prst="curvedConnector3">
            <a:avLst>
              <a:gd name="adj1" fmla="val 10276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Curved Connector 11"/>
          <p:cNvCxnSpPr>
            <a:stCxn id="7" idx="1"/>
          </p:cNvCxnSpPr>
          <p:nvPr/>
        </p:nvCxnSpPr>
        <p:spPr>
          <a:xfrm rot="10800000" flipV="1">
            <a:off x="3929943" y="3440724"/>
            <a:ext cx="1314672" cy="281421"/>
          </a:xfrm>
          <a:prstGeom prst="curvedConnector3">
            <a:avLst>
              <a:gd name="adj1" fmla="val 39362"/>
            </a:avLst>
          </a:prstGeom>
          <a:ln>
            <a:tailEnd type="arrow"/>
          </a:ln>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123</a:t>
            </a:fld>
            <a:endParaRPr lang="en-US" dirty="0"/>
          </a:p>
        </p:txBody>
      </p:sp>
      <p:sp>
        <p:nvSpPr>
          <p:cNvPr id="17" name="Rectangle 16"/>
          <p:cNvSpPr/>
          <p:nvPr/>
        </p:nvSpPr>
        <p:spPr>
          <a:xfrm>
            <a:off x="4120179" y="4553899"/>
            <a:ext cx="4564657" cy="1520214"/>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0 1 2 3 4 5 6 7 8 9 10 11 12 13 14</a:t>
            </a:r>
          </a:p>
          <a:p>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p:txBody>
      </p:sp>
      <p:sp>
        <p:nvSpPr>
          <p:cNvPr id="18" name="TextBox 17"/>
          <p:cNvSpPr txBox="1"/>
          <p:nvPr/>
        </p:nvSpPr>
        <p:spPr>
          <a:xfrm>
            <a:off x="7076703" y="4246122"/>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cxnSp>
        <p:nvCxnSpPr>
          <p:cNvPr id="26" name="Elbow Connector 25"/>
          <p:cNvCxnSpPr/>
          <p:nvPr/>
        </p:nvCxnSpPr>
        <p:spPr>
          <a:xfrm rot="5400000">
            <a:off x="563172" y="3913819"/>
            <a:ext cx="914400" cy="365760"/>
          </a:xfrm>
          <a:prstGeom prst="bentConnector4">
            <a:avLst>
              <a:gd name="adj1" fmla="val 2055"/>
              <a:gd name="adj2" fmla="val 208128"/>
            </a:avLst>
          </a:prstGeom>
          <a:ln>
            <a:tailEnd type="arrow"/>
          </a:ln>
        </p:spPr>
        <p:style>
          <a:lnRef idx="3">
            <a:schemeClr val="accent4"/>
          </a:lnRef>
          <a:fillRef idx="0">
            <a:schemeClr val="accent4"/>
          </a:fillRef>
          <a:effectRef idx="2">
            <a:schemeClr val="accent4"/>
          </a:effectRef>
          <a:fontRef idx="minor">
            <a:schemeClr val="tx1"/>
          </a:fontRef>
        </p:style>
      </p:cxnSp>
      <p:sp>
        <p:nvSpPr>
          <p:cNvPr id="4" name="Rectangle 3">
            <a:extLst>
              <a:ext uri="{FF2B5EF4-FFF2-40B4-BE49-F238E27FC236}">
                <a16:creationId xmlns:a16="http://schemas.microsoft.com/office/drawing/2014/main" id="{F7D3915A-AC2B-43CF-83FD-077F7F7A93F5}"/>
              </a:ext>
            </a:extLst>
          </p:cNvPr>
          <p:cNvSpPr/>
          <p:nvPr/>
        </p:nvSpPr>
        <p:spPr>
          <a:xfrm>
            <a:off x="3189095" y="5585251"/>
            <a:ext cx="5206572" cy="5909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Can you rewrite the program so that it produces the same output without using the break statement?</a:t>
            </a:r>
          </a:p>
        </p:txBody>
      </p:sp>
      <p:cxnSp>
        <p:nvCxnSpPr>
          <p:cNvPr id="9" name="Straight Arrow Connector 8">
            <a:extLst>
              <a:ext uri="{FF2B5EF4-FFF2-40B4-BE49-F238E27FC236}">
                <a16:creationId xmlns:a16="http://schemas.microsoft.com/office/drawing/2014/main" id="{50BB3814-8257-42F3-9EB3-9957BB2DCA51}"/>
              </a:ext>
            </a:extLst>
          </p:cNvPr>
          <p:cNvCxnSpPr/>
          <p:nvPr/>
        </p:nvCxnSpPr>
        <p:spPr>
          <a:xfrm flipV="1">
            <a:off x="1914769" y="1492738"/>
            <a:ext cx="1609969" cy="187931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4CA44F6-FAAB-4916-BF1D-A297AC3F1C34}"/>
              </a:ext>
            </a:extLst>
          </p:cNvPr>
          <p:cNvSpPr txBox="1"/>
          <p:nvPr/>
        </p:nvSpPr>
        <p:spPr>
          <a:xfrm>
            <a:off x="3563670" y="1244081"/>
            <a:ext cx="4930931" cy="461665"/>
          </a:xfrm>
          <a:prstGeom prst="rect">
            <a:avLst/>
          </a:prstGeom>
          <a:noFill/>
        </p:spPr>
        <p:txBody>
          <a:bodyPr wrap="square" rtlCol="0">
            <a:spAutoFit/>
          </a:bodyPr>
          <a:lstStyle/>
          <a:p>
            <a:r>
              <a:rPr lang="en-US" sz="1200" dirty="0"/>
              <a:t>Yes, you may declare and initialize the counter variable at the same time in the initialize statement in the for loop</a:t>
            </a:r>
          </a:p>
        </p:txBody>
      </p:sp>
    </p:spTree>
    <p:extLst>
      <p:ext uri="{BB962C8B-B14F-4D97-AF65-F5344CB8AC3E}">
        <p14:creationId xmlns:p14="http://schemas.microsoft.com/office/powerpoint/2010/main" val="13856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7" grpId="0" animBg="1"/>
      <p:bldP spid="18" grpId="0"/>
      <p:bldP spid="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r>
              <a:rPr lang="en-US" dirty="0"/>
              <a:t> Statement</a:t>
            </a:r>
          </a:p>
        </p:txBody>
      </p:sp>
      <p:sp>
        <p:nvSpPr>
          <p:cNvPr id="3" name="Content Placeholder 2"/>
          <p:cNvSpPr>
            <a:spLocks noGrp="1"/>
          </p:cNvSpPr>
          <p:nvPr>
            <p:ph idx="1"/>
          </p:nvPr>
        </p:nvSpPr>
        <p:spPr/>
        <p:txBody>
          <a:bodyPr/>
          <a:lstStyle/>
          <a:p>
            <a:r>
              <a:rPr lang="en-US" dirty="0"/>
              <a:t>The </a:t>
            </a:r>
            <a:r>
              <a:rPr lang="en-US" dirty="0">
                <a:solidFill>
                  <a:schemeClr val="accent6">
                    <a:lumMod val="75000"/>
                  </a:schemeClr>
                </a:solidFill>
              </a:rPr>
              <a:t>continue statement </a:t>
            </a:r>
            <a:r>
              <a:rPr lang="en-US" dirty="0"/>
              <a:t>is used to </a:t>
            </a:r>
            <a:r>
              <a:rPr lang="en-US" dirty="0">
                <a:solidFill>
                  <a:schemeClr val="accent5"/>
                </a:solidFill>
              </a:rPr>
              <a:t>terminate</a:t>
            </a:r>
            <a:r>
              <a:rPr lang="en-US" dirty="0"/>
              <a:t> </a:t>
            </a:r>
            <a:r>
              <a:rPr lang="en-US" dirty="0">
                <a:solidFill>
                  <a:schemeClr val="accent5"/>
                </a:solidFill>
              </a:rPr>
              <a:t>the</a:t>
            </a:r>
            <a:r>
              <a:rPr lang="en-US" dirty="0"/>
              <a:t> </a:t>
            </a:r>
            <a:r>
              <a:rPr lang="en-US" dirty="0">
                <a:solidFill>
                  <a:srgbClr val="4BACC6"/>
                </a:solidFill>
              </a:rPr>
              <a:t>current iteration </a:t>
            </a:r>
            <a:r>
              <a:rPr lang="en-US" dirty="0"/>
              <a:t>of a loop</a:t>
            </a:r>
          </a:p>
          <a:p>
            <a:r>
              <a:rPr lang="en-US" dirty="0"/>
              <a:t>When a </a:t>
            </a:r>
            <a:r>
              <a:rPr lang="en-US" b="1" dirty="0"/>
              <a:t>continue</a:t>
            </a:r>
            <a:r>
              <a:rPr lang="en-US" dirty="0"/>
              <a:t> statement is executed</a:t>
            </a:r>
          </a:p>
          <a:p>
            <a:pPr lvl="1"/>
            <a:r>
              <a:rPr lang="en-US" dirty="0"/>
              <a:t>Any loop body statements after it will be </a:t>
            </a:r>
            <a:r>
              <a:rPr lang="en-US" dirty="0">
                <a:solidFill>
                  <a:schemeClr val="accent6">
                    <a:lumMod val="75000"/>
                  </a:schemeClr>
                </a:solidFill>
              </a:rPr>
              <a:t>skipped</a:t>
            </a:r>
          </a:p>
          <a:p>
            <a:pPr lvl="1"/>
            <a:r>
              <a:rPr lang="en-US" dirty="0"/>
              <a:t>The loop continues by </a:t>
            </a:r>
            <a:r>
              <a:rPr lang="en-US" dirty="0">
                <a:solidFill>
                  <a:srgbClr val="E46C0A"/>
                </a:solidFill>
              </a:rPr>
              <a:t>starting the next iteration</a:t>
            </a:r>
          </a:p>
          <a:p>
            <a:r>
              <a:rPr lang="en-US" dirty="0"/>
              <a:t>Like the break statement, the </a:t>
            </a:r>
            <a:r>
              <a:rPr lang="en-US" b="1" dirty="0"/>
              <a:t>continue</a:t>
            </a:r>
            <a:r>
              <a:rPr lang="en-US" dirty="0"/>
              <a:t> statement may be used in both </a:t>
            </a:r>
            <a:r>
              <a:rPr lang="en-US" b="1" dirty="0"/>
              <a:t>while</a:t>
            </a:r>
            <a:r>
              <a:rPr lang="en-US" dirty="0"/>
              <a:t> loop and </a:t>
            </a:r>
            <a:r>
              <a:rPr lang="en-US" b="1" dirty="0"/>
              <a:t>for</a:t>
            </a:r>
            <a:r>
              <a:rPr lang="en-US" dirty="0"/>
              <a:t> loop</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124</a:t>
            </a:fld>
            <a:endParaRPr lang="en-US" dirty="0"/>
          </a:p>
        </p:txBody>
      </p:sp>
    </p:spTree>
    <p:extLst>
      <p:ext uri="{BB962C8B-B14F-4D97-AF65-F5344CB8AC3E}">
        <p14:creationId xmlns:p14="http://schemas.microsoft.com/office/powerpoint/2010/main" val="6339632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r>
              <a:rPr lang="en-US" dirty="0"/>
              <a:t> Statement</a:t>
            </a:r>
          </a:p>
        </p:txBody>
      </p:sp>
      <p:sp>
        <p:nvSpPr>
          <p:cNvPr id="5" name="Rectangle 4"/>
          <p:cNvSpPr/>
          <p:nvPr/>
        </p:nvSpPr>
        <p:spPr>
          <a:xfrm>
            <a:off x="534552" y="1536550"/>
            <a:ext cx="5306849" cy="3814974"/>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iostream</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&gt;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using namespace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b="1"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for</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0;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 20;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2 == 0)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continue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 ”;</a:t>
            </a:r>
            <a:b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return</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0; </a:t>
            </a:r>
          </a:p>
          <a:p>
            <a:pPr>
              <a:lnSpc>
                <a:spcPts val="1800"/>
              </a:lnSpc>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Rounded Rectangle 5"/>
          <p:cNvSpPr/>
          <p:nvPr/>
        </p:nvSpPr>
        <p:spPr>
          <a:xfrm>
            <a:off x="5161743" y="1536550"/>
            <a:ext cx="3709302" cy="11742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Light" charset="0"/>
                <a:ea typeface="Calibri Light" charset="0"/>
                <a:cs typeface="Calibri Light" charset="0"/>
              </a:rPr>
              <a:t>The </a:t>
            </a:r>
            <a:r>
              <a:rPr lang="en-US" dirty="0">
                <a:solidFill>
                  <a:schemeClr val="accent6">
                    <a:lumMod val="75000"/>
                  </a:schemeClr>
                </a:solidFill>
                <a:latin typeface="Calibri Light" charset="0"/>
                <a:ea typeface="Calibri Light" charset="0"/>
                <a:cs typeface="Calibri Light" charset="0"/>
              </a:rPr>
              <a:t>continue statement </a:t>
            </a:r>
            <a:r>
              <a:rPr lang="en-US" dirty="0">
                <a:latin typeface="Calibri Light" charset="0"/>
                <a:ea typeface="Calibri Light" charset="0"/>
                <a:cs typeface="Calibri Light" charset="0"/>
              </a:rPr>
              <a:t>is used here to skip those i’s which </a:t>
            </a:r>
            <a:r>
              <a:rPr lang="en-US">
                <a:latin typeface="Calibri Light" charset="0"/>
                <a:ea typeface="Calibri Light" charset="0"/>
                <a:cs typeface="Calibri Light" charset="0"/>
              </a:rPr>
              <a:t>are </a:t>
            </a:r>
            <a:r>
              <a:rPr lang="en-US">
                <a:solidFill>
                  <a:schemeClr val="accent5"/>
                </a:solidFill>
                <a:latin typeface="Calibri Light" charset="0"/>
                <a:ea typeface="Calibri Light" charset="0"/>
                <a:cs typeface="Calibri Light" charset="0"/>
              </a:rPr>
              <a:t>even</a:t>
            </a:r>
            <a:endParaRPr lang="en-US" dirty="0">
              <a:solidFill>
                <a:schemeClr val="accent5"/>
              </a:solidFill>
              <a:latin typeface="Calibri Light" charset="0"/>
              <a:ea typeface="Calibri Light" charset="0"/>
              <a:cs typeface="Calibri Light" charset="0"/>
            </a:endParaRPr>
          </a:p>
        </p:txBody>
      </p:sp>
      <p:sp>
        <p:nvSpPr>
          <p:cNvPr id="7" name="Rounded Rectangle 6"/>
          <p:cNvSpPr/>
          <p:nvPr/>
        </p:nvSpPr>
        <p:spPr>
          <a:xfrm>
            <a:off x="5161743" y="3194106"/>
            <a:ext cx="3709302" cy="21574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latin typeface="Calibri Light" charset="0"/>
                <a:ea typeface="Calibri Light" charset="0"/>
                <a:cs typeface="Calibri Light" charset="0"/>
              </a:rPr>
              <a:t>When the continue statement is executed, the succeeding </a:t>
            </a:r>
            <a:r>
              <a:rPr lang="en-US" dirty="0" err="1">
                <a:latin typeface="Calibri Light" charset="0"/>
                <a:ea typeface="Calibri Light" charset="0"/>
                <a:cs typeface="Calibri Light" charset="0"/>
              </a:rPr>
              <a:t>cout</a:t>
            </a:r>
            <a:r>
              <a:rPr lang="en-US" dirty="0">
                <a:latin typeface="Calibri Light" charset="0"/>
                <a:ea typeface="Calibri Light" charset="0"/>
                <a:cs typeface="Calibri Light" charset="0"/>
              </a:rPr>
              <a:t> statement are </a:t>
            </a:r>
            <a:r>
              <a:rPr lang="en-US" dirty="0">
                <a:solidFill>
                  <a:schemeClr val="accent6">
                    <a:lumMod val="75000"/>
                  </a:schemeClr>
                </a:solidFill>
                <a:latin typeface="Calibri Light" charset="0"/>
                <a:ea typeface="Calibri Light" charset="0"/>
                <a:cs typeface="Calibri Light" charset="0"/>
              </a:rPr>
              <a:t>skipped</a:t>
            </a:r>
            <a:r>
              <a:rPr lang="en-US" dirty="0">
                <a:latin typeface="Calibri Light" charset="0"/>
                <a:ea typeface="Calibri Light" charset="0"/>
                <a:cs typeface="Calibri Light" charset="0"/>
              </a:rPr>
              <a:t>. The next iteration begins by updating the loop variable and checking the condition.</a:t>
            </a:r>
            <a:endParaRPr lang="en-US" dirty="0">
              <a:solidFill>
                <a:schemeClr val="accent5"/>
              </a:solidFill>
              <a:latin typeface="Calibri Light" charset="0"/>
              <a:ea typeface="Calibri Light" charset="0"/>
              <a:cs typeface="Calibri Light" charset="0"/>
            </a:endParaRPr>
          </a:p>
        </p:txBody>
      </p:sp>
      <p:cxnSp>
        <p:nvCxnSpPr>
          <p:cNvPr id="9" name="Curved Connector 8"/>
          <p:cNvCxnSpPr/>
          <p:nvPr/>
        </p:nvCxnSpPr>
        <p:spPr>
          <a:xfrm rot="10800000" flipV="1">
            <a:off x="4765641" y="2710840"/>
            <a:ext cx="1075761" cy="635891"/>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125</a:t>
            </a:fld>
            <a:endParaRPr lang="en-US" dirty="0"/>
          </a:p>
        </p:txBody>
      </p:sp>
      <p:cxnSp>
        <p:nvCxnSpPr>
          <p:cNvPr id="14" name="Elbow Connector 13"/>
          <p:cNvCxnSpPr/>
          <p:nvPr/>
        </p:nvCxnSpPr>
        <p:spPr>
          <a:xfrm rot="10800000">
            <a:off x="1003059" y="3103204"/>
            <a:ext cx="356114" cy="243529"/>
          </a:xfrm>
          <a:prstGeom prst="bentConnector3">
            <a:avLst>
              <a:gd name="adj1" fmla="val 191980"/>
            </a:avLst>
          </a:prstGeom>
          <a:ln>
            <a:tailEnd type="arrow"/>
          </a:ln>
        </p:spPr>
        <p:style>
          <a:lnRef idx="3">
            <a:schemeClr val="accent4"/>
          </a:lnRef>
          <a:fillRef idx="0">
            <a:schemeClr val="accent4"/>
          </a:fillRef>
          <a:effectRef idx="2">
            <a:schemeClr val="accent4"/>
          </a:effectRef>
          <a:fontRef idx="minor">
            <a:schemeClr val="tx1"/>
          </a:fontRef>
        </p:style>
      </p:cxnSp>
      <p:sp>
        <p:nvSpPr>
          <p:cNvPr id="10" name="Rectangle 9">
            <a:extLst>
              <a:ext uri="{FF2B5EF4-FFF2-40B4-BE49-F238E27FC236}">
                <a16:creationId xmlns:a16="http://schemas.microsoft.com/office/drawing/2014/main" id="{F4404EED-694E-478B-81EB-96488DF91DEF}"/>
              </a:ext>
            </a:extLst>
          </p:cNvPr>
          <p:cNvSpPr/>
          <p:nvPr/>
        </p:nvSpPr>
        <p:spPr>
          <a:xfrm>
            <a:off x="1411830" y="5743237"/>
            <a:ext cx="3538898" cy="564692"/>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1 3 5 7 9 11 13 15 17 19</a:t>
            </a:r>
            <a:endParaRPr lang="en-US" sz="1600" dirty="0">
              <a:solidFill>
                <a:srgbClr val="F79646"/>
              </a:solidFill>
              <a:latin typeface="Consolas" charset="0"/>
              <a:ea typeface="Consolas" charset="0"/>
              <a:cs typeface="Consolas" charset="0"/>
            </a:endParaRPr>
          </a:p>
          <a:p>
            <a:endParaRPr lang="en-US" sz="1600" dirty="0">
              <a:solidFill>
                <a:srgbClr val="F79646"/>
              </a:solidFill>
              <a:latin typeface="Consolas" charset="0"/>
              <a:ea typeface="Consolas" charset="0"/>
              <a:cs typeface="Consolas" charset="0"/>
            </a:endParaRPr>
          </a:p>
        </p:txBody>
      </p:sp>
      <p:sp>
        <p:nvSpPr>
          <p:cNvPr id="11" name="TextBox 10">
            <a:extLst>
              <a:ext uri="{FF2B5EF4-FFF2-40B4-BE49-F238E27FC236}">
                <a16:creationId xmlns:a16="http://schemas.microsoft.com/office/drawing/2014/main" id="{F9649066-13D7-4C1A-94CC-8D063B1B1C39}"/>
              </a:ext>
            </a:extLst>
          </p:cNvPr>
          <p:cNvSpPr txBox="1"/>
          <p:nvPr/>
        </p:nvSpPr>
        <p:spPr>
          <a:xfrm>
            <a:off x="3484373" y="5470436"/>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12" name="Rectangle 11">
            <a:extLst>
              <a:ext uri="{FF2B5EF4-FFF2-40B4-BE49-F238E27FC236}">
                <a16:creationId xmlns:a16="http://schemas.microsoft.com/office/drawing/2014/main" id="{9FD2D0B8-0C1E-4567-920E-3FDBC0923C0D}"/>
              </a:ext>
            </a:extLst>
          </p:cNvPr>
          <p:cNvSpPr/>
          <p:nvPr/>
        </p:nvSpPr>
        <p:spPr>
          <a:xfrm>
            <a:off x="2939003" y="6135583"/>
            <a:ext cx="5206572" cy="5909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Can you rewrite the program so that it produces the same output without using the continue statement?</a:t>
            </a:r>
          </a:p>
        </p:txBody>
      </p:sp>
    </p:spTree>
    <p:extLst>
      <p:ext uri="{BB962C8B-B14F-4D97-AF65-F5344CB8AC3E}">
        <p14:creationId xmlns:p14="http://schemas.microsoft.com/office/powerpoint/2010/main" val="13542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p:bldP spid="1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on </a:t>
            </a:r>
            <a:r>
              <a:rPr lang="en-US" b="1" dirty="0"/>
              <a:t>break </a:t>
            </a:r>
            <a:r>
              <a:rPr lang="en-US" dirty="0"/>
              <a:t>and </a:t>
            </a:r>
            <a:r>
              <a:rPr lang="en-US" b="1" dirty="0"/>
              <a:t>continue</a:t>
            </a:r>
          </a:p>
        </p:txBody>
      </p:sp>
      <p:sp>
        <p:nvSpPr>
          <p:cNvPr id="5" name="Rectangle 4"/>
          <p:cNvSpPr/>
          <p:nvPr/>
        </p:nvSpPr>
        <p:spPr>
          <a:xfrm>
            <a:off x="286602" y="1342907"/>
            <a:ext cx="7932240" cy="1816250"/>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b="1"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count;</a:t>
            </a:r>
          </a:p>
          <a:p>
            <a:pPr>
              <a:lnSpc>
                <a:spcPts val="1400"/>
              </a:lnSpc>
            </a:pPr>
            <a:r>
              <a:rPr lang="en-US" sz="1400" b="1" dirty="0">
                <a:latin typeface="Menlo" panose="020B0609030804020204" pitchFamily="49" charset="0"/>
                <a:ea typeface="Menlo" panose="020B0609030804020204" pitchFamily="49" charset="0"/>
                <a:cs typeface="Menlo" panose="020B0609030804020204" pitchFamily="49" charset="0"/>
              </a:rPr>
              <a:t>for </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count = 1; count &lt;= 10; ++count</a:t>
            </a:r>
            <a:r>
              <a:rPr lang="en-US" sz="1400" dirty="0">
                <a:latin typeface="Menlo" panose="020B0609030804020204" pitchFamily="49" charset="0"/>
                <a:ea typeface="Menlo" panose="020B0609030804020204" pitchFamily="49" charset="0"/>
                <a:cs typeface="Menlo" panose="020B0609030804020204" pitchFamily="49" charset="0"/>
              </a:rPr>
              <a:t>) {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if (count == 5)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4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count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400" b="1"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endl</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Broke out of loop at count = </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&lt;&lt; count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7" name="Rectangle 6"/>
          <p:cNvSpPr/>
          <p:nvPr/>
        </p:nvSpPr>
        <p:spPr>
          <a:xfrm>
            <a:off x="4953288" y="3050406"/>
            <a:ext cx="3726735" cy="891728"/>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1 2 3 4</a:t>
            </a:r>
          </a:p>
          <a:p>
            <a:r>
              <a:rPr lang="en-US" sz="1600" dirty="0">
                <a:solidFill>
                  <a:schemeClr val="tx1"/>
                </a:solidFill>
                <a:latin typeface="Consolas" charset="0"/>
                <a:ea typeface="Consolas" charset="0"/>
                <a:cs typeface="Consolas" charset="0"/>
              </a:rPr>
              <a:t>Broke out of loop at count = 5</a:t>
            </a:r>
          </a:p>
          <a:p>
            <a:endParaRPr lang="en-US" sz="1600" dirty="0">
              <a:solidFill>
                <a:srgbClr val="F79646"/>
              </a:solidFill>
              <a:latin typeface="Consolas" charset="0"/>
              <a:ea typeface="Consolas" charset="0"/>
              <a:cs typeface="Consolas" charset="0"/>
            </a:endParaRPr>
          </a:p>
        </p:txBody>
      </p:sp>
      <p:sp>
        <p:nvSpPr>
          <p:cNvPr id="8" name="TextBox 7"/>
          <p:cNvSpPr txBox="1"/>
          <p:nvPr/>
        </p:nvSpPr>
        <p:spPr>
          <a:xfrm>
            <a:off x="3448655" y="3194086"/>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9" name="Rectangle 8"/>
          <p:cNvSpPr/>
          <p:nvPr/>
        </p:nvSpPr>
        <p:spPr>
          <a:xfrm>
            <a:off x="286603" y="4162002"/>
            <a:ext cx="4993036" cy="1335538"/>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endParaRPr lang="en-US" sz="1400" b="1"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a:lnSpc>
                <a:spcPts val="1400"/>
              </a:lnSpc>
            </a:pPr>
            <a:r>
              <a:rPr lang="en-US" sz="1400" b="1" dirty="0">
                <a:latin typeface="Menlo" panose="020B0609030804020204" pitchFamily="49" charset="0"/>
                <a:ea typeface="Menlo" panose="020B0609030804020204" pitchFamily="49" charset="0"/>
                <a:cs typeface="Menlo" panose="020B0609030804020204" pitchFamily="49" charset="0"/>
              </a:rPr>
              <a:t>for </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000000"/>
                </a:solidFill>
                <a:latin typeface="Menlo" panose="020B0609030804020204" pitchFamily="49" charset="0"/>
                <a:ea typeface="Menlo" panose="020B0609030804020204" pitchFamily="49" charset="0"/>
                <a:cs typeface="Menlo" panose="020B0609030804020204" pitchFamily="49" charset="0"/>
              </a:rPr>
              <a:t>int</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count = 1; count &lt;= 10; ++count</a:t>
            </a:r>
            <a:r>
              <a:rPr lang="en-US" sz="1400" dirty="0">
                <a:latin typeface="Menlo" panose="020B0609030804020204" pitchFamily="49" charset="0"/>
                <a:ea typeface="Menlo" panose="020B0609030804020204" pitchFamily="49" charset="0"/>
                <a:cs typeface="Menlo" panose="020B0609030804020204" pitchFamily="49" charset="0"/>
              </a:rPr>
              <a:t>) {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if (count == 5)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continue</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count &lt;&lt; "</a:t>
            </a:r>
            <a:r>
              <a:rPr lang="en-US" sz="1400" dirty="0">
                <a:solidFill>
                  <a:srgbClr val="8064A2"/>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400"/>
              </a:lnSpc>
            </a:pPr>
            <a:r>
              <a:rPr lang="en-US" sz="1400" dirty="0">
                <a:latin typeface="Menlo" panose="020B0609030804020204" pitchFamily="49" charset="0"/>
                <a:ea typeface="Menlo" panose="020B0609030804020204" pitchFamily="49" charset="0"/>
                <a:cs typeface="Menlo" panose="020B0609030804020204" pitchFamily="49" charset="0"/>
              </a:rPr>
              <a:t>}</a:t>
            </a: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4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p:cNvSpPr/>
          <p:nvPr/>
        </p:nvSpPr>
        <p:spPr>
          <a:xfrm>
            <a:off x="4953288" y="5409478"/>
            <a:ext cx="3573091" cy="615858"/>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1 2 3 4 6 7 8 9 10</a:t>
            </a:r>
          </a:p>
          <a:p>
            <a:endParaRPr lang="en-US" sz="1600" dirty="0">
              <a:solidFill>
                <a:srgbClr val="F79646"/>
              </a:solidFill>
              <a:latin typeface="Consolas" charset="0"/>
              <a:ea typeface="Consolas" charset="0"/>
              <a:cs typeface="Consolas" charset="0"/>
            </a:endParaRPr>
          </a:p>
        </p:txBody>
      </p:sp>
      <p:sp>
        <p:nvSpPr>
          <p:cNvPr id="11" name="TextBox 10"/>
          <p:cNvSpPr txBox="1"/>
          <p:nvPr/>
        </p:nvSpPr>
        <p:spPr>
          <a:xfrm>
            <a:off x="3448655" y="5563519"/>
            <a:ext cx="1608133" cy="307777"/>
          </a:xfrm>
          <a:prstGeom prst="rect">
            <a:avLst/>
          </a:prstGeom>
          <a:noFill/>
        </p:spPr>
        <p:txBody>
          <a:bodyPr wrap="none" rtlCol="0">
            <a:spAutoFit/>
          </a:bodyPr>
          <a:lstStyle>
            <a:defPPr>
              <a:defRPr lang="en-US"/>
            </a:defPPr>
            <a:lvl1pPr>
              <a:defRPr sz="1600">
                <a:cs typeface="Chalkduster"/>
              </a:defRPr>
            </a:lvl1pPr>
          </a:lstStyle>
          <a:p>
            <a:r>
              <a:rPr lang="en-US" dirty="0"/>
              <a:t>Screen output?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126</a:t>
            </a:fld>
            <a:endParaRPr lang="en-US" dirty="0"/>
          </a:p>
        </p:txBody>
      </p:sp>
    </p:spTree>
    <p:extLst>
      <p:ext uri="{BB962C8B-B14F-4D97-AF65-F5344CB8AC3E}">
        <p14:creationId xmlns:p14="http://schemas.microsoft.com/office/powerpoint/2010/main" val="185917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1</a:t>
            </a:r>
          </a:p>
        </p:txBody>
      </p:sp>
      <p:sp>
        <p:nvSpPr>
          <p:cNvPr id="3" name="Content Placeholder 2"/>
          <p:cNvSpPr>
            <a:spLocks noGrp="1"/>
          </p:cNvSpPr>
          <p:nvPr>
            <p:ph idx="1"/>
          </p:nvPr>
        </p:nvSpPr>
        <p:spPr/>
        <p:txBody>
          <a:bodyPr/>
          <a:lstStyle/>
          <a:p>
            <a:pPr marL="0" indent="0">
              <a:buNone/>
            </a:pPr>
            <a:r>
              <a:rPr lang="en-US" dirty="0"/>
              <a:t>Write a complete C++ program that outputs the numbers 1 to 20, one per line, using a </a:t>
            </a:r>
            <a:r>
              <a:rPr lang="en-US" b="1" dirty="0"/>
              <a:t>while loop</a:t>
            </a:r>
            <a:r>
              <a:rPr lang="en-US" dirty="0"/>
              <a:t>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127</a:t>
            </a:fld>
            <a:endParaRPr lang="en-US" dirty="0"/>
          </a:p>
        </p:txBody>
      </p:sp>
      <p:sp>
        <p:nvSpPr>
          <p:cNvPr id="5" name="Rectangle 4">
            <a:extLst>
              <a:ext uri="{FF2B5EF4-FFF2-40B4-BE49-F238E27FC236}">
                <a16:creationId xmlns:a16="http://schemas.microsoft.com/office/drawing/2014/main" id="{63B8B713-3DCF-4FE9-A4FF-D2D31A8CC159}"/>
              </a:ext>
            </a:extLst>
          </p:cNvPr>
          <p:cNvSpPr/>
          <p:nvPr/>
        </p:nvSpPr>
        <p:spPr>
          <a:xfrm>
            <a:off x="457200" y="2748717"/>
            <a:ext cx="3064374" cy="34925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&lt;iostream&gt;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int main()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int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 1, n = 20;</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while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&lt;= 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i &lt;&lt; end;</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return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p:txBody>
      </p:sp>
      <p:sp>
        <p:nvSpPr>
          <p:cNvPr id="6" name="Rectangle 5">
            <a:extLst>
              <a:ext uri="{FF2B5EF4-FFF2-40B4-BE49-F238E27FC236}">
                <a16:creationId xmlns:a16="http://schemas.microsoft.com/office/drawing/2014/main" id="{E07580FB-5347-499B-B491-EDE7C6E665E6}"/>
              </a:ext>
            </a:extLst>
          </p:cNvPr>
          <p:cNvSpPr/>
          <p:nvPr/>
        </p:nvSpPr>
        <p:spPr>
          <a:xfrm>
            <a:off x="3653493" y="3090823"/>
            <a:ext cx="2899707" cy="3492539"/>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&lt;iostream&gt;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int main()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int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 1, n = 20;</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while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&lt;= n)</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err="1">
                <a:latin typeface="Menlo" panose="020B0609030804020204" pitchFamily="49" charset="0"/>
                <a:ea typeface="Menlo" panose="020B0609030804020204" pitchFamily="49" charset="0"/>
                <a:cs typeface="Menlo" panose="020B0609030804020204" pitchFamily="49" charset="0"/>
              </a:rPr>
              <a:t>i</a:t>
            </a:r>
            <a:r>
              <a:rPr lang="en-US" sz="1400" dirty="0">
                <a:latin typeface="Menlo" panose="020B0609030804020204" pitchFamily="49" charset="0"/>
                <a:ea typeface="Menlo" panose="020B0609030804020204" pitchFamily="49" charset="0"/>
                <a:cs typeface="Menlo" panose="020B0609030804020204" pitchFamily="49" charset="0"/>
              </a:rPr>
              <a:t>++ &lt;&lt; end;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  return 0;</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CCCD904D-6018-4D48-8690-01887023DE85}"/>
              </a:ext>
            </a:extLst>
          </p:cNvPr>
          <p:cNvSpPr txBox="1"/>
          <p:nvPr/>
        </p:nvSpPr>
        <p:spPr>
          <a:xfrm>
            <a:off x="4820915" y="2793167"/>
            <a:ext cx="2252459" cy="369332"/>
          </a:xfrm>
          <a:prstGeom prst="rect">
            <a:avLst/>
          </a:prstGeom>
          <a:noFill/>
        </p:spPr>
        <p:txBody>
          <a:bodyPr wrap="square" rtlCol="0">
            <a:spAutoFit/>
          </a:bodyPr>
          <a:lstStyle/>
          <a:p>
            <a:r>
              <a:rPr lang="en-US" dirty="0"/>
              <a:t>A shorter version</a:t>
            </a:r>
          </a:p>
        </p:txBody>
      </p:sp>
      <p:sp>
        <p:nvSpPr>
          <p:cNvPr id="8" name="Rectangle 7">
            <a:extLst>
              <a:ext uri="{FF2B5EF4-FFF2-40B4-BE49-F238E27FC236}">
                <a16:creationId xmlns:a16="http://schemas.microsoft.com/office/drawing/2014/main" id="{D7B27615-7B47-45F4-B295-A48756FCFC33}"/>
              </a:ext>
            </a:extLst>
          </p:cNvPr>
          <p:cNvSpPr/>
          <p:nvPr/>
        </p:nvSpPr>
        <p:spPr>
          <a:xfrm>
            <a:off x="6813287" y="4898893"/>
            <a:ext cx="2133600" cy="14098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We can’t use ++</a:t>
            </a:r>
            <a:r>
              <a:rPr lang="en-US" sz="1400" dirty="0" err="1"/>
              <a:t>i</a:t>
            </a:r>
            <a:r>
              <a:rPr lang="en-US" sz="1400" dirty="0"/>
              <a:t> here. Using ++</a:t>
            </a:r>
            <a:r>
              <a:rPr lang="en-US" sz="1400" dirty="0" err="1"/>
              <a:t>i</a:t>
            </a:r>
            <a:r>
              <a:rPr lang="en-US" sz="1400" dirty="0"/>
              <a:t> will output 2 to 21 instead.  Why?  Review how the prefix and postfix operators  work </a:t>
            </a:r>
            <a:r>
              <a:rPr lang="en-US" sz="1400" dirty="0">
                <a:hlinkClick r:id="rId2" action="ppaction://hlinksldjump"/>
              </a:rPr>
              <a:t>here</a:t>
            </a:r>
            <a:r>
              <a:rPr lang="en-US" sz="1400" dirty="0"/>
              <a:t>.</a:t>
            </a:r>
          </a:p>
        </p:txBody>
      </p:sp>
      <p:cxnSp>
        <p:nvCxnSpPr>
          <p:cNvPr id="10" name="Straight Arrow Connector 9">
            <a:extLst>
              <a:ext uri="{FF2B5EF4-FFF2-40B4-BE49-F238E27FC236}">
                <a16:creationId xmlns:a16="http://schemas.microsoft.com/office/drawing/2014/main" id="{A407591A-27EA-4DBF-9846-56DA5DBF4453}"/>
              </a:ext>
            </a:extLst>
          </p:cNvPr>
          <p:cNvCxnSpPr>
            <a:cxnSpLocks/>
          </p:cNvCxnSpPr>
          <p:nvPr/>
        </p:nvCxnSpPr>
        <p:spPr>
          <a:xfrm flipH="1" flipV="1">
            <a:off x="5312588" y="5373045"/>
            <a:ext cx="1500699" cy="1970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0546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2</a:t>
            </a:r>
          </a:p>
        </p:txBody>
      </p:sp>
      <p:sp>
        <p:nvSpPr>
          <p:cNvPr id="3" name="Content Placeholder 2"/>
          <p:cNvSpPr>
            <a:spLocks noGrp="1"/>
          </p:cNvSpPr>
          <p:nvPr>
            <p:ph idx="1"/>
          </p:nvPr>
        </p:nvSpPr>
        <p:spPr/>
        <p:txBody>
          <a:bodyPr/>
          <a:lstStyle/>
          <a:p>
            <a:pPr marL="0" indent="0">
              <a:buNone/>
            </a:pPr>
            <a:r>
              <a:rPr lang="en-US" dirty="0"/>
              <a:t>Write a program that outputs 9 8 7 6 5 4 3 2 1 0 in a single line using a </a:t>
            </a:r>
            <a:r>
              <a:rPr lang="en-US" b="1" dirty="0"/>
              <a:t>for</a:t>
            </a:r>
            <a:r>
              <a:rPr lang="en-US" dirty="0"/>
              <a:t> loop. </a:t>
            </a:r>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128</a:t>
            </a:fld>
            <a:endParaRPr lang="en-US" dirty="0"/>
          </a:p>
        </p:txBody>
      </p:sp>
      <p:sp>
        <p:nvSpPr>
          <p:cNvPr id="5" name="Rectangle 4">
            <a:extLst>
              <a:ext uri="{FF2B5EF4-FFF2-40B4-BE49-F238E27FC236}">
                <a16:creationId xmlns:a16="http://schemas.microsoft.com/office/drawing/2014/main" id="{E97F7059-A104-4F7D-A15B-589A8744986A}"/>
              </a:ext>
            </a:extLst>
          </p:cNvPr>
          <p:cNvSpPr/>
          <p:nvPr/>
        </p:nvSpPr>
        <p:spPr>
          <a:xfrm>
            <a:off x="819938" y="2716449"/>
            <a:ext cx="3064374" cy="34925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#include &lt;iostream&gt;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int main()</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int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for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 9;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&gt;= 0;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 ‘;</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BA89FE20-5789-4D1A-8D76-312BF660E2EC}"/>
              </a:ext>
            </a:extLst>
          </p:cNvPr>
          <p:cNvSpPr txBox="1"/>
          <p:nvPr/>
        </p:nvSpPr>
        <p:spPr>
          <a:xfrm>
            <a:off x="4307504" y="4995193"/>
            <a:ext cx="4251228" cy="369332"/>
          </a:xfrm>
          <a:prstGeom prst="rect">
            <a:avLst/>
          </a:prstGeom>
          <a:noFill/>
        </p:spPr>
        <p:txBody>
          <a:bodyPr wrap="none" rtlCol="0">
            <a:spAutoFit/>
          </a:bodyPr>
          <a:lstStyle/>
          <a:p>
            <a:r>
              <a:rPr lang="en-US" dirty="0"/>
              <a:t>Try to repeat this exercise with a while loop.</a:t>
            </a:r>
          </a:p>
        </p:txBody>
      </p:sp>
    </p:spTree>
    <p:extLst>
      <p:ext uri="{BB962C8B-B14F-4D97-AF65-F5344CB8AC3E}">
        <p14:creationId xmlns:p14="http://schemas.microsoft.com/office/powerpoint/2010/main" val="41391705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Quick Exercise 3</a:t>
            </a:r>
          </a:p>
        </p:txBody>
      </p:sp>
      <p:sp>
        <p:nvSpPr>
          <p:cNvPr id="3" name="Content Placeholder 2"/>
          <p:cNvSpPr>
            <a:spLocks noGrp="1"/>
          </p:cNvSpPr>
          <p:nvPr>
            <p:ph idx="1"/>
          </p:nvPr>
        </p:nvSpPr>
        <p:spPr/>
        <p:txBody>
          <a:bodyPr/>
          <a:lstStyle/>
          <a:p>
            <a:pPr marL="0" indent="0">
              <a:buNone/>
            </a:pPr>
            <a:r>
              <a:rPr lang="en-US" dirty="0"/>
              <a:t>Write a program that calculates and outputs the sum of odd numbers between 1 and 20 using a </a:t>
            </a:r>
            <a:r>
              <a:rPr lang="en-US" b="1" dirty="0"/>
              <a:t>for</a:t>
            </a:r>
            <a:r>
              <a:rPr lang="en-US" dirty="0"/>
              <a:t> loop.</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129</a:t>
            </a:fld>
            <a:endParaRPr lang="en-US" dirty="0"/>
          </a:p>
        </p:txBody>
      </p:sp>
      <p:sp>
        <p:nvSpPr>
          <p:cNvPr id="5" name="Rectangle 4">
            <a:extLst>
              <a:ext uri="{FF2B5EF4-FFF2-40B4-BE49-F238E27FC236}">
                <a16:creationId xmlns:a16="http://schemas.microsoft.com/office/drawing/2014/main" id="{9AF304A9-A335-4E3E-A780-ACDE7700DDAE}"/>
              </a:ext>
            </a:extLst>
          </p:cNvPr>
          <p:cNvSpPr/>
          <p:nvPr/>
        </p:nvSpPr>
        <p:spPr>
          <a:xfrm>
            <a:off x="296612" y="2716449"/>
            <a:ext cx="3336426" cy="3492539"/>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#include &lt;iostream&gt;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int main()</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int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sum = 0;</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for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 1;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 20;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sum +=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sum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 </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10561444-87E9-4845-B7C1-78EB3651E9EC}"/>
              </a:ext>
            </a:extLst>
          </p:cNvPr>
          <p:cNvSpPr/>
          <p:nvPr/>
        </p:nvSpPr>
        <p:spPr>
          <a:xfrm>
            <a:off x="3793626" y="3064396"/>
            <a:ext cx="5168145" cy="3154362"/>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#include &lt;iostream&gt;</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using namespace std;</a:t>
            </a:r>
          </a:p>
          <a:p>
            <a:pPr>
              <a:lnSpc>
                <a:spcPts val="1800"/>
              </a:lnSpc>
            </a:pPr>
            <a:endParaRPr lang="en-US" sz="1400" dirty="0">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int main()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int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for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 1, sum = 0;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 20; sum +=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&lt;&lt; sum &lt;&lt;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ts val="1800"/>
              </a:lnSpc>
            </a:pPr>
            <a:endParaRPr lang="en-US" sz="14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ts val="1800"/>
              </a:lnSpc>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return 0; </a:t>
            </a:r>
          </a:p>
          <a:p>
            <a:pPr>
              <a:lnSpc>
                <a:spcPts val="1800"/>
              </a:lnSpc>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3A9050EC-8A66-4400-9DEC-1876258FB9CC}"/>
              </a:ext>
            </a:extLst>
          </p:cNvPr>
          <p:cNvSpPr txBox="1"/>
          <p:nvPr/>
        </p:nvSpPr>
        <p:spPr>
          <a:xfrm>
            <a:off x="3793626" y="2683514"/>
            <a:ext cx="4417080" cy="369332"/>
          </a:xfrm>
          <a:prstGeom prst="rect">
            <a:avLst/>
          </a:prstGeom>
          <a:noFill/>
        </p:spPr>
        <p:txBody>
          <a:bodyPr wrap="square" rtlCol="0">
            <a:spAutoFit/>
          </a:bodyPr>
          <a:lstStyle/>
          <a:p>
            <a:r>
              <a:rPr lang="en-US" dirty="0"/>
              <a:t>A compact version </a:t>
            </a:r>
            <a:r>
              <a:rPr lang="en-US" b="1" dirty="0"/>
              <a:t>(for your interest only)</a:t>
            </a:r>
          </a:p>
        </p:txBody>
      </p:sp>
      <p:sp>
        <p:nvSpPr>
          <p:cNvPr id="8" name="Rectangle 7">
            <a:extLst>
              <a:ext uri="{FF2B5EF4-FFF2-40B4-BE49-F238E27FC236}">
                <a16:creationId xmlns:a16="http://schemas.microsoft.com/office/drawing/2014/main" id="{8F0C9D24-BF5C-493E-8B5E-8E9486B8FF8F}"/>
              </a:ext>
            </a:extLst>
          </p:cNvPr>
          <p:cNvSpPr/>
          <p:nvPr/>
        </p:nvSpPr>
        <p:spPr>
          <a:xfrm>
            <a:off x="3723287" y="6236686"/>
            <a:ext cx="4248406" cy="523220"/>
          </a:xfrm>
          <a:prstGeom prst="rect">
            <a:avLst/>
          </a:prstGeom>
          <a:noFill/>
        </p:spPr>
        <p:txBody>
          <a:bodyPr wrap="square" rtlCol="0">
            <a:spAutoFit/>
          </a:bodyPr>
          <a:lstStyle/>
          <a:p>
            <a:r>
              <a:rPr lang="en-US" sz="1400" dirty="0">
                <a:solidFill>
                  <a:schemeClr val="tx1"/>
                </a:solidFill>
              </a:rPr>
              <a:t>Check </a:t>
            </a:r>
            <a:r>
              <a:rPr lang="en-US" sz="1400" dirty="0">
                <a:solidFill>
                  <a:schemeClr val="tx1"/>
                </a:solidFill>
                <a:hlinkClick r:id="rId2"/>
              </a:rPr>
              <a:t>http://www.cplusplus.com/doc/tutorial/control/</a:t>
            </a:r>
            <a:r>
              <a:rPr lang="en-US" sz="1400" dirty="0">
                <a:solidFill>
                  <a:schemeClr val="tx1"/>
                </a:solidFill>
              </a:rPr>
              <a:t> under the for loop section for why this is so.</a:t>
            </a:r>
          </a:p>
        </p:txBody>
      </p:sp>
      <p:sp>
        <p:nvSpPr>
          <p:cNvPr id="9" name="Rectangle 8">
            <a:extLst>
              <a:ext uri="{FF2B5EF4-FFF2-40B4-BE49-F238E27FC236}">
                <a16:creationId xmlns:a16="http://schemas.microsoft.com/office/drawing/2014/main" id="{C6C8694B-171A-44BA-8FB2-FC6514D0D1DC}"/>
              </a:ext>
            </a:extLst>
          </p:cNvPr>
          <p:cNvSpPr/>
          <p:nvPr/>
        </p:nvSpPr>
        <p:spPr>
          <a:xfrm>
            <a:off x="6859955" y="3819636"/>
            <a:ext cx="2223476" cy="6330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This is essentially a for loop with an empty loop body!</a:t>
            </a:r>
          </a:p>
        </p:txBody>
      </p:sp>
      <p:cxnSp>
        <p:nvCxnSpPr>
          <p:cNvPr id="11" name="Straight Arrow Connector 10">
            <a:extLst>
              <a:ext uri="{FF2B5EF4-FFF2-40B4-BE49-F238E27FC236}">
                <a16:creationId xmlns:a16="http://schemas.microsoft.com/office/drawing/2014/main" id="{C9907107-B677-49D9-AA53-FDB59132DCE3}"/>
              </a:ext>
            </a:extLst>
          </p:cNvPr>
          <p:cNvCxnSpPr/>
          <p:nvPr/>
        </p:nvCxnSpPr>
        <p:spPr>
          <a:xfrm>
            <a:off x="7971693" y="4462718"/>
            <a:ext cx="578338" cy="304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90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417638"/>
            <a:ext cx="8619344" cy="5165724"/>
          </a:xfrm>
        </p:spPr>
        <p:txBody>
          <a:bodyPr>
            <a:normAutofit/>
          </a:bodyPr>
          <a:lstStyle/>
          <a:p>
            <a:pPr marL="0" indent="0">
              <a:buNone/>
            </a:pPr>
            <a:r>
              <a:rPr lang="en-US" sz="2000" dirty="0"/>
              <a:t>With command line: </a:t>
            </a:r>
          </a:p>
          <a:p>
            <a:pPr marL="0" indent="0">
              <a:buNone/>
            </a:pPr>
            <a:r>
              <a:rPr lang="en-US" sz="2000" dirty="0"/>
              <a:t>Sometimes you don’t have a nice GUI environment to work with, and you will have to rely on command line (via the terminal) for compiling and executing your program.  </a:t>
            </a:r>
          </a:p>
          <a:p>
            <a:pPr marL="0" indent="0">
              <a:buNone/>
            </a:pPr>
            <a:r>
              <a:rPr lang="en-US" sz="2000" dirty="0"/>
              <a:t>Now, suppose you already have hello.cpp in </a:t>
            </a:r>
            <a:br>
              <a:rPr lang="en-US" sz="2000" dirty="0"/>
            </a:br>
            <a:r>
              <a:rPr lang="en-US" sz="2000" dirty="0"/>
              <a:t>your current working directory.</a:t>
            </a:r>
          </a:p>
          <a:p>
            <a:pPr marL="0" indent="0">
              <a:buNone/>
            </a:pPr>
            <a:endParaRPr lang="en-US" sz="2000" dirty="0"/>
          </a:p>
          <a:p>
            <a:pPr marL="457200" indent="-457200">
              <a:buFont typeface="+mj-lt"/>
              <a:buAutoNum type="arabicPeriod"/>
            </a:pPr>
            <a:r>
              <a:rPr lang="en-US" sz="2000" dirty="0"/>
              <a:t>Use this command line to compile hello.cpp:</a:t>
            </a:r>
            <a:br>
              <a:rPr lang="en-US" sz="2000" dirty="0"/>
            </a:br>
            <a:r>
              <a:rPr lang="en-US" sz="1600" dirty="0">
                <a:latin typeface="Menlo" panose="020B0609030804020204" pitchFamily="49" charset="0"/>
                <a:ea typeface="Menlo" panose="020B0609030804020204" pitchFamily="49" charset="0"/>
                <a:cs typeface="Menlo" panose="020B0609030804020204" pitchFamily="49" charset="0"/>
              </a:rPr>
              <a:t>g++ -pedantic-errors -std=</a:t>
            </a:r>
            <a:r>
              <a:rPr lang="en-US" sz="1600" dirty="0" err="1">
                <a:latin typeface="Menlo" panose="020B0609030804020204" pitchFamily="49" charset="0"/>
                <a:ea typeface="Menlo" panose="020B0609030804020204" pitchFamily="49" charset="0"/>
                <a:cs typeface="Menlo" panose="020B0609030804020204" pitchFamily="49" charset="0"/>
              </a:rPr>
              <a:t>c++</a:t>
            </a:r>
            <a:r>
              <a:rPr lang="en-US" sz="1600" dirty="0">
                <a:latin typeface="Menlo" panose="020B0609030804020204" pitchFamily="49" charset="0"/>
                <a:ea typeface="Menlo" panose="020B0609030804020204" pitchFamily="49" charset="0"/>
                <a:cs typeface="Menlo" panose="020B0609030804020204" pitchFamily="49" charset="0"/>
              </a:rPr>
              <a:t>11 </a:t>
            </a:r>
            <a:r>
              <a:rPr lang="en-US" sz="1600" dirty="0" err="1">
                <a:latin typeface="Menlo" panose="020B0609030804020204" pitchFamily="49" charset="0"/>
                <a:ea typeface="Menlo" panose="020B0609030804020204" pitchFamily="49" charset="0"/>
                <a:cs typeface="Menlo" panose="020B0609030804020204" pitchFamily="49" charset="0"/>
              </a:rPr>
              <a:t>hello.cpp</a:t>
            </a:r>
            <a:r>
              <a:rPr lang="en-US" sz="1600" dirty="0">
                <a:latin typeface="Menlo" panose="020B0609030804020204" pitchFamily="49" charset="0"/>
                <a:ea typeface="Menlo" panose="020B0609030804020204" pitchFamily="49" charset="0"/>
                <a:cs typeface="Menlo" panose="020B0609030804020204" pitchFamily="49" charset="0"/>
              </a:rPr>
              <a:t> -o hello</a:t>
            </a:r>
          </a:p>
          <a:p>
            <a:pPr marL="457200" indent="-457200">
              <a:buFont typeface="+mj-lt"/>
              <a:buAutoNum type="arabicPeriod"/>
            </a:pPr>
            <a:r>
              <a:rPr lang="en-US" sz="2000" dirty="0"/>
              <a:t>If the compilation is successful, you should find another file “hello” in the working directory.</a:t>
            </a:r>
          </a:p>
          <a:p>
            <a:pPr marL="457200" indent="-457200">
              <a:buFont typeface="+mj-lt"/>
              <a:buAutoNum type="arabicPeriod"/>
            </a:pPr>
            <a:r>
              <a:rPr lang="en-US" sz="2000" dirty="0"/>
              <a:t>Run the executable “hello” by typing “./hello” at the prompt</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13</a:t>
            </a:fld>
            <a:endParaRPr lang="en-US" dirty="0"/>
          </a:p>
        </p:txBody>
      </p:sp>
      <p:pic>
        <p:nvPicPr>
          <p:cNvPr id="5" name="Picture 4">
            <a:extLst>
              <a:ext uri="{FF2B5EF4-FFF2-40B4-BE49-F238E27FC236}">
                <a16:creationId xmlns:a16="http://schemas.microsoft.com/office/drawing/2014/main" id="{59558A6D-2A64-F041-AC7A-D72B63456812}"/>
              </a:ext>
            </a:extLst>
          </p:cNvPr>
          <p:cNvPicPr>
            <a:picLocks noChangeAspect="1"/>
          </p:cNvPicPr>
          <p:nvPr/>
        </p:nvPicPr>
        <p:blipFill>
          <a:blip r:embed="rId2"/>
          <a:stretch>
            <a:fillRect/>
          </a:stretch>
        </p:blipFill>
        <p:spPr>
          <a:xfrm>
            <a:off x="5820979" y="2580481"/>
            <a:ext cx="3111132" cy="1420019"/>
          </a:xfrm>
          <a:prstGeom prst="rect">
            <a:avLst/>
          </a:prstGeom>
        </p:spPr>
      </p:pic>
      <p:pic>
        <p:nvPicPr>
          <p:cNvPr id="9" name="Picture 8">
            <a:extLst>
              <a:ext uri="{FF2B5EF4-FFF2-40B4-BE49-F238E27FC236}">
                <a16:creationId xmlns:a16="http://schemas.microsoft.com/office/drawing/2014/main" id="{477F0ACF-AE63-7548-9F7A-B0DCB89AAD69}"/>
              </a:ext>
            </a:extLst>
          </p:cNvPr>
          <p:cNvPicPr>
            <a:picLocks noChangeAspect="1"/>
          </p:cNvPicPr>
          <p:nvPr/>
        </p:nvPicPr>
        <p:blipFill>
          <a:blip r:embed="rId3"/>
          <a:stretch>
            <a:fillRect/>
          </a:stretch>
        </p:blipFill>
        <p:spPr>
          <a:xfrm>
            <a:off x="1467852" y="5505317"/>
            <a:ext cx="6208295" cy="1147101"/>
          </a:xfrm>
          <a:prstGeom prst="rect">
            <a:avLst/>
          </a:prstGeom>
        </p:spPr>
      </p:pic>
    </p:spTree>
    <p:extLst>
      <p:ext uri="{BB962C8B-B14F-4D97-AF65-F5344CB8AC3E}">
        <p14:creationId xmlns:p14="http://schemas.microsoft.com/office/powerpoint/2010/main" val="27685414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130</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prints HI in large block letters inside a border of *. The output should appear as follows:</a:t>
            </a:r>
            <a:endParaRPr lang="en-US" altLang="en-US" sz="800"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131</a:t>
            </a:fld>
            <a:endParaRPr lang="en-US"/>
          </a:p>
        </p:txBody>
      </p:sp>
      <p:pic>
        <p:nvPicPr>
          <p:cNvPr id="1025" name="Picture 2">
            <a:extLst>
              <a:ext uri="{FF2B5EF4-FFF2-40B4-BE49-F238E27FC236}">
                <a16:creationId xmlns:a16="http://schemas.microsoft.com/office/drawing/2014/main" id="{50BC27B4-E9D4-4A40-81D6-80E090C68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168651"/>
            <a:ext cx="1692275" cy="19272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4213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1365-8DF8-4584-B496-25ABE75F3D1E}"/>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CEDD53B7-FE14-4A54-943B-1A91ACCDE390}"/>
              </a:ext>
            </a:extLst>
          </p:cNvPr>
          <p:cNvSpPr>
            <a:spLocks noGrp="1"/>
          </p:cNvSpPr>
          <p:nvPr>
            <p:ph idx="1"/>
          </p:nvPr>
        </p:nvSpPr>
        <p:spPr/>
        <p:txBody>
          <a:bodyPr/>
          <a:lstStyle/>
          <a:p>
            <a:pPr marL="0" indent="0">
              <a:buNone/>
            </a:pPr>
            <a:r>
              <a:rPr lang="en-GB" dirty="0"/>
              <a:t>The following program is supposed to print out </a:t>
            </a:r>
            <a:br>
              <a:rPr lang="en-GB" dirty="0"/>
            </a:br>
            <a:r>
              <a:rPr lang="en-GB" dirty="0"/>
              <a:t>6 + 6 = 12 </a:t>
            </a:r>
          </a:p>
          <a:p>
            <a:pPr marL="0" indent="0">
              <a:buNone/>
            </a:pPr>
            <a:r>
              <a:rPr lang="en-GB" dirty="0"/>
              <a:t>Unfortunately, it doesn’t. Can you fix the problem? </a:t>
            </a:r>
            <a:endParaRPr lang="en-US" dirty="0"/>
          </a:p>
          <a:p>
            <a:endParaRPr lang="en-US" dirty="0"/>
          </a:p>
        </p:txBody>
      </p:sp>
      <p:sp>
        <p:nvSpPr>
          <p:cNvPr id="4" name="Slide Number Placeholder 3">
            <a:extLst>
              <a:ext uri="{FF2B5EF4-FFF2-40B4-BE49-F238E27FC236}">
                <a16:creationId xmlns:a16="http://schemas.microsoft.com/office/drawing/2014/main" id="{EB5B4F8E-AA4D-4E27-9764-E50542E28E24}"/>
              </a:ext>
            </a:extLst>
          </p:cNvPr>
          <p:cNvSpPr>
            <a:spLocks noGrp="1"/>
          </p:cNvSpPr>
          <p:nvPr>
            <p:ph type="sldNum" sz="quarter" idx="12"/>
          </p:nvPr>
        </p:nvSpPr>
        <p:spPr/>
        <p:txBody>
          <a:bodyPr/>
          <a:lstStyle/>
          <a:p>
            <a:fld id="{A2D5F323-9395-A24C-8003-89F99F5948AE}" type="slidenum">
              <a:rPr lang="en-US" smtClean="0"/>
              <a:pPr/>
              <a:t>132</a:t>
            </a:fld>
            <a:endParaRPr lang="en-US" dirty="0"/>
          </a:p>
        </p:txBody>
      </p:sp>
      <p:pic>
        <p:nvPicPr>
          <p:cNvPr id="6" name="Picture 5">
            <a:extLst>
              <a:ext uri="{FF2B5EF4-FFF2-40B4-BE49-F238E27FC236}">
                <a16:creationId xmlns:a16="http://schemas.microsoft.com/office/drawing/2014/main" id="{2183A073-D6A6-435D-BC90-46EA8E09EE37}"/>
              </a:ext>
            </a:extLst>
          </p:cNvPr>
          <p:cNvPicPr/>
          <p:nvPr/>
        </p:nvPicPr>
        <p:blipFill rotWithShape="1">
          <a:blip r:embed="rId2"/>
          <a:srcRect t="17676" b="11547"/>
          <a:stretch/>
        </p:blipFill>
        <p:spPr>
          <a:xfrm>
            <a:off x="1780531" y="3560974"/>
            <a:ext cx="5582937" cy="1786855"/>
          </a:xfrm>
          <a:prstGeom prst="rect">
            <a:avLst/>
          </a:prstGeom>
        </p:spPr>
      </p:pic>
    </p:spTree>
    <p:extLst>
      <p:ext uri="{BB962C8B-B14F-4D97-AF65-F5344CB8AC3E}">
        <p14:creationId xmlns:p14="http://schemas.microsoft.com/office/powerpoint/2010/main" val="25466159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EBE-C37E-48C0-AACC-7BC0059C7B47}"/>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11D54339-111F-4A77-86BD-80BE59B81EE8}"/>
              </a:ext>
            </a:extLst>
          </p:cNvPr>
          <p:cNvSpPr>
            <a:spLocks noGrp="1"/>
          </p:cNvSpPr>
          <p:nvPr>
            <p:ph idx="1"/>
          </p:nvPr>
        </p:nvSpPr>
        <p:spPr/>
        <p:txBody>
          <a:bodyPr/>
          <a:lstStyle/>
          <a:p>
            <a:pPr marL="0" indent="0">
              <a:buNone/>
            </a:pPr>
            <a:r>
              <a:rPr lang="en-GB" dirty="0"/>
              <a:t>The following C++ program reads in an integer (int) and then output it to screen.</a:t>
            </a:r>
          </a:p>
          <a:p>
            <a:pPr marL="0" indent="0">
              <a:buNone/>
            </a:pPr>
            <a:r>
              <a:rPr lang="en-US" dirty="0"/>
              <a:t>Can you make change to the program so that it reads in two integers, and output both their sum and their product?</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467C76F-3E2B-477C-B47D-92C26CEAAB12}"/>
              </a:ext>
            </a:extLst>
          </p:cNvPr>
          <p:cNvSpPr>
            <a:spLocks noGrp="1"/>
          </p:cNvSpPr>
          <p:nvPr>
            <p:ph type="sldNum" sz="quarter" idx="12"/>
          </p:nvPr>
        </p:nvSpPr>
        <p:spPr/>
        <p:txBody>
          <a:bodyPr/>
          <a:lstStyle/>
          <a:p>
            <a:fld id="{A2D5F323-9395-A24C-8003-89F99F5948AE}" type="slidenum">
              <a:rPr lang="en-US" smtClean="0"/>
              <a:pPr/>
              <a:t>133</a:t>
            </a:fld>
            <a:endParaRPr lang="en-US" dirty="0"/>
          </a:p>
        </p:txBody>
      </p:sp>
      <p:pic>
        <p:nvPicPr>
          <p:cNvPr id="5" name="Picture 4">
            <a:extLst>
              <a:ext uri="{FF2B5EF4-FFF2-40B4-BE49-F238E27FC236}">
                <a16:creationId xmlns:a16="http://schemas.microsoft.com/office/drawing/2014/main" id="{F53B4379-1D95-49D3-94E0-67EB9D2E0959}"/>
              </a:ext>
            </a:extLst>
          </p:cNvPr>
          <p:cNvPicPr/>
          <p:nvPr/>
        </p:nvPicPr>
        <p:blipFill rotWithShape="1">
          <a:blip r:embed="rId2"/>
          <a:srcRect t="17037" b="10493"/>
          <a:stretch/>
        </p:blipFill>
        <p:spPr>
          <a:xfrm>
            <a:off x="2092902" y="4118993"/>
            <a:ext cx="5342540" cy="1753301"/>
          </a:xfrm>
          <a:prstGeom prst="rect">
            <a:avLst/>
          </a:prstGeom>
        </p:spPr>
      </p:pic>
    </p:spTree>
    <p:extLst>
      <p:ext uri="{BB962C8B-B14F-4D97-AF65-F5344CB8AC3E}">
        <p14:creationId xmlns:p14="http://schemas.microsoft.com/office/powerpoint/2010/main" val="14639040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AF71-8886-46B7-8B2B-78AA21E38809}"/>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3B588152-7B5C-41DC-8E55-072F19DB284E}"/>
              </a:ext>
            </a:extLst>
          </p:cNvPr>
          <p:cNvSpPr>
            <a:spLocks noGrp="1"/>
          </p:cNvSpPr>
          <p:nvPr>
            <p:ph idx="1"/>
          </p:nvPr>
        </p:nvSpPr>
        <p:spPr/>
        <p:txBody>
          <a:bodyPr/>
          <a:lstStyle/>
          <a:p>
            <a:pPr marL="0" indent="0">
              <a:buNone/>
            </a:pPr>
            <a:r>
              <a:rPr lang="en-GB" dirty="0"/>
              <a:t>Write a complete C++ program that reads two integers into two int variables a and b, and outputs both the quotient and the remainder when a is divided by b. For example, if a = 10 and b = 3, then the output should be as follows. </a:t>
            </a:r>
            <a:endParaRPr lang="en-US" dirty="0"/>
          </a:p>
        </p:txBody>
      </p:sp>
      <p:sp>
        <p:nvSpPr>
          <p:cNvPr id="4" name="Slide Number Placeholder 3">
            <a:extLst>
              <a:ext uri="{FF2B5EF4-FFF2-40B4-BE49-F238E27FC236}">
                <a16:creationId xmlns:a16="http://schemas.microsoft.com/office/drawing/2014/main" id="{A504D03A-618D-443C-8C67-CFF7646E6B5F}"/>
              </a:ext>
            </a:extLst>
          </p:cNvPr>
          <p:cNvSpPr>
            <a:spLocks noGrp="1"/>
          </p:cNvSpPr>
          <p:nvPr>
            <p:ph type="sldNum" sz="quarter" idx="12"/>
          </p:nvPr>
        </p:nvSpPr>
        <p:spPr/>
        <p:txBody>
          <a:bodyPr/>
          <a:lstStyle/>
          <a:p>
            <a:fld id="{A2D5F323-9395-A24C-8003-89F99F5948AE}" type="slidenum">
              <a:rPr lang="en-US" smtClean="0"/>
              <a:pPr/>
              <a:t>134</a:t>
            </a:fld>
            <a:endParaRPr lang="en-US" dirty="0"/>
          </a:p>
        </p:txBody>
      </p:sp>
      <p:pic>
        <p:nvPicPr>
          <p:cNvPr id="5" name="Picture 4">
            <a:extLst>
              <a:ext uri="{FF2B5EF4-FFF2-40B4-BE49-F238E27FC236}">
                <a16:creationId xmlns:a16="http://schemas.microsoft.com/office/drawing/2014/main" id="{8457FBEF-A9EB-4A62-B962-4C2C2D49816C}"/>
              </a:ext>
            </a:extLst>
          </p:cNvPr>
          <p:cNvPicPr/>
          <p:nvPr/>
        </p:nvPicPr>
        <p:blipFill>
          <a:blip r:embed="rId2"/>
          <a:stretch>
            <a:fillRect/>
          </a:stretch>
        </p:blipFill>
        <p:spPr>
          <a:xfrm>
            <a:off x="2378060" y="4284965"/>
            <a:ext cx="4524466" cy="396092"/>
          </a:xfrm>
          <a:prstGeom prst="rect">
            <a:avLst/>
          </a:prstGeom>
        </p:spPr>
      </p:pic>
    </p:spTree>
    <p:extLst>
      <p:ext uri="{BB962C8B-B14F-4D97-AF65-F5344CB8AC3E}">
        <p14:creationId xmlns:p14="http://schemas.microsoft.com/office/powerpoint/2010/main" val="31585063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0899-9042-4FCC-BA53-DD20C9B0FF41}"/>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11BC0382-B32E-4898-B110-C0551B62B02C}"/>
              </a:ext>
            </a:extLst>
          </p:cNvPr>
          <p:cNvSpPr>
            <a:spLocks noGrp="1"/>
          </p:cNvSpPr>
          <p:nvPr>
            <p:ph idx="1"/>
          </p:nvPr>
        </p:nvSpPr>
        <p:spPr/>
        <p:txBody>
          <a:bodyPr/>
          <a:lstStyle/>
          <a:p>
            <a:pPr marL="0" indent="0">
              <a:buNone/>
            </a:pPr>
            <a:r>
              <a:rPr lang="en-GB" dirty="0"/>
              <a:t>What are the problems in the following program? </a:t>
            </a:r>
            <a:br>
              <a:rPr lang="en-GB" dirty="0"/>
            </a:br>
            <a:r>
              <a:rPr lang="en-GB" dirty="0"/>
              <a:t>Can you fix them? (hint:  first guess what this program wants to achieve)</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E4B007B-C1D4-472C-B0AA-E8A1B7F4DD9A}"/>
              </a:ext>
            </a:extLst>
          </p:cNvPr>
          <p:cNvSpPr>
            <a:spLocks noGrp="1"/>
          </p:cNvSpPr>
          <p:nvPr>
            <p:ph type="sldNum" sz="quarter" idx="12"/>
          </p:nvPr>
        </p:nvSpPr>
        <p:spPr/>
        <p:txBody>
          <a:bodyPr/>
          <a:lstStyle/>
          <a:p>
            <a:fld id="{A2D5F323-9395-A24C-8003-89F99F5948AE}" type="slidenum">
              <a:rPr lang="en-US" smtClean="0"/>
              <a:pPr/>
              <a:t>135</a:t>
            </a:fld>
            <a:endParaRPr lang="en-US" dirty="0"/>
          </a:p>
        </p:txBody>
      </p:sp>
      <p:pic>
        <p:nvPicPr>
          <p:cNvPr id="5" name="Picture 4">
            <a:extLst>
              <a:ext uri="{FF2B5EF4-FFF2-40B4-BE49-F238E27FC236}">
                <a16:creationId xmlns:a16="http://schemas.microsoft.com/office/drawing/2014/main" id="{7EF6336E-4E00-4BBA-87BD-0AACDA643705}"/>
              </a:ext>
            </a:extLst>
          </p:cNvPr>
          <p:cNvPicPr/>
          <p:nvPr/>
        </p:nvPicPr>
        <p:blipFill rotWithShape="1">
          <a:blip r:embed="rId2"/>
          <a:srcRect t="7468" b="8511"/>
          <a:stretch/>
        </p:blipFill>
        <p:spPr>
          <a:xfrm>
            <a:off x="1987914" y="3026187"/>
            <a:ext cx="5632086" cy="3867324"/>
          </a:xfrm>
          <a:prstGeom prst="rect">
            <a:avLst/>
          </a:prstGeom>
        </p:spPr>
      </p:pic>
    </p:spTree>
    <p:extLst>
      <p:ext uri="{BB962C8B-B14F-4D97-AF65-F5344CB8AC3E}">
        <p14:creationId xmlns:p14="http://schemas.microsoft.com/office/powerpoint/2010/main" val="2651280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136</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fontScale="90000"/>
          </a:bodyPr>
          <a:lstStyle/>
          <a:p>
            <a:r>
              <a:rPr lang="en-US" dirty="0"/>
              <a:t>Challenge 1   </a:t>
            </a:r>
            <a:br>
              <a:rPr lang="en-US" dirty="0"/>
            </a:br>
            <a:r>
              <a:rPr lang="en-GB" dirty="0"/>
              <a:t>Modulo operations &amp; overflow</a:t>
            </a:r>
            <a:endParaRPr lang="en-US" dirty="0"/>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fontScale="55000" lnSpcReduction="20000"/>
          </a:bodyPr>
          <a:lstStyle/>
          <a:p>
            <a:pPr marL="0" indent="0">
              <a:buNone/>
            </a:pPr>
            <a:r>
              <a:rPr lang="en-GB" dirty="0"/>
              <a:t>Consider the following line of code:</a:t>
            </a:r>
            <a:endParaRPr lang="en-US" dirty="0"/>
          </a:p>
          <a:p>
            <a:pPr marL="0" indent="0">
              <a:buNone/>
            </a:pPr>
            <a:r>
              <a:rPr lang="en-GB" dirty="0"/>
              <a:t> </a:t>
            </a:r>
            <a:endParaRPr lang="en-US" dirty="0"/>
          </a:p>
          <a:p>
            <a:pPr marL="0" indent="0">
              <a:buNone/>
            </a:pPr>
            <a:r>
              <a:rPr lang="en-GB" b="1" dirty="0"/>
              <a:t>int product = 654321*123456;</a:t>
            </a:r>
            <a:endParaRPr lang="en-US" b="1" dirty="0"/>
          </a:p>
          <a:p>
            <a:pPr marL="0" indent="0">
              <a:buNone/>
            </a:pPr>
            <a:r>
              <a:rPr lang="en-GB" dirty="0"/>
              <a:t> </a:t>
            </a:r>
            <a:endParaRPr lang="en-US" dirty="0"/>
          </a:p>
          <a:p>
            <a:pPr marL="0" indent="0">
              <a:buNone/>
            </a:pPr>
            <a:r>
              <a:rPr lang="en-GB" dirty="0"/>
              <a:t>What is the output? Try it in a program. Does it match your expectations?</a:t>
            </a:r>
            <a:endParaRPr lang="en-US" dirty="0"/>
          </a:p>
          <a:p>
            <a:pPr marL="0" indent="0">
              <a:buNone/>
            </a:pPr>
            <a:r>
              <a:rPr lang="en-GB" dirty="0"/>
              <a:t> </a:t>
            </a:r>
            <a:endParaRPr lang="en-US" dirty="0"/>
          </a:p>
          <a:p>
            <a:pPr marL="0" indent="0">
              <a:buNone/>
            </a:pPr>
            <a:r>
              <a:rPr lang="en-GB" dirty="0"/>
              <a:t>=====</a:t>
            </a:r>
            <a:endParaRPr lang="en-US" dirty="0"/>
          </a:p>
          <a:p>
            <a:pPr marL="0" indent="0">
              <a:buNone/>
            </a:pPr>
            <a:r>
              <a:rPr lang="en-GB" dirty="0"/>
              <a:t>This unexpected behaviour is called “arithmetic overflow”, which occurs when the size of number is larger than a certain upper-bound. For </a:t>
            </a:r>
            <a:r>
              <a:rPr lang="en-GB" b="1" dirty="0"/>
              <a:t>int</a:t>
            </a:r>
            <a:r>
              <a:rPr lang="en-GB" dirty="0"/>
              <a:t>, this is 2</a:t>
            </a:r>
            <a:r>
              <a:rPr lang="en-GB" baseline="30000" dirty="0"/>
              <a:t>32</a:t>
            </a:r>
            <a:r>
              <a:rPr lang="en-GB" dirty="0"/>
              <a:t> </a:t>
            </a:r>
            <a:r>
              <a:rPr lang="en-GB" dirty="0">
                <a:sym typeface="Symbol" panose="05050102010706020507" pitchFamily="18" charset="2"/>
              </a:rPr>
              <a:t></a:t>
            </a:r>
            <a:r>
              <a:rPr lang="en-GB" dirty="0"/>
              <a:t> 1 ≈ 2 * 10</a:t>
            </a:r>
            <a:r>
              <a:rPr lang="en-GB" baseline="30000" dirty="0"/>
              <a:t>9</a:t>
            </a:r>
            <a:r>
              <a:rPr lang="en-GB" dirty="0"/>
              <a:t>.</a:t>
            </a:r>
            <a:endParaRPr lang="en-US" dirty="0"/>
          </a:p>
          <a:p>
            <a:pPr marL="0" indent="0">
              <a:buNone/>
            </a:pPr>
            <a:r>
              <a:rPr lang="en-GB" dirty="0"/>
              <a:t> </a:t>
            </a:r>
            <a:endParaRPr lang="en-US" dirty="0"/>
          </a:p>
          <a:p>
            <a:pPr marL="0" indent="0">
              <a:buNone/>
            </a:pPr>
            <a:r>
              <a:rPr lang="en-GB" dirty="0"/>
              <a:t>To resolve this issue, you can try these approaches:</a:t>
            </a:r>
            <a:endParaRPr lang="en-US" dirty="0"/>
          </a:p>
          <a:p>
            <a:pPr marL="0" lvl="0" indent="0">
              <a:buNone/>
            </a:pPr>
            <a:r>
              <a:rPr lang="en-GB" dirty="0"/>
              <a:t>Use a larger data type, </a:t>
            </a:r>
            <a:r>
              <a:rPr lang="en-GB" dirty="0" err="1"/>
              <a:t>eg</a:t>
            </a:r>
            <a:r>
              <a:rPr lang="en-GB" dirty="0"/>
              <a:t>: “</a:t>
            </a:r>
            <a:r>
              <a:rPr lang="en-GB" b="1" dirty="0"/>
              <a:t>long </a:t>
            </a:r>
            <a:r>
              <a:rPr lang="en-GB" b="1" dirty="0" err="1"/>
              <a:t>long</a:t>
            </a:r>
            <a:r>
              <a:rPr lang="en-GB" dirty="0"/>
              <a:t>”, “</a:t>
            </a:r>
            <a:r>
              <a:rPr lang="en-GB" b="1" dirty="0"/>
              <a:t>double</a:t>
            </a:r>
            <a:r>
              <a:rPr lang="en-GB" dirty="0"/>
              <a:t>” etc.</a:t>
            </a:r>
            <a:endParaRPr lang="en-US" dirty="0"/>
          </a:p>
          <a:p>
            <a:pPr marL="0" lvl="0" indent="0">
              <a:buNone/>
            </a:pPr>
            <a:r>
              <a:rPr lang="en-GB" dirty="0"/>
              <a:t>Use modulo operations - Sometimes it is likely that you are just interested in the N least significant figures. For example, to calculate the 9-th least significant figures of the product, you can do:</a:t>
            </a:r>
            <a:endParaRPr lang="en-US" dirty="0"/>
          </a:p>
          <a:p>
            <a:pPr marL="0" indent="0">
              <a:buNone/>
            </a:pPr>
            <a:r>
              <a:rPr lang="en-GB" dirty="0"/>
              <a:t>	</a:t>
            </a:r>
            <a:endParaRPr lang="en-US" dirty="0"/>
          </a:p>
          <a:p>
            <a:pPr marL="0" indent="0">
              <a:buNone/>
            </a:pPr>
            <a:r>
              <a:rPr lang="en-GB" dirty="0"/>
              <a:t>	int product = 1LL*654321*123456%1000000000</a:t>
            </a:r>
            <a:endParaRPr lang="en-US" dirty="0"/>
          </a:p>
          <a:p>
            <a:pPr marL="0" indent="0">
              <a:buNone/>
            </a:pPr>
            <a:r>
              <a:rPr lang="en-GB" dirty="0"/>
              <a:t> </a:t>
            </a:r>
            <a:endParaRPr lang="en-US" dirty="0"/>
          </a:p>
          <a:p>
            <a:pPr marL="0" indent="0">
              <a:buNone/>
            </a:pPr>
            <a:r>
              <a:rPr lang="en-GB" dirty="0"/>
              <a:t>	Try to figure out what the prefix “1LL” does.</a:t>
            </a: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137</a:t>
            </a:fld>
            <a:endParaRPr lang="en-US" dirty="0"/>
          </a:p>
        </p:txBody>
      </p:sp>
    </p:spTree>
    <p:extLst>
      <p:ext uri="{BB962C8B-B14F-4D97-AF65-F5344CB8AC3E}">
        <p14:creationId xmlns:p14="http://schemas.microsoft.com/office/powerpoint/2010/main" val="22256398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p:txBody>
          <a:bodyPr>
            <a:normAutofit fontScale="85000" lnSpcReduction="20000"/>
          </a:bodyPr>
          <a:lstStyle/>
          <a:p>
            <a:pPr marL="0" indent="0">
              <a:buNone/>
            </a:pPr>
            <a:r>
              <a:rPr lang="en-GB" dirty="0"/>
              <a:t>You may know that </a:t>
            </a:r>
            <a:r>
              <a:rPr lang="en-GB" b="1" dirty="0"/>
              <a:t>a = a + b </a:t>
            </a:r>
            <a:r>
              <a:rPr lang="en-GB" dirty="0"/>
              <a:t>can be written as </a:t>
            </a:r>
            <a:r>
              <a:rPr lang="en-GB" b="1" dirty="0"/>
              <a:t>a += b </a:t>
            </a:r>
            <a:r>
              <a:rPr lang="en-GB" dirty="0"/>
              <a:t>instead, but what if we use “chain” them together?</a:t>
            </a:r>
            <a:endParaRPr lang="en-US" dirty="0"/>
          </a:p>
          <a:p>
            <a:pPr marL="0" indent="0">
              <a:buNone/>
            </a:pPr>
            <a:r>
              <a:rPr lang="en-GB" dirty="0"/>
              <a:t> </a:t>
            </a:r>
            <a:endParaRPr lang="en-US" dirty="0"/>
          </a:p>
          <a:p>
            <a:pPr marL="0" indent="0">
              <a:buNone/>
            </a:pPr>
            <a:r>
              <a:rPr lang="en-GB" dirty="0"/>
              <a:t>Some examples: </a:t>
            </a:r>
            <a:endParaRPr lang="en-US" dirty="0"/>
          </a:p>
          <a:p>
            <a:pPr marL="571500" lvl="0" indent="-571500">
              <a:buFont typeface="+mj-lt"/>
              <a:buAutoNum type="romanLcPeriod"/>
            </a:pPr>
            <a:r>
              <a:rPr lang="en-GB" b="1" dirty="0"/>
              <a:t>a += b += c</a:t>
            </a:r>
            <a:endParaRPr lang="en-US" b="1" dirty="0"/>
          </a:p>
          <a:p>
            <a:pPr marL="571500" lvl="0" indent="-571500">
              <a:buFont typeface="+mj-lt"/>
              <a:buAutoNum type="romanLcPeriod"/>
            </a:pPr>
            <a:r>
              <a:rPr lang="en-GB" b="1" dirty="0"/>
              <a:t>a *= b *= c</a:t>
            </a:r>
            <a:endParaRPr lang="en-US" b="1" dirty="0"/>
          </a:p>
          <a:p>
            <a:pPr marL="571500" lvl="0" indent="-571500">
              <a:buFont typeface="+mj-lt"/>
              <a:buAutoNum type="romanLcPeriod"/>
            </a:pPr>
            <a:r>
              <a:rPr lang="en-GB" b="1" dirty="0"/>
              <a:t>a += b %= c</a:t>
            </a:r>
            <a:endParaRPr lang="en-US" b="1" dirty="0"/>
          </a:p>
          <a:p>
            <a:pPr marL="571500" lvl="0" indent="-571500">
              <a:buFont typeface="+mj-lt"/>
              <a:buAutoNum type="romanLcPeriod"/>
            </a:pPr>
            <a:r>
              <a:rPr lang="en-GB" b="1" dirty="0"/>
              <a:t>(a += b) *= c</a:t>
            </a:r>
            <a:endParaRPr lang="en-US" b="1" dirty="0"/>
          </a:p>
          <a:p>
            <a:pPr marL="0" indent="0">
              <a:buNone/>
            </a:pPr>
            <a:r>
              <a:rPr lang="en-GB" dirty="0"/>
              <a:t> </a:t>
            </a:r>
            <a:endParaRPr lang="en-US" dirty="0"/>
          </a:p>
          <a:p>
            <a:pPr marL="0" indent="0">
              <a:buNone/>
            </a:pPr>
            <a:r>
              <a:rPr lang="en-GB" dirty="0"/>
              <a:t>If the initial values for the variables of </a:t>
            </a:r>
            <a:r>
              <a:rPr lang="en-GB" b="1" dirty="0"/>
              <a:t>a</a:t>
            </a:r>
            <a:r>
              <a:rPr lang="en-GB" dirty="0"/>
              <a:t>, </a:t>
            </a:r>
            <a:r>
              <a:rPr lang="en-GB" b="1" dirty="0"/>
              <a:t>b</a:t>
            </a:r>
            <a:r>
              <a:rPr lang="en-GB" dirty="0"/>
              <a:t> and </a:t>
            </a:r>
            <a:r>
              <a:rPr lang="en-GB" b="1" dirty="0"/>
              <a:t>c</a:t>
            </a:r>
            <a:r>
              <a:rPr lang="en-GB" dirty="0"/>
              <a:t> are </a:t>
            </a:r>
            <a:r>
              <a:rPr lang="en-GB" b="1" dirty="0"/>
              <a:t>a = 4</a:t>
            </a:r>
            <a:r>
              <a:rPr lang="en-GB" dirty="0"/>
              <a:t>, </a:t>
            </a:r>
            <a:r>
              <a:rPr lang="en-GB" b="1" dirty="0"/>
              <a:t>b = 3</a:t>
            </a:r>
            <a:r>
              <a:rPr lang="en-GB" dirty="0"/>
              <a:t>, </a:t>
            </a:r>
            <a:r>
              <a:rPr lang="en-GB" b="1" dirty="0"/>
              <a:t>c = 2</a:t>
            </a:r>
            <a:r>
              <a:rPr lang="en-GB" dirty="0"/>
              <a:t>, then what will be the value of each of the above example expressions after going through each operation? Can you explain the reason behind it?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138</a:t>
            </a:fld>
            <a:endParaRPr lang="en-US" dirty="0"/>
          </a:p>
        </p:txBody>
      </p:sp>
    </p:spTree>
    <p:extLst>
      <p:ext uri="{BB962C8B-B14F-4D97-AF65-F5344CB8AC3E}">
        <p14:creationId xmlns:p14="http://schemas.microsoft.com/office/powerpoint/2010/main" val="30968328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66B1-478B-4CF5-8DFD-D8E04EB905D9}"/>
              </a:ext>
            </a:extLst>
          </p:cNvPr>
          <p:cNvSpPr>
            <a:spLocks noGrp="1"/>
          </p:cNvSpPr>
          <p:nvPr>
            <p:ph type="title"/>
          </p:nvPr>
        </p:nvSpPr>
        <p:spPr/>
        <p:txBody>
          <a:bodyPr/>
          <a:lstStyle/>
          <a:p>
            <a:r>
              <a:rPr lang="en-US" dirty="0"/>
              <a:t>Challenge 3</a:t>
            </a:r>
          </a:p>
        </p:txBody>
      </p:sp>
      <p:sp>
        <p:nvSpPr>
          <p:cNvPr id="3" name="Content Placeholder 2">
            <a:extLst>
              <a:ext uri="{FF2B5EF4-FFF2-40B4-BE49-F238E27FC236}">
                <a16:creationId xmlns:a16="http://schemas.microsoft.com/office/drawing/2014/main" id="{142EDADF-D8E4-442F-A8BD-53213807A0D3}"/>
              </a:ext>
            </a:extLst>
          </p:cNvPr>
          <p:cNvSpPr>
            <a:spLocks noGrp="1"/>
          </p:cNvSpPr>
          <p:nvPr>
            <p:ph idx="1"/>
          </p:nvPr>
        </p:nvSpPr>
        <p:spPr/>
        <p:txBody>
          <a:bodyPr/>
          <a:lstStyle/>
          <a:p>
            <a:pPr marL="0" indent="0">
              <a:buNone/>
            </a:pPr>
            <a:r>
              <a:rPr lang="en-GB" dirty="0"/>
              <a:t>Write a program in C++ to find the average of 5 numbers using 2 variables only. </a:t>
            </a:r>
            <a:endParaRPr lang="en-US" dirty="0"/>
          </a:p>
          <a:p>
            <a:endParaRPr lang="en-US" dirty="0"/>
          </a:p>
        </p:txBody>
      </p:sp>
      <p:sp>
        <p:nvSpPr>
          <p:cNvPr id="4" name="Slide Number Placeholder 3">
            <a:extLst>
              <a:ext uri="{FF2B5EF4-FFF2-40B4-BE49-F238E27FC236}">
                <a16:creationId xmlns:a16="http://schemas.microsoft.com/office/drawing/2014/main" id="{8FC69D54-8684-4585-AAAC-FB2CB9A42A4E}"/>
              </a:ext>
            </a:extLst>
          </p:cNvPr>
          <p:cNvSpPr>
            <a:spLocks noGrp="1"/>
          </p:cNvSpPr>
          <p:nvPr>
            <p:ph type="sldNum" sz="quarter" idx="12"/>
          </p:nvPr>
        </p:nvSpPr>
        <p:spPr/>
        <p:txBody>
          <a:bodyPr/>
          <a:lstStyle/>
          <a:p>
            <a:fld id="{A2D5F323-9395-A24C-8003-89F99F5948AE}" type="slidenum">
              <a:rPr lang="en-US" smtClean="0"/>
              <a:pPr/>
              <a:t>139</a:t>
            </a:fld>
            <a:endParaRPr lang="en-US" dirty="0"/>
          </a:p>
        </p:txBody>
      </p:sp>
    </p:spTree>
    <p:extLst>
      <p:ext uri="{BB962C8B-B14F-4D97-AF65-F5344CB8AC3E}">
        <p14:creationId xmlns:p14="http://schemas.microsoft.com/office/powerpoint/2010/main" val="38642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8619344" cy="4983162"/>
          </a:xfrm>
        </p:spPr>
        <p:txBody>
          <a:bodyPr>
            <a:normAutofit/>
          </a:bodyPr>
          <a:lstStyle/>
          <a:p>
            <a:pPr marL="0" indent="0">
              <a:buNone/>
            </a:pPr>
            <a:r>
              <a:rPr lang="en-US" sz="2000" dirty="0"/>
              <a:t>With command line: </a:t>
            </a:r>
          </a:p>
          <a:p>
            <a:pPr marL="0" indent="0">
              <a:buNone/>
            </a:pPr>
            <a:r>
              <a:rPr lang="en-US" sz="2000" dirty="0"/>
              <a:t>Now try again to mess up with your code.</a:t>
            </a:r>
          </a:p>
          <a:p>
            <a:pPr marL="457200" indent="-457200">
              <a:buFont typeface="+mj-lt"/>
              <a:buAutoNum type="arabicPeriod"/>
            </a:pPr>
            <a:r>
              <a:rPr lang="en-US" sz="2000" dirty="0"/>
              <a:t>Delete line 3 “using namespace std;”</a:t>
            </a:r>
          </a:p>
          <a:p>
            <a:pPr marL="457200" indent="-457200">
              <a:buFont typeface="+mj-lt"/>
              <a:buAutoNum type="arabicPeriod"/>
            </a:pPr>
            <a:r>
              <a:rPr lang="en-US" sz="2000" dirty="0"/>
              <a:t>Compile and run the executable, and note what the error message is.</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14</a:t>
            </a:fld>
            <a:endParaRPr lang="en-US" dirty="0"/>
          </a:p>
        </p:txBody>
      </p:sp>
      <p:pic>
        <p:nvPicPr>
          <p:cNvPr id="6" name="Picture 5">
            <a:extLst>
              <a:ext uri="{FF2B5EF4-FFF2-40B4-BE49-F238E27FC236}">
                <a16:creationId xmlns:a16="http://schemas.microsoft.com/office/drawing/2014/main" id="{008AC026-02D1-7C41-9FE1-C1AB60A5EFCD}"/>
              </a:ext>
            </a:extLst>
          </p:cNvPr>
          <p:cNvPicPr>
            <a:picLocks noChangeAspect="1"/>
          </p:cNvPicPr>
          <p:nvPr/>
        </p:nvPicPr>
        <p:blipFill>
          <a:blip r:embed="rId2"/>
          <a:stretch>
            <a:fillRect/>
          </a:stretch>
        </p:blipFill>
        <p:spPr>
          <a:xfrm>
            <a:off x="1576137" y="3141089"/>
            <a:ext cx="5787189" cy="3511329"/>
          </a:xfrm>
          <a:prstGeom prst="rect">
            <a:avLst/>
          </a:prstGeom>
        </p:spPr>
      </p:pic>
    </p:spTree>
    <p:extLst>
      <p:ext uri="{BB962C8B-B14F-4D97-AF65-F5344CB8AC3E}">
        <p14:creationId xmlns:p14="http://schemas.microsoft.com/office/powerpoint/2010/main" val="39021805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8890-7EE4-41C6-B1A0-0A9A44AC3C23}"/>
              </a:ext>
            </a:extLst>
          </p:cNvPr>
          <p:cNvSpPr>
            <a:spLocks noGrp="1"/>
          </p:cNvSpPr>
          <p:nvPr>
            <p:ph type="title"/>
          </p:nvPr>
        </p:nvSpPr>
        <p:spPr/>
        <p:txBody>
          <a:bodyPr/>
          <a:lstStyle/>
          <a:p>
            <a:r>
              <a:rPr lang="en-US" dirty="0"/>
              <a:t>Challenge 4</a:t>
            </a:r>
          </a:p>
        </p:txBody>
      </p:sp>
      <p:sp>
        <p:nvSpPr>
          <p:cNvPr id="3" name="Content Placeholder 2">
            <a:extLst>
              <a:ext uri="{FF2B5EF4-FFF2-40B4-BE49-F238E27FC236}">
                <a16:creationId xmlns:a16="http://schemas.microsoft.com/office/drawing/2014/main" id="{CD10F2BA-AB6C-4B54-B5D5-ADAC814427E9}"/>
              </a:ext>
            </a:extLst>
          </p:cNvPr>
          <p:cNvSpPr>
            <a:spLocks noGrp="1"/>
          </p:cNvSpPr>
          <p:nvPr>
            <p:ph idx="1"/>
          </p:nvPr>
        </p:nvSpPr>
        <p:spPr/>
        <p:txBody>
          <a:bodyPr/>
          <a:lstStyle/>
          <a:p>
            <a:pPr marL="0" indent="0">
              <a:buNone/>
            </a:pPr>
            <a:r>
              <a:rPr lang="en-GB" dirty="0"/>
              <a:t>Write a program in C++ to take in a 3-digit number, and output the reverse of the digits.</a:t>
            </a:r>
            <a:endParaRPr lang="en-US" dirty="0"/>
          </a:p>
          <a:p>
            <a:pPr marL="0" indent="0">
              <a:buNone/>
            </a:pPr>
            <a:r>
              <a:rPr lang="en-GB" dirty="0"/>
              <a:t>For example, </a:t>
            </a:r>
            <a:endParaRPr lang="en-US" dirty="0"/>
          </a:p>
          <a:p>
            <a:pPr marL="0" indent="0">
              <a:buNone/>
            </a:pPr>
            <a:r>
              <a:rPr lang="en-GB" dirty="0"/>
              <a:t>if the input is 136, the output should be 631 </a:t>
            </a:r>
            <a:endParaRPr lang="en-US" dirty="0"/>
          </a:p>
          <a:p>
            <a:pPr marL="0" indent="0">
              <a:buNone/>
            </a:pPr>
            <a:r>
              <a:rPr lang="en-GB" dirty="0"/>
              <a:t>if the input is 401, the output should be 104 </a:t>
            </a:r>
            <a:endParaRPr lang="en-US" dirty="0"/>
          </a:p>
        </p:txBody>
      </p:sp>
      <p:sp>
        <p:nvSpPr>
          <p:cNvPr id="4" name="Slide Number Placeholder 3">
            <a:extLst>
              <a:ext uri="{FF2B5EF4-FFF2-40B4-BE49-F238E27FC236}">
                <a16:creationId xmlns:a16="http://schemas.microsoft.com/office/drawing/2014/main" id="{47E90FEB-9A4C-44B0-8B21-FE6069377D73}"/>
              </a:ext>
            </a:extLst>
          </p:cNvPr>
          <p:cNvSpPr>
            <a:spLocks noGrp="1"/>
          </p:cNvSpPr>
          <p:nvPr>
            <p:ph type="sldNum" sz="quarter" idx="12"/>
          </p:nvPr>
        </p:nvSpPr>
        <p:spPr/>
        <p:txBody>
          <a:bodyPr/>
          <a:lstStyle/>
          <a:p>
            <a:fld id="{A2D5F323-9395-A24C-8003-89F99F5948AE}" type="slidenum">
              <a:rPr lang="en-US" smtClean="0"/>
              <a:pPr/>
              <a:t>140</a:t>
            </a:fld>
            <a:endParaRPr lang="en-US" dirty="0"/>
          </a:p>
        </p:txBody>
      </p:sp>
    </p:spTree>
    <p:extLst>
      <p:ext uri="{BB962C8B-B14F-4D97-AF65-F5344CB8AC3E}">
        <p14:creationId xmlns:p14="http://schemas.microsoft.com/office/powerpoint/2010/main" val="46215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46A3-6F8B-46F6-A2C8-4AF5B4994125}"/>
              </a:ext>
            </a:extLst>
          </p:cNvPr>
          <p:cNvSpPr>
            <a:spLocks noGrp="1"/>
          </p:cNvSpPr>
          <p:nvPr>
            <p:ph type="title"/>
          </p:nvPr>
        </p:nvSpPr>
        <p:spPr/>
        <p:txBody>
          <a:bodyPr/>
          <a:lstStyle/>
          <a:p>
            <a:r>
              <a:rPr lang="en-US" dirty="0"/>
              <a:t>Hints on Debugging</a:t>
            </a:r>
          </a:p>
        </p:txBody>
      </p:sp>
      <p:sp>
        <p:nvSpPr>
          <p:cNvPr id="3" name="Content Placeholder 2">
            <a:extLst>
              <a:ext uri="{FF2B5EF4-FFF2-40B4-BE49-F238E27FC236}">
                <a16:creationId xmlns:a16="http://schemas.microsoft.com/office/drawing/2014/main" id="{E61420A4-8CC0-41EB-A470-8F26832D60EC}"/>
              </a:ext>
            </a:extLst>
          </p:cNvPr>
          <p:cNvSpPr>
            <a:spLocks noGrp="1"/>
          </p:cNvSpPr>
          <p:nvPr>
            <p:ph idx="1"/>
          </p:nvPr>
        </p:nvSpPr>
        <p:spPr/>
        <p:txBody>
          <a:bodyPr>
            <a:normAutofit fontScale="85000" lnSpcReduction="20000"/>
          </a:bodyPr>
          <a:lstStyle/>
          <a:p>
            <a:pPr>
              <a:lnSpc>
                <a:spcPct val="120000"/>
              </a:lnSpc>
              <a:spcBef>
                <a:spcPts val="1200"/>
              </a:spcBef>
            </a:pPr>
            <a:r>
              <a:rPr lang="en-US" dirty="0"/>
              <a:t>Hint 1: The </a:t>
            </a:r>
            <a:r>
              <a:rPr lang="en-US" dirty="0">
                <a:solidFill>
                  <a:schemeClr val="accent6">
                    <a:lumMod val="75000"/>
                  </a:schemeClr>
                </a:solidFill>
              </a:rPr>
              <a:t>line number </a:t>
            </a:r>
            <a:r>
              <a:rPr lang="en-US" dirty="0"/>
              <a:t>of an error reported by the compiler may be </a:t>
            </a:r>
            <a:r>
              <a:rPr lang="en-US" dirty="0">
                <a:solidFill>
                  <a:schemeClr val="accent6">
                    <a:lumMod val="75000"/>
                  </a:schemeClr>
                </a:solidFill>
              </a:rPr>
              <a:t>incorrect</a:t>
            </a:r>
            <a:r>
              <a:rPr lang="en-US" dirty="0"/>
              <a:t>.  It is possible that the error is located before the reported line.  After all, the compiler can only try its best to guess what you meant to write down</a:t>
            </a:r>
          </a:p>
          <a:p>
            <a:pPr>
              <a:lnSpc>
                <a:spcPct val="120000"/>
              </a:lnSpc>
              <a:spcBef>
                <a:spcPts val="1200"/>
              </a:spcBef>
            </a:pPr>
            <a:r>
              <a:rPr lang="en-US" dirty="0"/>
              <a:t>Hint 2: For the same above reason, the </a:t>
            </a:r>
            <a:r>
              <a:rPr lang="en-US" dirty="0">
                <a:solidFill>
                  <a:schemeClr val="accent6">
                    <a:lumMod val="75000"/>
                  </a:schemeClr>
                </a:solidFill>
              </a:rPr>
              <a:t>nature</a:t>
            </a:r>
            <a:r>
              <a:rPr lang="en-US" dirty="0"/>
              <a:t> of an error reported by the compiler may be </a:t>
            </a:r>
            <a:r>
              <a:rPr lang="en-US" dirty="0">
                <a:solidFill>
                  <a:schemeClr val="accent6">
                    <a:lumMod val="75000"/>
                  </a:schemeClr>
                </a:solidFill>
              </a:rPr>
              <a:t>incorrect</a:t>
            </a:r>
          </a:p>
          <a:p>
            <a:pPr>
              <a:lnSpc>
                <a:spcPct val="120000"/>
              </a:lnSpc>
              <a:spcBef>
                <a:spcPts val="1200"/>
              </a:spcBef>
            </a:pPr>
            <a:r>
              <a:rPr lang="en-US" dirty="0"/>
              <a:t>Hint 3: If your source code has multiple errors, </a:t>
            </a:r>
            <a:r>
              <a:rPr lang="en-US" dirty="0">
                <a:solidFill>
                  <a:schemeClr val="accent6">
                    <a:lumMod val="75000"/>
                  </a:schemeClr>
                </a:solidFill>
              </a:rPr>
              <a:t>always</a:t>
            </a:r>
            <a:r>
              <a:rPr lang="en-US" b="1" dirty="0">
                <a:solidFill>
                  <a:srgbClr val="FF0000"/>
                </a:solidFill>
              </a:rPr>
              <a:t> </a:t>
            </a:r>
            <a:r>
              <a:rPr lang="en-US" dirty="0">
                <a:solidFill>
                  <a:schemeClr val="accent6">
                    <a:lumMod val="75000"/>
                  </a:schemeClr>
                </a:solidFill>
              </a:rPr>
              <a:t>fix</a:t>
            </a:r>
            <a:r>
              <a:rPr lang="en-US" b="1" dirty="0">
                <a:solidFill>
                  <a:srgbClr val="FF0000"/>
                </a:solidFill>
              </a:rPr>
              <a:t> </a:t>
            </a:r>
            <a:r>
              <a:rPr lang="en-US" dirty="0">
                <a:solidFill>
                  <a:schemeClr val="accent6">
                    <a:lumMod val="75000"/>
                  </a:schemeClr>
                </a:solidFill>
              </a:rPr>
              <a:t>the</a:t>
            </a:r>
            <a:r>
              <a:rPr lang="en-US" b="1" dirty="0">
                <a:solidFill>
                  <a:srgbClr val="FF0000"/>
                </a:solidFill>
              </a:rPr>
              <a:t> </a:t>
            </a:r>
            <a:r>
              <a:rPr lang="en-US" dirty="0">
                <a:solidFill>
                  <a:schemeClr val="accent6">
                    <a:lumMod val="75000"/>
                  </a:schemeClr>
                </a:solidFill>
              </a:rPr>
              <a:t>first</a:t>
            </a:r>
            <a:r>
              <a:rPr lang="en-US" b="1" dirty="0">
                <a:solidFill>
                  <a:srgbClr val="FF0000"/>
                </a:solidFill>
              </a:rPr>
              <a:t> </a:t>
            </a:r>
            <a:r>
              <a:rPr lang="en-US" dirty="0">
                <a:solidFill>
                  <a:schemeClr val="accent6">
                    <a:lumMod val="75000"/>
                  </a:schemeClr>
                </a:solidFill>
              </a:rPr>
              <a:t>error</a:t>
            </a:r>
            <a:r>
              <a:rPr lang="en-US" b="1" dirty="0">
                <a:solidFill>
                  <a:srgbClr val="FF0000"/>
                </a:solidFill>
              </a:rPr>
              <a:t> </a:t>
            </a:r>
            <a:r>
              <a:rPr lang="en-US" dirty="0">
                <a:solidFill>
                  <a:schemeClr val="accent6">
                    <a:lumMod val="75000"/>
                  </a:schemeClr>
                </a:solidFill>
              </a:rPr>
              <a:t>and</a:t>
            </a:r>
            <a:r>
              <a:rPr lang="en-US" b="1" dirty="0">
                <a:solidFill>
                  <a:srgbClr val="FF0000"/>
                </a:solidFill>
              </a:rPr>
              <a:t> </a:t>
            </a:r>
            <a:r>
              <a:rPr lang="en-US" dirty="0">
                <a:solidFill>
                  <a:schemeClr val="accent6">
                    <a:lumMod val="75000"/>
                  </a:schemeClr>
                </a:solidFill>
              </a:rPr>
              <a:t>recompile</a:t>
            </a:r>
            <a:r>
              <a:rPr lang="en-US" dirty="0"/>
              <a:t>, and repeat the process until the compilation is successful.  This is because error messages subsequent to the first one have a higher likelihood of being incorrect</a:t>
            </a:r>
          </a:p>
          <a:p>
            <a:endParaRPr lang="en-US" dirty="0"/>
          </a:p>
        </p:txBody>
      </p:sp>
      <p:sp>
        <p:nvSpPr>
          <p:cNvPr id="4" name="Slide Number Placeholder 3">
            <a:extLst>
              <a:ext uri="{FF2B5EF4-FFF2-40B4-BE49-F238E27FC236}">
                <a16:creationId xmlns:a16="http://schemas.microsoft.com/office/drawing/2014/main" id="{6382210C-BFB1-4A17-9368-A1C16C42FA15}"/>
              </a:ext>
            </a:extLst>
          </p:cNvPr>
          <p:cNvSpPr>
            <a:spLocks noGrp="1"/>
          </p:cNvSpPr>
          <p:nvPr>
            <p:ph type="sldNum" sz="quarter" idx="12"/>
          </p:nvPr>
        </p:nvSpPr>
        <p:spPr/>
        <p:txBody>
          <a:bodyPr/>
          <a:lstStyle/>
          <a:p>
            <a:fld id="{A2D5F323-9395-A24C-8003-89F99F5948AE}" type="slidenum">
              <a:rPr lang="en-US" smtClean="0"/>
              <a:pPr/>
              <a:t>15</a:t>
            </a:fld>
            <a:endParaRPr lang="en-US" dirty="0"/>
          </a:p>
        </p:txBody>
      </p:sp>
    </p:spTree>
    <p:extLst>
      <p:ext uri="{BB962C8B-B14F-4D97-AF65-F5344CB8AC3E}">
        <p14:creationId xmlns:p14="http://schemas.microsoft.com/office/powerpoint/2010/main" val="417037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sz="2000" dirty="0"/>
              <a:t>The Hello World program gives the basic structure of a C++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16</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533081" y="2142338"/>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nvGrpSpPr>
          <p:cNvPr id="30" name="Group 29">
            <a:extLst>
              <a:ext uri="{FF2B5EF4-FFF2-40B4-BE49-F238E27FC236}">
                <a16:creationId xmlns:a16="http://schemas.microsoft.com/office/drawing/2014/main" id="{2A8F9BFC-C3FB-4AB9-A7FC-9C9881502B70}"/>
              </a:ext>
            </a:extLst>
          </p:cNvPr>
          <p:cNvGrpSpPr/>
          <p:nvPr/>
        </p:nvGrpSpPr>
        <p:grpSpPr>
          <a:xfrm>
            <a:off x="592111" y="2090090"/>
            <a:ext cx="8325408" cy="1169551"/>
            <a:chOff x="592111" y="2090090"/>
            <a:chExt cx="8325408" cy="1169551"/>
          </a:xfrm>
        </p:grpSpPr>
        <p:cxnSp>
          <p:nvCxnSpPr>
            <p:cNvPr id="3" name="Straight Arrow Connector 2">
              <a:extLst>
                <a:ext uri="{FF2B5EF4-FFF2-40B4-BE49-F238E27FC236}">
                  <a16:creationId xmlns:a16="http://schemas.microsoft.com/office/drawing/2014/main" id="{ADAB0017-FC15-4B37-8BB7-FA344336B73C}"/>
                </a:ext>
              </a:extLst>
            </p:cNvPr>
            <p:cNvCxnSpPr/>
            <p:nvPr/>
          </p:nvCxnSpPr>
          <p:spPr>
            <a:xfrm flipV="1">
              <a:off x="6056026" y="2233534"/>
              <a:ext cx="727023" cy="8244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FFB1F01-586D-41B7-A32C-89DE55AF562D}"/>
                </a:ext>
              </a:extLst>
            </p:cNvPr>
            <p:cNvSpPr txBox="1"/>
            <p:nvPr/>
          </p:nvSpPr>
          <p:spPr>
            <a:xfrm>
              <a:off x="6783919" y="2090090"/>
              <a:ext cx="2133600" cy="1169551"/>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A line starting with // is called a </a:t>
              </a:r>
              <a:r>
                <a:rPr lang="en-US" sz="1400" b="1" dirty="0">
                  <a:solidFill>
                    <a:schemeClr val="accent6">
                      <a:lumMod val="75000"/>
                    </a:schemeClr>
                  </a:solidFill>
                  <a:latin typeface="+mn-lt"/>
                </a:rPr>
                <a:t>comment line</a:t>
              </a:r>
              <a:r>
                <a:rPr lang="en-US" sz="1400" dirty="0">
                  <a:latin typeface="+mn-lt"/>
                </a:rPr>
                <a:t>, any text after // till the end of line is ignored by the compiler</a:t>
              </a:r>
            </a:p>
          </p:txBody>
        </p:sp>
        <p:sp>
          <p:nvSpPr>
            <p:cNvPr id="8" name="Rectangle 7">
              <a:extLst>
                <a:ext uri="{FF2B5EF4-FFF2-40B4-BE49-F238E27FC236}">
                  <a16:creationId xmlns:a16="http://schemas.microsoft.com/office/drawing/2014/main" id="{2248B23B-84A7-4F76-A683-1307DACD1005}"/>
                </a:ext>
              </a:extLst>
            </p:cNvPr>
            <p:cNvSpPr/>
            <p:nvPr/>
          </p:nvSpPr>
          <p:spPr>
            <a:xfrm>
              <a:off x="592111" y="2157328"/>
              <a:ext cx="546391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E4EB0A4-2344-4526-AE15-05A11CDD2E50}"/>
              </a:ext>
            </a:extLst>
          </p:cNvPr>
          <p:cNvGrpSpPr/>
          <p:nvPr/>
        </p:nvGrpSpPr>
        <p:grpSpPr>
          <a:xfrm>
            <a:off x="592111" y="2428406"/>
            <a:ext cx="8324538" cy="4651503"/>
            <a:chOff x="592111" y="2428406"/>
            <a:chExt cx="8324538" cy="4651503"/>
          </a:xfrm>
        </p:grpSpPr>
        <p:sp>
          <p:nvSpPr>
            <p:cNvPr id="11" name="Rectangle 10">
              <a:extLst>
                <a:ext uri="{FF2B5EF4-FFF2-40B4-BE49-F238E27FC236}">
                  <a16:creationId xmlns:a16="http://schemas.microsoft.com/office/drawing/2014/main" id="{BD8B0CC8-1476-4EA4-A882-D2141CE62539}"/>
                </a:ext>
              </a:extLst>
            </p:cNvPr>
            <p:cNvSpPr/>
            <p:nvPr/>
          </p:nvSpPr>
          <p:spPr>
            <a:xfrm>
              <a:off x="592111" y="2428406"/>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B9C2881-C78E-4184-BB4E-057A20AEE258}"/>
                </a:ext>
              </a:extLst>
            </p:cNvPr>
            <p:cNvCxnSpPr>
              <a:cxnSpLocks/>
              <a:stCxn id="11" idx="3"/>
            </p:cNvCxnSpPr>
            <p:nvPr/>
          </p:nvCxnSpPr>
          <p:spPr>
            <a:xfrm>
              <a:off x="3252866" y="2565566"/>
              <a:ext cx="3530183" cy="128690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19B6166-7191-44E6-883D-506947F41DF7}"/>
                </a:ext>
              </a:extLst>
            </p:cNvPr>
            <p:cNvSpPr txBox="1"/>
            <p:nvPr/>
          </p:nvSpPr>
          <p:spPr>
            <a:xfrm>
              <a:off x="6783049" y="3325035"/>
              <a:ext cx="2133600" cy="3754874"/>
            </a:xfrm>
            <a:prstGeom prst="rect">
              <a:avLst/>
            </a:prstGeom>
            <a:noFill/>
          </p:spPr>
          <p:txBody>
            <a:bodyPr wrap="square" rtlCol="0">
              <a:spAutoFit/>
            </a:bodyPr>
            <a:lstStyle/>
            <a:p>
              <a:r>
                <a:rPr lang="en-US" sz="1400" dirty="0"/>
                <a:t>This is the </a:t>
              </a:r>
              <a:r>
                <a:rPr lang="en-US" sz="1400" b="1" dirty="0">
                  <a:solidFill>
                    <a:schemeClr val="accent6">
                      <a:lumMod val="75000"/>
                    </a:schemeClr>
                  </a:solidFill>
                </a:rPr>
                <a:t>include directive</a:t>
              </a:r>
              <a:r>
                <a:rPr lang="en-US" sz="1400" dirty="0"/>
                <a:t> which tells the compiler where to find information about certain routines used by the program;</a:t>
              </a:r>
            </a:p>
            <a:p>
              <a:r>
                <a:rPr lang="en-US" sz="1400" b="1" dirty="0"/>
                <a:t>iostream </a:t>
              </a:r>
              <a:r>
                <a:rPr lang="en-US" sz="1400" dirty="0"/>
                <a:t>is the name of a library that contains the declarations of the routines (</a:t>
              </a:r>
              <a:r>
                <a:rPr lang="en-US" sz="1400" b="1" dirty="0" err="1"/>
                <a:t>cout</a:t>
              </a:r>
              <a:r>
                <a:rPr lang="en-US" sz="1400" dirty="0"/>
                <a:t>/</a:t>
              </a:r>
              <a:r>
                <a:rPr lang="en-US" sz="1400" b="1" dirty="0" err="1"/>
                <a:t>endl</a:t>
              </a:r>
              <a:r>
                <a:rPr lang="en-US" sz="1400" dirty="0"/>
                <a:t>) that handle input from the keyboard and output to the screen;</a:t>
              </a:r>
            </a:p>
            <a:p>
              <a:r>
                <a:rPr lang="en-US" sz="1400" dirty="0"/>
                <a:t>Later, you may also use other libraries (e.g., the math library by </a:t>
              </a:r>
              <a:br>
                <a:rPr lang="en-US" sz="1400" dirty="0"/>
              </a:br>
              <a:r>
                <a:rPr lang="en-US" sz="1400" dirty="0"/>
                <a:t>#include &lt;math&gt;</a:t>
              </a:r>
            </a:p>
            <a:p>
              <a:endParaRPr lang="en-US" sz="1400" dirty="0">
                <a:latin typeface="Arial Nova Cond Light" panose="020B0306020202020204" pitchFamily="34" charset="0"/>
              </a:endParaRPr>
            </a:p>
          </p:txBody>
        </p:sp>
      </p:grpSp>
      <p:grpSp>
        <p:nvGrpSpPr>
          <p:cNvPr id="32" name="Group 31">
            <a:extLst>
              <a:ext uri="{FF2B5EF4-FFF2-40B4-BE49-F238E27FC236}">
                <a16:creationId xmlns:a16="http://schemas.microsoft.com/office/drawing/2014/main" id="{0A1B045A-DA22-4EA3-9A1E-89063F03FC0E}"/>
              </a:ext>
            </a:extLst>
          </p:cNvPr>
          <p:cNvGrpSpPr/>
          <p:nvPr/>
        </p:nvGrpSpPr>
        <p:grpSpPr>
          <a:xfrm>
            <a:off x="600349" y="2709728"/>
            <a:ext cx="5841639" cy="4072221"/>
            <a:chOff x="600349" y="2709728"/>
            <a:chExt cx="5841639" cy="4072221"/>
          </a:xfrm>
        </p:grpSpPr>
        <p:sp>
          <p:nvSpPr>
            <p:cNvPr id="16" name="Rectangle 15">
              <a:extLst>
                <a:ext uri="{FF2B5EF4-FFF2-40B4-BE49-F238E27FC236}">
                  <a16:creationId xmlns:a16="http://schemas.microsoft.com/office/drawing/2014/main" id="{59C8CB13-0EDA-40A4-A7DB-5E49ED7AE613}"/>
                </a:ext>
              </a:extLst>
            </p:cNvPr>
            <p:cNvSpPr/>
            <p:nvPr/>
          </p:nvSpPr>
          <p:spPr>
            <a:xfrm>
              <a:off x="600349" y="2709728"/>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04EB9F8-791A-4DAF-B2C8-06FAF3C6E244}"/>
                </a:ext>
              </a:extLst>
            </p:cNvPr>
            <p:cNvCxnSpPr>
              <a:cxnSpLocks/>
              <a:endCxn id="21" idx="0"/>
            </p:cNvCxnSpPr>
            <p:nvPr/>
          </p:nvCxnSpPr>
          <p:spPr>
            <a:xfrm>
              <a:off x="2728759" y="3004292"/>
              <a:ext cx="2586241" cy="153088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2BAA5D2-7C66-4551-93ED-770CCA40B7DB}"/>
                </a:ext>
              </a:extLst>
            </p:cNvPr>
            <p:cNvSpPr txBox="1"/>
            <p:nvPr/>
          </p:nvSpPr>
          <p:spPr>
            <a:xfrm>
              <a:off x="4188011" y="4535180"/>
              <a:ext cx="2253977" cy="2246769"/>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The </a:t>
              </a:r>
              <a:r>
                <a:rPr lang="en-US" sz="1400" b="1" dirty="0">
                  <a:latin typeface="+mn-lt"/>
                </a:rPr>
                <a:t>iostream</a:t>
              </a:r>
              <a:r>
                <a:rPr lang="en-US" sz="1400" dirty="0">
                  <a:latin typeface="+mn-lt"/>
                </a:rPr>
                <a:t> object/operation </a:t>
              </a:r>
              <a:r>
                <a:rPr lang="en-US" sz="1400" b="1" dirty="0" err="1">
                  <a:latin typeface="+mn-lt"/>
                </a:rPr>
                <a:t>cout</a:t>
              </a:r>
              <a:r>
                <a:rPr lang="en-US" sz="1400" dirty="0">
                  <a:latin typeface="+mn-lt"/>
                </a:rPr>
                <a:t> and </a:t>
              </a:r>
              <a:r>
                <a:rPr lang="en-US" sz="1400" b="1" dirty="0" err="1">
                  <a:latin typeface="+mn-lt"/>
                </a:rPr>
                <a:t>endl</a:t>
              </a:r>
              <a:r>
                <a:rPr lang="en-US" sz="1400" dirty="0">
                  <a:latin typeface="+mn-lt"/>
                </a:rPr>
                <a:t> are under the </a:t>
              </a:r>
              <a:r>
                <a:rPr lang="en-US" sz="1400" b="1" dirty="0">
                  <a:solidFill>
                    <a:schemeClr val="accent6">
                      <a:lumMod val="75000"/>
                    </a:schemeClr>
                  </a:solidFill>
                  <a:latin typeface="+mn-lt"/>
                </a:rPr>
                <a:t>namespace</a:t>
              </a:r>
              <a:r>
                <a:rPr lang="en-US" sz="1400" dirty="0">
                  <a:latin typeface="+mn-lt"/>
                </a:rPr>
                <a:t> </a:t>
              </a:r>
              <a:r>
                <a:rPr lang="en-US" sz="1400" b="1" dirty="0">
                  <a:latin typeface="+mn-lt"/>
                </a:rPr>
                <a:t>std</a:t>
              </a:r>
              <a:r>
                <a:rPr lang="en-US" sz="1400" dirty="0">
                  <a:latin typeface="+mn-lt"/>
                </a:rPr>
                <a:t>.  If this line is removed, then you will need to write </a:t>
              </a:r>
              <a:r>
                <a:rPr lang="en-US" sz="1400" b="1" dirty="0">
                  <a:latin typeface="+mn-lt"/>
                </a:rPr>
                <a:t>std::</a:t>
              </a:r>
              <a:r>
                <a:rPr lang="en-US" sz="1400" b="1" dirty="0" err="1">
                  <a:latin typeface="+mn-lt"/>
                </a:rPr>
                <a:t>cout</a:t>
              </a:r>
              <a:r>
                <a:rPr lang="en-US" sz="1400" dirty="0">
                  <a:latin typeface="+mn-lt"/>
                </a:rPr>
                <a:t> and </a:t>
              </a:r>
              <a:r>
                <a:rPr lang="en-US" sz="1400" b="1" dirty="0">
                  <a:latin typeface="+mn-lt"/>
                </a:rPr>
                <a:t>std::</a:t>
              </a:r>
              <a:r>
                <a:rPr lang="en-US" sz="1400" b="1" dirty="0" err="1">
                  <a:latin typeface="+mn-lt"/>
                </a:rPr>
                <a:t>endl</a:t>
              </a:r>
              <a:r>
                <a:rPr lang="en-US" sz="1400" dirty="0">
                  <a:latin typeface="+mn-lt"/>
                </a:rPr>
                <a:t> without raising a compilation error.</a:t>
              </a:r>
            </a:p>
            <a:p>
              <a:r>
                <a:rPr lang="en-US" sz="1400" dirty="0">
                  <a:latin typeface="+mn-lt"/>
                </a:rPr>
                <a:t>(You can try and look for the error yourselves.)</a:t>
              </a:r>
            </a:p>
          </p:txBody>
        </p:sp>
      </p:grpSp>
      <p:grpSp>
        <p:nvGrpSpPr>
          <p:cNvPr id="33" name="Group 32">
            <a:extLst>
              <a:ext uri="{FF2B5EF4-FFF2-40B4-BE49-F238E27FC236}">
                <a16:creationId xmlns:a16="http://schemas.microsoft.com/office/drawing/2014/main" id="{B2822E07-2F3F-4EBF-9DA9-E3AFA522B482}"/>
              </a:ext>
            </a:extLst>
          </p:cNvPr>
          <p:cNvGrpSpPr/>
          <p:nvPr/>
        </p:nvGrpSpPr>
        <p:grpSpPr>
          <a:xfrm>
            <a:off x="457200" y="3148454"/>
            <a:ext cx="4221892" cy="3367014"/>
            <a:chOff x="457200" y="3148454"/>
            <a:chExt cx="4221892" cy="3367014"/>
          </a:xfrm>
        </p:grpSpPr>
        <p:sp>
          <p:nvSpPr>
            <p:cNvPr id="25" name="Rectangle 24">
              <a:extLst>
                <a:ext uri="{FF2B5EF4-FFF2-40B4-BE49-F238E27FC236}">
                  <a16:creationId xmlns:a16="http://schemas.microsoft.com/office/drawing/2014/main" id="{03B04606-17B8-4643-A298-7E6EE8FD9BE8}"/>
                </a:ext>
              </a:extLst>
            </p:cNvPr>
            <p:cNvSpPr/>
            <p:nvPr/>
          </p:nvSpPr>
          <p:spPr>
            <a:xfrm>
              <a:off x="600349" y="3148454"/>
              <a:ext cx="4078743" cy="102813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86951FA-148E-4DC5-BA3E-857491CE0891}"/>
                </a:ext>
              </a:extLst>
            </p:cNvPr>
            <p:cNvCxnSpPr>
              <a:cxnSpLocks/>
              <a:stCxn id="25" idx="2"/>
            </p:cNvCxnSpPr>
            <p:nvPr/>
          </p:nvCxnSpPr>
          <p:spPr>
            <a:xfrm flipH="1">
              <a:off x="2298357" y="4176584"/>
              <a:ext cx="341364" cy="51099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E7D9041-4E68-415F-B49D-D5D6F85AACCB}"/>
                </a:ext>
              </a:extLst>
            </p:cNvPr>
            <p:cNvSpPr txBox="1"/>
            <p:nvPr/>
          </p:nvSpPr>
          <p:spPr>
            <a:xfrm>
              <a:off x="457200" y="4699586"/>
              <a:ext cx="3543718" cy="1815882"/>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This is the </a:t>
              </a:r>
              <a:r>
                <a:rPr lang="en-US" sz="1400" b="1" dirty="0">
                  <a:solidFill>
                    <a:schemeClr val="accent6">
                      <a:lumMod val="75000"/>
                    </a:schemeClr>
                  </a:solidFill>
                  <a:latin typeface="+mn-lt"/>
                </a:rPr>
                <a:t>main function</a:t>
              </a:r>
              <a:r>
                <a:rPr lang="en-US" sz="1400" dirty="0">
                  <a:latin typeface="+mn-lt"/>
                </a:rPr>
                <a:t> which contains the main body of the C++ program.  In this case, we have two statements “</a:t>
              </a:r>
              <a:r>
                <a:rPr lang="en-US" sz="1400" b="1" dirty="0" err="1">
                  <a:latin typeface="+mn-lt"/>
                </a:rPr>
                <a:t>cout</a:t>
              </a:r>
              <a:r>
                <a:rPr lang="en-US" sz="1400" b="1" dirty="0">
                  <a:latin typeface="+mn-lt"/>
                </a:rPr>
                <a:t>…</a:t>
              </a:r>
              <a:r>
                <a:rPr lang="en-US" sz="1400" dirty="0">
                  <a:latin typeface="+mn-lt"/>
                </a:rPr>
                <a:t>” and “</a:t>
              </a:r>
              <a:r>
                <a:rPr lang="en-US" sz="1400" b="1" dirty="0">
                  <a:latin typeface="+mn-lt"/>
                </a:rPr>
                <a:t>return ..</a:t>
              </a:r>
              <a:r>
                <a:rPr lang="en-US" sz="1400" dirty="0">
                  <a:latin typeface="+mn-lt"/>
                </a:rPr>
                <a:t>” in the main body.  The main function is also the starting point of the program execution of all C++ program</a:t>
              </a:r>
              <a:r>
                <a:rPr lang="en-US" altLang="zh-TW" sz="1400" dirty="0">
                  <a:latin typeface="+mn-lt"/>
                </a:rPr>
                <a:t>:  the program is executed statement by statement starting from the first statement in this main function </a:t>
              </a:r>
              <a:endParaRPr lang="en-US" sz="1400" dirty="0">
                <a:latin typeface="+mn-lt"/>
              </a:endParaRPr>
            </a:p>
          </p:txBody>
        </p:sp>
      </p:grpSp>
    </p:spTree>
    <p:extLst>
      <p:ext uri="{BB962C8B-B14F-4D97-AF65-F5344CB8AC3E}">
        <p14:creationId xmlns:p14="http://schemas.microsoft.com/office/powerpoint/2010/main" val="192209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dirty="0"/>
              <a:t>By looking at the output of this program, you probably can guess what this program does.  How would you change the program so that it can output </a:t>
            </a:r>
            <a:br>
              <a:rPr lang="en-US" sz="2000" dirty="0"/>
            </a:br>
            <a:r>
              <a:rPr lang="en-US" sz="2000" dirty="0">
                <a:solidFill>
                  <a:schemeClr val="accent6">
                    <a:lumMod val="75000"/>
                  </a:schemeClr>
                </a:solidFill>
              </a:rPr>
              <a:t>Hello ENGG1340! </a:t>
            </a:r>
            <a:br>
              <a:rPr lang="en-US" sz="2000" dirty="0">
                <a:solidFill>
                  <a:schemeClr val="accent6">
                    <a:lumMod val="75000"/>
                  </a:schemeClr>
                </a:solidFill>
              </a:rPr>
            </a:br>
            <a:r>
              <a:rPr lang="en-US" sz="2000" dirty="0"/>
              <a:t>on the screen?</a:t>
            </a:r>
          </a:p>
          <a:p>
            <a:pPr marL="0" indent="0">
              <a:buNone/>
            </a:pPr>
            <a:endParaRPr lang="en-US" sz="2000" dirty="0"/>
          </a:p>
          <a:p>
            <a:pPr marL="0" indent="0">
              <a:buNone/>
            </a:pPr>
            <a:r>
              <a:rPr lang="en-US" sz="2000" dirty="0"/>
              <a:t>The last statement </a:t>
            </a:r>
            <a:r>
              <a:rPr lang="en-US" sz="2000" dirty="0">
                <a:solidFill>
                  <a:schemeClr val="accent6">
                    <a:lumMod val="75000"/>
                  </a:schemeClr>
                </a:solidFill>
              </a:rPr>
              <a:t>return 0;</a:t>
            </a:r>
            <a:r>
              <a:rPr lang="en-US" sz="2000" dirty="0"/>
              <a:t> in the main function indicates (to the operating system) that the program ended successfully.  Note that on C++ compilers and more recent C compilers (C99 onwards), the compiler will add this statement for you if you omit it.</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17</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00944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b="1" dirty="0" err="1">
                <a:solidFill>
                  <a:schemeClr val="accent6">
                    <a:lumMod val="75000"/>
                  </a:schemeClr>
                </a:solidFill>
              </a:rPr>
              <a:t>cout</a:t>
            </a:r>
            <a:r>
              <a:rPr lang="en-US" sz="2000" dirty="0"/>
              <a:t> is the standard output stream object defined in the iostream library.  The standard output is the screen by default.</a:t>
            </a:r>
          </a:p>
          <a:p>
            <a:pPr marL="0" indent="0">
              <a:buNone/>
            </a:pPr>
            <a:endParaRPr lang="en-US" sz="2000" b="1" dirty="0"/>
          </a:p>
          <a:p>
            <a:pPr marL="0" indent="0">
              <a:buNone/>
            </a:pPr>
            <a:r>
              <a:rPr lang="en-US" sz="2000" dirty="0"/>
              <a:t>We will come back to the basic I/O afterwards.</a:t>
            </a:r>
          </a:p>
          <a:p>
            <a:pPr marL="0" indent="0">
              <a:buNone/>
            </a:pPr>
            <a:endParaRPr lang="en-US" sz="2000" dirty="0"/>
          </a:p>
          <a:p>
            <a:pPr marL="0" indent="0">
              <a:buNone/>
            </a:pPr>
            <a:r>
              <a:rPr lang="en-US" sz="2000" dirty="0">
                <a:hlinkClick r:id="rId2"/>
              </a:rPr>
              <a:t>www.cplusplus.com</a:t>
            </a:r>
            <a:r>
              <a:rPr lang="en-US" sz="2000" dirty="0"/>
              <a:t> is a good place to look for the definition and usage of the C++ constructs and functions.  </a:t>
            </a:r>
          </a:p>
          <a:p>
            <a:pPr marL="0" indent="0">
              <a:buNone/>
            </a:pPr>
            <a:r>
              <a:rPr lang="en-US" sz="2000" dirty="0"/>
              <a:t>You are highly recommended to go through the related topics in their tutorial as well: </a:t>
            </a:r>
            <a:r>
              <a:rPr lang="en-US" sz="2000" dirty="0">
                <a:hlinkClick r:id="rId3"/>
              </a:rPr>
              <a:t>http://www.cplusplus.com/doc/tutorial/</a:t>
            </a:r>
            <a:r>
              <a:rPr lang="en-US" sz="2000" dirty="0"/>
              <a:t> </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18</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98664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Variables</a:t>
            </a:r>
          </a:p>
        </p:txBody>
      </p:sp>
      <p:sp>
        <p:nvSpPr>
          <p:cNvPr id="6" name="Content Placeholder 5"/>
          <p:cNvSpPr>
            <a:spLocks noGrp="1"/>
          </p:cNvSpPr>
          <p:nvPr>
            <p:ph idx="1"/>
          </p:nvPr>
        </p:nvSpPr>
        <p:spPr>
          <a:xfrm>
            <a:off x="457200" y="4343400"/>
            <a:ext cx="8433582" cy="1885012"/>
          </a:xfrm>
        </p:spPr>
        <p:txBody>
          <a:bodyPr>
            <a:normAutofit/>
          </a:bodyPr>
          <a:lstStyle/>
          <a:p>
            <a:r>
              <a:rPr lang="en-US" sz="2000" dirty="0"/>
              <a:t>Used to </a:t>
            </a:r>
            <a:r>
              <a:rPr lang="en-US" sz="2000" dirty="0">
                <a:solidFill>
                  <a:schemeClr val="accent6">
                    <a:lumMod val="75000"/>
                  </a:schemeClr>
                </a:solidFill>
              </a:rPr>
              <a:t>store data</a:t>
            </a:r>
            <a:r>
              <a:rPr lang="en-US" sz="2000" dirty="0"/>
              <a:t>.</a:t>
            </a:r>
          </a:p>
          <a:p>
            <a:r>
              <a:rPr lang="en-US" sz="2000" dirty="0"/>
              <a:t>Data stored in a variable may </a:t>
            </a:r>
            <a:r>
              <a:rPr lang="en-US" sz="2000" dirty="0">
                <a:solidFill>
                  <a:schemeClr val="accent6">
                    <a:lumMod val="75000"/>
                  </a:schemeClr>
                </a:solidFill>
              </a:rPr>
              <a:t>change over time</a:t>
            </a:r>
            <a:r>
              <a:rPr lang="en-US" sz="2000" dirty="0"/>
              <a:t>.</a:t>
            </a:r>
          </a:p>
          <a:p>
            <a:r>
              <a:rPr lang="en-US" sz="2000" dirty="0"/>
              <a:t>When we declare a variable, the computer will assign an appropriate number of memory cells in the </a:t>
            </a:r>
            <a:r>
              <a:rPr lang="en-US" sz="2000" dirty="0">
                <a:solidFill>
                  <a:schemeClr val="accent6">
                    <a:lumMod val="75000"/>
                  </a:schemeClr>
                </a:solidFill>
              </a:rPr>
              <a:t>main memory </a:t>
            </a:r>
            <a:r>
              <a:rPr lang="en-US" sz="2000" dirty="0"/>
              <a:t>to each variable </a:t>
            </a:r>
            <a:r>
              <a:rPr lang="en-US" sz="2000" dirty="0">
                <a:solidFill>
                  <a:schemeClr val="accent5">
                    <a:lumMod val="75000"/>
                  </a:schemeClr>
                </a:solidFill>
              </a:rPr>
              <a:t>according to the type of data to be stored</a:t>
            </a:r>
          </a:p>
        </p:txBody>
      </p:sp>
      <p:sp>
        <p:nvSpPr>
          <p:cNvPr id="20" name="Slide Number Placeholder 19"/>
          <p:cNvSpPr>
            <a:spLocks noGrp="1"/>
          </p:cNvSpPr>
          <p:nvPr>
            <p:ph type="sldNum" sz="quarter" idx="12"/>
          </p:nvPr>
        </p:nvSpPr>
        <p:spPr/>
        <p:txBody>
          <a:bodyPr/>
          <a:lstStyle/>
          <a:p>
            <a:fld id="{A2D5F323-9395-A24C-8003-89F99F5948AE}" type="slidenum">
              <a:rPr lang="en-US" smtClean="0"/>
              <a:pPr/>
              <a:t>19</a:t>
            </a:fld>
            <a:endParaRPr lang="en-US"/>
          </a:p>
        </p:txBody>
      </p:sp>
      <p:sp>
        <p:nvSpPr>
          <p:cNvPr id="7" name="Rectangle 13"/>
          <p:cNvSpPr/>
          <p:nvPr/>
        </p:nvSpPr>
        <p:spPr>
          <a:xfrm>
            <a:off x="2967181" y="2590801"/>
            <a:ext cx="2458878" cy="769441"/>
          </a:xfrm>
          <a:prstGeom prst="rect">
            <a:avLst/>
          </a:prstGeom>
        </p:spPr>
        <p:txBody>
          <a:bodyPr wrap="none">
            <a:spAutoFit/>
          </a:bodyPr>
          <a:lstStyle/>
          <a:p>
            <a:r>
              <a:rPr lang="en-US" sz="4400" b="1" dirty="0" err="1">
                <a:solidFill>
                  <a:srgbClr val="1E28EA"/>
                </a:solidFill>
                <a:cs typeface="Times New Roman" pitchFamily="18" charset="0"/>
              </a:rPr>
              <a:t>int</a:t>
            </a:r>
            <a:r>
              <a:rPr lang="en-US" sz="4400" b="1" dirty="0">
                <a:cs typeface="Times New Roman" pitchFamily="18" charset="0"/>
              </a:rPr>
              <a:t> width</a:t>
            </a:r>
            <a:r>
              <a:rPr lang="en-US" sz="4400" b="1" dirty="0">
                <a:solidFill>
                  <a:schemeClr val="bg1">
                    <a:lumMod val="50000"/>
                  </a:schemeClr>
                </a:solidFill>
                <a:cs typeface="Times New Roman" pitchFamily="18" charset="0"/>
              </a:rPr>
              <a:t>;</a:t>
            </a:r>
            <a:endParaRPr lang="en-US" sz="4400" b="1" dirty="0">
              <a:solidFill>
                <a:schemeClr val="bg1">
                  <a:lumMod val="50000"/>
                </a:schemeClr>
              </a:solidFill>
            </a:endParaRPr>
          </a:p>
        </p:txBody>
      </p:sp>
      <p:cxnSp>
        <p:nvCxnSpPr>
          <p:cNvPr id="8" name="Straight Arrow Connector 7"/>
          <p:cNvCxnSpPr>
            <a:stCxn id="9" idx="0"/>
          </p:cNvCxnSpPr>
          <p:nvPr/>
        </p:nvCxnSpPr>
        <p:spPr>
          <a:xfrm rot="5400000" flipH="1" flipV="1">
            <a:off x="2039089" y="2648690"/>
            <a:ext cx="391179" cy="1474245"/>
          </a:xfrm>
          <a:prstGeom prst="straightConnector1">
            <a:avLst/>
          </a:prstGeom>
          <a:ln w="38100">
            <a:solidFill>
              <a:srgbClr val="242DE2"/>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3581401"/>
            <a:ext cx="2233112" cy="523220"/>
          </a:xfrm>
          <a:prstGeom prst="rect">
            <a:avLst/>
          </a:prstGeom>
          <a:noFill/>
        </p:spPr>
        <p:txBody>
          <a:bodyPr wrap="none" rtlCol="0">
            <a:spAutoFit/>
          </a:bodyPr>
          <a:lstStyle/>
          <a:p>
            <a:r>
              <a:rPr lang="en-US" sz="2800" b="1" dirty="0">
                <a:solidFill>
                  <a:srgbClr val="1E28EA"/>
                </a:solidFill>
                <a:cs typeface="Times New Roman" pitchFamily="18" charset="0"/>
              </a:rPr>
              <a:t>Variable type</a:t>
            </a:r>
          </a:p>
        </p:txBody>
      </p:sp>
      <p:sp>
        <p:nvSpPr>
          <p:cNvPr id="10" name="TextBox 9"/>
          <p:cNvSpPr txBox="1"/>
          <p:nvPr/>
        </p:nvSpPr>
        <p:spPr>
          <a:xfrm>
            <a:off x="2971800" y="3581401"/>
            <a:ext cx="3544496" cy="523220"/>
          </a:xfrm>
          <a:prstGeom prst="rect">
            <a:avLst/>
          </a:prstGeom>
          <a:noFill/>
        </p:spPr>
        <p:txBody>
          <a:bodyPr wrap="none" rtlCol="0">
            <a:spAutoFit/>
          </a:bodyPr>
          <a:lstStyle/>
          <a:p>
            <a:r>
              <a:rPr lang="en-US" sz="2400" b="1" dirty="0">
                <a:cs typeface="Times New Roman" pitchFamily="18" charset="0"/>
              </a:rPr>
              <a:t>Variable name (identifier</a:t>
            </a:r>
            <a:r>
              <a:rPr lang="en-US" sz="2800" b="1" dirty="0">
                <a:cs typeface="Times New Roman" pitchFamily="18" charset="0"/>
              </a:rPr>
              <a:t>)</a:t>
            </a:r>
          </a:p>
        </p:txBody>
      </p:sp>
      <p:cxnSp>
        <p:nvCxnSpPr>
          <p:cNvPr id="12" name="Straight Arrow Connector 11"/>
          <p:cNvCxnSpPr/>
          <p:nvPr/>
        </p:nvCxnSpPr>
        <p:spPr>
          <a:xfrm rot="5400000" flipH="1" flipV="1">
            <a:off x="4305300" y="3467102"/>
            <a:ext cx="380997" cy="3"/>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5462187" y="1820605"/>
            <a:ext cx="3464723" cy="989428"/>
          </a:xfrm>
          <a:prstGeom prst="wedgeRoundRectCallout">
            <a:avLst>
              <a:gd name="adj1" fmla="val -55466"/>
              <a:gd name="adj2" fmla="val 71684"/>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This statement is called a </a:t>
            </a:r>
            <a:r>
              <a:rPr lang="en-US" sz="2800" dirty="0"/>
              <a:t>declaration.</a:t>
            </a:r>
          </a:p>
        </p:txBody>
      </p:sp>
      <p:sp>
        <p:nvSpPr>
          <p:cNvPr id="2" name="TextBox 1">
            <a:extLst>
              <a:ext uri="{FF2B5EF4-FFF2-40B4-BE49-F238E27FC236}">
                <a16:creationId xmlns:a16="http://schemas.microsoft.com/office/drawing/2014/main" id="{305A29FA-FAB3-4895-B356-D2C8CCF43DD4}"/>
              </a:ext>
            </a:extLst>
          </p:cNvPr>
          <p:cNvSpPr txBox="1"/>
          <p:nvPr/>
        </p:nvSpPr>
        <p:spPr>
          <a:xfrm>
            <a:off x="457200" y="1416707"/>
            <a:ext cx="7813577" cy="923330"/>
          </a:xfrm>
          <a:prstGeom prst="rect">
            <a:avLst/>
          </a:prstGeom>
          <a:noFill/>
        </p:spPr>
        <p:txBody>
          <a:bodyPr wrap="square" rtlCol="0">
            <a:spAutoFit/>
          </a:bodyPr>
          <a:lstStyle/>
          <a:p>
            <a:r>
              <a:rPr lang="en-US" dirty="0"/>
              <a:t>Let’s start with how a variable can be defined in C/C++.  </a:t>
            </a:r>
          </a:p>
          <a:p>
            <a:r>
              <a:rPr lang="en-US" dirty="0"/>
              <a:t>Suppose we need a variable named “width” </a:t>
            </a:r>
          </a:p>
          <a:p>
            <a:r>
              <a:rPr lang="en-US" dirty="0"/>
              <a:t>which is to store an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deal with C++ only in this module, and will leave the C counterparts on I/O (i.e., input/output) handling to the next module.</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808463" y="5383033"/>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25" name="Slide Number Placeholder 24"/>
          <p:cNvSpPr>
            <a:spLocks noGrp="1"/>
          </p:cNvSpPr>
          <p:nvPr>
            <p:ph type="sldNum" sz="quarter" idx="12"/>
          </p:nvPr>
        </p:nvSpPr>
        <p:spPr/>
        <p:txBody>
          <a:bodyPr/>
          <a:lstStyle/>
          <a:p>
            <a:fld id="{A2D5F323-9395-A24C-8003-89F99F5948AE}" type="slidenum">
              <a:rPr lang="en-US" smtClean="0"/>
              <a:pPr/>
              <a:t>20</a:t>
            </a:fld>
            <a:endParaRPr lang="en-US"/>
          </a:p>
        </p:txBody>
      </p:sp>
      <p:grpSp>
        <p:nvGrpSpPr>
          <p:cNvPr id="7" name="Group 6"/>
          <p:cNvGrpSpPr/>
          <p:nvPr/>
        </p:nvGrpSpPr>
        <p:grpSpPr>
          <a:xfrm>
            <a:off x="1387522" y="1394768"/>
            <a:ext cx="3124200" cy="2085412"/>
            <a:chOff x="5867400" y="4038600"/>
            <a:chExt cx="3124200" cy="2438400"/>
          </a:xfrm>
        </p:grpSpPr>
        <p:sp>
          <p:nvSpPr>
            <p:cNvPr id="8" name="Flowchart: Document 7"/>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0" name="Rectangle 9"/>
          <p:cNvSpPr/>
          <p:nvPr/>
        </p:nvSpPr>
        <p:spPr>
          <a:xfrm>
            <a:off x="6165590" y="1866540"/>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310893" y="1978923"/>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9934" y="2033515"/>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15" name="Group 14"/>
          <p:cNvGrpSpPr/>
          <p:nvPr/>
        </p:nvGrpSpPr>
        <p:grpSpPr>
          <a:xfrm>
            <a:off x="1387522" y="4076679"/>
            <a:ext cx="3124200" cy="2085412"/>
            <a:chOff x="5867400" y="4038600"/>
            <a:chExt cx="3124200" cy="2438400"/>
          </a:xfrm>
        </p:grpSpPr>
        <p:sp>
          <p:nvSpPr>
            <p:cNvPr id="16" name="Flowchart: Document 15"/>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8" name="Rectangle 17"/>
          <p:cNvSpPr/>
          <p:nvPr/>
        </p:nvSpPr>
        <p:spPr>
          <a:xfrm>
            <a:off x="6165590" y="4548451"/>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0" name="TextBox 19"/>
          <p:cNvSpPr txBox="1"/>
          <p:nvPr/>
        </p:nvSpPr>
        <p:spPr>
          <a:xfrm>
            <a:off x="5310893" y="4660834"/>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9934" y="496109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p:cNvSpPr/>
          <p:nvPr/>
        </p:nvSpPr>
        <p:spPr>
          <a:xfrm>
            <a:off x="6165590" y="5503248"/>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185290" y="5615631"/>
            <a:ext cx="102143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height</a:t>
            </a:r>
          </a:p>
        </p:txBody>
      </p:sp>
      <p:sp>
        <p:nvSpPr>
          <p:cNvPr id="3" name="TextBox 2"/>
          <p:cNvSpPr txBox="1"/>
          <p:nvPr/>
        </p:nvSpPr>
        <p:spPr>
          <a:xfrm>
            <a:off x="5189711" y="834812"/>
            <a:ext cx="3189976" cy="369332"/>
          </a:xfrm>
          <a:prstGeom prst="rect">
            <a:avLst/>
          </a:prstGeom>
          <a:noFill/>
        </p:spPr>
        <p:txBody>
          <a:bodyPr wrap="none" rtlCol="0">
            <a:spAutoFit/>
          </a:bodyPr>
          <a:lstStyle/>
          <a:p>
            <a:r>
              <a:rPr lang="en-US" dirty="0">
                <a:ea typeface="Avenir Next" charset="0"/>
                <a:cs typeface="Avenir Next" charset="0"/>
              </a:rPr>
              <a:t>What happens in the computer?</a:t>
            </a:r>
          </a:p>
        </p:txBody>
      </p:sp>
      <p:sp>
        <p:nvSpPr>
          <p:cNvPr id="5" name="TextBox 4"/>
          <p:cNvSpPr txBox="1"/>
          <p:nvPr/>
        </p:nvSpPr>
        <p:spPr>
          <a:xfrm>
            <a:off x="279699" y="6236394"/>
            <a:ext cx="5379550" cy="369332"/>
          </a:xfrm>
          <a:prstGeom prst="rect">
            <a:avLst/>
          </a:prstGeom>
          <a:noFill/>
        </p:spPr>
        <p:txBody>
          <a:bodyPr wrap="none" rtlCol="0">
            <a:spAutoFit/>
          </a:bodyPr>
          <a:lstStyle/>
          <a:p>
            <a:r>
              <a:rPr lang="en-US" dirty="0">
                <a:ea typeface="Avenir Next Condensed" charset="0"/>
                <a:cs typeface="Avenir Next Condensed" charset="0"/>
              </a:rPr>
              <a:t>Recall that the execution starts from the main() function</a:t>
            </a:r>
          </a:p>
        </p:txBody>
      </p:sp>
      <p:sp>
        <p:nvSpPr>
          <p:cNvPr id="4" name="TextBox 3">
            <a:extLst>
              <a:ext uri="{FF2B5EF4-FFF2-40B4-BE49-F238E27FC236}">
                <a16:creationId xmlns:a16="http://schemas.microsoft.com/office/drawing/2014/main" id="{D2FBB161-739C-42BD-B7ED-E2F09E5AA5F4}"/>
              </a:ext>
            </a:extLst>
          </p:cNvPr>
          <p:cNvSpPr txBox="1"/>
          <p:nvPr/>
        </p:nvSpPr>
        <p:spPr>
          <a:xfrm>
            <a:off x="6261547" y="2470058"/>
            <a:ext cx="2689505" cy="954107"/>
          </a:xfrm>
          <a:prstGeom prst="rect">
            <a:avLst/>
          </a:prstGeom>
          <a:noFill/>
        </p:spPr>
        <p:txBody>
          <a:bodyPr wrap="square" rtlCol="0">
            <a:spAutoFit/>
          </a:bodyPr>
          <a:lstStyle/>
          <a:p>
            <a:r>
              <a:rPr lang="en-US" sz="1400" dirty="0"/>
              <a:t>A memory chunk for storing an integer will be created in the main memory and associated with the name “width”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8" grpId="0" animBg="1"/>
      <p:bldP spid="19" grpId="0"/>
      <p:bldP spid="20" grpId="0"/>
      <p:bldP spid="21" grpId="0" animBg="1"/>
      <p:bldP spid="22" grpId="1" animBg="1"/>
      <p:bldP spid="23" grpId="0" animBg="1"/>
      <p:bldP spid="24"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Identifiers (Variable names)</a:t>
            </a:r>
            <a:br>
              <a:rPr lang="en-US" dirty="0"/>
            </a:br>
            <a:endParaRPr lang="en-US" dirty="0"/>
          </a:p>
        </p:txBody>
      </p:sp>
      <p:sp>
        <p:nvSpPr>
          <p:cNvPr id="3" name="Content Placeholder 2"/>
          <p:cNvSpPr>
            <a:spLocks noGrp="1"/>
          </p:cNvSpPr>
          <p:nvPr>
            <p:ph idx="1"/>
          </p:nvPr>
        </p:nvSpPr>
        <p:spPr>
          <a:xfrm>
            <a:off x="457199" y="1319134"/>
            <a:ext cx="8372475" cy="4909279"/>
          </a:xfrm>
        </p:spPr>
        <p:txBody>
          <a:bodyPr>
            <a:normAutofit lnSpcReduction="10000"/>
          </a:bodyPr>
          <a:lstStyle/>
          <a:p>
            <a:r>
              <a:rPr lang="en-US" dirty="0"/>
              <a:t>An identifier must start with either </a:t>
            </a:r>
          </a:p>
          <a:p>
            <a:pPr lvl="1"/>
            <a:r>
              <a:rPr lang="en-US" dirty="0"/>
              <a:t>a letter (i.e.,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and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The rest of the characters may be </a:t>
            </a:r>
          </a:p>
          <a:p>
            <a:pPr lvl="1"/>
            <a:r>
              <a:rPr lang="pl-PL" dirty="0"/>
              <a:t>letters (i.e.,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and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t>
            </a:r>
            <a:endParaRPr lang="en-US" dirty="0"/>
          </a:p>
          <a:p>
            <a:pPr lvl="1"/>
            <a:r>
              <a:rPr lang="en-US" dirty="0"/>
              <a:t>digits (i.e., </a:t>
            </a:r>
            <a:r>
              <a:rPr lang="en-US" dirty="0">
                <a:solidFill>
                  <a:schemeClr val="accent6">
                    <a:lumMod val="75000"/>
                  </a:schemeClr>
                </a:solidFill>
              </a:rPr>
              <a:t>0</a:t>
            </a:r>
            <a:r>
              <a:rPr lang="en-US" dirty="0"/>
              <a:t> to </a:t>
            </a:r>
            <a:r>
              <a:rPr lang="en-US" dirty="0">
                <a:solidFill>
                  <a:schemeClr val="accent6">
                    <a:lumMod val="75000"/>
                  </a:schemeClr>
                </a:solidFill>
              </a:rPr>
              <a:t>9</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Meaningful identifiers make a program more </a:t>
            </a:r>
            <a:r>
              <a:rPr lang="en-US" dirty="0">
                <a:solidFill>
                  <a:schemeClr val="accent6">
                    <a:lumMod val="75000"/>
                  </a:schemeClr>
                </a:solidFill>
              </a:rPr>
              <a:t>readable </a:t>
            </a:r>
          </a:p>
          <a:p>
            <a:r>
              <a:rPr lang="en-US" dirty="0"/>
              <a:t>C++ is </a:t>
            </a:r>
            <a:r>
              <a:rPr lang="en-US" dirty="0">
                <a:solidFill>
                  <a:schemeClr val="accent6">
                    <a:lumMod val="75000"/>
                  </a:schemeClr>
                </a:solidFill>
              </a:rPr>
              <a:t>case-sensitive</a:t>
            </a:r>
            <a:r>
              <a:rPr lang="en-US" dirty="0"/>
              <a:t> </a:t>
            </a:r>
          </a:p>
          <a:p>
            <a:pPr lvl="1"/>
            <a:r>
              <a:rPr lang="en-US" dirty="0"/>
              <a:t>e.g., radius, RADIUS, Radius, etc., are different </a:t>
            </a:r>
          </a:p>
          <a:p>
            <a:r>
              <a:rPr lang="en-US" dirty="0"/>
              <a:t>Cannot be a </a:t>
            </a:r>
            <a:r>
              <a:rPr lang="en-US" b="1" dirty="0">
                <a:solidFill>
                  <a:schemeClr val="accent6">
                    <a:lumMod val="75000"/>
                  </a:schemeClr>
                </a:solidFill>
              </a:rPr>
              <a:t>keyword</a:t>
            </a:r>
            <a:r>
              <a:rPr lang="en-US" dirty="0"/>
              <a:t> in C++ </a:t>
            </a:r>
          </a:p>
          <a:p>
            <a:pPr>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21</a:t>
            </a:fld>
            <a:endParaRPr lang="en-US"/>
          </a:p>
        </p:txBody>
      </p:sp>
      <p:grpSp>
        <p:nvGrpSpPr>
          <p:cNvPr id="12" name="Group 11"/>
          <p:cNvGrpSpPr/>
          <p:nvPr/>
        </p:nvGrpSpPr>
        <p:grpSpPr>
          <a:xfrm>
            <a:off x="5970495" y="1549101"/>
            <a:ext cx="3065930" cy="2224672"/>
            <a:chOff x="5970495" y="1549101"/>
            <a:chExt cx="3065930" cy="2224672"/>
          </a:xfrm>
        </p:grpSpPr>
        <p:sp>
          <p:nvSpPr>
            <p:cNvPr id="9" name="Rectangle 8"/>
            <p:cNvSpPr/>
            <p:nvPr/>
          </p:nvSpPr>
          <p:spPr>
            <a:xfrm>
              <a:off x="5970495" y="1549101"/>
              <a:ext cx="3065930" cy="2224672"/>
            </a:xfrm>
            <a:prstGeom prst="rect">
              <a:avLst/>
            </a:prstGeom>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6014229" y="1631137"/>
              <a:ext cx="2869696"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length;</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 = length*length;</a:t>
              </a:r>
            </a:p>
          </p:txBody>
        </p:sp>
        <p:sp>
          <p:nvSpPr>
            <p:cNvPr id="7" name="TextBox 6"/>
            <p:cNvSpPr txBox="1"/>
            <p:nvPr/>
          </p:nvSpPr>
          <p:spPr>
            <a:xfrm>
              <a:off x="7267822" y="2858456"/>
              <a:ext cx="1366080"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 a*a;</a:t>
              </a:r>
            </a:p>
          </p:txBody>
        </p:sp>
        <p:sp>
          <p:nvSpPr>
            <p:cNvPr id="8" name="TextBox 7"/>
            <p:cNvSpPr txBox="1"/>
            <p:nvPr/>
          </p:nvSpPr>
          <p:spPr>
            <a:xfrm>
              <a:off x="6800077" y="2475629"/>
              <a:ext cx="458780" cy="369332"/>
            </a:xfrm>
            <a:prstGeom prst="rect">
              <a:avLst/>
            </a:prstGeom>
            <a:noFill/>
            <a:ln>
              <a:noFill/>
            </a:ln>
          </p:spPr>
          <p:txBody>
            <a:bodyPr wrap="none" rtlCol="0">
              <a:spAutoFit/>
            </a:bodyPr>
            <a:lstStyle/>
            <a:p>
              <a:r>
                <a:rPr lang="en-US" dirty="0">
                  <a:latin typeface="Avenir Next" charset="0"/>
                  <a:ea typeface="Avenir Next" charset="0"/>
                  <a:cs typeface="Avenir Next" charset="0"/>
                </a:rPr>
                <a:t>vs.</a:t>
              </a:r>
            </a:p>
          </p:txBody>
        </p:sp>
      </p:grpSp>
      <p:cxnSp>
        <p:nvCxnSpPr>
          <p:cNvPr id="11" name="Straight Arrow Connector 10"/>
          <p:cNvCxnSpPr/>
          <p:nvPr/>
        </p:nvCxnSpPr>
        <p:spPr>
          <a:xfrm flipH="1">
            <a:off x="7616414" y="3773773"/>
            <a:ext cx="32625" cy="540043"/>
          </a:xfrm>
          <a:prstGeom prst="straightConnector1">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Keywords</a:t>
            </a:r>
          </a:p>
        </p:txBody>
      </p:sp>
      <p:sp>
        <p:nvSpPr>
          <p:cNvPr id="3" name="Content Placeholder 2"/>
          <p:cNvSpPr>
            <a:spLocks noGrp="1"/>
          </p:cNvSpPr>
          <p:nvPr>
            <p:ph idx="1"/>
          </p:nvPr>
        </p:nvSpPr>
        <p:spPr>
          <a:xfrm>
            <a:off x="457198" y="1319135"/>
            <a:ext cx="8686801" cy="1082871"/>
          </a:xfrm>
        </p:spPr>
        <p:txBody>
          <a:bodyPr>
            <a:normAutofit/>
          </a:bodyPr>
          <a:lstStyle/>
          <a:p>
            <a:r>
              <a:rPr lang="en-US" b="1" dirty="0">
                <a:solidFill>
                  <a:schemeClr val="accent6">
                    <a:lumMod val="75000"/>
                  </a:schemeClr>
                </a:solidFill>
              </a:rPr>
              <a:t>Reserved</a:t>
            </a:r>
            <a:r>
              <a:rPr lang="en-US" dirty="0"/>
              <a:t> words in C++ with </a:t>
            </a:r>
            <a:r>
              <a:rPr lang="en-US" dirty="0">
                <a:solidFill>
                  <a:schemeClr val="accent5">
                    <a:lumMod val="75000"/>
                  </a:schemeClr>
                </a:solidFill>
              </a:rPr>
              <a:t>predefined meanings</a:t>
            </a:r>
            <a:r>
              <a:rPr lang="en-US" dirty="0">
                <a:solidFill>
                  <a:schemeClr val="accent6">
                    <a:lumMod val="75000"/>
                  </a:schemeClr>
                </a:solidFill>
              </a:rPr>
              <a:t>.</a:t>
            </a:r>
          </a:p>
          <a:p>
            <a:r>
              <a:rPr lang="en-US" dirty="0"/>
              <a:t>CANNOT be used as names for variables or anything else.</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4828203"/>
              </p:ext>
            </p:extLst>
          </p:nvPr>
        </p:nvGraphicFramePr>
        <p:xfrm>
          <a:off x="457198" y="2393950"/>
          <a:ext cx="8374568" cy="3209544"/>
        </p:xfrm>
        <a:graphic>
          <a:graphicData uri="http://schemas.openxmlformats.org/drawingml/2006/table">
            <a:tbl>
              <a:tblPr bandRow="1">
                <a:tableStyleId>{5C22544A-7EE6-4342-B048-85BDC9FD1C3A}</a:tableStyleId>
              </a:tblPr>
              <a:tblGrid>
                <a:gridCol w="1518363">
                  <a:extLst>
                    <a:ext uri="{9D8B030D-6E8A-4147-A177-3AD203B41FA5}">
                      <a16:colId xmlns:a16="http://schemas.microsoft.com/office/drawing/2014/main" val="20000"/>
                    </a:ext>
                  </a:extLst>
                </a:gridCol>
                <a:gridCol w="1715453">
                  <a:extLst>
                    <a:ext uri="{9D8B030D-6E8A-4147-A177-3AD203B41FA5}">
                      <a16:colId xmlns:a16="http://schemas.microsoft.com/office/drawing/2014/main" val="20001"/>
                    </a:ext>
                  </a:extLst>
                </a:gridCol>
                <a:gridCol w="2223552">
                  <a:extLst>
                    <a:ext uri="{9D8B030D-6E8A-4147-A177-3AD203B41FA5}">
                      <a16:colId xmlns:a16="http://schemas.microsoft.com/office/drawing/2014/main" val="20002"/>
                    </a:ext>
                  </a:extLst>
                </a:gridCol>
                <a:gridCol w="1487656">
                  <a:extLst>
                    <a:ext uri="{9D8B030D-6E8A-4147-A177-3AD203B41FA5}">
                      <a16:colId xmlns:a16="http://schemas.microsoft.com/office/drawing/2014/main" val="20003"/>
                    </a:ext>
                  </a:extLst>
                </a:gridCol>
                <a:gridCol w="1429544">
                  <a:extLst>
                    <a:ext uri="{9D8B030D-6E8A-4147-A177-3AD203B41FA5}">
                      <a16:colId xmlns:a16="http://schemas.microsoft.com/office/drawing/2014/main" val="20004"/>
                    </a:ext>
                  </a:extLst>
                </a:gridCol>
              </a:tblGrid>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asm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inline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return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typedef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auto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double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short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1"/>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bool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dynamic_cast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typename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2"/>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break</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sizeof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union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3"/>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enum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mutable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4"/>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explicit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namespace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using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5"/>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char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extern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new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struct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virtual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6"/>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class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false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operator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switch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7"/>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float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private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template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volatile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8"/>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protected </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this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wchar_t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9"/>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continue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friend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public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throw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while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default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goto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register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1"/>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delete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reinterpret_cast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try</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2"/>
                  </a:ext>
                </a:extLst>
              </a:tr>
            </a:tbl>
          </a:graphicData>
        </a:graphic>
      </p:graphicFrame>
      <p:sp>
        <p:nvSpPr>
          <p:cNvPr id="4" name="TextBox 3">
            <a:extLst>
              <a:ext uri="{FF2B5EF4-FFF2-40B4-BE49-F238E27FC236}">
                <a16:creationId xmlns:a16="http://schemas.microsoft.com/office/drawing/2014/main" id="{A6BFDB7A-8117-FD46-BDB8-61418F1D4A88}"/>
              </a:ext>
            </a:extLst>
          </p:cNvPr>
          <p:cNvSpPr txBox="1"/>
          <p:nvPr/>
        </p:nvSpPr>
        <p:spPr>
          <a:xfrm>
            <a:off x="662831" y="5710019"/>
            <a:ext cx="6490009" cy="646331"/>
          </a:xfrm>
          <a:prstGeom prst="rect">
            <a:avLst/>
          </a:prstGeom>
          <a:noFill/>
        </p:spPr>
        <p:txBody>
          <a:bodyPr wrap="square" rtlCol="0">
            <a:spAutoFit/>
          </a:bodyPr>
          <a:lstStyle/>
          <a:p>
            <a:r>
              <a:rPr lang="en-US" dirty="0"/>
              <a:t>You are not required to memorize all these names.  You will get to recognize most of them later 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identifiers</a:t>
            </a:r>
          </a:p>
        </p:txBody>
      </p:sp>
      <p:sp>
        <p:nvSpPr>
          <p:cNvPr id="3" name="Content Placeholder 2"/>
          <p:cNvSpPr>
            <a:spLocks noGrp="1"/>
          </p:cNvSpPr>
          <p:nvPr>
            <p:ph idx="1"/>
          </p:nvPr>
        </p:nvSpPr>
        <p:spPr>
          <a:xfrm>
            <a:off x="457200" y="1323192"/>
            <a:ext cx="8229600" cy="4802972"/>
          </a:xfrm>
        </p:spPr>
        <p:txBody>
          <a:bodyPr/>
          <a:lstStyle/>
          <a:p>
            <a:r>
              <a:rPr lang="en-US" sz="2800" dirty="0"/>
              <a:t>Which of the following identifiers are valid in C++?</a:t>
            </a:r>
          </a:p>
          <a:p>
            <a:endParaRPr lang="en-US" dirty="0"/>
          </a:p>
        </p:txBody>
      </p:sp>
      <p:sp>
        <p:nvSpPr>
          <p:cNvPr id="25" name="Slide Number Placeholder 24"/>
          <p:cNvSpPr>
            <a:spLocks noGrp="1"/>
          </p:cNvSpPr>
          <p:nvPr>
            <p:ph type="sldNum" sz="quarter" idx="12"/>
          </p:nvPr>
        </p:nvSpPr>
        <p:spPr/>
        <p:txBody>
          <a:bodyPr/>
          <a:lstStyle/>
          <a:p>
            <a:fld id="{A2D5F323-9395-A24C-8003-89F99F5948AE}" type="slidenum">
              <a:rPr lang="en-US" smtClean="0"/>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8711250"/>
              </p:ext>
            </p:extLst>
          </p:nvPr>
        </p:nvGraphicFramePr>
        <p:xfrm>
          <a:off x="762000" y="1904757"/>
          <a:ext cx="7772400" cy="3048485"/>
        </p:xfrm>
        <a:graphic>
          <a:graphicData uri="http://schemas.openxmlformats.org/drawingml/2006/table">
            <a:tbl>
              <a:tblPr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a_man</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2008</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program.cc</a:t>
                      </a:r>
                    </a:p>
                  </a:txBody>
                  <a:tcPr marL="137160" marR="137160" marT="137160" marB="137160" anchor="ctr"/>
                </a:tc>
                <a:extLst>
                  <a:ext uri="{0D108BD9-81ED-4DB2-BD59-A6C34878D82A}">
                    <a16:rowId xmlns:a16="http://schemas.microsoft.com/office/drawing/2014/main" val="10000"/>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const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year1-student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_</a:t>
                      </a:r>
                      <a:r>
                        <a:rPr lang="en-US" sz="2000" b="0" i="0" dirty="0" err="1">
                          <a:latin typeface="Menlo" panose="020B0609030804020204" pitchFamily="49" charset="0"/>
                          <a:ea typeface="Menlo" panose="020B0609030804020204" pitchFamily="49" charset="0"/>
                          <a:cs typeface="Menlo" panose="020B0609030804020204" pitchFamily="49" charset="0"/>
                        </a:rPr>
                        <a:t>oOOo</a:t>
                      </a:r>
                      <a:r>
                        <a:rPr lang="en-US" sz="2000" b="0" i="0" dirty="0">
                          <a:latin typeface="Menlo" panose="020B0609030804020204" pitchFamily="49" charset="0"/>
                          <a:ea typeface="Menlo" panose="020B0609030804020204" pitchFamily="49" charset="0"/>
                          <a:cs typeface="Menlo" panose="020B0609030804020204" pitchFamily="49" charset="0"/>
                        </a:rPr>
                        <a:t>_</a:t>
                      </a:r>
                    </a:p>
                  </a:txBody>
                  <a:tcPr marL="137160" marR="137160" marT="137160" marB="137160" anchor="ctr"/>
                </a:tc>
                <a:extLst>
                  <a:ext uri="{0D108BD9-81ED-4DB2-BD59-A6C34878D82A}">
                    <a16:rowId xmlns:a16="http://schemas.microsoft.com/office/drawing/2014/main" val="10001"/>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an integer</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change%2</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ABCx123</a:t>
                      </a:r>
                    </a:p>
                  </a:txBody>
                  <a:tcPr marL="137160" marR="137160" marT="137160" marB="137160" anchor="ctr"/>
                </a:tc>
                <a:extLst>
                  <a:ext uri="{0D108BD9-81ED-4DB2-BD59-A6C34878D82A}">
                    <a16:rowId xmlns:a16="http://schemas.microsoft.com/office/drawing/2014/main" val="10002"/>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string</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Days_of_Week</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friend</a:t>
                      </a:r>
                    </a:p>
                  </a:txBody>
                  <a:tcPr marL="137160" marR="137160" marT="137160" marB="137160" anchor="ctr"/>
                </a:tc>
                <a:extLst>
                  <a:ext uri="{0D108BD9-81ED-4DB2-BD59-A6C34878D82A}">
                    <a16:rowId xmlns:a16="http://schemas.microsoft.com/office/drawing/2014/main" val="10003"/>
                  </a:ext>
                </a:extLst>
              </a:tr>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cout</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delete</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cos</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extLst>
                  <a:ext uri="{0D108BD9-81ED-4DB2-BD59-A6C34878D82A}">
                    <a16:rowId xmlns:a16="http://schemas.microsoft.com/office/drawing/2014/main" val="10004"/>
                  </a:ext>
                </a:extLst>
              </a:tr>
            </a:tbl>
          </a:graphicData>
        </a:graphic>
      </p:graphicFrame>
      <p:pic>
        <p:nvPicPr>
          <p:cNvPr id="6"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2046024"/>
            <a:ext cx="356367" cy="381000"/>
          </a:xfrm>
          <a:prstGeom prst="rect">
            <a:avLst/>
          </a:prstGeom>
          <a:noFill/>
        </p:spPr>
      </p:pic>
      <p:pic>
        <p:nvPicPr>
          <p:cNvPr id="8"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2667000"/>
            <a:ext cx="356366" cy="381000"/>
          </a:xfrm>
          <a:prstGeom prst="rect">
            <a:avLst/>
          </a:prstGeom>
          <a:noFill/>
        </p:spPr>
      </p:pic>
      <p:pic>
        <p:nvPicPr>
          <p:cNvPr id="11"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046024"/>
            <a:ext cx="356366" cy="381000"/>
          </a:xfrm>
          <a:prstGeom prst="rect">
            <a:avLst/>
          </a:prstGeom>
          <a:noFill/>
          <a:effectLst/>
        </p:spPr>
      </p:pic>
      <p:pic>
        <p:nvPicPr>
          <p:cNvPr id="12"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667000"/>
            <a:ext cx="356366" cy="381000"/>
          </a:xfrm>
          <a:prstGeom prst="rect">
            <a:avLst/>
          </a:prstGeom>
          <a:noFill/>
        </p:spPr>
      </p:pic>
      <p:pic>
        <p:nvPicPr>
          <p:cNvPr id="16"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2046024"/>
            <a:ext cx="356366" cy="381000"/>
          </a:xfrm>
          <a:prstGeom prst="rect">
            <a:avLst/>
          </a:prstGeom>
          <a:noFill/>
        </p:spPr>
      </p:pic>
      <p:pic>
        <p:nvPicPr>
          <p:cNvPr id="18"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2667000"/>
            <a:ext cx="356367" cy="381000"/>
          </a:xfrm>
          <a:prstGeom prst="rect">
            <a:avLst/>
          </a:prstGeom>
          <a:noFill/>
        </p:spPr>
      </p:pic>
      <p:pic>
        <p:nvPicPr>
          <p:cNvPr id="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3278186"/>
            <a:ext cx="356366" cy="381000"/>
          </a:xfrm>
          <a:prstGeom prst="rect">
            <a:avLst/>
          </a:prstGeom>
          <a:noFill/>
        </p:spPr>
      </p:pic>
      <p:pic>
        <p:nvPicPr>
          <p:cNvPr id="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3876410"/>
            <a:ext cx="356367" cy="381000"/>
          </a:xfrm>
          <a:prstGeom prst="rect">
            <a:avLst/>
          </a:prstGeom>
          <a:noFill/>
        </p:spPr>
      </p:pic>
      <p:pic>
        <p:nvPicPr>
          <p:cNvPr id="1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4461228"/>
            <a:ext cx="356367" cy="381000"/>
          </a:xfrm>
          <a:prstGeom prst="rect">
            <a:avLst/>
          </a:prstGeom>
          <a:noFill/>
        </p:spPr>
      </p:pic>
      <p:pic>
        <p:nvPicPr>
          <p:cNvPr id="13"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3278186"/>
            <a:ext cx="356366" cy="381000"/>
          </a:xfrm>
          <a:prstGeom prst="rect">
            <a:avLst/>
          </a:prstGeom>
          <a:noFill/>
        </p:spPr>
      </p:pic>
      <p:pic>
        <p:nvPicPr>
          <p:cNvPr id="14"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4537428"/>
            <a:ext cx="356366" cy="381000"/>
          </a:xfrm>
          <a:prstGeom prst="rect">
            <a:avLst/>
          </a:prstGeom>
          <a:noFill/>
        </p:spPr>
      </p:pic>
      <p:pic>
        <p:nvPicPr>
          <p:cNvPr id="15"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5508007" y="3876410"/>
            <a:ext cx="356367" cy="381000"/>
          </a:xfrm>
          <a:prstGeom prst="rect">
            <a:avLst/>
          </a:prstGeom>
          <a:noFill/>
        </p:spPr>
      </p:pic>
      <p:pic>
        <p:nvPicPr>
          <p:cNvPr id="1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3876410"/>
            <a:ext cx="356366" cy="381000"/>
          </a:xfrm>
          <a:prstGeom prst="rect">
            <a:avLst/>
          </a:prstGeom>
          <a:noFill/>
        </p:spPr>
      </p:pic>
      <p:pic>
        <p:nvPicPr>
          <p:cNvPr id="1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3278186"/>
            <a:ext cx="356367" cy="381000"/>
          </a:xfrm>
          <a:prstGeom prst="rect">
            <a:avLst/>
          </a:prstGeom>
          <a:noFill/>
        </p:spPr>
      </p:pic>
      <p:pic>
        <p:nvPicPr>
          <p:cNvPr id="2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4537428"/>
            <a:ext cx="356367" cy="381000"/>
          </a:xfrm>
          <a:prstGeom prst="rect">
            <a:avLst/>
          </a:prstGeom>
          <a:noFill/>
        </p:spPr>
      </p:pic>
      <p:sp>
        <p:nvSpPr>
          <p:cNvPr id="21" name="Oval 20"/>
          <p:cNvSpPr/>
          <p:nvPr/>
        </p:nvSpPr>
        <p:spPr>
          <a:xfrm>
            <a:off x="5992504"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62000"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96938" y="5273077"/>
            <a:ext cx="6477000" cy="1201003"/>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Calibri Light" charset="0"/>
                <a:ea typeface="Calibri Light" charset="0"/>
                <a:cs typeface="Calibri Light" charset="0"/>
              </a:rPr>
              <a:t>Words like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dirty="0">
                <a:latin typeface="Calibri Light" charset="0"/>
                <a:ea typeface="Calibri Light" charset="0"/>
                <a:cs typeface="Calibri Light"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dirty="0">
                <a:latin typeface="Calibri Light" charset="0"/>
                <a:ea typeface="Calibri Light" charset="0"/>
                <a:cs typeface="Calibri Light" charset="0"/>
              </a:rPr>
              <a:t>, </a:t>
            </a:r>
            <a:r>
              <a:rPr lang="en-US" sz="1600" dirty="0">
                <a:latin typeface="Menlo" panose="020B0609030804020204" pitchFamily="49" charset="0"/>
                <a:ea typeface="Menlo" panose="020B0609030804020204" pitchFamily="49" charset="0"/>
                <a:cs typeface="Menlo" panose="020B0609030804020204" pitchFamily="49" charset="0"/>
              </a:rPr>
              <a:t>string</a:t>
            </a:r>
            <a:r>
              <a:rPr lang="en-US" dirty="0">
                <a:latin typeface="Calibri Light" charset="0"/>
                <a:ea typeface="Calibri Light" charset="0"/>
                <a:cs typeface="Calibri Light" charset="0"/>
              </a:rPr>
              <a:t>, and </a:t>
            </a:r>
            <a:r>
              <a:rPr lang="en-US" sz="1600" dirty="0" err="1">
                <a:latin typeface="Menlo" panose="020B0609030804020204" pitchFamily="49" charset="0"/>
                <a:ea typeface="Menlo" panose="020B0609030804020204" pitchFamily="49" charset="0"/>
                <a:cs typeface="Menlo" panose="020B0609030804020204" pitchFamily="49" charset="0"/>
              </a:rPr>
              <a:t>cos</a:t>
            </a:r>
            <a:r>
              <a:rPr lang="en-US" dirty="0">
                <a:latin typeface="Calibri Light" charset="0"/>
                <a:ea typeface="Calibri Light" charset="0"/>
                <a:cs typeface="Calibri Light" charset="0"/>
              </a:rPr>
              <a:t> are NOT keywords in C++. They are defined in libraries required by the C++ language standard. Redefining these words, though allowed, can be confusing and thus should be avoided.</a:t>
            </a:r>
          </a:p>
        </p:txBody>
      </p:sp>
      <p:sp>
        <p:nvSpPr>
          <p:cNvPr id="26" name="Oval 25"/>
          <p:cNvSpPr/>
          <p:nvPr/>
        </p:nvSpPr>
        <p:spPr>
          <a:xfrm>
            <a:off x="891294" y="3865827"/>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of a Variable</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200" dirty="0"/>
              <a:t>Data type is an important concept when using a variable.</a:t>
            </a:r>
          </a:p>
          <a:p>
            <a:pPr marL="0" indent="0">
              <a:buNone/>
            </a:pPr>
            <a:endParaRPr lang="en-US" sz="2200" dirty="0"/>
          </a:p>
          <a:p>
            <a:r>
              <a:rPr lang="en-US" sz="2200" dirty="0"/>
              <a:t>Tells the computer how to </a:t>
            </a:r>
            <a:r>
              <a:rPr lang="en-US" sz="2200" dirty="0">
                <a:solidFill>
                  <a:schemeClr val="accent6">
                    <a:lumMod val="75000"/>
                  </a:schemeClr>
                </a:solidFill>
              </a:rPr>
              <a:t>interpret</a:t>
            </a:r>
            <a:r>
              <a:rPr lang="en-US" sz="2200" dirty="0"/>
              <a:t> the data stored in a variable </a:t>
            </a:r>
          </a:p>
          <a:p>
            <a:r>
              <a:rPr lang="en-US" sz="2200" dirty="0"/>
              <a:t>Determines the </a:t>
            </a:r>
            <a:r>
              <a:rPr lang="en-US" sz="2200" dirty="0">
                <a:solidFill>
                  <a:schemeClr val="accent6">
                    <a:lumMod val="75000"/>
                  </a:schemeClr>
                </a:solidFill>
              </a:rPr>
              <a:t>size of storage</a:t>
            </a:r>
            <a:r>
              <a:rPr lang="en-US" sz="2200" dirty="0"/>
              <a:t> needed to store the data </a:t>
            </a:r>
          </a:p>
          <a:p>
            <a:r>
              <a:rPr lang="en-US" sz="2200" dirty="0"/>
              <a:t>Some basic data types in C++: </a:t>
            </a:r>
          </a:p>
          <a:p>
            <a:endParaRPr lang="en-US" sz="2800"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17061550"/>
              </p:ext>
            </p:extLst>
          </p:nvPr>
        </p:nvGraphicFramePr>
        <p:xfrm>
          <a:off x="533400" y="3569800"/>
          <a:ext cx="8153400" cy="21996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3429000">
                  <a:extLst>
                    <a:ext uri="{9D8B030D-6E8A-4147-A177-3AD203B41FA5}">
                      <a16:colId xmlns:a16="http://schemas.microsoft.com/office/drawing/2014/main" val="20003"/>
                    </a:ext>
                  </a:extLst>
                </a:gridCol>
              </a:tblGrid>
              <a:tr h="370840">
                <a:tc>
                  <a:txBody>
                    <a:bodyPr/>
                    <a:lstStyle/>
                    <a:p>
                      <a:pPr algn="ctr"/>
                      <a:r>
                        <a:rPr lang="en-US" dirty="0"/>
                        <a:t>Name</a:t>
                      </a:r>
                    </a:p>
                  </a:txBody>
                  <a:tcPr/>
                </a:tc>
                <a:tc>
                  <a:txBody>
                    <a:bodyPr/>
                    <a:lstStyle/>
                    <a:p>
                      <a:pPr algn="ctr"/>
                      <a:r>
                        <a:rPr lang="en-US" dirty="0"/>
                        <a:t>Description</a:t>
                      </a:r>
                    </a:p>
                  </a:txBody>
                  <a:tcPr/>
                </a:tc>
                <a:tc>
                  <a:txBody>
                    <a:bodyPr/>
                    <a:lstStyle/>
                    <a:p>
                      <a:pPr algn="ctr"/>
                      <a:r>
                        <a:rPr lang="en-US" dirty="0"/>
                        <a:t>Size</a:t>
                      </a:r>
                    </a:p>
                  </a:txBody>
                  <a:tcPr/>
                </a:tc>
                <a:tc>
                  <a:txBody>
                    <a:bodyPr/>
                    <a:lstStyle/>
                    <a:p>
                      <a:pPr algn="ctr"/>
                      <a:r>
                        <a:rPr lang="en-US" dirty="0"/>
                        <a:t>Range</a:t>
                      </a:r>
                    </a:p>
                  </a:txBody>
                  <a:tcP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char</a:t>
                      </a:r>
                      <a:endParaRPr lang="en-US" sz="2000" b="1"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Character or small integer</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0 to 255</a:t>
                      </a:r>
                    </a:p>
                  </a:txBody>
                  <a:tcPr/>
                </a:tc>
                <a:extLst>
                  <a:ext uri="{0D108BD9-81ED-4DB2-BD59-A6C34878D82A}">
                    <a16:rowId xmlns:a16="http://schemas.microsoft.com/office/drawing/2014/main" val="10001"/>
                  </a:ext>
                </a:extLst>
              </a:tr>
              <a:tr h="370840">
                <a:tc>
                  <a:txBody>
                    <a:bodyPr/>
                    <a:lstStyle/>
                    <a:p>
                      <a:pPr algn="ctr"/>
                      <a:r>
                        <a:rPr lang="en-US" altLang="zh-TW" sz="2000" b="1" kern="1200" dirty="0" err="1">
                          <a:latin typeface="Consolas" charset="0"/>
                          <a:ea typeface="Consolas" charset="0"/>
                          <a:cs typeface="Consolas" charset="0"/>
                        </a:rPr>
                        <a:t>bool</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Boolean value</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True(1) or False</a:t>
                      </a:r>
                      <a:r>
                        <a:rPr lang="en-US" b="0" i="0" baseline="0" dirty="0">
                          <a:latin typeface="Calibri Light" charset="0"/>
                          <a:ea typeface="Calibri Light" charset="0"/>
                          <a:cs typeface="Calibri Light" charset="0"/>
                        </a:rPr>
                        <a:t>(0)</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pPr algn="ctr"/>
                      <a:r>
                        <a:rPr lang="en-US" sz="2000" b="1" kern="1200" dirty="0" err="1">
                          <a:latin typeface="Consolas" charset="0"/>
                          <a:ea typeface="Consolas" charset="0"/>
                          <a:cs typeface="Consolas" charset="0"/>
                        </a:rPr>
                        <a:t>int</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Integer</a:t>
                      </a:r>
                    </a:p>
                  </a:txBody>
                  <a:tcPr/>
                </a:tc>
                <a:tc>
                  <a:txBody>
                    <a:bodyPr/>
                    <a:lstStyle/>
                    <a:p>
                      <a:pPr algn="ctr"/>
                      <a:r>
                        <a:rPr lang="en-US" b="0" i="0" dirty="0">
                          <a:latin typeface="Calibri Light" charset="0"/>
                          <a:ea typeface="Calibri Light" charset="0"/>
                          <a:cs typeface="Calibri Light" charset="0"/>
                        </a:rPr>
                        <a:t>4 bytes</a:t>
                      </a:r>
                    </a:p>
                  </a:txBody>
                  <a:tcPr/>
                </a:tc>
                <a:tc>
                  <a:txBody>
                    <a:bodyPr/>
                    <a:lstStyle/>
                    <a:p>
                      <a:pPr algn="ctr"/>
                      <a:r>
                        <a:rPr lang="en-US" b="0" i="0" dirty="0">
                          <a:latin typeface="Calibri Light" charset="0"/>
                          <a:ea typeface="Calibri Light" charset="0"/>
                          <a:cs typeface="Calibri Light" charset="0"/>
                        </a:rPr>
                        <a:t>-</a:t>
                      </a:r>
                      <a:r>
                        <a:rPr lang="en-US" altLang="zh-TW" sz="1800" b="0" i="0" kern="1200" baseline="0" dirty="0">
                          <a:latin typeface="Calibri Light" charset="0"/>
                          <a:ea typeface="Calibri Light" charset="0"/>
                          <a:cs typeface="Calibri Light" charset="0"/>
                        </a:rPr>
                        <a:t>2147483648 to 2147483648</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pPr algn="ctr"/>
                      <a:r>
                        <a:rPr lang="en-US" sz="2000" b="1" kern="1200" dirty="0">
                          <a:latin typeface="Consolas" charset="0"/>
                          <a:ea typeface="Consolas" charset="0"/>
                          <a:cs typeface="Consolas" charset="0"/>
                        </a:rPr>
                        <a:t>double</a:t>
                      </a:r>
                      <a:endParaRPr lang="en-US" sz="2000" b="1" kern="1200" dirty="0">
                        <a:solidFill>
                          <a:srgbClr val="242DE2"/>
                        </a:solidFill>
                        <a:latin typeface="Consolas" charset="0"/>
                        <a:ea typeface="Consolas" charset="0"/>
                        <a:cs typeface="Consolas" charset="0"/>
                      </a:endParaRPr>
                    </a:p>
                  </a:txBody>
                  <a:tcPr anchor="ctr" anchorCtr="1"/>
                </a:tc>
                <a:tc>
                  <a:txBody>
                    <a:bodyPr/>
                    <a:lstStyle/>
                    <a:p>
                      <a:pPr algn="l"/>
                      <a:r>
                        <a:rPr lang="en-US" b="0" i="0" dirty="0">
                          <a:latin typeface="Calibri Light" charset="0"/>
                          <a:ea typeface="Calibri Light" charset="0"/>
                          <a:cs typeface="Calibri Light" charset="0"/>
                        </a:rPr>
                        <a:t>Double precision floating point number</a:t>
                      </a:r>
                    </a:p>
                  </a:txBody>
                  <a:tcPr/>
                </a:tc>
                <a:tc>
                  <a:txBody>
                    <a:bodyPr/>
                    <a:lstStyle/>
                    <a:p>
                      <a:pPr algn="ctr"/>
                      <a:r>
                        <a:rPr lang="en-US" b="0" i="0" dirty="0">
                          <a:latin typeface="Calibri Light" charset="0"/>
                          <a:ea typeface="Calibri Light" charset="0"/>
                          <a:cs typeface="Calibri Light" charset="0"/>
                        </a:rPr>
                        <a:t>8 bytes</a:t>
                      </a:r>
                    </a:p>
                  </a:txBody>
                  <a:tcPr anchor="ctr" anchorCtr="1"/>
                </a:tc>
                <a:tc>
                  <a:txBody>
                    <a:bodyPr/>
                    <a:lstStyle/>
                    <a:p>
                      <a:pPr algn="ctr"/>
                      <a:r>
                        <a:rPr lang="pt-BR" altLang="zh-TW" sz="1800" b="0" i="0" kern="1200" baseline="0" dirty="0">
                          <a:latin typeface="Calibri Light" charset="0"/>
                          <a:ea typeface="Calibri Light" charset="0"/>
                          <a:cs typeface="Calibri Light" charset="0"/>
                        </a:rPr>
                        <a:t>1.7e‐308 to 1.7e+308 (~15 digits)</a:t>
                      </a:r>
                    </a:p>
                    <a:p>
                      <a:pPr marL="0" marR="0" indent="0" algn="ctr" defTabSz="457200" rtl="0" eaLnBrk="1" fontAlgn="auto" latinLnBrk="0" hangingPunct="1">
                        <a:lnSpc>
                          <a:spcPct val="100000"/>
                        </a:lnSpc>
                        <a:spcBef>
                          <a:spcPts val="0"/>
                        </a:spcBef>
                        <a:spcAft>
                          <a:spcPts val="0"/>
                        </a:spcAft>
                        <a:buClrTx/>
                        <a:buSzTx/>
                        <a:buFontTx/>
                        <a:buNone/>
                        <a:tabLst/>
                        <a:defRPr/>
                      </a:pPr>
                      <a:r>
                        <a:rPr lang="pt-BR" altLang="zh-TW" sz="1800" b="0" i="0" kern="1200" baseline="0" dirty="0">
                          <a:latin typeface="Calibri Light" charset="0"/>
                          <a:ea typeface="Calibri Light" charset="0"/>
                          <a:cs typeface="Calibri Light" charset="0"/>
                        </a:rPr>
                        <a:t>-1.7e‐308 to -1.7e+308 (~15 digits)</a:t>
                      </a:r>
                    </a:p>
                  </a:txBody>
                  <a:tcPr anchor="ctr" anchorCtr="1"/>
                </a:tc>
                <a:extLst>
                  <a:ext uri="{0D108BD9-81ED-4DB2-BD59-A6C34878D82A}">
                    <a16:rowId xmlns:a16="http://schemas.microsoft.com/office/drawing/2014/main" val="10004"/>
                  </a:ext>
                </a:extLst>
              </a:tr>
            </a:tbl>
          </a:graphicData>
        </a:graphic>
      </p:graphicFrame>
      <p:sp>
        <p:nvSpPr>
          <p:cNvPr id="6" name="TextBox 5"/>
          <p:cNvSpPr txBox="1"/>
          <p:nvPr/>
        </p:nvSpPr>
        <p:spPr>
          <a:xfrm>
            <a:off x="457200" y="5833775"/>
            <a:ext cx="7947546" cy="523220"/>
          </a:xfrm>
          <a:prstGeom prst="rect">
            <a:avLst/>
          </a:prstGeom>
          <a:noFill/>
        </p:spPr>
        <p:txBody>
          <a:bodyPr wrap="square" rtlCol="0">
            <a:spAutoFit/>
          </a:bodyPr>
          <a:lstStyle/>
          <a:p>
            <a:r>
              <a:rPr lang="en-US" sz="1400" dirty="0">
                <a:ea typeface="Avenir Next Condensed" charset="0"/>
                <a:cs typeface="Avenir Next Condensed" charset="0"/>
              </a:rPr>
              <a:t>** The size and range of a particular data type depend on the system under which a program is compiled. The values shown above are those found on most 32-bit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a:t>
            </a:r>
          </a:p>
        </p:txBody>
      </p:sp>
      <p:sp>
        <p:nvSpPr>
          <p:cNvPr id="3" name="Content Placeholder 2"/>
          <p:cNvSpPr>
            <a:spLocks noGrp="1"/>
          </p:cNvSpPr>
          <p:nvPr>
            <p:ph idx="1"/>
          </p:nvPr>
        </p:nvSpPr>
        <p:spPr>
          <a:xfrm>
            <a:off x="457200" y="1417638"/>
            <a:ext cx="8229600" cy="4708525"/>
          </a:xfrm>
        </p:spPr>
        <p:txBody>
          <a:bodyPr/>
          <a:lstStyle/>
          <a:p>
            <a:r>
              <a:rPr lang="en-US" sz="2800" dirty="0"/>
              <a:t>All variables must be </a:t>
            </a:r>
            <a:r>
              <a:rPr lang="en-US" sz="2800" dirty="0">
                <a:solidFill>
                  <a:schemeClr val="accent6">
                    <a:lumMod val="75000"/>
                  </a:schemeClr>
                </a:solidFill>
              </a:rPr>
              <a:t>declared</a:t>
            </a:r>
            <a:r>
              <a:rPr lang="en-US" sz="2800" dirty="0"/>
              <a:t> </a:t>
            </a:r>
            <a:r>
              <a:rPr lang="en-US" sz="2800" dirty="0">
                <a:solidFill>
                  <a:schemeClr val="accent6">
                    <a:lumMod val="75000"/>
                  </a:schemeClr>
                </a:solidFill>
              </a:rPr>
              <a:t>before use </a:t>
            </a:r>
          </a:p>
          <a:p>
            <a:r>
              <a:rPr lang="en-US" sz="2800" dirty="0"/>
              <a:t>A declaration specifies a </a:t>
            </a:r>
            <a:r>
              <a:rPr lang="en-US" sz="2800" dirty="0">
                <a:solidFill>
                  <a:schemeClr val="accent6">
                    <a:lumMod val="75000"/>
                  </a:schemeClr>
                </a:solidFill>
              </a:rPr>
              <a:t>type</a:t>
            </a:r>
            <a:r>
              <a:rPr lang="en-US" sz="2800" dirty="0"/>
              <a:t>, and contains a list of one or more variables of that type </a:t>
            </a:r>
          </a:p>
          <a:p>
            <a:endParaRPr lang="en-US" sz="2800" dirty="0"/>
          </a:p>
          <a:p>
            <a:endParaRPr lang="en-US" sz="2800" dirty="0"/>
          </a:p>
          <a:p>
            <a:endParaRPr lang="en-US" sz="2800" dirty="0"/>
          </a:p>
          <a:p>
            <a:r>
              <a:rPr lang="en-US" sz="2800" dirty="0"/>
              <a:t>Examples:</a:t>
            </a:r>
          </a:p>
          <a:p>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25</a:t>
            </a:fld>
            <a:endParaRPr lang="en-US"/>
          </a:p>
        </p:txBody>
      </p:sp>
      <p:sp>
        <p:nvSpPr>
          <p:cNvPr id="5" name="Rectangle 4"/>
          <p:cNvSpPr/>
          <p:nvPr/>
        </p:nvSpPr>
        <p:spPr>
          <a:xfrm>
            <a:off x="893687" y="2964554"/>
            <a:ext cx="7356625" cy="1310186"/>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a:t>
            </a:r>
            <a:r>
              <a:rPr lang="en-US" dirty="0" err="1">
                <a:solidFill>
                  <a:srgbClr val="0070C0"/>
                </a:solidFill>
                <a:latin typeface="Consolas" charset="0"/>
                <a:ea typeface="Consolas" charset="0"/>
                <a:cs typeface="Consolas" charset="0"/>
              </a:rPr>
              <a:t>variable_name</a:t>
            </a:r>
            <a:r>
              <a:rPr lang="en-US" dirty="0">
                <a:solidFill>
                  <a:srgbClr val="0070C0"/>
                </a:solidFill>
                <a:latin typeface="Consolas" charset="0"/>
                <a:ea typeface="Consolas" charset="0"/>
                <a:cs typeface="Consolas" charset="0"/>
              </a:rPr>
              <a:t>;</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variable_name_1, variable_name_2, …;</a:t>
            </a:r>
          </a:p>
        </p:txBody>
      </p:sp>
      <p:sp>
        <p:nvSpPr>
          <p:cNvPr id="6" name="Rectangle 5"/>
          <p:cNvSpPr/>
          <p:nvPr/>
        </p:nvSpPr>
        <p:spPr>
          <a:xfrm>
            <a:off x="1958452" y="4931983"/>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int</a:t>
            </a:r>
            <a:r>
              <a:rPr lang="en-US" sz="2000" dirty="0">
                <a:latin typeface="Consolas" charset="0"/>
                <a:ea typeface="Consolas" charset="0"/>
                <a:cs typeface="Consolas" charset="0"/>
              </a:rPr>
              <a:t> age, steps;</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char</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c;</a:t>
            </a:r>
          </a:p>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bool</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win;</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double</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height, width, length;</a:t>
            </a:r>
            <a:endParaRPr lang="en-US" sz="2000" dirty="0">
              <a:solidFill>
                <a:srgbClr val="0070C0"/>
              </a:solidFill>
              <a:latin typeface="Consolas" charset="0"/>
              <a:ea typeface="Consolas" charset="0"/>
              <a:cs typeface="Consolas" charset="0"/>
            </a:endParaRPr>
          </a:p>
        </p:txBody>
      </p:sp>
      <p:grpSp>
        <p:nvGrpSpPr>
          <p:cNvPr id="11" name="Group 10">
            <a:extLst>
              <a:ext uri="{FF2B5EF4-FFF2-40B4-BE49-F238E27FC236}">
                <a16:creationId xmlns:a16="http://schemas.microsoft.com/office/drawing/2014/main" id="{77EC17CE-D249-4C2E-9536-878415837C76}"/>
              </a:ext>
            </a:extLst>
          </p:cNvPr>
          <p:cNvGrpSpPr/>
          <p:nvPr/>
        </p:nvGrpSpPr>
        <p:grpSpPr>
          <a:xfrm>
            <a:off x="4571998" y="4513785"/>
            <a:ext cx="4410536" cy="725480"/>
            <a:chOff x="4571998" y="4513785"/>
            <a:chExt cx="4410536" cy="725480"/>
          </a:xfrm>
        </p:grpSpPr>
        <p:sp>
          <p:nvSpPr>
            <p:cNvPr id="4" name="TextBox 3">
              <a:extLst>
                <a:ext uri="{FF2B5EF4-FFF2-40B4-BE49-F238E27FC236}">
                  <a16:creationId xmlns:a16="http://schemas.microsoft.com/office/drawing/2014/main" id="{7F51E016-305D-4924-93EF-137518E650CB}"/>
                </a:ext>
              </a:extLst>
            </p:cNvPr>
            <p:cNvSpPr txBox="1"/>
            <p:nvPr/>
          </p:nvSpPr>
          <p:spPr>
            <a:xfrm>
              <a:off x="4571998" y="4513785"/>
              <a:ext cx="4410536" cy="30777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To declare two integer variables named “age” and “steps”</a:t>
              </a:r>
            </a:p>
          </p:txBody>
        </p:sp>
        <p:cxnSp>
          <p:nvCxnSpPr>
            <p:cNvPr id="9" name="Straight Arrow Connector 8">
              <a:extLst>
                <a:ext uri="{FF2B5EF4-FFF2-40B4-BE49-F238E27FC236}">
                  <a16:creationId xmlns:a16="http://schemas.microsoft.com/office/drawing/2014/main" id="{EF279A7D-C276-4A36-8DEF-5CCD023E1BAC}"/>
                </a:ext>
              </a:extLst>
            </p:cNvPr>
            <p:cNvCxnSpPr>
              <a:cxnSpLocks/>
              <a:stCxn id="4" idx="2"/>
            </p:cNvCxnSpPr>
            <p:nvPr/>
          </p:nvCxnSpPr>
          <p:spPr>
            <a:xfrm flipH="1">
              <a:off x="4857032" y="4821562"/>
              <a:ext cx="1920234" cy="417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Statement</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A variable may be initialized or its value can be changed at a later time after its declaration using an assignment statement </a:t>
            </a:r>
          </a:p>
          <a:p>
            <a:r>
              <a:rPr lang="en-US" dirty="0"/>
              <a:t>An assignment statement consists of a </a:t>
            </a:r>
            <a:r>
              <a:rPr lang="en-US" dirty="0">
                <a:solidFill>
                  <a:schemeClr val="accent6">
                    <a:lumMod val="75000"/>
                  </a:schemeClr>
                </a:solidFill>
              </a:rPr>
              <a:t>variable</a:t>
            </a:r>
            <a:r>
              <a:rPr lang="en-US" dirty="0"/>
              <a:t> on the left-hand side of an equal sign, and a </a:t>
            </a:r>
            <a:r>
              <a:rPr lang="en-US" dirty="0">
                <a:solidFill>
                  <a:schemeClr val="accent6">
                    <a:lumMod val="75000"/>
                  </a:schemeClr>
                </a:solidFill>
              </a:rPr>
              <a:t>value </a:t>
            </a:r>
            <a:r>
              <a:rPr lang="en-US" dirty="0"/>
              <a:t>or an </a:t>
            </a:r>
            <a:r>
              <a:rPr lang="en-US" dirty="0">
                <a:solidFill>
                  <a:schemeClr val="accent6">
                    <a:lumMod val="75000"/>
                  </a:schemeClr>
                </a:solidFill>
              </a:rPr>
              <a:t>expression </a:t>
            </a:r>
            <a:r>
              <a:rPr lang="en-US" dirty="0"/>
              <a:t>on the right-hand side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26</a:t>
            </a:fld>
            <a:endParaRPr lang="en-US"/>
          </a:p>
        </p:txBody>
      </p:sp>
      <p:sp>
        <p:nvSpPr>
          <p:cNvPr id="6" name="Rectangle 5"/>
          <p:cNvSpPr/>
          <p:nvPr/>
        </p:nvSpPr>
        <p:spPr>
          <a:xfrm>
            <a:off x="750627" y="4198395"/>
            <a:ext cx="4885899"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variable_name</a:t>
            </a:r>
            <a:r>
              <a:rPr lang="en-US" sz="2000" dirty="0">
                <a:solidFill>
                  <a:srgbClr val="0070C0"/>
                </a:solidFill>
              </a:rPr>
              <a:t>  =  expression;</a:t>
            </a:r>
          </a:p>
        </p:txBody>
      </p:sp>
      <p:sp>
        <p:nvSpPr>
          <p:cNvPr id="7" name="Rectangle 6"/>
          <p:cNvSpPr/>
          <p:nvPr/>
        </p:nvSpPr>
        <p:spPr>
          <a:xfrm>
            <a:off x="2442948" y="5051425"/>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cs typeface="Times New Roman" pitchFamily="18" charset="0"/>
              </a:rPr>
              <a:t>     </a:t>
            </a:r>
            <a:r>
              <a:rPr lang="en-US" sz="2000" dirty="0" err="1">
                <a:solidFill>
                  <a:schemeClr val="tx1"/>
                </a:solidFill>
                <a:latin typeface="Consolas" charset="0"/>
                <a:ea typeface="Consolas" charset="0"/>
                <a:cs typeface="Consolas" charset="0"/>
              </a:rPr>
              <a:t>int</a:t>
            </a:r>
            <a:r>
              <a:rPr lang="en-US" sz="2000" dirty="0">
                <a:latin typeface="Consolas" charset="0"/>
                <a:ea typeface="Consolas" charset="0"/>
                <a:cs typeface="Consolas" charset="0"/>
              </a:rPr>
              <a:t> age;</a:t>
            </a:r>
          </a:p>
          <a:p>
            <a:r>
              <a:rPr lang="en-US" sz="2000" dirty="0">
                <a:latin typeface="Consolas" charset="0"/>
                <a:ea typeface="Consolas" charset="0"/>
                <a:cs typeface="Consolas" charset="0"/>
              </a:rPr>
              <a:t>  double heights;</a:t>
            </a:r>
          </a:p>
          <a:p>
            <a:r>
              <a:rPr lang="en-US" sz="2000" dirty="0">
                <a:solidFill>
                  <a:srgbClr val="0070C0"/>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age = 5;</a:t>
            </a:r>
          </a:p>
          <a:p>
            <a:r>
              <a:rPr lang="en-US" sz="2000" dirty="0">
                <a:solidFill>
                  <a:schemeClr val="tx1"/>
                </a:solidFill>
                <a:latin typeface="Consolas" charset="0"/>
                <a:ea typeface="Consolas" charset="0"/>
                <a:cs typeface="Consolas" charset="0"/>
              </a:rPr>
              <a:t>  heights = 8 * age + 20.5;</a:t>
            </a:r>
          </a:p>
        </p:txBody>
      </p:sp>
      <p:sp>
        <p:nvSpPr>
          <p:cNvPr id="8" name="Oval 7"/>
          <p:cNvSpPr/>
          <p:nvPr/>
        </p:nvSpPr>
        <p:spPr>
          <a:xfrm>
            <a:off x="3565176" y="5851053"/>
            <a:ext cx="327547" cy="30025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83791" y="6113468"/>
            <a:ext cx="2284736" cy="37352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8" idx="7"/>
          </p:cNvCxnSpPr>
          <p:nvPr/>
        </p:nvCxnSpPr>
        <p:spPr>
          <a:xfrm flipH="1">
            <a:off x="3844755" y="5414323"/>
            <a:ext cx="2204314" cy="480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5827594" y="5115757"/>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 constant value</a:t>
            </a:r>
          </a:p>
        </p:txBody>
      </p:sp>
      <p:sp>
        <p:nvSpPr>
          <p:cNvPr id="14" name="Rounded Rectangle 13"/>
          <p:cNvSpPr/>
          <p:nvPr/>
        </p:nvSpPr>
        <p:spPr>
          <a:xfrm>
            <a:off x="6889344" y="5744596"/>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 expression</a:t>
            </a:r>
          </a:p>
        </p:txBody>
      </p:sp>
      <p:cxnSp>
        <p:nvCxnSpPr>
          <p:cNvPr id="15" name="Straight Arrow Connector 14"/>
          <p:cNvCxnSpPr>
            <a:stCxn id="14" idx="1"/>
            <a:endCxn id="9" idx="6"/>
          </p:cNvCxnSpPr>
          <p:nvPr/>
        </p:nvCxnSpPr>
        <p:spPr>
          <a:xfrm flipH="1">
            <a:off x="6368527" y="5964037"/>
            <a:ext cx="520817" cy="33619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42362" y="5410726"/>
            <a:ext cx="977191" cy="369332"/>
          </a:xfrm>
          <a:prstGeom prst="rect">
            <a:avLst/>
          </a:prstGeom>
          <a:noFill/>
        </p:spPr>
        <p:txBody>
          <a:bodyPr wrap="none" rtlCol="0">
            <a:spAutoFit/>
          </a:bodyPr>
          <a:lstStyle/>
          <a:p>
            <a:r>
              <a:rPr lang="en-US" b="1" dirty="0">
                <a:latin typeface="Calibri Light" charset="0"/>
                <a:ea typeface="Calibri Light" charset="0"/>
                <a:cs typeface="Calibri Light"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3" grpId="0" animBg="1"/>
      <p:bldP spid="14"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 to Variables</a:t>
            </a:r>
          </a:p>
        </p:txBody>
      </p:sp>
      <p:sp>
        <p:nvSpPr>
          <p:cNvPr id="36" name="Slide Number Placeholder 35"/>
          <p:cNvSpPr>
            <a:spLocks noGrp="1"/>
          </p:cNvSpPr>
          <p:nvPr>
            <p:ph type="sldNum" sz="quarter" idx="12"/>
          </p:nvPr>
        </p:nvSpPr>
        <p:spPr/>
        <p:txBody>
          <a:bodyPr/>
          <a:lstStyle/>
          <a:p>
            <a:fld id="{A2D5F323-9395-A24C-8003-89F99F5948AE}" type="slidenum">
              <a:rPr lang="en-US" smtClean="0"/>
              <a:pPr/>
              <a:t>27</a:t>
            </a:fld>
            <a:endParaRPr lang="en-US"/>
          </a:p>
        </p:txBody>
      </p:sp>
      <p:grpSp>
        <p:nvGrpSpPr>
          <p:cNvPr id="3" name="Group 6"/>
          <p:cNvGrpSpPr/>
          <p:nvPr/>
        </p:nvGrpSpPr>
        <p:grpSpPr>
          <a:xfrm>
            <a:off x="1387521" y="1394769"/>
            <a:ext cx="3601057" cy="2287210"/>
            <a:chOff x="5867400" y="4038599"/>
            <a:chExt cx="3181582" cy="2176514"/>
          </a:xfrm>
        </p:grpSpPr>
        <p:sp>
          <p:nvSpPr>
            <p:cNvPr id="8" name="Flowchart: Document 7"/>
            <p:cNvSpPr/>
            <p:nvPr/>
          </p:nvSpPr>
          <p:spPr>
            <a:xfrm>
              <a:off x="5867400" y="4114801"/>
              <a:ext cx="3124200" cy="2100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599"/>
              <a:ext cx="3029182" cy="1962302"/>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solidFill>
                    <a:srgbClr val="1E28EA"/>
                  </a:solidFill>
                  <a:latin typeface="Consolas" charset="0"/>
                  <a:ea typeface="Consolas" charset="0"/>
                  <a:cs typeface="Consolas" charset="0"/>
                </a:rPr>
                <a:t>  </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height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4;</a:t>
              </a:r>
            </a:p>
            <a:p>
              <a:r>
                <a:rPr lang="en-US" sz="1600" dirty="0">
                  <a:latin typeface="Consolas" charset="0"/>
                  <a:ea typeface="Consolas" charset="0"/>
                  <a:cs typeface="Consolas" charset="0"/>
                </a:rPr>
                <a:t>  area = width * height;</a:t>
              </a: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0" name="Rectangle 9"/>
          <p:cNvSpPr/>
          <p:nvPr/>
        </p:nvSpPr>
        <p:spPr>
          <a:xfrm>
            <a:off x="6165590" y="432651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411252" y="443889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5383" y="266652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 name="Group 14"/>
          <p:cNvGrpSpPr/>
          <p:nvPr/>
        </p:nvGrpSpPr>
        <p:grpSpPr>
          <a:xfrm>
            <a:off x="1387522" y="4141847"/>
            <a:ext cx="3601056" cy="1807132"/>
            <a:chOff x="5867400" y="4114800"/>
            <a:chExt cx="3124200" cy="2113018"/>
          </a:xfrm>
        </p:grpSpPr>
        <p:sp>
          <p:nvSpPr>
            <p:cNvPr id="16" name="Flowchart: Document 15"/>
            <p:cNvSpPr/>
            <p:nvPr/>
          </p:nvSpPr>
          <p:spPr>
            <a:xfrm>
              <a:off x="5867400" y="4114800"/>
              <a:ext cx="3124200" cy="211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7050" y="4234274"/>
              <a:ext cx="2974550" cy="1835350"/>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area = width * height;</a:t>
              </a:r>
              <a:endParaRPr lang="en-US" sz="1600" b="1" dirty="0">
                <a:solidFill>
                  <a:srgbClr val="1E28EA"/>
                </a:solidFill>
                <a:latin typeface="Consolas" charset="0"/>
                <a:ea typeface="Consolas" charset="0"/>
                <a:cs typeface="Consolas" charset="0"/>
              </a:endParaRP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5383" y="5046081"/>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Rectangle 24"/>
          <p:cNvSpPr/>
          <p:nvPr/>
        </p:nvSpPr>
        <p:spPr>
          <a:xfrm>
            <a:off x="6165590" y="501446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6" name="TextBox 25"/>
          <p:cNvSpPr txBox="1"/>
          <p:nvPr/>
        </p:nvSpPr>
        <p:spPr>
          <a:xfrm>
            <a:off x="5346704" y="512684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27" name="Rectangle 26"/>
          <p:cNvSpPr/>
          <p:nvPr/>
        </p:nvSpPr>
        <p:spPr>
          <a:xfrm>
            <a:off x="6165590" y="568657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8" name="TextBox 27"/>
          <p:cNvSpPr txBox="1"/>
          <p:nvPr/>
        </p:nvSpPr>
        <p:spPr>
          <a:xfrm>
            <a:off x="5522445" y="579896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29" name="Rectangle 28"/>
          <p:cNvSpPr/>
          <p:nvPr/>
        </p:nvSpPr>
        <p:spPr>
          <a:xfrm>
            <a:off x="6165590" y="163680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0" name="TextBox 29"/>
          <p:cNvSpPr txBox="1"/>
          <p:nvPr/>
        </p:nvSpPr>
        <p:spPr>
          <a:xfrm>
            <a:off x="5411252" y="174918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31" name="Rectangle 30"/>
          <p:cNvSpPr/>
          <p:nvPr/>
        </p:nvSpPr>
        <p:spPr>
          <a:xfrm>
            <a:off x="6165590" y="232475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2" name="TextBox 31"/>
          <p:cNvSpPr txBox="1"/>
          <p:nvPr/>
        </p:nvSpPr>
        <p:spPr>
          <a:xfrm>
            <a:off x="5346704" y="243713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33" name="Rectangle 32"/>
          <p:cNvSpPr/>
          <p:nvPr/>
        </p:nvSpPr>
        <p:spPr>
          <a:xfrm>
            <a:off x="6165590" y="299686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4" name="TextBox 33"/>
          <p:cNvSpPr txBox="1"/>
          <p:nvPr/>
        </p:nvSpPr>
        <p:spPr>
          <a:xfrm>
            <a:off x="5522445" y="310925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35" name="Rounded Rectangular Callout 34"/>
          <p:cNvSpPr/>
          <p:nvPr/>
        </p:nvSpPr>
        <p:spPr>
          <a:xfrm>
            <a:off x="3415680" y="3228103"/>
            <a:ext cx="2078074" cy="1004179"/>
          </a:xfrm>
          <a:prstGeom prst="wedgeRoundRectCallout">
            <a:avLst>
              <a:gd name="adj1" fmla="val -51018"/>
              <a:gd name="adj2" fmla="val 814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The variable </a:t>
            </a:r>
            <a:r>
              <a:rPr lang="en-US" sz="1600" b="1" dirty="0"/>
              <a:t>height</a:t>
            </a:r>
            <a:r>
              <a:rPr lang="en-US" sz="1600" dirty="0"/>
              <a:t> is </a:t>
            </a:r>
            <a:r>
              <a:rPr lang="en-US" sz="1600" b="1" dirty="0">
                <a:solidFill>
                  <a:schemeClr val="accent6">
                    <a:lumMod val="75000"/>
                  </a:schemeClr>
                </a:solidFill>
              </a:rPr>
              <a:t>uninitialized</a:t>
            </a:r>
            <a:r>
              <a:rPr lang="en-US" sz="1600" dirty="0">
                <a:solidFill>
                  <a:schemeClr val="accent6">
                    <a:lumMod val="75000"/>
                  </a:schemeClr>
                </a:solidFill>
              </a:rPr>
              <a:t> </a:t>
            </a:r>
            <a:r>
              <a:rPr lang="en-US" sz="1600" dirty="0"/>
              <a:t>before use and the result is unpredictable.</a:t>
            </a:r>
          </a:p>
        </p:txBody>
      </p:sp>
      <p:sp>
        <p:nvSpPr>
          <p:cNvPr id="6" name="TextBox 5"/>
          <p:cNvSpPr txBox="1"/>
          <p:nvPr/>
        </p:nvSpPr>
        <p:spPr>
          <a:xfrm>
            <a:off x="6740942" y="1766735"/>
            <a:ext cx="514016" cy="369332"/>
          </a:xfrm>
          <a:prstGeom prst="rect">
            <a:avLst/>
          </a:prstGeom>
          <a:solidFill>
            <a:schemeClr val="tx2">
              <a:lumMod val="20000"/>
              <a:lumOff val="80000"/>
            </a:schemeClr>
          </a:solidFill>
        </p:spPr>
        <p:txBody>
          <a:bodyPr wrap="square" rtlCol="0">
            <a:spAutoFit/>
          </a:bodyPr>
          <a:lstStyle/>
          <a:p>
            <a:pPr algn="ctr"/>
            <a:r>
              <a:rPr lang="en-US" dirty="0"/>
              <a:t>5</a:t>
            </a:r>
          </a:p>
        </p:txBody>
      </p:sp>
      <p:sp>
        <p:nvSpPr>
          <p:cNvPr id="38" name="TextBox 37"/>
          <p:cNvSpPr txBox="1"/>
          <p:nvPr/>
        </p:nvSpPr>
        <p:spPr>
          <a:xfrm>
            <a:off x="6740942" y="2450787"/>
            <a:ext cx="514016" cy="369332"/>
          </a:xfrm>
          <a:prstGeom prst="rect">
            <a:avLst/>
          </a:prstGeom>
          <a:solidFill>
            <a:schemeClr val="tx2">
              <a:lumMod val="20000"/>
              <a:lumOff val="80000"/>
            </a:schemeClr>
          </a:solidFill>
        </p:spPr>
        <p:txBody>
          <a:bodyPr wrap="square" rtlCol="0">
            <a:spAutoFit/>
          </a:bodyPr>
          <a:lstStyle/>
          <a:p>
            <a:pPr algn="ctr"/>
            <a:r>
              <a:rPr lang="en-US" dirty="0"/>
              <a:t>4</a:t>
            </a:r>
          </a:p>
        </p:txBody>
      </p:sp>
      <p:sp>
        <p:nvSpPr>
          <p:cNvPr id="39" name="TextBox 38"/>
          <p:cNvSpPr txBox="1"/>
          <p:nvPr/>
        </p:nvSpPr>
        <p:spPr>
          <a:xfrm>
            <a:off x="6637276" y="3115611"/>
            <a:ext cx="713393" cy="369332"/>
          </a:xfrm>
          <a:prstGeom prst="rect">
            <a:avLst/>
          </a:prstGeom>
          <a:solidFill>
            <a:schemeClr val="tx2">
              <a:lumMod val="20000"/>
              <a:lumOff val="80000"/>
            </a:schemeClr>
          </a:solidFill>
        </p:spPr>
        <p:txBody>
          <a:bodyPr wrap="square" rtlCol="0">
            <a:spAutoFit/>
          </a:bodyPr>
          <a:lstStyle/>
          <a:p>
            <a:pPr algn="ctr"/>
            <a:r>
              <a:rPr lang="en-US" dirty="0"/>
              <a:t>20</a:t>
            </a:r>
          </a:p>
        </p:txBody>
      </p:sp>
      <p:sp>
        <p:nvSpPr>
          <p:cNvPr id="40" name="TextBox 39"/>
          <p:cNvSpPr txBox="1"/>
          <p:nvPr/>
        </p:nvSpPr>
        <p:spPr>
          <a:xfrm>
            <a:off x="6737144" y="4450186"/>
            <a:ext cx="495235" cy="369332"/>
          </a:xfrm>
          <a:prstGeom prst="rect">
            <a:avLst/>
          </a:prstGeom>
          <a:solidFill>
            <a:schemeClr val="tx2">
              <a:lumMod val="20000"/>
              <a:lumOff val="80000"/>
            </a:schemeClr>
          </a:solidFill>
        </p:spPr>
        <p:txBody>
          <a:bodyPr wrap="square" rtlCol="0">
            <a:spAutoFit/>
          </a:bodyPr>
          <a:lstStyle>
            <a:defPPr>
              <a:defRPr lang="en-US"/>
            </a:defPPr>
            <a:lvl1pPr algn="ctr"/>
          </a:lstStyle>
          <a:p>
            <a:r>
              <a:rPr lang="en-US"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9" grpId="0"/>
      <p:bldP spid="21" grpId="0" animBg="1"/>
      <p:bldP spid="22" grpId="0" animBg="1"/>
      <p:bldP spid="25" grpId="0" animBg="1"/>
      <p:bldP spid="26" grpId="0"/>
      <p:bldP spid="27" grpId="0" animBg="1"/>
      <p:bldP spid="28" grpId="0"/>
      <p:bldP spid="29" grpId="0" animBg="1"/>
      <p:bldP spid="30" grpId="0"/>
      <p:bldP spid="31" grpId="0" animBg="1"/>
      <p:bldP spid="32" grpId="0"/>
      <p:bldP spid="33" grpId="0" animBg="1"/>
      <p:bldP spid="34" grpId="0"/>
      <p:bldP spid="35" grpId="0" animBg="1"/>
      <p:bldP spid="6" grpId="0" animBg="1"/>
      <p:bldP spid="38" grpId="0" animBg="1"/>
      <p:bldP spid="39"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Initializations</a:t>
            </a:r>
          </a:p>
        </p:txBody>
      </p:sp>
      <p:sp>
        <p:nvSpPr>
          <p:cNvPr id="3" name="Content Placeholder 2"/>
          <p:cNvSpPr>
            <a:spLocks noGrp="1"/>
          </p:cNvSpPr>
          <p:nvPr>
            <p:ph idx="1"/>
          </p:nvPr>
        </p:nvSpPr>
        <p:spPr>
          <a:xfrm>
            <a:off x="457200" y="1417638"/>
            <a:ext cx="8229600" cy="4708525"/>
          </a:xfrm>
        </p:spPr>
        <p:txBody>
          <a:bodyPr/>
          <a:lstStyle/>
          <a:p>
            <a:pPr>
              <a:tabLst>
                <a:tab pos="5827713" algn="l"/>
              </a:tabLst>
            </a:pPr>
            <a:r>
              <a:rPr lang="en-US" dirty="0"/>
              <a:t>A variable that has not been given a value is said to be </a:t>
            </a:r>
            <a:r>
              <a:rPr lang="en-US" dirty="0">
                <a:solidFill>
                  <a:schemeClr val="accent6">
                    <a:lumMod val="75000"/>
                  </a:schemeClr>
                </a:solidFill>
              </a:rPr>
              <a:t>uninitialized</a:t>
            </a:r>
            <a:r>
              <a:rPr lang="en-US" dirty="0"/>
              <a:t>, and will simply contain some “</a:t>
            </a:r>
            <a:r>
              <a:rPr lang="en-US" dirty="0">
                <a:solidFill>
                  <a:schemeClr val="accent5">
                    <a:lumMod val="75000"/>
                  </a:schemeClr>
                </a:solidFill>
              </a:rPr>
              <a:t>garbage value</a:t>
            </a:r>
            <a:r>
              <a:rPr lang="en-US" dirty="0"/>
              <a:t>” </a:t>
            </a:r>
          </a:p>
          <a:p>
            <a:r>
              <a:rPr lang="en-US" dirty="0"/>
              <a:t>Using uninitialized variables in computations will give </a:t>
            </a:r>
            <a:r>
              <a:rPr lang="en-US" dirty="0">
                <a:solidFill>
                  <a:schemeClr val="accent6">
                    <a:lumMod val="75000"/>
                  </a:schemeClr>
                </a:solidFill>
              </a:rPr>
              <a:t>unexpected results</a:t>
            </a:r>
            <a:r>
              <a:rPr lang="en-US" dirty="0"/>
              <a:t>, and thus should be avoided </a:t>
            </a:r>
          </a:p>
          <a:p>
            <a:r>
              <a:rPr lang="en-US" dirty="0"/>
              <a:t>A variable may be initialized in its declaration:</a:t>
            </a:r>
          </a:p>
        </p:txBody>
      </p:sp>
      <p:sp>
        <p:nvSpPr>
          <p:cNvPr id="14" name="Slide Number Placeholder 13"/>
          <p:cNvSpPr>
            <a:spLocks noGrp="1"/>
          </p:cNvSpPr>
          <p:nvPr>
            <p:ph type="sldNum" sz="quarter" idx="12"/>
          </p:nvPr>
        </p:nvSpPr>
        <p:spPr/>
        <p:txBody>
          <a:bodyPr/>
          <a:lstStyle/>
          <a:p>
            <a:fld id="{A2D5F323-9395-A24C-8003-89F99F5948AE}" type="slidenum">
              <a:rPr lang="en-US" smtClean="0"/>
              <a:pPr/>
              <a:t>28</a:t>
            </a:fld>
            <a:endParaRPr lang="en-US"/>
          </a:p>
        </p:txBody>
      </p:sp>
      <p:sp>
        <p:nvSpPr>
          <p:cNvPr id="5" name="Rectangle 4"/>
          <p:cNvSpPr/>
          <p:nvPr/>
        </p:nvSpPr>
        <p:spPr>
          <a:xfrm>
            <a:off x="472340" y="4382239"/>
            <a:ext cx="5900810" cy="137674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0070C0"/>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5</a:t>
            </a:r>
            <a:r>
              <a:rPr lang="en-US" dirty="0">
                <a:latin typeface="Menlo" panose="020B0609030804020204" pitchFamily="49" charset="0"/>
                <a:ea typeface="Menlo" panose="020B0609030804020204" pitchFamily="49" charset="0"/>
                <a:cs typeface="Menlo" panose="020B0609030804020204" pitchFamily="49" charset="0"/>
              </a:rPr>
              <a:t>, steps =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10</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char</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c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bool</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win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true</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double</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height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120.5</a:t>
            </a:r>
            <a:r>
              <a:rPr lang="en-US" dirty="0">
                <a:latin typeface="Menlo" panose="020B0609030804020204" pitchFamily="49" charset="0"/>
                <a:ea typeface="Menlo" panose="020B0609030804020204" pitchFamily="49" charset="0"/>
                <a:cs typeface="Menlo" panose="020B0609030804020204" pitchFamily="49" charset="0"/>
              </a:rPr>
              <a:t>, length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1.5e3</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p:cNvSpPr txBox="1"/>
          <p:nvPr/>
        </p:nvSpPr>
        <p:spPr>
          <a:xfrm>
            <a:off x="6553200" y="4561258"/>
            <a:ext cx="2438868" cy="923330"/>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A character constant is written as a character within </a:t>
            </a:r>
            <a:r>
              <a:rPr lang="en-US" b="1" dirty="0">
                <a:solidFill>
                  <a:srgbClr val="FF0000"/>
                </a:solidFill>
                <a:latin typeface="Avenir Next Condensed" charset="0"/>
                <a:ea typeface="Avenir Next Condensed" charset="0"/>
                <a:cs typeface="Avenir Next Condensed" charset="0"/>
              </a:rPr>
              <a:t>single quotes</a:t>
            </a:r>
            <a:r>
              <a:rPr lang="en-US" dirty="0">
                <a:latin typeface="Avenir Next Condensed" charset="0"/>
                <a:ea typeface="Avenir Next Condensed" charset="0"/>
                <a:cs typeface="Avenir Next Condensed" charset="0"/>
              </a:rPr>
              <a:t>.</a:t>
            </a:r>
          </a:p>
        </p:txBody>
      </p:sp>
      <p:cxnSp>
        <p:nvCxnSpPr>
          <p:cNvPr id="7" name="Straight Arrow Connector 23"/>
          <p:cNvCxnSpPr>
            <a:cxnSpLocks/>
            <a:stCxn id="6" idx="1"/>
          </p:cNvCxnSpPr>
          <p:nvPr/>
        </p:nvCxnSpPr>
        <p:spPr>
          <a:xfrm rot="10800000">
            <a:off x="2698596" y="4939991"/>
            <a:ext cx="3854605" cy="82933"/>
          </a:xfrm>
          <a:prstGeom prst="curvedConnector3">
            <a:avLst>
              <a:gd name="adj1" fmla="val 50000"/>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2540" y="5819510"/>
            <a:ext cx="2819400" cy="923330"/>
          </a:xfrm>
          <a:prstGeom prst="rect">
            <a:avLst/>
          </a:prstGeom>
          <a:noFill/>
        </p:spPr>
        <p:txBody>
          <a:bodyPr wrap="square" rtlCol="0">
            <a:spAutoFit/>
          </a:bodyPr>
          <a:lstStyle/>
          <a:p>
            <a:r>
              <a:rPr lang="en-US" b="1" dirty="0">
                <a:solidFill>
                  <a:srgbClr val="FF0000"/>
                </a:solidFill>
                <a:latin typeface="Avenir Next Condensed" charset="0"/>
                <a:ea typeface="Avenir Next Condensed" charset="0"/>
                <a:cs typeface="Avenir Next Condensed" charset="0"/>
              </a:rPr>
              <a:t>Scientific notation </a:t>
            </a:r>
          </a:p>
          <a:p>
            <a:r>
              <a:rPr lang="en-US" dirty="0">
                <a:latin typeface="Avenir Next Condensed" charset="0"/>
                <a:ea typeface="Avenir Next Condensed" charset="0"/>
                <a:cs typeface="Avenir Next Condensed" charset="0"/>
              </a:rPr>
              <a:t>(floating point notation) </a:t>
            </a:r>
          </a:p>
          <a:p>
            <a:r>
              <a:rPr lang="en-US" dirty="0">
                <a:solidFill>
                  <a:schemeClr val="accent6">
                    <a:lumMod val="75000"/>
                  </a:schemeClr>
                </a:solidFill>
                <a:latin typeface="Avenir Next Condensed" charset="0"/>
                <a:ea typeface="Avenir Next Condensed" charset="0"/>
                <a:cs typeface="Avenir Next Condensed" charset="0"/>
              </a:rPr>
              <a:t>1.5e3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10</a:t>
            </a:r>
            <a:r>
              <a:rPr lang="en-US" baseline="30000" dirty="0">
                <a:solidFill>
                  <a:schemeClr val="accent6">
                    <a:lumMod val="75000"/>
                  </a:schemeClr>
                </a:solidFill>
                <a:latin typeface="Avenir Next Condensed" charset="0"/>
                <a:ea typeface="Avenir Next Condensed" charset="0"/>
                <a:cs typeface="Avenir Next Condensed" charset="0"/>
              </a:rPr>
              <a:t>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1500</a:t>
            </a:r>
          </a:p>
        </p:txBody>
      </p:sp>
      <p:cxnSp>
        <p:nvCxnSpPr>
          <p:cNvPr id="9" name="Straight Arrow Connector 23"/>
          <p:cNvCxnSpPr>
            <a:cxnSpLocks/>
            <a:stCxn id="8" idx="1"/>
          </p:cNvCxnSpPr>
          <p:nvPr/>
        </p:nvCxnSpPr>
        <p:spPr>
          <a:xfrm rot="10800000">
            <a:off x="5408342" y="5609063"/>
            <a:ext cx="474199" cy="672112"/>
          </a:xfrm>
          <a:prstGeom prst="curvedConnector2">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1"/>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3" name="Content Placeholder 2">
            <a:extLst>
              <a:ext uri="{FF2B5EF4-FFF2-40B4-BE49-F238E27FC236}">
                <a16:creationId xmlns:a16="http://schemas.microsoft.com/office/drawing/2014/main" id="{9EB964A7-5B84-4373-A48B-68163DFBA92B}"/>
              </a:ext>
            </a:extLst>
          </p:cNvPr>
          <p:cNvSpPr>
            <a:spLocks noGrp="1"/>
          </p:cNvSpPr>
          <p:nvPr>
            <p:ph idx="1"/>
          </p:nvPr>
        </p:nvSpPr>
        <p:spPr/>
        <p:txBody>
          <a:bodyPr>
            <a:normAutofit fontScale="92500"/>
          </a:bodyPr>
          <a:lstStyle/>
          <a:p>
            <a:r>
              <a:rPr lang="en-US" dirty="0"/>
              <a:t>Very often we need to work on textual information and this can be done in C++ using </a:t>
            </a:r>
            <a:r>
              <a:rPr lang="en-US" dirty="0">
                <a:solidFill>
                  <a:schemeClr val="accent6">
                    <a:lumMod val="75000"/>
                  </a:schemeClr>
                </a:solidFill>
              </a:rPr>
              <a:t>strings</a:t>
            </a:r>
            <a:r>
              <a:rPr lang="en-US" dirty="0"/>
              <a:t>  (C has a different handling of strings and we will discuss that later)</a:t>
            </a:r>
          </a:p>
          <a:p>
            <a:r>
              <a:rPr lang="en-US" dirty="0"/>
              <a:t>A string variable is just a variable containing a sequence of characters</a:t>
            </a:r>
          </a:p>
          <a:p>
            <a:r>
              <a:rPr lang="en-US" dirty="0"/>
              <a:t>Strings are not the one of the fundamental C++ data types but are so frequently needed that they are defined as a class within the standard library.</a:t>
            </a:r>
          </a:p>
          <a:p>
            <a:r>
              <a:rPr lang="en-US" dirty="0"/>
              <a:t>Include the &lt;string&gt;  header when using strings in your program.</a:t>
            </a:r>
          </a:p>
          <a:p>
            <a:endParaRPr lang="en-US" dirty="0"/>
          </a:p>
          <a:p>
            <a:endParaRPr lang="en-US" dirty="0"/>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29</a:t>
            </a:fld>
            <a:endParaRPr lang="en-US" dirty="0"/>
          </a:p>
        </p:txBody>
      </p:sp>
      <p:sp>
        <p:nvSpPr>
          <p:cNvPr id="5" name="TextBox 4">
            <a:extLst>
              <a:ext uri="{FF2B5EF4-FFF2-40B4-BE49-F238E27FC236}">
                <a16:creationId xmlns:a16="http://schemas.microsoft.com/office/drawing/2014/main" id="{83FC9BF4-56B6-45E2-AA58-D7373D5EE89E}"/>
              </a:ext>
            </a:extLst>
          </p:cNvPr>
          <p:cNvSpPr txBox="1"/>
          <p:nvPr/>
        </p:nvSpPr>
        <p:spPr>
          <a:xfrm>
            <a:off x="893928" y="5985559"/>
            <a:ext cx="6340590" cy="646331"/>
          </a:xfrm>
          <a:prstGeom prst="rect">
            <a:avLst/>
          </a:prstGeom>
          <a:noFill/>
          <a:ln>
            <a:solidFill>
              <a:schemeClr val="bg1">
                <a:lumMod val="75000"/>
              </a:schemeClr>
            </a:solidFill>
          </a:ln>
        </p:spPr>
        <p:txBody>
          <a:bodyPr wrap="square" rtlCol="0">
            <a:spAutoFit/>
          </a:bodyPr>
          <a:lstStyle/>
          <a:p>
            <a:r>
              <a:rPr lang="en-US" sz="1200" dirty="0"/>
              <a:t>Sometimes you got no compilation error even if you don’t include the &lt;string&gt; header; it’s because it might be included in some standard libraries already, however, this depends on the implementation of the standard libraries and so it’s always a good practice to include it when using strings. </a:t>
            </a:r>
          </a:p>
        </p:txBody>
      </p:sp>
    </p:spTree>
    <p:extLst>
      <p:ext uri="{BB962C8B-B14F-4D97-AF65-F5344CB8AC3E}">
        <p14:creationId xmlns:p14="http://schemas.microsoft.com/office/powerpoint/2010/main" val="22856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85000"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30</a:t>
            </a:fld>
            <a:endParaRPr lang="en-US" dirty="0"/>
          </a:p>
        </p:txBody>
      </p:sp>
      <p:sp>
        <p:nvSpPr>
          <p:cNvPr id="5" name="Rectangle 4">
            <a:extLst>
              <a:ext uri="{FF2B5EF4-FFF2-40B4-BE49-F238E27FC236}">
                <a16:creationId xmlns:a16="http://schemas.microsoft.com/office/drawing/2014/main" id="{D0EF0D90-3E15-43D2-89E9-85C8B899E35F}"/>
              </a:ext>
            </a:extLst>
          </p:cNvPr>
          <p:cNvSpPr/>
          <p:nvPr/>
        </p:nvSpPr>
        <p:spPr>
          <a:xfrm>
            <a:off x="800585" y="1600201"/>
            <a:ext cx="7258685" cy="320488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&lt;string&gt;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string greeting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“Hi”</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“ENGG1340”</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 =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“Good</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morning”</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dirty="0">
                <a:latin typeface="Menlo" panose="020B0609030804020204" pitchFamily="49" charset="0"/>
                <a:ea typeface="Menlo" panose="020B0609030804020204" pitchFamily="49" charset="0"/>
                <a:cs typeface="Menlo" panose="020B0609030804020204" pitchFamily="49" charset="0"/>
              </a:rPr>
              <a:t>;</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7D882A6F-D01B-402F-86E7-9CFB1024ECBF}"/>
              </a:ext>
            </a:extLst>
          </p:cNvPr>
          <p:cNvSpPr txBox="1"/>
          <p:nvPr/>
        </p:nvSpPr>
        <p:spPr>
          <a:xfrm>
            <a:off x="655312" y="6118677"/>
            <a:ext cx="6537944" cy="369332"/>
          </a:xfrm>
          <a:prstGeom prst="rect">
            <a:avLst/>
          </a:prstGeom>
          <a:noFill/>
        </p:spPr>
        <p:txBody>
          <a:bodyPr wrap="none" rtlCol="0">
            <a:spAutoFit/>
          </a:bodyPr>
          <a:lstStyle/>
          <a:p>
            <a:r>
              <a:rPr lang="en-US" dirty="0"/>
              <a:t>We will come back to the more interesting operations of strings later.</a:t>
            </a:r>
          </a:p>
        </p:txBody>
      </p:sp>
      <p:sp>
        <p:nvSpPr>
          <p:cNvPr id="7" name="TextBox 6">
            <a:extLst>
              <a:ext uri="{FF2B5EF4-FFF2-40B4-BE49-F238E27FC236}">
                <a16:creationId xmlns:a16="http://schemas.microsoft.com/office/drawing/2014/main" id="{886B7552-5566-4113-855C-DEB263316756}"/>
              </a:ext>
            </a:extLst>
          </p:cNvPr>
          <p:cNvSpPr txBox="1"/>
          <p:nvPr/>
        </p:nvSpPr>
        <p:spPr>
          <a:xfrm>
            <a:off x="4572000" y="4981365"/>
            <a:ext cx="335150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Hi ENGG1340</a:t>
            </a:r>
          </a:p>
          <a:p>
            <a:r>
              <a:rPr lang="en-US" dirty="0">
                <a:latin typeface="Consolas" charset="0"/>
                <a:ea typeface="Consolas" charset="0"/>
                <a:cs typeface="Consolas" charset="0"/>
              </a:rPr>
              <a:t>Good morning ENGG1340</a:t>
            </a:r>
          </a:p>
          <a:p>
            <a:endParaRPr lang="en-US" dirty="0"/>
          </a:p>
        </p:txBody>
      </p:sp>
      <p:sp>
        <p:nvSpPr>
          <p:cNvPr id="8" name="TextBox 7">
            <a:extLst>
              <a:ext uri="{FF2B5EF4-FFF2-40B4-BE49-F238E27FC236}">
                <a16:creationId xmlns:a16="http://schemas.microsoft.com/office/drawing/2014/main" id="{32798869-FE76-4511-99DD-C914F8B51021}"/>
              </a:ext>
            </a:extLst>
          </p:cNvPr>
          <p:cNvSpPr txBox="1"/>
          <p:nvPr/>
        </p:nvSpPr>
        <p:spPr>
          <a:xfrm>
            <a:off x="1556110" y="4981365"/>
            <a:ext cx="3015890" cy="338554"/>
          </a:xfrm>
          <a:prstGeom prst="rect">
            <a:avLst/>
          </a:prstGeom>
          <a:noFill/>
        </p:spPr>
        <p:txBody>
          <a:bodyPr wrap="none" rtlCol="0">
            <a:spAutoFit/>
          </a:bodyPr>
          <a:lstStyle/>
          <a:p>
            <a:r>
              <a:rPr lang="en-US" sz="1600" dirty="0">
                <a:ea typeface="Avenir Next Condensed" charset="0"/>
                <a:cs typeface="Avenir Next Condensed" charset="0"/>
              </a:rPr>
              <a:t>Can you guess what the output is?</a:t>
            </a:r>
          </a:p>
        </p:txBody>
      </p:sp>
    </p:spTree>
    <p:extLst>
      <p:ext uri="{BB962C8B-B14F-4D97-AF65-F5344CB8AC3E}">
        <p14:creationId xmlns:p14="http://schemas.microsoft.com/office/powerpoint/2010/main" val="14179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a:xfrm>
            <a:off x="286602" y="1319134"/>
            <a:ext cx="8857397" cy="4909279"/>
          </a:xfrm>
        </p:spPr>
        <p:txBody>
          <a:bodyPr>
            <a:normAutofit/>
          </a:bodyPr>
          <a:lstStyle/>
          <a:p>
            <a:r>
              <a:rPr lang="en-US" sz="2400" dirty="0"/>
              <a:t>Constants are expressions with a fixed value</a:t>
            </a:r>
          </a:p>
          <a:p>
            <a:r>
              <a:rPr lang="en-US" sz="2400" b="1" dirty="0">
                <a:solidFill>
                  <a:schemeClr val="accent6">
                    <a:lumMod val="75000"/>
                  </a:schemeClr>
                </a:solidFill>
              </a:rPr>
              <a:t>Integers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65</a:t>
            </a:r>
            <a:r>
              <a:rPr lang="en-US" sz="2400" dirty="0"/>
              <a:t> (decimal),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0101</a:t>
            </a:r>
            <a:r>
              <a:rPr lang="en-US" sz="2400" dirty="0">
                <a:solidFill>
                  <a:schemeClr val="accent5">
                    <a:lumMod val="75000"/>
                  </a:schemeClr>
                </a:solidFill>
              </a:rPr>
              <a:t> </a:t>
            </a:r>
            <a:r>
              <a:rPr lang="en-US" sz="2400" dirty="0"/>
              <a:t>(octal),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0x41</a:t>
            </a:r>
            <a:r>
              <a:rPr lang="en-US" sz="2400" dirty="0">
                <a:solidFill>
                  <a:schemeClr val="accent5">
                    <a:lumMod val="75000"/>
                  </a:schemeClr>
                </a:solidFill>
              </a:rPr>
              <a:t> </a:t>
            </a:r>
            <a:r>
              <a:rPr lang="en-US" sz="2400" dirty="0"/>
              <a:t>(hexadecimal)</a:t>
            </a:r>
          </a:p>
          <a:p>
            <a:r>
              <a:rPr lang="en-US" sz="2400" b="1" dirty="0">
                <a:solidFill>
                  <a:schemeClr val="accent6">
                    <a:lumMod val="75000"/>
                  </a:schemeClr>
                </a:solidFill>
              </a:rPr>
              <a:t>Floating point numbers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3.14159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6e23</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1.6e-19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3.0</a:t>
            </a:r>
          </a:p>
          <a:p>
            <a:r>
              <a:rPr lang="en-US" sz="2400" b="1" dirty="0">
                <a:solidFill>
                  <a:schemeClr val="accent6">
                    <a:lumMod val="75000"/>
                  </a:schemeClr>
                </a:solidFill>
              </a:rPr>
              <a:t>Characters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‘z’</a:t>
            </a:r>
            <a:r>
              <a:rPr lang="en-US" sz="2400" dirty="0"/>
              <a:t>,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‘\n’</a:t>
            </a:r>
            <a:r>
              <a:rPr lang="en-US" sz="2400" dirty="0"/>
              <a:t> (newline),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‘\101’ </a:t>
            </a:r>
            <a:r>
              <a:rPr lang="en-US" sz="2400" dirty="0"/>
              <a:t>(‘A’, octal ASCII code),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‘\x41’ </a:t>
            </a:r>
            <a:r>
              <a:rPr lang="en-US" sz="2400" dirty="0"/>
              <a:t>(‘A’, hex ASCII code)</a:t>
            </a:r>
          </a:p>
          <a:p>
            <a:r>
              <a:rPr lang="en-US" sz="2400" b="1" dirty="0">
                <a:solidFill>
                  <a:schemeClr val="accent6">
                    <a:lumMod val="75000"/>
                  </a:schemeClr>
                </a:solidFill>
              </a:rPr>
              <a:t>Strings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“This is a string”</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(empty string)</a:t>
            </a:r>
          </a:p>
          <a:p>
            <a:r>
              <a:rPr lang="en-US" sz="2400" b="1" dirty="0">
                <a:solidFill>
                  <a:schemeClr val="accent6">
                    <a:lumMod val="75000"/>
                  </a:schemeClr>
                </a:solidFill>
              </a:rPr>
              <a:t>Boolean</a:t>
            </a:r>
            <a:r>
              <a:rPr lang="en-US" sz="2400" dirty="0"/>
              <a:t>: </a:t>
            </a:r>
            <a:r>
              <a:rPr lang="en-US" sz="2400" dirty="0">
                <a:solidFill>
                  <a:schemeClr val="accent5">
                    <a:lumMod val="75000"/>
                  </a:schemeClr>
                </a:solidFill>
                <a:latin typeface="Consolas" charset="0"/>
                <a:ea typeface="Consolas" charset="0"/>
                <a:cs typeface="Consolas" charset="0"/>
              </a:rPr>
              <a:t>true</a:t>
            </a:r>
            <a:r>
              <a:rPr lang="en-US" sz="2400" dirty="0"/>
              <a:t>, </a:t>
            </a:r>
            <a:r>
              <a:rPr lang="en-US" sz="2400" dirty="0">
                <a:solidFill>
                  <a:schemeClr val="accent5">
                    <a:lumMod val="75000"/>
                  </a:schemeClr>
                </a:solidFill>
                <a:latin typeface="Consolas" charset="0"/>
                <a:ea typeface="Consolas" charset="0"/>
                <a:cs typeface="Consolas" charset="0"/>
              </a:rPr>
              <a:t>false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31</a:t>
            </a:fld>
            <a:endParaRPr lang="en-US"/>
          </a:p>
        </p:txBody>
      </p:sp>
      <p:sp>
        <p:nvSpPr>
          <p:cNvPr id="6" name="Rectangle 5"/>
          <p:cNvSpPr/>
          <p:nvPr/>
        </p:nvSpPr>
        <p:spPr>
          <a:xfrm>
            <a:off x="286602" y="5293364"/>
            <a:ext cx="3858322" cy="6730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solidFill>
                  <a:srgbClr val="232C12"/>
                </a:solidFill>
                <a:latin typeface="Avenir Next Condensed" charset="0"/>
                <a:ea typeface="Avenir Next Condensed" charset="0"/>
                <a:cs typeface="Avenir Next Condensed" charset="0"/>
              </a:rPr>
              <a:t>For more details: </a:t>
            </a:r>
            <a:r>
              <a:rPr lang="en-US" altLang="zh-TW" sz="1600" dirty="0">
                <a:solidFill>
                  <a:srgbClr val="232C12"/>
                </a:solidFill>
                <a:latin typeface="Avenir Next Condensed" charset="0"/>
                <a:ea typeface="Avenir Next Condensed" charset="0"/>
                <a:cs typeface="Avenir Next Condensed" charset="0"/>
                <a:hlinkClick r:id="rId2"/>
              </a:rPr>
              <a:t>http://www.cplusplus.com/doc/tutorial/constants/</a:t>
            </a:r>
            <a:endParaRPr lang="en-US" altLang="zh-TW" sz="1600" dirty="0">
              <a:solidFill>
                <a:srgbClr val="232C12"/>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0DD56C56-9F56-824C-9323-7753A7BCDB4E}"/>
              </a:ext>
            </a:extLst>
          </p:cNvPr>
          <p:cNvSpPr txBox="1"/>
          <p:nvPr/>
        </p:nvSpPr>
        <p:spPr>
          <a:xfrm>
            <a:off x="4367418" y="5062355"/>
            <a:ext cx="4319382" cy="1384995"/>
          </a:xfrm>
          <a:prstGeom prst="rect">
            <a:avLst/>
          </a:prstGeom>
          <a:noFill/>
          <a:ln>
            <a:solidFill>
              <a:schemeClr val="bg1">
                <a:lumMod val="75000"/>
              </a:schemeClr>
            </a:solidFill>
          </a:ln>
        </p:spPr>
        <p:txBody>
          <a:bodyPr wrap="square" rtlCol="0">
            <a:spAutoFit/>
          </a:bodyPr>
          <a:lstStyle/>
          <a:p>
            <a:r>
              <a:rPr lang="en-US" sz="1400" dirty="0"/>
              <a:t>Note that a character is enclosed within the single quotes ‘ ’ while a string is enclosed by the double quotes “ ”.  We will come back to the differences between characters and strings in later modules. For now, you may think of a character as a single letter and a string as a sequence of letters.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Variables</a:t>
            </a:r>
          </a:p>
        </p:txBody>
      </p:sp>
      <p:sp>
        <p:nvSpPr>
          <p:cNvPr id="3" name="Content Placeholder 2"/>
          <p:cNvSpPr>
            <a:spLocks noGrp="1"/>
          </p:cNvSpPr>
          <p:nvPr>
            <p:ph idx="1"/>
          </p:nvPr>
        </p:nvSpPr>
        <p:spPr>
          <a:xfrm>
            <a:off x="286602" y="1319134"/>
            <a:ext cx="8857397" cy="4909279"/>
          </a:xfrm>
        </p:spPr>
        <p:txBody>
          <a:bodyPr/>
          <a:lstStyle/>
          <a:p>
            <a:r>
              <a:rPr lang="en-US" sz="2400" dirty="0"/>
              <a:t>Sometimes we want to assign a fixed value to a variable</a:t>
            </a:r>
            <a:br>
              <a:rPr lang="en-US" sz="2400" dirty="0"/>
            </a:br>
            <a:br>
              <a:rPr lang="en-US" sz="2400" dirty="0"/>
            </a:br>
            <a:endParaRPr lang="en-US" sz="1400" dirty="0"/>
          </a:p>
          <a:p>
            <a:r>
              <a:rPr lang="en-US" sz="2400" dirty="0"/>
              <a:t>Add a </a:t>
            </a:r>
            <a:r>
              <a:rPr lang="en-US" sz="2400" b="1" dirty="0">
                <a:solidFill>
                  <a:schemeClr val="accent6">
                    <a:lumMod val="75000"/>
                  </a:schemeClr>
                </a:solidFill>
              </a:rPr>
              <a:t>constant </a:t>
            </a:r>
            <a:r>
              <a:rPr lang="en-US" sz="2400" b="1" dirty="0"/>
              <a:t>modifier</a:t>
            </a:r>
            <a:r>
              <a:rPr lang="en-US" sz="2400" dirty="0"/>
              <a:t> in front of a variable declaration</a:t>
            </a:r>
          </a:p>
          <a:p>
            <a:r>
              <a:rPr lang="en-US" sz="2400" dirty="0"/>
              <a:t>The compiler will make sure that the variable remains a constant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32</a:t>
            </a:fld>
            <a:endParaRPr lang="en-US"/>
          </a:p>
        </p:txBody>
      </p:sp>
      <p:sp>
        <p:nvSpPr>
          <p:cNvPr id="7" name="TextBox 6"/>
          <p:cNvSpPr txBox="1"/>
          <p:nvPr/>
        </p:nvSpPr>
        <p:spPr>
          <a:xfrm>
            <a:off x="2270728" y="1769838"/>
            <a:ext cx="3852337" cy="400110"/>
          </a:xfrm>
          <a:prstGeom prst="rect">
            <a:avLst/>
          </a:prstGeom>
          <a:noFill/>
        </p:spPr>
        <p:txBody>
          <a:bodyPr wrap="none" rtlCol="0">
            <a:spAutoFit/>
          </a:bodyPr>
          <a:lstStyle/>
          <a:p>
            <a:r>
              <a:rPr lang="en-US" sz="2000" dirty="0">
                <a:solidFill>
                  <a:schemeClr val="tx2">
                    <a:lumMod val="60000"/>
                    <a:lumOff val="40000"/>
                  </a:schemeClr>
                </a:solidFill>
                <a:latin typeface="Consolas" charset="0"/>
                <a:ea typeface="Consolas" charset="0"/>
                <a:cs typeface="Consolas" charset="0"/>
              </a:rPr>
              <a:t>double</a:t>
            </a:r>
            <a:r>
              <a:rPr lang="en-US" sz="2000" dirty="0">
                <a:latin typeface="Consolas" charset="0"/>
                <a:ea typeface="Consolas" charset="0"/>
                <a:cs typeface="Consolas" charset="0"/>
              </a:rPr>
              <a:t> PI = 3.14159265359;</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3109"/>
            <a:ext cx="9144000" cy="2528533"/>
          </a:xfrm>
          <a:prstGeom prst="rect">
            <a:avLst/>
          </a:prstGeom>
        </p:spPr>
      </p:pic>
      <p:sp>
        <p:nvSpPr>
          <p:cNvPr id="4" name="TextBox 3">
            <a:extLst>
              <a:ext uri="{FF2B5EF4-FFF2-40B4-BE49-F238E27FC236}">
                <a16:creationId xmlns:a16="http://schemas.microsoft.com/office/drawing/2014/main" id="{3603014E-8E23-4D19-91F6-3847C55259D4}"/>
              </a:ext>
            </a:extLst>
          </p:cNvPr>
          <p:cNvSpPr txBox="1"/>
          <p:nvPr/>
        </p:nvSpPr>
        <p:spPr>
          <a:xfrm>
            <a:off x="216903" y="5883579"/>
            <a:ext cx="8710191" cy="830997"/>
          </a:xfrm>
          <a:prstGeom prst="rect">
            <a:avLst/>
          </a:prstGeom>
          <a:noFill/>
        </p:spPr>
        <p:txBody>
          <a:bodyPr wrap="square" rtlCol="0">
            <a:spAutoFit/>
          </a:bodyPr>
          <a:lstStyle/>
          <a:p>
            <a:r>
              <a:rPr lang="en-US" sz="1600" dirty="0"/>
              <a:t>Line 8 “PI = 3.14159;” generates a compile error since PI is declared as a constant variable in line 5, but here we attempt to change its value</a:t>
            </a:r>
          </a:p>
          <a:p>
            <a:r>
              <a:rPr lang="en-US" sz="1600" dirty="0"/>
              <a:t>You can see that this helps to ensure the value of a variable will not be changed accidentally.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a:xfrm>
            <a:off x="286603" y="1319134"/>
            <a:ext cx="8584442" cy="5213752"/>
          </a:xfrm>
        </p:spPr>
        <p:txBody>
          <a:bodyPr>
            <a:normAutofit fontScale="92500"/>
          </a:bodyPr>
          <a:lstStyle/>
          <a:p>
            <a:r>
              <a:rPr lang="en-US" dirty="0"/>
              <a:t>Combine variables and constants to produce new values</a:t>
            </a:r>
            <a:br>
              <a:rPr lang="en-US" dirty="0"/>
            </a:br>
            <a:r>
              <a:rPr lang="en-US" dirty="0"/>
              <a:t>(i.e., to evaluate an expression)</a:t>
            </a:r>
          </a:p>
          <a:p>
            <a:r>
              <a:rPr lang="en-US" dirty="0"/>
              <a:t>Composed of </a:t>
            </a:r>
            <a:r>
              <a:rPr lang="en-US" b="1" dirty="0">
                <a:solidFill>
                  <a:schemeClr val="accent6">
                    <a:lumMod val="75000"/>
                  </a:schemeClr>
                </a:solidFill>
              </a:rPr>
              <a:t>operators</a:t>
            </a:r>
            <a:r>
              <a:rPr lang="en-US" dirty="0">
                <a:solidFill>
                  <a:schemeClr val="accent6">
                    <a:lumMod val="75000"/>
                  </a:schemeClr>
                </a:solidFill>
              </a:rPr>
              <a:t> </a:t>
            </a:r>
            <a:r>
              <a:rPr lang="en-US" dirty="0"/>
              <a:t>(instructions) and </a:t>
            </a:r>
            <a:r>
              <a:rPr lang="en-US" b="1" dirty="0">
                <a:solidFill>
                  <a:srgbClr val="E46C0A"/>
                </a:solidFill>
              </a:rPr>
              <a:t>operands</a:t>
            </a:r>
            <a:r>
              <a:rPr lang="en-US" dirty="0"/>
              <a:t> (data)</a:t>
            </a:r>
          </a:p>
          <a:p>
            <a:endParaRPr lang="en-US" dirty="0"/>
          </a:p>
          <a:p>
            <a:endParaRPr lang="en-US" dirty="0"/>
          </a:p>
          <a:p>
            <a:r>
              <a:rPr lang="en-US" dirty="0"/>
              <a:t>Operators</a:t>
            </a:r>
          </a:p>
          <a:p>
            <a:pPr lvl="1"/>
            <a:r>
              <a:rPr lang="en-US" dirty="0"/>
              <a:t>Specify what is to be done on the operands</a:t>
            </a:r>
          </a:p>
          <a:p>
            <a:pPr lvl="1"/>
            <a:r>
              <a:rPr lang="en-US" dirty="0"/>
              <a:t>E.g., arithmetic operators, relational operators, logical operators</a:t>
            </a:r>
          </a:p>
          <a:p>
            <a:r>
              <a:rPr lang="en-US" dirty="0"/>
              <a:t>Operands</a:t>
            </a:r>
          </a:p>
          <a:p>
            <a:pPr lvl="1"/>
            <a:r>
              <a:rPr lang="en-US" dirty="0"/>
              <a:t>Data on which the computation is performed</a:t>
            </a:r>
          </a:p>
          <a:p>
            <a:pPr lvl="1"/>
            <a:r>
              <a:rPr lang="en-US" dirty="0"/>
              <a:t>May be variables and/or constants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33</a:t>
            </a:fld>
            <a:endParaRPr lang="en-US"/>
          </a:p>
        </p:txBody>
      </p:sp>
      <p:sp>
        <p:nvSpPr>
          <p:cNvPr id="6" name="TextBox 5"/>
          <p:cNvSpPr txBox="1"/>
          <p:nvPr/>
        </p:nvSpPr>
        <p:spPr>
          <a:xfrm>
            <a:off x="2111258" y="3126408"/>
            <a:ext cx="3930884" cy="523220"/>
          </a:xfrm>
          <a:prstGeom prst="rect">
            <a:avLst/>
          </a:prstGeom>
          <a:noFill/>
        </p:spPr>
        <p:txBody>
          <a:bodyPr wrap="none" rtlCol="0">
            <a:spAutoFit/>
          </a:bodyPr>
          <a:lstStyle/>
          <a:p>
            <a:r>
              <a:rPr lang="en-US" sz="2800" b="1" dirty="0">
                <a:latin typeface="Consolas" charset="0"/>
                <a:ea typeface="Consolas" charset="0"/>
                <a:cs typeface="Consolas" charset="0"/>
              </a:rPr>
              <a:t>radius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2</a:t>
            </a:r>
            <a:r>
              <a:rPr lang="en-US" sz="2800" b="1" dirty="0">
                <a:latin typeface="Consolas" charset="0"/>
                <a:ea typeface="Consolas" charset="0"/>
                <a:cs typeface="Consolas" charset="0"/>
              </a:rPr>
              <a:t>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3.1416</a:t>
            </a:r>
          </a:p>
        </p:txBody>
      </p:sp>
      <p:grpSp>
        <p:nvGrpSpPr>
          <p:cNvPr id="18" name="Group 17"/>
          <p:cNvGrpSpPr/>
          <p:nvPr/>
        </p:nvGrpSpPr>
        <p:grpSpPr>
          <a:xfrm>
            <a:off x="2857500" y="2737366"/>
            <a:ext cx="5562600" cy="1297556"/>
            <a:chOff x="2857500" y="2737366"/>
            <a:chExt cx="5562600" cy="1297556"/>
          </a:xfrm>
        </p:grpSpPr>
        <p:sp>
          <p:nvSpPr>
            <p:cNvPr id="7" name="TextBox 6"/>
            <p:cNvSpPr txBox="1"/>
            <p:nvPr/>
          </p:nvSpPr>
          <p:spPr>
            <a:xfrm>
              <a:off x="6019800" y="2737366"/>
              <a:ext cx="2362200" cy="369332"/>
            </a:xfrm>
            <a:prstGeom prst="rect">
              <a:avLst/>
            </a:prstGeom>
            <a:noFill/>
          </p:spPr>
          <p:txBody>
            <a:bodyPr wrap="square" rtlCol="0">
              <a:spAutoFit/>
            </a:bodyPr>
            <a:lstStyle/>
            <a:p>
              <a:r>
                <a:rPr lang="en-US" b="1" dirty="0">
                  <a:solidFill>
                    <a:schemeClr val="accent3">
                      <a:lumMod val="50000"/>
                    </a:schemeClr>
                  </a:solidFill>
                </a:rPr>
                <a:t>operands</a:t>
              </a:r>
              <a:endParaRPr lang="en-US" dirty="0">
                <a:solidFill>
                  <a:schemeClr val="accent3">
                    <a:lumMod val="50000"/>
                  </a:schemeClr>
                </a:solidFill>
                <a:cs typeface="Times New Roman" pitchFamily="18" charset="0"/>
              </a:endParaRPr>
            </a:p>
          </p:txBody>
        </p:sp>
        <p:sp>
          <p:nvSpPr>
            <p:cNvPr id="8" name="TextBox 7"/>
            <p:cNvSpPr txBox="1"/>
            <p:nvPr/>
          </p:nvSpPr>
          <p:spPr>
            <a:xfrm>
              <a:off x="5981700" y="3665590"/>
              <a:ext cx="2438400" cy="369332"/>
            </a:xfrm>
            <a:prstGeom prst="rect">
              <a:avLst/>
            </a:prstGeom>
            <a:noFill/>
          </p:spPr>
          <p:txBody>
            <a:bodyPr wrap="square" rtlCol="0">
              <a:spAutoFit/>
            </a:bodyPr>
            <a:lstStyle/>
            <a:p>
              <a:r>
                <a:rPr lang="en-US" b="1" dirty="0">
                  <a:solidFill>
                    <a:srgbClr val="FF0000"/>
                  </a:solidFill>
                </a:rPr>
                <a:t>operators</a:t>
              </a:r>
              <a:endParaRPr lang="en-US" dirty="0">
                <a:solidFill>
                  <a:srgbClr val="FF0000"/>
                </a:solidFill>
                <a:cs typeface="Times New Roman" pitchFamily="18" charset="0"/>
              </a:endParaRPr>
            </a:p>
          </p:txBody>
        </p:sp>
        <p:grpSp>
          <p:nvGrpSpPr>
            <p:cNvPr id="9" name="Group 8"/>
            <p:cNvGrpSpPr/>
            <p:nvPr/>
          </p:nvGrpSpPr>
          <p:grpSpPr>
            <a:xfrm>
              <a:off x="3695700" y="3640103"/>
              <a:ext cx="2286000" cy="230189"/>
              <a:chOff x="4038600" y="3810000"/>
              <a:chExt cx="2286000" cy="230189"/>
            </a:xfrm>
          </p:grpSpPr>
          <p:cxnSp>
            <p:nvCxnSpPr>
              <p:cNvPr id="10" name="Straight Arrow Connector 23"/>
              <p:cNvCxnSpPr/>
              <p:nvPr/>
            </p:nvCxnSpPr>
            <p:spPr>
              <a:xfrm rot="10800000">
                <a:off x="4038600" y="4038601"/>
                <a:ext cx="2286000" cy="1588"/>
              </a:xfrm>
              <a:prstGeom prst="straightConnector1">
                <a:avLst/>
              </a:prstGeom>
              <a:ln w="38100">
                <a:solidFill>
                  <a:srgbClr val="FF0000"/>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p:nvPr/>
            </p:nvCxnSpPr>
            <p:spPr>
              <a:xfrm rot="16200000" flipV="1">
                <a:off x="3925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23"/>
              <p:cNvCxnSpPr/>
              <p:nvPr/>
            </p:nvCxnSpPr>
            <p:spPr>
              <a:xfrm rot="16200000" flipV="1">
                <a:off x="4687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857500" y="2954303"/>
              <a:ext cx="3124200" cy="228600"/>
              <a:chOff x="3200400" y="3124200"/>
              <a:chExt cx="3124200" cy="228600"/>
            </a:xfrm>
          </p:grpSpPr>
          <p:cxnSp>
            <p:nvCxnSpPr>
              <p:cNvPr id="14" name="Straight Arrow Connector 23"/>
              <p:cNvCxnSpPr/>
              <p:nvPr/>
            </p:nvCxnSpPr>
            <p:spPr>
              <a:xfrm rot="16200000" flipH="1">
                <a:off x="30868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23"/>
              <p:cNvCxnSpPr/>
              <p:nvPr/>
            </p:nvCxnSpPr>
            <p:spPr>
              <a:xfrm rot="5400000">
                <a:off x="43060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p:nvPr/>
            </p:nvCxnSpPr>
            <p:spPr>
              <a:xfrm rot="16200000" flipH="1">
                <a:off x="55252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23"/>
              <p:cNvCxnSpPr/>
              <p:nvPr/>
            </p:nvCxnSpPr>
            <p:spPr>
              <a:xfrm rot="10800000">
                <a:off x="3200400" y="3124200"/>
                <a:ext cx="3124200" cy="1588"/>
              </a:xfrm>
              <a:prstGeom prst="straightConnector1">
                <a:avLst/>
              </a:prstGeom>
              <a:ln w="38100">
                <a:solidFill>
                  <a:schemeClr val="accent3">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06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Arithmetic operators (+, –, *, /, %)</a:t>
            </a:r>
          </a:p>
          <a:p>
            <a:r>
              <a:rPr lang="en-US" dirty="0"/>
              <a:t>Relational operators (&gt;, &gt;=, &lt;, &lt;=, ==, !=)</a:t>
            </a:r>
          </a:p>
          <a:p>
            <a:r>
              <a:rPr lang="en-US" dirty="0"/>
              <a:t>Logical operators (&amp;&amp;, ||, !)</a:t>
            </a:r>
          </a:p>
          <a:p>
            <a:r>
              <a:rPr lang="en-US" dirty="0"/>
              <a:t>Increment and decrement operators (++, --)</a:t>
            </a:r>
          </a:p>
          <a:p>
            <a:r>
              <a:rPr lang="en-US" dirty="0"/>
              <a:t>Assignment operators (=, +=, -=, *=,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34</a:t>
            </a:fld>
            <a:endParaRPr lang="en-US"/>
          </a:p>
        </p:txBody>
      </p:sp>
    </p:spTree>
    <p:extLst>
      <p:ext uri="{BB962C8B-B14F-4D97-AF65-F5344CB8AC3E}">
        <p14:creationId xmlns:p14="http://schemas.microsoft.com/office/powerpoint/2010/main" val="2755734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r>
              <a:rPr lang="en-US" dirty="0"/>
              <a:t>The modulus operator </a:t>
            </a:r>
            <a:r>
              <a:rPr lang="en-US" dirty="0">
                <a:latin typeface="Menlo" panose="020B0609030804020204" pitchFamily="49" charset="0"/>
                <a:ea typeface="Menlo" panose="020B0609030804020204" pitchFamily="49" charset="0"/>
                <a:cs typeface="Menlo" panose="020B0609030804020204" pitchFamily="49" charset="0"/>
              </a:rPr>
              <a:t>%</a:t>
            </a:r>
            <a:r>
              <a:rPr lang="en-US" dirty="0"/>
              <a:t> produces the </a:t>
            </a:r>
            <a:r>
              <a:rPr lang="en-US" dirty="0">
                <a:solidFill>
                  <a:srgbClr val="E46C0A"/>
                </a:solidFill>
              </a:rPr>
              <a:t>remainder</a:t>
            </a:r>
            <a:r>
              <a:rPr lang="en-US" dirty="0"/>
              <a:t>.</a:t>
            </a:r>
          </a:p>
          <a:p>
            <a:pPr lvl="1"/>
            <a:r>
              <a:rPr lang="en-US" sz="2400" dirty="0"/>
              <a:t>E.g., </a:t>
            </a:r>
            <a:r>
              <a:rPr lang="en-US" sz="2400" b="1" dirty="0">
                <a:solidFill>
                  <a:schemeClr val="accent1"/>
                </a:solidFill>
              </a:rPr>
              <a:t>13</a:t>
            </a:r>
            <a:r>
              <a:rPr lang="en-US" sz="2400" dirty="0"/>
              <a:t> % </a:t>
            </a:r>
            <a:r>
              <a:rPr lang="en-US" sz="2400" b="1" dirty="0">
                <a:solidFill>
                  <a:schemeClr val="accent3"/>
                </a:solidFill>
              </a:rPr>
              <a:t>3</a:t>
            </a:r>
            <a:r>
              <a:rPr lang="en-US" sz="2400" dirty="0"/>
              <a:t> results in </a:t>
            </a:r>
            <a:r>
              <a:rPr lang="en-US" sz="2400" b="1" dirty="0">
                <a:solidFill>
                  <a:srgbClr val="E46C0A"/>
                </a:solidFill>
              </a:rPr>
              <a:t>1</a:t>
            </a:r>
            <a:endParaRPr lang="en-US" b="1" dirty="0"/>
          </a:p>
          <a:p>
            <a:pPr marL="457200" lvl="1" indent="0">
              <a:buNone/>
            </a:pPr>
            <a:r>
              <a:rPr lang="en-US" b="1" dirty="0"/>
              <a:t>    </a:t>
            </a:r>
            <a:r>
              <a:rPr lang="en-US" sz="2400" dirty="0"/>
              <a:t>because </a:t>
            </a:r>
            <a:r>
              <a:rPr lang="en-US" sz="2400" b="1" dirty="0">
                <a:solidFill>
                  <a:srgbClr val="4F81BD"/>
                </a:solidFill>
              </a:rPr>
              <a:t>13</a:t>
            </a:r>
            <a:r>
              <a:rPr lang="en-US" sz="2400" dirty="0"/>
              <a:t> = (</a:t>
            </a:r>
            <a:r>
              <a:rPr lang="en-US" sz="2400" b="1" dirty="0">
                <a:solidFill>
                  <a:srgbClr val="9BBB59"/>
                </a:solidFill>
              </a:rPr>
              <a:t>3</a:t>
            </a:r>
            <a:r>
              <a:rPr lang="en-US" sz="2400" dirty="0"/>
              <a:t> * 4) + </a:t>
            </a:r>
            <a:r>
              <a:rPr lang="en-US" sz="2400" b="1" dirty="0">
                <a:solidFill>
                  <a:srgbClr val="E46C0A"/>
                </a:solidFill>
              </a:rPr>
              <a:t>1</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6168635"/>
              </p:ext>
            </p:extLst>
          </p:nvPr>
        </p:nvGraphicFramePr>
        <p:xfrm>
          <a:off x="1554601" y="1545252"/>
          <a:ext cx="6096000" cy="23774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92698">
                <a:tc>
                  <a:txBody>
                    <a:bodyPr/>
                    <a:lstStyle/>
                    <a:p>
                      <a:pPr algn="ctr"/>
                      <a:r>
                        <a:rPr lang="en-US" sz="2000" b="0" i="0" dirty="0">
                          <a:latin typeface="Calibri Light" charset="0"/>
                          <a:ea typeface="Calibri Light" charset="0"/>
                          <a:cs typeface="Calibri Light" charset="0"/>
                        </a:rPr>
                        <a:t>Arithmetic</a:t>
                      </a:r>
                      <a:r>
                        <a:rPr lang="en-US" sz="2000" b="0" i="0" baseline="0" dirty="0">
                          <a:latin typeface="Calibri Light" charset="0"/>
                          <a:ea typeface="Calibri Light" charset="0"/>
                          <a:cs typeface="Calibri Light" charset="0"/>
                        </a:rPr>
                        <a:t> 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92698">
                <a:tc>
                  <a:txBody>
                    <a:bodyPr/>
                    <a:lstStyle/>
                    <a:p>
                      <a:pPr algn="ctr"/>
                      <a:r>
                        <a:rPr lang="en-US" sz="2000" b="0" i="0" dirty="0">
                          <a:latin typeface="Calibri Light" charset="0"/>
                          <a:ea typeface="Calibri Light" charset="0"/>
                          <a:cs typeface="Calibri Light" charset="0"/>
                        </a:rPr>
                        <a:t>Addition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1"/>
                  </a:ext>
                </a:extLst>
              </a:tr>
              <a:tr h="392698">
                <a:tc>
                  <a:txBody>
                    <a:bodyPr/>
                    <a:lstStyle/>
                    <a:p>
                      <a:pPr algn="ctr"/>
                      <a:r>
                        <a:rPr lang="en-US" sz="2000" b="0" i="0" dirty="0">
                          <a:latin typeface="Calibri Light" charset="0"/>
                          <a:ea typeface="Calibri Light" charset="0"/>
                          <a:cs typeface="Calibri Light" charset="0"/>
                        </a:rPr>
                        <a:t>Subtraction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2"/>
                  </a:ext>
                </a:extLst>
              </a:tr>
              <a:tr h="392698">
                <a:tc>
                  <a:txBody>
                    <a:bodyPr/>
                    <a:lstStyle/>
                    <a:p>
                      <a:pPr algn="ctr"/>
                      <a:r>
                        <a:rPr lang="en-US" sz="2000" b="0" i="0" dirty="0">
                          <a:latin typeface="Calibri Light" charset="0"/>
                          <a:ea typeface="Calibri Light" charset="0"/>
                          <a:cs typeface="Calibri Light" charset="0"/>
                        </a:rPr>
                        <a:t>Multiplication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3"/>
                  </a:ext>
                </a:extLst>
              </a:tr>
              <a:tr h="392698">
                <a:tc>
                  <a:txBody>
                    <a:bodyPr/>
                    <a:lstStyle/>
                    <a:p>
                      <a:pPr algn="ctr"/>
                      <a:r>
                        <a:rPr lang="en-US" sz="2000" b="0" i="0" dirty="0">
                          <a:latin typeface="Calibri Light" charset="0"/>
                          <a:ea typeface="Calibri Light" charset="0"/>
                          <a:cs typeface="Calibri Light" charset="0"/>
                        </a:rPr>
                        <a:t>Division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4"/>
                  </a:ext>
                </a:extLst>
              </a:tr>
              <a:tr h="392698">
                <a:tc>
                  <a:txBody>
                    <a:bodyPr/>
                    <a:lstStyle/>
                    <a:p>
                      <a:pPr algn="ctr"/>
                      <a:r>
                        <a:rPr lang="en-US" sz="2000" b="0" i="0" dirty="0">
                          <a:latin typeface="Calibri Light" charset="0"/>
                          <a:ea typeface="Calibri Light" charset="0"/>
                          <a:cs typeface="Calibri Light" charset="0"/>
                        </a:rPr>
                        <a:t>Modulus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53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r>
              <a:rPr lang="en-US" sz="2400" dirty="0">
                <a:solidFill>
                  <a:schemeClr val="accent6">
                    <a:lumMod val="75000"/>
                  </a:schemeClr>
                </a:solidFill>
              </a:rPr>
              <a:t>Note: </a:t>
            </a:r>
            <a:r>
              <a:rPr lang="en-US" sz="2400" dirty="0"/>
              <a:t>when both operands of the / operator are of integer types, the / operator performs </a:t>
            </a:r>
            <a:r>
              <a:rPr lang="en-US" sz="2400" b="1" dirty="0">
                <a:solidFill>
                  <a:schemeClr val="accent6">
                    <a:lumMod val="75000"/>
                  </a:schemeClr>
                </a:solidFill>
              </a:rPr>
              <a:t>integer division</a:t>
            </a:r>
            <a:r>
              <a:rPr lang="en-US" sz="2400" dirty="0">
                <a:solidFill>
                  <a:schemeClr val="accent6">
                    <a:lumMod val="75000"/>
                  </a:schemeClr>
                </a:solidFill>
              </a:rPr>
              <a:t> </a:t>
            </a:r>
            <a:r>
              <a:rPr lang="en-US" sz="2400" dirty="0"/>
              <a:t>which truncates any fractional part of the division result</a:t>
            </a:r>
            <a:r>
              <a:rPr lang="en-US" sz="2400" dirty="0">
                <a:solidFill>
                  <a:schemeClr val="accent6">
                    <a:lumMod val="75000"/>
                  </a:schemeClr>
                </a:solidFill>
              </a:rPr>
              <a:t>.</a:t>
            </a:r>
          </a:p>
          <a:p>
            <a:endParaRPr lang="en-US" sz="2400" dirty="0">
              <a:solidFill>
                <a:schemeClr val="accent6">
                  <a:lumMod val="75000"/>
                </a:schemeClr>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r>
              <a:rPr lang="en-US" sz="2400" dirty="0">
                <a:solidFill>
                  <a:srgbClr val="000000"/>
                </a:solidFill>
              </a:rPr>
              <a:t>The operator % cannot be applied to </a:t>
            </a:r>
            <a:r>
              <a:rPr lang="en-US" sz="2400" dirty="0">
                <a:solidFill>
                  <a:schemeClr val="accent1"/>
                </a:solidFill>
              </a:rPr>
              <a:t>double</a:t>
            </a:r>
            <a:r>
              <a:rPr lang="en-US" sz="2400" dirty="0">
                <a:solidFill>
                  <a:srgbClr val="000000"/>
                </a:solidFill>
              </a:rPr>
              <a:t> (i.e., floating point numbers).</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36</a:t>
            </a:fld>
            <a:endParaRPr lang="en-US"/>
          </a:p>
        </p:txBody>
      </p:sp>
      <p:grpSp>
        <p:nvGrpSpPr>
          <p:cNvPr id="7" name="Group 6"/>
          <p:cNvGrpSpPr/>
          <p:nvPr/>
        </p:nvGrpSpPr>
        <p:grpSpPr>
          <a:xfrm>
            <a:off x="562380" y="2745766"/>
            <a:ext cx="5398098" cy="1707373"/>
            <a:chOff x="269352" y="2633870"/>
            <a:chExt cx="4374292" cy="2123658"/>
          </a:xfrm>
        </p:grpSpPr>
        <p:sp>
          <p:nvSpPr>
            <p:cNvPr id="8" name="Flowchart: Document 10"/>
            <p:cNvSpPr/>
            <p:nvPr/>
          </p:nvSpPr>
          <p:spPr>
            <a:xfrm>
              <a:off x="304800" y="2743200"/>
              <a:ext cx="42672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9352" y="2633870"/>
              <a:ext cx="4374292" cy="2123658"/>
            </a:xfrm>
            <a:prstGeom prst="rect">
              <a:avLst/>
            </a:prstGeom>
            <a:noFill/>
          </p:spPr>
          <p:txBody>
            <a:bodyPr wrap="square" rtlCol="0">
              <a:spAutoFit/>
            </a:bodyPr>
            <a:lstStyle/>
            <a:p>
              <a:endParaRPr lang="en-US" b="1" dirty="0">
                <a:solidFill>
                  <a:schemeClr val="tx2">
                    <a:lumMod val="50000"/>
                  </a:schemeClr>
                </a:solidFill>
                <a:cs typeface="Times New Roman" pitchFamily="18" charset="0"/>
              </a:endParaRPr>
            </a:p>
            <a:p>
              <a:r>
                <a:rPr lang="en-US" sz="1600" dirty="0">
                  <a:solidFill>
                    <a:srgbClr val="1E28EA"/>
                  </a:solidFill>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 =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b = </a:t>
              </a:r>
              <a:r>
                <a:rPr lang="en-US" sz="1600" b="1"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c = a </a:t>
              </a:r>
              <a:r>
                <a:rPr lang="en-US" sz="1600" b="1" dirty="0">
                  <a:latin typeface="Consolas" charset="0"/>
                  <a:ea typeface="Consolas" charset="0"/>
                  <a:cs typeface="Consolas" charset="0"/>
                </a:rPr>
                <a:t>/ </a:t>
              </a:r>
              <a:r>
                <a:rPr lang="en-US" sz="1600" dirty="0">
                  <a:latin typeface="Consolas" charset="0"/>
                  <a:ea typeface="Consolas" charset="0"/>
                  <a:cs typeface="Consolas" charset="0"/>
                </a:rPr>
                <a:t>b</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d = </a:t>
              </a:r>
              <a:r>
                <a:rPr lang="en-US" sz="1600" b="1" dirty="0">
                  <a:solidFill>
                    <a:schemeClr val="accent6">
                      <a:lumMod val="50000"/>
                    </a:schemeClr>
                  </a:solidFill>
                  <a:latin typeface="Consolas" charset="0"/>
                  <a:ea typeface="Consolas" charset="0"/>
                  <a:cs typeface="Consolas" charset="0"/>
                </a:rPr>
                <a:t>8</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rgbClr val="242DE2"/>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c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c</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solidFill>
                    <a:schemeClr val="bg1">
                      <a:lumMod val="50000"/>
                    </a:schemeClr>
                  </a:solidFill>
                  <a:latin typeface="Consolas" charset="0"/>
                  <a:ea typeface="Consolas" charset="0"/>
                  <a:cs typeface="Consolas" charset="0"/>
                </a:rPr>
                <a:t> </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d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d</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13" name="TextBox 12"/>
          <p:cNvSpPr txBox="1"/>
          <p:nvPr/>
        </p:nvSpPr>
        <p:spPr>
          <a:xfrm>
            <a:off x="5960478" y="3991474"/>
            <a:ext cx="2971800"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The value of c is 1</a:t>
            </a:r>
          </a:p>
          <a:p>
            <a:r>
              <a:rPr lang="en-US" dirty="0">
                <a:latin typeface="Consolas" charset="0"/>
                <a:ea typeface="Consolas" charset="0"/>
                <a:cs typeface="Consolas" charset="0"/>
              </a:rPr>
              <a:t>The value of d is 2</a:t>
            </a:r>
          </a:p>
          <a:p>
            <a:endParaRPr lang="en-US" dirty="0"/>
          </a:p>
        </p:txBody>
      </p:sp>
      <p:sp>
        <p:nvSpPr>
          <p:cNvPr id="14" name="TextBox 13">
            <a:extLst>
              <a:ext uri="{FF2B5EF4-FFF2-40B4-BE49-F238E27FC236}">
                <a16:creationId xmlns:a16="http://schemas.microsoft.com/office/drawing/2014/main" id="{C5854F31-EA26-49CA-A032-C6892ECB1849}"/>
              </a:ext>
            </a:extLst>
          </p:cNvPr>
          <p:cNvSpPr txBox="1"/>
          <p:nvPr/>
        </p:nvSpPr>
        <p:spPr>
          <a:xfrm>
            <a:off x="6065658" y="3707104"/>
            <a:ext cx="2089033"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What is the screen output?</a:t>
            </a:r>
          </a:p>
        </p:txBody>
      </p:sp>
    </p:spTree>
    <p:extLst>
      <p:ext uri="{BB962C8B-B14F-4D97-AF65-F5344CB8AC3E}">
        <p14:creationId xmlns:p14="http://schemas.microsoft.com/office/powerpoint/2010/main" val="98209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8284-3F05-0446-B0A9-920BDF1866C5}"/>
              </a:ext>
            </a:extLst>
          </p:cNvPr>
          <p:cNvSpPr>
            <a:spLocks noGrp="1"/>
          </p:cNvSpPr>
          <p:nvPr>
            <p:ph type="title"/>
          </p:nvPr>
        </p:nvSpPr>
        <p:spPr/>
        <p:txBody>
          <a:bodyPr/>
          <a:lstStyle/>
          <a:p>
            <a:r>
              <a:rPr lang="en-US" dirty="0"/>
              <a:t>Division by Zero</a:t>
            </a:r>
          </a:p>
        </p:txBody>
      </p:sp>
      <p:sp>
        <p:nvSpPr>
          <p:cNvPr id="3" name="Content Placeholder 2">
            <a:extLst>
              <a:ext uri="{FF2B5EF4-FFF2-40B4-BE49-F238E27FC236}">
                <a16:creationId xmlns:a16="http://schemas.microsoft.com/office/drawing/2014/main" id="{DDDAD68E-96C0-AC48-8DDC-DAB34A8745C8}"/>
              </a:ext>
            </a:extLst>
          </p:cNvPr>
          <p:cNvSpPr>
            <a:spLocks noGrp="1"/>
          </p:cNvSpPr>
          <p:nvPr>
            <p:ph idx="1"/>
          </p:nvPr>
        </p:nvSpPr>
        <p:spPr/>
        <p:txBody>
          <a:bodyPr/>
          <a:lstStyle/>
          <a:p>
            <a:r>
              <a:rPr lang="en-US" dirty="0"/>
              <a:t>If the divisor of the / operator is 0, a division by zero error will be generated </a:t>
            </a:r>
            <a:r>
              <a:rPr lang="en-US" b="1" dirty="0">
                <a:solidFill>
                  <a:schemeClr val="accent6">
                    <a:lumMod val="75000"/>
                  </a:schemeClr>
                </a:solidFill>
              </a:rPr>
              <a:t>during runtime</a:t>
            </a:r>
            <a:r>
              <a:rPr lang="en-US" dirty="0"/>
              <a:t>.</a:t>
            </a:r>
          </a:p>
        </p:txBody>
      </p:sp>
      <p:sp>
        <p:nvSpPr>
          <p:cNvPr id="4" name="Slide Number Placeholder 3">
            <a:extLst>
              <a:ext uri="{FF2B5EF4-FFF2-40B4-BE49-F238E27FC236}">
                <a16:creationId xmlns:a16="http://schemas.microsoft.com/office/drawing/2014/main" id="{6C291595-0576-BA43-80B9-FDFF7DAA38C6}"/>
              </a:ext>
            </a:extLst>
          </p:cNvPr>
          <p:cNvSpPr>
            <a:spLocks noGrp="1"/>
          </p:cNvSpPr>
          <p:nvPr>
            <p:ph type="sldNum" sz="quarter" idx="12"/>
          </p:nvPr>
        </p:nvSpPr>
        <p:spPr/>
        <p:txBody>
          <a:bodyPr/>
          <a:lstStyle/>
          <a:p>
            <a:fld id="{A2D5F323-9395-A24C-8003-89F99F5948AE}" type="slidenum">
              <a:rPr lang="en-US" smtClean="0"/>
              <a:pPr/>
              <a:t>37</a:t>
            </a:fld>
            <a:endParaRPr lang="en-US" dirty="0"/>
          </a:p>
        </p:txBody>
      </p:sp>
      <p:pic>
        <p:nvPicPr>
          <p:cNvPr id="5" name="Picture 4">
            <a:extLst>
              <a:ext uri="{FF2B5EF4-FFF2-40B4-BE49-F238E27FC236}">
                <a16:creationId xmlns:a16="http://schemas.microsoft.com/office/drawing/2014/main" id="{C7D4F09F-B50E-7A45-B24F-CD4D89A5F243}"/>
              </a:ext>
            </a:extLst>
          </p:cNvPr>
          <p:cNvPicPr>
            <a:picLocks noChangeAspect="1"/>
          </p:cNvPicPr>
          <p:nvPr/>
        </p:nvPicPr>
        <p:blipFill>
          <a:blip r:embed="rId2"/>
          <a:stretch>
            <a:fillRect/>
          </a:stretch>
        </p:blipFill>
        <p:spPr>
          <a:xfrm>
            <a:off x="0" y="2609151"/>
            <a:ext cx="9144000" cy="3022448"/>
          </a:xfrm>
          <a:prstGeom prst="rect">
            <a:avLst/>
          </a:prstGeom>
        </p:spPr>
      </p:pic>
      <p:sp>
        <p:nvSpPr>
          <p:cNvPr id="6" name="TextBox 5">
            <a:extLst>
              <a:ext uri="{FF2B5EF4-FFF2-40B4-BE49-F238E27FC236}">
                <a16:creationId xmlns:a16="http://schemas.microsoft.com/office/drawing/2014/main" id="{18B3B4A6-C928-AD44-91FC-CB7618C6489B}"/>
              </a:ext>
            </a:extLst>
          </p:cNvPr>
          <p:cNvSpPr txBox="1"/>
          <p:nvPr/>
        </p:nvSpPr>
        <p:spPr>
          <a:xfrm>
            <a:off x="635619" y="5871925"/>
            <a:ext cx="4799647" cy="369332"/>
          </a:xfrm>
          <a:prstGeom prst="rect">
            <a:avLst/>
          </a:prstGeom>
          <a:noFill/>
        </p:spPr>
        <p:txBody>
          <a:bodyPr wrap="none" rtlCol="0">
            <a:spAutoFit/>
          </a:bodyPr>
          <a:lstStyle/>
          <a:p>
            <a:r>
              <a:rPr lang="en-US" dirty="0"/>
              <a:t>Note that no compilation error will be generated.</a:t>
            </a:r>
          </a:p>
        </p:txBody>
      </p:sp>
    </p:spTree>
    <p:extLst>
      <p:ext uri="{BB962C8B-B14F-4D97-AF65-F5344CB8AC3E}">
        <p14:creationId xmlns:p14="http://schemas.microsoft.com/office/powerpoint/2010/main" val="2613166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 has a higher precedence than 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a:t>
            </a:r>
          </a:p>
          <a:p>
            <a:r>
              <a:rPr lang="en-US" dirty="0"/>
              <a:t>The order of evaluation is equivalent to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r>
              <a:rPr lang="en-US" sz="2200" dirty="0">
                <a:latin typeface="Menlo" panose="020B0609030804020204" pitchFamily="49" charset="0"/>
                <a:ea typeface="Menlo" panose="020B0609030804020204" pitchFamily="49" charset="0"/>
                <a:cs typeface="Menlo" panose="020B0609030804020204" pitchFamily="49" charset="0"/>
              </a:rPr>
              <a:t>)</a:t>
            </a:r>
            <a:r>
              <a:rPr lang="en-US" sz="2200"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38</a:t>
            </a:fld>
            <a:endParaRPr lang="en-US"/>
          </a:p>
        </p:txBody>
      </p:sp>
      <p:sp>
        <p:nvSpPr>
          <p:cNvPr id="6" name="Rectangle 5"/>
          <p:cNvSpPr/>
          <p:nvPr/>
        </p:nvSpPr>
        <p:spPr>
          <a:xfrm flipH="1">
            <a:off x="1220461" y="3073016"/>
            <a:ext cx="2978567" cy="584775"/>
          </a:xfrm>
          <a:prstGeom prst="rect">
            <a:avLst/>
          </a:prstGeom>
        </p:spPr>
        <p:txBody>
          <a:bodyPr wrap="square">
            <a:spAutoFit/>
          </a:bodyPr>
          <a:lstStyle/>
          <a:p>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p>
        </p:txBody>
      </p:sp>
      <p:sp>
        <p:nvSpPr>
          <p:cNvPr id="7" name="Rectangle 6"/>
          <p:cNvSpPr/>
          <p:nvPr/>
        </p:nvSpPr>
        <p:spPr>
          <a:xfrm>
            <a:off x="4768577" y="3011461"/>
            <a:ext cx="3170259" cy="707886"/>
          </a:xfrm>
          <a:prstGeom prst="rect">
            <a:avLst/>
          </a:prstGeom>
        </p:spPr>
        <p:txBody>
          <a:bodyPr wrap="none">
            <a:spAutoFit/>
          </a:bodyPr>
          <a:lstStyle/>
          <a:p>
            <a:r>
              <a:rPr lang="en-US" sz="4000" dirty="0"/>
              <a:t>Result: 9 or 7?</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4341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t>%</a:t>
            </a:r>
            <a:r>
              <a:rPr lang="en-US" dirty="0"/>
              <a:t> has a higher precedence than the operator </a:t>
            </a:r>
            <a:r>
              <a:rPr lang="en-US" b="1" dirty="0">
                <a:solidFill>
                  <a:srgbClr val="000000"/>
                </a:solidFill>
              </a:rPr>
              <a:t>–</a:t>
            </a:r>
            <a:r>
              <a:rPr lang="en-US" dirty="0"/>
              <a:t>.</a:t>
            </a:r>
          </a:p>
          <a:p>
            <a:r>
              <a:rPr lang="en-US" dirty="0"/>
              <a:t>The order of evaluation is equivalent to </a:t>
            </a:r>
            <a:br>
              <a:rPr lang="en-US" dirty="0"/>
            </a:br>
            <a:r>
              <a:rPr lang="en-US" dirty="0">
                <a:solidFill>
                  <a:schemeClr val="accent6">
                    <a:lumMod val="75000"/>
                  </a:schemeClr>
                </a:solidFill>
              </a:rPr>
              <a:t>12</a:t>
            </a:r>
            <a:r>
              <a:rPr lang="en-US" dirty="0"/>
              <a:t> –  (</a:t>
            </a:r>
            <a:r>
              <a:rPr lang="en-US" dirty="0">
                <a:solidFill>
                  <a:schemeClr val="accent6">
                    <a:lumMod val="75000"/>
                  </a:schemeClr>
                </a:solidFill>
              </a:rPr>
              <a:t>11</a:t>
            </a:r>
            <a:r>
              <a:rPr lang="en-US" dirty="0"/>
              <a:t> % </a:t>
            </a:r>
            <a:r>
              <a:rPr lang="en-US" dirty="0">
                <a:solidFill>
                  <a:schemeClr val="accent6">
                    <a:lumMod val="75000"/>
                  </a:schemeClr>
                </a:solidFill>
              </a:rPr>
              <a:t>3</a:t>
            </a:r>
            <a:r>
              <a:rPr lang="en-US"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39</a:t>
            </a:fld>
            <a:endParaRPr lang="en-US"/>
          </a:p>
        </p:txBody>
      </p:sp>
      <p:sp>
        <p:nvSpPr>
          <p:cNvPr id="6" name="Rectangle 5"/>
          <p:cNvSpPr/>
          <p:nvPr/>
        </p:nvSpPr>
        <p:spPr>
          <a:xfrm flipH="1">
            <a:off x="1445238" y="3034039"/>
            <a:ext cx="2884821" cy="707886"/>
          </a:xfrm>
          <a:prstGeom prst="rect">
            <a:avLst/>
          </a:prstGeom>
        </p:spPr>
        <p:txBody>
          <a:bodyPr wrap="square">
            <a:spAutoFit/>
          </a:bodyPr>
          <a:lstStyle/>
          <a:p>
            <a:r>
              <a:rPr lang="en-US" sz="4000" dirty="0">
                <a:solidFill>
                  <a:schemeClr val="accent6">
                    <a:lumMod val="75000"/>
                  </a:schemeClr>
                </a:solidFill>
              </a:rPr>
              <a:t>12</a:t>
            </a:r>
            <a:r>
              <a:rPr lang="en-US" sz="4000" dirty="0">
                <a:solidFill>
                  <a:srgbClr val="000000"/>
                </a:solidFill>
              </a:rPr>
              <a:t> </a:t>
            </a:r>
            <a:r>
              <a:rPr lang="en-US" sz="4000" b="1" dirty="0">
                <a:solidFill>
                  <a:srgbClr val="000000"/>
                </a:solidFill>
              </a:rPr>
              <a:t>– </a:t>
            </a:r>
            <a:r>
              <a:rPr lang="en-US" sz="4000" dirty="0">
                <a:solidFill>
                  <a:schemeClr val="accent6">
                    <a:lumMod val="75000"/>
                  </a:schemeClr>
                </a:solidFill>
              </a:rPr>
              <a:t>11</a:t>
            </a:r>
            <a:r>
              <a:rPr lang="en-US" sz="4000" dirty="0">
                <a:solidFill>
                  <a:srgbClr val="000000"/>
                </a:solidFill>
              </a:rPr>
              <a:t> </a:t>
            </a:r>
            <a:r>
              <a:rPr lang="en-US" sz="4000" b="1" dirty="0">
                <a:solidFill>
                  <a:srgbClr val="000000"/>
                </a:solidFill>
              </a:rPr>
              <a:t>%</a:t>
            </a:r>
            <a:r>
              <a:rPr lang="en-US" sz="4000" dirty="0">
                <a:solidFill>
                  <a:srgbClr val="000000"/>
                </a:solidFill>
              </a:rPr>
              <a:t> </a:t>
            </a:r>
            <a:r>
              <a:rPr lang="en-US" sz="4000" dirty="0">
                <a:solidFill>
                  <a:schemeClr val="accent6">
                    <a:lumMod val="75000"/>
                  </a:schemeClr>
                </a:solidFill>
              </a:rPr>
              <a:t>3</a:t>
            </a:r>
          </a:p>
        </p:txBody>
      </p:sp>
      <p:sp>
        <p:nvSpPr>
          <p:cNvPr id="7" name="Rectangle 6"/>
          <p:cNvSpPr/>
          <p:nvPr/>
        </p:nvSpPr>
        <p:spPr>
          <a:xfrm>
            <a:off x="4768577" y="3034039"/>
            <a:ext cx="3430246" cy="707886"/>
          </a:xfrm>
          <a:prstGeom prst="rect">
            <a:avLst/>
          </a:prstGeom>
        </p:spPr>
        <p:txBody>
          <a:bodyPr wrap="none">
            <a:spAutoFit/>
          </a:bodyPr>
          <a:lstStyle/>
          <a:p>
            <a:r>
              <a:rPr lang="en-US" sz="4000" dirty="0"/>
              <a:t>Result: 1 or 10?</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186760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&amp; Associativity</a:t>
            </a:r>
          </a:p>
        </p:txBody>
      </p:sp>
      <p:sp>
        <p:nvSpPr>
          <p:cNvPr id="3" name="Content Placeholder 2"/>
          <p:cNvSpPr>
            <a:spLocks noGrp="1"/>
          </p:cNvSpPr>
          <p:nvPr>
            <p:ph idx="1"/>
          </p:nvPr>
        </p:nvSpPr>
        <p:spPr>
          <a:xfrm>
            <a:off x="286603" y="5122938"/>
            <a:ext cx="8584442" cy="1233412"/>
          </a:xfrm>
        </p:spPr>
        <p:txBody>
          <a:bodyPr>
            <a:normAutofit fontScale="92500" lnSpcReduction="10000"/>
          </a:bodyPr>
          <a:lstStyle/>
          <a:p>
            <a:r>
              <a:rPr lang="en-US" dirty="0"/>
              <a:t>The order of evaluation may be overridden by inserting parentheses </a:t>
            </a:r>
            <a:r>
              <a:rPr lang="en-US" b="1" dirty="0"/>
              <a:t>()</a:t>
            </a:r>
            <a:r>
              <a:rPr lang="en-US" dirty="0"/>
              <a:t> into the expressions</a:t>
            </a:r>
          </a:p>
          <a:p>
            <a:pPr lvl="1"/>
            <a:r>
              <a:rPr lang="en-US" dirty="0"/>
              <a:t>e.g., (</a:t>
            </a:r>
            <a:r>
              <a:rPr lang="en-US" sz="2400" dirty="0">
                <a:solidFill>
                  <a:schemeClr val="accent6">
                    <a:lumMod val="75000"/>
                  </a:schemeClr>
                </a:solidFill>
              </a:rPr>
              <a:t>1</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2</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3 </a:t>
            </a:r>
            <a:r>
              <a:rPr lang="en-US" sz="2400" dirty="0"/>
              <a:t>=</a:t>
            </a:r>
            <a:r>
              <a:rPr lang="en-US" sz="2400" dirty="0">
                <a:solidFill>
                  <a:schemeClr val="accent6">
                    <a:lumMod val="75000"/>
                  </a:schemeClr>
                </a:solidFill>
              </a:rPr>
              <a:t> 9</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40</a:t>
            </a:fld>
            <a:endParaRPr lang="en-US"/>
          </a:p>
        </p:txBody>
      </p:sp>
      <p:cxnSp>
        <p:nvCxnSpPr>
          <p:cNvPr id="6" name="Straight Arrow Connector 5"/>
          <p:cNvCxnSpPr/>
          <p:nvPr/>
        </p:nvCxnSpPr>
        <p:spPr>
          <a:xfrm>
            <a:off x="7451021" y="2140772"/>
            <a:ext cx="0" cy="22698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688021881"/>
              </p:ext>
            </p:extLst>
          </p:nvPr>
        </p:nvGraphicFramePr>
        <p:xfrm>
          <a:off x="622091" y="1251978"/>
          <a:ext cx="6219772" cy="3540760"/>
        </p:xfrm>
        <a:graphic>
          <a:graphicData uri="http://schemas.openxmlformats.org/drawingml/2006/table">
            <a:tbl>
              <a:tblPr firstRow="1" bandRow="1">
                <a:tableStyleId>{5C22544A-7EE6-4342-B048-85BDC9FD1C3A}</a:tableStyleId>
              </a:tblPr>
              <a:tblGrid>
                <a:gridCol w="1658530">
                  <a:extLst>
                    <a:ext uri="{9D8B030D-6E8A-4147-A177-3AD203B41FA5}">
                      <a16:colId xmlns:a16="http://schemas.microsoft.com/office/drawing/2014/main" val="20000"/>
                    </a:ext>
                  </a:extLst>
                </a:gridCol>
                <a:gridCol w="3195021">
                  <a:extLst>
                    <a:ext uri="{9D8B030D-6E8A-4147-A177-3AD203B41FA5}">
                      <a16:colId xmlns:a16="http://schemas.microsoft.com/office/drawing/2014/main" val="20001"/>
                    </a:ext>
                  </a:extLst>
                </a:gridCol>
                <a:gridCol w="1366221">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 types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Associativity</a:t>
                      </a:r>
                      <a:endParaRPr lang="en-US" sz="1800" b="0" i="0" dirty="0">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alibri Light" charset="0"/>
                          <a:ea typeface="Calibri Light" charset="0"/>
                          <a:cs typeface="Calibri Light" charset="0"/>
                        </a:rPr>
                        <a:t>unary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latin typeface="Consolas" charset="0"/>
                          <a:ea typeface="Consolas" charset="0"/>
                          <a:cs typeface="Consolas" charset="0"/>
                        </a:rPr>
                        <a:t>+, </a:t>
                      </a:r>
                      <a:r>
                        <a:rPr lang="en-US" sz="2000" b="0" i="0" kern="1200" baseline="0" dirty="0">
                          <a:solidFill>
                            <a:schemeClr val="dk1"/>
                          </a:solidFill>
                          <a:latin typeface="Consolas" charset="0"/>
                          <a:ea typeface="Consolas" charset="0"/>
                          <a:cs typeface="Consolas" charset="0"/>
                        </a:rPr>
                        <a:t>–, ++, --, !</a:t>
                      </a:r>
                      <a:endParaRPr lang="en-US" sz="2000" b="0" i="0" dirty="0">
                        <a:latin typeface="Consolas" charset="0"/>
                        <a:ea typeface="Consolas" charset="0"/>
                        <a:cs typeface="Consolas"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&lt;, &lt;=, &gt;, &gt;=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&amp;&amp;</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assignment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 *=,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right to left</a:t>
                      </a:r>
                    </a:p>
                  </a:txBody>
                  <a:tcPr anchor="ctr"/>
                </a:tc>
                <a:extLst>
                  <a:ext uri="{0D108BD9-81ED-4DB2-BD59-A6C34878D82A}">
                    <a16:rowId xmlns:a16="http://schemas.microsoft.com/office/drawing/2014/main" val="10008"/>
                  </a:ext>
                </a:extLst>
              </a:tr>
            </a:tbl>
          </a:graphicData>
        </a:graphic>
      </p:graphicFrame>
      <p:sp>
        <p:nvSpPr>
          <p:cNvPr id="8" name="Rectangle 7"/>
          <p:cNvSpPr/>
          <p:nvPr/>
        </p:nvSpPr>
        <p:spPr>
          <a:xfrm>
            <a:off x="6884486" y="1677183"/>
            <a:ext cx="1717137" cy="400110"/>
          </a:xfrm>
          <a:prstGeom prst="rect">
            <a:avLst/>
          </a:prstGeom>
        </p:spPr>
        <p:txBody>
          <a:bodyPr wrap="none">
            <a:spAutoFit/>
          </a:bodyPr>
          <a:lstStyle/>
          <a:p>
            <a:r>
              <a:rPr lang="en-US" sz="2000" dirty="0">
                <a:solidFill>
                  <a:schemeClr val="accent6">
                    <a:lumMod val="75000"/>
                  </a:schemeClr>
                </a:solidFill>
                <a:latin typeface="Avenir Next Condensed" charset="0"/>
                <a:ea typeface="Avenir Next Condensed" charset="0"/>
                <a:cs typeface="Avenir Next Condensed" charset="0"/>
              </a:rPr>
              <a:t>High precedence</a:t>
            </a:r>
          </a:p>
        </p:txBody>
      </p:sp>
      <p:sp>
        <p:nvSpPr>
          <p:cNvPr id="9" name="Rectangle 8"/>
          <p:cNvSpPr/>
          <p:nvPr/>
        </p:nvSpPr>
        <p:spPr>
          <a:xfrm>
            <a:off x="6897306" y="4474114"/>
            <a:ext cx="1803699" cy="400110"/>
          </a:xfrm>
          <a:prstGeom prst="rect">
            <a:avLst/>
          </a:prstGeom>
        </p:spPr>
        <p:txBody>
          <a:bodyPr wrap="none">
            <a:spAutoFit/>
          </a:bodyPr>
          <a:lstStyle/>
          <a:p>
            <a:r>
              <a:rPr lang="en-US" sz="2000" dirty="0">
                <a:solidFill>
                  <a:srgbClr val="00B050"/>
                </a:solidFill>
                <a:latin typeface="Avenir Next Condensed" charset="0"/>
                <a:ea typeface="Avenir Next Condensed" charset="0"/>
                <a:cs typeface="Avenir Next Condensed" charset="0"/>
              </a:rPr>
              <a:t>Lower precedence</a:t>
            </a:r>
          </a:p>
        </p:txBody>
      </p:sp>
    </p:spTree>
    <p:extLst>
      <p:ext uri="{BB962C8B-B14F-4D97-AF65-F5344CB8AC3E}">
        <p14:creationId xmlns:p14="http://schemas.microsoft.com/office/powerpoint/2010/main" val="17648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8666" y="2660945"/>
            <a:ext cx="7643257" cy="3714923"/>
            <a:chOff x="304800" y="2743201"/>
            <a:chExt cx="5354842" cy="1919725"/>
          </a:xfrm>
        </p:grpSpPr>
        <p:sp>
          <p:nvSpPr>
            <p:cNvPr id="8" name="TextBox 7"/>
            <p:cNvSpPr txBox="1"/>
            <p:nvPr/>
          </p:nvSpPr>
          <p:spPr>
            <a:xfrm>
              <a:off x="370735" y="2786175"/>
              <a:ext cx="5288907" cy="1876751"/>
            </a:xfrm>
            <a:prstGeom prst="rect">
              <a:avLst/>
            </a:prstGeom>
            <a:noFill/>
          </p:spPr>
          <p:txBody>
            <a:bodyPr wrap="square" rtlCol="0">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 </a:t>
              </a:r>
              <a:br>
                <a:rPr lang="en-US" sz="1600" dirty="0">
                  <a:latin typeface="Consolas" charset="0"/>
                  <a:ea typeface="Consolas" charset="0"/>
                  <a:cs typeface="Consolas" charset="0"/>
                </a:rPr>
              </a:br>
              <a:r>
                <a:rPr lang="en-US" sz="1600" dirty="0">
                  <a:latin typeface="Consolas" charset="0"/>
                  <a:ea typeface="Consolas" charset="0"/>
                  <a:cs typeface="Consolas" charset="0"/>
                </a:rPr>
                <a:t>using namespace </a:t>
              </a:r>
              <a:r>
                <a:rPr lang="en-US" sz="1600" dirty="0" err="1">
                  <a:latin typeface="Consolas" charset="0"/>
                  <a:ea typeface="Consolas" charset="0"/>
                  <a:cs typeface="Consolas" charset="0"/>
                </a:rPr>
                <a:t>std</a:t>
              </a: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a:t>
              </a:r>
            </a:p>
            <a:p>
              <a:r>
                <a:rPr lang="tr-TR" sz="1600" dirty="0">
                  <a:latin typeface="Consolas" charset="0"/>
                  <a:ea typeface="Consolas" charset="0"/>
                  <a:cs typeface="Consolas" charset="0"/>
                </a:rPr>
                <a:t>     </a:t>
              </a:r>
              <a:r>
                <a:rPr lang="tr-TR" sz="1600" dirty="0" err="1">
                  <a:latin typeface="Consolas" charset="0"/>
                  <a:ea typeface="Consolas" charset="0"/>
                  <a:cs typeface="Consolas" charset="0"/>
                </a:rPr>
                <a:t>char</a:t>
              </a:r>
              <a:r>
                <a:rPr lang="tr-TR" sz="1600" dirty="0">
                  <a:latin typeface="Consolas" charset="0"/>
                  <a:ea typeface="Consolas" charset="0"/>
                  <a:cs typeface="Consolas" charset="0"/>
                </a:rPr>
                <a:t> c = ‘Y’;</a:t>
              </a:r>
            </a:p>
            <a:p>
              <a:r>
                <a:rPr lang="tr-TR" sz="1600" dirty="0">
                  <a:latin typeface="Consolas" charset="0"/>
                  <a:ea typeface="Consolas" charset="0"/>
                  <a:cs typeface="Consolas" charset="0"/>
                </a:rPr>
                <a:t>     </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convert</a:t>
              </a:r>
              <a:r>
                <a:rPr lang="tr-TR" sz="1600" dirty="0">
                  <a:solidFill>
                    <a:schemeClr val="bg1">
                      <a:lumMod val="65000"/>
                    </a:schemeClr>
                  </a:solidFill>
                  <a:latin typeface="Consolas" charset="0"/>
                  <a:ea typeface="Consolas" charset="0"/>
                  <a:cs typeface="Consolas" charset="0"/>
                </a:rPr>
                <a:t> a </a:t>
              </a:r>
              <a:r>
                <a:rPr lang="tr-TR" sz="1600" dirty="0" err="1">
                  <a:solidFill>
                    <a:schemeClr val="bg1">
                      <a:lumMod val="65000"/>
                    </a:schemeClr>
                  </a:solidFill>
                  <a:latin typeface="Consolas" charset="0"/>
                  <a:ea typeface="Consolas" charset="0"/>
                  <a:cs typeface="Consolas" charset="0"/>
                </a:rPr>
                <a:t>letter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from</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upper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to</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lower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br>
                <a:rPr lang="tr-TR" sz="1600" dirty="0">
                  <a:solidFill>
                    <a:schemeClr val="bg1">
                      <a:lumMod val="65000"/>
                    </a:schemeClr>
                  </a:solidFill>
                  <a:latin typeface="Consolas" charset="0"/>
                  <a:ea typeface="Consolas" charset="0"/>
                  <a:cs typeface="Consolas" charset="0"/>
                </a:rPr>
              </a:br>
              <a:r>
                <a:rPr lang="tr-TR" sz="1600" dirty="0">
                  <a:latin typeface="Consolas" charset="0"/>
                  <a:ea typeface="Consolas" charset="0"/>
                  <a:cs typeface="Consolas" charset="0"/>
                </a:rPr>
                <a:t>     c = c – ‘A’ + ‘a’;</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"1: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advance to the next character </a:t>
              </a:r>
              <a:br>
                <a:rPr lang="en-US" sz="1600" dirty="0">
                  <a:latin typeface="Consolas" charset="0"/>
                  <a:ea typeface="Consolas" charset="0"/>
                  <a:cs typeface="Consolas" charset="0"/>
                </a:rPr>
              </a:br>
              <a:r>
                <a:rPr lang="en-US" sz="1600" dirty="0">
                  <a:latin typeface="Consolas" charset="0"/>
                  <a:ea typeface="Consolas" charset="0"/>
                  <a:cs typeface="Consolas" charset="0"/>
                </a:rPr>
                <a:t>     c = c + 1;</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"2: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is-IS" sz="1600" dirty="0">
                  <a:latin typeface="Consolas" charset="0"/>
                  <a:ea typeface="Consolas" charset="0"/>
                  <a:cs typeface="Consolas" charset="0"/>
                </a:rPr>
                <a:t>     return 0; </a:t>
              </a:r>
              <a:br>
                <a:rPr lang="is-IS" sz="1600" dirty="0">
                  <a:latin typeface="Consolas" charset="0"/>
                  <a:ea typeface="Consolas" charset="0"/>
                  <a:cs typeface="Consolas" charset="0"/>
                </a:rPr>
              </a:br>
              <a:r>
                <a:rPr lang="is-IS" sz="1600" dirty="0">
                  <a:latin typeface="Consolas" charset="0"/>
                  <a:ea typeface="Consolas" charset="0"/>
                  <a:cs typeface="Consolas" charset="0"/>
                </a:rPr>
                <a:t>}</a:t>
              </a:r>
              <a:endParaRPr lang="en-US" sz="1600" b="1" dirty="0">
                <a:solidFill>
                  <a:schemeClr val="tx2">
                    <a:lumMod val="50000"/>
                  </a:schemeClr>
                </a:solidFill>
                <a:latin typeface="Consolas" charset="0"/>
                <a:ea typeface="Consolas" charset="0"/>
                <a:cs typeface="Consolas" charset="0"/>
              </a:endParaRPr>
            </a:p>
          </p:txBody>
        </p:sp>
        <p:sp>
          <p:nvSpPr>
            <p:cNvPr id="7" name="Flowchart: Document 10"/>
            <p:cNvSpPr/>
            <p:nvPr/>
          </p:nvSpPr>
          <p:spPr>
            <a:xfrm>
              <a:off x="304800" y="2743201"/>
              <a:ext cx="5288906" cy="1876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le 1"/>
          <p:cNvSpPr>
            <a:spLocks noGrp="1"/>
          </p:cNvSpPr>
          <p:nvPr>
            <p:ph type="title"/>
          </p:nvPr>
        </p:nvSpPr>
        <p:spPr>
          <a:xfrm>
            <a:off x="457199" y="274638"/>
            <a:ext cx="8364071" cy="1143000"/>
          </a:xfrm>
        </p:spPr>
        <p:txBody>
          <a:bodyPr>
            <a:normAutofit/>
          </a:bodyPr>
          <a:lstStyle/>
          <a:p>
            <a:r>
              <a:rPr lang="en-US" dirty="0"/>
              <a:t>Arithmetic Operator for Characters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41</a:t>
            </a:fld>
            <a:endParaRPr lang="en-US"/>
          </a:p>
        </p:txBody>
      </p:sp>
      <p:sp>
        <p:nvSpPr>
          <p:cNvPr id="11" name="TextBox 10"/>
          <p:cNvSpPr txBox="1"/>
          <p:nvPr/>
        </p:nvSpPr>
        <p:spPr>
          <a:xfrm>
            <a:off x="6223250" y="3468608"/>
            <a:ext cx="1064715" cy="307777"/>
          </a:xfrm>
          <a:prstGeom prst="rect">
            <a:avLst/>
          </a:prstGeom>
          <a:noFill/>
        </p:spPr>
        <p:txBody>
          <a:bodyPr wrap="non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p:cNvSpPr txBox="1"/>
          <p:nvPr/>
        </p:nvSpPr>
        <p:spPr>
          <a:xfrm>
            <a:off x="5796977" y="5579175"/>
            <a:ext cx="2317942" cy="646331"/>
          </a:xfrm>
          <a:prstGeom prst="rect">
            <a:avLst/>
          </a:prstGeom>
          <a:noFill/>
        </p:spPr>
        <p:txBody>
          <a:bodyPr wrap="none" rtlCol="0">
            <a:spAutoFit/>
          </a:bodyPr>
          <a:lstStyle/>
          <a:p>
            <a:r>
              <a:rPr lang="en-US" dirty="0">
                <a:latin typeface="Avenir Next" charset="0"/>
                <a:ea typeface="Avenir Next" charset="0"/>
                <a:cs typeface="Avenir Next" charset="0"/>
              </a:rPr>
              <a:t>The ASCII table:</a:t>
            </a:r>
          </a:p>
          <a:p>
            <a:r>
              <a:rPr lang="en-US" dirty="0">
                <a:latin typeface="Avenir Next" charset="0"/>
                <a:ea typeface="Avenir Next" charset="0"/>
                <a:cs typeface="Avenir Next" charset="0"/>
                <a:hlinkClick r:id="rId2"/>
              </a:rPr>
              <a:t>www.asciitable.com</a:t>
            </a:r>
            <a:endParaRPr lang="en-US" dirty="0">
              <a:latin typeface="Avenir Next" charset="0"/>
              <a:ea typeface="Avenir Next" charset="0"/>
              <a:cs typeface="Avenir Next" charset="0"/>
            </a:endParaRPr>
          </a:p>
        </p:txBody>
      </p:sp>
      <p:sp>
        <p:nvSpPr>
          <p:cNvPr id="13" name="TextBox 12"/>
          <p:cNvSpPr txBox="1"/>
          <p:nvPr/>
        </p:nvSpPr>
        <p:spPr>
          <a:xfrm>
            <a:off x="6223250" y="2533778"/>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12" name="TextBox 11"/>
          <p:cNvSpPr txBox="1"/>
          <p:nvPr/>
        </p:nvSpPr>
        <p:spPr>
          <a:xfrm>
            <a:off x="6223250" y="2536611"/>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 y</a:t>
            </a:r>
          </a:p>
          <a:p>
            <a:r>
              <a:rPr lang="en-US" dirty="0">
                <a:latin typeface="Consolas" charset="0"/>
                <a:ea typeface="Consolas" charset="0"/>
                <a:cs typeface="Consolas" charset="0"/>
              </a:rPr>
              <a:t>2: z</a:t>
            </a:r>
          </a:p>
          <a:p>
            <a:endParaRPr lang="en-US" dirty="0"/>
          </a:p>
        </p:txBody>
      </p:sp>
      <p:sp>
        <p:nvSpPr>
          <p:cNvPr id="4" name="TextBox 3">
            <a:extLst>
              <a:ext uri="{FF2B5EF4-FFF2-40B4-BE49-F238E27FC236}">
                <a16:creationId xmlns:a16="http://schemas.microsoft.com/office/drawing/2014/main" id="{C3F6A2D1-13FF-1645-87F7-6978B9E6B05A}"/>
              </a:ext>
            </a:extLst>
          </p:cNvPr>
          <p:cNvSpPr txBox="1"/>
          <p:nvPr/>
        </p:nvSpPr>
        <p:spPr>
          <a:xfrm>
            <a:off x="618667" y="1390778"/>
            <a:ext cx="8068134" cy="1200329"/>
          </a:xfrm>
          <a:prstGeom prst="rect">
            <a:avLst/>
          </a:prstGeom>
          <a:noFill/>
        </p:spPr>
        <p:txBody>
          <a:bodyPr wrap="square" rtlCol="0">
            <a:spAutoFit/>
          </a:bodyPr>
          <a:lstStyle/>
          <a:p>
            <a:r>
              <a:rPr lang="en-US" dirty="0"/>
              <a:t>We may perform arithmetic operation with characters.  In this case, the numerical representation as in the ASCII code for each character will be used in the calculation.</a:t>
            </a:r>
          </a:p>
          <a:p>
            <a:r>
              <a:rPr lang="en-US" dirty="0"/>
              <a:t>The following program also shows a common </a:t>
            </a:r>
            <a:r>
              <a:rPr lang="en-US" dirty="0" err="1"/>
              <a:t>technqiues</a:t>
            </a:r>
            <a:r>
              <a:rPr lang="en-US" dirty="0"/>
              <a:t> in converting a letter from upper case to lower case.</a:t>
            </a:r>
          </a:p>
        </p:txBody>
      </p:sp>
      <p:sp>
        <p:nvSpPr>
          <p:cNvPr id="9" name="TextBox 8">
            <a:extLst>
              <a:ext uri="{FF2B5EF4-FFF2-40B4-BE49-F238E27FC236}">
                <a16:creationId xmlns:a16="http://schemas.microsoft.com/office/drawing/2014/main" id="{64050F59-85AF-C749-B6B8-0EF01E353A42}"/>
              </a:ext>
            </a:extLst>
          </p:cNvPr>
          <p:cNvSpPr txBox="1"/>
          <p:nvPr/>
        </p:nvSpPr>
        <p:spPr>
          <a:xfrm>
            <a:off x="6099717" y="4508035"/>
            <a:ext cx="2748552" cy="923330"/>
          </a:xfrm>
          <a:prstGeom prst="rect">
            <a:avLst/>
          </a:prstGeom>
          <a:solidFill>
            <a:schemeClr val="bg1"/>
          </a:solidFill>
          <a:ln>
            <a:solidFill>
              <a:schemeClr val="bg1">
                <a:lumMod val="75000"/>
              </a:schemeClr>
            </a:solidFill>
          </a:ln>
        </p:spPr>
        <p:txBody>
          <a:bodyPr wrap="square" rtlCol="0">
            <a:spAutoFit/>
          </a:bodyPr>
          <a:lstStyle/>
          <a:p>
            <a:r>
              <a:rPr lang="en-US" dirty="0"/>
              <a:t>Can you convert a letter from lower case to upper case then? </a:t>
            </a:r>
          </a:p>
        </p:txBody>
      </p:sp>
    </p:spTree>
    <p:extLst>
      <p:ext uri="{BB962C8B-B14F-4D97-AF65-F5344CB8AC3E}">
        <p14:creationId xmlns:p14="http://schemas.microsoft.com/office/powerpoint/2010/main" val="39846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86603" y="4758144"/>
            <a:ext cx="8584442" cy="1470269"/>
          </a:xfrm>
        </p:spPr>
        <p:txBody>
          <a:bodyPr/>
          <a:lstStyle/>
          <a:p>
            <a:r>
              <a:rPr lang="en-US" dirty="0"/>
              <a:t>For </a:t>
            </a:r>
            <a:r>
              <a:rPr lang="en-US" dirty="0">
                <a:solidFill>
                  <a:schemeClr val="accent6">
                    <a:lumMod val="75000"/>
                  </a:schemeClr>
                </a:solidFill>
              </a:rPr>
              <a:t>comparing</a:t>
            </a:r>
            <a:r>
              <a:rPr lang="en-US" dirty="0"/>
              <a:t> the operands.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70858489"/>
              </p:ext>
            </p:extLst>
          </p:nvPr>
        </p:nvGraphicFramePr>
        <p:xfrm>
          <a:off x="838200" y="1487131"/>
          <a:ext cx="5791200" cy="2773680"/>
        </p:xfrm>
        <a:graphic>
          <a:graphicData uri="http://schemas.openxmlformats.org/drawingml/2006/table">
            <a:tbl>
              <a:tblPr firstRow="1" bandRow="1">
                <a:tableStyleId>{F5AB1C69-6EDB-4FF4-983F-18BD219EF322}</a:tableStyleId>
              </a:tblPr>
              <a:tblGrid>
                <a:gridCol w="2742132">
                  <a:extLst>
                    <a:ext uri="{9D8B030D-6E8A-4147-A177-3AD203B41FA5}">
                      <a16:colId xmlns:a16="http://schemas.microsoft.com/office/drawing/2014/main" val="20000"/>
                    </a:ext>
                  </a:extLst>
                </a:gridCol>
                <a:gridCol w="3049068">
                  <a:extLst>
                    <a:ext uri="{9D8B030D-6E8A-4147-A177-3AD203B41FA5}">
                      <a16:colId xmlns:a16="http://schemas.microsoft.com/office/drawing/2014/main" val="20001"/>
                    </a:ext>
                  </a:extLst>
                </a:gridCol>
              </a:tblGrid>
              <a:tr h="370840">
                <a:tc>
                  <a:txBody>
                    <a:bodyPr/>
                    <a:lstStyle/>
                    <a:p>
                      <a:pPr algn="ctr"/>
                      <a:r>
                        <a:rPr lang="en-US" sz="2000" b="0" i="0" dirty="0">
                          <a:latin typeface="Calibri Light" charset="0"/>
                          <a:ea typeface="Calibri Light" charset="0"/>
                          <a:cs typeface="Calibri Light" charset="0"/>
                        </a:rPr>
                        <a:t>Relational </a:t>
                      </a:r>
                      <a:r>
                        <a:rPr lang="en-US" sz="2000" b="0" i="0" baseline="0" dirty="0">
                          <a:latin typeface="Calibri Light" charset="0"/>
                          <a:ea typeface="Calibri Light" charset="0"/>
                          <a:cs typeface="Calibri Light" charset="0"/>
                        </a:rPr>
                        <a:t>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2000" b="0" i="0" dirty="0">
                          <a:latin typeface="Calibri Light" charset="0"/>
                          <a:ea typeface="Calibri Light" charset="0"/>
                          <a:cs typeface="Calibri Light" charset="0"/>
                        </a:rPr>
                        <a:t>Greater than</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1"/>
                  </a:ext>
                </a:extLst>
              </a:tr>
              <a:tr h="370840">
                <a:tc>
                  <a:txBody>
                    <a:bodyPr/>
                    <a:lstStyle/>
                    <a:p>
                      <a:pPr algn="ctr"/>
                      <a:r>
                        <a:rPr lang="en-US" sz="2000" b="0" i="0" dirty="0">
                          <a:latin typeface="Calibri Light" charset="0"/>
                          <a:ea typeface="Calibri Light" charset="0"/>
                          <a:cs typeface="Calibri Light" charset="0"/>
                        </a:rPr>
                        <a:t>Greater than or equal</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2"/>
                  </a:ext>
                </a:extLst>
              </a:tr>
              <a:tr h="370840">
                <a:tc>
                  <a:txBody>
                    <a:bodyPr/>
                    <a:lstStyle/>
                    <a:p>
                      <a:pPr algn="ctr"/>
                      <a:r>
                        <a:rPr lang="en-US" sz="2000" b="0" i="0" dirty="0">
                          <a:latin typeface="Calibri Light" charset="0"/>
                          <a:ea typeface="Calibri Light" charset="0"/>
                          <a:cs typeface="Calibri Light" charset="0"/>
                        </a:rPr>
                        <a:t>Smaller than</a:t>
                      </a: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3"/>
                  </a:ext>
                </a:extLst>
              </a:tr>
              <a:tr h="370840">
                <a:tc>
                  <a:txBody>
                    <a:bodyPr/>
                    <a:lstStyle/>
                    <a:p>
                      <a:pPr algn="ctr"/>
                      <a:r>
                        <a:rPr lang="en-US" sz="2000" b="0" i="0" dirty="0">
                          <a:latin typeface="Calibri Light" charset="0"/>
                          <a:ea typeface="Calibri Light" charset="0"/>
                          <a:cs typeface="Calibri Light" charset="0"/>
                        </a:rPr>
                        <a:t>Smaller</a:t>
                      </a:r>
                      <a:r>
                        <a:rPr lang="en-US" sz="2000" b="0" i="0" baseline="0" dirty="0">
                          <a:latin typeface="Calibri Light" charset="0"/>
                          <a:ea typeface="Calibri Light" charset="0"/>
                          <a:cs typeface="Calibri Light" charset="0"/>
                        </a:rPr>
                        <a:t> than or equal</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4"/>
                  </a:ext>
                </a:extLst>
              </a:tr>
              <a:tr h="370840">
                <a:tc>
                  <a:txBody>
                    <a:bodyPr/>
                    <a:lstStyle/>
                    <a:p>
                      <a:pPr algn="ctr"/>
                      <a:r>
                        <a:rPr lang="en-US" sz="2000" b="0" i="0" dirty="0">
                          <a:latin typeface="Calibri Light" charset="0"/>
                          <a:ea typeface="Calibri Light" charset="0"/>
                          <a:cs typeface="Calibri Light" charset="0"/>
                        </a:rPr>
                        <a:t>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5"/>
                  </a:ext>
                </a:extLst>
              </a:tr>
              <a:tr h="370840">
                <a:tc>
                  <a:txBody>
                    <a:bodyPr/>
                    <a:lstStyle/>
                    <a:p>
                      <a:pPr algn="ctr"/>
                      <a:r>
                        <a:rPr lang="en-US" sz="2000" b="0" i="0" dirty="0">
                          <a:latin typeface="Calibri Light" charset="0"/>
                          <a:ea typeface="Calibri Light" charset="0"/>
                          <a:cs typeface="Calibri Light" charset="0"/>
                        </a:rPr>
                        <a:t>Not 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6820348" y="2343834"/>
            <a:ext cx="2050697" cy="646331"/>
          </a:xfrm>
          <a:prstGeom prst="rect">
            <a:avLst/>
          </a:prstGeom>
          <a:noFill/>
        </p:spPr>
        <p:txBody>
          <a:bodyPr wrap="square" rtlCol="0">
            <a:spAutoFit/>
          </a:bodyPr>
          <a:lstStyle/>
          <a:p>
            <a:pPr algn="ctr"/>
            <a:r>
              <a:rPr lang="en-US" dirty="0">
                <a:latin typeface="Avenir Next Condensed" charset="0"/>
                <a:ea typeface="Avenir Next Condensed" charset="0"/>
                <a:cs typeface="Avenir Next Condensed" charset="0"/>
              </a:rPr>
              <a:t>same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higher precedence</a:t>
            </a:r>
          </a:p>
        </p:txBody>
      </p:sp>
      <p:sp>
        <p:nvSpPr>
          <p:cNvPr id="8" name="TextBox 7"/>
          <p:cNvSpPr txBox="1"/>
          <p:nvPr/>
        </p:nvSpPr>
        <p:spPr>
          <a:xfrm>
            <a:off x="7043233" y="3655932"/>
            <a:ext cx="1604927"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lower precedence</a:t>
            </a:r>
          </a:p>
        </p:txBody>
      </p:sp>
      <p:cxnSp>
        <p:nvCxnSpPr>
          <p:cNvPr id="10" name="Elbow Connector 9"/>
          <p:cNvCxnSpPr>
            <a:endCxn id="7" idx="0"/>
          </p:cNvCxnSpPr>
          <p:nvPr/>
        </p:nvCxnSpPr>
        <p:spPr>
          <a:xfrm>
            <a:off x="6737445" y="2141930"/>
            <a:ext cx="1108252" cy="20190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endCxn id="7" idx="2"/>
          </p:cNvCxnSpPr>
          <p:nvPr/>
        </p:nvCxnSpPr>
        <p:spPr>
          <a:xfrm flipV="1">
            <a:off x="6737445" y="2990165"/>
            <a:ext cx="1108252" cy="26803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endCxn id="8" idx="0"/>
          </p:cNvCxnSpPr>
          <p:nvPr/>
        </p:nvCxnSpPr>
        <p:spPr>
          <a:xfrm>
            <a:off x="6780458" y="3580079"/>
            <a:ext cx="1065239" cy="75853"/>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a:endCxn id="8" idx="2"/>
          </p:cNvCxnSpPr>
          <p:nvPr/>
        </p:nvCxnSpPr>
        <p:spPr>
          <a:xfrm flipV="1">
            <a:off x="6780458" y="4025264"/>
            <a:ext cx="1065239" cy="127860"/>
          </a:xfrm>
          <a:prstGeom prst="bentConnector2">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9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p>
          <a:p>
            <a:endParaRPr lang="en-US" dirty="0"/>
          </a:p>
        </p:txBody>
      </p:sp>
      <p:sp>
        <p:nvSpPr>
          <p:cNvPr id="33" name="TextBox 32"/>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79779" y="1447071"/>
            <a:ext cx="8584442" cy="4909279"/>
          </a:xfrm>
        </p:spPr>
        <p:txBody>
          <a:bodyPr/>
          <a:lstStyle/>
          <a:p>
            <a:r>
              <a:rPr lang="en-US" dirty="0"/>
              <a:t>In C/C++, the numeric value of a relational or logical expression is </a:t>
            </a:r>
            <a:r>
              <a:rPr lang="en-US" b="1" dirty="0">
                <a:solidFill>
                  <a:schemeClr val="accent5">
                    <a:lumMod val="75000"/>
                  </a:schemeClr>
                </a:solidFill>
              </a:rPr>
              <a:t>1</a:t>
            </a:r>
            <a:r>
              <a:rPr lang="en-US" dirty="0"/>
              <a:t> if the relation is </a:t>
            </a:r>
            <a:r>
              <a:rPr lang="en-US" b="1" dirty="0">
                <a:solidFill>
                  <a:schemeClr val="accent5">
                    <a:lumMod val="75000"/>
                  </a:schemeClr>
                </a:solidFill>
              </a:rPr>
              <a:t>true</a:t>
            </a:r>
            <a:r>
              <a:rPr lang="en-US" dirty="0"/>
              <a:t>, and </a:t>
            </a:r>
            <a:r>
              <a:rPr lang="en-US" b="1" dirty="0">
                <a:solidFill>
                  <a:srgbClr val="E46B73"/>
                </a:solidFill>
              </a:rPr>
              <a:t>0</a:t>
            </a:r>
            <a:r>
              <a:rPr lang="en-US" dirty="0"/>
              <a:t> if the relation is </a:t>
            </a:r>
            <a:r>
              <a:rPr lang="en-US" b="1" dirty="0">
                <a:solidFill>
                  <a:srgbClr val="E46B73"/>
                </a:solidFill>
              </a:rPr>
              <a:t>false</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43</a:t>
            </a:fld>
            <a:endParaRPr lang="en-US"/>
          </a:p>
        </p:txBody>
      </p:sp>
      <p:grpSp>
        <p:nvGrpSpPr>
          <p:cNvPr id="6" name="Group 5"/>
          <p:cNvGrpSpPr/>
          <p:nvPr/>
        </p:nvGrpSpPr>
        <p:grpSpPr>
          <a:xfrm>
            <a:off x="3538009" y="3046260"/>
            <a:ext cx="3206540" cy="895529"/>
            <a:chOff x="2209800" y="2971800"/>
            <a:chExt cx="2621692" cy="895529"/>
          </a:xfrm>
        </p:grpSpPr>
        <p:sp>
          <p:nvSpPr>
            <p:cNvPr id="7" name="Flowchart: Document 6"/>
            <p:cNvSpPr/>
            <p:nvPr/>
          </p:nvSpPr>
          <p:spPr>
            <a:xfrm>
              <a:off x="2209800" y="3029129"/>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8" name="TextBox 7"/>
            <p:cNvSpPr txBox="1"/>
            <p:nvPr/>
          </p:nvSpPr>
          <p:spPr>
            <a:xfrm>
              <a:off x="2286000" y="29718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9" name="TextBox 8"/>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sp>
        <p:nvSpPr>
          <p:cNvPr id="11" name="TextBox 10"/>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13" name="Group 12"/>
          <p:cNvGrpSpPr/>
          <p:nvPr/>
        </p:nvGrpSpPr>
        <p:grpSpPr>
          <a:xfrm>
            <a:off x="3538009" y="5502639"/>
            <a:ext cx="3206540" cy="895529"/>
            <a:chOff x="2209800" y="5505271"/>
            <a:chExt cx="2621692" cy="895529"/>
          </a:xfrm>
        </p:grpSpPr>
        <p:sp>
          <p:nvSpPr>
            <p:cNvPr id="14" name="TextBox 13"/>
            <p:cNvSpPr txBox="1"/>
            <p:nvPr/>
          </p:nvSpPr>
          <p:spPr>
            <a:xfrm>
              <a:off x="2286000" y="55052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16" name="Flowchart: Document 40"/>
            <p:cNvSpPr/>
            <p:nvPr/>
          </p:nvSpPr>
          <p:spPr>
            <a:xfrm>
              <a:off x="2209800" y="55626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19" name="TextBox 18"/>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21" name="Group 20"/>
          <p:cNvGrpSpPr/>
          <p:nvPr/>
        </p:nvGrpSpPr>
        <p:grpSpPr>
          <a:xfrm>
            <a:off x="3538009" y="4268730"/>
            <a:ext cx="3206540" cy="895529"/>
            <a:chOff x="2209800" y="4209871"/>
            <a:chExt cx="2621692" cy="895529"/>
          </a:xfrm>
        </p:grpSpPr>
        <p:sp>
          <p:nvSpPr>
            <p:cNvPr id="22" name="TextBox 21"/>
            <p:cNvSpPr txBox="1"/>
            <p:nvPr/>
          </p:nvSpPr>
          <p:spPr>
            <a:xfrm>
              <a:off x="2286000" y="42098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&gt;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24" name="Flowchart: Document 35"/>
            <p:cNvSpPr/>
            <p:nvPr/>
          </p:nvSpPr>
          <p:spPr>
            <a:xfrm>
              <a:off x="2209800" y="42672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26" name="TextBox 25"/>
          <p:cNvSpPr txBox="1"/>
          <p:nvPr/>
        </p:nvSpPr>
        <p:spPr>
          <a:xfrm>
            <a:off x="474732" y="3140151"/>
            <a:ext cx="2484593" cy="1600438"/>
          </a:xfrm>
          <a:prstGeom prst="rect">
            <a:avLst/>
          </a:prstGeom>
          <a:noFill/>
        </p:spPr>
        <p:txBody>
          <a:bodyPr wrap="square" rtlCol="0">
            <a:spAutoFit/>
          </a:bodyPr>
          <a:lstStyle/>
          <a:p>
            <a:r>
              <a:rPr lang="en-US" sz="2000" dirty="0">
                <a:latin typeface="Avenir Next" charset="0"/>
                <a:ea typeface="Avenir Next" charset="0"/>
                <a:cs typeface="Avenir Next" charset="0"/>
              </a:rPr>
              <a:t>Suppose all 3 examples start </a:t>
            </a:r>
            <a:br>
              <a:rPr lang="en-US" sz="2000" dirty="0">
                <a:latin typeface="Avenir Next" charset="0"/>
                <a:ea typeface="Avenir Next" charset="0"/>
                <a:cs typeface="Avenir Next" charset="0"/>
              </a:rPr>
            </a:br>
            <a:r>
              <a:rPr lang="en-US" sz="2000" dirty="0">
                <a:latin typeface="Avenir Next" charset="0"/>
                <a:ea typeface="Avenir Next" charset="0"/>
                <a:cs typeface="Avenir Next" charset="0"/>
              </a:rPr>
              <a:t>with:</a:t>
            </a:r>
          </a:p>
          <a:p>
            <a:r>
              <a:rPr lang="en-US" dirty="0" err="1">
                <a:solidFill>
                  <a:srgbClr val="1E28EA"/>
                </a:solidFill>
                <a:latin typeface="Consolas" charset="0"/>
                <a:ea typeface="Consolas" charset="0"/>
                <a:cs typeface="Consolas" charset="0"/>
              </a:rPr>
              <a:t>int</a:t>
            </a:r>
            <a:r>
              <a:rPr lang="en-US" dirty="0">
                <a:latin typeface="Consolas" charset="0"/>
                <a:ea typeface="Consolas" charset="0"/>
                <a:cs typeface="Consolas" charset="0"/>
              </a:rPr>
              <a:t> a = </a:t>
            </a:r>
            <a:r>
              <a:rPr lang="en-US" dirty="0">
                <a:solidFill>
                  <a:schemeClr val="accent6">
                    <a:lumMod val="50000"/>
                  </a:schemeClr>
                </a:solidFill>
                <a:latin typeface="Consolas" charset="0"/>
                <a:ea typeface="Consolas" charset="0"/>
                <a:cs typeface="Consolas" charset="0"/>
              </a:rPr>
              <a:t>1</a:t>
            </a:r>
            <a:r>
              <a:rPr lang="en-US" b="1" dirty="0">
                <a:solidFill>
                  <a:schemeClr val="bg1">
                    <a:lumMod val="50000"/>
                  </a:schemeClr>
                </a:solidFill>
                <a:latin typeface="Consolas" charset="0"/>
                <a:ea typeface="Consolas" charset="0"/>
                <a:cs typeface="Consolas" charset="0"/>
              </a:rPr>
              <a:t>,</a:t>
            </a:r>
            <a:r>
              <a:rPr lang="en-US" dirty="0">
                <a:latin typeface="Consolas" charset="0"/>
                <a:ea typeface="Consolas" charset="0"/>
                <a:cs typeface="Consolas" charset="0"/>
              </a:rPr>
              <a:t> b = </a:t>
            </a:r>
            <a:r>
              <a:rPr lang="en-US" dirty="0">
                <a:solidFill>
                  <a:schemeClr val="accent6">
                    <a:lumMod val="50000"/>
                  </a:schemeClr>
                </a:solidFill>
                <a:latin typeface="Consolas" charset="0"/>
                <a:ea typeface="Consolas" charset="0"/>
                <a:cs typeface="Consolas" charset="0"/>
              </a:rPr>
              <a:t>2</a:t>
            </a:r>
            <a:r>
              <a:rPr lang="en-US" b="1" dirty="0">
                <a:solidFill>
                  <a:schemeClr val="bg1">
                    <a:lumMod val="50000"/>
                  </a:schemeClr>
                </a:solidFill>
                <a:latin typeface="Consolas" charset="0"/>
                <a:ea typeface="Consolas" charset="0"/>
                <a:cs typeface="Consolas" charset="0"/>
              </a:rPr>
              <a:t>;</a:t>
            </a:r>
          </a:p>
          <a:p>
            <a:endParaRPr lang="en-US" sz="2000" dirty="0">
              <a:latin typeface="Avenir Next" charset="0"/>
              <a:ea typeface="Avenir Next" charset="0"/>
              <a:cs typeface="Avenir Next" charset="0"/>
            </a:endParaRPr>
          </a:p>
        </p:txBody>
      </p:sp>
      <p:sp>
        <p:nvSpPr>
          <p:cNvPr id="27" name="Right Arrow 26"/>
          <p:cNvSpPr/>
          <p:nvPr/>
        </p:nvSpPr>
        <p:spPr>
          <a:xfrm>
            <a:off x="6019800" y="338119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a:off x="6019800" y="457455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6019800" y="5829112"/>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3037104" y="314015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31" name="Oval 30"/>
          <p:cNvSpPr/>
          <p:nvPr/>
        </p:nvSpPr>
        <p:spPr>
          <a:xfrm>
            <a:off x="3037104" y="4411688"/>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32" name="Oval 31"/>
          <p:cNvSpPr/>
          <p:nvPr/>
        </p:nvSpPr>
        <p:spPr>
          <a:xfrm>
            <a:off x="3037104" y="56587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Tree>
    <p:extLst>
      <p:ext uri="{BB962C8B-B14F-4D97-AF65-F5344CB8AC3E}">
        <p14:creationId xmlns:p14="http://schemas.microsoft.com/office/powerpoint/2010/main" val="118751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44</a:t>
            </a:fld>
            <a:endParaRPr lang="en-US"/>
          </a:p>
        </p:txBody>
      </p:sp>
      <p:sp>
        <p:nvSpPr>
          <p:cNvPr id="13" name="TextBox 12"/>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15" name="Group 14"/>
          <p:cNvGrpSpPr/>
          <p:nvPr/>
        </p:nvGrpSpPr>
        <p:grpSpPr>
          <a:xfrm>
            <a:off x="914400" y="3971835"/>
            <a:ext cx="3582296" cy="1276529"/>
            <a:chOff x="228600" y="4438471"/>
            <a:chExt cx="2819400" cy="1276529"/>
          </a:xfrm>
        </p:grpSpPr>
        <p:sp>
          <p:nvSpPr>
            <p:cNvPr id="16" name="Flowchart: Document 15"/>
            <p:cNvSpPr/>
            <p:nvPr/>
          </p:nvSpPr>
          <p:spPr>
            <a:xfrm>
              <a:off x="228600" y="4495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7" name="TextBox 16"/>
            <p:cNvSpPr txBox="1"/>
            <p:nvPr/>
          </p:nvSpPr>
          <p:spPr>
            <a:xfrm>
              <a:off x="304800" y="4438471"/>
              <a:ext cx="2743200"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 </a:t>
              </a:r>
              <a:r>
                <a:rPr lang="en-US" sz="1600" b="1" dirty="0">
                  <a:solidFill>
                    <a:schemeClr val="bg1">
                      <a:lumMod val="50000"/>
                    </a:schemeClr>
                  </a:solidFill>
                  <a:latin typeface="Consolas" charset="0"/>
                  <a:ea typeface="Consolas" charset="0"/>
                  <a:cs typeface="Consolas" charset="0"/>
                </a:rPr>
                <a:t>);</a:t>
              </a:r>
            </a:p>
          </p:txBody>
        </p:sp>
      </p:grpSp>
      <p:sp>
        <p:nvSpPr>
          <p:cNvPr id="20" name="TextBox 19"/>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p:txBody>
      </p:sp>
      <p:grpSp>
        <p:nvGrpSpPr>
          <p:cNvPr id="22" name="Group 21"/>
          <p:cNvGrpSpPr/>
          <p:nvPr/>
        </p:nvGrpSpPr>
        <p:grpSpPr>
          <a:xfrm>
            <a:off x="914400" y="1662499"/>
            <a:ext cx="3582296" cy="1219200"/>
            <a:chOff x="228600" y="2286000"/>
            <a:chExt cx="2819400" cy="1219200"/>
          </a:xfrm>
        </p:grpSpPr>
        <p:sp>
          <p:nvSpPr>
            <p:cNvPr id="23" name="Flowchart: Document 22"/>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4" name="TextBox 23"/>
            <p:cNvSpPr txBox="1"/>
            <p:nvPr/>
          </p:nvSpPr>
          <p:spPr>
            <a:xfrm>
              <a:off x="304800" y="22860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p:txBody>
        </p:sp>
      </p:grpSp>
      <p:sp>
        <p:nvSpPr>
          <p:cNvPr id="27" name="Oval 26"/>
          <p:cNvSpPr/>
          <p:nvPr/>
        </p:nvSpPr>
        <p:spPr>
          <a:xfrm>
            <a:off x="286603" y="2112165"/>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4</a:t>
            </a:r>
          </a:p>
        </p:txBody>
      </p:sp>
      <p:sp>
        <p:nvSpPr>
          <p:cNvPr id="28" name="Oval 27"/>
          <p:cNvSpPr/>
          <p:nvPr/>
        </p:nvSpPr>
        <p:spPr>
          <a:xfrm>
            <a:off x="286603" y="44052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5</a:t>
            </a:r>
          </a:p>
        </p:txBody>
      </p:sp>
      <p:sp>
        <p:nvSpPr>
          <p:cNvPr id="29" name="Right Arrow 28"/>
          <p:cNvSpPr/>
          <p:nvPr/>
        </p:nvSpPr>
        <p:spPr>
          <a:xfrm>
            <a:off x="4608372" y="2100086"/>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4608372" y="440523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3642610" y="2692143"/>
            <a:ext cx="4897511" cy="794478"/>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a:t>
            </a:r>
            <a:r>
              <a:rPr lang="en-US" altLang="zh-TW" dirty="0">
                <a:solidFill>
                  <a:srgbClr val="232C12"/>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operator is of </a:t>
            </a:r>
            <a:r>
              <a:rPr lang="en-US" altLang="zh-TW" b="1" dirty="0">
                <a:solidFill>
                  <a:srgbClr val="232C12"/>
                </a:solidFill>
                <a:latin typeface="Avenir Next Condensed" charset="0"/>
                <a:ea typeface="Avenir Next Condensed" charset="0"/>
                <a:cs typeface="Avenir Next Condensed" charset="0"/>
              </a:rPr>
              <a:t>higher</a:t>
            </a:r>
            <a:r>
              <a:rPr lang="en-US" altLang="zh-TW" dirty="0">
                <a:solidFill>
                  <a:srgbClr val="232C12"/>
                </a:solidFill>
                <a:latin typeface="Avenir Next Condensed" charset="0"/>
                <a:ea typeface="Avenir Next Condensed" charset="0"/>
                <a:cs typeface="Avenir Next Condensed" charset="0"/>
              </a:rPr>
              <a:t> precedence than the “</a:t>
            </a:r>
            <a:r>
              <a:rPr lang="en-US" altLang="zh-TW" dirty="0">
                <a:solidFill>
                  <a:srgbClr val="232C12"/>
                </a:solidFill>
                <a:latin typeface="Consolas" charset="0"/>
                <a:ea typeface="Consolas" charset="0"/>
                <a:cs typeface="Consolas" charset="0"/>
              </a:rPr>
              <a:t>&lt;</a:t>
            </a:r>
            <a:r>
              <a:rPr lang="en-US" altLang="zh-TW" dirty="0">
                <a:solidFill>
                  <a:srgbClr val="232C12"/>
                </a:solidFill>
                <a:latin typeface="Avenir Next Condensed" charset="0"/>
                <a:ea typeface="Avenir Next Condensed" charset="0"/>
                <a:cs typeface="Avenir Next Condensed" charset="0"/>
              </a:rPr>
              <a:t>” operator, so “</a:t>
            </a:r>
            <a:r>
              <a:rPr lang="en-US" altLang="zh-TW" dirty="0" err="1">
                <a:solidFill>
                  <a:srgbClr val="232C12"/>
                </a:solidFill>
                <a:latin typeface="Consolas" charset="0"/>
                <a:ea typeface="Consolas" charset="0"/>
                <a:cs typeface="Consolas" charset="0"/>
              </a:rPr>
              <a:t>lim</a:t>
            </a:r>
            <a:r>
              <a:rPr lang="en-US" altLang="zh-TW" dirty="0">
                <a:solidFill>
                  <a:srgbClr val="232C12"/>
                </a:solidFill>
                <a:latin typeface="Consolas" charset="0"/>
                <a:ea typeface="Consolas" charset="0"/>
                <a:cs typeface="Consolas" charset="0"/>
              </a:rPr>
              <a:t> </a:t>
            </a:r>
            <a:r>
              <a:rPr lang="en-US" b="1" dirty="0">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b="1" dirty="0">
                <a:solidFill>
                  <a:schemeClr val="accent6">
                    <a:lumMod val="50000"/>
                  </a:schemeClr>
                </a:solidFill>
                <a:latin typeface="Consolas" charset="0"/>
                <a:ea typeface="Consolas" charset="0"/>
                <a:cs typeface="Consolas" charset="0"/>
              </a:rPr>
              <a:t>2</a:t>
            </a:r>
            <a:r>
              <a:rPr lang="en-US" altLang="zh-TW" dirty="0">
                <a:solidFill>
                  <a:srgbClr val="232C12"/>
                </a:solidFill>
                <a:latin typeface="Avenir Next Condensed" charset="0"/>
                <a:ea typeface="Avenir Next Condensed" charset="0"/>
                <a:cs typeface="Avenir Next Condensed" charset="0"/>
              </a:rPr>
              <a:t>” is executed first</a:t>
            </a:r>
            <a:endParaRPr lang="en-US" dirty="0">
              <a:latin typeface="Avenir Next Condensed" charset="0"/>
              <a:ea typeface="Avenir Next Condensed" charset="0"/>
              <a:cs typeface="Avenir Next Condensed" charset="0"/>
            </a:endParaRPr>
          </a:p>
        </p:txBody>
      </p:sp>
      <p:sp>
        <p:nvSpPr>
          <p:cNvPr id="32" name="Rounded Rectangle 31"/>
          <p:cNvSpPr/>
          <p:nvPr/>
        </p:nvSpPr>
        <p:spPr>
          <a:xfrm>
            <a:off x="3642610" y="5095235"/>
            <a:ext cx="5321509" cy="126111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bracket </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a:t>
            </a:r>
            <a:r>
              <a:rPr lang="en-US" altLang="zh-TW" b="1" dirty="0">
                <a:solidFill>
                  <a:srgbClr val="232C12"/>
                </a:solidFill>
                <a:latin typeface="Avenir Next Condensed" charset="0"/>
                <a:ea typeface="Avenir Next Condensed" charset="0"/>
                <a:cs typeface="Avenir Next Condensed" charset="0"/>
              </a:rPr>
              <a:t>overrides</a:t>
            </a:r>
            <a:r>
              <a:rPr lang="en-US" altLang="zh-TW" dirty="0">
                <a:solidFill>
                  <a:srgbClr val="232C12"/>
                </a:solidFill>
                <a:latin typeface="Avenir Next Condensed" charset="0"/>
                <a:ea typeface="Avenir Next Condensed" charset="0"/>
                <a:cs typeface="Avenir Next Condensed" charset="0"/>
              </a:rPr>
              <a:t> precedence and associativity, </a:t>
            </a:r>
            <a:br>
              <a:rPr lang="en-US" altLang="zh-TW" dirty="0">
                <a:solidFill>
                  <a:srgbClr val="232C12"/>
                </a:solidFill>
                <a:latin typeface="Avenir Next Condensed" charset="0"/>
                <a:ea typeface="Avenir Next Condensed" charset="0"/>
                <a:cs typeface="Avenir Next Condensed" charset="0"/>
              </a:rPr>
            </a:br>
            <a:r>
              <a:rPr lang="en-US" altLang="zh-TW" dirty="0">
                <a:solidFill>
                  <a:srgbClr val="232C12"/>
                </a:solidFill>
                <a:latin typeface="Avenir Next Condensed" charset="0"/>
                <a:ea typeface="Avenir Next Condensed" charset="0"/>
                <a:cs typeface="Avenir Next Condensed" charset="0"/>
              </a:rPr>
              <a:t>hence </a:t>
            </a:r>
            <a:r>
              <a:rPr lang="en-US" altLang="zh-TW" b="1" dirty="0">
                <a:solidFill>
                  <a:schemeClr val="bg1">
                    <a:lumMod val="50000"/>
                  </a:schemeClr>
                </a:solidFill>
                <a:latin typeface="Consolas" charset="0"/>
                <a:ea typeface="Consolas" charset="0"/>
                <a:cs typeface="Consolas" charset="0"/>
              </a:rPr>
              <a:t>(</a:t>
            </a:r>
            <a:r>
              <a:rPr lang="en-US" altLang="zh-TW" dirty="0" err="1">
                <a:solidFill>
                  <a:srgbClr val="232C12"/>
                </a:solidFill>
                <a:latin typeface="Consolas" charset="0"/>
                <a:ea typeface="Consolas" charset="0"/>
                <a:cs typeface="Consolas" charset="0"/>
              </a:rPr>
              <a:t>i</a:t>
            </a:r>
            <a:r>
              <a:rPr lang="en-US" altLang="zh-TW" dirty="0">
                <a:solidFill>
                  <a:srgbClr val="232C12"/>
                </a:solidFill>
                <a:latin typeface="Consolas" charset="0"/>
                <a:ea typeface="Consolas" charset="0"/>
                <a:cs typeface="Consolas" charset="0"/>
              </a:rPr>
              <a:t> &lt; </a:t>
            </a:r>
            <a:r>
              <a:rPr lang="en-US" altLang="zh-TW" dirty="0" err="1">
                <a:solidFill>
                  <a:srgbClr val="232C12"/>
                </a:solidFill>
                <a:latin typeface="Consolas" charset="0"/>
                <a:ea typeface="Consolas" charset="0"/>
                <a:cs typeface="Consolas" charset="0"/>
              </a:rPr>
              <a:t>lim</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dirty="0">
                <a:solidFill>
                  <a:srgbClr val="232C12"/>
                </a:solidFill>
                <a:latin typeface="Avenir Next Condensed" charset="0"/>
                <a:ea typeface="Avenir Next Condensed" charset="0"/>
                <a:cs typeface="Avenir Next Condensed" charset="0"/>
              </a:rPr>
              <a:t>is first evaluated to yield the intermediate result </a:t>
            </a:r>
            <a:r>
              <a:rPr lang="en-US" altLang="zh-TW" b="1" dirty="0">
                <a:solidFill>
                  <a:srgbClr val="232C12"/>
                </a:solidFill>
                <a:latin typeface="Avenir Next Condensed" charset="0"/>
                <a:ea typeface="Avenir Next Condensed" charset="0"/>
                <a:cs typeface="Avenir Next Condensed" charset="0"/>
              </a:rPr>
              <a:t>1</a:t>
            </a:r>
            <a:endParaRPr lang="en-US" b="1" dirty="0">
              <a:latin typeface="Avenir Next Condensed" charset="0"/>
              <a:ea typeface="Avenir Next Condensed" charset="0"/>
              <a:cs typeface="Avenir Next Condense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31" grpId="0" animBg="1"/>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a:xfrm>
            <a:off x="286603" y="4692316"/>
            <a:ext cx="8584442" cy="1891046"/>
          </a:xfrm>
        </p:spPr>
        <p:txBody>
          <a:bodyPr>
            <a:normAutofit lnSpcReduction="10000"/>
          </a:bodyPr>
          <a:lstStyle/>
          <a:p>
            <a:pPr>
              <a:lnSpc>
                <a:spcPct val="110000"/>
              </a:lnSpc>
              <a:spcBef>
                <a:spcPts val="600"/>
              </a:spcBef>
            </a:pPr>
            <a:r>
              <a:rPr lang="en-US" sz="2000" dirty="0"/>
              <a:t>Precedence:   (High)  </a:t>
            </a:r>
            <a:r>
              <a:rPr lang="en-US" sz="2000" b="1" dirty="0">
                <a:solidFill>
                  <a:schemeClr val="accent6">
                    <a:lumMod val="75000"/>
                  </a:schemeClr>
                </a:solidFill>
              </a:rPr>
              <a:t>!</a:t>
            </a:r>
            <a:r>
              <a:rPr lang="en-US" sz="2000" dirty="0"/>
              <a:t> &gt; </a:t>
            </a:r>
            <a:r>
              <a:rPr lang="en-US" sz="2000" b="1" dirty="0">
                <a:solidFill>
                  <a:schemeClr val="accent6">
                    <a:lumMod val="75000"/>
                  </a:schemeClr>
                </a:solidFill>
              </a:rPr>
              <a:t>&amp;&amp;</a:t>
            </a:r>
            <a:r>
              <a:rPr lang="en-US" sz="2000" dirty="0"/>
              <a:t> &gt; </a:t>
            </a:r>
            <a:r>
              <a:rPr lang="en-US" sz="2000" b="1" dirty="0">
                <a:solidFill>
                  <a:schemeClr val="accent6">
                    <a:lumMod val="75000"/>
                  </a:schemeClr>
                </a:solidFill>
              </a:rPr>
              <a:t>||</a:t>
            </a:r>
            <a:r>
              <a:rPr lang="en-US" sz="2000" dirty="0"/>
              <a:t> (Low)</a:t>
            </a:r>
          </a:p>
          <a:p>
            <a:pPr>
              <a:lnSpc>
                <a:spcPct val="110000"/>
              </a:lnSpc>
              <a:spcBef>
                <a:spcPts val="600"/>
              </a:spcBef>
            </a:pPr>
            <a:r>
              <a:rPr lang="en-US" sz="2000" dirty="0"/>
              <a:t>C++ treats any </a:t>
            </a:r>
            <a:r>
              <a:rPr lang="en-US" sz="2000" dirty="0">
                <a:solidFill>
                  <a:schemeClr val="accent5">
                    <a:lumMod val="75000"/>
                  </a:schemeClr>
                </a:solidFill>
              </a:rPr>
              <a:t>non-zero</a:t>
            </a:r>
            <a:r>
              <a:rPr lang="en-US" sz="2000" dirty="0"/>
              <a:t> value as </a:t>
            </a:r>
            <a:r>
              <a:rPr lang="en-US" sz="2000" dirty="0">
                <a:solidFill>
                  <a:schemeClr val="accent5">
                    <a:lumMod val="75000"/>
                  </a:schemeClr>
                </a:solidFill>
              </a:rPr>
              <a:t>true</a:t>
            </a:r>
            <a:r>
              <a:rPr lang="en-US" sz="2000" dirty="0"/>
              <a:t>, and </a:t>
            </a:r>
            <a:r>
              <a:rPr lang="en-US" sz="2000" dirty="0">
                <a:solidFill>
                  <a:schemeClr val="accent6">
                    <a:lumMod val="75000"/>
                  </a:schemeClr>
                </a:solidFill>
              </a:rPr>
              <a:t>zero</a:t>
            </a:r>
            <a:r>
              <a:rPr lang="en-US" sz="2000" dirty="0"/>
              <a:t> as </a:t>
            </a:r>
            <a:r>
              <a:rPr lang="en-US" sz="2000" dirty="0">
                <a:solidFill>
                  <a:schemeClr val="accent6">
                    <a:lumMod val="75000"/>
                  </a:schemeClr>
                </a:solidFill>
              </a:rPr>
              <a:t>false</a:t>
            </a:r>
          </a:p>
          <a:p>
            <a:pPr lvl="1">
              <a:lnSpc>
                <a:spcPct val="110000"/>
              </a:lnSpc>
              <a:spcBef>
                <a:spcPts val="600"/>
              </a:spcBef>
            </a:pPr>
            <a:r>
              <a:rPr lang="en-US" sz="1600" dirty="0"/>
              <a:t>Hence (3 &amp;&amp; 0) is false, and (-5 || 0) is true</a:t>
            </a:r>
          </a:p>
          <a:p>
            <a:pPr>
              <a:lnSpc>
                <a:spcPct val="110000"/>
              </a:lnSpc>
              <a:spcBef>
                <a:spcPts val="600"/>
              </a:spcBef>
            </a:pPr>
            <a:r>
              <a:rPr lang="en-US" sz="2000" dirty="0"/>
              <a:t>The unary </a:t>
            </a:r>
            <a:r>
              <a:rPr lang="en-US" sz="2000" b="1" dirty="0">
                <a:solidFill>
                  <a:schemeClr val="accent6">
                    <a:lumMod val="75000"/>
                  </a:schemeClr>
                </a:solidFill>
              </a:rPr>
              <a:t>negation</a:t>
            </a:r>
            <a:r>
              <a:rPr lang="en-US" sz="2000" dirty="0">
                <a:solidFill>
                  <a:schemeClr val="accent6">
                    <a:lumMod val="75000"/>
                  </a:schemeClr>
                </a:solidFill>
              </a:rPr>
              <a:t> </a:t>
            </a:r>
            <a:r>
              <a:rPr lang="en-US" sz="2000" dirty="0"/>
              <a:t>operator ! converts a non-zero operand into 0, and a zero operand into 1   (e.g., </a:t>
            </a:r>
            <a:r>
              <a:rPr lang="en-US" sz="2000" b="1" dirty="0"/>
              <a:t>! 3</a:t>
            </a:r>
            <a:r>
              <a:rPr lang="en-US" sz="2000" dirty="0"/>
              <a:t> is evaluated to 0)</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27222360"/>
              </p:ext>
            </p:extLst>
          </p:nvPr>
        </p:nvGraphicFramePr>
        <p:xfrm>
          <a:off x="681789" y="1507955"/>
          <a:ext cx="6785810" cy="3041586"/>
        </p:xfrm>
        <a:graphic>
          <a:graphicData uri="http://schemas.openxmlformats.org/drawingml/2006/table">
            <a:tbl>
              <a:tblPr firstRow="1" bandRow="1">
                <a:tableStyleId>{5C22544A-7EE6-4342-B048-85BDC9FD1C3A}</a:tableStyleId>
              </a:tblPr>
              <a:tblGrid>
                <a:gridCol w="1357162">
                  <a:extLst>
                    <a:ext uri="{9D8B030D-6E8A-4147-A177-3AD203B41FA5}">
                      <a16:colId xmlns:a16="http://schemas.microsoft.com/office/drawing/2014/main" val="20000"/>
                    </a:ext>
                  </a:extLst>
                </a:gridCol>
                <a:gridCol w="1357162">
                  <a:extLst>
                    <a:ext uri="{9D8B030D-6E8A-4147-A177-3AD203B41FA5}">
                      <a16:colId xmlns:a16="http://schemas.microsoft.com/office/drawing/2014/main" val="20001"/>
                    </a:ext>
                  </a:extLst>
                </a:gridCol>
                <a:gridCol w="1357162">
                  <a:extLst>
                    <a:ext uri="{9D8B030D-6E8A-4147-A177-3AD203B41FA5}">
                      <a16:colId xmlns:a16="http://schemas.microsoft.com/office/drawing/2014/main" val="20002"/>
                    </a:ext>
                  </a:extLst>
                </a:gridCol>
                <a:gridCol w="1357162">
                  <a:extLst>
                    <a:ext uri="{9D8B030D-6E8A-4147-A177-3AD203B41FA5}">
                      <a16:colId xmlns:a16="http://schemas.microsoft.com/office/drawing/2014/main" val="20003"/>
                    </a:ext>
                  </a:extLst>
                </a:gridCol>
                <a:gridCol w="1357162">
                  <a:extLst>
                    <a:ext uri="{9D8B030D-6E8A-4147-A177-3AD203B41FA5}">
                      <a16:colId xmlns:a16="http://schemas.microsoft.com/office/drawing/2014/main" val="20004"/>
                    </a:ext>
                  </a:extLst>
                </a:gridCol>
              </a:tblGrid>
              <a:tr h="506931">
                <a:tc gridSpan="2">
                  <a:txBody>
                    <a:bodyPr/>
                    <a:lstStyle/>
                    <a:p>
                      <a:r>
                        <a:rPr lang="en-US" b="0" i="0" dirty="0">
                          <a:latin typeface="Calibri Light" charset="0"/>
                          <a:ea typeface="Calibri Light" charset="0"/>
                          <a:cs typeface="Calibri Light" charset="0"/>
                        </a:rPr>
                        <a:t>Operands</a:t>
                      </a:r>
                    </a:p>
                  </a:txBody>
                  <a:tcPr anchor="ctr" anchorCtr="1">
                    <a:lnR w="57150" cap="flat" cmpd="sng" algn="ctr">
                      <a:solidFill>
                        <a:schemeClr val="bg1"/>
                      </a:solidFill>
                      <a:prstDash val="solid"/>
                      <a:round/>
                      <a:headEnd type="none" w="med" len="med"/>
                      <a:tailEnd type="none" w="med" len="med"/>
                    </a:lnR>
                  </a:tcPr>
                </a:tc>
                <a:tc hMerge="1">
                  <a:txBody>
                    <a:bodyPr/>
                    <a:lstStyle/>
                    <a:p>
                      <a:endParaRPr lang="en-US" dirty="0"/>
                    </a:p>
                  </a:txBody>
                  <a:tcPr anchor="ctr" anchorCtr="1"/>
                </a:tc>
                <a:tc>
                  <a:txBody>
                    <a:bodyPr/>
                    <a:lstStyle/>
                    <a:p>
                      <a:r>
                        <a:rPr lang="en-US" b="0" i="0" dirty="0">
                          <a:latin typeface="Calibri Light" charset="0"/>
                          <a:ea typeface="Calibri Light" charset="0"/>
                          <a:cs typeface="Calibri Light" charset="0"/>
                        </a:rPr>
                        <a:t>AND</a:t>
                      </a:r>
                      <a:r>
                        <a:rPr lang="en-US" b="0" i="0" baseline="0" dirty="0">
                          <a:latin typeface="Calibri Light" charset="0"/>
                          <a:ea typeface="Calibri Light" charset="0"/>
                          <a:cs typeface="Calibri Light" charset="0"/>
                        </a:rPr>
                        <a:t> (&amp;&amp;)</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tc>
                  <a:txBody>
                    <a:bodyPr/>
                    <a:lstStyle/>
                    <a:p>
                      <a:r>
                        <a:rPr lang="en-US" b="0" i="0" dirty="0">
                          <a:latin typeface="Calibri Light" charset="0"/>
                          <a:ea typeface="Calibri Light" charset="0"/>
                          <a:cs typeface="Calibri Light" charset="0"/>
                        </a:rPr>
                        <a:t>OR (||)</a:t>
                      </a:r>
                    </a:p>
                  </a:txBody>
                  <a:tcPr anchor="ctr" anchorCtr="1">
                    <a:lnR w="57150" cap="flat" cmpd="sng" algn="ctr">
                      <a:solidFill>
                        <a:schemeClr val="bg1"/>
                      </a:solidFill>
                      <a:prstDash val="solid"/>
                      <a:round/>
                      <a:headEnd type="none" w="med" len="med"/>
                      <a:tailEnd type="none" w="med" len="med"/>
                    </a:lnR>
                  </a:tcPr>
                </a:tc>
                <a:tc>
                  <a:txBody>
                    <a:bodyPr/>
                    <a:lstStyle/>
                    <a:p>
                      <a:r>
                        <a:rPr lang="en-US" b="0" i="0" dirty="0">
                          <a:latin typeface="Calibri Light" charset="0"/>
                          <a:ea typeface="Calibri Light" charset="0"/>
                          <a:cs typeface="Calibri Light" charset="0"/>
                        </a:rPr>
                        <a:t>NOT</a:t>
                      </a:r>
                      <a:r>
                        <a:rPr lang="en-US" b="0" i="0" baseline="0" dirty="0">
                          <a:latin typeface="Calibri Light" charset="0"/>
                          <a:ea typeface="Calibri Light" charset="0"/>
                          <a:cs typeface="Calibri Light" charset="0"/>
                        </a:rPr>
                        <a:t> (!)</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506931">
                <a:tc>
                  <a:txBody>
                    <a:bodyPr/>
                    <a:lstStyle/>
                    <a:p>
                      <a:r>
                        <a:rPr lang="en-US" sz="2000" b="0" i="0" dirty="0">
                          <a:latin typeface="Calibri Light" charset="0"/>
                          <a:ea typeface="Calibri Light" charset="0"/>
                          <a:cs typeface="Calibri Light" charset="0"/>
                        </a:rPr>
                        <a:t>A</a:t>
                      </a:r>
                    </a:p>
                  </a:txBody>
                  <a:tcPr anchor="ctr" anchorCtr="1">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&amp;&amp; B</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 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 A</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0001"/>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rowSpan="2">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242DE2"/>
                        </a:solidFill>
                      </a:endParaRPr>
                    </a:p>
                  </a:txBody>
                  <a:tcPr anchor="ctr" anchorCtr="1"/>
                </a:tc>
                <a:extLst>
                  <a:ext uri="{0D108BD9-81ED-4DB2-BD59-A6C34878D82A}">
                    <a16:rowId xmlns:a16="http://schemas.microsoft.com/office/drawing/2014/main" val="10003"/>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rowSpan="2">
                  <a:txBody>
                    <a:bodyPr/>
                    <a:lstStyle/>
                    <a:p>
                      <a:pPr marL="0" algn="l" defTabSz="457200" rtl="0" eaLnBrk="1" latinLnBrk="0" hangingPunct="1"/>
                      <a:r>
                        <a:rPr lang="en-US" sz="2000" b="0" i="0" kern="120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FF0000"/>
                        </a:solidFill>
                      </a:endParaRPr>
                    </a:p>
                  </a:txBody>
                  <a:tcPr anchor="ctr" anchorCtr="1"/>
                </a:tc>
                <a:extLst>
                  <a:ext uri="{0D108BD9-81ED-4DB2-BD59-A6C34878D82A}">
                    <a16:rowId xmlns:a16="http://schemas.microsoft.com/office/drawing/2014/main" val="10005"/>
                  </a:ext>
                </a:extLst>
              </a:tr>
            </a:tbl>
          </a:graphicData>
        </a:graphic>
      </p:graphicFrame>
      <p:sp>
        <p:nvSpPr>
          <p:cNvPr id="7" name="TextBox 6"/>
          <p:cNvSpPr txBox="1"/>
          <p:nvPr/>
        </p:nvSpPr>
        <p:spPr>
          <a:xfrm>
            <a:off x="7700211" y="2831432"/>
            <a:ext cx="938270" cy="646331"/>
          </a:xfrm>
          <a:prstGeom prst="rect">
            <a:avLst/>
          </a:prstGeom>
          <a:noFill/>
        </p:spPr>
        <p:txBody>
          <a:bodyPr wrap="none" rtlCol="0">
            <a:spAutoFit/>
          </a:bodyPr>
          <a:lstStyle/>
          <a:p>
            <a:r>
              <a:rPr lang="en-US" dirty="0">
                <a:latin typeface="Calibri Light" charset="0"/>
                <a:ea typeface="Calibri Light" charset="0"/>
                <a:cs typeface="Calibri Light" charset="0"/>
              </a:rPr>
              <a:t>0:  False</a:t>
            </a:r>
          </a:p>
          <a:p>
            <a:r>
              <a:rPr lang="en-US" dirty="0">
                <a:latin typeface="Calibri Light" charset="0"/>
                <a:ea typeface="Calibri Light" charset="0"/>
                <a:cs typeface="Calibri Light" charset="0"/>
              </a:rPr>
              <a:t>1: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8405" y="2865873"/>
            <a:ext cx="5982001" cy="3030392"/>
            <a:chOff x="198405" y="2865873"/>
            <a:chExt cx="5982001" cy="3030392"/>
          </a:xfrm>
        </p:grpSpPr>
        <p:sp>
          <p:nvSpPr>
            <p:cNvPr id="17" name="Flowchart: Document 16"/>
            <p:cNvSpPr/>
            <p:nvPr/>
          </p:nvSpPr>
          <p:spPr>
            <a:xfrm>
              <a:off x="914399" y="2865873"/>
              <a:ext cx="5266007" cy="842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603" y="303217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25" name="Cloud Callout 24"/>
            <p:cNvSpPr/>
            <p:nvPr/>
          </p:nvSpPr>
          <p:spPr>
            <a:xfrm>
              <a:off x="198405" y="3924422"/>
              <a:ext cx="3603609" cy="1971843"/>
            </a:xfrm>
            <a:prstGeom prst="cloud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What if </a:t>
              </a:r>
              <a:r>
                <a:rPr lang="en-US" b="1" dirty="0">
                  <a:latin typeface="Consolas" charset="0"/>
                  <a:ea typeface="Consolas" charset="0"/>
                  <a:cs typeface="Consolas" charset="0"/>
                </a:rPr>
                <a:t>gals</a:t>
              </a:r>
              <a:r>
                <a:rPr lang="en-US" dirty="0"/>
                <a:t> is </a:t>
              </a:r>
              <a:r>
                <a:rPr lang="en-US" b="1" dirty="0">
                  <a:latin typeface="Consolas" charset="0"/>
                  <a:ea typeface="Consolas" charset="0"/>
                  <a:cs typeface="Consolas" charset="0"/>
                </a:rPr>
                <a:t>0</a:t>
              </a:r>
              <a:r>
                <a:rPr lang="en-US" dirty="0"/>
                <a:t>?</a:t>
              </a:r>
              <a:br>
                <a:rPr lang="en-US" dirty="0"/>
              </a:br>
              <a:r>
                <a:rPr lang="en-US" dirty="0"/>
                <a:t>Will </a:t>
              </a:r>
              <a:r>
                <a:rPr lang="en-US" b="1" dirty="0">
                  <a:latin typeface="Consolas" charset="0"/>
                  <a:ea typeface="Consolas" charset="0"/>
                  <a:cs typeface="Consolas" charset="0"/>
                </a:rPr>
                <a:t>gifts/gals</a:t>
              </a:r>
              <a:r>
                <a:rPr lang="en-US" dirty="0"/>
                <a:t> generate a runtime error? </a:t>
              </a:r>
            </a:p>
          </p:txBody>
        </p:sp>
      </p:grpSp>
      <p:sp>
        <p:nvSpPr>
          <p:cNvPr id="2" name="Title 1"/>
          <p:cNvSpPr>
            <a:spLocks noGrp="1"/>
          </p:cNvSpPr>
          <p:nvPr>
            <p:ph type="title"/>
          </p:nvPr>
        </p:nvSpPr>
        <p:spPr/>
        <p:txBody>
          <a:bodyPr/>
          <a:lstStyle/>
          <a:p>
            <a:r>
              <a:rPr lang="en-US" dirty="0"/>
              <a:t>Logical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46</a:t>
            </a:fld>
            <a:endParaRPr lang="en-US" dirty="0"/>
          </a:p>
        </p:txBody>
      </p:sp>
      <p:sp>
        <p:nvSpPr>
          <p:cNvPr id="6" name="TextBox 5"/>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7" name="TextBox 6"/>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8" name="Group 7"/>
          <p:cNvGrpSpPr/>
          <p:nvPr/>
        </p:nvGrpSpPr>
        <p:grpSpPr>
          <a:xfrm>
            <a:off x="914399" y="1361256"/>
            <a:ext cx="4701093" cy="1133600"/>
            <a:chOff x="228600" y="2286000"/>
            <a:chExt cx="2819400" cy="1317934"/>
          </a:xfrm>
        </p:grpSpPr>
        <p:sp>
          <p:nvSpPr>
            <p:cNvPr id="9" name="Flowchart: Document 8"/>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0" name="TextBox 9"/>
            <p:cNvSpPr txBox="1"/>
            <p:nvPr/>
          </p:nvSpPr>
          <p:spPr>
            <a:xfrm>
              <a:off x="304800" y="2286000"/>
              <a:ext cx="2545492" cy="1317934"/>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x = 5;</a:t>
              </a:r>
            </a:p>
            <a:p>
              <a:r>
                <a:rPr lang="en-US" sz="1600" dirty="0" err="1">
                  <a:solidFill>
                    <a:srgbClr val="1E28EA"/>
                  </a:solidFill>
                  <a:latin typeface="Consolas" charset="0"/>
                  <a:ea typeface="Consolas" charset="0"/>
                  <a:cs typeface="Consolas" charset="0"/>
                </a:rPr>
                <a:t>bool</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 ! (x &lt; 0 || x &gt; 50);</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p:txBody>
        </p:sp>
      </p:grpSp>
      <p:sp>
        <p:nvSpPr>
          <p:cNvPr id="11" name="Oval 10"/>
          <p:cNvSpPr/>
          <p:nvPr/>
        </p:nvSpPr>
        <p:spPr>
          <a:xfrm>
            <a:off x="286603" y="164462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12" name="Right Arrow 11"/>
          <p:cNvSpPr/>
          <p:nvPr/>
        </p:nvSpPr>
        <p:spPr>
          <a:xfrm>
            <a:off x="5685007" y="1623044"/>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2893808" y="2258991"/>
            <a:ext cx="6070312" cy="4383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Both expressions connected by </a:t>
            </a:r>
            <a:r>
              <a:rPr lang="en-US" altLang="zh-TW" sz="1600" dirty="0">
                <a:solidFill>
                  <a:srgbClr val="232C12"/>
                </a:solidFill>
                <a:latin typeface="Consolas" charset="0"/>
                <a:ea typeface="Consolas" charset="0"/>
                <a:cs typeface="Consolas" charset="0"/>
              </a:rPr>
              <a:t>||</a:t>
            </a:r>
            <a:r>
              <a:rPr lang="en-US" altLang="zh-TW" sz="1600" dirty="0">
                <a:solidFill>
                  <a:srgbClr val="232C12"/>
                </a:solidFill>
                <a:latin typeface="Calibri Light" charset="0"/>
                <a:ea typeface="Calibri Light" charset="0"/>
                <a:cs typeface="Calibri Light" charset="0"/>
              </a:rPr>
              <a:t> evaluate to a </a:t>
            </a:r>
            <a:r>
              <a:rPr lang="en-US" altLang="zh-TW" sz="1600" dirty="0">
                <a:solidFill>
                  <a:schemeClr val="accent6">
                    <a:lumMod val="75000"/>
                  </a:schemeClr>
                </a:solidFill>
                <a:latin typeface="Consolas" charset="0"/>
                <a:ea typeface="Consolas" charset="0"/>
                <a:cs typeface="Consolas" charset="0"/>
              </a:rPr>
              <a:t>false</a:t>
            </a:r>
            <a:r>
              <a:rPr lang="en-US" altLang="zh-TW" sz="1600" dirty="0">
                <a:solidFill>
                  <a:srgbClr val="232C12"/>
                </a:solidFill>
                <a:latin typeface="Calibri Light" charset="0"/>
                <a:ea typeface="Calibri Light" charset="0"/>
                <a:cs typeface="Calibri Light" charset="0"/>
              </a:rPr>
              <a:t> value (</a:t>
            </a:r>
            <a:r>
              <a:rPr lang="en-US" altLang="zh-TW" sz="1600" dirty="0">
                <a:solidFill>
                  <a:schemeClr val="accent6">
                    <a:lumMod val="75000"/>
                  </a:schemeClr>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a:t>
            </a:r>
            <a:endParaRPr lang="en-US" sz="1600" dirty="0">
              <a:latin typeface="Calibri Light" charset="0"/>
              <a:ea typeface="Calibri Light" charset="0"/>
              <a:cs typeface="Calibri Light" charset="0"/>
            </a:endParaRPr>
          </a:p>
        </p:txBody>
      </p:sp>
      <p:sp>
        <p:nvSpPr>
          <p:cNvPr id="21" name="Rounded Rectangle 20"/>
          <p:cNvSpPr/>
          <p:nvPr/>
        </p:nvSpPr>
        <p:spPr>
          <a:xfrm>
            <a:off x="3890212" y="3554008"/>
            <a:ext cx="5073908" cy="120147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No!  Because:  C/C++ evaluates a logical expression from left to right, and stops evaluating once the truth or falsehood of the result is known.</a:t>
            </a:r>
          </a:p>
          <a:p>
            <a:pPr algn="ctr"/>
            <a:r>
              <a:rPr lang="en-US" altLang="zh-TW" dirty="0">
                <a:solidFill>
                  <a:srgbClr val="232C12"/>
                </a:solidFill>
                <a:latin typeface="Calibri Light" charset="0"/>
                <a:ea typeface="Calibri Light" charset="0"/>
                <a:cs typeface="Calibri Light" charset="0"/>
              </a:rPr>
              <a:t>(a.k.a. </a:t>
            </a:r>
            <a:r>
              <a:rPr lang="en-US" altLang="zh-TW" dirty="0">
                <a:solidFill>
                  <a:srgbClr val="0070C0"/>
                </a:solidFill>
                <a:latin typeface="Calibri Light" charset="0"/>
                <a:ea typeface="Calibri Light" charset="0"/>
                <a:cs typeface="Calibri Light" charset="0"/>
              </a:rPr>
              <a:t>short-circuit evaluation</a:t>
            </a:r>
            <a:r>
              <a:rPr lang="en-US" altLang="zh-TW" dirty="0">
                <a:solidFill>
                  <a:srgbClr val="232C12"/>
                </a:solidFill>
                <a:latin typeface="Calibri Light" charset="0"/>
                <a:ea typeface="Calibri Light" charset="0"/>
                <a:cs typeface="Calibri Light" charset="0"/>
              </a:rPr>
              <a:t>)</a:t>
            </a:r>
          </a:p>
        </p:txBody>
      </p:sp>
      <p:sp>
        <p:nvSpPr>
          <p:cNvPr id="24" name="TextBox 23"/>
          <p:cNvSpPr txBox="1"/>
          <p:nvPr/>
        </p:nvSpPr>
        <p:spPr>
          <a:xfrm>
            <a:off x="1023442" y="2865873"/>
            <a:ext cx="5216937" cy="584775"/>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bool</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i_am_cool</a:t>
            </a:r>
            <a:r>
              <a:rPr lang="en-US" sz="1600" dirty="0">
                <a:latin typeface="Consolas" charset="0"/>
                <a:ea typeface="Consolas" charset="0"/>
                <a:cs typeface="Consolas" charset="0"/>
              </a:rPr>
              <a:t> = </a:t>
            </a:r>
            <a:br>
              <a:rPr lang="en-US" sz="1600" dirty="0">
                <a:latin typeface="Consolas" charset="0"/>
                <a:ea typeface="Consolas" charset="0"/>
                <a:cs typeface="Consolas" charset="0"/>
              </a:rPr>
            </a:br>
            <a:r>
              <a:rPr lang="en-US" sz="1600" dirty="0">
                <a:latin typeface="Consolas" charset="0"/>
                <a:ea typeface="Consolas" charset="0"/>
                <a:cs typeface="Consolas" charset="0"/>
              </a:rPr>
              <a:t>      (gals != 0) &amp;&amp; ((gifts / gals) &gt;= 2);</a:t>
            </a:r>
          </a:p>
        </p:txBody>
      </p:sp>
      <p:sp>
        <p:nvSpPr>
          <p:cNvPr id="26" name="Rounded Rectangle 25"/>
          <p:cNvSpPr/>
          <p:nvPr/>
        </p:nvSpPr>
        <p:spPr>
          <a:xfrm>
            <a:off x="3609703" y="4734312"/>
            <a:ext cx="5261352" cy="877798"/>
          </a:xfrm>
          <a:prstGeom prst="roundRect">
            <a:avLst/>
          </a:prstGeom>
          <a:solidFill>
            <a:srgbClr val="FEF4EC"/>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Hence, if </a:t>
            </a:r>
            <a:r>
              <a:rPr lang="en-US" altLang="zh-TW" sz="1400" dirty="0">
                <a:solidFill>
                  <a:srgbClr val="232C12"/>
                </a:solidFill>
                <a:latin typeface="Consolas" charset="0"/>
                <a:ea typeface="Consolas" charset="0"/>
                <a:cs typeface="Consolas" charset="0"/>
              </a:rPr>
              <a:t>gals</a:t>
            </a:r>
            <a:r>
              <a:rPr lang="en-US" altLang="zh-TW" sz="1600" dirty="0">
                <a:solidFill>
                  <a:srgbClr val="232C12"/>
                </a:solidFill>
                <a:latin typeface="Calibri Light" charset="0"/>
                <a:ea typeface="Calibri Light" charset="0"/>
                <a:cs typeface="Calibri Light" charset="0"/>
              </a:rPr>
              <a:t> is </a:t>
            </a:r>
            <a:r>
              <a:rPr lang="en-US" altLang="zh-TW" sz="1400" dirty="0">
                <a:solidFill>
                  <a:srgbClr val="232C12"/>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 the expression ((gals != 0) &amp;&amp; ???) must be false anyway, so the expression </a:t>
            </a:r>
            <a:r>
              <a:rPr lang="en-US" altLang="zh-TW" sz="1400" dirty="0">
                <a:solidFill>
                  <a:srgbClr val="232C12"/>
                </a:solidFill>
                <a:latin typeface="Consolas" charset="0"/>
                <a:ea typeface="Consolas" charset="0"/>
                <a:cs typeface="Consolas" charset="0"/>
              </a:rPr>
              <a:t>(gifts / gals) &gt;=2 </a:t>
            </a:r>
            <a:r>
              <a:rPr lang="en-US" altLang="zh-TW" sz="1600" dirty="0">
                <a:solidFill>
                  <a:srgbClr val="232C12"/>
                </a:solidFill>
                <a:latin typeface="Calibri Light" charset="0"/>
                <a:ea typeface="Calibri Light" charset="0"/>
                <a:cs typeface="Calibri Light" charset="0"/>
              </a:rPr>
              <a:t>will NOT be evaluated, and thus not generating a runtime error.</a:t>
            </a:r>
          </a:p>
        </p:txBody>
      </p:sp>
      <p:sp>
        <p:nvSpPr>
          <p:cNvPr id="27" name="Rounded Rectangle 26"/>
          <p:cNvSpPr/>
          <p:nvPr/>
        </p:nvSpPr>
        <p:spPr>
          <a:xfrm>
            <a:off x="3802014" y="5610691"/>
            <a:ext cx="5115574" cy="74424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There is similar short-circuit evaluation for the || operator:</a:t>
            </a:r>
            <a:br>
              <a:rPr lang="en-US" altLang="zh-TW" sz="1600" dirty="0">
                <a:solidFill>
                  <a:srgbClr val="232C12"/>
                </a:solidFill>
                <a:latin typeface="Calibri Light" charset="0"/>
                <a:ea typeface="Calibri Light" charset="0"/>
                <a:cs typeface="Calibri Light" charset="0"/>
              </a:rPr>
            </a:br>
            <a:r>
              <a:rPr lang="en-US" altLang="zh-TW" sz="1400" dirty="0">
                <a:solidFill>
                  <a:srgbClr val="1E28EA"/>
                </a:solidFill>
                <a:latin typeface="Consolas" charset="0"/>
                <a:ea typeface="Consolas" charset="0"/>
                <a:cs typeface="Consolas" charset="0"/>
              </a:rPr>
              <a:t>bool</a:t>
            </a:r>
            <a:r>
              <a:rPr lang="en-US" altLang="zh-TW" sz="1400" dirty="0">
                <a:solidFill>
                  <a:srgbClr val="0070C0"/>
                </a:solidFill>
                <a:latin typeface="Consolas" charset="0"/>
                <a:ea typeface="Consolas" charset="0"/>
                <a:cs typeface="Consolas" charset="0"/>
              </a:rPr>
              <a:t> </a:t>
            </a:r>
            <a:r>
              <a:rPr lang="en-US" altLang="zh-TW" sz="1400" dirty="0">
                <a:solidFill>
                  <a:srgbClr val="232C12"/>
                </a:solidFill>
                <a:latin typeface="Consolas" charset="0"/>
                <a:ea typeface="Consolas" charset="0"/>
                <a:cs typeface="Consolas" charset="0"/>
              </a:rPr>
              <a:t>omg = (gals == 0) || ((gifts / gals) &lt;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4" grpId="0"/>
      <p:bldP spid="26" grpId="0" animBg="1"/>
      <p:bldP spid="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 &amp; Decrement Operators</a:t>
            </a:r>
          </a:p>
        </p:txBody>
      </p:sp>
      <p:sp>
        <p:nvSpPr>
          <p:cNvPr id="3" name="Content Placeholder 2"/>
          <p:cNvSpPr>
            <a:spLocks noGrp="1"/>
          </p:cNvSpPr>
          <p:nvPr>
            <p:ph idx="1"/>
          </p:nvPr>
        </p:nvSpPr>
        <p:spPr>
          <a:xfrm>
            <a:off x="286603" y="2690733"/>
            <a:ext cx="8767456" cy="2781626"/>
          </a:xfrm>
        </p:spPr>
        <p:txBody>
          <a:bodyPr>
            <a:normAutofit/>
          </a:bodyPr>
          <a:lstStyle/>
          <a:p>
            <a:r>
              <a:rPr lang="en-US" dirty="0"/>
              <a:t>The increment operator ++ </a:t>
            </a:r>
            <a:r>
              <a:rPr lang="en-US" b="1" dirty="0">
                <a:solidFill>
                  <a:schemeClr val="accent6">
                    <a:lumMod val="75000"/>
                  </a:schemeClr>
                </a:solidFill>
              </a:rPr>
              <a:t>adds</a:t>
            </a:r>
            <a:r>
              <a:rPr lang="en-US" dirty="0">
                <a:solidFill>
                  <a:schemeClr val="accent6">
                    <a:lumMod val="75000"/>
                  </a:schemeClr>
                </a:solidFill>
              </a:rPr>
              <a:t> </a:t>
            </a:r>
            <a:r>
              <a:rPr lang="en-US" b="1" dirty="0">
                <a:solidFill>
                  <a:schemeClr val="accent6">
                    <a:lumMod val="75000"/>
                  </a:schemeClr>
                </a:solidFill>
              </a:rPr>
              <a:t>1</a:t>
            </a:r>
            <a:r>
              <a:rPr lang="en-US" dirty="0"/>
              <a:t> to its operand.</a:t>
            </a:r>
          </a:p>
          <a:p>
            <a:endParaRPr lang="en-US" dirty="0"/>
          </a:p>
          <a:p>
            <a:endParaRPr lang="en-US" dirty="0"/>
          </a:p>
          <a:p>
            <a:r>
              <a:rPr lang="en-US" dirty="0"/>
              <a:t>The decrement operator -- </a:t>
            </a:r>
            <a:r>
              <a:rPr lang="en-US" b="1" dirty="0">
                <a:solidFill>
                  <a:schemeClr val="accent6">
                    <a:lumMod val="75000"/>
                  </a:schemeClr>
                </a:solidFill>
              </a:rPr>
              <a:t>subtracts</a:t>
            </a:r>
            <a:r>
              <a:rPr lang="en-US" dirty="0">
                <a:solidFill>
                  <a:schemeClr val="accent6">
                    <a:lumMod val="75000"/>
                  </a:schemeClr>
                </a:solidFill>
              </a:rPr>
              <a:t> </a:t>
            </a:r>
            <a:r>
              <a:rPr lang="en-US" b="1" dirty="0">
                <a:solidFill>
                  <a:schemeClr val="accent6">
                    <a:lumMod val="75000"/>
                  </a:schemeClr>
                </a:solidFill>
              </a:rPr>
              <a:t>1</a:t>
            </a:r>
            <a:r>
              <a:rPr lang="en-US" dirty="0"/>
              <a:t> from its operand.</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85457555"/>
              </p:ext>
            </p:extLst>
          </p:nvPr>
        </p:nvGraphicFramePr>
        <p:xfrm>
          <a:off x="1524000" y="1416568"/>
          <a:ext cx="6096000" cy="11125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pPr algn="ctr"/>
                      <a:r>
                        <a:rPr lang="en-US" b="0" i="0" dirty="0">
                          <a:latin typeface="Calibri Light" charset="0"/>
                          <a:ea typeface="Calibri Light" charset="0"/>
                          <a:cs typeface="Calibri Light" charset="0"/>
                        </a:rPr>
                        <a:t>Assignment</a:t>
                      </a:r>
                      <a:r>
                        <a:rPr lang="en-US" b="0" i="0" baseline="0" dirty="0">
                          <a:latin typeface="Calibri Light" charset="0"/>
                          <a:ea typeface="Calibri Light" charset="0"/>
                          <a:cs typeface="Calibri Light" charset="0"/>
                        </a:rPr>
                        <a:t> Operators</a:t>
                      </a:r>
                      <a:endParaRPr lang="en-US" b="0" i="0" dirty="0">
                        <a:latin typeface="Calibri Light" charset="0"/>
                        <a:ea typeface="Calibri Light" charset="0"/>
                        <a:cs typeface="Calibri Light" charset="0"/>
                      </a:endParaRPr>
                    </a:p>
                  </a:txBody>
                  <a:tcPr/>
                </a:tc>
                <a:tc>
                  <a:txBody>
                    <a:bodyPr/>
                    <a:lstStyle/>
                    <a:p>
                      <a:pPr algn="ctr"/>
                      <a:r>
                        <a:rPr lang="en-US"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1800" b="0" i="0" dirty="0">
                          <a:latin typeface="Calibri Light" charset="0"/>
                          <a:ea typeface="Calibri Light" charset="0"/>
                          <a:cs typeface="Calibri Light" charset="0"/>
                        </a:rPr>
                        <a:t>Increment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1"/>
                  </a:ext>
                </a:extLst>
              </a:tr>
              <a:tr h="370840">
                <a:tc>
                  <a:txBody>
                    <a:bodyPr/>
                    <a:lstStyle/>
                    <a:p>
                      <a:pPr algn="ctr"/>
                      <a:r>
                        <a:rPr lang="en-US" sz="1800" b="0" i="0" dirty="0">
                          <a:latin typeface="Calibri Light" charset="0"/>
                          <a:ea typeface="Calibri Light" charset="0"/>
                          <a:cs typeface="Calibri Light" charset="0"/>
                        </a:rPr>
                        <a:t>Decrement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2"/>
                  </a:ext>
                </a:extLst>
              </a:tr>
            </a:tbl>
          </a:graphicData>
        </a:graphic>
      </p:graphicFrame>
      <p:grpSp>
        <p:nvGrpSpPr>
          <p:cNvPr id="7" name="Group 6"/>
          <p:cNvGrpSpPr/>
          <p:nvPr/>
        </p:nvGrpSpPr>
        <p:grpSpPr>
          <a:xfrm>
            <a:off x="1626320" y="3320319"/>
            <a:ext cx="1861073" cy="914400"/>
            <a:chOff x="1676400" y="3733800"/>
            <a:chExt cx="1828800" cy="914400"/>
          </a:xfrm>
        </p:grpSpPr>
        <p:sp>
          <p:nvSpPr>
            <p:cNvPr id="8" name="Rectangle 7"/>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9" name="Flowchart: Document 8"/>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0" name="Group 9"/>
          <p:cNvGrpSpPr/>
          <p:nvPr/>
        </p:nvGrpSpPr>
        <p:grpSpPr>
          <a:xfrm>
            <a:off x="5410200" y="3320319"/>
            <a:ext cx="2286000" cy="914400"/>
            <a:chOff x="5410200" y="3733800"/>
            <a:chExt cx="2286000" cy="914400"/>
          </a:xfrm>
        </p:grpSpPr>
        <p:sp>
          <p:nvSpPr>
            <p:cNvPr id="11" name="Rectangle 10"/>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12" name="Flowchart: Document 11"/>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13" name="TextBox 12"/>
          <p:cNvSpPr txBox="1"/>
          <p:nvPr/>
        </p:nvSpPr>
        <p:spPr>
          <a:xfrm>
            <a:off x="3564489" y="3484387"/>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grpSp>
        <p:nvGrpSpPr>
          <p:cNvPr id="15" name="Group 14"/>
          <p:cNvGrpSpPr/>
          <p:nvPr/>
        </p:nvGrpSpPr>
        <p:grpSpPr>
          <a:xfrm>
            <a:off x="1626320" y="5073344"/>
            <a:ext cx="1861073" cy="914400"/>
            <a:chOff x="1676400" y="3733800"/>
            <a:chExt cx="1828800" cy="914400"/>
          </a:xfrm>
        </p:grpSpPr>
        <p:sp>
          <p:nvSpPr>
            <p:cNvPr id="16" name="Rectangle 15"/>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17" name="Flowchart: Document 16"/>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5410200" y="5073344"/>
            <a:ext cx="2286000" cy="914400"/>
            <a:chOff x="5410200" y="3733800"/>
            <a:chExt cx="2286000" cy="914400"/>
          </a:xfrm>
        </p:grpSpPr>
        <p:sp>
          <p:nvSpPr>
            <p:cNvPr id="19" name="Rectangle 18"/>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20" name="Flowchart: Document 19"/>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1" name="TextBox 20"/>
          <p:cNvSpPr txBox="1"/>
          <p:nvPr/>
        </p:nvSpPr>
        <p:spPr>
          <a:xfrm>
            <a:off x="3564489" y="5237412"/>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tabLst>
                <a:tab pos="1030288" algn="l"/>
              </a:tabLst>
            </a:pPr>
            <a:r>
              <a:rPr lang="en-US" dirty="0"/>
              <a:t>Increment &amp; Decrement Operators</a:t>
            </a:r>
          </a:p>
        </p:txBody>
      </p:sp>
      <p:sp>
        <p:nvSpPr>
          <p:cNvPr id="3" name="Content Placeholder 2"/>
          <p:cNvSpPr>
            <a:spLocks noGrp="1"/>
          </p:cNvSpPr>
          <p:nvPr>
            <p:ph idx="1"/>
          </p:nvPr>
        </p:nvSpPr>
        <p:spPr>
          <a:xfrm>
            <a:off x="204157" y="1319134"/>
            <a:ext cx="8857398" cy="4909279"/>
          </a:xfrm>
        </p:spPr>
        <p:txBody>
          <a:bodyPr/>
          <a:lstStyle/>
          <a:p>
            <a:r>
              <a:rPr lang="en-US" dirty="0"/>
              <a:t>The operators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may be used either as </a:t>
            </a:r>
            <a:br>
              <a:rPr lang="en-US" dirty="0"/>
            </a:br>
            <a:r>
              <a:rPr lang="en-US" b="1" dirty="0">
                <a:solidFill>
                  <a:schemeClr val="accent6">
                    <a:lumMod val="75000"/>
                  </a:schemeClr>
                </a:solidFill>
              </a:rPr>
              <a:t>prefix</a:t>
            </a:r>
            <a:r>
              <a:rPr lang="en-US" sz="3200" dirty="0"/>
              <a:t> </a:t>
            </a:r>
            <a:r>
              <a:rPr lang="en-US" dirty="0"/>
              <a:t>(e.g., </a:t>
            </a:r>
            <a:r>
              <a:rPr lang="en-US" b="1" dirty="0">
                <a:solidFill>
                  <a:schemeClr val="accent5">
                    <a:lumMod val="75000"/>
                  </a:schemeClr>
                </a:solidFill>
                <a:latin typeface="Consolas" charset="0"/>
                <a:ea typeface="Consolas" charset="0"/>
                <a:cs typeface="Consolas" charset="0"/>
              </a:rPr>
              <a:t>++</a:t>
            </a:r>
            <a:r>
              <a:rPr lang="en-US" b="1" dirty="0" err="1">
                <a:solidFill>
                  <a:schemeClr val="accent5">
                    <a:lumMod val="75000"/>
                  </a:schemeClr>
                </a:solidFill>
                <a:latin typeface="Consolas" charset="0"/>
                <a:ea typeface="Consolas" charset="0"/>
                <a:cs typeface="Consolas" charset="0"/>
              </a:rPr>
              <a:t>i</a:t>
            </a:r>
            <a:r>
              <a:rPr lang="en-US" dirty="0"/>
              <a:t>) or </a:t>
            </a:r>
            <a:r>
              <a:rPr lang="en-US" b="1" dirty="0">
                <a:solidFill>
                  <a:schemeClr val="accent6">
                    <a:lumMod val="75000"/>
                  </a:schemeClr>
                </a:solidFill>
              </a:rPr>
              <a:t>postfix</a:t>
            </a:r>
            <a:r>
              <a:rPr lang="en-US" sz="3200" dirty="0"/>
              <a:t> </a:t>
            </a:r>
            <a:r>
              <a:rPr lang="en-US" dirty="0"/>
              <a:t>(e.g., </a:t>
            </a:r>
            <a:r>
              <a:rPr lang="en-US" b="1" dirty="0" err="1">
                <a:solidFill>
                  <a:schemeClr val="accent5">
                    <a:lumMod val="75000"/>
                  </a:schemeClr>
                </a:solidFill>
                <a:latin typeface="Consolas" charset="0"/>
                <a:ea typeface="Consolas" charset="0"/>
                <a:cs typeface="Consolas" charset="0"/>
              </a:rPr>
              <a:t>i</a:t>
            </a:r>
            <a:r>
              <a:rPr lang="en-US" b="1" dirty="0">
                <a:solidFill>
                  <a:schemeClr val="accent5">
                    <a:lumMod val="75000"/>
                  </a:schemeClr>
                </a:solidFill>
                <a:latin typeface="Consolas" charset="0"/>
                <a:ea typeface="Consolas" charset="0"/>
                <a:cs typeface="Consolas" charset="0"/>
              </a:rPr>
              <a:t>++</a:t>
            </a:r>
            <a:r>
              <a:rPr lang="en-US" dirty="0">
                <a:latin typeface="Consolas" charset="0"/>
                <a:ea typeface="Consolas" charset="0"/>
                <a:cs typeface="Consolas" charset="0"/>
              </a:rPr>
              <a:t>) </a:t>
            </a:r>
            <a:r>
              <a:rPr lang="en-US" dirty="0"/>
              <a:t>operators.</a:t>
            </a:r>
          </a:p>
          <a:p>
            <a:pPr lvl="1"/>
            <a:endParaRPr lang="en-US" sz="2000" dirty="0"/>
          </a:p>
          <a:p>
            <a:pPr lvl="1"/>
            <a:r>
              <a:rPr lang="en-US" sz="2000" dirty="0"/>
              <a:t>When used as </a:t>
            </a:r>
            <a:r>
              <a:rPr lang="en-US" sz="2000" b="1" dirty="0"/>
              <a:t>prefix</a:t>
            </a:r>
            <a:r>
              <a:rPr lang="en-US" sz="2000" dirty="0"/>
              <a:t>, increment/decrement is done </a:t>
            </a:r>
            <a:r>
              <a:rPr lang="en-US" sz="2000" b="1" dirty="0">
                <a:solidFill>
                  <a:schemeClr val="accent6">
                    <a:lumMod val="75000"/>
                  </a:schemeClr>
                </a:solidFill>
              </a:rPr>
              <a:t>before</a:t>
            </a:r>
            <a:r>
              <a:rPr lang="en-US" sz="2000" dirty="0"/>
              <a:t> the value is used. </a:t>
            </a:r>
          </a:p>
          <a:p>
            <a:pPr lvl="1"/>
            <a:endParaRPr lang="en-US" sz="2000" dirty="0"/>
          </a:p>
          <a:p>
            <a:pPr lvl="1"/>
            <a:endParaRPr lang="en-US" sz="2000" dirty="0"/>
          </a:p>
          <a:p>
            <a:pPr lvl="1"/>
            <a:endParaRPr lang="en-US" sz="2000" dirty="0"/>
          </a:p>
          <a:p>
            <a:pPr lvl="1"/>
            <a:endParaRPr lang="en-US" sz="2000" dirty="0"/>
          </a:p>
          <a:p>
            <a:pPr lvl="1"/>
            <a:r>
              <a:rPr lang="en-US" sz="2000" dirty="0"/>
              <a:t>When used as </a:t>
            </a:r>
            <a:r>
              <a:rPr lang="en-US" sz="2000" b="1" dirty="0"/>
              <a:t>postfix</a:t>
            </a:r>
            <a:r>
              <a:rPr lang="en-US" sz="2000" dirty="0"/>
              <a:t>, increment/decrement is done </a:t>
            </a:r>
            <a:r>
              <a:rPr lang="en-US" sz="2000" b="1" dirty="0">
                <a:solidFill>
                  <a:schemeClr val="accent6">
                    <a:lumMod val="75000"/>
                  </a:schemeClr>
                </a:solidFill>
              </a:rPr>
              <a:t>after</a:t>
            </a:r>
            <a:r>
              <a:rPr lang="en-US" sz="2000" dirty="0"/>
              <a:t> the value is used.</a:t>
            </a:r>
          </a:p>
          <a:p>
            <a:pPr lvl="1"/>
            <a:endParaRPr lang="en-US" sz="2000"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48</a:t>
            </a:fld>
            <a:endParaRPr lang="en-US"/>
          </a:p>
        </p:txBody>
      </p:sp>
      <p:grpSp>
        <p:nvGrpSpPr>
          <p:cNvPr id="12" name="Group 11"/>
          <p:cNvGrpSpPr/>
          <p:nvPr/>
        </p:nvGrpSpPr>
        <p:grpSpPr>
          <a:xfrm>
            <a:off x="1080401" y="3237875"/>
            <a:ext cx="2382633" cy="914400"/>
            <a:chOff x="1676400" y="3733800"/>
            <a:chExt cx="1828800" cy="914400"/>
          </a:xfrm>
        </p:grpSpPr>
        <p:sp>
          <p:nvSpPr>
            <p:cNvPr id="13" name="Rectangle 12"/>
            <p:cNvSpPr/>
            <p:nvPr/>
          </p:nvSpPr>
          <p:spPr>
            <a:xfrm>
              <a:off x="1676400" y="3733800"/>
              <a:ext cx="1816282"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 ;</a:t>
              </a:r>
            </a:p>
          </p:txBody>
        </p:sp>
        <p:sp>
          <p:nvSpPr>
            <p:cNvPr id="14" name="Flowchart: Document 13"/>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5" name="Group 14"/>
          <p:cNvGrpSpPr/>
          <p:nvPr/>
        </p:nvGrpSpPr>
        <p:grpSpPr>
          <a:xfrm>
            <a:off x="5000363" y="3237872"/>
            <a:ext cx="2378336" cy="1112911"/>
            <a:chOff x="5410200" y="3733800"/>
            <a:chExt cx="2378336" cy="914400"/>
          </a:xfrm>
        </p:grpSpPr>
        <p:sp>
          <p:nvSpPr>
            <p:cNvPr id="16" name="Rectangle 15"/>
            <p:cNvSpPr/>
            <p:nvPr/>
          </p:nvSpPr>
          <p:spPr>
            <a:xfrm>
              <a:off x="5410200" y="3752671"/>
              <a:ext cx="2378336" cy="758634"/>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17" name="Flowchart: Document 16"/>
            <p:cNvSpPr/>
            <p:nvPr/>
          </p:nvSpPr>
          <p:spPr>
            <a:xfrm>
              <a:off x="5410200" y="3733800"/>
              <a:ext cx="237833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1080401" y="5104151"/>
            <a:ext cx="2382633" cy="914400"/>
            <a:chOff x="1676400" y="5638800"/>
            <a:chExt cx="1828800" cy="914400"/>
          </a:xfrm>
        </p:grpSpPr>
        <p:sp>
          <p:nvSpPr>
            <p:cNvPr id="19" name="Rectangle 18"/>
            <p:cNvSpPr/>
            <p:nvPr/>
          </p:nvSpPr>
          <p:spPr>
            <a:xfrm>
              <a:off x="1676400" y="5638800"/>
              <a:ext cx="18288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20" name="Flowchart: Document 19"/>
            <p:cNvSpPr/>
            <p:nvPr/>
          </p:nvSpPr>
          <p:spPr>
            <a:xfrm>
              <a:off x="1676400" y="5638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21" name="Group 20"/>
          <p:cNvGrpSpPr/>
          <p:nvPr/>
        </p:nvGrpSpPr>
        <p:grpSpPr>
          <a:xfrm>
            <a:off x="5000363" y="5104151"/>
            <a:ext cx="3276600" cy="1200329"/>
            <a:chOff x="5410200" y="5638800"/>
            <a:chExt cx="2971800" cy="1200329"/>
          </a:xfrm>
        </p:grpSpPr>
        <p:sp>
          <p:nvSpPr>
            <p:cNvPr id="22" name="Rectangle 21"/>
            <p:cNvSpPr/>
            <p:nvPr/>
          </p:nvSpPr>
          <p:spPr>
            <a:xfrm>
              <a:off x="5410200" y="5638800"/>
              <a:ext cx="2971800" cy="1200329"/>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a:p>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endParaRPr lang="en-US" dirty="0">
                <a:latin typeface="Consolas" charset="0"/>
                <a:ea typeface="Consolas" charset="0"/>
                <a:cs typeface="Consolas" charset="0"/>
              </a:endParaRPr>
            </a:p>
          </p:txBody>
        </p:sp>
        <p:sp>
          <p:nvSpPr>
            <p:cNvPr id="23" name="Flowchart: Document 22"/>
            <p:cNvSpPr/>
            <p:nvPr/>
          </p:nvSpPr>
          <p:spPr>
            <a:xfrm>
              <a:off x="5410200" y="5638800"/>
              <a:ext cx="2157095" cy="112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4" name="TextBox 23"/>
          <p:cNvSpPr txBox="1"/>
          <p:nvPr/>
        </p:nvSpPr>
        <p:spPr>
          <a:xfrm>
            <a:off x="3621050" y="5400260"/>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5" name="TextBox 24"/>
          <p:cNvSpPr txBox="1"/>
          <p:nvPr/>
        </p:nvSpPr>
        <p:spPr>
          <a:xfrm>
            <a:off x="3621050" y="3545652"/>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8" name="Cloud Callout 27"/>
          <p:cNvSpPr/>
          <p:nvPr/>
        </p:nvSpPr>
        <p:spPr>
          <a:xfrm>
            <a:off x="7210163" y="5182287"/>
            <a:ext cx="1476637" cy="1084160"/>
          </a:xfrm>
          <a:prstGeom prst="cloudCallout">
            <a:avLst>
              <a:gd name="adj1" fmla="val -59445"/>
              <a:gd name="adj2" fmla="val 32732"/>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
        <p:nvSpPr>
          <p:cNvPr id="29" name="Cloud Callout 28"/>
          <p:cNvSpPr/>
          <p:nvPr/>
        </p:nvSpPr>
        <p:spPr>
          <a:xfrm>
            <a:off x="7210163" y="3161805"/>
            <a:ext cx="1441555" cy="1063406"/>
          </a:xfrm>
          <a:prstGeom prst="cloudCallout">
            <a:avLst>
              <a:gd name="adj1" fmla="val -64038"/>
              <a:gd name="adj2" fmla="val 45146"/>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4" grpId="0"/>
      <p:bldP spid="25" grpId="0"/>
      <p:bldP spid="28" grpId="0" animBg="1"/>
      <p:bldP spid="2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lstStyle/>
          <a:p>
            <a:r>
              <a:rPr lang="en-US" dirty="0"/>
              <a:t>Expression such as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=i+2</a:t>
            </a:r>
            <a:r>
              <a:rPr lang="en-US" sz="2400" dirty="0">
                <a:latin typeface="Consolas" charset="0"/>
                <a:ea typeface="Consolas" charset="0"/>
                <a:cs typeface="Consolas" charset="0"/>
              </a:rPr>
              <a:t> </a:t>
            </a:r>
            <a:r>
              <a:rPr lang="en-US" dirty="0"/>
              <a:t>in which the variable on the left-hand side is repeated immediately on the right can be written in the </a:t>
            </a:r>
            <a:r>
              <a:rPr lang="en-US" b="1" dirty="0">
                <a:solidFill>
                  <a:schemeClr val="accent6">
                    <a:lumMod val="75000"/>
                  </a:schemeClr>
                </a:solidFill>
              </a:rPr>
              <a:t>compressed form</a:t>
            </a:r>
            <a:r>
              <a:rPr lang="en-US" b="1" dirty="0"/>
              <a:t>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+=2 </a:t>
            </a:r>
          </a:p>
          <a:p>
            <a:r>
              <a:rPr lang="en-US" dirty="0"/>
              <a:t>Most binary operators have a corresponding </a:t>
            </a:r>
            <a:r>
              <a:rPr lang="en-US" dirty="0">
                <a:solidFill>
                  <a:schemeClr val="accent6">
                    <a:lumMod val="75000"/>
                  </a:schemeClr>
                </a:solidFill>
              </a:rPr>
              <a:t>compound assignment operator</a:t>
            </a:r>
            <a:r>
              <a:rPr lang="en-US" dirty="0"/>
              <a:t>, e.g.,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49</a:t>
            </a:fld>
            <a:endParaRPr lang="en-US" dirty="0"/>
          </a:p>
        </p:txBody>
      </p:sp>
      <p:sp>
        <p:nvSpPr>
          <p:cNvPr id="6" name="Rectangle 5"/>
          <p:cNvSpPr/>
          <p:nvPr/>
        </p:nvSpPr>
        <p:spPr>
          <a:xfrm>
            <a:off x="1421913" y="4950172"/>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+ 1;</a:t>
            </a:r>
            <a:endParaRPr lang="en-US" sz="2000" dirty="0">
              <a:solidFill>
                <a:schemeClr val="tx1"/>
              </a:solidFill>
              <a:latin typeface="Consolas" charset="0"/>
              <a:ea typeface="Consolas" charset="0"/>
              <a:cs typeface="Consolas" charset="0"/>
            </a:endParaRPr>
          </a:p>
        </p:txBody>
      </p:sp>
      <p:sp>
        <p:nvSpPr>
          <p:cNvPr id="7" name="Rectangle 6"/>
          <p:cNvSpPr/>
          <p:nvPr/>
        </p:nvSpPr>
        <p:spPr>
          <a:xfrm>
            <a:off x="1421913" y="5824466"/>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3;</a:t>
            </a:r>
            <a:endParaRPr lang="en-US" sz="2000" dirty="0">
              <a:solidFill>
                <a:schemeClr val="tx1"/>
              </a:solidFill>
              <a:latin typeface="Consolas" charset="0"/>
              <a:ea typeface="Consolas" charset="0"/>
              <a:cs typeface="Consolas" charset="0"/>
            </a:endParaRPr>
          </a:p>
        </p:txBody>
      </p:sp>
      <p:sp>
        <p:nvSpPr>
          <p:cNvPr id="8" name="TextBox 7"/>
          <p:cNvSpPr txBox="1"/>
          <p:nvPr/>
        </p:nvSpPr>
        <p:spPr>
          <a:xfrm>
            <a:off x="3785937" y="5013977"/>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9" name="TextBox 8"/>
          <p:cNvSpPr txBox="1"/>
          <p:nvPr/>
        </p:nvSpPr>
        <p:spPr>
          <a:xfrm>
            <a:off x="3785937" y="5920719"/>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10" name="Rectangle 9"/>
          <p:cNvSpPr/>
          <p:nvPr/>
        </p:nvSpPr>
        <p:spPr>
          <a:xfrm>
            <a:off x="5371188" y="4950172"/>
            <a:ext cx="2567956"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x </a:t>
            </a:r>
            <a:r>
              <a:rPr lang="en-US" sz="2000" dirty="0">
                <a:latin typeface="Consolas" charset="0"/>
                <a:ea typeface="Consolas" charset="0"/>
                <a:cs typeface="Consolas" charset="0"/>
              </a:rPr>
              <a:t>=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+ 1</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1" name="Rectangle 10"/>
          <p:cNvSpPr/>
          <p:nvPr/>
        </p:nvSpPr>
        <p:spPr>
          <a:xfrm>
            <a:off x="5371188" y="5824466"/>
            <a:ext cx="260259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3</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2" name="TextBox 11"/>
          <p:cNvSpPr txBox="1"/>
          <p:nvPr/>
        </p:nvSpPr>
        <p:spPr>
          <a:xfrm>
            <a:off x="478126" y="4644645"/>
            <a:ext cx="1197764" cy="369332"/>
          </a:xfrm>
          <a:prstGeom prst="rect">
            <a:avLst/>
          </a:prstGeom>
          <a:noFill/>
        </p:spPr>
        <p:txBody>
          <a:bodyPr wrap="none" rtlCol="0">
            <a:spAutoFit/>
          </a:bodyPr>
          <a:lstStyle/>
          <a:p>
            <a:r>
              <a:rPr lang="en-US" dirty="0">
                <a:latin typeface="Avenir Next" charset="0"/>
                <a:ea typeface="Avenir Next" charset="0"/>
                <a:cs typeface="Avenir Next" charset="0"/>
              </a:rPr>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lstStyle/>
          <a:p>
            <a:r>
              <a:rPr lang="en-US" dirty="0"/>
              <a:t>Textbook Chapters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lstStyle/>
          <a:p>
            <a:pPr marL="228600" lvl="0" indent="-228600">
              <a:lnSpc>
                <a:spcPct val="80000"/>
              </a:lnSpc>
              <a:spcBef>
                <a:spcPts val="1200"/>
              </a:spcBef>
              <a:buClr>
                <a:schemeClr val="dk1"/>
              </a:buClr>
              <a:buSzPts val="2800"/>
            </a:pPr>
            <a:r>
              <a:rPr lang="en-US" dirty="0"/>
              <a:t>C++: How to program (9</a:t>
            </a:r>
            <a:r>
              <a:rPr lang="en-US" baseline="30000" dirty="0"/>
              <a:t>th</a:t>
            </a:r>
            <a:r>
              <a:rPr lang="en-US" dirty="0"/>
              <a:t> edition)</a:t>
            </a:r>
          </a:p>
          <a:p>
            <a:pPr marL="685800" lvl="1" indent="-228600">
              <a:lnSpc>
                <a:spcPct val="80000"/>
              </a:lnSpc>
              <a:spcBef>
                <a:spcPts val="1200"/>
              </a:spcBef>
              <a:buClr>
                <a:schemeClr val="dk1"/>
              </a:buClr>
              <a:buSzPts val="2400"/>
              <a:buChar char="•"/>
            </a:pPr>
            <a:r>
              <a:rPr lang="en-US" dirty="0"/>
              <a:t>Electronic version available from HKU library</a:t>
            </a:r>
            <a:br>
              <a:rPr lang="en-US" dirty="0"/>
            </a:br>
            <a:r>
              <a:rPr lang="en-US" u="sng" dirty="0">
                <a:solidFill>
                  <a:schemeClr val="hlink"/>
                </a:solidFill>
                <a:hlinkClick r:id="rId2"/>
              </a:rPr>
              <a:t>https://proquestcombo-safaribooksonline-com.eproxy.lib.hku.hk/9780133378795</a:t>
            </a:r>
            <a:endParaRPr lang="en-US" u="sng" dirty="0">
              <a:solidFill>
                <a:schemeClr val="hlink"/>
              </a:solidFill>
            </a:endParaRPr>
          </a:p>
          <a:p>
            <a:pPr marL="685800" lvl="1" indent="-228600">
              <a:lnSpc>
                <a:spcPct val="80000"/>
              </a:lnSpc>
              <a:spcBef>
                <a:spcPts val="1200"/>
              </a:spcBef>
              <a:buClr>
                <a:schemeClr val="dk1"/>
              </a:buClr>
              <a:buSzPts val="2400"/>
              <a:buChar char="•"/>
            </a:pPr>
            <a:endParaRPr lang="en-US" u="sng" dirty="0">
              <a:solidFill>
                <a:schemeClr val="hlink"/>
              </a:solidFill>
            </a:endParaRPr>
          </a:p>
          <a:p>
            <a:pPr marL="285750" indent="-228600">
              <a:lnSpc>
                <a:spcPct val="80000"/>
              </a:lnSpc>
              <a:spcBef>
                <a:spcPts val="1200"/>
              </a:spcBef>
              <a:buClr>
                <a:schemeClr val="dk1"/>
              </a:buClr>
              <a:buSzPts val="2400"/>
            </a:pPr>
            <a:r>
              <a:rPr lang="en-US" dirty="0"/>
              <a:t>Chapters 1, 2, 4, 5</a:t>
            </a:r>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r>
              <a:rPr lang="en-US" dirty="0"/>
              <a:t>When an operator has operands of different types, they are converted to a </a:t>
            </a:r>
            <a:r>
              <a:rPr lang="en-US" b="1" dirty="0">
                <a:solidFill>
                  <a:schemeClr val="accent6">
                    <a:lumMod val="75000"/>
                  </a:schemeClr>
                </a:solidFill>
              </a:rPr>
              <a:t>common type </a:t>
            </a:r>
            <a:r>
              <a:rPr lang="en-US" dirty="0"/>
              <a:t>according to a small number of rules.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50</a:t>
            </a:fld>
            <a:endParaRPr lang="en-US"/>
          </a:p>
        </p:txBody>
      </p:sp>
      <p:sp>
        <p:nvSpPr>
          <p:cNvPr id="7" name="Oval 6"/>
          <p:cNvSpPr/>
          <p:nvPr/>
        </p:nvSpPr>
        <p:spPr>
          <a:xfrm>
            <a:off x="886265" y="307481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8" name="Rectangle 7"/>
          <p:cNvSpPr/>
          <p:nvPr/>
        </p:nvSpPr>
        <p:spPr>
          <a:xfrm>
            <a:off x="1451810" y="4013638"/>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3.0 / 2;</a:t>
            </a:r>
            <a:endParaRPr lang="en-US" sz="2400" dirty="0">
              <a:solidFill>
                <a:schemeClr val="tx1"/>
              </a:solidFill>
              <a:latin typeface="Consolas" charset="0"/>
              <a:ea typeface="Consolas" charset="0"/>
              <a:cs typeface="Consolas" charset="0"/>
            </a:endParaRPr>
          </a:p>
        </p:txBody>
      </p:sp>
      <p:sp>
        <p:nvSpPr>
          <p:cNvPr id="9" name="Rounded Rectangle 8"/>
          <p:cNvSpPr/>
          <p:nvPr/>
        </p:nvSpPr>
        <p:spPr>
          <a:xfrm>
            <a:off x="1451810" y="3016117"/>
            <a:ext cx="6248161" cy="51072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“lower” type promoted to “higher” type</a:t>
            </a:r>
            <a:endParaRPr lang="en-US" sz="2400" dirty="0">
              <a:latin typeface="Calibri Light" charset="0"/>
              <a:ea typeface="Calibri Light" charset="0"/>
              <a:cs typeface="Calibri Light" charset="0"/>
            </a:endParaRPr>
          </a:p>
        </p:txBody>
      </p:sp>
      <p:sp>
        <p:nvSpPr>
          <p:cNvPr id="10" name="Rounded Rectangle 9"/>
          <p:cNvSpPr/>
          <p:nvPr/>
        </p:nvSpPr>
        <p:spPr>
          <a:xfrm>
            <a:off x="4394681" y="4048318"/>
            <a:ext cx="4090737"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b="1" dirty="0">
                <a:solidFill>
                  <a:srgbClr val="232C12"/>
                </a:solidFill>
                <a:latin typeface="Calibri Light" charset="0"/>
                <a:ea typeface="Calibri Light" charset="0"/>
                <a:cs typeface="Calibri Light" charset="0"/>
              </a:rPr>
              <a:t>2</a:t>
            </a:r>
            <a:r>
              <a:rPr lang="en-US" altLang="zh-TW" dirty="0">
                <a:solidFill>
                  <a:srgbClr val="232C12"/>
                </a:solidFill>
                <a:latin typeface="Calibri Light" charset="0"/>
                <a:ea typeface="Calibri Light" charset="0"/>
                <a:cs typeface="Calibri Light" charset="0"/>
              </a:rPr>
              <a:t> (</a:t>
            </a:r>
            <a:r>
              <a:rPr lang="en-US" altLang="zh-TW" b="1" dirty="0" err="1">
                <a:solidFill>
                  <a:schemeClr val="accent5">
                    <a:lumMod val="75000"/>
                  </a:schemeClr>
                </a:solidFill>
                <a:latin typeface="Calibri Light" charset="0"/>
                <a:ea typeface="Calibri Light" charset="0"/>
                <a:cs typeface="Calibri Light" charset="0"/>
              </a:rPr>
              <a:t>int</a:t>
            </a:r>
            <a:r>
              <a:rPr lang="en-US" altLang="zh-TW" dirty="0">
                <a:solidFill>
                  <a:srgbClr val="232C12"/>
                </a:solidFill>
                <a:latin typeface="Calibri Light" charset="0"/>
                <a:ea typeface="Calibri Light" charset="0"/>
                <a:cs typeface="Calibri Light" charset="0"/>
              </a:rPr>
              <a:t>) is promoted to </a:t>
            </a:r>
            <a:r>
              <a:rPr lang="en-US" altLang="zh-TW" b="1" dirty="0">
                <a:solidFill>
                  <a:srgbClr val="232C12"/>
                </a:solidFill>
                <a:latin typeface="Calibri Light" charset="0"/>
                <a:ea typeface="Calibri Light" charset="0"/>
                <a:cs typeface="Calibri Light" charset="0"/>
              </a:rPr>
              <a:t>2.0</a:t>
            </a:r>
            <a:r>
              <a:rPr lang="en-US" altLang="zh-TW" dirty="0">
                <a:solidFill>
                  <a:srgbClr val="232C12"/>
                </a:solidFill>
                <a:latin typeface="Calibri Light" charset="0"/>
                <a:ea typeface="Calibri Light" charset="0"/>
                <a:cs typeface="Calibri Light" charset="0"/>
              </a:rPr>
              <a:t> (</a:t>
            </a:r>
            <a:r>
              <a:rPr lang="en-US" altLang="zh-TW" b="1" dirty="0">
                <a:solidFill>
                  <a:schemeClr val="accent5">
                    <a:lumMod val="75000"/>
                  </a:schemeClr>
                </a:solidFill>
                <a:latin typeface="Calibri Light" charset="0"/>
                <a:ea typeface="Calibri Light" charset="0"/>
                <a:cs typeface="Calibri Light" charset="0"/>
              </a:rPr>
              <a:t>double</a:t>
            </a:r>
            <a:r>
              <a:rPr lang="en-US" altLang="zh-TW" dirty="0">
                <a:solidFill>
                  <a:srgbClr val="232C12"/>
                </a:solidFill>
                <a:latin typeface="Calibri Light" charset="0"/>
                <a:ea typeface="Calibri Light" charset="0"/>
                <a:cs typeface="Calibri Light" charset="0"/>
              </a:rPr>
              <a:t>), </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1.5</a:t>
            </a:r>
          </a:p>
        </p:txBody>
      </p:sp>
      <p:sp>
        <p:nvSpPr>
          <p:cNvPr id="11" name="Rectangle 10"/>
          <p:cNvSpPr/>
          <p:nvPr/>
        </p:nvSpPr>
        <p:spPr>
          <a:xfrm>
            <a:off x="1451810" y="5119627"/>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 / 2;</a:t>
            </a:r>
            <a:endParaRPr lang="en-US" sz="2400" dirty="0">
              <a:solidFill>
                <a:schemeClr val="tx1"/>
              </a:solidFill>
              <a:latin typeface="Consolas" charset="0"/>
              <a:ea typeface="Consolas" charset="0"/>
              <a:cs typeface="Consolas" charset="0"/>
            </a:endParaRPr>
          </a:p>
        </p:txBody>
      </p:sp>
      <p:sp>
        <p:nvSpPr>
          <p:cNvPr id="12" name="Rounded Rectangle 11"/>
          <p:cNvSpPr/>
          <p:nvPr/>
        </p:nvSpPr>
        <p:spPr>
          <a:xfrm>
            <a:off x="4394681" y="5119627"/>
            <a:ext cx="4292119" cy="1189098"/>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rgbClr val="232C12"/>
                </a:solidFill>
                <a:latin typeface="Calibri Light" charset="0"/>
                <a:ea typeface="Calibri Light" charset="0"/>
                <a:cs typeface="Calibri Light" charset="0"/>
              </a:rPr>
              <a:t>No type conversion because both 3 and 2 are integers, therefore</a:t>
            </a:r>
            <a:br>
              <a:rPr lang="en-US" altLang="zh-TW" dirty="0">
                <a:solidFill>
                  <a:srgbClr val="232C12"/>
                </a:solidFill>
                <a:latin typeface="Calibri Light" charset="0"/>
                <a:ea typeface="Calibri Light" charset="0"/>
                <a:cs typeface="Calibri Light" charset="0"/>
              </a:rPr>
            </a:br>
            <a:r>
              <a:rPr lang="en-US" altLang="zh-TW" dirty="0">
                <a:solidFill>
                  <a:schemeClr val="accent5">
                    <a:lumMod val="75000"/>
                  </a:schemeClr>
                </a:solidFill>
                <a:latin typeface="Calibri Light" charset="0"/>
                <a:ea typeface="Calibri Light" charset="0"/>
                <a:cs typeface="Calibri Light" charset="0"/>
              </a:rPr>
              <a:t>integer division </a:t>
            </a:r>
            <a:r>
              <a:rPr lang="en-US" altLang="zh-TW" dirty="0">
                <a:solidFill>
                  <a:srgbClr val="232C12"/>
                </a:solidFill>
                <a:latin typeface="Calibri Light" charset="0"/>
                <a:ea typeface="Calibri Light" charset="0"/>
                <a:cs typeface="Calibri Light" charset="0"/>
              </a:rPr>
              <a:t>is carried out,</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a:t>
            </a:r>
          </a:p>
        </p:txBody>
      </p:sp>
      <p:sp>
        <p:nvSpPr>
          <p:cNvPr id="13" name="TextBox 12"/>
          <p:cNvSpPr txBox="1"/>
          <p:nvPr/>
        </p:nvSpPr>
        <p:spPr>
          <a:xfrm>
            <a:off x="1159278" y="4814645"/>
            <a:ext cx="3260316" cy="369332"/>
          </a:xfrm>
          <a:prstGeom prst="rect">
            <a:avLst/>
          </a:prstGeom>
          <a:noFill/>
        </p:spPr>
        <p:txBody>
          <a:bodyPr wrap="none" rtlCol="0">
            <a:spAutoFit/>
          </a:bodyPr>
          <a:lstStyle/>
          <a:p>
            <a:r>
              <a:rPr lang="en-US" dirty="0">
                <a:solidFill>
                  <a:schemeClr val="accent6">
                    <a:lumMod val="75000"/>
                  </a:schemeClr>
                </a:solidFill>
                <a:latin typeface="Avenir Next" charset="0"/>
                <a:ea typeface="Avenir Next" charset="0"/>
                <a:cs typeface="Avenir Next" charset="0"/>
              </a:rPr>
              <a:t>Important:</a:t>
            </a:r>
            <a:r>
              <a:rPr lang="en-US" dirty="0">
                <a:latin typeface="Avenir Next" charset="0"/>
                <a:ea typeface="Avenir Next" charset="0"/>
                <a:cs typeface="Avenir Next" charset="0"/>
              </a:rPr>
              <a:t> Compare this with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1" animBg="1"/>
      <p:bldP spid="10" grpId="0"/>
      <p:bldP spid="11" grpId="0" animBg="1"/>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51</a:t>
            </a:fld>
            <a:endParaRPr lang="en-US" dirty="0"/>
          </a:p>
        </p:txBody>
      </p:sp>
      <p:sp>
        <p:nvSpPr>
          <p:cNvPr id="6" name="Oval 5"/>
          <p:cNvSpPr/>
          <p:nvPr/>
        </p:nvSpPr>
        <p:spPr>
          <a:xfrm>
            <a:off x="886265" y="1443464"/>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7" name="Rectangle 6"/>
          <p:cNvSpPr/>
          <p:nvPr/>
        </p:nvSpPr>
        <p:spPr>
          <a:xfrm>
            <a:off x="1451810" y="2334126"/>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double x = 5;</a:t>
            </a:r>
            <a:endParaRPr lang="en-US" sz="2000" dirty="0">
              <a:solidFill>
                <a:schemeClr val="tx1"/>
              </a:solidFill>
              <a:latin typeface="Consolas" charset="0"/>
              <a:ea typeface="Consolas" charset="0"/>
              <a:cs typeface="Consolas" charset="0"/>
            </a:endParaRPr>
          </a:p>
        </p:txBody>
      </p:sp>
      <p:sp>
        <p:nvSpPr>
          <p:cNvPr id="8" name="Rounded Rectangle 7"/>
          <p:cNvSpPr/>
          <p:nvPr/>
        </p:nvSpPr>
        <p:spPr>
          <a:xfrm>
            <a:off x="1451810" y="1314913"/>
            <a:ext cx="6248161" cy="86684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In assignment statements, the value of the right side is converted to the type of the left</a:t>
            </a:r>
            <a:endParaRPr lang="en-US" sz="2400" dirty="0">
              <a:latin typeface="Calibri Light" charset="0"/>
              <a:ea typeface="Calibri Light" charset="0"/>
              <a:cs typeface="Calibri Light" charset="0"/>
            </a:endParaRPr>
          </a:p>
        </p:txBody>
      </p:sp>
      <p:sp>
        <p:nvSpPr>
          <p:cNvPr id="9" name="Rounded Rectangle 8"/>
          <p:cNvSpPr/>
          <p:nvPr/>
        </p:nvSpPr>
        <p:spPr>
          <a:xfrm>
            <a:off x="4362484" y="2357977"/>
            <a:ext cx="3138165"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chemeClr val="tx2">
                    <a:lumMod val="60000"/>
                    <a:lumOff val="40000"/>
                  </a:schemeClr>
                </a:solidFill>
                <a:latin typeface="Calibri Light" charset="0"/>
                <a:ea typeface="Calibri Light" charset="0"/>
                <a:cs typeface="Calibri Light" charset="0"/>
              </a:rPr>
              <a:t>x stores the value 5.0</a:t>
            </a:r>
          </a:p>
        </p:txBody>
      </p:sp>
      <p:sp>
        <p:nvSpPr>
          <p:cNvPr id="10" name="Rectangle 9"/>
          <p:cNvSpPr/>
          <p:nvPr/>
        </p:nvSpPr>
        <p:spPr>
          <a:xfrm>
            <a:off x="1451810" y="3328825"/>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2.8;</a:t>
            </a:r>
            <a:endParaRPr lang="en-US" sz="2000" dirty="0">
              <a:solidFill>
                <a:schemeClr val="tx1"/>
              </a:solidFill>
              <a:latin typeface="Consolas" charset="0"/>
              <a:ea typeface="Consolas" charset="0"/>
              <a:cs typeface="Consolas" charset="0"/>
            </a:endParaRPr>
          </a:p>
        </p:txBody>
      </p:sp>
      <p:sp>
        <p:nvSpPr>
          <p:cNvPr id="11" name="Rounded Rectangle 10"/>
          <p:cNvSpPr/>
          <p:nvPr/>
        </p:nvSpPr>
        <p:spPr>
          <a:xfrm>
            <a:off x="4267200" y="3266018"/>
            <a:ext cx="4715435" cy="82637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Calibri Light" charset="0"/>
                <a:ea typeface="Calibri Light" charset="0"/>
                <a:cs typeface="Calibri Light" charset="0"/>
              </a:rPr>
              <a:t>Converting a double value to an </a:t>
            </a:r>
            <a:r>
              <a:rPr lang="en-US" dirty="0" err="1">
                <a:latin typeface="Calibri Light" charset="0"/>
                <a:ea typeface="Calibri Light" charset="0"/>
                <a:cs typeface="Calibri Light" charset="0"/>
              </a:rPr>
              <a:t>int</a:t>
            </a:r>
            <a:r>
              <a:rPr lang="en-US" dirty="0">
                <a:latin typeface="Calibri Light" charset="0"/>
                <a:ea typeface="Calibri Light" charset="0"/>
                <a:cs typeface="Calibri Light" charset="0"/>
              </a:rPr>
              <a:t> value causes </a:t>
            </a:r>
            <a:r>
              <a:rPr lang="en-US" dirty="0">
                <a:solidFill>
                  <a:schemeClr val="accent6">
                    <a:lumMod val="75000"/>
                  </a:schemeClr>
                </a:solidFill>
                <a:latin typeface="Calibri Light" charset="0"/>
                <a:ea typeface="Calibri Light" charset="0"/>
                <a:cs typeface="Calibri Light" charset="0"/>
              </a:rPr>
              <a:t>truncation</a:t>
            </a:r>
            <a:r>
              <a:rPr lang="en-US" dirty="0">
                <a:latin typeface="Calibri Light" charset="0"/>
                <a:ea typeface="Calibri Light" charset="0"/>
                <a:cs typeface="Calibri Light" charset="0"/>
              </a:rPr>
              <a:t> of any fractional part </a:t>
            </a:r>
          </a:p>
          <a:p>
            <a:r>
              <a:rPr lang="en-US" dirty="0">
                <a:solidFill>
                  <a:schemeClr val="accent1"/>
                </a:solidFill>
                <a:latin typeface="Calibri Light" charset="0"/>
                <a:ea typeface="Calibri Light" charset="0"/>
                <a:cs typeface="Calibri Light" charset="0"/>
              </a:rPr>
              <a:t>x stores the value 2</a:t>
            </a:r>
          </a:p>
        </p:txBody>
      </p:sp>
      <p:sp>
        <p:nvSpPr>
          <p:cNvPr id="20" name="Rectangle 19"/>
          <p:cNvSpPr/>
          <p:nvPr/>
        </p:nvSpPr>
        <p:spPr>
          <a:xfrm>
            <a:off x="1451810" y="4784771"/>
            <a:ext cx="3109432"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2.8;</a:t>
            </a:r>
            <a:endParaRPr lang="en-US" sz="2000" dirty="0">
              <a:solidFill>
                <a:schemeClr val="tx1"/>
              </a:solidFill>
              <a:latin typeface="Consolas" charset="0"/>
              <a:ea typeface="Consolas" charset="0"/>
              <a:cs typeface="Consolas" charset="0"/>
            </a:endParaRPr>
          </a:p>
        </p:txBody>
      </p:sp>
      <p:sp>
        <p:nvSpPr>
          <p:cNvPr id="21" name="Rounded Rectangle 20"/>
          <p:cNvSpPr/>
          <p:nvPr/>
        </p:nvSpPr>
        <p:spPr>
          <a:xfrm>
            <a:off x="4572000" y="4784771"/>
            <a:ext cx="4260028" cy="105021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accent6">
                    <a:lumMod val="75000"/>
                  </a:schemeClr>
                </a:solidFill>
                <a:latin typeface="Calibri Light" charset="0"/>
                <a:ea typeface="Calibri Light" charset="0"/>
                <a:cs typeface="Calibri Light" charset="0"/>
              </a:rPr>
              <a:t>Explicit type casting </a:t>
            </a:r>
            <a:r>
              <a:rPr lang="en-US" dirty="0">
                <a:latin typeface="Calibri Light" charset="0"/>
                <a:ea typeface="Calibri Light" charset="0"/>
                <a:cs typeface="Calibri Light" charset="0"/>
              </a:rPr>
              <a:t>tells the compiler it is an intended type conversion and prevents the compiler from producing a warning.  </a:t>
            </a:r>
            <a:br>
              <a:rPr lang="en-US" dirty="0">
                <a:latin typeface="Calibri Light" charset="0"/>
                <a:ea typeface="Calibri Light" charset="0"/>
                <a:cs typeface="Calibri Light" charset="0"/>
              </a:rPr>
            </a:br>
            <a:r>
              <a:rPr lang="en-US" dirty="0">
                <a:solidFill>
                  <a:schemeClr val="tx2">
                    <a:lumMod val="60000"/>
                    <a:lumOff val="40000"/>
                  </a:schemeClr>
                </a:solidFill>
                <a:latin typeface="Calibri Light" charset="0"/>
                <a:ea typeface="Calibri Light" charset="0"/>
                <a:cs typeface="Calibri Light" charset="0"/>
              </a:rPr>
              <a:t>x stores the value 2</a:t>
            </a:r>
          </a:p>
        </p:txBody>
      </p:sp>
      <p:sp>
        <p:nvSpPr>
          <p:cNvPr id="3" name="TextBox 2"/>
          <p:cNvSpPr txBox="1"/>
          <p:nvPr/>
        </p:nvSpPr>
        <p:spPr>
          <a:xfrm>
            <a:off x="4277501" y="4136443"/>
            <a:ext cx="4705134"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may issue a warning as there is information loss.</a:t>
            </a:r>
          </a:p>
        </p:txBody>
      </p:sp>
      <p:sp>
        <p:nvSpPr>
          <p:cNvPr id="17" name="TextBox 16"/>
          <p:cNvSpPr txBox="1"/>
          <p:nvPr/>
        </p:nvSpPr>
        <p:spPr>
          <a:xfrm>
            <a:off x="4619860" y="5855082"/>
            <a:ext cx="2880789"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generates </a:t>
            </a:r>
            <a:r>
              <a:rPr lang="en-US" sz="1600">
                <a:solidFill>
                  <a:schemeClr val="tx1">
                    <a:lumMod val="50000"/>
                    <a:lumOff val="50000"/>
                  </a:schemeClr>
                </a:solidFill>
                <a:latin typeface="Avenir Next Condensed" charset="0"/>
                <a:ea typeface="Avenir Next Condensed" charset="0"/>
                <a:cs typeface="Avenir Next Condensed" charset="0"/>
              </a:rPr>
              <a:t>no warning</a:t>
            </a:r>
            <a:endParaRPr lang="en-US" sz="1600" dirty="0">
              <a:solidFill>
                <a:schemeClr val="tx1">
                  <a:lumMod val="50000"/>
                  <a:lumOff val="50000"/>
                </a:schemeClr>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E23274C9-845B-E042-9C59-3260CDD1AD4E}"/>
              </a:ext>
            </a:extLst>
          </p:cNvPr>
          <p:cNvSpPr txBox="1"/>
          <p:nvPr/>
        </p:nvSpPr>
        <p:spPr>
          <a:xfrm>
            <a:off x="867241" y="6316467"/>
            <a:ext cx="7819559" cy="369332"/>
          </a:xfrm>
          <a:prstGeom prst="rect">
            <a:avLst/>
          </a:prstGeom>
          <a:noFill/>
        </p:spPr>
        <p:txBody>
          <a:bodyPr wrap="square" rtlCol="0">
            <a:spAutoFit/>
          </a:bodyPr>
          <a:lstStyle/>
          <a:p>
            <a:r>
              <a:rPr lang="en-US" dirty="0"/>
              <a:t>This also shows that you, as the programmer, can control how values are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20" grpId="0" animBg="1"/>
      <p:bldP spid="21" grpId="0"/>
      <p:bldP spid="3"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52</a:t>
            </a:fld>
            <a:endParaRPr lang="en-US"/>
          </a:p>
        </p:txBody>
      </p:sp>
      <p:sp>
        <p:nvSpPr>
          <p:cNvPr id="7" name="Oval 6"/>
          <p:cNvSpPr/>
          <p:nvPr/>
        </p:nvSpPr>
        <p:spPr>
          <a:xfrm>
            <a:off x="886265" y="2073549"/>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
        <p:nvSpPr>
          <p:cNvPr id="8" name="Rounded Rectangle 7"/>
          <p:cNvSpPr/>
          <p:nvPr/>
        </p:nvSpPr>
        <p:spPr>
          <a:xfrm>
            <a:off x="1451809" y="1957649"/>
            <a:ext cx="7337189" cy="62513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solidFill>
                  <a:srgbClr val="232C12"/>
                </a:solidFill>
                <a:latin typeface="Calibri Light" charset="0"/>
                <a:ea typeface="Calibri Light" charset="0"/>
                <a:cs typeface="Calibri Light" charset="0"/>
              </a:rPr>
              <a:t>Type conversions that </a:t>
            </a:r>
            <a:r>
              <a:rPr lang="en-US" sz="2400" dirty="0">
                <a:solidFill>
                  <a:srgbClr val="232C12"/>
                </a:solidFill>
                <a:latin typeface="Calibri Light" charset="0"/>
                <a:ea typeface="Calibri Light" charset="0"/>
                <a:cs typeface="Calibri Light" charset="0"/>
              </a:rPr>
              <a:t>don’t make sense are not allowed.</a:t>
            </a:r>
          </a:p>
        </p:txBody>
      </p:sp>
      <p:sp>
        <p:nvSpPr>
          <p:cNvPr id="11" name="Rectangle 10"/>
          <p:cNvSpPr/>
          <p:nvPr/>
        </p:nvSpPr>
        <p:spPr>
          <a:xfrm>
            <a:off x="1030941" y="3210947"/>
            <a:ext cx="6789868" cy="1015663"/>
          </a:xfrm>
          <a:prstGeom prst="rect">
            <a:avLst/>
          </a:prstGeom>
        </p:spPr>
        <p:txBody>
          <a:bodyPr wrap="square">
            <a:spAutoFit/>
          </a:bodyPr>
          <a:lstStyle/>
          <a:p>
            <a:r>
              <a:rPr lang="en-US" sz="2000" dirty="0">
                <a:latin typeface="Calibri Light" charset="0"/>
                <a:ea typeface="Calibri Light" charset="0"/>
                <a:cs typeface="Calibri Light" charset="0"/>
              </a:rPr>
              <a:t>e.g., assigning a </a:t>
            </a:r>
            <a:r>
              <a:rPr lang="en-US" sz="2000" dirty="0">
                <a:solidFill>
                  <a:schemeClr val="accent6">
                    <a:lumMod val="75000"/>
                  </a:schemeClr>
                </a:solidFill>
                <a:latin typeface="Calibri Light" charset="0"/>
                <a:ea typeface="Calibri Light" charset="0"/>
                <a:cs typeface="Calibri Light" charset="0"/>
              </a:rPr>
              <a:t>string</a:t>
            </a:r>
            <a:r>
              <a:rPr lang="en-US" sz="2000" dirty="0">
                <a:latin typeface="Calibri Light" charset="0"/>
                <a:ea typeface="Calibri Light" charset="0"/>
                <a:cs typeface="Calibri Light" charset="0"/>
              </a:rPr>
              <a:t> literal to an </a:t>
            </a:r>
            <a:r>
              <a:rPr lang="en-US" sz="2000" dirty="0" err="1">
                <a:solidFill>
                  <a:schemeClr val="accent6">
                    <a:lumMod val="75000"/>
                  </a:schemeClr>
                </a:solidFill>
                <a:latin typeface="Calibri Light" charset="0"/>
                <a:ea typeface="Calibri Light" charset="0"/>
                <a:cs typeface="Calibri Light" charset="0"/>
              </a:rPr>
              <a:t>int</a:t>
            </a:r>
            <a:r>
              <a:rPr lang="en-US" sz="2000" dirty="0">
                <a:latin typeface="Calibri Light" charset="0"/>
                <a:ea typeface="Calibri Light" charset="0"/>
                <a:cs typeface="Calibri Light" charset="0"/>
              </a:rPr>
              <a:t> variable generates a compilation error:</a:t>
            </a:r>
          </a:p>
          <a:p>
            <a:endParaRPr lang="en-US" sz="2000" dirty="0">
              <a:latin typeface="Calibri Light" charset="0"/>
              <a:ea typeface="Calibri Light" charset="0"/>
              <a:cs typeface="Calibri Light"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4046721"/>
            <a:ext cx="9131300" cy="201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9145" y="5574787"/>
            <a:ext cx="5631287" cy="1024496"/>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to use </a:t>
            </a:r>
            <a:r>
              <a:rPr lang="en-US" sz="1600" b="1" dirty="0" err="1">
                <a:solidFill>
                  <a:srgbClr val="7030A0"/>
                </a:solidFill>
                <a:latin typeface="Avenir Next Condensed" charset="0"/>
                <a:ea typeface="Avenir Next Condensed" charset="0"/>
                <a:cs typeface="Avenir Next Condensed" charset="0"/>
              </a:rPr>
              <a:t>cin</a:t>
            </a:r>
            <a:r>
              <a:rPr lang="en-US" sz="1600" dirty="0">
                <a:latin typeface="Avenir Next Condensed" charset="0"/>
                <a:ea typeface="Avenir Next Condensed" charset="0"/>
                <a:cs typeface="Avenir Next Condensed" charset="0"/>
              </a:rPr>
              <a:t> and </a:t>
            </a:r>
            <a:r>
              <a:rPr lang="en-US" sz="1600" b="1" dirty="0" err="1">
                <a:solidFill>
                  <a:srgbClr val="7030A0"/>
                </a:solidFill>
                <a:latin typeface="Avenir Next Condensed" charset="0"/>
                <a:ea typeface="Avenir Next Condensed" charset="0"/>
                <a:cs typeface="Avenir Next Condensed" charset="0"/>
              </a:rPr>
              <a:t>cout</a:t>
            </a:r>
            <a:r>
              <a:rPr lang="en-US" sz="1600" dirty="0">
                <a:latin typeface="Avenir Next Condensed" charset="0"/>
                <a:ea typeface="Avenir Next Condensed" charset="0"/>
                <a:cs typeface="Avenir Next Condensed" charset="0"/>
              </a:rPr>
              <a:t>.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is some existing object codes developed by others. As this is so useful, it is regarded as standard C++ library.</a:t>
            </a:r>
          </a:p>
        </p:txBody>
      </p:sp>
      <p:sp>
        <p:nvSpPr>
          <p:cNvPr id="10" name="Flowchart: Document 9"/>
          <p:cNvSpPr/>
          <p:nvPr/>
        </p:nvSpPr>
        <p:spPr>
          <a:xfrm>
            <a:off x="6088487" y="5023411"/>
            <a:ext cx="2199068" cy="1566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Basic I/O (Input/Output)</a:t>
            </a:r>
          </a:p>
        </p:txBody>
      </p:sp>
      <p:sp>
        <p:nvSpPr>
          <p:cNvPr id="3" name="Content Placeholder 2"/>
          <p:cNvSpPr>
            <a:spLocks noGrp="1"/>
          </p:cNvSpPr>
          <p:nvPr>
            <p:ph idx="1"/>
          </p:nvPr>
        </p:nvSpPr>
        <p:spPr>
          <a:prstGeom prst="rect">
            <a:avLst/>
          </a:prstGeom>
        </p:spPr>
        <p:txBody>
          <a:bodyPr>
            <a:normAutofit/>
          </a:bodyPr>
          <a:lstStyle/>
          <a:p>
            <a:r>
              <a:rPr lang="en-US" sz="2400" dirty="0"/>
              <a:t>A </a:t>
            </a:r>
            <a:r>
              <a:rPr lang="en-US" sz="2400" b="1" dirty="0">
                <a:solidFill>
                  <a:schemeClr val="accent6">
                    <a:lumMod val="75000"/>
                  </a:schemeClr>
                </a:solidFill>
              </a:rPr>
              <a:t>stream</a:t>
            </a:r>
            <a:r>
              <a:rPr lang="en-US" sz="2400" dirty="0">
                <a:solidFill>
                  <a:schemeClr val="accent6">
                    <a:lumMod val="75000"/>
                  </a:schemeClr>
                </a:solidFill>
              </a:rPr>
              <a:t> </a:t>
            </a:r>
            <a:r>
              <a:rPr lang="en-US" sz="2400" dirty="0"/>
              <a:t>is an object where a program can either </a:t>
            </a:r>
            <a:r>
              <a:rPr lang="en-US" sz="2400" b="1" dirty="0">
                <a:solidFill>
                  <a:schemeClr val="accent5">
                    <a:lumMod val="75000"/>
                  </a:schemeClr>
                </a:solidFill>
              </a:rPr>
              <a:t>insert</a:t>
            </a:r>
            <a:r>
              <a:rPr lang="en-US" sz="2400" dirty="0">
                <a:solidFill>
                  <a:schemeClr val="accent5">
                    <a:lumMod val="75000"/>
                  </a:schemeClr>
                </a:solidFill>
              </a:rPr>
              <a:t> </a:t>
            </a:r>
            <a:r>
              <a:rPr lang="en-US" sz="2400" dirty="0"/>
              <a:t>or </a:t>
            </a:r>
            <a:r>
              <a:rPr lang="en-US" sz="2400" b="1" dirty="0">
                <a:solidFill>
                  <a:schemeClr val="accent5">
                    <a:lumMod val="75000"/>
                  </a:schemeClr>
                </a:solidFill>
              </a:rPr>
              <a:t>extract</a:t>
            </a:r>
            <a:r>
              <a:rPr lang="en-US" sz="2400" dirty="0">
                <a:solidFill>
                  <a:schemeClr val="accent5">
                    <a:lumMod val="75000"/>
                  </a:schemeClr>
                </a:solidFill>
              </a:rPr>
              <a:t> </a:t>
            </a:r>
            <a:r>
              <a:rPr lang="en-US" sz="2400" dirty="0"/>
              <a:t>characters to/from it.</a:t>
            </a:r>
          </a:p>
          <a:p>
            <a:r>
              <a:rPr lang="en-US" sz="2400" dirty="0"/>
              <a:t>We may use </a:t>
            </a:r>
            <a:r>
              <a:rPr lang="en-US" sz="2400" b="1" dirty="0">
                <a:solidFill>
                  <a:schemeClr val="accent6">
                    <a:lumMod val="75000"/>
                  </a:schemeClr>
                </a:solidFill>
              </a:rPr>
              <a:t>streams</a:t>
            </a:r>
            <a:r>
              <a:rPr lang="en-US" sz="2400" dirty="0"/>
              <a:t> to perform input and output operations in sequential media such as the screen or the keyboard.</a:t>
            </a:r>
          </a:p>
          <a:p>
            <a:r>
              <a:rPr lang="en-US" sz="2400" dirty="0"/>
              <a:t>The standard </a:t>
            </a:r>
            <a:r>
              <a:rPr lang="en-US" sz="2400" b="1" dirty="0"/>
              <a:t>C++ library</a:t>
            </a:r>
            <a:r>
              <a:rPr lang="en-US" sz="2400" dirty="0"/>
              <a:t> includes the header file </a:t>
            </a:r>
            <a:r>
              <a:rPr lang="en-US" sz="2400" b="1" dirty="0">
                <a:solidFill>
                  <a:schemeClr val="accent1"/>
                </a:solidFill>
              </a:rPr>
              <a:t>iostream</a:t>
            </a:r>
            <a:r>
              <a:rPr lang="en-US" sz="2400" dirty="0"/>
              <a:t> where the standard input and output stream objects are declared.</a:t>
            </a:r>
            <a:endParaRPr lang="en-US" dirty="0"/>
          </a:p>
          <a:p>
            <a:r>
              <a:rPr lang="en-US" sz="2400" dirty="0"/>
              <a:t>We need to include the header file by the </a:t>
            </a:r>
            <a:r>
              <a:rPr lang="en-US" sz="2400" dirty="0">
                <a:solidFill>
                  <a:schemeClr val="accent6">
                    <a:lumMod val="75000"/>
                  </a:schemeClr>
                </a:solidFill>
              </a:rPr>
              <a:t>#include </a:t>
            </a:r>
            <a:r>
              <a:rPr lang="en-US" sz="2400" dirty="0"/>
              <a:t>directives before using any objects and functions </a:t>
            </a:r>
            <a:br>
              <a:rPr lang="en-US" sz="2400" dirty="0"/>
            </a:br>
            <a:r>
              <a:rPr lang="en-US" sz="2400" dirty="0"/>
              <a:t>in the iostream library.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53</a:t>
            </a:fld>
            <a:endParaRPr lang="en-US" dirty="0"/>
          </a:p>
        </p:txBody>
      </p:sp>
      <p:sp>
        <p:nvSpPr>
          <p:cNvPr id="9" name="Rectangle 8"/>
          <p:cNvSpPr/>
          <p:nvPr/>
        </p:nvSpPr>
        <p:spPr>
          <a:xfrm>
            <a:off x="6088487" y="5087952"/>
            <a:ext cx="2199068" cy="1384995"/>
          </a:xfrm>
          <a:prstGeom prst="rect">
            <a:avLst/>
          </a:prstGeom>
        </p:spPr>
        <p:txBody>
          <a:bodyPr wrap="square">
            <a:spAutoFit/>
          </a:bodyPr>
          <a:lstStyle/>
          <a:p>
            <a:r>
              <a:rPr lang="en-US" sz="1400" dirty="0">
                <a:latin typeface="Consolas" charset="0"/>
                <a:ea typeface="Consolas" charset="0"/>
                <a:cs typeface="Consolas" charset="0"/>
              </a:rPr>
              <a:t>#include </a:t>
            </a:r>
            <a:r>
              <a:rPr lang="en-US" sz="1400" dirty="0">
                <a:solidFill>
                  <a:srgbClr val="242DE2"/>
                </a:solidFill>
                <a:latin typeface="Consolas" charset="0"/>
                <a:ea typeface="Consolas" charset="0"/>
                <a:cs typeface="Consolas" charset="0"/>
              </a:rPr>
              <a:t>&lt;</a:t>
            </a:r>
            <a:r>
              <a:rPr lang="en-US" sz="1400" b="1" dirty="0" err="1">
                <a:solidFill>
                  <a:schemeClr val="accent1"/>
                </a:solidFill>
                <a:latin typeface="Consolas" charset="0"/>
                <a:ea typeface="Consolas" charset="0"/>
                <a:cs typeface="Consolas" charset="0"/>
              </a:rPr>
              <a:t>iostream</a:t>
            </a:r>
            <a:r>
              <a:rPr lang="en-US" sz="1400" dirty="0">
                <a:solidFill>
                  <a:srgbClr val="242DE2"/>
                </a:solidFill>
                <a:latin typeface="Consolas" charset="0"/>
                <a:ea typeface="Consolas" charset="0"/>
                <a:cs typeface="Consolas" charset="0"/>
              </a:rPr>
              <a:t>&gt;</a:t>
            </a:r>
            <a:endParaRPr lang="en-US" sz="1400" b="1" dirty="0">
              <a:solidFill>
                <a:schemeClr val="bg1">
                  <a:lumMod val="50000"/>
                </a:schemeClr>
              </a:solidFill>
              <a:latin typeface="Consolas" charset="0"/>
              <a:ea typeface="Consolas" charset="0"/>
              <a:cs typeface="Consolas" charset="0"/>
            </a:endParaRPr>
          </a:p>
          <a:p>
            <a:r>
              <a:rPr lang="en-US" sz="1400" b="1" dirty="0">
                <a:latin typeface="Consolas" charset="0"/>
                <a:ea typeface="Consolas" charset="0"/>
                <a:cs typeface="Consolas" charset="0"/>
              </a:rPr>
              <a:t>using namespace std;</a:t>
            </a:r>
          </a:p>
          <a:p>
            <a:endParaRPr lang="en-US" sz="1400" b="1" dirty="0">
              <a:latin typeface="Consolas" charset="0"/>
              <a:ea typeface="Consolas" charset="0"/>
              <a:cs typeface="Consolas" charset="0"/>
            </a:endParaRPr>
          </a:p>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main () {</a:t>
            </a:r>
            <a:br>
              <a:rPr lang="en-US" sz="1400" dirty="0">
                <a:latin typeface="Consolas" charset="0"/>
                <a:ea typeface="Consolas" charset="0"/>
                <a:cs typeface="Consolas" charset="0"/>
              </a:rPr>
            </a:br>
            <a:r>
              <a:rPr lang="en-US" sz="1400" dirty="0">
                <a:latin typeface="Consolas" charset="0"/>
                <a:ea typeface="Consolas" charset="0"/>
                <a:cs typeface="Consolas" charset="0"/>
              </a:rPr>
              <a:t>   …</a:t>
            </a:r>
            <a:br>
              <a:rPr lang="en-US" sz="1400" dirty="0">
                <a:latin typeface="Consolas" charset="0"/>
                <a:ea typeface="Consolas" charset="0"/>
                <a:cs typeface="Consolas" charset="0"/>
              </a:rPr>
            </a:br>
            <a:r>
              <a:rPr lang="en-US" sz="1400" dirty="0">
                <a:latin typeface="Consolas" charset="0"/>
                <a:ea typeface="Consolas" charset="0"/>
                <a:cs typeface="Consola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3" grpId="0" uiExpand="1" build="p"/>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54</a:t>
            </a:fld>
            <a:endParaRPr lang="en-US"/>
          </a:p>
        </p:txBody>
      </p:sp>
      <p:grpSp>
        <p:nvGrpSpPr>
          <p:cNvPr id="18" name="Group 17"/>
          <p:cNvGrpSpPr/>
          <p:nvPr/>
        </p:nvGrpSpPr>
        <p:grpSpPr>
          <a:xfrm>
            <a:off x="824247" y="1506828"/>
            <a:ext cx="3801541" cy="1854558"/>
            <a:chOff x="824247" y="1506828"/>
            <a:chExt cx="2588653" cy="1854558"/>
          </a:xfrm>
        </p:grpSpPr>
        <p:sp>
          <p:nvSpPr>
            <p:cNvPr id="8" name="Flowchart: Document 7"/>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9" name="Rectangle 8"/>
            <p:cNvSpPr/>
            <p:nvPr/>
          </p:nvSpPr>
          <p:spPr>
            <a:xfrm>
              <a:off x="925132" y="1506828"/>
              <a:ext cx="2487768" cy="1815882"/>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r>
                <a:rPr lang="en-US" sz="1600" b="1" dirty="0">
                  <a:latin typeface="Consolas" charset="0"/>
                  <a:ea typeface="Consolas" charset="0"/>
                  <a:cs typeface="Consolas" charset="0"/>
                </a:rPr>
                <a:t>using namespace std;</a:t>
              </a: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cxnSp>
        <p:nvCxnSpPr>
          <p:cNvPr id="11" name="Straight Arrow Connector 10"/>
          <p:cNvCxnSpPr/>
          <p:nvPr/>
        </p:nvCxnSpPr>
        <p:spPr>
          <a:xfrm flipH="1">
            <a:off x="3749721" y="1910316"/>
            <a:ext cx="119773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987402" y="1506828"/>
            <a:ext cx="3931239" cy="1754326"/>
          </a:xfrm>
          <a:prstGeom prst="rect">
            <a:avLst/>
          </a:prstGeom>
          <a:noFill/>
        </p:spPr>
        <p:txBody>
          <a:bodyPr wrap="square" rtlCol="0">
            <a:spAutoFit/>
          </a:bodyPr>
          <a:lstStyle/>
          <a:p>
            <a:r>
              <a:rPr lang="en-US" dirty="0">
                <a:latin typeface="Calibri Light" charset="0"/>
                <a:ea typeface="Calibri Light" charset="0"/>
                <a:cs typeface="Calibri Light" charset="0"/>
              </a:rPr>
              <a:t>This statement is </a:t>
            </a:r>
            <a:r>
              <a:rPr lang="en-US" b="1" dirty="0">
                <a:solidFill>
                  <a:schemeClr val="accent2"/>
                </a:solidFill>
                <a:latin typeface="Calibri Light" charset="0"/>
                <a:ea typeface="Calibri Light" charset="0"/>
                <a:cs typeface="Calibri Light" charset="0"/>
              </a:rPr>
              <a:t>important</a:t>
            </a:r>
            <a:r>
              <a:rPr lang="en-US" dirty="0">
                <a:latin typeface="Calibri Light" charset="0"/>
                <a:ea typeface="Calibri Light" charset="0"/>
                <a:cs typeface="Calibri Light" charset="0"/>
              </a:rPr>
              <a:t>!</a:t>
            </a:r>
          </a:p>
          <a:p>
            <a:r>
              <a:rPr lang="en-US" dirty="0">
                <a:latin typeface="Calibri Light" charset="0"/>
                <a:ea typeface="Calibri Light" charset="0"/>
                <a:cs typeface="Calibri Light" charset="0"/>
              </a:rPr>
              <a:t>Because </a:t>
            </a:r>
            <a:r>
              <a:rPr lang="en-US" sz="1600" dirty="0" err="1">
                <a:latin typeface="Consolas" charset="0"/>
                <a:ea typeface="Consolas" charset="0"/>
                <a:cs typeface="Consolas" charset="0"/>
              </a:rPr>
              <a:t>cout</a:t>
            </a:r>
            <a:r>
              <a:rPr lang="en-US" dirty="0">
                <a:latin typeface="Calibri Light" charset="0"/>
                <a:ea typeface="Calibri Light" charset="0"/>
                <a:cs typeface="Calibri Light" charset="0"/>
              </a:rPr>
              <a:t> and </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are provided under the namespace (i.e., a container of names) </a:t>
            </a:r>
            <a:r>
              <a:rPr lang="en-US" sz="1600" dirty="0">
                <a:latin typeface="Consolas" charset="0"/>
                <a:ea typeface="Consolas" charset="0"/>
                <a:cs typeface="Consolas" charset="0"/>
              </a:rPr>
              <a:t>std</a:t>
            </a:r>
            <a:r>
              <a:rPr lang="en-US" dirty="0">
                <a:latin typeface="Calibri Light" charset="0"/>
                <a:ea typeface="Calibri Light" charset="0"/>
                <a:cs typeface="Calibri Light" charset="0"/>
              </a:rPr>
              <a:t>.  </a:t>
            </a:r>
            <a:br>
              <a:rPr lang="en-US" dirty="0">
                <a:latin typeface="Calibri Light" charset="0"/>
                <a:ea typeface="Calibri Light" charset="0"/>
                <a:cs typeface="Calibri Light" charset="0"/>
              </a:rPr>
            </a:br>
            <a:r>
              <a:rPr lang="en-US" dirty="0">
                <a:latin typeface="Calibri Light" charset="0"/>
                <a:ea typeface="Calibri Light" charset="0"/>
                <a:cs typeface="Calibri Light" charset="0"/>
              </a:rPr>
              <a:t>Their names are indeed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a:t>
            </a:r>
            <a:r>
              <a:rPr lang="en-US" dirty="0">
                <a:latin typeface="Calibri Light" charset="0"/>
                <a:ea typeface="Calibri Light" charset="0"/>
                <a:cs typeface="Calibri Light" charset="0"/>
              </a:rPr>
              <a:t>and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t>
            </a:r>
          </a:p>
        </p:txBody>
      </p:sp>
      <p:grpSp>
        <p:nvGrpSpPr>
          <p:cNvPr id="19" name="Group 18"/>
          <p:cNvGrpSpPr/>
          <p:nvPr/>
        </p:nvGrpSpPr>
        <p:grpSpPr>
          <a:xfrm>
            <a:off x="824247" y="4018208"/>
            <a:ext cx="3801541" cy="2338142"/>
            <a:chOff x="824247" y="1506828"/>
            <a:chExt cx="2588653" cy="1854558"/>
          </a:xfrm>
        </p:grpSpPr>
        <p:sp>
          <p:nvSpPr>
            <p:cNvPr id="20" name="Flowchart: Document 19"/>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1" name="Rectangle 20"/>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3" name="TextBox 22"/>
          <p:cNvSpPr txBox="1"/>
          <p:nvPr/>
        </p:nvSpPr>
        <p:spPr>
          <a:xfrm>
            <a:off x="4146476" y="366426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E46B73"/>
                </a:solidFill>
                <a:latin typeface="Zapf Dingbats"/>
                <a:ea typeface="Zapf Dingbats"/>
                <a:cs typeface="Zapf Dingbats"/>
                <a:sym typeface="Zapf Dingbats"/>
              </a:rPr>
              <a:t>✗</a:t>
            </a:r>
            <a:endParaRPr lang="en-US" sz="4000" b="1" dirty="0">
              <a:solidFill>
                <a:srgbClr val="E46B73"/>
              </a:solidFill>
            </a:endParaRPr>
          </a:p>
        </p:txBody>
      </p:sp>
      <p:sp>
        <p:nvSpPr>
          <p:cNvPr id="24" name="TextBox 23"/>
          <p:cNvSpPr txBox="1"/>
          <p:nvPr/>
        </p:nvSpPr>
        <p:spPr>
          <a:xfrm>
            <a:off x="1472888" y="6033184"/>
            <a:ext cx="4915869"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tx1"/>
                </a:solidFill>
                <a:latin typeface="Consolas" charset="0"/>
                <a:ea typeface="Consolas" charset="0"/>
                <a:cs typeface="Consolas" charset="0"/>
              </a:rPr>
              <a:t>a.cpp: In function </a:t>
            </a:r>
            <a:r>
              <a:rPr lang="en-US" sz="1200" dirty="0" err="1">
                <a:solidFill>
                  <a:schemeClr val="tx1"/>
                </a:solidFill>
                <a:latin typeface="Consolas" charset="0"/>
                <a:ea typeface="Consolas" charset="0"/>
                <a:cs typeface="Consolas" charset="0"/>
              </a:rPr>
              <a:t>int</a:t>
            </a:r>
            <a:r>
              <a:rPr lang="en-US" sz="1200" dirty="0">
                <a:solidFill>
                  <a:schemeClr val="tx1"/>
                </a:solidFill>
                <a:latin typeface="Consolas" charset="0"/>
                <a:ea typeface="Consolas" charset="0"/>
                <a:cs typeface="Consolas" charset="0"/>
              </a:rPr>
              <a:t> main():</a:t>
            </a:r>
          </a:p>
          <a:p>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cout</a:t>
            </a:r>
            <a:r>
              <a:rPr lang="en-US" sz="1200" dirty="0">
                <a:solidFill>
                  <a:schemeClr val="tx1"/>
                </a:solidFill>
                <a:latin typeface="Consolas" charset="0"/>
                <a:ea typeface="Consolas" charset="0"/>
                <a:cs typeface="Consolas" charset="0"/>
              </a:rPr>
              <a:t>' was not declared in this scope</a:t>
            </a:r>
            <a:br>
              <a:rPr lang="en-US" sz="1200" dirty="0">
                <a:solidFill>
                  <a:schemeClr val="tx1"/>
                </a:solidFill>
                <a:latin typeface="Consolas" charset="0"/>
                <a:ea typeface="Consolas" charset="0"/>
                <a:cs typeface="Consolas" charset="0"/>
              </a:rPr>
            </a:br>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endl</a:t>
            </a:r>
            <a:r>
              <a:rPr lang="en-US" sz="1200" dirty="0">
                <a:solidFill>
                  <a:schemeClr val="tx1"/>
                </a:solidFill>
                <a:latin typeface="Consolas" charset="0"/>
                <a:ea typeface="Consolas" charset="0"/>
                <a:cs typeface="Consolas" charset="0"/>
              </a:rPr>
              <a:t>' was not declared in this scope</a:t>
            </a:r>
          </a:p>
        </p:txBody>
      </p:sp>
      <p:grpSp>
        <p:nvGrpSpPr>
          <p:cNvPr id="25" name="Group 24"/>
          <p:cNvGrpSpPr/>
          <p:nvPr/>
        </p:nvGrpSpPr>
        <p:grpSpPr>
          <a:xfrm>
            <a:off x="5297590" y="4018208"/>
            <a:ext cx="3310864" cy="1854558"/>
            <a:chOff x="824247" y="1506828"/>
            <a:chExt cx="2588653" cy="1854558"/>
          </a:xfrm>
        </p:grpSpPr>
        <p:sp>
          <p:nvSpPr>
            <p:cNvPr id="26" name="Flowchart: Document 25"/>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7" name="Rectangle 26"/>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a:t>
              </a:r>
              <a:br>
                <a:rPr lang="en-US" sz="1600" dirty="0">
                  <a:latin typeface="Consolas" charset="0"/>
                  <a:ea typeface="Consolas" charset="0"/>
                  <a:cs typeface="Consolas" charset="0"/>
                </a:rPr>
              </a:br>
              <a:r>
                <a:rPr lang="en-US" sz="1600" dirty="0">
                  <a:latin typeface="Consolas" charset="0"/>
                  <a:ea typeface="Consolas" charset="0"/>
                  <a:cs typeface="Consolas" charset="0"/>
                </a:rPr>
                <a:t>         &lt;&lt; std::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2" name="TextBox 21"/>
          <p:cNvSpPr txBox="1"/>
          <p:nvPr/>
        </p:nvSpPr>
        <p:spPr>
          <a:xfrm>
            <a:off x="8171815" y="373997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91E41E"/>
                </a:solidFill>
                <a:latin typeface="Zapf Dingbats"/>
                <a:ea typeface="Zapf Dingbats"/>
                <a:cs typeface="Zapf Dingbats"/>
                <a:sym typeface="Zapf Dingbats"/>
              </a:rPr>
              <a:t>✓</a:t>
            </a:r>
            <a:endParaRPr lang="en-US" sz="4000" b="1" dirty="0">
              <a:solidFill>
                <a:srgbClr val="91E41E"/>
              </a:solidFill>
            </a:endParaRPr>
          </a:p>
        </p:txBody>
      </p:sp>
      <p:sp>
        <p:nvSpPr>
          <p:cNvPr id="3" name="TextBox 2"/>
          <p:cNvSpPr txBox="1"/>
          <p:nvPr/>
        </p:nvSpPr>
        <p:spPr>
          <a:xfrm>
            <a:off x="6388757" y="6343185"/>
            <a:ext cx="1358513" cy="369332"/>
          </a:xfrm>
          <a:prstGeom prst="rect">
            <a:avLst/>
          </a:prstGeom>
          <a:noFill/>
        </p:spPr>
        <p:txBody>
          <a:bodyPr wrap="none" rtlCol="0">
            <a:spAutoFit/>
          </a:bodyPr>
          <a:lstStyle/>
          <a:p>
            <a:r>
              <a:rPr lang="en-US">
                <a:latin typeface="Avenir Next Condensed" charset="0"/>
                <a:ea typeface="Avenir Next Condensed" charset="0"/>
                <a:cs typeface="Avenir Next Condensed" charset="0"/>
              </a:rPr>
              <a:t>Compiler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By default, the standard output of a program is the screen, and the C++ stream object defined to access it is </a:t>
            </a:r>
            <a:r>
              <a:rPr lang="en-US" b="1" dirty="0" err="1">
                <a:solidFill>
                  <a:schemeClr val="accent6">
                    <a:lumMod val="75000"/>
                  </a:schemeClr>
                </a:solidFill>
                <a:latin typeface="Consolas" charset="0"/>
                <a:ea typeface="Consolas" charset="0"/>
                <a:cs typeface="Consolas" charset="0"/>
              </a:rPr>
              <a:t>cout</a:t>
            </a:r>
            <a:r>
              <a:rPr lang="en-US" dirty="0"/>
              <a:t>.</a:t>
            </a:r>
          </a:p>
          <a:p>
            <a:r>
              <a:rPr lang="en-US" dirty="0"/>
              <a:t>The </a:t>
            </a:r>
            <a:r>
              <a:rPr lang="en-US" b="1" dirty="0">
                <a:solidFill>
                  <a:schemeClr val="accent6">
                    <a:lumMod val="75000"/>
                  </a:schemeClr>
                </a:solidFill>
              </a:rPr>
              <a:t>insertion operator </a:t>
            </a:r>
            <a:r>
              <a:rPr lang="en-US" b="1" dirty="0">
                <a:solidFill>
                  <a:schemeClr val="accent6">
                    <a:lumMod val="75000"/>
                  </a:schemeClr>
                </a:solidFill>
                <a:latin typeface="Consolas" charset="0"/>
                <a:ea typeface="Consolas" charset="0"/>
                <a:cs typeface="Consolas" charset="0"/>
              </a:rPr>
              <a:t>&lt;&lt;</a:t>
            </a:r>
            <a:r>
              <a:rPr lang="en-US" dirty="0">
                <a:solidFill>
                  <a:schemeClr val="accent6">
                    <a:lumMod val="75000"/>
                  </a:schemeClr>
                </a:solidFill>
              </a:rPr>
              <a:t> </a:t>
            </a:r>
            <a:r>
              <a:rPr lang="en-US" dirty="0"/>
              <a:t>is used to insert data into the stream, which may be used more than once in a single statement.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55</a:t>
            </a:fld>
            <a:endParaRPr lang="en-US"/>
          </a:p>
        </p:txBody>
      </p:sp>
      <p:sp>
        <p:nvSpPr>
          <p:cNvPr id="7" name="TextBox 6"/>
          <p:cNvSpPr txBox="1"/>
          <p:nvPr/>
        </p:nvSpPr>
        <p:spPr>
          <a:xfrm>
            <a:off x="6445339" y="4106842"/>
            <a:ext cx="2362200" cy="1477328"/>
          </a:xfrm>
          <a:prstGeom prst="rect">
            <a:avLst/>
          </a:prstGeom>
          <a:solidFill>
            <a:srgbClr val="D9D9D9"/>
          </a:solidFill>
          <a:ln>
            <a:solidFill>
              <a:schemeClr val="tx2">
                <a:lumMod val="75000"/>
              </a:schemeClr>
            </a:solidFill>
          </a:ln>
        </p:spPr>
        <p:txBody>
          <a:bodyPr wrap="square" rtlCol="0">
            <a:spAutoFit/>
          </a:bodyPr>
          <a:lstStyle/>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p:txBody>
      </p:sp>
      <p:sp>
        <p:nvSpPr>
          <p:cNvPr id="8" name="TextBox 7"/>
          <p:cNvSpPr txBox="1"/>
          <p:nvPr/>
        </p:nvSpPr>
        <p:spPr>
          <a:xfrm>
            <a:off x="7835835" y="5366243"/>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0" name="Rectangle 9"/>
          <p:cNvSpPr/>
          <p:nvPr/>
        </p:nvSpPr>
        <p:spPr>
          <a:xfrm>
            <a:off x="577939" y="4368975"/>
            <a:ext cx="5092521" cy="198022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 = 1 , b= 2, c = 3;</a:t>
            </a:r>
          </a:p>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“Hello ”</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“World!”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1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 = ”</a:t>
            </a:r>
            <a:r>
              <a:rPr lang="en-US" dirty="0">
                <a:latin typeface="Menlo" panose="020B0609030804020204" pitchFamily="49" charset="0"/>
                <a:ea typeface="Menlo" panose="020B0609030804020204" pitchFamily="49" charset="0"/>
                <a:cs typeface="Menlo" panose="020B0609030804020204" pitchFamily="49" charset="0"/>
              </a:rPr>
              <a:t> &lt;&lt; b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and c = ”</a:t>
            </a: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&lt;&lt; c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p:cNvCxnSpPr>
            <a:cxnSpLocks/>
          </p:cNvCxnSpPr>
          <p:nvPr/>
        </p:nvCxnSpPr>
        <p:spPr>
          <a:xfrm flipV="1">
            <a:off x="5829300" y="4750420"/>
            <a:ext cx="459988" cy="61025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511024" y="4190656"/>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Hello</a:t>
            </a:r>
          </a:p>
        </p:txBody>
      </p:sp>
      <p:sp>
        <p:nvSpPr>
          <p:cNvPr id="15" name="TextBox 14"/>
          <p:cNvSpPr txBox="1"/>
          <p:nvPr/>
        </p:nvSpPr>
        <p:spPr>
          <a:xfrm>
            <a:off x="7318956" y="4190656"/>
            <a:ext cx="1073049" cy="369332"/>
          </a:xfrm>
          <a:prstGeom prst="rect">
            <a:avLst/>
          </a:prstGeom>
          <a:noFill/>
          <a:ln>
            <a:noFill/>
          </a:ln>
        </p:spPr>
        <p:txBody>
          <a:bodyPr wrap="square" rtlCol="0">
            <a:spAutoFit/>
          </a:bodyPr>
          <a:lstStyle/>
          <a:p>
            <a:r>
              <a:rPr lang="en-US" dirty="0">
                <a:latin typeface="Consolas" charset="0"/>
                <a:ea typeface="Consolas" charset="0"/>
                <a:cs typeface="Consolas" charset="0"/>
              </a:rPr>
              <a:t>World!</a:t>
            </a:r>
          </a:p>
        </p:txBody>
      </p:sp>
      <p:sp>
        <p:nvSpPr>
          <p:cNvPr id="16" name="TextBox 15"/>
          <p:cNvSpPr txBox="1"/>
          <p:nvPr/>
        </p:nvSpPr>
        <p:spPr>
          <a:xfrm>
            <a:off x="6511024" y="4519515"/>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11</a:t>
            </a:r>
          </a:p>
        </p:txBody>
      </p:sp>
      <p:sp>
        <p:nvSpPr>
          <p:cNvPr id="17" name="TextBox 16"/>
          <p:cNvSpPr txBox="1"/>
          <p:nvPr/>
        </p:nvSpPr>
        <p:spPr>
          <a:xfrm>
            <a:off x="6522175" y="4855394"/>
            <a:ext cx="2112270" cy="369332"/>
          </a:xfrm>
          <a:prstGeom prst="rect">
            <a:avLst/>
          </a:prstGeom>
          <a:noFill/>
          <a:ln>
            <a:noFill/>
          </a:ln>
        </p:spPr>
        <p:txBody>
          <a:bodyPr wrap="square" rtlCol="0">
            <a:spAutoFit/>
          </a:bodyPr>
          <a:lstStyle/>
          <a:p>
            <a:r>
              <a:rPr lang="en-US" dirty="0">
                <a:latin typeface="Consolas" charset="0"/>
                <a:ea typeface="Consolas" charset="0"/>
                <a:cs typeface="Consolas" charset="0"/>
              </a:rPr>
              <a:t>b = 2 and c = 3</a:t>
            </a:r>
          </a:p>
        </p:txBody>
      </p:sp>
      <p:sp>
        <p:nvSpPr>
          <p:cNvPr id="4" name="TextBox 3">
            <a:extLst>
              <a:ext uri="{FF2B5EF4-FFF2-40B4-BE49-F238E27FC236}">
                <a16:creationId xmlns:a16="http://schemas.microsoft.com/office/drawing/2014/main" id="{96EC70C3-E873-9245-A377-63E88B22221D}"/>
              </a:ext>
            </a:extLst>
          </p:cNvPr>
          <p:cNvSpPr txBox="1"/>
          <p:nvPr/>
        </p:nvSpPr>
        <p:spPr>
          <a:xfrm>
            <a:off x="5973725" y="5626747"/>
            <a:ext cx="2792495" cy="461665"/>
          </a:xfrm>
          <a:prstGeom prst="rect">
            <a:avLst/>
          </a:prstGeom>
          <a:noFill/>
        </p:spPr>
        <p:txBody>
          <a:bodyPr wrap="square" rtlCol="0">
            <a:spAutoFit/>
          </a:bodyPr>
          <a:lstStyle/>
          <a:p>
            <a:r>
              <a:rPr lang="en-US" sz="1200" dirty="0"/>
              <a:t>Note that there is no line break after “Hello ” and “World!”</a:t>
            </a:r>
          </a:p>
        </p:txBody>
      </p:sp>
      <p:sp>
        <p:nvSpPr>
          <p:cNvPr id="18" name="TextBox 17">
            <a:extLst>
              <a:ext uri="{FF2B5EF4-FFF2-40B4-BE49-F238E27FC236}">
                <a16:creationId xmlns:a16="http://schemas.microsoft.com/office/drawing/2014/main" id="{5A9DEE11-9DE1-664D-88CC-4EA2DFB03AF5}"/>
              </a:ext>
            </a:extLst>
          </p:cNvPr>
          <p:cNvSpPr txBox="1"/>
          <p:nvPr/>
        </p:nvSpPr>
        <p:spPr>
          <a:xfrm>
            <a:off x="5962047" y="6036847"/>
            <a:ext cx="2792495" cy="461665"/>
          </a:xfrm>
          <a:prstGeom prst="rect">
            <a:avLst/>
          </a:prstGeom>
          <a:noFill/>
        </p:spPr>
        <p:txBody>
          <a:bodyPr wrap="square" rtlCol="0">
            <a:spAutoFit/>
          </a:bodyPr>
          <a:lstStyle/>
          <a:p>
            <a:r>
              <a:rPr lang="en-US" sz="1200" dirty="0"/>
              <a:t>Also there is no space between 1 and the value of a in the 2</a:t>
            </a:r>
            <a:r>
              <a:rPr lang="en-US" sz="1200" baseline="30000" dirty="0"/>
              <a:t>nd</a:t>
            </a:r>
            <a:r>
              <a:rPr lang="en-US" sz="1200" dirty="0"/>
              <a:t> output line.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4" grpId="0"/>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There are some </a:t>
            </a:r>
            <a:r>
              <a:rPr lang="en-US" b="1" dirty="0">
                <a:solidFill>
                  <a:schemeClr val="accent6">
                    <a:lumMod val="75000"/>
                  </a:schemeClr>
                </a:solidFill>
              </a:rPr>
              <a:t>escape sequences </a:t>
            </a:r>
            <a:r>
              <a:rPr lang="en-US" dirty="0"/>
              <a:t>that have special usage in the output.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488890"/>
              </p:ext>
            </p:extLst>
          </p:nvPr>
        </p:nvGraphicFramePr>
        <p:xfrm>
          <a:off x="1241984" y="2642329"/>
          <a:ext cx="6096000" cy="198120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r>
                        <a:rPr lang="en-US" sz="2000" b="0" i="0" dirty="0">
                          <a:latin typeface="Calibri Light" charset="0"/>
                          <a:ea typeface="Calibri Light" charset="0"/>
                          <a:cs typeface="Calibri Light" charset="0"/>
                        </a:rPr>
                        <a:t>\a</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alert (bell) character</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\v</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vertical tab</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r>
                        <a:rPr lang="en-US" sz="2000" b="0" i="0" dirty="0">
                          <a:latin typeface="Calibri Light" charset="0"/>
                          <a:ea typeface="Calibri Light" charset="0"/>
                          <a:cs typeface="Calibri Light" charset="0"/>
                        </a:rPr>
                        <a:t>\b</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backspace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backslash</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1"/>
                  </a:ext>
                </a:extLst>
              </a:tr>
              <a:tr h="370840">
                <a:tc>
                  <a:txBody>
                    <a:bodyPr/>
                    <a:lstStyle/>
                    <a:p>
                      <a:r>
                        <a:rPr lang="en-US" sz="2000" b="0" i="0" dirty="0">
                          <a:latin typeface="Calibri Light" charset="0"/>
                          <a:ea typeface="Calibri Light" charset="0"/>
                          <a:cs typeface="Calibri Light" charset="0"/>
                        </a:rPr>
                        <a:t>\n</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newline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question mark</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r>
                        <a:rPr lang="en-US" sz="2000" b="0" i="0" dirty="0">
                          <a:latin typeface="Calibri Light" charset="0"/>
                          <a:ea typeface="Calibri Light" charset="0"/>
                          <a:cs typeface="Calibri Light" charset="0"/>
                        </a:rPr>
                        <a:t>\r</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carriage return</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single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r>
                        <a:rPr lang="en-US" sz="2000" b="0" i="0" dirty="0">
                          <a:latin typeface="Calibri Light" charset="0"/>
                          <a:ea typeface="Calibri Light" charset="0"/>
                          <a:cs typeface="Calibri Light" charset="0"/>
                        </a:rPr>
                        <a:t>\t</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horizontal tab</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double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4"/>
                  </a:ext>
                </a:extLst>
              </a:tr>
            </a:tbl>
          </a:graphicData>
        </a:graphic>
      </p:graphicFrame>
      <p:sp>
        <p:nvSpPr>
          <p:cNvPr id="7" name="Rounded Rectangle 6"/>
          <p:cNvSpPr/>
          <p:nvPr/>
        </p:nvSpPr>
        <p:spPr>
          <a:xfrm>
            <a:off x="1992197" y="6100477"/>
            <a:ext cx="6248161" cy="46388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Try out these escape sequences in a program and see the result!</a:t>
            </a:r>
            <a:endParaRPr lang="en-US" dirty="0">
              <a:latin typeface="Calibri Light" charset="0"/>
              <a:ea typeface="Calibri Light" charset="0"/>
              <a:cs typeface="Calibri Light" charset="0"/>
            </a:endParaRPr>
          </a:p>
        </p:txBody>
      </p:sp>
      <p:grpSp>
        <p:nvGrpSpPr>
          <p:cNvPr id="8" name="Group 7"/>
          <p:cNvGrpSpPr/>
          <p:nvPr/>
        </p:nvGrpSpPr>
        <p:grpSpPr>
          <a:xfrm>
            <a:off x="903641" y="4889999"/>
            <a:ext cx="3495203" cy="823651"/>
            <a:chOff x="1445907" y="3733800"/>
            <a:chExt cx="2796550" cy="1112912"/>
          </a:xfrm>
        </p:grpSpPr>
        <p:sp>
          <p:nvSpPr>
            <p:cNvPr id="9" name="Rectangle 8"/>
            <p:cNvSpPr/>
            <p:nvPr/>
          </p:nvSpPr>
          <p:spPr>
            <a:xfrm>
              <a:off x="1462295" y="3815427"/>
              <a:ext cx="2780162" cy="873318"/>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10" name="Flowchart: Document 9"/>
            <p:cNvSpPr/>
            <p:nvPr/>
          </p:nvSpPr>
          <p:spPr>
            <a:xfrm>
              <a:off x="1445907" y="3733800"/>
              <a:ext cx="2617949" cy="1112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grpSp>
        <p:nvGrpSpPr>
          <p:cNvPr id="11" name="Group 10"/>
          <p:cNvGrpSpPr/>
          <p:nvPr/>
        </p:nvGrpSpPr>
        <p:grpSpPr>
          <a:xfrm>
            <a:off x="5826926" y="4890001"/>
            <a:ext cx="2807376" cy="823649"/>
            <a:chOff x="5410200" y="3733800"/>
            <a:chExt cx="2807376" cy="914400"/>
          </a:xfrm>
        </p:grpSpPr>
        <p:sp>
          <p:nvSpPr>
            <p:cNvPr id="12" name="Rectangle 11"/>
            <p:cNvSpPr/>
            <p:nvPr/>
          </p:nvSpPr>
          <p:spPr>
            <a:xfrm>
              <a:off x="5410200" y="3819156"/>
              <a:ext cx="2671615" cy="717545"/>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‘\n’;</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“Hi!\n”;</a:t>
              </a:r>
            </a:p>
          </p:txBody>
        </p:sp>
        <p:sp>
          <p:nvSpPr>
            <p:cNvPr id="13" name="Flowchart: Document 12"/>
            <p:cNvSpPr/>
            <p:nvPr/>
          </p:nvSpPr>
          <p:spPr>
            <a:xfrm>
              <a:off x="5410200" y="3733800"/>
              <a:ext cx="280737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sp>
        <p:nvSpPr>
          <p:cNvPr id="14" name="TextBox 13"/>
          <p:cNvSpPr txBox="1"/>
          <p:nvPr/>
        </p:nvSpPr>
        <p:spPr>
          <a:xfrm>
            <a:off x="4270581" y="5232490"/>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16" name="Rounded Rectangle 15">
            <a:extLst>
              <a:ext uri="{FF2B5EF4-FFF2-40B4-BE49-F238E27FC236}">
                <a16:creationId xmlns:a16="http://schemas.microsoft.com/office/drawing/2014/main" id="{95E62D05-8A28-1042-A706-6DE22E06E8E9}"/>
              </a:ext>
            </a:extLst>
          </p:cNvPr>
          <p:cNvSpPr/>
          <p:nvPr/>
        </p:nvSpPr>
        <p:spPr>
          <a:xfrm>
            <a:off x="6657699" y="92076"/>
            <a:ext cx="2374711" cy="6766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b="1" dirty="0"/>
              <a:t>Reference Only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Input</a:t>
            </a:r>
          </a:p>
        </p:txBody>
      </p:sp>
      <p:sp>
        <p:nvSpPr>
          <p:cNvPr id="3" name="Content Placeholder 2"/>
          <p:cNvSpPr>
            <a:spLocks noGrp="1"/>
          </p:cNvSpPr>
          <p:nvPr>
            <p:ph idx="1"/>
          </p:nvPr>
        </p:nvSpPr>
        <p:spPr>
          <a:xfrm>
            <a:off x="286603" y="1319133"/>
            <a:ext cx="8584442" cy="5538867"/>
          </a:xfrm>
        </p:spPr>
        <p:txBody>
          <a:bodyPr>
            <a:normAutofit/>
          </a:bodyPr>
          <a:lstStyle/>
          <a:p>
            <a:r>
              <a:rPr lang="en-US" sz="2400" dirty="0"/>
              <a:t>From time to time, we need to obtain user input to our program.</a:t>
            </a:r>
          </a:p>
          <a:p>
            <a:r>
              <a:rPr lang="en-US" sz="2400" dirty="0"/>
              <a:t>The standard input device is usually the keyboard, and the C++ stream object defined to access it is </a:t>
            </a:r>
            <a:r>
              <a:rPr lang="en-US" sz="2400" b="1" dirty="0" err="1">
                <a:solidFill>
                  <a:schemeClr val="accent6">
                    <a:lumMod val="75000"/>
                  </a:schemeClr>
                </a:solidFill>
                <a:latin typeface="Consolas" charset="0"/>
                <a:ea typeface="Consolas" charset="0"/>
                <a:cs typeface="Consolas" charset="0"/>
              </a:rPr>
              <a:t>cin</a:t>
            </a:r>
            <a:r>
              <a:rPr lang="en-US" sz="2400" dirty="0"/>
              <a:t>.</a:t>
            </a:r>
          </a:p>
          <a:p>
            <a:r>
              <a:rPr lang="en-US" sz="2400" dirty="0"/>
              <a:t>The </a:t>
            </a:r>
            <a:r>
              <a:rPr lang="en-US" sz="2400" b="1" dirty="0">
                <a:solidFill>
                  <a:schemeClr val="accent6">
                    <a:lumMod val="75000"/>
                  </a:schemeClr>
                </a:solidFill>
              </a:rPr>
              <a:t>extraction operator</a:t>
            </a:r>
            <a:r>
              <a:rPr lang="en-US" sz="2400" dirty="0">
                <a:solidFill>
                  <a:schemeClr val="accent6">
                    <a:lumMod val="75000"/>
                  </a:schemeClr>
                </a:solidFill>
              </a:rPr>
              <a:t> </a:t>
            </a:r>
            <a:r>
              <a:rPr lang="en-US" sz="2400" b="1" dirty="0">
                <a:solidFill>
                  <a:schemeClr val="accent6">
                    <a:lumMod val="75000"/>
                  </a:schemeClr>
                </a:solidFill>
                <a:latin typeface="Consolas" charset="0"/>
                <a:ea typeface="Consolas" charset="0"/>
                <a:cs typeface="Consolas" charset="0"/>
              </a:rPr>
              <a:t>&gt;&gt;</a:t>
            </a:r>
            <a:r>
              <a:rPr lang="en-US" sz="2400" dirty="0">
                <a:solidFill>
                  <a:schemeClr val="accent6">
                    <a:lumMod val="75000"/>
                  </a:schemeClr>
                </a:solidFill>
              </a:rPr>
              <a:t> </a:t>
            </a:r>
            <a:r>
              <a:rPr lang="en-US" sz="2400" dirty="0"/>
              <a:t>is used to extract data from the stream</a:t>
            </a:r>
          </a:p>
          <a:p>
            <a:r>
              <a:rPr lang="en-US" sz="2400" dirty="0"/>
              <a:t>The type of the variable will determine the type of data that is extracted from the stream.</a:t>
            </a:r>
          </a:p>
          <a:p>
            <a:pPr>
              <a:buNone/>
            </a:pPr>
            <a:endParaRPr lang="en-US" sz="2400" dirty="0"/>
          </a:p>
          <a:p>
            <a:pPr>
              <a:buNone/>
            </a:pPr>
            <a:endParaRPr lang="en-US" sz="2400" dirty="0"/>
          </a:p>
          <a:p>
            <a:endParaRPr lang="en-US" sz="2400" dirty="0"/>
          </a:p>
          <a:p>
            <a:r>
              <a:rPr lang="en-US" sz="2400" dirty="0"/>
              <a:t>Note that </a:t>
            </a:r>
            <a:r>
              <a:rPr lang="en-US" sz="2400" dirty="0" err="1">
                <a:solidFill>
                  <a:schemeClr val="accent6">
                    <a:lumMod val="75000"/>
                  </a:schemeClr>
                </a:solidFill>
                <a:latin typeface="Consolas" charset="0"/>
                <a:ea typeface="Consolas" charset="0"/>
                <a:cs typeface="Consolas" charset="0"/>
              </a:rPr>
              <a:t>cin</a:t>
            </a:r>
            <a:r>
              <a:rPr lang="en-US" sz="2400" dirty="0"/>
              <a:t> can only process the input from the keyboard once the </a:t>
            </a:r>
            <a:r>
              <a:rPr lang="en-US" sz="2400" b="1" dirty="0">
                <a:solidFill>
                  <a:schemeClr val="accent6">
                    <a:lumMod val="75000"/>
                  </a:schemeClr>
                </a:solidFill>
              </a:rPr>
              <a:t>RETURN</a:t>
            </a:r>
            <a:r>
              <a:rPr lang="en-US" sz="2400" dirty="0"/>
              <a:t> key has been pressed.</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57</a:t>
            </a:fld>
            <a:endParaRPr lang="en-US"/>
          </a:p>
        </p:txBody>
      </p:sp>
      <p:sp>
        <p:nvSpPr>
          <p:cNvPr id="6" name="Rectangle 5"/>
          <p:cNvSpPr/>
          <p:nvPr/>
        </p:nvSpPr>
        <p:spPr>
          <a:xfrm>
            <a:off x="1763435"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7" name="Rectangle 6"/>
          <p:cNvSpPr/>
          <p:nvPr/>
        </p:nvSpPr>
        <p:spPr>
          <a:xfrm>
            <a:off x="4810009"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char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8" name="TextBox 7"/>
          <p:cNvSpPr txBox="1"/>
          <p:nvPr/>
        </p:nvSpPr>
        <p:spPr>
          <a:xfrm>
            <a:off x="4027633" y="4438788"/>
            <a:ext cx="592428" cy="369332"/>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vs.</a:t>
            </a:r>
          </a:p>
        </p:txBody>
      </p:sp>
      <p:sp>
        <p:nvSpPr>
          <p:cNvPr id="4" name="TextBox 3">
            <a:extLst>
              <a:ext uri="{FF2B5EF4-FFF2-40B4-BE49-F238E27FC236}">
                <a16:creationId xmlns:a16="http://schemas.microsoft.com/office/drawing/2014/main" id="{500EF9E9-D760-ED43-B07E-3848AA942A1B}"/>
              </a:ext>
            </a:extLst>
          </p:cNvPr>
          <p:cNvSpPr txBox="1"/>
          <p:nvPr/>
        </p:nvSpPr>
        <p:spPr>
          <a:xfrm>
            <a:off x="1256776" y="5056973"/>
            <a:ext cx="2963055" cy="338554"/>
          </a:xfrm>
          <a:prstGeom prst="rect">
            <a:avLst/>
          </a:prstGeom>
          <a:noFill/>
        </p:spPr>
        <p:txBody>
          <a:bodyPr wrap="none" rtlCol="0">
            <a:spAutoFit/>
          </a:bodyPr>
          <a:lstStyle/>
          <a:p>
            <a:r>
              <a:rPr lang="en-US" sz="1600" dirty="0"/>
              <a:t>An integer is expected to be input</a:t>
            </a:r>
          </a:p>
        </p:txBody>
      </p:sp>
      <p:sp>
        <p:nvSpPr>
          <p:cNvPr id="9" name="TextBox 8">
            <a:extLst>
              <a:ext uri="{FF2B5EF4-FFF2-40B4-BE49-F238E27FC236}">
                <a16:creationId xmlns:a16="http://schemas.microsoft.com/office/drawing/2014/main" id="{CAA53183-7B07-C14D-A8A4-663E8F2EA3A2}"/>
              </a:ext>
            </a:extLst>
          </p:cNvPr>
          <p:cNvSpPr txBox="1"/>
          <p:nvPr/>
        </p:nvSpPr>
        <p:spPr>
          <a:xfrm>
            <a:off x="4620061" y="5056973"/>
            <a:ext cx="3049040" cy="338554"/>
          </a:xfrm>
          <a:prstGeom prst="rect">
            <a:avLst/>
          </a:prstGeom>
          <a:noFill/>
        </p:spPr>
        <p:txBody>
          <a:bodyPr wrap="none" rtlCol="0">
            <a:spAutoFit/>
          </a:bodyPr>
          <a:lstStyle/>
          <a:p>
            <a:r>
              <a:rPr lang="en-US" sz="1600" dirty="0"/>
              <a:t>A character is expected to be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p:bldP spid="4"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58</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1764405"/>
            <a:ext cx="6664362" cy="154074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a:extLst>
              <a:ext uri="{FF2B5EF4-FFF2-40B4-BE49-F238E27FC236}">
                <a16:creationId xmlns:a16="http://schemas.microsoft.com/office/drawing/2014/main" id="{83A1F8CB-3742-D540-9DC4-DA14E0020FBA}"/>
              </a:ext>
            </a:extLst>
          </p:cNvPr>
          <p:cNvSpPr txBox="1"/>
          <p:nvPr/>
        </p:nvSpPr>
        <p:spPr>
          <a:xfrm>
            <a:off x="460917" y="1349968"/>
            <a:ext cx="5635774" cy="369332"/>
          </a:xfrm>
          <a:prstGeom prst="rect">
            <a:avLst/>
          </a:prstGeom>
          <a:noFill/>
        </p:spPr>
        <p:txBody>
          <a:bodyPr wrap="none" rtlCol="0">
            <a:spAutoFit/>
          </a:bodyPr>
          <a:lstStyle/>
          <a:p>
            <a:r>
              <a:rPr lang="en-US" b="1" dirty="0">
                <a:solidFill>
                  <a:schemeClr val="accent6">
                    <a:lumMod val="75000"/>
                  </a:schemeClr>
                </a:solidFill>
              </a:rPr>
              <a:t>Be careful about the directions of the &lt;&lt; and &gt;&gt;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59</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238053"/>
            <a:ext cx="6664362" cy="31197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1" name="TextBox 10"/>
          <p:cNvSpPr txBox="1"/>
          <p:nvPr/>
        </p:nvSpPr>
        <p:spPr>
          <a:xfrm>
            <a:off x="1495313" y="4980541"/>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12" name="TextBox 11">
            <a:extLst>
              <a:ext uri="{FF2B5EF4-FFF2-40B4-BE49-F238E27FC236}">
                <a16:creationId xmlns:a16="http://schemas.microsoft.com/office/drawing/2014/main" id="{7BFA99A6-5E3B-3F47-8F76-3032ABA5804E}"/>
              </a:ext>
            </a:extLst>
          </p:cNvPr>
          <p:cNvSpPr txBox="1"/>
          <p:nvPr/>
        </p:nvSpPr>
        <p:spPr>
          <a:xfrm>
            <a:off x="7115355" y="4307835"/>
            <a:ext cx="2005293" cy="307777"/>
          </a:xfrm>
          <a:prstGeom prst="rect">
            <a:avLst/>
          </a:prstGeom>
          <a:noFill/>
        </p:spPr>
        <p:txBody>
          <a:bodyPr wrap="none" rtlCol="0">
            <a:spAutoFit/>
          </a:bodyPr>
          <a:lstStyle/>
          <a:p>
            <a:r>
              <a:rPr lang="en-US" sz="1400" dirty="0">
                <a:solidFill>
                  <a:schemeClr val="accent6">
                    <a:lumMod val="75000"/>
                  </a:schemeClr>
                </a:solidFill>
              </a:rPr>
              <a:t>user input from keyboard</a:t>
            </a:r>
          </a:p>
        </p:txBody>
      </p:sp>
      <p:cxnSp>
        <p:nvCxnSpPr>
          <p:cNvPr id="13" name="Straight Arrow Connector 12">
            <a:extLst>
              <a:ext uri="{FF2B5EF4-FFF2-40B4-BE49-F238E27FC236}">
                <a16:creationId xmlns:a16="http://schemas.microsoft.com/office/drawing/2014/main" id="{7C15092B-09AF-0D45-B9A4-1D10CFF007D9}"/>
              </a:ext>
            </a:extLst>
          </p:cNvPr>
          <p:cNvCxnSpPr>
            <a:cxnSpLocks/>
          </p:cNvCxnSpPr>
          <p:nvPr/>
        </p:nvCxnSpPr>
        <p:spPr>
          <a:xfrm flipH="1">
            <a:off x="7080826" y="4580057"/>
            <a:ext cx="535257" cy="4747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626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Basic Operations</a:t>
            </a:r>
          </a:p>
          <a:p>
            <a:pPr lvl="1"/>
            <a:r>
              <a:rPr lang="en-US" dirty="0"/>
              <a:t>Variables &amp; Constants</a:t>
            </a:r>
          </a:p>
          <a:p>
            <a:pPr lvl="1"/>
            <a:r>
              <a:rPr lang="en-US" dirty="0"/>
              <a:t>Operators </a:t>
            </a:r>
          </a:p>
          <a:p>
            <a:pPr lvl="1"/>
            <a:r>
              <a:rPr lang="en-US" dirty="0"/>
              <a:t>Expressions</a:t>
            </a:r>
          </a:p>
          <a:p>
            <a:pPr lvl="1"/>
            <a:r>
              <a:rPr lang="en-US" dirty="0"/>
              <a:t>Data types &amp; type conversions</a:t>
            </a:r>
          </a:p>
          <a:p>
            <a:pPr lvl="1"/>
            <a:r>
              <a:rPr lang="en-US" dirty="0"/>
              <a:t>Basic input/output</a:t>
            </a:r>
          </a:p>
          <a:p>
            <a:pPr lvl="1"/>
            <a:r>
              <a:rPr lang="en-US" dirty="0"/>
              <a:t>Flow Structures</a:t>
            </a:r>
          </a:p>
          <a:p>
            <a:pPr marL="0" indent="0">
              <a:buNone/>
            </a:pPr>
            <a:r>
              <a:rPr lang="en-US" dirty="0"/>
              <a:t>Part II: Flow of Control</a:t>
            </a:r>
          </a:p>
          <a:p>
            <a:pPr lvl="1"/>
            <a:r>
              <a:rPr lang="en-US" dirty="0"/>
              <a:t>Branching</a:t>
            </a:r>
          </a:p>
          <a:p>
            <a:pPr lvl="1"/>
            <a:r>
              <a:rPr lang="en-US" dirty="0"/>
              <a:t>Looping</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90795"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60</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510474"/>
            <a:ext cx="6664362" cy="76031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9" name="TextBox 8"/>
          <p:cNvSpPr txBox="1"/>
          <p:nvPr/>
        </p:nvSpPr>
        <p:spPr>
          <a:xfrm>
            <a:off x="1490795" y="4976513"/>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Your age is 20</a:t>
            </a:r>
          </a:p>
          <a:p>
            <a:r>
              <a:rPr lang="en-US" sz="1600" dirty="0">
                <a:latin typeface="Consolas" charset="0"/>
                <a:ea typeface="Consolas" charset="0"/>
                <a:cs typeface="Consolas" charset="0"/>
              </a:rPr>
              <a:t>Your height is 175.5</a:t>
            </a:r>
          </a:p>
          <a:p>
            <a:r>
              <a:rPr lang="en-US" sz="1600" dirty="0">
                <a:latin typeface="Consolas" charset="0"/>
                <a:ea typeface="Consolas" charset="0"/>
                <a:cs typeface="Consolas" charset="0"/>
              </a:rPr>
              <a:t>Your weight is 132</a:t>
            </a:r>
          </a:p>
          <a:p>
            <a:endParaRPr lang="en-US" sz="1600" dirty="0"/>
          </a:p>
        </p:txBody>
      </p:sp>
    </p:spTree>
    <p:extLst>
      <p:ext uri="{BB962C8B-B14F-4D97-AF65-F5344CB8AC3E}">
        <p14:creationId xmlns:p14="http://schemas.microsoft.com/office/powerpoint/2010/main" val="18778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6D6A-1772-FE49-9FF9-13B28238C2CE}"/>
              </a:ext>
            </a:extLst>
          </p:cNvPr>
          <p:cNvSpPr>
            <a:spLocks noGrp="1"/>
          </p:cNvSpPr>
          <p:nvPr>
            <p:ph type="title"/>
          </p:nvPr>
        </p:nvSpPr>
        <p:spPr/>
        <p:txBody>
          <a:bodyPr>
            <a:normAutofit fontScale="90000"/>
          </a:bodyPr>
          <a:lstStyle/>
          <a:p>
            <a:r>
              <a:rPr lang="en-US" dirty="0"/>
              <a:t>Using File Redirection as Standard Input to Your Program</a:t>
            </a:r>
          </a:p>
        </p:txBody>
      </p:sp>
      <p:sp>
        <p:nvSpPr>
          <p:cNvPr id="3" name="Content Placeholder 2">
            <a:extLst>
              <a:ext uri="{FF2B5EF4-FFF2-40B4-BE49-F238E27FC236}">
                <a16:creationId xmlns:a16="http://schemas.microsoft.com/office/drawing/2014/main" id="{6DFBC315-AB02-344C-B571-2AF1E7480928}"/>
              </a:ext>
            </a:extLst>
          </p:cNvPr>
          <p:cNvSpPr>
            <a:spLocks noGrp="1"/>
          </p:cNvSpPr>
          <p:nvPr>
            <p:ph idx="1"/>
          </p:nvPr>
        </p:nvSpPr>
        <p:spPr/>
        <p:txBody>
          <a:bodyPr>
            <a:normAutofit/>
          </a:bodyPr>
          <a:lstStyle/>
          <a:p>
            <a:r>
              <a:rPr lang="en-US" sz="1800" dirty="0"/>
              <a:t>Sometimes it is just too tiring to enter the input values to your program again and again, especially during the testing and debugging stages.  In this case, you may execute your program using </a:t>
            </a:r>
            <a:r>
              <a:rPr lang="en-US" sz="1800" dirty="0">
                <a:solidFill>
                  <a:schemeClr val="accent6">
                    <a:lumMod val="75000"/>
                  </a:schemeClr>
                </a:solidFill>
              </a:rPr>
              <a:t>command line and file redirection </a:t>
            </a:r>
            <a:r>
              <a:rPr lang="en-US" sz="1800" dirty="0"/>
              <a:t>so that the contents of a file will be fed into your program as if they are from the standard input (i.e., by default the keyboard)</a:t>
            </a:r>
          </a:p>
          <a:p>
            <a:pPr marL="0" indent="0">
              <a:buNone/>
            </a:pPr>
            <a:endParaRPr lang="en-US" sz="1600" dirty="0"/>
          </a:p>
        </p:txBody>
      </p:sp>
      <p:sp>
        <p:nvSpPr>
          <p:cNvPr id="4" name="Slide Number Placeholder 3">
            <a:extLst>
              <a:ext uri="{FF2B5EF4-FFF2-40B4-BE49-F238E27FC236}">
                <a16:creationId xmlns:a16="http://schemas.microsoft.com/office/drawing/2014/main" id="{719FE832-54DB-7C40-91F8-F76AE9BCCAD7}"/>
              </a:ext>
            </a:extLst>
          </p:cNvPr>
          <p:cNvSpPr>
            <a:spLocks noGrp="1"/>
          </p:cNvSpPr>
          <p:nvPr>
            <p:ph type="sldNum" sz="quarter" idx="12"/>
          </p:nvPr>
        </p:nvSpPr>
        <p:spPr/>
        <p:txBody>
          <a:bodyPr/>
          <a:lstStyle/>
          <a:p>
            <a:fld id="{A2D5F323-9395-A24C-8003-89F99F5948AE}" type="slidenum">
              <a:rPr lang="en-US" smtClean="0"/>
              <a:pPr/>
              <a:t>61</a:t>
            </a:fld>
            <a:endParaRPr lang="en-US" dirty="0"/>
          </a:p>
        </p:txBody>
      </p:sp>
      <p:pic>
        <p:nvPicPr>
          <p:cNvPr id="5" name="Picture 4">
            <a:extLst>
              <a:ext uri="{FF2B5EF4-FFF2-40B4-BE49-F238E27FC236}">
                <a16:creationId xmlns:a16="http://schemas.microsoft.com/office/drawing/2014/main" id="{BCF01786-671D-7D48-911E-CC47AE331A9B}"/>
              </a:ext>
            </a:extLst>
          </p:cNvPr>
          <p:cNvPicPr>
            <a:picLocks noChangeAspect="1"/>
          </p:cNvPicPr>
          <p:nvPr/>
        </p:nvPicPr>
        <p:blipFill>
          <a:blip r:embed="rId2"/>
          <a:stretch>
            <a:fillRect/>
          </a:stretch>
        </p:blipFill>
        <p:spPr>
          <a:xfrm>
            <a:off x="223024" y="3267239"/>
            <a:ext cx="4711227" cy="1191884"/>
          </a:xfrm>
          <a:prstGeom prst="rect">
            <a:avLst/>
          </a:prstGeom>
        </p:spPr>
      </p:pic>
      <p:sp>
        <p:nvSpPr>
          <p:cNvPr id="6" name="TextBox 5">
            <a:extLst>
              <a:ext uri="{FF2B5EF4-FFF2-40B4-BE49-F238E27FC236}">
                <a16:creationId xmlns:a16="http://schemas.microsoft.com/office/drawing/2014/main" id="{811B1286-0E1D-D64B-8909-26CD273260A3}"/>
              </a:ext>
            </a:extLst>
          </p:cNvPr>
          <p:cNvSpPr txBox="1"/>
          <p:nvPr/>
        </p:nvSpPr>
        <p:spPr>
          <a:xfrm>
            <a:off x="223024" y="4459123"/>
            <a:ext cx="2026132" cy="307777"/>
          </a:xfrm>
          <a:prstGeom prst="rect">
            <a:avLst/>
          </a:prstGeom>
          <a:noFill/>
        </p:spPr>
        <p:txBody>
          <a:bodyPr wrap="none" rtlCol="0">
            <a:spAutoFit/>
          </a:bodyPr>
          <a:lstStyle/>
          <a:p>
            <a:r>
              <a:rPr lang="en-US" sz="1400" dirty="0"/>
              <a:t>User input from keyboard</a:t>
            </a:r>
          </a:p>
        </p:txBody>
      </p:sp>
      <p:pic>
        <p:nvPicPr>
          <p:cNvPr id="7" name="Picture 6">
            <a:extLst>
              <a:ext uri="{FF2B5EF4-FFF2-40B4-BE49-F238E27FC236}">
                <a16:creationId xmlns:a16="http://schemas.microsoft.com/office/drawing/2014/main" id="{3A965CC7-4F90-E049-B5F4-F85D77AB66F0}"/>
              </a:ext>
            </a:extLst>
          </p:cNvPr>
          <p:cNvPicPr>
            <a:picLocks noChangeAspect="1"/>
          </p:cNvPicPr>
          <p:nvPr/>
        </p:nvPicPr>
        <p:blipFill>
          <a:blip r:embed="rId3"/>
          <a:stretch>
            <a:fillRect/>
          </a:stretch>
        </p:blipFill>
        <p:spPr>
          <a:xfrm>
            <a:off x="3100039" y="4641685"/>
            <a:ext cx="5586761" cy="1417263"/>
          </a:xfrm>
          <a:prstGeom prst="rect">
            <a:avLst/>
          </a:prstGeom>
        </p:spPr>
      </p:pic>
      <p:sp>
        <p:nvSpPr>
          <p:cNvPr id="8" name="TextBox 7">
            <a:extLst>
              <a:ext uri="{FF2B5EF4-FFF2-40B4-BE49-F238E27FC236}">
                <a16:creationId xmlns:a16="http://schemas.microsoft.com/office/drawing/2014/main" id="{4787BB7B-2BA2-9A4F-AF56-7C59A770199B}"/>
              </a:ext>
            </a:extLst>
          </p:cNvPr>
          <p:cNvSpPr txBox="1"/>
          <p:nvPr/>
        </p:nvSpPr>
        <p:spPr>
          <a:xfrm>
            <a:off x="3088561" y="6058948"/>
            <a:ext cx="5586761" cy="523220"/>
          </a:xfrm>
          <a:prstGeom prst="rect">
            <a:avLst/>
          </a:prstGeom>
          <a:noFill/>
        </p:spPr>
        <p:txBody>
          <a:bodyPr wrap="square" rtlCol="0">
            <a:spAutoFit/>
          </a:bodyPr>
          <a:lstStyle/>
          <a:p>
            <a:r>
              <a:rPr lang="en-US" sz="1400" dirty="0"/>
              <a:t>User input stored in a file “</a:t>
            </a:r>
            <a:r>
              <a:rPr lang="en-US" sz="1400" dirty="0" err="1"/>
              <a:t>info.txt</a:t>
            </a:r>
            <a:r>
              <a:rPr lang="en-US" sz="1400" dirty="0"/>
              <a:t>” and use file redirection to fed file contents to the program as input.</a:t>
            </a:r>
          </a:p>
        </p:txBody>
      </p:sp>
    </p:spTree>
    <p:extLst>
      <p:ext uri="{BB962C8B-B14F-4D97-AF65-F5344CB8AC3E}">
        <p14:creationId xmlns:p14="http://schemas.microsoft.com/office/powerpoint/2010/main" val="306511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B28413-CFEC-4B1A-B0D6-495BB7E45934}"/>
              </a:ext>
            </a:extLst>
          </p:cNvPr>
          <p:cNvSpPr>
            <a:spLocks noGrp="1"/>
          </p:cNvSpPr>
          <p:nvPr>
            <p:ph type="title"/>
          </p:nvPr>
        </p:nvSpPr>
        <p:spPr/>
        <p:txBody>
          <a:bodyPr/>
          <a:lstStyle/>
          <a:p>
            <a:r>
              <a:rPr lang="en-US" dirty="0"/>
              <a:t>Flow of Control</a:t>
            </a:r>
          </a:p>
        </p:txBody>
      </p:sp>
      <p:sp>
        <p:nvSpPr>
          <p:cNvPr id="6" name="Text Placeholder 5">
            <a:extLst>
              <a:ext uri="{FF2B5EF4-FFF2-40B4-BE49-F238E27FC236}">
                <a16:creationId xmlns:a16="http://schemas.microsoft.com/office/drawing/2014/main" id="{8B1D891E-B5BB-4090-88CB-7BE849230EE3}"/>
              </a:ext>
            </a:extLst>
          </p:cNvPr>
          <p:cNvSpPr>
            <a:spLocks noGrp="1"/>
          </p:cNvSpPr>
          <p:nvPr>
            <p:ph type="body" idx="1"/>
          </p:nvPr>
        </p:nvSpPr>
        <p:spPr/>
        <p:txBody>
          <a:bodyPr/>
          <a:lstStyle/>
          <a:p>
            <a:r>
              <a:rPr lang="en-US" dirty="0"/>
              <a:t>Part II</a:t>
            </a:r>
          </a:p>
        </p:txBody>
      </p:sp>
      <p:sp>
        <p:nvSpPr>
          <p:cNvPr id="4" name="Slide Number Placeholder 3">
            <a:extLst>
              <a:ext uri="{FF2B5EF4-FFF2-40B4-BE49-F238E27FC236}">
                <a16:creationId xmlns:a16="http://schemas.microsoft.com/office/drawing/2014/main" id="{E57978A5-B93A-44CC-9238-EC489C8987D8}"/>
              </a:ext>
            </a:extLst>
          </p:cNvPr>
          <p:cNvSpPr>
            <a:spLocks noGrp="1"/>
          </p:cNvSpPr>
          <p:nvPr>
            <p:ph type="sldNum" sz="quarter" idx="12"/>
          </p:nvPr>
        </p:nvSpPr>
        <p:spPr/>
        <p:txBody>
          <a:bodyPr/>
          <a:lstStyle/>
          <a:p>
            <a:fld id="{A2D5F323-9395-A24C-8003-89F99F5948AE}" type="slidenum">
              <a:rPr lang="en-US" smtClean="0"/>
              <a:pPr/>
              <a:t>62</a:t>
            </a:fld>
            <a:endParaRPr lang="en-US" dirty="0"/>
          </a:p>
        </p:txBody>
      </p:sp>
    </p:spTree>
    <p:extLst>
      <p:ext uri="{BB962C8B-B14F-4D97-AF65-F5344CB8AC3E}">
        <p14:creationId xmlns:p14="http://schemas.microsoft.com/office/powerpoint/2010/main" val="613716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are going to learn?</a:t>
            </a:r>
          </a:p>
        </p:txBody>
      </p:sp>
      <p:sp>
        <p:nvSpPr>
          <p:cNvPr id="3" name="Content Placeholder 2"/>
          <p:cNvSpPr>
            <a:spLocks noGrp="1"/>
          </p:cNvSpPr>
          <p:nvPr>
            <p:ph idx="1"/>
          </p:nvPr>
        </p:nvSpPr>
        <p:spPr/>
        <p:txBody>
          <a:bodyPr/>
          <a:lstStyle/>
          <a:p>
            <a:r>
              <a:rPr lang="en-US" dirty="0"/>
              <a:t>Making decisions in your program (</a:t>
            </a:r>
            <a:r>
              <a:rPr lang="en-US" b="1" dirty="0">
                <a:solidFill>
                  <a:schemeClr val="accent6">
                    <a:lumMod val="75000"/>
                  </a:schemeClr>
                </a:solidFill>
              </a:rPr>
              <a:t>branching</a:t>
            </a:r>
            <a:r>
              <a:rPr lang="en-US" dirty="0"/>
              <a:t>)</a:t>
            </a:r>
          </a:p>
          <a:p>
            <a:pPr lvl="1"/>
            <a:r>
              <a:rPr lang="en-US" dirty="0"/>
              <a:t>the </a:t>
            </a:r>
            <a:r>
              <a:rPr lang="en-US" b="1" dirty="0">
                <a:solidFill>
                  <a:schemeClr val="accent5">
                    <a:lumMod val="75000"/>
                  </a:schemeClr>
                </a:solidFill>
              </a:rPr>
              <a:t>if</a:t>
            </a:r>
            <a:r>
              <a:rPr lang="en-US" dirty="0"/>
              <a:t> selection statement</a:t>
            </a:r>
          </a:p>
          <a:p>
            <a:pPr lvl="1"/>
            <a:r>
              <a:rPr lang="en-US" dirty="0"/>
              <a:t>the </a:t>
            </a:r>
            <a:r>
              <a:rPr lang="en-US" b="1" dirty="0">
                <a:solidFill>
                  <a:schemeClr val="accent5">
                    <a:lumMod val="75000"/>
                  </a:schemeClr>
                </a:solidFill>
              </a:rPr>
              <a:t>if…else</a:t>
            </a:r>
            <a:r>
              <a:rPr lang="en-US" dirty="0"/>
              <a:t> double selection statement</a:t>
            </a:r>
          </a:p>
          <a:p>
            <a:pPr lvl="1"/>
            <a:r>
              <a:rPr lang="en-US" dirty="0"/>
              <a:t>the </a:t>
            </a:r>
            <a:r>
              <a:rPr lang="en-US" b="1" dirty="0">
                <a:solidFill>
                  <a:schemeClr val="accent5">
                    <a:lumMod val="75000"/>
                  </a:schemeClr>
                </a:solidFill>
              </a:rPr>
              <a:t>switch</a:t>
            </a:r>
            <a:r>
              <a:rPr lang="en-US" dirty="0"/>
              <a:t> multiple-selection statement</a:t>
            </a:r>
          </a:p>
          <a:p>
            <a:r>
              <a:rPr lang="en-US" dirty="0"/>
              <a:t>Doing something repeatedly (</a:t>
            </a:r>
            <a:r>
              <a:rPr lang="en-US" b="1" dirty="0">
                <a:solidFill>
                  <a:schemeClr val="accent6">
                    <a:lumMod val="75000"/>
                  </a:schemeClr>
                </a:solidFill>
              </a:rPr>
              <a:t>looping</a:t>
            </a:r>
            <a:r>
              <a:rPr lang="en-US" dirty="0"/>
              <a:t>)</a:t>
            </a:r>
          </a:p>
          <a:p>
            <a:pPr lvl="1"/>
            <a:r>
              <a:rPr lang="en-US" b="1" dirty="0">
                <a:solidFill>
                  <a:schemeClr val="accent5">
                    <a:lumMod val="75000"/>
                  </a:schemeClr>
                </a:solidFill>
              </a:rPr>
              <a:t>while</a:t>
            </a:r>
            <a:r>
              <a:rPr lang="en-US" dirty="0">
                <a:solidFill>
                  <a:schemeClr val="accent5">
                    <a:lumMod val="75000"/>
                  </a:schemeClr>
                </a:solidFill>
              </a:rPr>
              <a:t> </a:t>
            </a:r>
            <a:r>
              <a:rPr lang="en-US" dirty="0"/>
              <a:t>loop</a:t>
            </a:r>
          </a:p>
          <a:p>
            <a:pPr lvl="1"/>
            <a:r>
              <a:rPr lang="en-US" b="1" dirty="0">
                <a:solidFill>
                  <a:schemeClr val="accent5">
                    <a:lumMod val="75000"/>
                  </a:schemeClr>
                </a:solidFill>
              </a:rPr>
              <a:t>for</a:t>
            </a:r>
            <a:r>
              <a:rPr lang="en-US" dirty="0">
                <a:solidFill>
                  <a:schemeClr val="accent5">
                    <a:lumMod val="75000"/>
                  </a:schemeClr>
                </a:solidFill>
              </a:rPr>
              <a:t> </a:t>
            </a:r>
            <a:r>
              <a:rPr lang="en-US" dirty="0"/>
              <a:t>loop</a:t>
            </a:r>
          </a:p>
          <a:p>
            <a:pPr lvl="1"/>
            <a:r>
              <a:rPr lang="en-US" b="1" dirty="0">
                <a:solidFill>
                  <a:schemeClr val="accent5">
                    <a:lumMod val="75000"/>
                  </a:schemeClr>
                </a:solidFill>
              </a:rPr>
              <a:t>break</a:t>
            </a:r>
            <a:r>
              <a:rPr lang="en-US" dirty="0">
                <a:solidFill>
                  <a:schemeClr val="accent5">
                    <a:lumMod val="75000"/>
                  </a:schemeClr>
                </a:solidFill>
              </a:rPr>
              <a:t> </a:t>
            </a:r>
            <a:r>
              <a:rPr lang="en-US" dirty="0"/>
              <a:t>and </a:t>
            </a:r>
            <a:r>
              <a:rPr lang="en-US" b="1" dirty="0">
                <a:solidFill>
                  <a:schemeClr val="accent5">
                    <a:lumMod val="75000"/>
                  </a:schemeClr>
                </a:solidFill>
              </a:rPr>
              <a:t>continue</a:t>
            </a:r>
            <a:r>
              <a:rPr lang="en-US" dirty="0">
                <a:solidFill>
                  <a:schemeClr val="accent5">
                    <a:lumMod val="75000"/>
                  </a:schemeClr>
                </a:solidFill>
              </a:rPr>
              <a:t> </a:t>
            </a:r>
            <a:r>
              <a:rPr lang="en-US" dirty="0"/>
              <a:t>in loops</a:t>
            </a:r>
          </a:p>
          <a:p>
            <a:pPr lvl="1"/>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63</a:t>
            </a:fld>
            <a:endParaRPr lang="en-US" dirty="0"/>
          </a:p>
        </p:txBody>
      </p:sp>
    </p:spTree>
    <p:extLst>
      <p:ext uri="{BB962C8B-B14F-4D97-AF65-F5344CB8AC3E}">
        <p14:creationId xmlns:p14="http://schemas.microsoft.com/office/powerpoint/2010/main" val="1206589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a:xfrm>
            <a:off x="457200" y="1417638"/>
            <a:ext cx="8229600" cy="4708525"/>
          </a:xfrm>
        </p:spPr>
        <p:txBody>
          <a:bodyPr/>
          <a:lstStyle/>
          <a:p>
            <a:r>
              <a:rPr lang="en-US" dirty="0"/>
              <a:t>An </a:t>
            </a:r>
            <a:r>
              <a:rPr lang="en-US" b="1" dirty="0">
                <a:solidFill>
                  <a:srgbClr val="E46C0A"/>
                </a:solidFill>
              </a:rPr>
              <a:t>algorithm</a:t>
            </a:r>
            <a:r>
              <a:rPr lang="en-US" dirty="0"/>
              <a:t> is a procedure for solving a problem in terms of </a:t>
            </a:r>
          </a:p>
          <a:p>
            <a:pPr lvl="1"/>
            <a:r>
              <a:rPr lang="en-US" dirty="0"/>
              <a:t>the </a:t>
            </a:r>
            <a:r>
              <a:rPr lang="en-US" b="1" dirty="0">
                <a:solidFill>
                  <a:schemeClr val="tx2">
                    <a:lumMod val="60000"/>
                    <a:lumOff val="40000"/>
                  </a:schemeClr>
                </a:solidFill>
              </a:rPr>
              <a:t>actions</a:t>
            </a:r>
            <a:r>
              <a:rPr lang="en-US" dirty="0">
                <a:solidFill>
                  <a:schemeClr val="accent1">
                    <a:lumMod val="75000"/>
                  </a:schemeClr>
                </a:solidFill>
              </a:rPr>
              <a:t> </a:t>
            </a:r>
            <a:r>
              <a:rPr lang="en-US" dirty="0"/>
              <a:t>to execute and</a:t>
            </a:r>
          </a:p>
          <a:p>
            <a:pPr lvl="1"/>
            <a:r>
              <a:rPr lang="en-US" dirty="0"/>
              <a:t>the </a:t>
            </a:r>
            <a:r>
              <a:rPr lang="en-US" b="1" dirty="0">
                <a:solidFill>
                  <a:srgbClr val="558ED5"/>
                </a:solidFill>
              </a:rPr>
              <a:t>order</a:t>
            </a:r>
            <a:r>
              <a:rPr lang="en-US" dirty="0">
                <a:solidFill>
                  <a:srgbClr val="558ED5"/>
                </a:solidFill>
              </a:rPr>
              <a:t> </a:t>
            </a:r>
            <a:r>
              <a:rPr lang="en-US" dirty="0"/>
              <a:t>in which the actions execute (</a:t>
            </a:r>
            <a:r>
              <a:rPr lang="en-US" b="1" dirty="0"/>
              <a:t>flow of control</a:t>
            </a:r>
            <a:r>
              <a:rPr lang="en-US" dirty="0"/>
              <a:t>)</a:t>
            </a:r>
          </a:p>
        </p:txBody>
      </p:sp>
      <p:grpSp>
        <p:nvGrpSpPr>
          <p:cNvPr id="16" name="Group 15"/>
          <p:cNvGrpSpPr/>
          <p:nvPr/>
        </p:nvGrpSpPr>
        <p:grpSpPr>
          <a:xfrm>
            <a:off x="3768405" y="3222710"/>
            <a:ext cx="2516580" cy="3084160"/>
            <a:chOff x="3768405" y="3222710"/>
            <a:chExt cx="2516580" cy="3084160"/>
          </a:xfrm>
        </p:grpSpPr>
        <p:sp>
          <p:nvSpPr>
            <p:cNvPr id="45" name="Rectangle 44"/>
            <p:cNvSpPr/>
            <p:nvPr/>
          </p:nvSpPr>
          <p:spPr>
            <a:xfrm>
              <a:off x="3768405" y="3222710"/>
              <a:ext cx="2332809" cy="308416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TextBox 36"/>
            <p:cNvSpPr txBox="1"/>
            <p:nvPr/>
          </p:nvSpPr>
          <p:spPr>
            <a:xfrm>
              <a:off x="5728422" y="5430015"/>
              <a:ext cx="556563"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E46B73"/>
                  </a:solidFill>
                  <a:latin typeface="Zapf Dingbats"/>
                  <a:ea typeface="Zapf Dingbats"/>
                  <a:cs typeface="Zapf Dingbats"/>
                  <a:sym typeface="Zapf Dingbats"/>
                </a:rPr>
                <a:t>✗</a:t>
              </a:r>
              <a:endParaRPr lang="en-US" sz="4800" b="1" dirty="0">
                <a:solidFill>
                  <a:srgbClr val="E46B73"/>
                </a:solidFill>
              </a:endParaRPr>
            </a:p>
          </p:txBody>
        </p:sp>
        <p:grpSp>
          <p:nvGrpSpPr>
            <p:cNvPr id="39" name="Group 38"/>
            <p:cNvGrpSpPr/>
            <p:nvPr/>
          </p:nvGrpSpPr>
          <p:grpSpPr>
            <a:xfrm>
              <a:off x="4047387" y="3351046"/>
              <a:ext cx="1774845" cy="2888392"/>
              <a:chOff x="1698235" y="3286204"/>
              <a:chExt cx="1774845" cy="2888392"/>
            </a:xfrm>
          </p:grpSpPr>
          <p:sp>
            <p:nvSpPr>
              <p:cNvPr id="6" name="TextBox 5"/>
              <p:cNvSpPr txBox="1"/>
              <p:nvPr/>
            </p:nvSpPr>
            <p:spPr>
              <a:xfrm>
                <a:off x="1811196" y="3286204"/>
                <a:ext cx="1548922" cy="369332"/>
              </a:xfrm>
              <a:prstGeom prst="rect">
                <a:avLst/>
              </a:prstGeom>
              <a:noFill/>
            </p:spPr>
            <p:txBody>
              <a:bodyPr wrap="none" rtlCol="0">
                <a:spAutoFit/>
              </a:bodyPr>
              <a:lstStyle/>
              <a:p>
                <a:r>
                  <a:rPr lang="en-US" dirty="0"/>
                  <a:t>Get out of bed</a:t>
                </a:r>
              </a:p>
            </p:txBody>
          </p:sp>
          <p:sp>
            <p:nvSpPr>
              <p:cNvPr id="7" name="TextBox 6"/>
              <p:cNvSpPr txBox="1"/>
              <p:nvPr/>
            </p:nvSpPr>
            <p:spPr>
              <a:xfrm>
                <a:off x="1698235" y="3915969"/>
                <a:ext cx="1774845" cy="369332"/>
              </a:xfrm>
              <a:prstGeom prst="rect">
                <a:avLst/>
              </a:prstGeom>
              <a:noFill/>
            </p:spPr>
            <p:txBody>
              <a:bodyPr wrap="none" rtlCol="0">
                <a:spAutoFit/>
              </a:bodyPr>
              <a:lstStyle/>
              <a:p>
                <a:r>
                  <a:rPr lang="en-US" dirty="0"/>
                  <a:t>Take off pajamas</a:t>
                </a:r>
              </a:p>
            </p:txBody>
          </p:sp>
          <p:sp>
            <p:nvSpPr>
              <p:cNvPr id="8" name="TextBox 7"/>
              <p:cNvSpPr txBox="1"/>
              <p:nvPr/>
            </p:nvSpPr>
            <p:spPr>
              <a:xfrm>
                <a:off x="1931685" y="4545734"/>
                <a:ext cx="1307945" cy="369332"/>
              </a:xfrm>
              <a:prstGeom prst="rect">
                <a:avLst/>
              </a:prstGeom>
              <a:noFill/>
            </p:spPr>
            <p:txBody>
              <a:bodyPr wrap="none" rtlCol="0">
                <a:spAutoFit/>
              </a:bodyPr>
              <a:lstStyle/>
              <a:p>
                <a:r>
                  <a:rPr lang="en-US" dirty="0"/>
                  <a:t>Get dressed</a:t>
                </a:r>
              </a:p>
            </p:txBody>
          </p:sp>
          <p:sp>
            <p:nvSpPr>
              <p:cNvPr id="9" name="TextBox 8"/>
              <p:cNvSpPr txBox="1"/>
              <p:nvPr/>
            </p:nvSpPr>
            <p:spPr>
              <a:xfrm>
                <a:off x="1817621" y="5175499"/>
                <a:ext cx="1536073" cy="369332"/>
              </a:xfrm>
              <a:prstGeom prst="rect">
                <a:avLst/>
              </a:prstGeom>
              <a:noFill/>
            </p:spPr>
            <p:txBody>
              <a:bodyPr wrap="none" rtlCol="0">
                <a:spAutoFit/>
              </a:bodyPr>
              <a:lstStyle/>
              <a:p>
                <a:r>
                  <a:rPr lang="en-US" dirty="0"/>
                  <a:t>Take a shower</a:t>
                </a:r>
              </a:p>
            </p:txBody>
          </p:sp>
          <p:sp>
            <p:nvSpPr>
              <p:cNvPr id="10" name="TextBox 9"/>
              <p:cNvSpPr txBox="1"/>
              <p:nvPr/>
            </p:nvSpPr>
            <p:spPr>
              <a:xfrm>
                <a:off x="1845235" y="5805264"/>
                <a:ext cx="1480844" cy="369332"/>
              </a:xfrm>
              <a:prstGeom prst="rect">
                <a:avLst/>
              </a:prstGeom>
              <a:noFill/>
            </p:spPr>
            <p:txBody>
              <a:bodyPr wrap="none" rtlCol="0">
                <a:spAutoFit/>
              </a:bodyPr>
              <a:lstStyle/>
              <a:p>
                <a:r>
                  <a:rPr lang="en-US" dirty="0"/>
                  <a:t>Go to campus</a:t>
                </a:r>
              </a:p>
            </p:txBody>
          </p:sp>
          <p:cxnSp>
            <p:nvCxnSpPr>
              <p:cNvPr id="17" name="Straight Arrow Connector 16"/>
              <p:cNvCxnSpPr>
                <a:stCxn id="6" idx="2"/>
                <a:endCxn id="7" idx="0"/>
              </p:cNvCxnSpPr>
              <p:nvPr/>
            </p:nvCxnSpPr>
            <p:spPr>
              <a:xfrm>
                <a:off x="2585657" y="3655536"/>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2"/>
                <a:endCxn id="8" idx="0"/>
              </p:cNvCxnSpPr>
              <p:nvPr/>
            </p:nvCxnSpPr>
            <p:spPr>
              <a:xfrm>
                <a:off x="2585658" y="4285301"/>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2"/>
                <a:endCxn id="9" idx="0"/>
              </p:cNvCxnSpPr>
              <p:nvPr/>
            </p:nvCxnSpPr>
            <p:spPr>
              <a:xfrm>
                <a:off x="2585658" y="4915066"/>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9" idx="2"/>
                <a:endCxn id="10" idx="0"/>
              </p:cNvCxnSpPr>
              <p:nvPr/>
            </p:nvCxnSpPr>
            <p:spPr>
              <a:xfrm flipH="1">
                <a:off x="2585657" y="5544831"/>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46" name="Rounded Rectangle 45"/>
          <p:cNvSpPr/>
          <p:nvPr/>
        </p:nvSpPr>
        <p:spPr>
          <a:xfrm>
            <a:off x="6588224" y="3585412"/>
            <a:ext cx="2261316" cy="21881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tx1"/>
                </a:solidFill>
              </a:rPr>
              <a:t>Flow of control </a:t>
            </a:r>
            <a:r>
              <a:rPr lang="en-US" sz="1600" dirty="0">
                <a:solidFill>
                  <a:schemeClr val="tx1"/>
                </a:solidFill>
              </a:rPr>
              <a:t>is important.  The </a:t>
            </a:r>
            <a:r>
              <a:rPr lang="en-US" sz="1600" b="1" dirty="0">
                <a:solidFill>
                  <a:schemeClr val="tx1"/>
                </a:solidFill>
              </a:rPr>
              <a:t>correctness</a:t>
            </a:r>
            <a:r>
              <a:rPr lang="en-US" sz="1600" dirty="0">
                <a:solidFill>
                  <a:schemeClr val="tx1"/>
                </a:solidFill>
              </a:rPr>
              <a:t> of your algorithm determines whether you can get the desired result.</a:t>
            </a:r>
          </a:p>
        </p:txBody>
      </p:sp>
      <p:grpSp>
        <p:nvGrpSpPr>
          <p:cNvPr id="15" name="Group 14"/>
          <p:cNvGrpSpPr/>
          <p:nvPr/>
        </p:nvGrpSpPr>
        <p:grpSpPr>
          <a:xfrm>
            <a:off x="970548" y="3222710"/>
            <a:ext cx="2560168" cy="3084160"/>
            <a:chOff x="970548" y="3222710"/>
            <a:chExt cx="2560168" cy="3084160"/>
          </a:xfrm>
        </p:grpSpPr>
        <p:sp>
          <p:nvSpPr>
            <p:cNvPr id="44" name="Rectangle 43"/>
            <p:cNvSpPr/>
            <p:nvPr/>
          </p:nvSpPr>
          <p:spPr>
            <a:xfrm>
              <a:off x="970548" y="3222710"/>
              <a:ext cx="2332809" cy="308416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p:cNvSpPr txBox="1"/>
            <p:nvPr/>
          </p:nvSpPr>
          <p:spPr>
            <a:xfrm>
              <a:off x="2881380" y="5430015"/>
              <a:ext cx="649336"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91E41E"/>
                  </a:solidFill>
                  <a:latin typeface="Zapf Dingbats"/>
                  <a:ea typeface="Zapf Dingbats"/>
                  <a:cs typeface="Zapf Dingbats"/>
                  <a:sym typeface="Zapf Dingbats"/>
                </a:rPr>
                <a:t>✓</a:t>
              </a:r>
              <a:endParaRPr lang="en-US" sz="4800" b="1" dirty="0">
                <a:solidFill>
                  <a:srgbClr val="91E41E"/>
                </a:solidFill>
              </a:endParaRPr>
            </a:p>
          </p:txBody>
        </p:sp>
        <p:grpSp>
          <p:nvGrpSpPr>
            <p:cNvPr id="40" name="Group 39"/>
            <p:cNvGrpSpPr/>
            <p:nvPr/>
          </p:nvGrpSpPr>
          <p:grpSpPr>
            <a:xfrm>
              <a:off x="1249530" y="3351046"/>
              <a:ext cx="1774845" cy="2888392"/>
              <a:chOff x="5436096" y="3231283"/>
              <a:chExt cx="1774845" cy="2888392"/>
            </a:xfrm>
          </p:grpSpPr>
          <p:sp>
            <p:nvSpPr>
              <p:cNvPr id="28" name="TextBox 27"/>
              <p:cNvSpPr txBox="1"/>
              <p:nvPr/>
            </p:nvSpPr>
            <p:spPr>
              <a:xfrm>
                <a:off x="5549057" y="3231283"/>
                <a:ext cx="1548922" cy="369332"/>
              </a:xfrm>
              <a:prstGeom prst="rect">
                <a:avLst/>
              </a:prstGeom>
              <a:noFill/>
            </p:spPr>
            <p:txBody>
              <a:bodyPr wrap="none" rtlCol="0">
                <a:spAutoFit/>
              </a:bodyPr>
              <a:lstStyle/>
              <a:p>
                <a:r>
                  <a:rPr lang="en-US" dirty="0"/>
                  <a:t>Get out of bed</a:t>
                </a:r>
              </a:p>
            </p:txBody>
          </p:sp>
          <p:sp>
            <p:nvSpPr>
              <p:cNvPr id="29" name="TextBox 28"/>
              <p:cNvSpPr txBox="1"/>
              <p:nvPr/>
            </p:nvSpPr>
            <p:spPr>
              <a:xfrm>
                <a:off x="5436096" y="3861048"/>
                <a:ext cx="1774845" cy="369332"/>
              </a:xfrm>
              <a:prstGeom prst="rect">
                <a:avLst/>
              </a:prstGeom>
              <a:noFill/>
            </p:spPr>
            <p:txBody>
              <a:bodyPr wrap="none" rtlCol="0">
                <a:spAutoFit/>
              </a:bodyPr>
              <a:lstStyle/>
              <a:p>
                <a:r>
                  <a:rPr lang="en-US" dirty="0"/>
                  <a:t>Take off pajamas</a:t>
                </a:r>
              </a:p>
            </p:txBody>
          </p:sp>
          <p:sp>
            <p:nvSpPr>
              <p:cNvPr id="30" name="TextBox 29"/>
              <p:cNvSpPr txBox="1"/>
              <p:nvPr/>
            </p:nvSpPr>
            <p:spPr>
              <a:xfrm>
                <a:off x="5555482" y="4490813"/>
                <a:ext cx="1536073" cy="369332"/>
              </a:xfrm>
              <a:prstGeom prst="rect">
                <a:avLst/>
              </a:prstGeom>
              <a:noFill/>
            </p:spPr>
            <p:txBody>
              <a:bodyPr wrap="none" rtlCol="0">
                <a:spAutoFit/>
              </a:bodyPr>
              <a:lstStyle/>
              <a:p>
                <a:r>
                  <a:rPr lang="en-US" dirty="0"/>
                  <a:t>Take a shower</a:t>
                </a:r>
              </a:p>
            </p:txBody>
          </p:sp>
          <p:sp>
            <p:nvSpPr>
              <p:cNvPr id="31" name="TextBox 30"/>
              <p:cNvSpPr txBox="1"/>
              <p:nvPr/>
            </p:nvSpPr>
            <p:spPr>
              <a:xfrm>
                <a:off x="5669546" y="5120578"/>
                <a:ext cx="1307945" cy="369332"/>
              </a:xfrm>
              <a:prstGeom prst="rect">
                <a:avLst/>
              </a:prstGeom>
              <a:noFill/>
            </p:spPr>
            <p:txBody>
              <a:bodyPr wrap="none" rtlCol="0">
                <a:spAutoFit/>
              </a:bodyPr>
              <a:lstStyle/>
              <a:p>
                <a:r>
                  <a:rPr lang="en-US" dirty="0"/>
                  <a:t>Get dressed</a:t>
                </a:r>
              </a:p>
            </p:txBody>
          </p:sp>
          <p:sp>
            <p:nvSpPr>
              <p:cNvPr id="32" name="TextBox 31"/>
              <p:cNvSpPr txBox="1"/>
              <p:nvPr/>
            </p:nvSpPr>
            <p:spPr>
              <a:xfrm>
                <a:off x="5583096" y="5750343"/>
                <a:ext cx="1480844" cy="369332"/>
              </a:xfrm>
              <a:prstGeom prst="rect">
                <a:avLst/>
              </a:prstGeom>
              <a:noFill/>
            </p:spPr>
            <p:txBody>
              <a:bodyPr wrap="none" rtlCol="0">
                <a:spAutoFit/>
              </a:bodyPr>
              <a:lstStyle/>
              <a:p>
                <a:r>
                  <a:rPr lang="en-US" dirty="0"/>
                  <a:t>Go to campus</a:t>
                </a:r>
              </a:p>
            </p:txBody>
          </p:sp>
          <p:cxnSp>
            <p:nvCxnSpPr>
              <p:cNvPr id="33" name="Straight Arrow Connector 32"/>
              <p:cNvCxnSpPr>
                <a:stCxn id="28" idx="2"/>
                <a:endCxn id="29" idx="0"/>
              </p:cNvCxnSpPr>
              <p:nvPr/>
            </p:nvCxnSpPr>
            <p:spPr>
              <a:xfrm>
                <a:off x="6323518" y="3600615"/>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2"/>
                <a:endCxn id="30" idx="0"/>
              </p:cNvCxnSpPr>
              <p:nvPr/>
            </p:nvCxnSpPr>
            <p:spPr>
              <a:xfrm>
                <a:off x="6323519" y="4230380"/>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0" idx="2"/>
                <a:endCxn id="31" idx="0"/>
              </p:cNvCxnSpPr>
              <p:nvPr/>
            </p:nvCxnSpPr>
            <p:spPr>
              <a:xfrm>
                <a:off x="6323519" y="4860145"/>
                <a:ext cx="0"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1" idx="2"/>
                <a:endCxn id="32" idx="0"/>
              </p:cNvCxnSpPr>
              <p:nvPr/>
            </p:nvCxnSpPr>
            <p:spPr>
              <a:xfrm flipH="1">
                <a:off x="6323518" y="5489910"/>
                <a:ext cx="1" cy="2604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1" name="Slide Number Placeholder 10"/>
          <p:cNvSpPr>
            <a:spLocks noGrp="1"/>
          </p:cNvSpPr>
          <p:nvPr>
            <p:ph type="sldNum" sz="quarter" idx="12"/>
          </p:nvPr>
        </p:nvSpPr>
        <p:spPr/>
        <p:txBody>
          <a:bodyPr/>
          <a:lstStyle/>
          <a:p>
            <a:fld id="{A2D5F323-9395-A24C-8003-89F99F5948AE}" type="slidenum">
              <a:rPr lang="en-US" smtClean="0"/>
              <a:pPr/>
              <a:t>64</a:t>
            </a:fld>
            <a:endParaRPr lang="en-US" dirty="0"/>
          </a:p>
        </p:txBody>
      </p:sp>
    </p:spTree>
    <p:extLst>
      <p:ext uri="{BB962C8B-B14F-4D97-AF65-F5344CB8AC3E}">
        <p14:creationId xmlns:p14="http://schemas.microsoft.com/office/powerpoint/2010/main" val="45505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a:t>“fake” code—An artificial and informal language similar to everyday English for developing an algorithm</a:t>
            </a:r>
          </a:p>
          <a:p>
            <a:r>
              <a:rPr lang="en-US" sz="2400" dirty="0"/>
              <a:t>Helps you think out a program without worrying the syntax of a programming language.</a:t>
            </a:r>
          </a:p>
        </p:txBody>
      </p:sp>
      <p:sp>
        <p:nvSpPr>
          <p:cNvPr id="6" name="TextBox 5"/>
          <p:cNvSpPr txBox="1"/>
          <p:nvPr/>
        </p:nvSpPr>
        <p:spPr>
          <a:xfrm>
            <a:off x="573073" y="4166310"/>
            <a:ext cx="3851874" cy="206210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a:t>Prompt the user to enter the 1</a:t>
            </a:r>
            <a:r>
              <a:rPr lang="en-US" sz="1600" baseline="30000" dirty="0"/>
              <a:t>st</a:t>
            </a:r>
            <a:r>
              <a:rPr lang="en-US" sz="1600" dirty="0"/>
              <a:t> integer</a:t>
            </a:r>
          </a:p>
          <a:p>
            <a:r>
              <a:rPr lang="en-US" sz="1600" dirty="0"/>
              <a:t>Input the 1</a:t>
            </a:r>
            <a:r>
              <a:rPr lang="en-US" sz="1600" baseline="30000" dirty="0"/>
              <a:t>st</a:t>
            </a:r>
            <a:r>
              <a:rPr lang="en-US" sz="1600" dirty="0"/>
              <a:t> integer</a:t>
            </a:r>
          </a:p>
          <a:p>
            <a:endParaRPr lang="en-US" sz="1600" dirty="0"/>
          </a:p>
          <a:p>
            <a:r>
              <a:rPr lang="en-US" sz="1600" dirty="0"/>
              <a:t>Prompt the user to enter the 2</a:t>
            </a:r>
            <a:r>
              <a:rPr lang="en-US" sz="1600" baseline="30000" dirty="0"/>
              <a:t>nd</a:t>
            </a:r>
            <a:r>
              <a:rPr lang="en-US" sz="1600" dirty="0"/>
              <a:t> integer</a:t>
            </a:r>
          </a:p>
          <a:p>
            <a:r>
              <a:rPr lang="en-US" sz="1600" dirty="0"/>
              <a:t>Input the 2</a:t>
            </a:r>
            <a:r>
              <a:rPr lang="en-US" sz="1600" baseline="30000" dirty="0"/>
              <a:t>nd</a:t>
            </a:r>
            <a:r>
              <a:rPr lang="en-US" sz="1600" dirty="0"/>
              <a:t> integer</a:t>
            </a:r>
          </a:p>
          <a:p>
            <a:endParaRPr lang="en-US" sz="1600" dirty="0"/>
          </a:p>
          <a:p>
            <a:r>
              <a:rPr lang="en-US" sz="1600" dirty="0"/>
              <a:t>Add 1</a:t>
            </a:r>
            <a:r>
              <a:rPr lang="en-US" sz="1600" baseline="30000" dirty="0"/>
              <a:t>st</a:t>
            </a:r>
            <a:r>
              <a:rPr lang="en-US" sz="1600" dirty="0"/>
              <a:t> integer and 2</a:t>
            </a:r>
            <a:r>
              <a:rPr lang="en-US" sz="1600" baseline="30000" dirty="0"/>
              <a:t>nd</a:t>
            </a:r>
            <a:r>
              <a:rPr lang="en-US" sz="1600" dirty="0"/>
              <a:t> integer, store result</a:t>
            </a:r>
          </a:p>
          <a:p>
            <a:r>
              <a:rPr lang="en-US" sz="1600" dirty="0"/>
              <a:t>Display result</a:t>
            </a:r>
          </a:p>
        </p:txBody>
      </p:sp>
      <p:sp>
        <p:nvSpPr>
          <p:cNvPr id="7" name="TextBox 6"/>
          <p:cNvSpPr txBox="1"/>
          <p:nvPr/>
        </p:nvSpPr>
        <p:spPr>
          <a:xfrm>
            <a:off x="573073" y="3452983"/>
            <a:ext cx="3571491"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Problem:  Adding two input integers</a:t>
            </a:r>
          </a:p>
        </p:txBody>
      </p:sp>
      <p:sp>
        <p:nvSpPr>
          <p:cNvPr id="8" name="TextBox 7"/>
          <p:cNvSpPr txBox="1"/>
          <p:nvPr/>
        </p:nvSpPr>
        <p:spPr>
          <a:xfrm>
            <a:off x="4260437" y="3742505"/>
            <a:ext cx="4723141" cy="261384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defPPr>
              <a:defRPr lang="en-US"/>
            </a:defPPr>
            <a:lvl1pPr>
              <a:defRPr sz="2000">
                <a:solidFill>
                  <a:schemeClr val="dk1"/>
                </a:solidFill>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Please input the 1st integer:</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x;</a:t>
            </a:r>
            <a:br>
              <a:rPr lang="en-US" sz="1600" dirty="0">
                <a:latin typeface="Consolas" charset="0"/>
                <a:ea typeface="Consolas" charset="0"/>
                <a:cs typeface="Consolas" charset="0"/>
              </a:rPr>
            </a:br>
            <a:br>
              <a:rPr lang="en-US" sz="1600" dirty="0">
                <a:latin typeface="Consolas" charset="0"/>
                <a:ea typeface="Consolas" charset="0"/>
                <a:cs typeface="Consolas" charset="0"/>
              </a:rPr>
            </a:b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Please input the 2nd integer:</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y;</a:t>
            </a:r>
          </a:p>
          <a:p>
            <a:endParaRPr lang="en-US" sz="1600"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res = x + y;</a:t>
            </a:r>
            <a:br>
              <a:rPr lang="en-US" sz="1600" dirty="0">
                <a:latin typeface="Consolas" charset="0"/>
                <a:ea typeface="Consolas" charset="0"/>
                <a:cs typeface="Consolas" charset="0"/>
              </a:rPr>
            </a:b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res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p:txBody>
      </p:sp>
      <p:sp>
        <p:nvSpPr>
          <p:cNvPr id="9" name="TextBox 8"/>
          <p:cNvSpPr txBox="1"/>
          <p:nvPr/>
        </p:nvSpPr>
        <p:spPr>
          <a:xfrm>
            <a:off x="519601" y="3871312"/>
            <a:ext cx="1790875" cy="369332"/>
          </a:xfrm>
          <a:prstGeom prst="rect">
            <a:avLst/>
          </a:prstGeom>
          <a:noFill/>
        </p:spPr>
        <p:txBody>
          <a:bodyPr wrap="none" rtlCol="0">
            <a:spAutoFit/>
          </a:bodyPr>
          <a:lstStyle/>
          <a:p>
            <a:r>
              <a:rPr lang="en-US" i="1" dirty="0" err="1">
                <a:latin typeface="Chalkduster"/>
                <a:cs typeface="Chalkduster"/>
              </a:rPr>
              <a:t>Pseudocode</a:t>
            </a:r>
            <a:endParaRPr lang="en-US" dirty="0">
              <a:latin typeface="Chalkduster"/>
              <a:cs typeface="Chalkduster"/>
            </a:endParaRPr>
          </a:p>
        </p:txBody>
      </p:sp>
      <p:sp>
        <p:nvSpPr>
          <p:cNvPr id="10" name="Slide Number Placeholder 9"/>
          <p:cNvSpPr>
            <a:spLocks noGrp="1"/>
          </p:cNvSpPr>
          <p:nvPr>
            <p:ph type="sldNum" sz="quarter" idx="12"/>
          </p:nvPr>
        </p:nvSpPr>
        <p:spPr/>
        <p:txBody>
          <a:bodyPr/>
          <a:lstStyle/>
          <a:p>
            <a:fld id="{A2D5F323-9395-A24C-8003-89F99F5948AE}" type="slidenum">
              <a:rPr lang="en-US" smtClean="0"/>
              <a:pPr/>
              <a:t>65</a:t>
            </a:fld>
            <a:endParaRPr lang="en-US" dirty="0"/>
          </a:p>
        </p:txBody>
      </p:sp>
      <p:sp>
        <p:nvSpPr>
          <p:cNvPr id="11" name="Rounded Rectangle 10"/>
          <p:cNvSpPr/>
          <p:nvPr/>
        </p:nvSpPr>
        <p:spPr>
          <a:xfrm>
            <a:off x="6657699" y="92076"/>
            <a:ext cx="2374711" cy="6766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b="1" dirty="0"/>
              <a:t>Reference Only</a:t>
            </a:r>
            <a:endParaRPr lang="en-US" b="1" dirty="0"/>
          </a:p>
        </p:txBody>
      </p:sp>
      <p:sp>
        <p:nvSpPr>
          <p:cNvPr id="12" name="TextBox 11">
            <a:extLst>
              <a:ext uri="{FF2B5EF4-FFF2-40B4-BE49-F238E27FC236}">
                <a16:creationId xmlns:a16="http://schemas.microsoft.com/office/drawing/2014/main" id="{2A4307C4-104A-BB4B-9D24-6AA130A33892}"/>
              </a:ext>
            </a:extLst>
          </p:cNvPr>
          <p:cNvSpPr txBox="1"/>
          <p:nvPr/>
        </p:nvSpPr>
        <p:spPr>
          <a:xfrm>
            <a:off x="4260437" y="3431853"/>
            <a:ext cx="2179764" cy="369332"/>
          </a:xfrm>
          <a:prstGeom prst="rect">
            <a:avLst/>
          </a:prstGeom>
          <a:noFill/>
        </p:spPr>
        <p:txBody>
          <a:bodyPr wrap="none" rtlCol="0">
            <a:spAutoFit/>
          </a:bodyPr>
          <a:lstStyle/>
          <a:p>
            <a:r>
              <a:rPr lang="en-US" i="1" dirty="0">
                <a:latin typeface="Chalkduster"/>
                <a:cs typeface="Chalkduster"/>
              </a:rPr>
              <a:t>A C++ Program</a:t>
            </a:r>
            <a:endParaRPr lang="en-US" dirty="0">
              <a:latin typeface="Chalkduster"/>
              <a:cs typeface="Chalkduster"/>
            </a:endParaRPr>
          </a:p>
        </p:txBody>
      </p:sp>
    </p:spTree>
    <p:extLst>
      <p:ext uri="{BB962C8B-B14F-4D97-AF65-F5344CB8AC3E}">
        <p14:creationId xmlns:p14="http://schemas.microsoft.com/office/powerpoint/2010/main" val="99633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sp>
        <p:nvSpPr>
          <p:cNvPr id="3" name="Content Placeholder 2"/>
          <p:cNvSpPr>
            <a:spLocks noGrp="1"/>
          </p:cNvSpPr>
          <p:nvPr>
            <p:ph idx="1"/>
          </p:nvPr>
        </p:nvSpPr>
        <p:spPr/>
        <p:txBody>
          <a:bodyPr>
            <a:normAutofit/>
          </a:bodyPr>
          <a:lstStyle/>
          <a:p>
            <a:r>
              <a:rPr lang="en-US" sz="2400" dirty="0"/>
              <a:t>A diagram to illustrate program flow (program logic).</a:t>
            </a:r>
          </a:p>
          <a:p>
            <a:r>
              <a:rPr lang="en-US" altLang="zh-TW" sz="2400" dirty="0"/>
              <a:t>Used in </a:t>
            </a:r>
            <a:r>
              <a:rPr lang="en-US" altLang="zh-TW" sz="2400" b="1" dirty="0">
                <a:solidFill>
                  <a:schemeClr val="accent6">
                    <a:lumMod val="75000"/>
                  </a:schemeClr>
                </a:solidFill>
              </a:rPr>
              <a:t>analyzing</a:t>
            </a:r>
            <a:r>
              <a:rPr lang="en-US" altLang="zh-TW" sz="2400" dirty="0"/>
              <a:t>, </a:t>
            </a:r>
            <a:r>
              <a:rPr lang="en-US" altLang="zh-TW" sz="2400" b="1" dirty="0">
                <a:solidFill>
                  <a:schemeClr val="accent6">
                    <a:lumMod val="75000"/>
                  </a:schemeClr>
                </a:solidFill>
              </a:rPr>
              <a:t>designing</a:t>
            </a:r>
            <a:r>
              <a:rPr lang="en-US" altLang="zh-TW" sz="2400" dirty="0"/>
              <a:t>, </a:t>
            </a:r>
            <a:r>
              <a:rPr lang="en-US" altLang="zh-TW" sz="2400" b="1" dirty="0">
                <a:solidFill>
                  <a:schemeClr val="accent6">
                    <a:lumMod val="75000"/>
                  </a:schemeClr>
                </a:solidFill>
              </a:rPr>
              <a:t>documenting</a:t>
            </a:r>
            <a:r>
              <a:rPr lang="en-US" altLang="zh-TW" sz="2400" dirty="0">
                <a:solidFill>
                  <a:schemeClr val="accent6">
                    <a:lumMod val="75000"/>
                  </a:schemeClr>
                </a:solidFill>
              </a:rPr>
              <a:t> </a:t>
            </a:r>
            <a:r>
              <a:rPr lang="en-US" altLang="zh-TW" sz="2400" dirty="0"/>
              <a:t>or </a:t>
            </a:r>
            <a:r>
              <a:rPr lang="en-US" altLang="zh-TW" sz="2400" b="1" dirty="0">
                <a:solidFill>
                  <a:schemeClr val="accent6">
                    <a:lumMod val="75000"/>
                  </a:schemeClr>
                </a:solidFill>
              </a:rPr>
              <a:t>managing</a:t>
            </a:r>
            <a:r>
              <a:rPr lang="en-US" altLang="zh-TW" sz="2400" dirty="0">
                <a:solidFill>
                  <a:schemeClr val="accent6">
                    <a:lumMod val="75000"/>
                  </a:schemeClr>
                </a:solidFill>
              </a:rPr>
              <a:t> </a:t>
            </a:r>
            <a:r>
              <a:rPr lang="en-US" altLang="zh-TW" sz="2400" dirty="0"/>
              <a:t>a program.</a:t>
            </a:r>
            <a:endParaRPr lang="en-US" sz="2400" dirty="0"/>
          </a:p>
        </p:txBody>
      </p:sp>
      <p:sp>
        <p:nvSpPr>
          <p:cNvPr id="6" name="Connector 5"/>
          <p:cNvSpPr/>
          <p:nvPr/>
        </p:nvSpPr>
        <p:spPr>
          <a:xfrm>
            <a:off x="2467663" y="2957719"/>
            <a:ext cx="214313" cy="214313"/>
          </a:xfrm>
          <a:prstGeom prst="flowChartConnector">
            <a:avLst/>
          </a:prstGeom>
          <a:solidFill>
            <a:schemeClr val="accent5"/>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Connector 6"/>
          <p:cNvSpPr/>
          <p:nvPr/>
        </p:nvSpPr>
        <p:spPr>
          <a:xfrm>
            <a:off x="6344158" y="6014100"/>
            <a:ext cx="214313" cy="214313"/>
          </a:xfrm>
          <a:prstGeom prst="flowChartConnector">
            <a:avLst/>
          </a:prstGeom>
          <a:solidFill>
            <a:schemeClr val="accent5"/>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Process 7"/>
          <p:cNvSpPr/>
          <p:nvPr/>
        </p:nvSpPr>
        <p:spPr>
          <a:xfrm>
            <a:off x="1042882" y="3429000"/>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Prompt the user to enter the first integer</a:t>
            </a:r>
          </a:p>
        </p:txBody>
      </p:sp>
      <p:sp>
        <p:nvSpPr>
          <p:cNvPr id="9" name="Process 8"/>
          <p:cNvSpPr/>
          <p:nvPr/>
        </p:nvSpPr>
        <p:spPr>
          <a:xfrm>
            <a:off x="1042882" y="4339319"/>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Input the first integer</a:t>
            </a:r>
          </a:p>
        </p:txBody>
      </p:sp>
      <p:sp>
        <p:nvSpPr>
          <p:cNvPr id="10" name="Process 9"/>
          <p:cNvSpPr/>
          <p:nvPr/>
        </p:nvSpPr>
        <p:spPr>
          <a:xfrm>
            <a:off x="1042882" y="5249638"/>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Prompt the user to enter the second integer</a:t>
            </a:r>
          </a:p>
        </p:txBody>
      </p:sp>
      <p:sp>
        <p:nvSpPr>
          <p:cNvPr id="11" name="Process 10"/>
          <p:cNvSpPr/>
          <p:nvPr/>
        </p:nvSpPr>
        <p:spPr>
          <a:xfrm>
            <a:off x="4919377" y="3199981"/>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Input the second integer</a:t>
            </a:r>
          </a:p>
        </p:txBody>
      </p:sp>
      <p:sp>
        <p:nvSpPr>
          <p:cNvPr id="12" name="Process 11"/>
          <p:cNvSpPr/>
          <p:nvPr/>
        </p:nvSpPr>
        <p:spPr>
          <a:xfrm>
            <a:off x="4919377" y="4110963"/>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Add first integer and second integer, store result</a:t>
            </a:r>
          </a:p>
        </p:txBody>
      </p:sp>
      <p:sp>
        <p:nvSpPr>
          <p:cNvPr id="13" name="Process 12"/>
          <p:cNvSpPr/>
          <p:nvPr/>
        </p:nvSpPr>
        <p:spPr>
          <a:xfrm>
            <a:off x="4919377" y="5021944"/>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Prompt the user to enter the first integer</a:t>
            </a:r>
          </a:p>
        </p:txBody>
      </p:sp>
      <p:cxnSp>
        <p:nvCxnSpPr>
          <p:cNvPr id="15" name="Straight Arrow Connector 14"/>
          <p:cNvCxnSpPr>
            <a:stCxn id="6" idx="4"/>
            <a:endCxn id="8" idx="0"/>
          </p:cNvCxnSpPr>
          <p:nvPr/>
        </p:nvCxnSpPr>
        <p:spPr>
          <a:xfrm>
            <a:off x="2574820" y="3172032"/>
            <a:ext cx="0" cy="25696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2574820" y="4111625"/>
            <a:ext cx="0" cy="2276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0" idx="0"/>
          </p:cNvCxnSpPr>
          <p:nvPr/>
        </p:nvCxnSpPr>
        <p:spPr>
          <a:xfrm>
            <a:off x="2574820" y="5021944"/>
            <a:ext cx="0" cy="2276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2" idx="0"/>
          </p:cNvCxnSpPr>
          <p:nvPr/>
        </p:nvCxnSpPr>
        <p:spPr>
          <a:xfrm>
            <a:off x="6451315" y="3882606"/>
            <a:ext cx="0" cy="22835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a:off x="6451315" y="4793588"/>
            <a:ext cx="0" cy="2283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a:endCxn id="7" idx="0"/>
          </p:cNvCxnSpPr>
          <p:nvPr/>
        </p:nvCxnSpPr>
        <p:spPr>
          <a:xfrm>
            <a:off x="6451315" y="5704569"/>
            <a:ext cx="0" cy="30953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0" idx="2"/>
            <a:endCxn id="11" idx="0"/>
          </p:cNvCxnSpPr>
          <p:nvPr/>
        </p:nvCxnSpPr>
        <p:spPr>
          <a:xfrm rot="5400000" flipH="1" flipV="1">
            <a:off x="3146926" y="2627874"/>
            <a:ext cx="2732282" cy="3876495"/>
          </a:xfrm>
          <a:prstGeom prst="bentConnector5">
            <a:avLst>
              <a:gd name="adj1" fmla="val -8367"/>
              <a:gd name="adj2" fmla="val 50000"/>
              <a:gd name="adj3" fmla="val 108367"/>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A2D5F323-9395-A24C-8003-89F99F5948AE}" type="slidenum">
              <a:rPr lang="en-US" smtClean="0"/>
              <a:pPr/>
              <a:t>66</a:t>
            </a:fld>
            <a:endParaRPr lang="en-US" dirty="0"/>
          </a:p>
        </p:txBody>
      </p:sp>
    </p:spTree>
    <p:extLst>
      <p:ext uri="{BB962C8B-B14F-4D97-AF65-F5344CB8AC3E}">
        <p14:creationId xmlns:p14="http://schemas.microsoft.com/office/powerpoint/2010/main" val="12060203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a:t>
            </a:r>
          </a:p>
        </p:txBody>
      </p:sp>
      <p:sp>
        <p:nvSpPr>
          <p:cNvPr id="3" name="Content Placeholder 2"/>
          <p:cNvSpPr>
            <a:spLocks noGrp="1"/>
          </p:cNvSpPr>
          <p:nvPr>
            <p:ph idx="1"/>
          </p:nvPr>
        </p:nvSpPr>
        <p:spPr/>
        <p:txBody>
          <a:bodyPr>
            <a:normAutofit/>
          </a:bodyPr>
          <a:lstStyle/>
          <a:p>
            <a:r>
              <a:rPr lang="en-US" dirty="0"/>
              <a:t>Recall that statements in the main function are executed </a:t>
            </a:r>
            <a:r>
              <a:rPr lang="en-US" b="1" dirty="0">
                <a:solidFill>
                  <a:schemeClr val="accent6">
                    <a:lumMod val="75000"/>
                  </a:schemeClr>
                </a:solidFill>
              </a:rPr>
              <a:t>sequentially</a:t>
            </a:r>
            <a:r>
              <a:rPr lang="en-US" dirty="0"/>
              <a:t>.</a:t>
            </a:r>
          </a:p>
          <a:p>
            <a:r>
              <a:rPr lang="en-US" dirty="0"/>
              <a:t>In more complex programs, however, it is often necessary to alter the order in which statements are executed, e.g., </a:t>
            </a:r>
          </a:p>
          <a:p>
            <a:pPr lvl="1"/>
            <a:r>
              <a:rPr lang="en-US" dirty="0"/>
              <a:t>Choosing between two alternative actions – </a:t>
            </a:r>
            <a:r>
              <a:rPr lang="en-US" b="1" dirty="0">
                <a:solidFill>
                  <a:schemeClr val="accent6">
                    <a:lumMod val="75000"/>
                  </a:schemeClr>
                </a:solidFill>
              </a:rPr>
              <a:t>branching </a:t>
            </a:r>
          </a:p>
          <a:p>
            <a:pPr lvl="1"/>
            <a:r>
              <a:rPr lang="en-US" dirty="0"/>
              <a:t>Repeating an action a number of times – </a:t>
            </a:r>
            <a:r>
              <a:rPr lang="en-US" b="1" dirty="0">
                <a:solidFill>
                  <a:schemeClr val="accent6">
                    <a:lumMod val="75000"/>
                  </a:schemeClr>
                </a:solidFill>
              </a:rPr>
              <a:t>looping </a:t>
            </a:r>
          </a:p>
          <a:p>
            <a:r>
              <a:rPr lang="en-US" dirty="0"/>
              <a:t>The order in which statements are executed is often referred to as </a:t>
            </a:r>
            <a:r>
              <a:rPr lang="en-US" b="1" dirty="0">
                <a:solidFill>
                  <a:schemeClr val="accent6">
                    <a:lumMod val="75000"/>
                  </a:schemeClr>
                </a:solidFill>
              </a:rPr>
              <a:t>flow of control </a:t>
            </a:r>
          </a:p>
        </p:txBody>
      </p:sp>
      <p:sp>
        <p:nvSpPr>
          <p:cNvPr id="6" name="Slide Number Placeholder 5"/>
          <p:cNvSpPr>
            <a:spLocks noGrp="1"/>
          </p:cNvSpPr>
          <p:nvPr>
            <p:ph type="sldNum" sz="quarter" idx="12"/>
          </p:nvPr>
        </p:nvSpPr>
        <p:spPr/>
        <p:txBody>
          <a:bodyPr/>
          <a:lstStyle/>
          <a:p>
            <a:fld id="{A2D5F323-9395-A24C-8003-89F99F5948AE}" type="slidenum">
              <a:rPr lang="en-US" smtClean="0"/>
              <a:pPr/>
              <a:t>67</a:t>
            </a:fld>
            <a:endParaRPr lang="en-US" dirty="0"/>
          </a:p>
        </p:txBody>
      </p:sp>
    </p:spTree>
    <p:extLst>
      <p:ext uri="{BB962C8B-B14F-4D97-AF65-F5344CB8AC3E}">
        <p14:creationId xmlns:p14="http://schemas.microsoft.com/office/powerpoint/2010/main" val="1633748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&amp; Looping</a:t>
            </a:r>
          </a:p>
        </p:txBody>
      </p:sp>
      <p:grpSp>
        <p:nvGrpSpPr>
          <p:cNvPr id="14" name="Group 13"/>
          <p:cNvGrpSpPr/>
          <p:nvPr/>
        </p:nvGrpSpPr>
        <p:grpSpPr>
          <a:xfrm>
            <a:off x="441158" y="1397002"/>
            <a:ext cx="3810202" cy="4959348"/>
            <a:chOff x="441158" y="1397002"/>
            <a:chExt cx="3810202" cy="4959348"/>
          </a:xfrm>
        </p:grpSpPr>
        <p:sp>
          <p:nvSpPr>
            <p:cNvPr id="6" name="Process 5"/>
            <p:cNvSpPr/>
            <p:nvPr/>
          </p:nvSpPr>
          <p:spPr>
            <a:xfrm>
              <a:off x="1584290" y="1801814"/>
              <a:ext cx="153991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Wake up</a:t>
              </a:r>
            </a:p>
          </p:txBody>
        </p:sp>
        <p:cxnSp>
          <p:nvCxnSpPr>
            <p:cNvPr id="7" name="Straight Arrow Connector 6"/>
            <p:cNvCxnSpPr>
              <a:endCxn id="6" idx="0"/>
            </p:cNvCxnSpPr>
            <p:nvPr/>
          </p:nvCxnSpPr>
          <p:spPr>
            <a:xfrm>
              <a:off x="2354245" y="1397002"/>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Decision 9"/>
            <p:cNvSpPr/>
            <p:nvPr/>
          </p:nvSpPr>
          <p:spPr>
            <a:xfrm>
              <a:off x="1433869" y="2738439"/>
              <a:ext cx="1840752"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Typhoon #8?</a:t>
              </a:r>
            </a:p>
          </p:txBody>
        </p:sp>
        <p:cxnSp>
          <p:nvCxnSpPr>
            <p:cNvPr id="9" name="Straight Arrow Connector 8"/>
            <p:cNvCxnSpPr>
              <a:stCxn id="6" idx="2"/>
              <a:endCxn id="8" idx="0"/>
            </p:cNvCxnSpPr>
            <p:nvPr/>
          </p:nvCxnSpPr>
          <p:spPr>
            <a:xfrm>
              <a:off x="2354245" y="2484439"/>
              <a:ext cx="0" cy="25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22"/>
            <p:cNvCxnSpPr>
              <a:stCxn id="8" idx="3"/>
              <a:endCxn id="13" idx="0"/>
            </p:cNvCxnSpPr>
            <p:nvPr/>
          </p:nvCxnSpPr>
          <p:spPr>
            <a:xfrm>
              <a:off x="3274621" y="3238246"/>
              <a:ext cx="203450" cy="1165312"/>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77989" y="2947793"/>
              <a:ext cx="277640" cy="307777"/>
            </a:xfrm>
            <a:prstGeom prst="rect">
              <a:avLst/>
            </a:prstGeom>
            <a:noFill/>
          </p:spPr>
          <p:txBody>
            <a:bodyPr wrap="none" rtlCol="0">
              <a:spAutoFit/>
            </a:bodyPr>
            <a:lstStyle/>
            <a:p>
              <a:r>
                <a:rPr lang="en-US" sz="1400" b="1" dirty="0"/>
                <a:t>Y</a:t>
              </a:r>
            </a:p>
          </p:txBody>
        </p:sp>
        <p:sp>
          <p:nvSpPr>
            <p:cNvPr id="13" name="Process 26"/>
            <p:cNvSpPr/>
            <p:nvPr/>
          </p:nvSpPr>
          <p:spPr>
            <a:xfrm>
              <a:off x="2704782" y="4403558"/>
              <a:ext cx="1546578"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Go to bed again</a:t>
              </a:r>
            </a:p>
          </p:txBody>
        </p:sp>
        <p:cxnSp>
          <p:nvCxnSpPr>
            <p:cNvPr id="21" name="Straight Arrow Connector 20"/>
            <p:cNvCxnSpPr>
              <a:stCxn id="13" idx="2"/>
            </p:cNvCxnSpPr>
            <p:nvPr/>
          </p:nvCxnSpPr>
          <p:spPr>
            <a:xfrm>
              <a:off x="3478071" y="5086183"/>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1"/>
              <a:endCxn id="24" idx="0"/>
            </p:cNvCxnSpPr>
            <p:nvPr/>
          </p:nvCxnSpPr>
          <p:spPr>
            <a:xfrm rot="10800000" flipV="1">
              <a:off x="1209113" y="3238246"/>
              <a:ext cx="224757" cy="1165312"/>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Process 26"/>
            <p:cNvSpPr/>
            <p:nvPr/>
          </p:nvSpPr>
          <p:spPr>
            <a:xfrm>
              <a:off x="441158" y="4403558"/>
              <a:ext cx="1535908"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Go to campus</a:t>
              </a:r>
            </a:p>
          </p:txBody>
        </p:sp>
        <p:cxnSp>
          <p:nvCxnSpPr>
            <p:cNvPr id="25" name="Straight Arrow Connector 24"/>
            <p:cNvCxnSpPr>
              <a:stCxn id="24" idx="2"/>
            </p:cNvCxnSpPr>
            <p:nvPr/>
          </p:nvCxnSpPr>
          <p:spPr>
            <a:xfrm>
              <a:off x="1209112" y="5086183"/>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09112" y="2947793"/>
              <a:ext cx="303288" cy="307777"/>
            </a:xfrm>
            <a:prstGeom prst="rect">
              <a:avLst/>
            </a:prstGeom>
            <a:noFill/>
          </p:spPr>
          <p:txBody>
            <a:bodyPr wrap="none" rtlCol="0">
              <a:spAutoFit/>
            </a:bodyPr>
            <a:lstStyle/>
            <a:p>
              <a:r>
                <a:rPr lang="en-US" sz="1400" b="1" dirty="0"/>
                <a:t>N</a:t>
              </a:r>
            </a:p>
          </p:txBody>
        </p:sp>
        <p:sp>
          <p:nvSpPr>
            <p:cNvPr id="41" name="Rounded Rectangle 40"/>
            <p:cNvSpPr/>
            <p:nvPr/>
          </p:nvSpPr>
          <p:spPr>
            <a:xfrm>
              <a:off x="1367780" y="5670884"/>
              <a:ext cx="1906841" cy="68546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Branching</a:t>
              </a:r>
            </a:p>
          </p:txBody>
        </p:sp>
      </p:grpSp>
      <p:grpSp>
        <p:nvGrpSpPr>
          <p:cNvPr id="3" name="Group 2"/>
          <p:cNvGrpSpPr/>
          <p:nvPr/>
        </p:nvGrpSpPr>
        <p:grpSpPr>
          <a:xfrm>
            <a:off x="5369942" y="1098884"/>
            <a:ext cx="3607608" cy="5257466"/>
            <a:chOff x="5369942" y="1098884"/>
            <a:chExt cx="3607608" cy="5257466"/>
          </a:xfrm>
        </p:grpSpPr>
        <p:sp>
          <p:nvSpPr>
            <p:cNvPr id="42" name="Rounded Rectangle 41"/>
            <p:cNvSpPr/>
            <p:nvPr/>
          </p:nvSpPr>
          <p:spPr>
            <a:xfrm>
              <a:off x="6019800" y="5670884"/>
              <a:ext cx="1906841" cy="68546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Looping</a:t>
              </a:r>
            </a:p>
          </p:txBody>
        </p:sp>
        <p:sp>
          <p:nvSpPr>
            <p:cNvPr id="46" name="Process 5"/>
            <p:cNvSpPr/>
            <p:nvPr/>
          </p:nvSpPr>
          <p:spPr>
            <a:xfrm>
              <a:off x="5604471" y="1643480"/>
              <a:ext cx="179688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Compile program</a:t>
              </a:r>
            </a:p>
          </p:txBody>
        </p:sp>
        <p:sp>
          <p:nvSpPr>
            <p:cNvPr id="50" name="Decision 9"/>
            <p:cNvSpPr/>
            <p:nvPr/>
          </p:nvSpPr>
          <p:spPr>
            <a:xfrm>
              <a:off x="5369942" y="3255570"/>
              <a:ext cx="2265948" cy="999614"/>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Compilation Error?</a:t>
              </a:r>
            </a:p>
          </p:txBody>
        </p:sp>
        <p:cxnSp>
          <p:nvCxnSpPr>
            <p:cNvPr id="51" name="Straight Arrow Connector 50"/>
            <p:cNvCxnSpPr>
              <a:endCxn id="46" idx="0"/>
            </p:cNvCxnSpPr>
            <p:nvPr/>
          </p:nvCxnSpPr>
          <p:spPr>
            <a:xfrm>
              <a:off x="6502916" y="1098884"/>
              <a:ext cx="0" cy="54459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2"/>
              <a:endCxn id="50" idx="0"/>
            </p:cNvCxnSpPr>
            <p:nvPr/>
          </p:nvCxnSpPr>
          <p:spPr>
            <a:xfrm>
              <a:off x="6502916" y="2326105"/>
              <a:ext cx="0" cy="9294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9" name="Process 5"/>
            <p:cNvSpPr/>
            <p:nvPr/>
          </p:nvSpPr>
          <p:spPr>
            <a:xfrm>
              <a:off x="7180661" y="2516399"/>
              <a:ext cx="179688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Fix the first </a:t>
              </a:r>
              <a:br>
                <a:rPr lang="en-US" sz="1400" dirty="0"/>
              </a:br>
              <a:r>
                <a:rPr lang="en-US" sz="1400" dirty="0"/>
                <a:t>syntax error</a:t>
              </a:r>
            </a:p>
          </p:txBody>
        </p:sp>
        <p:cxnSp>
          <p:nvCxnSpPr>
            <p:cNvPr id="64" name="Straight Arrow Connector 63"/>
            <p:cNvCxnSpPr>
              <a:stCxn id="50" idx="2"/>
              <a:endCxn id="79" idx="0"/>
            </p:cNvCxnSpPr>
            <p:nvPr/>
          </p:nvCxnSpPr>
          <p:spPr>
            <a:xfrm>
              <a:off x="6502916" y="4255184"/>
              <a:ext cx="0" cy="2714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hape 74"/>
            <p:cNvCxnSpPr>
              <a:stCxn id="50" idx="3"/>
              <a:endCxn id="59" idx="2"/>
            </p:cNvCxnSpPr>
            <p:nvPr/>
          </p:nvCxnSpPr>
          <p:spPr>
            <a:xfrm flipV="1">
              <a:off x="7635890" y="3199024"/>
              <a:ext cx="443216" cy="55635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7" name="Shape 76"/>
            <p:cNvCxnSpPr>
              <a:stCxn id="59" idx="0"/>
            </p:cNvCxnSpPr>
            <p:nvPr/>
          </p:nvCxnSpPr>
          <p:spPr>
            <a:xfrm rot="16200000" flipV="1">
              <a:off x="6731313" y="1168605"/>
              <a:ext cx="1119397" cy="157619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9" name="Process 5"/>
            <p:cNvSpPr/>
            <p:nvPr/>
          </p:nvSpPr>
          <p:spPr>
            <a:xfrm>
              <a:off x="5604471" y="4526669"/>
              <a:ext cx="1796889"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Run program</a:t>
              </a:r>
            </a:p>
          </p:txBody>
        </p:sp>
        <p:sp>
          <p:nvSpPr>
            <p:cNvPr id="81" name="TextBox 80"/>
            <p:cNvSpPr txBox="1"/>
            <p:nvPr/>
          </p:nvSpPr>
          <p:spPr>
            <a:xfrm>
              <a:off x="7521675" y="3505261"/>
              <a:ext cx="277640" cy="307777"/>
            </a:xfrm>
            <a:prstGeom prst="rect">
              <a:avLst/>
            </a:prstGeom>
            <a:noFill/>
          </p:spPr>
          <p:txBody>
            <a:bodyPr wrap="none" rtlCol="0">
              <a:spAutoFit/>
            </a:bodyPr>
            <a:lstStyle/>
            <a:p>
              <a:r>
                <a:rPr lang="en-US" sz="1400" b="1" dirty="0"/>
                <a:t>Y</a:t>
              </a:r>
            </a:p>
          </p:txBody>
        </p:sp>
        <p:sp>
          <p:nvSpPr>
            <p:cNvPr id="82" name="TextBox 81"/>
            <p:cNvSpPr txBox="1"/>
            <p:nvPr/>
          </p:nvSpPr>
          <p:spPr>
            <a:xfrm>
              <a:off x="6494895" y="4149421"/>
              <a:ext cx="303288" cy="307777"/>
            </a:xfrm>
            <a:prstGeom prst="rect">
              <a:avLst/>
            </a:prstGeom>
            <a:noFill/>
          </p:spPr>
          <p:txBody>
            <a:bodyPr wrap="none" rtlCol="0">
              <a:spAutoFit/>
            </a:bodyPr>
            <a:lstStyle/>
            <a:p>
              <a:r>
                <a:rPr lang="en-US" sz="1400" b="1" dirty="0"/>
                <a:t>N</a:t>
              </a:r>
            </a:p>
          </p:txBody>
        </p:sp>
        <p:cxnSp>
          <p:nvCxnSpPr>
            <p:cNvPr id="83" name="Straight Arrow Connector 82"/>
            <p:cNvCxnSpPr>
              <a:stCxn id="79" idx="2"/>
            </p:cNvCxnSpPr>
            <p:nvPr/>
          </p:nvCxnSpPr>
          <p:spPr>
            <a:xfrm>
              <a:off x="6502916" y="5209294"/>
              <a:ext cx="0" cy="24338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10" name="Slide Number Placeholder 9"/>
          <p:cNvSpPr>
            <a:spLocks noGrp="1"/>
          </p:cNvSpPr>
          <p:nvPr>
            <p:ph type="sldNum" sz="quarter" idx="12"/>
          </p:nvPr>
        </p:nvSpPr>
        <p:spPr/>
        <p:txBody>
          <a:bodyPr/>
          <a:lstStyle/>
          <a:p>
            <a:fld id="{A2D5F323-9395-A24C-8003-89F99F5948AE}" type="slidenum">
              <a:rPr lang="en-US" smtClean="0"/>
              <a:pPr/>
              <a:t>68</a:t>
            </a:fld>
            <a:endParaRPr lang="en-US" dirty="0"/>
          </a:p>
        </p:txBody>
      </p:sp>
    </p:spTree>
    <p:extLst>
      <p:ext uri="{BB962C8B-B14F-4D97-AF65-F5344CB8AC3E}">
        <p14:creationId xmlns:p14="http://schemas.microsoft.com/office/powerpoint/2010/main" val="68722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Branching</a:t>
            </a:r>
          </a:p>
        </p:txBody>
      </p:sp>
      <p:sp>
        <p:nvSpPr>
          <p:cNvPr id="6" name="Text Placeholder 5"/>
          <p:cNvSpPr>
            <a:spLocks noGrp="1"/>
          </p:cNvSpPr>
          <p:nvPr>
            <p:ph type="body" idx="1"/>
          </p:nvPr>
        </p:nvSpPr>
        <p:spPr/>
        <p:txBody>
          <a:bodyPr/>
          <a:lstStyle/>
          <a:p>
            <a:r>
              <a:rPr lang="en-US" dirty="0"/>
              <a:t>Make a decision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69</a:t>
            </a:fld>
            <a:endParaRPr lang="en-US" dirty="0"/>
          </a:p>
        </p:txBody>
      </p:sp>
    </p:spTree>
    <p:extLst>
      <p:ext uri="{BB962C8B-B14F-4D97-AF65-F5344CB8AC3E}">
        <p14:creationId xmlns:p14="http://schemas.microsoft.com/office/powerpoint/2010/main" val="116999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Basic OPERATIONS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Decision</a:t>
            </a:r>
          </a:p>
        </p:txBody>
      </p:sp>
      <p:sp>
        <p:nvSpPr>
          <p:cNvPr id="3" name="Content Placeholder 2"/>
          <p:cNvSpPr>
            <a:spLocks noGrp="1"/>
          </p:cNvSpPr>
          <p:nvPr>
            <p:ph idx="1"/>
          </p:nvPr>
        </p:nvSpPr>
        <p:spPr/>
        <p:txBody>
          <a:bodyPr>
            <a:normAutofit/>
          </a:bodyPr>
          <a:lstStyle/>
          <a:p>
            <a:r>
              <a:rPr lang="en-US" sz="2400" dirty="0"/>
              <a:t>Sometimes an action is taken </a:t>
            </a:r>
            <a:r>
              <a:rPr lang="en-US" sz="2400" b="1" dirty="0"/>
              <a:t>selectively</a:t>
            </a:r>
            <a:r>
              <a:rPr lang="en-US" sz="2400" dirty="0"/>
              <a:t> based on a decision/condition.</a:t>
            </a:r>
          </a:p>
        </p:txBody>
      </p:sp>
      <p:sp>
        <p:nvSpPr>
          <p:cNvPr id="6" name="Process 5"/>
          <p:cNvSpPr/>
          <p:nvPr/>
        </p:nvSpPr>
        <p:spPr>
          <a:xfrm>
            <a:off x="2684232" y="2532062"/>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Get dressed</a:t>
            </a:r>
          </a:p>
        </p:txBody>
      </p:sp>
      <p:cxnSp>
        <p:nvCxnSpPr>
          <p:cNvPr id="7" name="Straight Arrow Connector 6"/>
          <p:cNvCxnSpPr>
            <a:endCxn id="6" idx="0"/>
          </p:cNvCxnSpPr>
          <p:nvPr/>
        </p:nvCxnSpPr>
        <p:spPr>
          <a:xfrm>
            <a:off x="4216170" y="2127250"/>
            <a:ext cx="0" cy="404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2680661" y="5382815"/>
            <a:ext cx="3063875"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Go to campus</a:t>
            </a:r>
          </a:p>
        </p:txBody>
      </p:sp>
      <p:sp>
        <p:nvSpPr>
          <p:cNvPr id="10" name="Decision 9"/>
          <p:cNvSpPr/>
          <p:nvPr/>
        </p:nvSpPr>
        <p:spPr>
          <a:xfrm>
            <a:off x="3014036" y="3468687"/>
            <a:ext cx="2397125" cy="1301750"/>
          </a:xfrm>
          <a:prstGeom prst="flowChartDecision">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Does it rain?</a:t>
            </a:r>
          </a:p>
        </p:txBody>
      </p:sp>
      <p:cxnSp>
        <p:nvCxnSpPr>
          <p:cNvPr id="11" name="Straight Arrow Connector 10"/>
          <p:cNvCxnSpPr>
            <a:stCxn id="6" idx="2"/>
            <a:endCxn id="10" idx="0"/>
          </p:cNvCxnSpPr>
          <p:nvPr/>
        </p:nvCxnSpPr>
        <p:spPr>
          <a:xfrm flipH="1">
            <a:off x="4212599" y="3214687"/>
            <a:ext cx="3571" cy="25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8" idx="0"/>
          </p:cNvCxnSpPr>
          <p:nvPr/>
        </p:nvCxnSpPr>
        <p:spPr>
          <a:xfrm>
            <a:off x="4212599" y="4770437"/>
            <a:ext cx="0" cy="61237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p:cNvCxnSpPr>
          <p:nvPr/>
        </p:nvCxnSpPr>
        <p:spPr>
          <a:xfrm>
            <a:off x="4212599" y="6065440"/>
            <a:ext cx="0" cy="47347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3"/>
            <a:endCxn id="27" idx="0"/>
          </p:cNvCxnSpPr>
          <p:nvPr/>
        </p:nvCxnSpPr>
        <p:spPr>
          <a:xfrm>
            <a:off x="5411161" y="4119562"/>
            <a:ext cx="1683757" cy="17462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74745" y="3811785"/>
            <a:ext cx="277640" cy="307777"/>
          </a:xfrm>
          <a:prstGeom prst="rect">
            <a:avLst/>
          </a:prstGeom>
          <a:noFill/>
        </p:spPr>
        <p:txBody>
          <a:bodyPr wrap="none" rtlCol="0">
            <a:spAutoFit/>
          </a:bodyPr>
          <a:lstStyle/>
          <a:p>
            <a:r>
              <a:rPr lang="en-US" sz="1400" b="1" dirty="0"/>
              <a:t>Y</a:t>
            </a:r>
          </a:p>
        </p:txBody>
      </p:sp>
      <p:sp>
        <p:nvSpPr>
          <p:cNvPr id="26" name="TextBox 25"/>
          <p:cNvSpPr txBox="1"/>
          <p:nvPr/>
        </p:nvSpPr>
        <p:spPr>
          <a:xfrm>
            <a:off x="4204578" y="4669261"/>
            <a:ext cx="303288" cy="307777"/>
          </a:xfrm>
          <a:prstGeom prst="rect">
            <a:avLst/>
          </a:prstGeom>
          <a:noFill/>
        </p:spPr>
        <p:txBody>
          <a:bodyPr wrap="none" rtlCol="0">
            <a:spAutoFit/>
          </a:bodyPr>
          <a:lstStyle/>
          <a:p>
            <a:r>
              <a:rPr lang="en-US" sz="1400" b="1" dirty="0"/>
              <a:t>N</a:t>
            </a:r>
          </a:p>
        </p:txBody>
      </p:sp>
      <p:sp>
        <p:nvSpPr>
          <p:cNvPr id="27" name="Process 26"/>
          <p:cNvSpPr/>
          <p:nvPr/>
        </p:nvSpPr>
        <p:spPr>
          <a:xfrm>
            <a:off x="6064956" y="4294185"/>
            <a:ext cx="2059924"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Bring an umbrella</a:t>
            </a:r>
          </a:p>
        </p:txBody>
      </p:sp>
      <p:cxnSp>
        <p:nvCxnSpPr>
          <p:cNvPr id="30" name="Elbow Connector 29"/>
          <p:cNvCxnSpPr>
            <a:stCxn id="27" idx="2"/>
          </p:cNvCxnSpPr>
          <p:nvPr/>
        </p:nvCxnSpPr>
        <p:spPr>
          <a:xfrm rot="5400000">
            <a:off x="5540292" y="3649118"/>
            <a:ext cx="226934" cy="288231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365644" y="5012243"/>
            <a:ext cx="2472023" cy="1398732"/>
            <a:chOff x="6365644" y="5012243"/>
            <a:chExt cx="2472023" cy="1398732"/>
          </a:xfrm>
        </p:grpSpPr>
        <p:sp>
          <p:nvSpPr>
            <p:cNvPr id="36" name="TextBox 35"/>
            <p:cNvSpPr txBox="1"/>
            <p:nvPr/>
          </p:nvSpPr>
          <p:spPr>
            <a:xfrm>
              <a:off x="6365644" y="5764644"/>
              <a:ext cx="2472023"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Do this only when the condition is true</a:t>
              </a:r>
            </a:p>
          </p:txBody>
        </p:sp>
        <p:cxnSp>
          <p:nvCxnSpPr>
            <p:cNvPr id="40" name="Curved Connector 39"/>
            <p:cNvCxnSpPr/>
            <p:nvPr/>
          </p:nvCxnSpPr>
          <p:spPr>
            <a:xfrm rot="16200000" flipV="1">
              <a:off x="7302524" y="5311376"/>
              <a:ext cx="741141" cy="142876"/>
            </a:xfrm>
            <a:prstGeom prst="curved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58878" y="4119565"/>
            <a:ext cx="2280278" cy="734362"/>
            <a:chOff x="558878" y="4119565"/>
            <a:chExt cx="2280278" cy="734362"/>
          </a:xfrm>
        </p:grpSpPr>
        <p:cxnSp>
          <p:nvCxnSpPr>
            <p:cNvPr id="20" name="Curved Connector 19"/>
            <p:cNvCxnSpPr/>
            <p:nvPr/>
          </p:nvCxnSpPr>
          <p:spPr>
            <a:xfrm flipV="1">
              <a:off x="1836524" y="4119565"/>
              <a:ext cx="1002632" cy="549696"/>
            </a:xfrm>
            <a:prstGeom prst="curvedConnector3">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58878" y="4484595"/>
              <a:ext cx="1277646"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 condition</a:t>
              </a:r>
            </a:p>
          </p:txBody>
        </p:sp>
      </p:grpSp>
      <p:sp>
        <p:nvSpPr>
          <p:cNvPr id="9" name="Slide Number Placeholder 8"/>
          <p:cNvSpPr>
            <a:spLocks noGrp="1"/>
          </p:cNvSpPr>
          <p:nvPr>
            <p:ph type="sldNum" sz="quarter" idx="12"/>
          </p:nvPr>
        </p:nvSpPr>
        <p:spPr/>
        <p:txBody>
          <a:bodyPr/>
          <a:lstStyle/>
          <a:p>
            <a:fld id="{A2D5F323-9395-A24C-8003-89F99F5948AE}" type="slidenum">
              <a:rPr lang="en-US" smtClean="0"/>
              <a:pPr/>
              <a:t>70</a:t>
            </a:fld>
            <a:endParaRPr lang="en-US" dirty="0"/>
          </a:p>
        </p:txBody>
      </p:sp>
    </p:spTree>
    <p:extLst>
      <p:ext uri="{BB962C8B-B14F-4D97-AF65-F5344CB8AC3E}">
        <p14:creationId xmlns:p14="http://schemas.microsoft.com/office/powerpoint/2010/main" val="11047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a:t>
            </a:r>
            <a:r>
              <a:rPr lang="en-US" dirty="0"/>
              <a:t> statement </a:t>
            </a:r>
          </a:p>
        </p:txBody>
      </p:sp>
      <p:sp>
        <p:nvSpPr>
          <p:cNvPr id="8" name="TextBox 7"/>
          <p:cNvSpPr txBox="1"/>
          <p:nvPr/>
        </p:nvSpPr>
        <p:spPr>
          <a:xfrm>
            <a:off x="590321" y="1708484"/>
            <a:ext cx="4687532"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If student’s mark is greater than or equal to 60</a:t>
            </a:r>
          </a:p>
          <a:p>
            <a:r>
              <a:rPr lang="en-US" dirty="0"/>
              <a:t>       print “passed”</a:t>
            </a:r>
          </a:p>
        </p:txBody>
      </p:sp>
      <p:sp>
        <p:nvSpPr>
          <p:cNvPr id="9" name="Decision 8"/>
          <p:cNvSpPr/>
          <p:nvPr/>
        </p:nvSpPr>
        <p:spPr>
          <a:xfrm>
            <a:off x="590321" y="3478805"/>
            <a:ext cx="2397125" cy="130175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mark &gt;= 60?</a:t>
            </a:r>
          </a:p>
        </p:txBody>
      </p:sp>
      <p:cxnSp>
        <p:nvCxnSpPr>
          <p:cNvPr id="10" name="Straight Arrow Connector 9"/>
          <p:cNvCxnSpPr>
            <a:endCxn id="9" idx="0"/>
          </p:cNvCxnSpPr>
          <p:nvPr/>
        </p:nvCxnSpPr>
        <p:spPr>
          <a:xfrm>
            <a:off x="1788884" y="3031958"/>
            <a:ext cx="0" cy="44684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p:cNvCxnSpPr>
          <p:nvPr/>
        </p:nvCxnSpPr>
        <p:spPr>
          <a:xfrm>
            <a:off x="1788884" y="4780555"/>
            <a:ext cx="0" cy="61237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3"/>
            <a:endCxn id="13" idx="0"/>
          </p:cNvCxnSpPr>
          <p:nvPr/>
        </p:nvCxnSpPr>
        <p:spPr>
          <a:xfrm>
            <a:off x="2987446" y="4129680"/>
            <a:ext cx="784225" cy="22224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Process 12"/>
          <p:cNvSpPr/>
          <p:nvPr/>
        </p:nvSpPr>
        <p:spPr>
          <a:xfrm>
            <a:off x="2987446" y="4351926"/>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Print “passed”</a:t>
            </a:r>
          </a:p>
        </p:txBody>
      </p:sp>
      <p:cxnSp>
        <p:nvCxnSpPr>
          <p:cNvPr id="14" name="Elbow Connector 13"/>
          <p:cNvCxnSpPr>
            <a:stCxn id="13" idx="2"/>
          </p:cNvCxnSpPr>
          <p:nvPr/>
        </p:nvCxnSpPr>
        <p:spPr>
          <a:xfrm rot="5400000">
            <a:off x="2716776" y="4106660"/>
            <a:ext cx="127004" cy="1982787"/>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51030" y="3862008"/>
            <a:ext cx="272832" cy="307777"/>
          </a:xfrm>
          <a:prstGeom prst="rect">
            <a:avLst/>
          </a:prstGeom>
          <a:noFill/>
        </p:spPr>
        <p:txBody>
          <a:bodyPr wrap="none" rtlCol="0">
            <a:spAutoFit/>
          </a:bodyPr>
          <a:lstStyle/>
          <a:p>
            <a:r>
              <a:rPr lang="en-US" sz="1400" dirty="0"/>
              <a:t>Y</a:t>
            </a:r>
          </a:p>
        </p:txBody>
      </p:sp>
      <p:sp>
        <p:nvSpPr>
          <p:cNvPr id="16" name="TextBox 15"/>
          <p:cNvSpPr txBox="1"/>
          <p:nvPr/>
        </p:nvSpPr>
        <p:spPr>
          <a:xfrm>
            <a:off x="1768392" y="4682813"/>
            <a:ext cx="300082" cy="307777"/>
          </a:xfrm>
          <a:prstGeom prst="rect">
            <a:avLst/>
          </a:prstGeom>
          <a:noFill/>
        </p:spPr>
        <p:txBody>
          <a:bodyPr wrap="square" rtlCol="0">
            <a:spAutoFit/>
          </a:bodyPr>
          <a:lstStyle/>
          <a:p>
            <a:r>
              <a:rPr lang="en-US" sz="1400" dirty="0"/>
              <a:t>N</a:t>
            </a:r>
          </a:p>
        </p:txBody>
      </p:sp>
      <p:grpSp>
        <p:nvGrpSpPr>
          <p:cNvPr id="3" name="Group 2"/>
          <p:cNvGrpSpPr/>
          <p:nvPr/>
        </p:nvGrpSpPr>
        <p:grpSpPr>
          <a:xfrm>
            <a:off x="5116988" y="3203690"/>
            <a:ext cx="3569812" cy="1316636"/>
            <a:chOff x="5478382" y="3320875"/>
            <a:chExt cx="3569812" cy="1316636"/>
          </a:xfrm>
        </p:grpSpPr>
        <p:sp>
          <p:nvSpPr>
            <p:cNvPr id="25" name="Rectangle 24"/>
            <p:cNvSpPr/>
            <p:nvPr/>
          </p:nvSpPr>
          <p:spPr>
            <a:xfrm>
              <a:off x="5558590" y="3621848"/>
              <a:ext cx="3489604" cy="101566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b="1" dirty="0">
                  <a:latin typeface="Menlo" panose="020B0609030804020204" pitchFamily="49" charset="0"/>
                  <a:ea typeface="Menlo" panose="020B0609030804020204" pitchFamily="49" charset="0"/>
                  <a:cs typeface="Menlo" panose="020B0609030804020204" pitchFamily="49" charset="0"/>
                </a:rPr>
                <a:t>if</a:t>
              </a:r>
              <a:r>
                <a:rPr lang="en-US" dirty="0">
                  <a:latin typeface="Menlo" panose="020B0609030804020204" pitchFamily="49" charset="0"/>
                  <a:ea typeface="Menlo" panose="020B0609030804020204" pitchFamily="49" charset="0"/>
                  <a:cs typeface="Menlo" panose="020B0609030804020204" pitchFamily="49" charset="0"/>
                </a:rPr>
                <a:t> (mark &gt;= 60)</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latin typeface="Menlo" panose="020B0609030804020204" pitchFamily="49" charset="0"/>
                  <a:ea typeface="Menlo" panose="020B0609030804020204" pitchFamily="49" charset="0"/>
                  <a:cs typeface="Menlo" panose="020B0609030804020204" pitchFamily="49" charset="0"/>
                </a:rPr>
                <a:t>”;</a:t>
              </a:r>
            </a:p>
            <a:p>
              <a:endParaRPr lang="en-US" sz="2000" dirty="0">
                <a:latin typeface="Menlo" panose="020B0609030804020204" pitchFamily="49" charset="0"/>
                <a:ea typeface="Menlo" panose="020B0609030804020204" pitchFamily="49" charset="0"/>
                <a:cs typeface="Menlo" panose="020B0609030804020204" pitchFamily="49" charset="0"/>
              </a:endParaRPr>
            </a:p>
          </p:txBody>
        </p:sp>
        <p:sp>
          <p:nvSpPr>
            <p:cNvPr id="17" name="TextBox 16"/>
            <p:cNvSpPr txBox="1"/>
            <p:nvPr/>
          </p:nvSpPr>
          <p:spPr>
            <a:xfrm>
              <a:off x="5478382" y="3320875"/>
              <a:ext cx="1028936" cy="369332"/>
            </a:xfrm>
            <a:prstGeom prst="rect">
              <a:avLst/>
            </a:prstGeom>
            <a:noFill/>
          </p:spPr>
          <p:txBody>
            <a:bodyPr wrap="none" rtlCol="0">
              <a:spAutoFit/>
            </a:bodyPr>
            <a:lstStyle/>
            <a:p>
              <a:r>
                <a:rPr lang="en-US" i="1" dirty="0">
                  <a:cs typeface="Chalkduster"/>
                </a:rPr>
                <a:t>C++ code</a:t>
              </a:r>
              <a:endParaRPr lang="en-US" dirty="0">
                <a:cs typeface="Chalkduster"/>
              </a:endParaRPr>
            </a:p>
          </p:txBody>
        </p:sp>
      </p:grpSp>
      <p:sp>
        <p:nvSpPr>
          <p:cNvPr id="18" name="TextBox 17"/>
          <p:cNvSpPr txBox="1"/>
          <p:nvPr/>
        </p:nvSpPr>
        <p:spPr>
          <a:xfrm>
            <a:off x="550217" y="1392625"/>
            <a:ext cx="1285095" cy="369332"/>
          </a:xfrm>
          <a:prstGeom prst="rect">
            <a:avLst/>
          </a:prstGeom>
          <a:noFill/>
        </p:spPr>
        <p:txBody>
          <a:bodyPr wrap="none" rtlCol="0">
            <a:spAutoFit/>
          </a:bodyPr>
          <a:lstStyle/>
          <a:p>
            <a:r>
              <a:rPr lang="en-US" i="1" dirty="0" err="1">
                <a:cs typeface="Chalkduster"/>
              </a:rPr>
              <a:t>Pseudocode</a:t>
            </a:r>
            <a:endParaRPr lang="en-US" dirty="0">
              <a:cs typeface="Chalkduster"/>
            </a:endParaRPr>
          </a:p>
        </p:txBody>
      </p:sp>
      <p:sp>
        <p:nvSpPr>
          <p:cNvPr id="19" name="TextBox 18"/>
          <p:cNvSpPr txBox="1"/>
          <p:nvPr/>
        </p:nvSpPr>
        <p:spPr>
          <a:xfrm>
            <a:off x="2341092" y="5392933"/>
            <a:ext cx="1103635" cy="369332"/>
          </a:xfrm>
          <a:prstGeom prst="rect">
            <a:avLst/>
          </a:prstGeom>
          <a:noFill/>
        </p:spPr>
        <p:txBody>
          <a:bodyPr wrap="none" rtlCol="0">
            <a:spAutoFit/>
          </a:bodyPr>
          <a:lstStyle/>
          <a:p>
            <a:r>
              <a:rPr lang="en-US" i="1" dirty="0">
                <a:cs typeface="Chalkduster"/>
              </a:rPr>
              <a:t>Flowchart</a:t>
            </a:r>
            <a:endParaRPr lang="en-US" dirty="0">
              <a:cs typeface="Chalkduster"/>
            </a:endParaRPr>
          </a:p>
        </p:txBody>
      </p:sp>
      <p:sp>
        <p:nvSpPr>
          <p:cNvPr id="6" name="Slide Number Placeholder 5"/>
          <p:cNvSpPr>
            <a:spLocks noGrp="1"/>
          </p:cNvSpPr>
          <p:nvPr>
            <p:ph type="sldNum" sz="quarter" idx="12"/>
          </p:nvPr>
        </p:nvSpPr>
        <p:spPr/>
        <p:txBody>
          <a:bodyPr/>
          <a:lstStyle/>
          <a:p>
            <a:fld id="{A2D5F323-9395-A24C-8003-89F99F5948AE}" type="slidenum">
              <a:rPr lang="en-US" smtClean="0"/>
              <a:pPr/>
              <a:t>71</a:t>
            </a:fld>
            <a:endParaRPr lang="en-US" dirty="0"/>
          </a:p>
        </p:txBody>
      </p:sp>
    </p:spTree>
    <p:extLst>
      <p:ext uri="{BB962C8B-B14F-4D97-AF65-F5344CB8AC3E}">
        <p14:creationId xmlns:p14="http://schemas.microsoft.com/office/powerpoint/2010/main" val="38400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a:t>
            </a:r>
            <a:r>
              <a:rPr lang="en-US" dirty="0"/>
              <a:t> statement</a:t>
            </a:r>
          </a:p>
        </p:txBody>
      </p:sp>
      <p:sp>
        <p:nvSpPr>
          <p:cNvPr id="3" name="Content Placeholder 2"/>
          <p:cNvSpPr>
            <a:spLocks noGrp="1"/>
          </p:cNvSpPr>
          <p:nvPr>
            <p:ph idx="1"/>
          </p:nvPr>
        </p:nvSpPr>
        <p:spPr>
          <a:xfrm>
            <a:off x="286603" y="2778126"/>
            <a:ext cx="8584442" cy="3450288"/>
          </a:xfrm>
        </p:spPr>
        <p:txBody>
          <a:bodyPr/>
          <a:lstStyle/>
          <a:p>
            <a:r>
              <a:rPr lang="en-US" b="1" dirty="0">
                <a:solidFill>
                  <a:schemeClr val="accent6">
                    <a:lumMod val="75000"/>
                  </a:schemeClr>
                </a:solidFill>
              </a:rPr>
              <a:t>condition</a:t>
            </a:r>
            <a:r>
              <a:rPr lang="en-US" dirty="0"/>
              <a:t>:  an expression that evaluates to </a:t>
            </a:r>
            <a:r>
              <a:rPr lang="en-US" b="1" dirty="0">
                <a:solidFill>
                  <a:schemeClr val="accent6">
                    <a:lumMod val="75000"/>
                  </a:schemeClr>
                </a:solidFill>
              </a:rPr>
              <a:t>true</a:t>
            </a:r>
            <a:r>
              <a:rPr lang="en-US" dirty="0"/>
              <a:t> or </a:t>
            </a:r>
            <a:r>
              <a:rPr lang="en-US" b="1" dirty="0">
                <a:solidFill>
                  <a:schemeClr val="accent6">
                    <a:lumMod val="75000"/>
                  </a:schemeClr>
                </a:solidFill>
              </a:rPr>
              <a:t>false</a:t>
            </a:r>
            <a:r>
              <a:rPr lang="en-US" dirty="0"/>
              <a:t> </a:t>
            </a:r>
          </a:p>
          <a:p>
            <a:endParaRPr lang="en-US" dirty="0"/>
          </a:p>
          <a:p>
            <a:endParaRPr lang="en-US" dirty="0"/>
          </a:p>
          <a:p>
            <a:r>
              <a:rPr lang="en-US" b="1" dirty="0">
                <a:solidFill>
                  <a:srgbClr val="77933C"/>
                </a:solidFill>
              </a:rPr>
              <a:t>statement</a:t>
            </a:r>
            <a:r>
              <a:rPr lang="en-US" dirty="0"/>
              <a:t>:  a statement to execute if </a:t>
            </a:r>
            <a:r>
              <a:rPr lang="en-US" dirty="0">
                <a:solidFill>
                  <a:srgbClr val="E46C0A"/>
                </a:solidFill>
              </a:rPr>
              <a:t>condition </a:t>
            </a:r>
            <a:r>
              <a:rPr lang="en-US" dirty="0"/>
              <a:t>is true</a:t>
            </a:r>
          </a:p>
        </p:txBody>
      </p:sp>
      <p:sp>
        <p:nvSpPr>
          <p:cNvPr id="7" name="Rectangle 6"/>
          <p:cNvSpPr/>
          <p:nvPr/>
        </p:nvSpPr>
        <p:spPr>
          <a:xfrm>
            <a:off x="1716869" y="1631950"/>
            <a:ext cx="5991368"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if (</a:t>
            </a:r>
            <a:r>
              <a:rPr lang="en-US" sz="2000" dirty="0">
                <a:solidFill>
                  <a:srgbClr val="E46C0A"/>
                </a:solidFill>
              </a:rPr>
              <a:t>condition</a:t>
            </a:r>
            <a:r>
              <a:rPr lang="en-US" sz="2000" dirty="0">
                <a:solidFill>
                  <a:srgbClr val="0070C0"/>
                </a:solidFill>
              </a:rPr>
              <a:t>)   </a:t>
            </a:r>
            <a:r>
              <a:rPr lang="en-US" sz="2000" dirty="0">
                <a:solidFill>
                  <a:schemeClr val="accent3">
                    <a:lumMod val="75000"/>
                  </a:schemeClr>
                </a:solidFill>
              </a:rPr>
              <a:t>statement</a:t>
            </a:r>
            <a:r>
              <a:rPr lang="en-US" sz="2000" dirty="0">
                <a:solidFill>
                  <a:srgbClr val="0070C0"/>
                </a:solidFill>
              </a:rPr>
              <a:t>; </a:t>
            </a:r>
          </a:p>
        </p:txBody>
      </p:sp>
      <p:sp>
        <p:nvSpPr>
          <p:cNvPr id="8" name="Rectangle 7"/>
          <p:cNvSpPr/>
          <p:nvPr/>
        </p:nvSpPr>
        <p:spPr>
          <a:xfrm>
            <a:off x="1763688" y="3450840"/>
            <a:ext cx="1385955"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mark &gt; 60</a:t>
            </a:r>
            <a:endParaRPr lang="en-US" sz="2000" dirty="0">
              <a:solidFill>
                <a:schemeClr val="tx1"/>
              </a:solidFill>
              <a:cs typeface="Times New Roman" pitchFamily="18" charset="0"/>
            </a:endParaRPr>
          </a:p>
        </p:txBody>
      </p:sp>
      <p:sp>
        <p:nvSpPr>
          <p:cNvPr id="9" name="Rectangle 8"/>
          <p:cNvSpPr/>
          <p:nvPr/>
        </p:nvSpPr>
        <p:spPr>
          <a:xfrm>
            <a:off x="3470629" y="3450840"/>
            <a:ext cx="1385955"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a:t>
            </a:r>
            <a:r>
              <a:rPr lang="en-US" sz="2000" dirty="0">
                <a:solidFill>
                  <a:srgbClr val="8064A2"/>
                </a:solidFill>
                <a:cs typeface="Times New Roman" pitchFamily="18" charset="0"/>
              </a:rPr>
              <a:t>A</a:t>
            </a:r>
            <a:r>
              <a:rPr lang="en-US" sz="2000" dirty="0">
                <a:cs typeface="Times New Roman" pitchFamily="18" charset="0"/>
              </a:rPr>
              <a:t>’ == ‘</a:t>
            </a:r>
            <a:r>
              <a:rPr lang="en-US" sz="2000" dirty="0">
                <a:solidFill>
                  <a:srgbClr val="8064A2"/>
                </a:solidFill>
                <a:cs typeface="Times New Roman" pitchFamily="18" charset="0"/>
              </a:rPr>
              <a:t>a</a:t>
            </a:r>
            <a:r>
              <a:rPr lang="en-US" sz="2000" dirty="0">
                <a:cs typeface="Times New Roman" pitchFamily="18" charset="0"/>
              </a:rPr>
              <a:t>’</a:t>
            </a:r>
            <a:endParaRPr lang="en-US" sz="2000" dirty="0">
              <a:solidFill>
                <a:schemeClr val="tx1"/>
              </a:solidFill>
              <a:cs typeface="Times New Roman" pitchFamily="18" charset="0"/>
            </a:endParaRPr>
          </a:p>
        </p:txBody>
      </p:sp>
      <p:sp>
        <p:nvSpPr>
          <p:cNvPr id="10" name="Rectangle 9"/>
          <p:cNvSpPr/>
          <p:nvPr/>
        </p:nvSpPr>
        <p:spPr>
          <a:xfrm>
            <a:off x="5177570" y="3450840"/>
            <a:ext cx="1305693"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3 – 2 != 0</a:t>
            </a:r>
            <a:endParaRPr lang="en-US" sz="2000" dirty="0">
              <a:solidFill>
                <a:schemeClr val="tx1"/>
              </a:solidFill>
              <a:cs typeface="Times New Roman" pitchFamily="18" charset="0"/>
            </a:endParaRPr>
          </a:p>
        </p:txBody>
      </p:sp>
      <p:sp>
        <p:nvSpPr>
          <p:cNvPr id="11" name="Rectangle 10"/>
          <p:cNvSpPr/>
          <p:nvPr/>
        </p:nvSpPr>
        <p:spPr>
          <a:xfrm>
            <a:off x="6804248" y="3450840"/>
            <a:ext cx="1305693" cy="68199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cs typeface="Times New Roman" pitchFamily="18" charset="0"/>
              </a:rPr>
              <a:t>3 – 2</a:t>
            </a:r>
            <a:endParaRPr lang="en-US" sz="2000" dirty="0">
              <a:solidFill>
                <a:schemeClr val="tx1"/>
              </a:solidFill>
              <a:cs typeface="Times New Roman" pitchFamily="18" charset="0"/>
            </a:endParaRPr>
          </a:p>
        </p:txBody>
      </p:sp>
      <p:sp>
        <p:nvSpPr>
          <p:cNvPr id="6" name="Slide Number Placeholder 5"/>
          <p:cNvSpPr>
            <a:spLocks noGrp="1"/>
          </p:cNvSpPr>
          <p:nvPr>
            <p:ph type="sldNum" sz="quarter" idx="12"/>
          </p:nvPr>
        </p:nvSpPr>
        <p:spPr/>
        <p:txBody>
          <a:bodyPr/>
          <a:lstStyle/>
          <a:p>
            <a:fld id="{A2D5F323-9395-A24C-8003-89F99F5948AE}" type="slidenum">
              <a:rPr lang="en-US" smtClean="0"/>
              <a:pPr/>
              <a:t>72</a:t>
            </a:fld>
            <a:endParaRPr lang="en-US" dirty="0"/>
          </a:p>
        </p:txBody>
      </p:sp>
    </p:spTree>
    <p:extLst>
      <p:ext uri="{BB962C8B-B14F-4D97-AF65-F5344CB8AC3E}">
        <p14:creationId xmlns:p14="http://schemas.microsoft.com/office/powerpoint/2010/main" val="1218009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if…else</a:t>
            </a:r>
            <a:r>
              <a:rPr lang="en-US" dirty="0"/>
              <a:t> statement </a:t>
            </a:r>
          </a:p>
        </p:txBody>
      </p:sp>
      <p:sp>
        <p:nvSpPr>
          <p:cNvPr id="6" name="TextBox 5"/>
          <p:cNvSpPr txBox="1"/>
          <p:nvPr/>
        </p:nvSpPr>
        <p:spPr>
          <a:xfrm>
            <a:off x="574665" y="1804253"/>
            <a:ext cx="4624759"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If student’s mark is greater than or equal to 60</a:t>
            </a:r>
          </a:p>
          <a:p>
            <a:r>
              <a:rPr lang="en-US" dirty="0"/>
              <a:t>       print “passed”</a:t>
            </a:r>
          </a:p>
          <a:p>
            <a:r>
              <a:rPr lang="en-US" dirty="0"/>
              <a:t>Else </a:t>
            </a:r>
          </a:p>
          <a:p>
            <a:r>
              <a:rPr lang="en-US" dirty="0"/>
              <a:t>       print “failed”</a:t>
            </a:r>
          </a:p>
        </p:txBody>
      </p:sp>
      <p:sp>
        <p:nvSpPr>
          <p:cNvPr id="7" name="Decision 6"/>
          <p:cNvSpPr/>
          <p:nvPr/>
        </p:nvSpPr>
        <p:spPr>
          <a:xfrm>
            <a:off x="286604" y="3681662"/>
            <a:ext cx="2812798" cy="1181235"/>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mark &gt;= 60?</a:t>
            </a:r>
          </a:p>
        </p:txBody>
      </p:sp>
      <p:cxnSp>
        <p:nvCxnSpPr>
          <p:cNvPr id="8" name="Straight Arrow Connector 7"/>
          <p:cNvCxnSpPr>
            <a:endCxn id="7" idx="0"/>
          </p:cNvCxnSpPr>
          <p:nvPr/>
        </p:nvCxnSpPr>
        <p:spPr>
          <a:xfrm flipH="1">
            <a:off x="1693003" y="3307148"/>
            <a:ext cx="3572" cy="37451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a:endCxn id="20" idx="0"/>
          </p:cNvCxnSpPr>
          <p:nvPr/>
        </p:nvCxnSpPr>
        <p:spPr>
          <a:xfrm flipH="1">
            <a:off x="1683817" y="4862897"/>
            <a:ext cx="9186" cy="36630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3"/>
            <a:endCxn id="11" idx="0"/>
          </p:cNvCxnSpPr>
          <p:nvPr/>
        </p:nvCxnSpPr>
        <p:spPr>
          <a:xfrm>
            <a:off x="3099402" y="4272280"/>
            <a:ext cx="579958" cy="945704"/>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Process 10"/>
          <p:cNvSpPr/>
          <p:nvPr/>
        </p:nvSpPr>
        <p:spPr>
          <a:xfrm>
            <a:off x="2895135" y="5217984"/>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Print “passed”</a:t>
            </a:r>
          </a:p>
        </p:txBody>
      </p:sp>
      <p:cxnSp>
        <p:nvCxnSpPr>
          <p:cNvPr id="12" name="Elbow Connector 11"/>
          <p:cNvCxnSpPr>
            <a:stCxn id="11" idx="2"/>
          </p:cNvCxnSpPr>
          <p:nvPr/>
        </p:nvCxnSpPr>
        <p:spPr>
          <a:xfrm rot="5400000">
            <a:off x="2552142" y="5032285"/>
            <a:ext cx="258894" cy="199554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82174" y="4005830"/>
            <a:ext cx="292068" cy="338554"/>
          </a:xfrm>
          <a:prstGeom prst="rect">
            <a:avLst/>
          </a:prstGeom>
          <a:noFill/>
        </p:spPr>
        <p:txBody>
          <a:bodyPr wrap="none" rtlCol="0">
            <a:spAutoFit/>
          </a:bodyPr>
          <a:lstStyle/>
          <a:p>
            <a:r>
              <a:rPr lang="en-US" sz="1600" b="1" dirty="0"/>
              <a:t>Y</a:t>
            </a:r>
          </a:p>
        </p:txBody>
      </p:sp>
      <p:sp>
        <p:nvSpPr>
          <p:cNvPr id="14" name="TextBox 13"/>
          <p:cNvSpPr txBox="1"/>
          <p:nvPr/>
        </p:nvSpPr>
        <p:spPr>
          <a:xfrm>
            <a:off x="1667775" y="4761752"/>
            <a:ext cx="317716" cy="338554"/>
          </a:xfrm>
          <a:prstGeom prst="rect">
            <a:avLst/>
          </a:prstGeom>
          <a:noFill/>
        </p:spPr>
        <p:txBody>
          <a:bodyPr wrap="none" rtlCol="0">
            <a:spAutoFit/>
          </a:bodyPr>
          <a:lstStyle/>
          <a:p>
            <a:r>
              <a:rPr lang="en-US" sz="1600" b="1" dirty="0"/>
              <a:t>N</a:t>
            </a:r>
          </a:p>
        </p:txBody>
      </p:sp>
      <p:sp>
        <p:nvSpPr>
          <p:cNvPr id="20" name="Process 19"/>
          <p:cNvSpPr/>
          <p:nvPr/>
        </p:nvSpPr>
        <p:spPr>
          <a:xfrm>
            <a:off x="899592" y="5229200"/>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dk1"/>
                </a:solidFill>
              </a:rPr>
              <a:t>Print “failed”</a:t>
            </a:r>
          </a:p>
        </p:txBody>
      </p:sp>
      <p:cxnSp>
        <p:nvCxnSpPr>
          <p:cNvPr id="23" name="Straight Arrow Connector 22"/>
          <p:cNvCxnSpPr>
            <a:stCxn id="20" idx="2"/>
          </p:cNvCxnSpPr>
          <p:nvPr/>
        </p:nvCxnSpPr>
        <p:spPr>
          <a:xfrm>
            <a:off x="1683817" y="5911825"/>
            <a:ext cx="0" cy="44452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6539" y="1483047"/>
            <a:ext cx="1285095" cy="369332"/>
          </a:xfrm>
          <a:prstGeom prst="rect">
            <a:avLst/>
          </a:prstGeom>
          <a:noFill/>
        </p:spPr>
        <p:txBody>
          <a:bodyPr wrap="none" rtlCol="0">
            <a:spAutoFit/>
          </a:bodyPr>
          <a:lstStyle/>
          <a:p>
            <a:r>
              <a:rPr lang="en-US" i="1" dirty="0" err="1">
                <a:cs typeface="Chalkduster"/>
              </a:rPr>
              <a:t>Pseudocode</a:t>
            </a:r>
            <a:endParaRPr lang="en-US" dirty="0">
              <a:cs typeface="Chalkduster"/>
            </a:endParaRPr>
          </a:p>
        </p:txBody>
      </p:sp>
      <p:grpSp>
        <p:nvGrpSpPr>
          <p:cNvPr id="3" name="Group 2"/>
          <p:cNvGrpSpPr/>
          <p:nvPr/>
        </p:nvGrpSpPr>
        <p:grpSpPr>
          <a:xfrm>
            <a:off x="4911509" y="3262055"/>
            <a:ext cx="4045356" cy="1967145"/>
            <a:chOff x="4911509" y="3262055"/>
            <a:chExt cx="4045356" cy="1967145"/>
          </a:xfrm>
        </p:grpSpPr>
        <p:sp>
          <p:nvSpPr>
            <p:cNvPr id="15" name="Rectangle 14"/>
            <p:cNvSpPr/>
            <p:nvPr/>
          </p:nvSpPr>
          <p:spPr>
            <a:xfrm>
              <a:off x="4959635" y="3561241"/>
              <a:ext cx="3997230" cy="166795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sz="2000"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(mark &gt;= 60)</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else</a:t>
              </a: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failed</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chemeClr val="dk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27" name="TextBox 26"/>
            <p:cNvSpPr txBox="1"/>
            <p:nvPr/>
          </p:nvSpPr>
          <p:spPr>
            <a:xfrm>
              <a:off x="4911509" y="3262055"/>
              <a:ext cx="1028936" cy="369332"/>
            </a:xfrm>
            <a:prstGeom prst="rect">
              <a:avLst/>
            </a:prstGeom>
            <a:noFill/>
          </p:spPr>
          <p:txBody>
            <a:bodyPr wrap="none" rtlCol="0">
              <a:spAutoFit/>
            </a:bodyPr>
            <a:lstStyle/>
            <a:p>
              <a:r>
                <a:rPr lang="en-US" i="1" dirty="0">
                  <a:cs typeface="Chalkduster"/>
                </a:rPr>
                <a:t>C++ code</a:t>
              </a:r>
              <a:endParaRPr lang="en-US" dirty="0">
                <a:cs typeface="Chalkduster"/>
              </a:endParaRPr>
            </a:p>
          </p:txBody>
        </p:sp>
      </p:grpSp>
      <p:sp>
        <p:nvSpPr>
          <p:cNvPr id="19" name="TextBox 18"/>
          <p:cNvSpPr txBox="1"/>
          <p:nvPr/>
        </p:nvSpPr>
        <p:spPr>
          <a:xfrm>
            <a:off x="192279" y="6005846"/>
            <a:ext cx="1103635" cy="369332"/>
          </a:xfrm>
          <a:prstGeom prst="rect">
            <a:avLst/>
          </a:prstGeom>
          <a:noFill/>
        </p:spPr>
        <p:txBody>
          <a:bodyPr wrap="none" rtlCol="0">
            <a:spAutoFit/>
          </a:bodyPr>
          <a:lstStyle/>
          <a:p>
            <a:r>
              <a:rPr lang="en-US" i="1" dirty="0">
                <a:cs typeface="Chalkduster"/>
              </a:rPr>
              <a:t>Flowchart</a:t>
            </a:r>
            <a:endParaRPr lang="en-US" dirty="0">
              <a:cs typeface="Chalkduster"/>
            </a:endParaRPr>
          </a:p>
        </p:txBody>
      </p:sp>
      <p:sp>
        <p:nvSpPr>
          <p:cNvPr id="16" name="Slide Number Placeholder 15"/>
          <p:cNvSpPr>
            <a:spLocks noGrp="1"/>
          </p:cNvSpPr>
          <p:nvPr>
            <p:ph type="sldNum" sz="quarter" idx="12"/>
          </p:nvPr>
        </p:nvSpPr>
        <p:spPr/>
        <p:txBody>
          <a:bodyPr/>
          <a:lstStyle/>
          <a:p>
            <a:fld id="{A2D5F323-9395-A24C-8003-89F99F5948AE}" type="slidenum">
              <a:rPr lang="en-US" smtClean="0"/>
              <a:pPr/>
              <a:t>73</a:t>
            </a:fld>
            <a:endParaRPr lang="en-US" dirty="0"/>
          </a:p>
        </p:txBody>
      </p:sp>
    </p:spTree>
    <p:extLst>
      <p:ext uri="{BB962C8B-B14F-4D97-AF65-F5344CB8AC3E}">
        <p14:creationId xmlns:p14="http://schemas.microsoft.com/office/powerpoint/2010/main" val="12769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if…else</a:t>
            </a:r>
            <a:r>
              <a:rPr lang="en-US" dirty="0"/>
              <a:t> statement </a:t>
            </a:r>
          </a:p>
        </p:txBody>
      </p:sp>
      <p:sp>
        <p:nvSpPr>
          <p:cNvPr id="3" name="Content Placeholder 2"/>
          <p:cNvSpPr>
            <a:spLocks noGrp="1"/>
          </p:cNvSpPr>
          <p:nvPr>
            <p:ph idx="1"/>
          </p:nvPr>
        </p:nvSpPr>
        <p:spPr>
          <a:xfrm>
            <a:off x="286603" y="3155430"/>
            <a:ext cx="8584442" cy="3072984"/>
          </a:xfrm>
        </p:spPr>
        <p:txBody>
          <a:bodyPr/>
          <a:lstStyle/>
          <a:p>
            <a:r>
              <a:rPr lang="en-US" b="1" dirty="0">
                <a:solidFill>
                  <a:schemeClr val="accent6">
                    <a:lumMod val="75000"/>
                  </a:schemeClr>
                </a:solidFill>
              </a:rPr>
              <a:t>condition</a:t>
            </a:r>
            <a:r>
              <a:rPr lang="en-US" dirty="0"/>
              <a:t>:  an expression that evaluates to </a:t>
            </a:r>
            <a:r>
              <a:rPr lang="en-US" b="1" dirty="0">
                <a:solidFill>
                  <a:schemeClr val="accent6">
                    <a:lumMod val="75000"/>
                  </a:schemeClr>
                </a:solidFill>
              </a:rPr>
              <a:t>true</a:t>
            </a:r>
            <a:r>
              <a:rPr lang="en-US" dirty="0"/>
              <a:t> or </a:t>
            </a:r>
            <a:r>
              <a:rPr lang="en-US" b="1" dirty="0">
                <a:solidFill>
                  <a:schemeClr val="accent6">
                    <a:lumMod val="75000"/>
                  </a:schemeClr>
                </a:solidFill>
              </a:rPr>
              <a:t>false</a:t>
            </a:r>
            <a:r>
              <a:rPr lang="en-US" dirty="0"/>
              <a:t> </a:t>
            </a:r>
          </a:p>
          <a:p>
            <a:r>
              <a:rPr lang="en-US" b="1" dirty="0">
                <a:solidFill>
                  <a:srgbClr val="77933C"/>
                </a:solidFill>
              </a:rPr>
              <a:t>statement1 </a:t>
            </a:r>
            <a:r>
              <a:rPr lang="en-US" dirty="0"/>
              <a:t>is executed if </a:t>
            </a:r>
            <a:r>
              <a:rPr lang="en-US" dirty="0">
                <a:solidFill>
                  <a:srgbClr val="E46C0A"/>
                </a:solidFill>
              </a:rPr>
              <a:t>condition </a:t>
            </a:r>
            <a:r>
              <a:rPr lang="en-US" dirty="0"/>
              <a:t>is true; and if </a:t>
            </a:r>
            <a:r>
              <a:rPr lang="en-US" dirty="0">
                <a:solidFill>
                  <a:srgbClr val="E46C0A"/>
                </a:solidFill>
              </a:rPr>
              <a:t>condition </a:t>
            </a:r>
            <a:r>
              <a:rPr lang="en-US" dirty="0"/>
              <a:t>is false, </a:t>
            </a:r>
            <a:r>
              <a:rPr lang="en-US" b="1" dirty="0">
                <a:solidFill>
                  <a:srgbClr val="77933C"/>
                </a:solidFill>
              </a:rPr>
              <a:t>statement2 </a:t>
            </a:r>
            <a:r>
              <a:rPr lang="en-US" dirty="0"/>
              <a:t>is executed.</a:t>
            </a:r>
          </a:p>
        </p:txBody>
      </p:sp>
      <p:sp>
        <p:nvSpPr>
          <p:cNvPr id="7" name="Rectangle 6"/>
          <p:cNvSpPr/>
          <p:nvPr/>
        </p:nvSpPr>
        <p:spPr>
          <a:xfrm>
            <a:off x="1716869" y="1206709"/>
            <a:ext cx="5991368" cy="170887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if (</a:t>
            </a:r>
            <a:r>
              <a:rPr lang="en-US" sz="2000" dirty="0">
                <a:solidFill>
                  <a:srgbClr val="E46C0A"/>
                </a:solidFill>
              </a:rPr>
              <a:t>condition</a:t>
            </a:r>
            <a:r>
              <a:rPr lang="en-US" sz="2000" dirty="0">
                <a:solidFill>
                  <a:srgbClr val="0070C0"/>
                </a:solidFill>
              </a:rPr>
              <a:t>)   </a:t>
            </a:r>
            <a:br>
              <a:rPr lang="en-US" sz="2000" dirty="0">
                <a:solidFill>
                  <a:srgbClr val="0070C0"/>
                </a:solidFill>
              </a:rPr>
            </a:br>
            <a:r>
              <a:rPr lang="en-US" sz="2000" dirty="0">
                <a:solidFill>
                  <a:srgbClr val="0070C0"/>
                </a:solidFill>
              </a:rPr>
              <a:t>          </a:t>
            </a:r>
            <a:r>
              <a:rPr lang="en-US" sz="2000" dirty="0">
                <a:solidFill>
                  <a:schemeClr val="accent3">
                    <a:lumMod val="75000"/>
                  </a:schemeClr>
                </a:solidFill>
              </a:rPr>
              <a:t>statement1</a:t>
            </a:r>
            <a:r>
              <a:rPr lang="en-US" sz="2000" dirty="0">
                <a:solidFill>
                  <a:srgbClr val="0070C0"/>
                </a:solidFill>
              </a:rPr>
              <a:t>; </a:t>
            </a:r>
          </a:p>
          <a:p>
            <a:r>
              <a:rPr lang="en-US" sz="2000" dirty="0">
                <a:solidFill>
                  <a:srgbClr val="0070C0"/>
                </a:solidFill>
              </a:rPr>
              <a:t>      else</a:t>
            </a:r>
          </a:p>
          <a:p>
            <a:r>
              <a:rPr lang="en-US" sz="2000" dirty="0">
                <a:solidFill>
                  <a:srgbClr val="0070C0"/>
                </a:solidFill>
              </a:rPr>
              <a:t>          </a:t>
            </a:r>
            <a:r>
              <a:rPr lang="en-US" sz="2000" dirty="0">
                <a:solidFill>
                  <a:schemeClr val="accent3">
                    <a:lumMod val="75000"/>
                  </a:schemeClr>
                </a:solidFill>
              </a:rPr>
              <a:t>statement2</a:t>
            </a:r>
            <a:r>
              <a:rPr lang="en-US" sz="2000" dirty="0">
                <a:solidFill>
                  <a:srgbClr val="0070C0"/>
                </a:solidFill>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74</a:t>
            </a:fld>
            <a:endParaRPr lang="en-US" dirty="0"/>
          </a:p>
        </p:txBody>
      </p:sp>
    </p:spTree>
    <p:extLst>
      <p:ext uri="{BB962C8B-B14F-4D97-AF65-F5344CB8AC3E}">
        <p14:creationId xmlns:p14="http://schemas.microsoft.com/office/powerpoint/2010/main" val="116113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2 input integers and outputs the bigger one.</a:t>
            </a:r>
          </a:p>
        </p:txBody>
      </p:sp>
      <p:grpSp>
        <p:nvGrpSpPr>
          <p:cNvPr id="79" name="Group 78"/>
          <p:cNvGrpSpPr/>
          <p:nvPr/>
        </p:nvGrpSpPr>
        <p:grpSpPr>
          <a:xfrm>
            <a:off x="5851555" y="1024396"/>
            <a:ext cx="1828800" cy="1436944"/>
            <a:chOff x="5814023" y="544256"/>
            <a:chExt cx="1828800" cy="1436944"/>
          </a:xfrm>
        </p:grpSpPr>
        <p:cxnSp>
          <p:nvCxnSpPr>
            <p:cNvPr id="31" name="直線單箭頭接點 27"/>
            <p:cNvCxnSpPr>
              <a:stCxn id="37" idx="2"/>
              <a:endCxn id="30" idx="0"/>
            </p:cNvCxnSpPr>
            <p:nvPr/>
          </p:nvCxnSpPr>
          <p:spPr>
            <a:xfrm>
              <a:off x="6728423" y="17526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2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and b</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003955" y="246134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t>max = </a:t>
              </a:r>
              <a:r>
                <a:rPr lang="en-US" altLang="zh-TW" sz="1600" dirty="0">
                  <a:solidFill>
                    <a:schemeClr val="dk1"/>
                  </a:solidFill>
                </a:rPr>
                <a:t>a</a:t>
              </a:r>
              <a:endParaRPr lang="zh-TW" altLang="en-US" sz="1600" dirty="0">
                <a:solidFill>
                  <a:schemeClr val="dk1"/>
                </a:solidFill>
              </a:endParaRPr>
            </a:p>
          </p:txBody>
        </p:sp>
        <p:cxnSp>
          <p:nvCxnSpPr>
            <p:cNvPr id="41" name="直線單箭頭接點 28"/>
            <p:cNvCxnSpPr>
              <a:stCxn id="33" idx="2"/>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6175121" y="4695569"/>
            <a:ext cx="1219200" cy="1066800"/>
            <a:chOff x="6137589" y="5175867"/>
            <a:chExt cx="1219200" cy="1066800"/>
          </a:xfrm>
        </p:grpSpPr>
        <p:sp>
          <p:nvSpPr>
            <p:cNvPr id="46" name="矩形 30"/>
            <p:cNvSpPr/>
            <p:nvPr/>
          </p:nvSpPr>
          <p:spPr>
            <a:xfrm>
              <a:off x="6137589" y="5175867"/>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cxnSp>
          <p:nvCxnSpPr>
            <p:cNvPr id="50" name="直線單箭頭接點 28"/>
            <p:cNvCxnSpPr/>
            <p:nvPr/>
          </p:nvCxnSpPr>
          <p:spPr>
            <a:xfrm rot="5400000">
              <a:off x="6499029" y="6013273"/>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78" name="Cloud Callout 77"/>
          <p:cNvSpPr/>
          <p:nvPr/>
        </p:nvSpPr>
        <p:spPr>
          <a:xfrm>
            <a:off x="2497904" y="4274963"/>
            <a:ext cx="3190383" cy="1874313"/>
          </a:xfrm>
          <a:prstGeom prst="cloud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Always start with this template for writing a program with standard I/O</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75</a:t>
            </a:fld>
            <a:endParaRPr lang="en-US" dirty="0"/>
          </a:p>
        </p:txBody>
      </p:sp>
    </p:spTree>
    <p:extLst>
      <p:ext uri="{BB962C8B-B14F-4D97-AF65-F5344CB8AC3E}">
        <p14:creationId xmlns:p14="http://schemas.microsoft.com/office/powerpoint/2010/main" val="159908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2 input integers and outputs the bigger one.</a:t>
            </a:r>
          </a:p>
        </p:txBody>
      </p:sp>
      <p:grpSp>
        <p:nvGrpSpPr>
          <p:cNvPr id="79" name="Group 78"/>
          <p:cNvGrpSpPr/>
          <p:nvPr/>
        </p:nvGrpSpPr>
        <p:grpSpPr>
          <a:xfrm>
            <a:off x="5851555" y="1024396"/>
            <a:ext cx="1828800" cy="1436944"/>
            <a:chOff x="5814023" y="544256"/>
            <a:chExt cx="1828800" cy="1436944"/>
          </a:xfrm>
        </p:grpSpPr>
        <p:cxnSp>
          <p:nvCxnSpPr>
            <p:cNvPr id="31" name="直線單箭頭接點 27"/>
            <p:cNvCxnSpPr>
              <a:stCxn id="37" idx="2"/>
              <a:endCxn id="30" idx="0"/>
            </p:cNvCxnSpPr>
            <p:nvPr/>
          </p:nvCxnSpPr>
          <p:spPr>
            <a:xfrm>
              <a:off x="6728423" y="17526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2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and b</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003955" y="246134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t>max = </a:t>
              </a:r>
              <a:r>
                <a:rPr lang="en-US" altLang="zh-TW" sz="1600" dirty="0">
                  <a:solidFill>
                    <a:schemeClr val="dk1"/>
                  </a:solidFill>
                </a:rPr>
                <a:t>a</a:t>
              </a:r>
              <a:endParaRPr lang="zh-TW" altLang="en-US" sz="1600" dirty="0">
                <a:solidFill>
                  <a:schemeClr val="dk1"/>
                </a:solidFill>
              </a:endParaRPr>
            </a:p>
          </p:txBody>
        </p:sp>
        <p:cxnSp>
          <p:nvCxnSpPr>
            <p:cNvPr id="41" name="直線單箭頭接點 28"/>
            <p:cNvCxnSpPr>
              <a:stCxn id="33" idx="2"/>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6175121" y="4695569"/>
            <a:ext cx="1219200" cy="1066800"/>
            <a:chOff x="6137589" y="5175867"/>
            <a:chExt cx="1219200" cy="1066800"/>
          </a:xfrm>
        </p:grpSpPr>
        <p:sp>
          <p:nvSpPr>
            <p:cNvPr id="46" name="矩形 30"/>
            <p:cNvSpPr/>
            <p:nvPr/>
          </p:nvSpPr>
          <p:spPr>
            <a:xfrm>
              <a:off x="6137589" y="5175867"/>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cxnSp>
          <p:nvCxnSpPr>
            <p:cNvPr id="50" name="直線單箭頭接點 28"/>
            <p:cNvCxnSpPr/>
            <p:nvPr/>
          </p:nvCxnSpPr>
          <p:spPr>
            <a:xfrm rot="5400000">
              <a:off x="6499029" y="6013273"/>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&lt;iostream&gt;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r>
              <a:rPr lang="en-US" sz="1600" dirty="0">
                <a:solidFill>
                  <a:schemeClr val="tx1"/>
                </a:solidFill>
                <a:latin typeface="Consolas" charset="0"/>
                <a:ea typeface="Consolas" charset="0"/>
                <a:cs typeface="Consolas" charset="0"/>
              </a:rPr>
              <a:t>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76</a:t>
            </a:fld>
            <a:endParaRPr lang="en-US" dirty="0"/>
          </a:p>
        </p:txBody>
      </p:sp>
      <p:sp>
        <p:nvSpPr>
          <p:cNvPr id="25" name="TextBox 24">
            <a:extLst>
              <a:ext uri="{FF2B5EF4-FFF2-40B4-BE49-F238E27FC236}">
                <a16:creationId xmlns:a16="http://schemas.microsoft.com/office/drawing/2014/main" id="{0F7804FA-714D-9441-BD60-8D53051A95B1}"/>
              </a:ext>
            </a:extLst>
          </p:cNvPr>
          <p:cNvSpPr txBox="1"/>
          <p:nvPr/>
        </p:nvSpPr>
        <p:spPr>
          <a:xfrm>
            <a:off x="506009" y="3399248"/>
            <a:ext cx="5184440" cy="1754326"/>
          </a:xfrm>
          <a:prstGeom prst="rect">
            <a:avLst/>
          </a:prstGeom>
          <a:solidFill>
            <a:schemeClr val="bg1"/>
          </a:solidFill>
          <a:ln>
            <a:solidFill>
              <a:schemeClr val="bg1">
                <a:lumMod val="75000"/>
              </a:schemeClr>
            </a:solidFill>
          </a:ln>
        </p:spPr>
        <p:txBody>
          <a:bodyPr wrap="square" rtlCol="0">
            <a:spAutoFit/>
          </a:bodyPr>
          <a:lstStyle/>
          <a:p>
            <a:r>
              <a:rPr lang="en-US" dirty="0"/>
              <a:t>Now think about it:</a:t>
            </a:r>
          </a:p>
          <a:p>
            <a:r>
              <a:rPr lang="en-US" dirty="0"/>
              <a:t>How many variables do you need?</a:t>
            </a:r>
          </a:p>
          <a:p>
            <a:r>
              <a:rPr lang="en-US" dirty="0"/>
              <a:t>What are their data types?</a:t>
            </a:r>
          </a:p>
          <a:p>
            <a:endParaRPr lang="en-US" dirty="0"/>
          </a:p>
          <a:p>
            <a:r>
              <a:rPr lang="en-US" dirty="0"/>
              <a:t>Remember to declare and initialize the variables before using them.</a:t>
            </a:r>
          </a:p>
        </p:txBody>
      </p:sp>
    </p:spTree>
    <p:extLst>
      <p:ext uri="{BB962C8B-B14F-4D97-AF65-F5344CB8AC3E}">
        <p14:creationId xmlns:p14="http://schemas.microsoft.com/office/powerpoint/2010/main" val="34217980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2 input integers and outputs the bigger one.</a:t>
            </a:r>
          </a:p>
        </p:txBody>
      </p:sp>
      <p:grpSp>
        <p:nvGrpSpPr>
          <p:cNvPr id="79" name="Group 78"/>
          <p:cNvGrpSpPr/>
          <p:nvPr/>
        </p:nvGrpSpPr>
        <p:grpSpPr>
          <a:xfrm>
            <a:off x="5851555" y="1024396"/>
            <a:ext cx="1828800" cy="1436944"/>
            <a:chOff x="5814023" y="544256"/>
            <a:chExt cx="1828800" cy="1436944"/>
          </a:xfrm>
        </p:grpSpPr>
        <p:cxnSp>
          <p:nvCxnSpPr>
            <p:cNvPr id="31" name="直線單箭頭接點 27"/>
            <p:cNvCxnSpPr>
              <a:stCxn id="37" idx="2"/>
              <a:endCxn id="30" idx="0"/>
            </p:cNvCxnSpPr>
            <p:nvPr/>
          </p:nvCxnSpPr>
          <p:spPr>
            <a:xfrm>
              <a:off x="6728423" y="17526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2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and b</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003955" y="246134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t>max = </a:t>
              </a:r>
              <a:r>
                <a:rPr lang="en-US" altLang="zh-TW" sz="1600" dirty="0">
                  <a:solidFill>
                    <a:schemeClr val="dk1"/>
                  </a:solidFill>
                </a:rPr>
                <a:t>a</a:t>
              </a:r>
              <a:endParaRPr lang="zh-TW" altLang="en-US" sz="1600" dirty="0">
                <a:solidFill>
                  <a:schemeClr val="dk1"/>
                </a:solidFill>
              </a:endParaRPr>
            </a:p>
          </p:txBody>
        </p:sp>
        <p:cxnSp>
          <p:nvCxnSpPr>
            <p:cNvPr id="41" name="直線單箭頭接點 28"/>
            <p:cNvCxnSpPr>
              <a:stCxn id="33" idx="2"/>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6175121" y="4695569"/>
            <a:ext cx="1219200" cy="1066800"/>
            <a:chOff x="6137589" y="5175867"/>
            <a:chExt cx="1219200" cy="1066800"/>
          </a:xfrm>
        </p:grpSpPr>
        <p:sp>
          <p:nvSpPr>
            <p:cNvPr id="46" name="矩形 30"/>
            <p:cNvSpPr/>
            <p:nvPr/>
          </p:nvSpPr>
          <p:spPr>
            <a:xfrm>
              <a:off x="6137589" y="5175867"/>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cxnSp>
          <p:nvCxnSpPr>
            <p:cNvPr id="50" name="直線單箭頭接點 28"/>
            <p:cNvCxnSpPr/>
            <p:nvPr/>
          </p:nvCxnSpPr>
          <p:spPr>
            <a:xfrm rot="5400000">
              <a:off x="6499029" y="6013273"/>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b, max;</a:t>
            </a:r>
          </a:p>
          <a:p>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a &gt;&gt; b;</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if (a &gt; b)</a:t>
            </a:r>
            <a:br>
              <a:rPr lang="en-US" sz="1600" dirty="0">
                <a:solidFill>
                  <a:schemeClr val="accent6">
                    <a:lumMod val="75000"/>
                  </a:schemeClr>
                </a:solidFill>
                <a:latin typeface="Consolas" charset="0"/>
                <a:ea typeface="Consolas" charset="0"/>
                <a:cs typeface="Consolas" charset="0"/>
              </a:rPr>
            </a:br>
            <a:r>
              <a:rPr lang="en-US" sz="1600" dirty="0">
                <a:solidFill>
                  <a:schemeClr val="accent6">
                    <a:lumMod val="75000"/>
                  </a:schemeClr>
                </a:solidFill>
                <a:latin typeface="Consolas" charset="0"/>
                <a:ea typeface="Consolas" charset="0"/>
                <a:cs typeface="Consolas" charset="0"/>
              </a:rPr>
              <a:t>    max = a;</a:t>
            </a:r>
          </a:p>
          <a:p>
            <a:r>
              <a:rPr lang="en-US" sz="1600" dirty="0">
                <a:solidFill>
                  <a:schemeClr val="accent6">
                    <a:lumMod val="75000"/>
                  </a:schemeClr>
                </a:solidFill>
                <a:latin typeface="Consolas" charset="0"/>
                <a:ea typeface="Consolas" charset="0"/>
                <a:cs typeface="Consolas" charset="0"/>
              </a:rPr>
              <a:t>  else </a:t>
            </a:r>
          </a:p>
          <a:p>
            <a:r>
              <a:rPr lang="en-US" sz="1600" dirty="0">
                <a:solidFill>
                  <a:schemeClr val="accent6">
                    <a:lumMod val="75000"/>
                  </a:schemeClr>
                </a:solidFill>
                <a:latin typeface="Consolas" charset="0"/>
                <a:ea typeface="Consolas" charset="0"/>
                <a:cs typeface="Consolas" charset="0"/>
              </a:rPr>
              <a:t>    max = b;</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max;</a:t>
            </a: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77</a:t>
            </a:fld>
            <a:endParaRPr lang="en-US" dirty="0"/>
          </a:p>
        </p:txBody>
      </p:sp>
    </p:spTree>
    <p:extLst>
      <p:ext uri="{BB962C8B-B14F-4D97-AF65-F5344CB8AC3E}">
        <p14:creationId xmlns:p14="http://schemas.microsoft.com/office/powerpoint/2010/main" val="182465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a:t>
            </a:r>
            <a:r>
              <a:rPr lang="en-US" sz="2400" b="1" dirty="0">
                <a:solidFill>
                  <a:schemeClr val="accent6">
                    <a:lumMod val="75000"/>
                  </a:schemeClr>
                </a:solidFill>
              </a:rPr>
              <a:t>3</a:t>
            </a:r>
            <a:r>
              <a:rPr lang="en-US" sz="2400" dirty="0"/>
              <a:t> input integers and outputs the maximum one.</a:t>
            </a:r>
          </a:p>
        </p:txBody>
      </p:sp>
      <p:grpSp>
        <p:nvGrpSpPr>
          <p:cNvPr id="79" name="Group 78"/>
          <p:cNvGrpSpPr/>
          <p:nvPr/>
        </p:nvGrpSpPr>
        <p:grpSpPr>
          <a:xfrm>
            <a:off x="5814023" y="544256"/>
            <a:ext cx="1828800" cy="1437738"/>
            <a:chOff x="5814023" y="544256"/>
            <a:chExt cx="1828800" cy="1437738"/>
          </a:xfrm>
        </p:grpSpPr>
        <p:cxnSp>
          <p:nvCxnSpPr>
            <p:cNvPr id="31" name="直線單箭頭接點 27"/>
            <p:cNvCxnSpPr>
              <a:stCxn id="37" idx="2"/>
              <a:endCxn id="30" idx="0"/>
            </p:cNvCxnSpPr>
            <p:nvPr/>
          </p:nvCxnSpPr>
          <p:spPr>
            <a:xfrm rot="5400000">
              <a:off x="6614123" y="1866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3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b and c</a:t>
              </a:r>
              <a:endParaRPr lang="zh-TW" altLang="en-US" sz="1600" dirty="0">
                <a:solidFill>
                  <a:schemeClr val="dk1"/>
                </a:solidFill>
              </a:endParaRPr>
            </a:p>
          </p:txBody>
        </p: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5966423" y="1981200"/>
            <a:ext cx="2895600" cy="2209800"/>
            <a:chOff x="5966423" y="1981200"/>
            <a:chExt cx="2895600" cy="2209800"/>
          </a:xfrm>
        </p:grpSpPr>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a</a:t>
              </a:r>
              <a:endParaRPr lang="zh-TW" altLang="en-US" sz="1600" dirty="0">
                <a:solidFill>
                  <a:schemeClr val="dk1"/>
                </a:solidFill>
              </a:endParaRPr>
            </a:p>
          </p:txBody>
        </p:sp>
        <p:cxnSp>
          <p:nvCxnSpPr>
            <p:cNvPr id="41" name="直線單箭頭接點 28"/>
            <p:cNvCxnSpPr>
              <a:stCxn id="33" idx="2"/>
              <a:endCxn id="43" idx="0"/>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5859456" y="4191000"/>
            <a:ext cx="3002567" cy="2209800"/>
            <a:chOff x="5859456" y="4191000"/>
            <a:chExt cx="3002567" cy="2209800"/>
          </a:xfrm>
        </p:grpSpPr>
        <p:sp>
          <p:nvSpPr>
            <p:cNvPr id="43" name="流程圖: 決策 25"/>
            <p:cNvSpPr/>
            <p:nvPr/>
          </p:nvSpPr>
          <p:spPr>
            <a:xfrm>
              <a:off x="5859456" y="4191000"/>
              <a:ext cx="1737934"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max &gt; c</a:t>
              </a:r>
              <a:br>
                <a:rPr lang="en-US" altLang="zh-TW" sz="1600" dirty="0">
                  <a:solidFill>
                    <a:schemeClr val="dk1"/>
                  </a:solidFill>
                </a:rPr>
              </a:br>
              <a:r>
                <a:rPr lang="en-US" altLang="zh-TW" sz="1600" dirty="0">
                  <a:solidFill>
                    <a:schemeClr val="dk1"/>
                  </a:solidFill>
                </a:rPr>
                <a:t>?</a:t>
              </a:r>
              <a:endParaRPr lang="zh-TW" altLang="en-US" sz="1600" dirty="0">
                <a:solidFill>
                  <a:schemeClr val="dk1"/>
                </a:solidFill>
              </a:endParaRPr>
            </a:p>
          </p:txBody>
        </p:sp>
        <p:sp>
          <p:nvSpPr>
            <p:cNvPr id="46" name="矩形 30"/>
            <p:cNvSpPr/>
            <p:nvPr/>
          </p:nvSpPr>
          <p:spPr>
            <a:xfrm>
              <a:off x="7642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sp>
          <p:nvSpPr>
            <p:cNvPr id="47" name="矩形 30"/>
            <p:cNvSpPr/>
            <p:nvPr/>
          </p:nvSpPr>
          <p:spPr>
            <a:xfrm>
              <a:off x="6118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c</a:t>
              </a:r>
              <a:endParaRPr lang="zh-TW" altLang="en-US" sz="1600" dirty="0">
                <a:solidFill>
                  <a:schemeClr val="dk1"/>
                </a:solidFill>
              </a:endParaRPr>
            </a:p>
          </p:txBody>
        </p:sp>
        <p:cxnSp>
          <p:nvCxnSpPr>
            <p:cNvPr id="48" name="直線單箭頭接點 28"/>
            <p:cNvCxnSpPr>
              <a:stCxn id="43" idx="2"/>
              <a:endCxn id="47" idx="0"/>
            </p:cNvCxnSpPr>
            <p:nvPr/>
          </p:nvCxnSpPr>
          <p:spPr>
            <a:xfrm>
              <a:off x="6728423" y="51054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單箭頭接點 28"/>
            <p:cNvCxnSpPr/>
            <p:nvPr/>
          </p:nvCxnSpPr>
          <p:spPr>
            <a:xfrm rot="5400000">
              <a:off x="6500617" y="6171406"/>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3" name="文字方塊 55"/>
            <p:cNvSpPr txBox="1"/>
            <p:nvPr/>
          </p:nvSpPr>
          <p:spPr>
            <a:xfrm>
              <a:off x="6777931" y="49646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54" name="文字方塊 52"/>
            <p:cNvSpPr txBox="1"/>
            <p:nvPr/>
          </p:nvSpPr>
          <p:spPr>
            <a:xfrm>
              <a:off x="7527672" y="4352001"/>
              <a:ext cx="312906" cy="338554"/>
            </a:xfrm>
            <a:prstGeom prst="rect">
              <a:avLst/>
            </a:prstGeom>
            <a:noFill/>
          </p:spPr>
          <p:txBody>
            <a:bodyPr wrap="none" rtlCol="0">
              <a:spAutoFit/>
            </a:bodyPr>
            <a:lstStyle/>
            <a:p>
              <a:r>
                <a:rPr lang="en-US" altLang="zh-TW" sz="1600" b="1" dirty="0"/>
                <a:t>Y</a:t>
              </a:r>
              <a:endParaRPr lang="zh-TW" altLang="en-US" sz="1600" b="1" dirty="0"/>
            </a:p>
          </p:txBody>
        </p:sp>
        <p:cxnSp>
          <p:nvCxnSpPr>
            <p:cNvPr id="65" name="Elbow Connector 64"/>
            <p:cNvCxnSpPr>
              <a:stCxn id="46" idx="2"/>
            </p:cNvCxnSpPr>
            <p:nvPr/>
          </p:nvCxnSpPr>
          <p:spPr>
            <a:xfrm rot="5400000">
              <a:off x="7409157" y="5264492"/>
              <a:ext cx="164159" cy="1522374"/>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3" idx="3"/>
              <a:endCxn id="46" idx="0"/>
            </p:cNvCxnSpPr>
            <p:nvPr/>
          </p:nvCxnSpPr>
          <p:spPr>
            <a:xfrm>
              <a:off x="7597390" y="4648200"/>
              <a:ext cx="655033"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78</a:t>
            </a:fld>
            <a:endParaRPr lang="en-US" dirty="0"/>
          </a:p>
        </p:txBody>
      </p:sp>
      <p:sp>
        <p:nvSpPr>
          <p:cNvPr id="4" name="TextBox 3">
            <a:extLst>
              <a:ext uri="{FF2B5EF4-FFF2-40B4-BE49-F238E27FC236}">
                <a16:creationId xmlns:a16="http://schemas.microsoft.com/office/drawing/2014/main" id="{85AC9586-DD67-7C48-A7E1-3C2E4DFAABE8}"/>
              </a:ext>
            </a:extLst>
          </p:cNvPr>
          <p:cNvSpPr txBox="1"/>
          <p:nvPr/>
        </p:nvSpPr>
        <p:spPr>
          <a:xfrm>
            <a:off x="426433" y="3705670"/>
            <a:ext cx="5356823" cy="646331"/>
          </a:xfrm>
          <a:prstGeom prst="rect">
            <a:avLst/>
          </a:prstGeom>
          <a:solidFill>
            <a:schemeClr val="bg1"/>
          </a:solidFill>
          <a:ln>
            <a:solidFill>
              <a:schemeClr val="bg1">
                <a:lumMod val="75000"/>
              </a:schemeClr>
            </a:solidFill>
          </a:ln>
        </p:spPr>
        <p:txBody>
          <a:bodyPr wrap="square" rtlCol="0">
            <a:spAutoFit/>
          </a:bodyPr>
          <a:lstStyle/>
          <a:p>
            <a:r>
              <a:rPr lang="en-US" dirty="0"/>
              <a:t>Let’s first come up with an algorithm to solve the problem.</a:t>
            </a:r>
          </a:p>
        </p:txBody>
      </p:sp>
    </p:spTree>
    <p:extLst>
      <p:ext uri="{BB962C8B-B14F-4D97-AF65-F5344CB8AC3E}">
        <p14:creationId xmlns:p14="http://schemas.microsoft.com/office/powerpoint/2010/main" val="93711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a:xfrm>
            <a:off x="286603" y="1319134"/>
            <a:ext cx="5564952" cy="4909279"/>
          </a:xfrm>
        </p:spPr>
        <p:txBody>
          <a:bodyPr>
            <a:normAutofit/>
          </a:bodyPr>
          <a:lstStyle/>
          <a:p>
            <a:r>
              <a:rPr lang="en-US" sz="2400" dirty="0"/>
              <a:t>Write a program that reads 3 input integers and outputs the maximum one.</a:t>
            </a:r>
          </a:p>
        </p:txBody>
      </p:sp>
      <p:sp>
        <p:nvSpPr>
          <p:cNvPr id="30" name="流程圖: 決策 25"/>
          <p:cNvSpPr/>
          <p:nvPr/>
        </p:nvSpPr>
        <p:spPr>
          <a:xfrm>
            <a:off x="5966423" y="1981200"/>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a &gt; b?</a:t>
            </a:r>
            <a:endParaRPr lang="zh-TW" altLang="en-US" sz="1600" dirty="0">
              <a:solidFill>
                <a:schemeClr val="dk1"/>
              </a:solidFill>
            </a:endParaRPr>
          </a:p>
        </p:txBody>
      </p:sp>
      <p:cxnSp>
        <p:nvCxnSpPr>
          <p:cNvPr id="31" name="直線單箭頭接點 27"/>
          <p:cNvCxnSpPr>
            <a:stCxn id="37" idx="2"/>
            <a:endCxn id="30" idx="0"/>
          </p:cNvCxnSpPr>
          <p:nvPr/>
        </p:nvCxnSpPr>
        <p:spPr>
          <a:xfrm rot="5400000">
            <a:off x="6614123" y="1866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單箭頭接點 28"/>
          <p:cNvCxnSpPr>
            <a:stCxn id="30" idx="2"/>
            <a:endCxn id="33" idx="0"/>
          </p:cNvCxnSpPr>
          <p:nvPr/>
        </p:nvCxnSpPr>
        <p:spPr>
          <a:xfrm rot="5400000">
            <a:off x="6614123" y="3009900"/>
            <a:ext cx="228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0"/>
          <p:cNvSpPr/>
          <p:nvPr/>
        </p:nvSpPr>
        <p:spPr>
          <a:xfrm>
            <a:off x="6118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b</a:t>
            </a:r>
            <a:endParaRPr lang="zh-TW" altLang="en-US" sz="1600" dirty="0">
              <a:solidFill>
                <a:schemeClr val="dk1"/>
              </a:solidFill>
            </a:endParaRPr>
          </a:p>
        </p:txBody>
      </p:sp>
      <p:sp>
        <p:nvSpPr>
          <p:cNvPr id="34" name="文字方塊 55"/>
          <p:cNvSpPr txBox="1"/>
          <p:nvPr/>
        </p:nvSpPr>
        <p:spPr>
          <a:xfrm>
            <a:off x="6730049" y="27548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6" name="文字方塊 52"/>
          <p:cNvSpPr txBox="1"/>
          <p:nvPr/>
        </p:nvSpPr>
        <p:spPr>
          <a:xfrm>
            <a:off x="7401462" y="2132453"/>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37" name="矩形 30"/>
          <p:cNvSpPr/>
          <p:nvPr/>
        </p:nvSpPr>
        <p:spPr>
          <a:xfrm>
            <a:off x="5814023" y="990600"/>
            <a:ext cx="1828800" cy="7620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Read 3 integers:</a:t>
            </a:r>
            <a:br>
              <a:rPr lang="en-US" altLang="zh-TW" sz="1600" dirty="0">
                <a:solidFill>
                  <a:schemeClr val="dk1"/>
                </a:solidFill>
              </a:rPr>
            </a:br>
            <a:r>
              <a:rPr lang="en-US" altLang="zh-TW" sz="1600" dirty="0">
                <a:solidFill>
                  <a:schemeClr val="dk1"/>
                </a:solidFill>
                <a:cs typeface="Times New Roman"/>
              </a:rPr>
              <a:t>a</a:t>
            </a:r>
            <a:r>
              <a:rPr lang="en-US" altLang="zh-TW" sz="1600" dirty="0">
                <a:solidFill>
                  <a:schemeClr val="dk1"/>
                </a:solidFill>
              </a:rPr>
              <a:t>, b and c</a:t>
            </a:r>
            <a:endParaRPr lang="zh-TW" altLang="en-US" sz="1600" dirty="0">
              <a:solidFill>
                <a:schemeClr val="dk1"/>
              </a:solidFill>
            </a:endParaRPr>
          </a:p>
        </p:txBody>
      </p:sp>
      <p:sp>
        <p:nvSpPr>
          <p:cNvPr id="38" name="矩形 30"/>
          <p:cNvSpPr/>
          <p:nvPr/>
        </p:nvSpPr>
        <p:spPr>
          <a:xfrm>
            <a:off x="7642823" y="31242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max = a</a:t>
            </a:r>
            <a:endParaRPr lang="zh-TW" altLang="en-US" sz="1600" dirty="0">
              <a:solidFill>
                <a:schemeClr val="dk1"/>
              </a:solidFill>
            </a:endParaRPr>
          </a:p>
        </p:txBody>
      </p:sp>
      <p:cxnSp>
        <p:nvCxnSpPr>
          <p:cNvPr id="41" name="直線單箭頭接點 28"/>
          <p:cNvCxnSpPr>
            <a:stCxn id="33" idx="2"/>
            <a:endCxn id="43" idx="0"/>
          </p:cNvCxnSpPr>
          <p:nvPr/>
        </p:nvCxnSpPr>
        <p:spPr>
          <a:xfrm>
            <a:off x="6728423" y="3733800"/>
            <a:ext cx="0" cy="4572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3" name="流程圖: 決策 25"/>
          <p:cNvSpPr/>
          <p:nvPr/>
        </p:nvSpPr>
        <p:spPr>
          <a:xfrm>
            <a:off x="5859456" y="4191000"/>
            <a:ext cx="1737934"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max &gt; c</a:t>
            </a:r>
            <a:br>
              <a:rPr lang="en-US" altLang="zh-TW" sz="1600" dirty="0">
                <a:solidFill>
                  <a:schemeClr val="dk1"/>
                </a:solidFill>
              </a:rPr>
            </a:br>
            <a:r>
              <a:rPr lang="en-US" altLang="zh-TW" sz="1600" dirty="0">
                <a:solidFill>
                  <a:schemeClr val="dk1"/>
                </a:solidFill>
              </a:rPr>
              <a:t>?</a:t>
            </a:r>
            <a:endParaRPr lang="zh-TW" altLang="en-US" sz="1600" dirty="0">
              <a:solidFill>
                <a:schemeClr val="dk1"/>
              </a:solidFill>
            </a:endParaRPr>
          </a:p>
        </p:txBody>
      </p:sp>
      <p:sp>
        <p:nvSpPr>
          <p:cNvPr id="46" name="矩形 30"/>
          <p:cNvSpPr/>
          <p:nvPr/>
        </p:nvSpPr>
        <p:spPr>
          <a:xfrm>
            <a:off x="7642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max</a:t>
            </a:r>
            <a:endParaRPr lang="zh-TW" altLang="en-US" sz="1600" dirty="0">
              <a:solidFill>
                <a:schemeClr val="dk1"/>
              </a:solidFill>
            </a:endParaRPr>
          </a:p>
        </p:txBody>
      </p:sp>
      <p:sp>
        <p:nvSpPr>
          <p:cNvPr id="47" name="矩形 30"/>
          <p:cNvSpPr/>
          <p:nvPr/>
        </p:nvSpPr>
        <p:spPr>
          <a:xfrm>
            <a:off x="6118823" y="5334000"/>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Output c</a:t>
            </a:r>
            <a:endParaRPr lang="zh-TW" altLang="en-US" sz="1600" dirty="0">
              <a:solidFill>
                <a:schemeClr val="dk1"/>
              </a:solidFill>
            </a:endParaRPr>
          </a:p>
        </p:txBody>
      </p:sp>
      <p:cxnSp>
        <p:nvCxnSpPr>
          <p:cNvPr id="48" name="直線單箭頭接點 28"/>
          <p:cNvCxnSpPr>
            <a:stCxn id="43" idx="2"/>
            <a:endCxn id="47" idx="0"/>
          </p:cNvCxnSpPr>
          <p:nvPr/>
        </p:nvCxnSpPr>
        <p:spPr>
          <a:xfrm>
            <a:off x="6728423" y="5105400"/>
            <a:ext cx="0" cy="228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單箭頭接點 28"/>
          <p:cNvCxnSpPr/>
          <p:nvPr/>
        </p:nvCxnSpPr>
        <p:spPr>
          <a:xfrm rot="5400000">
            <a:off x="6500617" y="6171406"/>
            <a:ext cx="4572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單箭頭接點 27"/>
          <p:cNvCxnSpPr/>
          <p:nvPr/>
        </p:nvCxnSpPr>
        <p:spPr>
          <a:xfrm flipH="1">
            <a:off x="6726835" y="544256"/>
            <a:ext cx="1588" cy="4463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3" name="文字方塊 55"/>
          <p:cNvSpPr txBox="1"/>
          <p:nvPr/>
        </p:nvSpPr>
        <p:spPr>
          <a:xfrm>
            <a:off x="6777931" y="4964668"/>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54" name="文字方塊 52"/>
          <p:cNvSpPr txBox="1"/>
          <p:nvPr/>
        </p:nvSpPr>
        <p:spPr>
          <a:xfrm>
            <a:off x="7527672" y="4352001"/>
            <a:ext cx="312906" cy="338554"/>
          </a:xfrm>
          <a:prstGeom prst="rect">
            <a:avLst/>
          </a:prstGeom>
          <a:noFill/>
        </p:spPr>
        <p:txBody>
          <a:bodyPr wrap="none" rtlCol="0">
            <a:spAutoFit/>
          </a:bodyPr>
          <a:lstStyle/>
          <a:p>
            <a:r>
              <a:rPr lang="en-US" altLang="zh-TW" sz="1600" b="1" dirty="0"/>
              <a:t>Y</a:t>
            </a:r>
            <a:endParaRPr lang="zh-TW" altLang="en-US" sz="1600" b="1" dirty="0"/>
          </a:p>
        </p:txBody>
      </p:sp>
      <p:cxnSp>
        <p:nvCxnSpPr>
          <p:cNvPr id="61" name="Elbow Connector 60"/>
          <p:cNvCxnSpPr>
            <a:stCxn id="30" idx="3"/>
            <a:endCxn id="38" idx="0"/>
          </p:cNvCxnSpPr>
          <p:nvPr/>
        </p:nvCxnSpPr>
        <p:spPr>
          <a:xfrm>
            <a:off x="7490423" y="2438400"/>
            <a:ext cx="762000"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8" idx="2"/>
          </p:cNvCxnSpPr>
          <p:nvPr/>
        </p:nvCxnSpPr>
        <p:spPr>
          <a:xfrm rot="5400000">
            <a:off x="7376043" y="3084592"/>
            <a:ext cx="227172" cy="152558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6" idx="2"/>
          </p:cNvCxnSpPr>
          <p:nvPr/>
        </p:nvCxnSpPr>
        <p:spPr>
          <a:xfrm rot="5400000">
            <a:off x="7409157" y="5264492"/>
            <a:ext cx="164159" cy="1522374"/>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3" idx="3"/>
            <a:endCxn id="46" idx="0"/>
          </p:cNvCxnSpPr>
          <p:nvPr/>
        </p:nvCxnSpPr>
        <p:spPr>
          <a:xfrm>
            <a:off x="7597390" y="4648200"/>
            <a:ext cx="655033" cy="685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712512" y="2239661"/>
            <a:ext cx="4823375" cy="40735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iostream</a:t>
            </a:r>
            <a:r>
              <a:rPr lang="en-US" sz="1600" dirty="0">
                <a:solidFill>
                  <a:schemeClr val="tx1"/>
                </a:solidFill>
                <a:latin typeface="Consolas" charset="0"/>
                <a:ea typeface="Consolas" charset="0"/>
                <a:cs typeface="Consolas" charset="0"/>
              </a:rPr>
              <a:t>&gt;</a:t>
            </a:r>
          </a:p>
          <a:p>
            <a:r>
              <a:rPr lang="en-US" sz="1600" dirty="0">
                <a:solidFill>
                  <a:schemeClr val="tx1"/>
                </a:solidFill>
                <a:latin typeface="Consolas" charset="0"/>
                <a:ea typeface="Consolas" charset="0"/>
                <a:cs typeface="Consolas" charset="0"/>
              </a:rPr>
              <a:t>using namespace </a:t>
            </a:r>
            <a:r>
              <a:rPr lang="en-US" sz="1600" dirty="0" err="1">
                <a:solidFill>
                  <a:schemeClr val="tx1"/>
                </a:solidFill>
                <a:latin typeface="Consolas" charset="0"/>
                <a:ea typeface="Consolas" charset="0"/>
                <a:cs typeface="Consolas" charset="0"/>
              </a:rPr>
              <a:t>std</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main() {</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28" name="Rectangle 27"/>
          <p:cNvSpPr/>
          <p:nvPr/>
        </p:nvSpPr>
        <p:spPr>
          <a:xfrm>
            <a:off x="821771" y="3119780"/>
            <a:ext cx="4369766" cy="495407"/>
          </a:xfrm>
          <a:prstGeom prst="rect">
            <a:avLst/>
          </a:prstGeom>
          <a:noFill/>
          <a:ln w="28575" cmpd="sng">
            <a:solidFill>
              <a:schemeClr val="accent6">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 b, c, max;</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a &gt;&gt; b &gt;&gt; c;</a:t>
            </a:r>
          </a:p>
        </p:txBody>
      </p:sp>
      <p:sp>
        <p:nvSpPr>
          <p:cNvPr id="29" name="Rectangle 28"/>
          <p:cNvSpPr/>
          <p:nvPr/>
        </p:nvSpPr>
        <p:spPr>
          <a:xfrm>
            <a:off x="825711" y="3690674"/>
            <a:ext cx="4369766" cy="957526"/>
          </a:xfrm>
          <a:prstGeom prst="rect">
            <a:avLst/>
          </a:prstGeom>
          <a:noFill/>
          <a:ln w="28575" cmpd="sng">
            <a:solidFill>
              <a:schemeClr val="accent4">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 if (a &gt; b)</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max = a;</a:t>
            </a:r>
          </a:p>
          <a:p>
            <a:r>
              <a:rPr lang="en-US" sz="1600" dirty="0">
                <a:solidFill>
                  <a:schemeClr val="tx1"/>
                </a:solidFill>
                <a:latin typeface="Consolas" charset="0"/>
                <a:ea typeface="Consolas" charset="0"/>
                <a:cs typeface="Consolas" charset="0"/>
              </a:rPr>
              <a:t> else </a:t>
            </a:r>
          </a:p>
          <a:p>
            <a:r>
              <a:rPr lang="en-US" sz="1600" dirty="0">
                <a:solidFill>
                  <a:schemeClr val="tx1"/>
                </a:solidFill>
                <a:latin typeface="Consolas" charset="0"/>
                <a:ea typeface="Consolas" charset="0"/>
                <a:cs typeface="Consolas" charset="0"/>
              </a:rPr>
              <a:t>   max = b;</a:t>
            </a:r>
          </a:p>
        </p:txBody>
      </p:sp>
      <p:sp>
        <p:nvSpPr>
          <p:cNvPr id="35" name="Rectangle 34"/>
          <p:cNvSpPr/>
          <p:nvPr/>
        </p:nvSpPr>
        <p:spPr>
          <a:xfrm>
            <a:off x="821771" y="4728618"/>
            <a:ext cx="4369766" cy="993123"/>
          </a:xfrm>
          <a:prstGeom prst="rect">
            <a:avLst/>
          </a:prstGeom>
          <a:noFill/>
          <a:ln w="28575" cmpd="sng">
            <a:solidFill>
              <a:schemeClr val="accent3">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 if (max &gt; c)</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max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else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c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6" name="Rectangle 5"/>
          <p:cNvSpPr/>
          <p:nvPr/>
        </p:nvSpPr>
        <p:spPr>
          <a:xfrm>
            <a:off x="5760832" y="695438"/>
            <a:ext cx="3140453" cy="1179221"/>
          </a:xfrm>
          <a:prstGeom prst="rect">
            <a:avLst/>
          </a:prstGeom>
          <a:noFill/>
          <a:ln w="28575" cmpd="sng">
            <a:solidFill>
              <a:schemeClr val="accent6">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600">
              <a:solidFill>
                <a:schemeClr val="tx1"/>
              </a:solidFill>
            </a:endParaRPr>
          </a:p>
        </p:txBody>
      </p:sp>
      <p:sp>
        <p:nvSpPr>
          <p:cNvPr id="40" name="Rectangle 39"/>
          <p:cNvSpPr/>
          <p:nvPr/>
        </p:nvSpPr>
        <p:spPr>
          <a:xfrm>
            <a:off x="5760832" y="1916832"/>
            <a:ext cx="3140453" cy="2149968"/>
          </a:xfrm>
          <a:prstGeom prst="rect">
            <a:avLst/>
          </a:prstGeom>
          <a:noFill/>
          <a:ln w="28575" cmpd="sng">
            <a:solidFill>
              <a:schemeClr val="accent4">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600">
              <a:solidFill>
                <a:schemeClr val="tx1"/>
              </a:solidFill>
            </a:endParaRPr>
          </a:p>
        </p:txBody>
      </p:sp>
      <p:sp>
        <p:nvSpPr>
          <p:cNvPr id="42" name="Rectangle 41"/>
          <p:cNvSpPr/>
          <p:nvPr/>
        </p:nvSpPr>
        <p:spPr>
          <a:xfrm>
            <a:off x="5760832" y="4149080"/>
            <a:ext cx="3140453" cy="2149968"/>
          </a:xfrm>
          <a:prstGeom prst="rect">
            <a:avLst/>
          </a:prstGeom>
          <a:noFill/>
          <a:ln w="28575" cmpd="sng">
            <a:solidFill>
              <a:schemeClr val="accent3">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600">
              <a:solidFill>
                <a:schemeClr val="tx1"/>
              </a:solidFill>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79</a:t>
            </a:fld>
            <a:endParaRPr lang="en-US" dirty="0"/>
          </a:p>
        </p:txBody>
      </p:sp>
    </p:spTree>
    <p:extLst>
      <p:ext uri="{BB962C8B-B14F-4D97-AF65-F5344CB8AC3E}">
        <p14:creationId xmlns:p14="http://schemas.microsoft.com/office/powerpoint/2010/main" val="64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dirty="0"/>
              <a:t>As usual, we will start with the Hello World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copy the code and save it in a file named </a:t>
            </a:r>
            <a:r>
              <a:rPr lang="en-US" dirty="0">
                <a:solidFill>
                  <a:schemeClr val="accent6">
                    <a:lumMod val="75000"/>
                  </a:schemeClr>
                </a:solidFill>
              </a:rPr>
              <a:t>hello.cpp</a:t>
            </a:r>
            <a:r>
              <a:rPr lang="en-US" dirty="0"/>
              <a:t> in your home directory.</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8</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1387521" y="2292239"/>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3231683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Statements</a:t>
            </a:r>
          </a:p>
        </p:txBody>
      </p:sp>
      <p:sp>
        <p:nvSpPr>
          <p:cNvPr id="3" name="Content Placeholder 2"/>
          <p:cNvSpPr>
            <a:spLocks noGrp="1"/>
          </p:cNvSpPr>
          <p:nvPr>
            <p:ph idx="1"/>
          </p:nvPr>
        </p:nvSpPr>
        <p:spPr/>
        <p:txBody>
          <a:bodyPr/>
          <a:lstStyle/>
          <a:p>
            <a:r>
              <a:rPr lang="en-US" dirty="0"/>
              <a:t>What if an action involves more than one statement?</a:t>
            </a:r>
          </a:p>
        </p:txBody>
      </p:sp>
      <p:sp>
        <p:nvSpPr>
          <p:cNvPr id="6" name="Rectangle 5"/>
          <p:cNvSpPr/>
          <p:nvPr/>
        </p:nvSpPr>
        <p:spPr>
          <a:xfrm>
            <a:off x="4703428" y="2096631"/>
            <a:ext cx="3497060"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if (</a:t>
            </a:r>
            <a:r>
              <a:rPr lang="en-US" sz="2000" dirty="0">
                <a:solidFill>
                  <a:srgbClr val="E46C0A"/>
                </a:solidFill>
              </a:rPr>
              <a:t>condition</a:t>
            </a:r>
            <a:r>
              <a:rPr lang="en-US" sz="2000" dirty="0">
                <a:solidFill>
                  <a:srgbClr val="0070C0"/>
                </a:solidFill>
              </a:rPr>
              <a:t>)   </a:t>
            </a:r>
            <a:r>
              <a:rPr lang="en-US" sz="2000" dirty="0">
                <a:solidFill>
                  <a:schemeClr val="accent3">
                    <a:lumMod val="75000"/>
                  </a:schemeClr>
                </a:solidFill>
              </a:rPr>
              <a:t>statement</a:t>
            </a:r>
            <a:r>
              <a:rPr lang="en-US" sz="2000" dirty="0">
                <a:solidFill>
                  <a:srgbClr val="0070C0"/>
                </a:solidFill>
              </a:rPr>
              <a:t>; </a:t>
            </a:r>
          </a:p>
        </p:txBody>
      </p:sp>
      <p:sp>
        <p:nvSpPr>
          <p:cNvPr id="7" name="Decision 8"/>
          <p:cNvSpPr/>
          <p:nvPr/>
        </p:nvSpPr>
        <p:spPr>
          <a:xfrm>
            <a:off x="286604" y="2406824"/>
            <a:ext cx="2812798" cy="130175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mark &gt;= 60?</a:t>
            </a:r>
          </a:p>
        </p:txBody>
      </p:sp>
      <p:cxnSp>
        <p:nvCxnSpPr>
          <p:cNvPr id="8" name="Straight Arrow Connector 7"/>
          <p:cNvCxnSpPr>
            <a:endCxn id="7" idx="0"/>
          </p:cNvCxnSpPr>
          <p:nvPr/>
        </p:nvCxnSpPr>
        <p:spPr>
          <a:xfrm flipH="1">
            <a:off x="1693003" y="2152824"/>
            <a:ext cx="3572" cy="25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p:cNvCxnSpPr>
          <p:nvPr/>
        </p:nvCxnSpPr>
        <p:spPr>
          <a:xfrm>
            <a:off x="1693003" y="3708574"/>
            <a:ext cx="0" cy="183397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11"/>
          <p:cNvCxnSpPr>
            <a:stCxn id="7" idx="3"/>
            <a:endCxn id="11" idx="0"/>
          </p:cNvCxnSpPr>
          <p:nvPr/>
        </p:nvCxnSpPr>
        <p:spPr>
          <a:xfrm>
            <a:off x="3099402" y="3057699"/>
            <a:ext cx="576388" cy="22224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Process 12"/>
          <p:cNvSpPr/>
          <p:nvPr/>
        </p:nvSpPr>
        <p:spPr>
          <a:xfrm>
            <a:off x="2891565" y="3279945"/>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grade = ‘P’</a:t>
            </a:r>
          </a:p>
        </p:txBody>
      </p:sp>
      <p:cxnSp>
        <p:nvCxnSpPr>
          <p:cNvPr id="12" name="Elbow Connector 13"/>
          <p:cNvCxnSpPr>
            <a:stCxn id="17" idx="2"/>
          </p:cNvCxnSpPr>
          <p:nvPr/>
        </p:nvCxnSpPr>
        <p:spPr>
          <a:xfrm rot="5400000">
            <a:off x="2614181" y="4047803"/>
            <a:ext cx="140432" cy="1982787"/>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7543" y="2761306"/>
            <a:ext cx="304892" cy="369332"/>
          </a:xfrm>
          <a:prstGeom prst="rect">
            <a:avLst/>
          </a:prstGeom>
          <a:noFill/>
        </p:spPr>
        <p:txBody>
          <a:bodyPr wrap="none" rtlCol="0">
            <a:spAutoFit/>
          </a:bodyPr>
          <a:lstStyle/>
          <a:p>
            <a:r>
              <a:rPr lang="en-US" b="1" dirty="0"/>
              <a:t>Y</a:t>
            </a:r>
          </a:p>
        </p:txBody>
      </p:sp>
      <p:sp>
        <p:nvSpPr>
          <p:cNvPr id="14" name="TextBox 13"/>
          <p:cNvSpPr txBox="1"/>
          <p:nvPr/>
        </p:nvSpPr>
        <p:spPr>
          <a:xfrm>
            <a:off x="1644877" y="3636385"/>
            <a:ext cx="336952" cy="369332"/>
          </a:xfrm>
          <a:prstGeom prst="rect">
            <a:avLst/>
          </a:prstGeom>
          <a:noFill/>
        </p:spPr>
        <p:txBody>
          <a:bodyPr wrap="none" rtlCol="0">
            <a:spAutoFit/>
          </a:bodyPr>
          <a:lstStyle/>
          <a:p>
            <a:r>
              <a:rPr lang="en-US" b="1" dirty="0"/>
              <a:t>N</a:t>
            </a:r>
          </a:p>
        </p:txBody>
      </p:sp>
      <p:sp>
        <p:nvSpPr>
          <p:cNvPr id="17" name="Process 12"/>
          <p:cNvSpPr/>
          <p:nvPr/>
        </p:nvSpPr>
        <p:spPr>
          <a:xfrm>
            <a:off x="2891565" y="4286355"/>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Print “passed”</a:t>
            </a:r>
          </a:p>
        </p:txBody>
      </p:sp>
      <p:cxnSp>
        <p:nvCxnSpPr>
          <p:cNvPr id="18" name="Straight Arrow Connector 17"/>
          <p:cNvCxnSpPr>
            <a:endCxn id="17" idx="0"/>
          </p:cNvCxnSpPr>
          <p:nvPr/>
        </p:nvCxnSpPr>
        <p:spPr>
          <a:xfrm flipH="1">
            <a:off x="3675790" y="3962570"/>
            <a:ext cx="1786" cy="3237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2021" y="3246909"/>
            <a:ext cx="3344779"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 statement can also be a </a:t>
            </a:r>
            <a:r>
              <a:rPr lang="en-US" b="1" dirty="0"/>
              <a:t>compound statement </a:t>
            </a:r>
            <a:r>
              <a:rPr lang="en-US" dirty="0"/>
              <a:t>or a </a:t>
            </a:r>
            <a:r>
              <a:rPr lang="en-US" b="1" dirty="0"/>
              <a:t>block of statements</a:t>
            </a:r>
            <a:r>
              <a:rPr lang="en-US" dirty="0"/>
              <a:t> enclosed in </a:t>
            </a:r>
            <a:r>
              <a:rPr lang="en-US" b="1" dirty="0"/>
              <a:t>{</a:t>
            </a:r>
            <a:r>
              <a:rPr lang="en-US" dirty="0"/>
              <a:t> and </a:t>
            </a:r>
            <a:r>
              <a:rPr lang="en-US" b="1" dirty="0"/>
              <a:t>}</a:t>
            </a:r>
          </a:p>
        </p:txBody>
      </p:sp>
      <p:sp>
        <p:nvSpPr>
          <p:cNvPr id="22" name="Rectangle 21"/>
          <p:cNvSpPr/>
          <p:nvPr/>
        </p:nvSpPr>
        <p:spPr>
          <a:xfrm>
            <a:off x="5146234" y="4573297"/>
            <a:ext cx="3275574" cy="166795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(mark &gt;= 60) </a:t>
            </a:r>
            <a:r>
              <a:rPr lang="en-US"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grade =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b="1"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p>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cxnSp>
        <p:nvCxnSpPr>
          <p:cNvPr id="24" name="Curved Connector 23"/>
          <p:cNvCxnSpPr/>
          <p:nvPr/>
        </p:nvCxnSpPr>
        <p:spPr>
          <a:xfrm rot="16200000" flipV="1">
            <a:off x="7064379" y="2859728"/>
            <a:ext cx="437478" cy="336888"/>
          </a:xfrm>
          <a:prstGeom prst="curvedConnector3">
            <a:avLst>
              <a:gd name="adj1" fmla="val 2983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Slide Number Placeholder 14"/>
          <p:cNvSpPr>
            <a:spLocks noGrp="1"/>
          </p:cNvSpPr>
          <p:nvPr>
            <p:ph type="sldNum" sz="quarter" idx="12"/>
          </p:nvPr>
        </p:nvSpPr>
        <p:spPr/>
        <p:txBody>
          <a:bodyPr/>
          <a:lstStyle/>
          <a:p>
            <a:fld id="{A2D5F323-9395-A24C-8003-89F99F5948AE}" type="slidenum">
              <a:rPr lang="en-US" smtClean="0"/>
              <a:pPr/>
              <a:t>80</a:t>
            </a:fld>
            <a:endParaRPr lang="en-US" dirty="0"/>
          </a:p>
        </p:txBody>
      </p:sp>
    </p:spTree>
    <p:extLst>
      <p:ext uri="{BB962C8B-B14F-4D97-AF65-F5344CB8AC3E}">
        <p14:creationId xmlns:p14="http://schemas.microsoft.com/office/powerpoint/2010/main" val="11609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Statements</a:t>
            </a:r>
          </a:p>
        </p:txBody>
      </p:sp>
      <p:sp>
        <p:nvSpPr>
          <p:cNvPr id="6" name="Decision 6"/>
          <p:cNvSpPr/>
          <p:nvPr/>
        </p:nvSpPr>
        <p:spPr>
          <a:xfrm>
            <a:off x="494440" y="1858195"/>
            <a:ext cx="2397125" cy="130175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mark &gt;= 60?</a:t>
            </a:r>
          </a:p>
        </p:txBody>
      </p:sp>
      <p:cxnSp>
        <p:nvCxnSpPr>
          <p:cNvPr id="7" name="Straight Arrow Connector 6"/>
          <p:cNvCxnSpPr>
            <a:endCxn id="6" idx="0"/>
          </p:cNvCxnSpPr>
          <p:nvPr/>
        </p:nvCxnSpPr>
        <p:spPr>
          <a:xfrm>
            <a:off x="1693003" y="1390876"/>
            <a:ext cx="0" cy="46731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23" idx="0"/>
          </p:cNvCxnSpPr>
          <p:nvPr/>
        </p:nvCxnSpPr>
        <p:spPr>
          <a:xfrm flipH="1">
            <a:off x="1683817" y="3159945"/>
            <a:ext cx="9186" cy="26905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Elbow Connector 9"/>
          <p:cNvCxnSpPr>
            <a:stCxn id="6" idx="3"/>
            <a:endCxn id="22" idx="0"/>
          </p:cNvCxnSpPr>
          <p:nvPr/>
        </p:nvCxnSpPr>
        <p:spPr>
          <a:xfrm>
            <a:off x="2891565" y="2509070"/>
            <a:ext cx="784225" cy="9199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Process 10"/>
          <p:cNvSpPr/>
          <p:nvPr/>
        </p:nvSpPr>
        <p:spPr>
          <a:xfrm>
            <a:off x="2891565" y="4427644"/>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Print “passed”</a:t>
            </a:r>
          </a:p>
        </p:txBody>
      </p:sp>
      <p:cxnSp>
        <p:nvCxnSpPr>
          <p:cNvPr id="11" name="Elbow Connector 11"/>
          <p:cNvCxnSpPr>
            <a:stCxn id="10" idx="2"/>
          </p:cNvCxnSpPr>
          <p:nvPr/>
        </p:nvCxnSpPr>
        <p:spPr>
          <a:xfrm rot="5400000">
            <a:off x="2550358" y="4243731"/>
            <a:ext cx="258894" cy="199197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39119" y="2197768"/>
            <a:ext cx="304892" cy="369332"/>
          </a:xfrm>
          <a:prstGeom prst="rect">
            <a:avLst/>
          </a:prstGeom>
          <a:noFill/>
        </p:spPr>
        <p:txBody>
          <a:bodyPr wrap="none" rtlCol="0">
            <a:spAutoFit/>
          </a:bodyPr>
          <a:lstStyle/>
          <a:p>
            <a:r>
              <a:rPr lang="en-US" b="1" dirty="0"/>
              <a:t>Y</a:t>
            </a:r>
          </a:p>
        </p:txBody>
      </p:sp>
      <p:sp>
        <p:nvSpPr>
          <p:cNvPr id="13" name="TextBox 12"/>
          <p:cNvSpPr txBox="1"/>
          <p:nvPr/>
        </p:nvSpPr>
        <p:spPr>
          <a:xfrm>
            <a:off x="1723242" y="3018694"/>
            <a:ext cx="336952" cy="369332"/>
          </a:xfrm>
          <a:prstGeom prst="rect">
            <a:avLst/>
          </a:prstGeom>
          <a:noFill/>
        </p:spPr>
        <p:txBody>
          <a:bodyPr wrap="none" rtlCol="0">
            <a:spAutoFit/>
          </a:bodyPr>
          <a:lstStyle/>
          <a:p>
            <a:r>
              <a:rPr lang="en-US" b="1" dirty="0"/>
              <a:t>N</a:t>
            </a:r>
          </a:p>
        </p:txBody>
      </p:sp>
      <p:sp>
        <p:nvSpPr>
          <p:cNvPr id="14" name="Rectangle 13"/>
          <p:cNvSpPr/>
          <p:nvPr/>
        </p:nvSpPr>
        <p:spPr>
          <a:xfrm>
            <a:off x="5170594" y="1989221"/>
            <a:ext cx="3588396" cy="310414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(mark &gt;= 60) </a:t>
            </a:r>
            <a:r>
              <a:rPr lang="en-US" b="1"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grade =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t>
            </a:r>
            <a:r>
              <a:rPr lang="en-US" dirty="0">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passed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p>
          <a:p>
            <a:r>
              <a:rPr lang="en-US" b="1" dirty="0">
                <a:latin typeface="Menlo" panose="020B0609030804020204" pitchFamily="49" charset="0"/>
                <a:ea typeface="Menlo" panose="020B0609030804020204" pitchFamily="49" charset="0"/>
                <a:cs typeface="Menlo" panose="020B0609030804020204" pitchFamily="49" charset="0"/>
              </a:rPr>
              <a:t>}</a:t>
            </a:r>
            <a:endParaRPr lang="en-US" b="1"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b="1" dirty="0">
                <a:latin typeface="Menlo" panose="020B0609030804020204" pitchFamily="49" charset="0"/>
                <a:ea typeface="Menlo" panose="020B0609030804020204" pitchFamily="49" charset="0"/>
                <a:cs typeface="Menlo" panose="020B0609030804020204" pitchFamily="49" charset="0"/>
              </a:rPr>
              <a:t>else</a:t>
            </a:r>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grade =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P</a:t>
            </a:r>
            <a:r>
              <a:rPr lang="en-US" dirty="0">
                <a:latin typeface="Menlo" panose="020B0609030804020204" pitchFamily="49" charset="0"/>
                <a:ea typeface="Menlo" panose="020B0609030804020204" pitchFamily="49" charset="0"/>
                <a:cs typeface="Menlo" panose="020B0609030804020204" pitchFamily="49" charset="0"/>
              </a:rPr>
              <a:t>’;</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failed</a:t>
            </a:r>
            <a:r>
              <a:rPr lang="en-US" dirty="0">
                <a:latin typeface="Menlo" panose="020B0609030804020204" pitchFamily="49" charset="0"/>
                <a:ea typeface="Menlo" panose="020B0609030804020204" pitchFamily="49" charset="0"/>
                <a:cs typeface="Menlo" panose="020B0609030804020204" pitchFamily="49" charset="0"/>
              </a:rPr>
              <a:t>”;</a:t>
            </a:r>
          </a:p>
          <a:p>
            <a:r>
              <a:rPr lang="en-US" b="1" dirty="0">
                <a:latin typeface="Menlo" panose="020B0609030804020204" pitchFamily="49" charset="0"/>
                <a:ea typeface="Menlo" panose="020B0609030804020204" pitchFamily="49" charset="0"/>
                <a:cs typeface="Menlo" panose="020B0609030804020204" pitchFamily="49" charset="0"/>
              </a:rPr>
              <a:t>}</a:t>
            </a:r>
            <a:endParaRPr lang="en-US" b="1" dirty="0">
              <a:solidFill>
                <a:schemeClr val="dk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15" name="Process 19"/>
          <p:cNvSpPr/>
          <p:nvPr/>
        </p:nvSpPr>
        <p:spPr>
          <a:xfrm>
            <a:off x="899592" y="4427644"/>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Print “failed”</a:t>
            </a:r>
          </a:p>
        </p:txBody>
      </p:sp>
      <p:cxnSp>
        <p:nvCxnSpPr>
          <p:cNvPr id="16" name="Straight Arrow Connector 15"/>
          <p:cNvCxnSpPr>
            <a:stCxn id="15" idx="2"/>
          </p:cNvCxnSpPr>
          <p:nvPr/>
        </p:nvCxnSpPr>
        <p:spPr>
          <a:xfrm>
            <a:off x="1683817" y="5110269"/>
            <a:ext cx="0" cy="71179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2" name="Process 10"/>
          <p:cNvSpPr/>
          <p:nvPr/>
        </p:nvSpPr>
        <p:spPr>
          <a:xfrm>
            <a:off x="2891565" y="3429000"/>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grade = ‘P’</a:t>
            </a:r>
          </a:p>
        </p:txBody>
      </p:sp>
      <p:sp>
        <p:nvSpPr>
          <p:cNvPr id="23" name="Process 19"/>
          <p:cNvSpPr/>
          <p:nvPr/>
        </p:nvSpPr>
        <p:spPr>
          <a:xfrm>
            <a:off x="899592" y="3429000"/>
            <a:ext cx="1568450" cy="682625"/>
          </a:xfrm>
          <a:prstGeom prst="flowChartProcess">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grade = ‘F’</a:t>
            </a:r>
          </a:p>
        </p:txBody>
      </p:sp>
      <p:cxnSp>
        <p:nvCxnSpPr>
          <p:cNvPr id="26" name="Straight Arrow Connector 25"/>
          <p:cNvCxnSpPr>
            <a:stCxn id="23" idx="2"/>
            <a:endCxn id="15" idx="0"/>
          </p:cNvCxnSpPr>
          <p:nvPr/>
        </p:nvCxnSpPr>
        <p:spPr>
          <a:xfrm>
            <a:off x="1683817" y="4111625"/>
            <a:ext cx="0" cy="31601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2"/>
            <a:endCxn id="10" idx="0"/>
          </p:cNvCxnSpPr>
          <p:nvPr/>
        </p:nvCxnSpPr>
        <p:spPr>
          <a:xfrm>
            <a:off x="3675790" y="4111625"/>
            <a:ext cx="0" cy="31601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2D5F323-9395-A24C-8003-89F99F5948AE}" type="slidenum">
              <a:rPr lang="en-US" smtClean="0"/>
              <a:pPr/>
              <a:t>81</a:t>
            </a:fld>
            <a:endParaRPr lang="en-US" dirty="0"/>
          </a:p>
        </p:txBody>
      </p:sp>
    </p:spTree>
    <p:extLst>
      <p:ext uri="{BB962C8B-B14F-4D97-AF65-F5344CB8AC3E}">
        <p14:creationId xmlns:p14="http://schemas.microsoft.com/office/powerpoint/2010/main" val="168298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b="1" dirty="0"/>
              <a:t>if…else </a:t>
            </a:r>
            <a:r>
              <a:rPr lang="en-US" dirty="0"/>
              <a:t>Statements</a:t>
            </a:r>
          </a:p>
        </p:txBody>
      </p:sp>
      <p:grpSp>
        <p:nvGrpSpPr>
          <p:cNvPr id="19" name="Group 18"/>
          <p:cNvGrpSpPr/>
          <p:nvPr/>
        </p:nvGrpSpPr>
        <p:grpSpPr>
          <a:xfrm>
            <a:off x="210403" y="1265918"/>
            <a:ext cx="2286000" cy="4800600"/>
            <a:chOff x="210403" y="1265918"/>
            <a:chExt cx="2286000" cy="4800600"/>
          </a:xfrm>
        </p:grpSpPr>
        <p:sp>
          <p:nvSpPr>
            <p:cNvPr id="17" name="文字方塊 55"/>
            <p:cNvSpPr txBox="1"/>
            <p:nvPr/>
          </p:nvSpPr>
          <p:spPr>
            <a:xfrm>
              <a:off x="1033483" y="2576436"/>
              <a:ext cx="317114" cy="338554"/>
            </a:xfrm>
            <a:prstGeom prst="rect">
              <a:avLst/>
            </a:prstGeom>
            <a:noFill/>
          </p:spPr>
          <p:txBody>
            <a:bodyPr wrap="none" rtlCol="0">
              <a:spAutoFit/>
            </a:bodyPr>
            <a:lstStyle/>
            <a:p>
              <a:r>
                <a:rPr lang="en-US" altLang="zh-TW" sz="1600" b="1" dirty="0"/>
                <a:t>N</a:t>
              </a:r>
              <a:endParaRPr lang="zh-TW" altLang="en-US" sz="1600" b="1" dirty="0"/>
            </a:p>
          </p:txBody>
        </p:sp>
        <p:sp>
          <p:nvSpPr>
            <p:cNvPr id="25" name="文字方塊 52"/>
            <p:cNvSpPr txBox="1"/>
            <p:nvPr/>
          </p:nvSpPr>
          <p:spPr>
            <a:xfrm>
              <a:off x="1765242" y="1797916"/>
              <a:ext cx="312906" cy="338554"/>
            </a:xfrm>
            <a:prstGeom prst="rect">
              <a:avLst/>
            </a:prstGeom>
            <a:noFill/>
          </p:spPr>
          <p:txBody>
            <a:bodyPr wrap="none" rtlCol="0">
              <a:spAutoFit/>
            </a:bodyPr>
            <a:lstStyle/>
            <a:p>
              <a:r>
                <a:rPr lang="en-US" altLang="zh-TW" sz="1600" b="1" dirty="0"/>
                <a:t>Y</a:t>
              </a:r>
              <a:endParaRPr lang="zh-TW" altLang="en-US" sz="1600" b="1" dirty="0"/>
            </a:p>
          </p:txBody>
        </p:sp>
        <p:grpSp>
          <p:nvGrpSpPr>
            <p:cNvPr id="6" name="Group 5"/>
            <p:cNvGrpSpPr/>
            <p:nvPr/>
          </p:nvGrpSpPr>
          <p:grpSpPr>
            <a:xfrm>
              <a:off x="210403" y="1265918"/>
              <a:ext cx="2286000" cy="4800600"/>
              <a:chOff x="210403" y="1265918"/>
              <a:chExt cx="2286000" cy="4800600"/>
            </a:xfrm>
          </p:grpSpPr>
          <p:sp>
            <p:nvSpPr>
              <p:cNvPr id="9" name="流程圖: 決策 25"/>
              <p:cNvSpPr/>
              <p:nvPr/>
            </p:nvSpPr>
            <p:spPr>
              <a:xfrm>
                <a:off x="210403" y="1493724"/>
                <a:ext cx="1676400" cy="12192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Age within [18, 25]?</a:t>
                </a:r>
                <a:endParaRPr lang="zh-TW" altLang="en-US" sz="1400" dirty="0">
                  <a:solidFill>
                    <a:schemeClr val="dk1"/>
                  </a:solidFill>
                </a:endParaRPr>
              </a:p>
            </p:txBody>
          </p:sp>
          <p:cxnSp>
            <p:nvCxnSpPr>
              <p:cNvPr id="10" name="直線單箭頭接點 27"/>
              <p:cNvCxnSpPr>
                <a:endCxn id="9" idx="0"/>
              </p:cNvCxnSpPr>
              <p:nvPr/>
            </p:nvCxnSpPr>
            <p:spPr>
              <a:xfrm flipH="1">
                <a:off x="1048603" y="1265918"/>
                <a:ext cx="794" cy="2278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單箭頭接點 28"/>
              <p:cNvCxnSpPr>
                <a:stCxn id="9" idx="2"/>
                <a:endCxn id="12" idx="0"/>
              </p:cNvCxnSpPr>
              <p:nvPr/>
            </p:nvCxnSpPr>
            <p:spPr>
              <a:xfrm>
                <a:off x="1048603" y="2712924"/>
                <a:ext cx="0" cy="152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矩形 30"/>
              <p:cNvSpPr/>
              <p:nvPr/>
            </p:nvSpPr>
            <p:spPr>
              <a:xfrm>
                <a:off x="4390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“Bye </a:t>
                </a:r>
                <a:r>
                  <a:rPr lang="en-US" altLang="zh-TW" sz="1400" dirty="0" err="1">
                    <a:solidFill>
                      <a:schemeClr val="dk1"/>
                    </a:solidFill>
                  </a:rPr>
                  <a:t>bye</a:t>
                </a:r>
                <a:r>
                  <a:rPr lang="en-US" altLang="zh-TW" sz="1400" dirty="0">
                    <a:solidFill>
                      <a:schemeClr val="dk1"/>
                    </a:solidFill>
                  </a:rPr>
                  <a:t>”</a:t>
                </a:r>
                <a:endParaRPr lang="zh-TW" altLang="en-US" sz="1400" dirty="0">
                  <a:solidFill>
                    <a:schemeClr val="dk1"/>
                  </a:solidFill>
                </a:endParaRPr>
              </a:p>
            </p:txBody>
          </p:sp>
          <p:cxnSp>
            <p:nvCxnSpPr>
              <p:cNvPr id="14" name="直線單箭頭接點 32"/>
              <p:cNvCxnSpPr>
                <a:stCxn id="12" idx="2"/>
              </p:cNvCxnSpPr>
              <p:nvPr/>
            </p:nvCxnSpPr>
            <p:spPr>
              <a:xfrm rot="5400000">
                <a:off x="438209" y="5456124"/>
                <a:ext cx="1219994" cy="7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9" idx="3"/>
                <a:endCxn id="18" idx="0"/>
              </p:cNvCxnSpPr>
              <p:nvPr/>
            </p:nvCxnSpPr>
            <p:spPr>
              <a:xfrm>
                <a:off x="1886803" y="2103324"/>
                <a:ext cx="609600" cy="6096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20" name="Group 19"/>
          <p:cNvGrpSpPr/>
          <p:nvPr/>
        </p:nvGrpSpPr>
        <p:grpSpPr>
          <a:xfrm>
            <a:off x="1049398" y="2712924"/>
            <a:ext cx="2971005" cy="2442386"/>
            <a:chOff x="1049398" y="2712924"/>
            <a:chExt cx="2971005" cy="2442386"/>
          </a:xfrm>
        </p:grpSpPr>
        <p:sp>
          <p:nvSpPr>
            <p:cNvPr id="16" name="文字方塊 52"/>
            <p:cNvSpPr txBox="1"/>
            <p:nvPr/>
          </p:nvSpPr>
          <p:spPr>
            <a:xfrm>
              <a:off x="3152563" y="286180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26" name="文字方塊 55"/>
            <p:cNvSpPr txBox="1"/>
            <p:nvPr/>
          </p:nvSpPr>
          <p:spPr>
            <a:xfrm>
              <a:off x="2495609" y="3489077"/>
              <a:ext cx="319819" cy="338554"/>
            </a:xfrm>
            <a:prstGeom prst="rect">
              <a:avLst/>
            </a:prstGeom>
            <a:noFill/>
          </p:spPr>
          <p:txBody>
            <a:bodyPr wrap="none" rtlCol="0">
              <a:spAutoFit/>
            </a:bodyPr>
            <a:lstStyle/>
            <a:p>
              <a:r>
                <a:rPr lang="en-US" altLang="zh-TW" sz="1600" b="1" dirty="0"/>
                <a:t>N</a:t>
              </a:r>
              <a:endParaRPr lang="zh-TW" altLang="en-US" sz="1600" b="1" dirty="0"/>
            </a:p>
          </p:txBody>
        </p:sp>
        <p:grpSp>
          <p:nvGrpSpPr>
            <p:cNvPr id="7" name="Group 6"/>
            <p:cNvGrpSpPr/>
            <p:nvPr/>
          </p:nvGrpSpPr>
          <p:grpSpPr>
            <a:xfrm>
              <a:off x="1049398" y="2712924"/>
              <a:ext cx="2971005" cy="2442386"/>
              <a:chOff x="1049398" y="2712924"/>
              <a:chExt cx="2971005" cy="2442386"/>
            </a:xfrm>
          </p:grpSpPr>
          <p:cxnSp>
            <p:nvCxnSpPr>
              <p:cNvPr id="13" name="直線單箭頭接點 31"/>
              <p:cNvCxnSpPr>
                <a:stCxn id="18" idx="2"/>
                <a:endCxn id="30" idx="0"/>
              </p:cNvCxnSpPr>
              <p:nvPr/>
            </p:nvCxnSpPr>
            <p:spPr>
              <a:xfrm rot="5400000">
                <a:off x="2191603" y="3932124"/>
                <a:ext cx="609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流程圖: 決策 25"/>
              <p:cNvSpPr/>
              <p:nvPr/>
            </p:nvSpPr>
            <p:spPr>
              <a:xfrm>
                <a:off x="1734403" y="2712924"/>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Height &gt;=180?</a:t>
                </a:r>
                <a:endParaRPr lang="zh-TW" altLang="en-US" sz="1400" dirty="0">
                  <a:solidFill>
                    <a:schemeClr val="dk1"/>
                  </a:solidFill>
                </a:endParaRPr>
              </a:p>
            </p:txBody>
          </p:sp>
          <p:sp>
            <p:nvSpPr>
              <p:cNvPr id="30" name="矩形 30"/>
              <p:cNvSpPr/>
              <p:nvPr/>
            </p:nvSpPr>
            <p:spPr>
              <a:xfrm>
                <a:off x="18868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“I am sorry”</a:t>
                </a:r>
                <a:endParaRPr lang="zh-TW" altLang="en-US" sz="1400" dirty="0">
                  <a:solidFill>
                    <a:schemeClr val="dk1"/>
                  </a:solidFill>
                </a:endParaRPr>
              </a:p>
            </p:txBody>
          </p:sp>
          <p:cxnSp>
            <p:nvCxnSpPr>
              <p:cNvPr id="46" name="Elbow Connector 45"/>
              <p:cNvCxnSpPr>
                <a:stCxn id="18" idx="3"/>
                <a:endCxn id="15" idx="0"/>
              </p:cNvCxnSpPr>
              <p:nvPr/>
            </p:nvCxnSpPr>
            <p:spPr>
              <a:xfrm>
                <a:off x="3258403" y="3170124"/>
                <a:ext cx="762000" cy="1066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0" idx="2"/>
              </p:cNvCxnSpPr>
              <p:nvPr/>
            </p:nvCxnSpPr>
            <p:spPr>
              <a:xfrm rot="5400000">
                <a:off x="1618507" y="4277414"/>
                <a:ext cx="308787" cy="1447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p:nvGrpSpPr>
        <p:grpSpPr>
          <a:xfrm>
            <a:off x="1049398" y="4236924"/>
            <a:ext cx="3733005" cy="1311460"/>
            <a:chOff x="1049398" y="4236924"/>
            <a:chExt cx="3733005" cy="1311460"/>
          </a:xfrm>
        </p:grpSpPr>
        <p:sp>
          <p:nvSpPr>
            <p:cNvPr id="15" name="矩形 34"/>
            <p:cNvSpPr/>
            <p:nvPr/>
          </p:nvSpPr>
          <p:spPr>
            <a:xfrm>
              <a:off x="3258403" y="4236924"/>
              <a:ext cx="15240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“Yes I do!”</a:t>
              </a:r>
              <a:endParaRPr lang="zh-TW" altLang="en-US" sz="1400" dirty="0">
                <a:solidFill>
                  <a:schemeClr val="dk1"/>
                </a:solidFill>
              </a:endParaRPr>
            </a:p>
          </p:txBody>
        </p:sp>
        <p:cxnSp>
          <p:nvCxnSpPr>
            <p:cNvPr id="50" name="Elbow Connector 49"/>
            <p:cNvCxnSpPr>
              <a:stCxn id="15" idx="2"/>
            </p:cNvCxnSpPr>
            <p:nvPr/>
          </p:nvCxnSpPr>
          <p:spPr>
            <a:xfrm rot="5400000">
              <a:off x="2183970" y="3711951"/>
              <a:ext cx="701861" cy="2971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66" name="Cloud Callout 65"/>
          <p:cNvSpPr/>
          <p:nvPr/>
        </p:nvSpPr>
        <p:spPr>
          <a:xfrm>
            <a:off x="4536089" y="4988738"/>
            <a:ext cx="3885917" cy="1367612"/>
          </a:xfrm>
          <a:prstGeom prst="cloudCallout">
            <a:avLst>
              <a:gd name="adj1" fmla="val 53422"/>
              <a:gd name="adj2" fmla="val 4040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t>My Mr. Right…</a:t>
            </a:r>
          </a:p>
          <a:p>
            <a:r>
              <a:rPr lang="en-US" sz="1600" dirty="0"/>
              <a:t>1.  18 to 25 years old, </a:t>
            </a:r>
            <a:r>
              <a:rPr lang="en-US" sz="1600" b="1" dirty="0"/>
              <a:t>AND</a:t>
            </a:r>
            <a:br>
              <a:rPr lang="en-US" sz="1600" dirty="0"/>
            </a:br>
            <a:r>
              <a:rPr lang="en-US" sz="1600" dirty="0"/>
              <a:t>2.  Height: 180 cm or above</a:t>
            </a:r>
          </a:p>
        </p:txBody>
      </p:sp>
      <p:sp>
        <p:nvSpPr>
          <p:cNvPr id="69" name="Content Placeholder 2"/>
          <p:cNvSpPr>
            <a:spLocks noGrp="1"/>
          </p:cNvSpPr>
          <p:nvPr>
            <p:ph idx="1"/>
          </p:nvPr>
        </p:nvSpPr>
        <p:spPr>
          <a:xfrm>
            <a:off x="4782403" y="1678122"/>
            <a:ext cx="4088642" cy="4550291"/>
          </a:xfrm>
        </p:spPr>
        <p:txBody>
          <a:bodyPr/>
          <a:lstStyle/>
          <a:p>
            <a:r>
              <a:rPr lang="en-US" dirty="0"/>
              <a:t>An </a:t>
            </a:r>
            <a:r>
              <a:rPr lang="en-US" b="1" dirty="0"/>
              <a:t>if-else </a:t>
            </a:r>
            <a:r>
              <a:rPr lang="en-US" dirty="0"/>
              <a:t>statement can be nested within another </a:t>
            </a:r>
            <a:r>
              <a:rPr lang="en-US" b="1" dirty="0"/>
              <a:t>if-else</a:t>
            </a:r>
            <a:r>
              <a:rPr lang="en-US" dirty="0"/>
              <a:t> statement</a:t>
            </a:r>
          </a:p>
          <a:p>
            <a:pPr lvl="1"/>
            <a:endParaRPr lang="en-US" dirty="0"/>
          </a:p>
          <a:p>
            <a:endParaRPr lang="en-US" dirty="0"/>
          </a:p>
        </p:txBody>
      </p:sp>
      <p:sp>
        <p:nvSpPr>
          <p:cNvPr id="3" name="Slide Number Placeholder 2"/>
          <p:cNvSpPr>
            <a:spLocks noGrp="1"/>
          </p:cNvSpPr>
          <p:nvPr>
            <p:ph type="sldNum" sz="quarter" idx="12"/>
          </p:nvPr>
        </p:nvSpPr>
        <p:spPr/>
        <p:txBody>
          <a:bodyPr/>
          <a:lstStyle/>
          <a:p>
            <a:fld id="{A2D5F323-9395-A24C-8003-89F99F5948AE}" type="slidenum">
              <a:rPr lang="en-US" smtClean="0"/>
              <a:pPr/>
              <a:t>82</a:t>
            </a:fld>
            <a:endParaRPr lang="en-US" dirty="0"/>
          </a:p>
        </p:txBody>
      </p:sp>
    </p:spTree>
    <p:extLst>
      <p:ext uri="{BB962C8B-B14F-4D97-AF65-F5344CB8AC3E}">
        <p14:creationId xmlns:p14="http://schemas.microsoft.com/office/powerpoint/2010/main" val="143561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b="1" dirty="0"/>
              <a:t>if…else </a:t>
            </a:r>
            <a:r>
              <a:rPr lang="en-US" dirty="0"/>
              <a:t>Statements</a:t>
            </a:r>
          </a:p>
        </p:txBody>
      </p:sp>
      <p:grpSp>
        <p:nvGrpSpPr>
          <p:cNvPr id="6" name="Group 5"/>
          <p:cNvGrpSpPr/>
          <p:nvPr/>
        </p:nvGrpSpPr>
        <p:grpSpPr>
          <a:xfrm>
            <a:off x="210403" y="1265918"/>
            <a:ext cx="4572000" cy="4800600"/>
            <a:chOff x="210403" y="1265918"/>
            <a:chExt cx="4572000" cy="4800600"/>
          </a:xfrm>
        </p:grpSpPr>
        <p:sp>
          <p:nvSpPr>
            <p:cNvPr id="9" name="流程圖: 決策 25"/>
            <p:cNvSpPr/>
            <p:nvPr/>
          </p:nvSpPr>
          <p:spPr>
            <a:xfrm>
              <a:off x="210403" y="1493724"/>
              <a:ext cx="1676400" cy="1219200"/>
            </a:xfrm>
            <a:prstGeom prst="flowChartDecision">
              <a:avLst/>
            </a:prstGeom>
            <a:solidFill>
              <a:schemeClr val="accent6">
                <a:lumMod val="20000"/>
                <a:lumOff val="80000"/>
              </a:schemeClr>
            </a:solid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a</a:t>
              </a:r>
              <a:r>
                <a:rPr lang="en-US" altLang="zh-TW" sz="1400" dirty="0">
                  <a:solidFill>
                    <a:schemeClr val="dk1"/>
                  </a:solidFill>
                </a:rPr>
                <a:t>ge within [18, 25]?</a:t>
              </a:r>
              <a:endParaRPr lang="zh-TW" altLang="en-US" sz="1400" dirty="0">
                <a:solidFill>
                  <a:schemeClr val="dk1"/>
                </a:solidFill>
              </a:endParaRPr>
            </a:p>
          </p:txBody>
        </p:sp>
        <p:cxnSp>
          <p:nvCxnSpPr>
            <p:cNvPr id="10" name="直線單箭頭接點 27"/>
            <p:cNvCxnSpPr>
              <a:endCxn id="9" idx="0"/>
            </p:cNvCxnSpPr>
            <p:nvPr/>
          </p:nvCxnSpPr>
          <p:spPr>
            <a:xfrm flipH="1">
              <a:off x="1048603" y="1265918"/>
              <a:ext cx="794" cy="2278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單箭頭接點 28"/>
            <p:cNvCxnSpPr>
              <a:stCxn id="9" idx="2"/>
              <a:endCxn id="12" idx="0"/>
            </p:cNvCxnSpPr>
            <p:nvPr/>
          </p:nvCxnSpPr>
          <p:spPr>
            <a:xfrm>
              <a:off x="1048603" y="2712924"/>
              <a:ext cx="0" cy="1524000"/>
            </a:xfrm>
            <a:prstGeom prst="straightConnector1">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sp>
          <p:nvSpPr>
            <p:cNvPr id="12" name="矩形 30"/>
            <p:cNvSpPr/>
            <p:nvPr/>
          </p:nvSpPr>
          <p:spPr>
            <a:xfrm>
              <a:off x="4390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“Bye </a:t>
              </a:r>
              <a:r>
                <a:rPr lang="en-US" altLang="zh-TW" sz="1400" dirty="0" err="1">
                  <a:solidFill>
                    <a:schemeClr val="dk1"/>
                  </a:solidFill>
                </a:rPr>
                <a:t>bye</a:t>
              </a:r>
              <a:r>
                <a:rPr lang="en-US" altLang="zh-TW" sz="1400" dirty="0">
                  <a:solidFill>
                    <a:schemeClr val="dk1"/>
                  </a:solidFill>
                </a:rPr>
                <a:t>”</a:t>
              </a:r>
              <a:endParaRPr lang="zh-TW" altLang="en-US" sz="1400" dirty="0">
                <a:solidFill>
                  <a:schemeClr val="dk1"/>
                </a:solidFill>
              </a:endParaRPr>
            </a:p>
          </p:txBody>
        </p:sp>
        <p:cxnSp>
          <p:nvCxnSpPr>
            <p:cNvPr id="13" name="直線單箭頭接點 31"/>
            <p:cNvCxnSpPr>
              <a:stCxn id="18" idx="2"/>
              <a:endCxn id="30" idx="0"/>
            </p:cNvCxnSpPr>
            <p:nvPr/>
          </p:nvCxnSpPr>
          <p:spPr>
            <a:xfrm rot="5400000">
              <a:off x="2191603" y="3932124"/>
              <a:ext cx="6096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單箭頭接點 32"/>
            <p:cNvCxnSpPr>
              <a:stCxn id="12" idx="2"/>
            </p:cNvCxnSpPr>
            <p:nvPr/>
          </p:nvCxnSpPr>
          <p:spPr>
            <a:xfrm rot="5400000">
              <a:off x="438209" y="5456124"/>
              <a:ext cx="1219994" cy="7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矩形 34"/>
            <p:cNvSpPr/>
            <p:nvPr/>
          </p:nvSpPr>
          <p:spPr>
            <a:xfrm>
              <a:off x="3258403" y="4236924"/>
              <a:ext cx="15240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“Yes I do!”</a:t>
              </a:r>
              <a:endParaRPr lang="zh-TW" altLang="en-US" sz="1400" dirty="0">
                <a:solidFill>
                  <a:schemeClr val="dk1"/>
                </a:solidFill>
              </a:endParaRPr>
            </a:p>
          </p:txBody>
        </p:sp>
        <p:sp>
          <p:nvSpPr>
            <p:cNvPr id="16" name="文字方塊 52"/>
            <p:cNvSpPr txBox="1"/>
            <p:nvPr/>
          </p:nvSpPr>
          <p:spPr>
            <a:xfrm>
              <a:off x="3152563" y="286180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17" name="文字方塊 55"/>
            <p:cNvSpPr txBox="1"/>
            <p:nvPr/>
          </p:nvSpPr>
          <p:spPr>
            <a:xfrm>
              <a:off x="1033483" y="2576436"/>
              <a:ext cx="317114" cy="338554"/>
            </a:xfrm>
            <a:prstGeom prst="rect">
              <a:avLst/>
            </a:prstGeom>
            <a:noFill/>
          </p:spPr>
          <p:txBody>
            <a:bodyPr wrap="none" rtlCol="0">
              <a:spAutoFit/>
            </a:bodyPr>
            <a:lstStyle/>
            <a:p>
              <a:r>
                <a:rPr lang="en-US" altLang="zh-TW" sz="1600" b="1" dirty="0"/>
                <a:t>N</a:t>
              </a:r>
              <a:endParaRPr lang="zh-TW" altLang="en-US" sz="1600" b="1" dirty="0"/>
            </a:p>
          </p:txBody>
        </p:sp>
        <p:sp>
          <p:nvSpPr>
            <p:cNvPr id="18" name="流程圖: 決策 25"/>
            <p:cNvSpPr/>
            <p:nvPr/>
          </p:nvSpPr>
          <p:spPr>
            <a:xfrm>
              <a:off x="1734403" y="2712924"/>
              <a:ext cx="1524000" cy="9144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h</a:t>
              </a:r>
              <a:r>
                <a:rPr lang="en-US" altLang="zh-TW" sz="1400" dirty="0">
                  <a:solidFill>
                    <a:schemeClr val="dk1"/>
                  </a:solidFill>
                </a:rPr>
                <a:t>eight &gt;=180?</a:t>
              </a:r>
              <a:endParaRPr lang="zh-TW" altLang="en-US" sz="1400" dirty="0">
                <a:solidFill>
                  <a:schemeClr val="dk1"/>
                </a:solidFill>
              </a:endParaRPr>
            </a:p>
          </p:txBody>
        </p:sp>
        <p:sp>
          <p:nvSpPr>
            <p:cNvPr id="25" name="文字方塊 52"/>
            <p:cNvSpPr txBox="1"/>
            <p:nvPr/>
          </p:nvSpPr>
          <p:spPr>
            <a:xfrm>
              <a:off x="1765242" y="179791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26" name="文字方塊 55"/>
            <p:cNvSpPr txBox="1"/>
            <p:nvPr/>
          </p:nvSpPr>
          <p:spPr>
            <a:xfrm>
              <a:off x="2495609" y="3489077"/>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0" name="矩形 30"/>
            <p:cNvSpPr/>
            <p:nvPr/>
          </p:nvSpPr>
          <p:spPr>
            <a:xfrm>
              <a:off x="18868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“I am sorry”</a:t>
              </a:r>
              <a:endParaRPr lang="zh-TW" altLang="en-US" sz="1400" dirty="0">
                <a:solidFill>
                  <a:schemeClr val="dk1"/>
                </a:solidFill>
              </a:endParaRPr>
            </a:p>
          </p:txBody>
        </p:sp>
        <p:cxnSp>
          <p:nvCxnSpPr>
            <p:cNvPr id="42" name="Elbow Connector 41"/>
            <p:cNvCxnSpPr>
              <a:stCxn id="9" idx="3"/>
              <a:endCxn id="18" idx="0"/>
            </p:cNvCxnSpPr>
            <p:nvPr/>
          </p:nvCxnSpPr>
          <p:spPr>
            <a:xfrm>
              <a:off x="1886803" y="2103324"/>
              <a:ext cx="609600" cy="609600"/>
            </a:xfrm>
            <a:prstGeom prst="bentConnector2">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cxnSp>
          <p:nvCxnSpPr>
            <p:cNvPr id="46" name="Elbow Connector 45"/>
            <p:cNvCxnSpPr>
              <a:stCxn id="18" idx="3"/>
              <a:endCxn id="15" idx="0"/>
            </p:cNvCxnSpPr>
            <p:nvPr/>
          </p:nvCxnSpPr>
          <p:spPr>
            <a:xfrm>
              <a:off x="3258403" y="3170124"/>
              <a:ext cx="762000" cy="10668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0" idx="2"/>
            </p:cNvCxnSpPr>
            <p:nvPr/>
          </p:nvCxnSpPr>
          <p:spPr>
            <a:xfrm rot="5400000">
              <a:off x="1618507" y="4277414"/>
              <a:ext cx="308787" cy="1447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5" idx="2"/>
            </p:cNvCxnSpPr>
            <p:nvPr/>
          </p:nvCxnSpPr>
          <p:spPr>
            <a:xfrm rot="5400000">
              <a:off x="2183970" y="3711951"/>
              <a:ext cx="701861" cy="2971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3" name="Right Arrow 2"/>
          <p:cNvSpPr/>
          <p:nvPr/>
        </p:nvSpPr>
        <p:spPr>
          <a:xfrm>
            <a:off x="4060725" y="1907238"/>
            <a:ext cx="751626" cy="2399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83</a:t>
            </a:fld>
            <a:endParaRPr lang="en-US" dirty="0"/>
          </a:p>
        </p:txBody>
      </p:sp>
      <p:sp>
        <p:nvSpPr>
          <p:cNvPr id="28" name="Rectangle 27">
            <a:extLst>
              <a:ext uri="{FF2B5EF4-FFF2-40B4-BE49-F238E27FC236}">
                <a16:creationId xmlns:a16="http://schemas.microsoft.com/office/drawing/2014/main" id="{C06EC29A-86B4-3449-B863-B5A1B4D81BFC}"/>
              </a:ext>
            </a:extLst>
          </p:cNvPr>
          <p:cNvSpPr/>
          <p:nvPr/>
        </p:nvSpPr>
        <p:spPr>
          <a:xfrm>
            <a:off x="4883629" y="1595869"/>
            <a:ext cx="3987416" cy="3732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rgbClr val="000000"/>
              </a:solidFill>
              <a:latin typeface="Menlo" panose="020B0609030804020204" pitchFamily="49" charset="0"/>
              <a:ea typeface="Menlo" panose="020B0609030804020204" pitchFamily="49" charset="0"/>
              <a:cs typeface="Menlo" panose="020B0609030804020204" pitchFamily="49" charset="0"/>
            </a:endParaRP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if</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altLang="zh-TW"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age &gt;=</a:t>
            </a:r>
            <a:r>
              <a:rPr lang="en-US"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18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&amp;&amp; </a:t>
            </a:r>
            <a:r>
              <a:rPr lang="en-US" dirty="0">
                <a:solidFill>
                  <a:srgbClr val="604A7B"/>
                </a:solidFill>
                <a:latin typeface="Menlo" panose="020B0609030804020204" pitchFamily="49" charset="0"/>
                <a:ea typeface="Menlo" panose="020B0609030804020204" pitchFamily="49" charset="0"/>
                <a:cs typeface="Menlo" panose="020B0609030804020204" pitchFamily="49" charset="0"/>
              </a:rPr>
              <a:t>age &lt;=25</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 the Yes part to    </a:t>
            </a:r>
          </a:p>
          <a:p>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 be dealt with here</a:t>
            </a:r>
          </a:p>
          <a:p>
            <a:endPar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rgbClr val="000000"/>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else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altLang="zh-TW" dirty="0">
                <a:solidFill>
                  <a:schemeClr val="accent2">
                    <a:lumMod val="60000"/>
                    <a:lumOff val="40000"/>
                  </a:schemeClr>
                </a:solidFill>
                <a:latin typeface="Menlo" panose="020B0609030804020204" pitchFamily="49" charset="0"/>
                <a:ea typeface="Menlo" panose="020B0609030804020204" pitchFamily="49" charset="0"/>
                <a:cs typeface="Menlo" panose="020B0609030804020204" pitchFamily="49" charset="0"/>
              </a:rPr>
              <a:t>Bye bye.</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29" name="Rectangle 28">
            <a:extLst>
              <a:ext uri="{FF2B5EF4-FFF2-40B4-BE49-F238E27FC236}">
                <a16:creationId xmlns:a16="http://schemas.microsoft.com/office/drawing/2014/main" id="{3A9641BE-F6BA-D64C-82CA-EDD2D25E16FD}"/>
              </a:ext>
            </a:extLst>
          </p:cNvPr>
          <p:cNvSpPr/>
          <p:nvPr/>
        </p:nvSpPr>
        <p:spPr>
          <a:xfrm>
            <a:off x="4934803" y="1907238"/>
            <a:ext cx="3885917" cy="2809727"/>
          </a:xfrm>
          <a:prstGeom prst="rect">
            <a:avLst/>
          </a:prstGeom>
          <a:noFill/>
          <a:ln w="1905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Callout 65"/>
          <p:cNvSpPr/>
          <p:nvPr/>
        </p:nvSpPr>
        <p:spPr>
          <a:xfrm>
            <a:off x="4536089" y="4988738"/>
            <a:ext cx="3885917" cy="1367612"/>
          </a:xfrm>
          <a:prstGeom prst="cloudCallout">
            <a:avLst>
              <a:gd name="adj1" fmla="val 53422"/>
              <a:gd name="adj2" fmla="val 4040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t>My Mr. Right…</a:t>
            </a:r>
          </a:p>
          <a:p>
            <a:r>
              <a:rPr lang="en-US" sz="1600" dirty="0"/>
              <a:t>1.  18 to 25 years old, </a:t>
            </a:r>
            <a:r>
              <a:rPr lang="en-US" sz="1600" b="1" dirty="0"/>
              <a:t>AND</a:t>
            </a:r>
            <a:br>
              <a:rPr lang="en-US" sz="1600" dirty="0"/>
            </a:br>
            <a:r>
              <a:rPr lang="en-US" sz="1600" dirty="0"/>
              <a:t>2.  height: 180 cm or above</a:t>
            </a:r>
          </a:p>
        </p:txBody>
      </p:sp>
    </p:spTree>
    <p:extLst>
      <p:ext uri="{BB962C8B-B14F-4D97-AF65-F5344CB8AC3E}">
        <p14:creationId xmlns:p14="http://schemas.microsoft.com/office/powerpoint/2010/main" val="1360916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4883629" y="1595869"/>
            <a:ext cx="3987416" cy="373248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20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US" sz="2000" dirty="0">
              <a:solidFill>
                <a:srgbClr val="000000"/>
              </a:solidFill>
              <a:latin typeface="Menlo" panose="020B0609030804020204" pitchFamily="49" charset="0"/>
              <a:ea typeface="Menlo" panose="020B0609030804020204" pitchFamily="49" charset="0"/>
              <a:cs typeface="Menlo" panose="020B0609030804020204" pitchFamily="49" charset="0"/>
            </a:endParaRP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if</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altLang="zh-TW"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age &gt;=</a:t>
            </a:r>
            <a:r>
              <a:rPr lang="en-US"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18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&amp;&amp; </a:t>
            </a:r>
            <a:r>
              <a:rPr lang="en-US" dirty="0">
                <a:solidFill>
                  <a:srgbClr val="604A7B"/>
                </a:solidFill>
                <a:latin typeface="Menlo" panose="020B0609030804020204" pitchFamily="49" charset="0"/>
                <a:ea typeface="Menlo" panose="020B0609030804020204" pitchFamily="49" charset="0"/>
                <a:cs typeface="Menlo" panose="020B0609030804020204" pitchFamily="49" charset="0"/>
              </a:rPr>
              <a:t>age &lt;=25</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  </a:t>
            </a:r>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if</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(height &gt;= 180)</a:t>
            </a:r>
            <a:br>
              <a:rPr lang="en-US" dirty="0">
                <a:solidFill>
                  <a:srgbClr val="000000"/>
                </a:solidFill>
                <a:latin typeface="Menlo" panose="020B0609030804020204" pitchFamily="49" charset="0"/>
                <a:ea typeface="Menlo" panose="020B0609030804020204" pitchFamily="49" charset="0"/>
                <a:cs typeface="Menlo" panose="020B0609030804020204" pitchFamily="49" charset="0"/>
              </a:rPr>
            </a:b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Yes I do!</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br>
              <a:rPr lang="en-US" dirty="0">
                <a:solidFill>
                  <a:srgbClr val="000000"/>
                </a:solidFill>
                <a:latin typeface="Menlo" panose="020B0609030804020204" pitchFamily="49" charset="0"/>
                <a:ea typeface="Menlo" panose="020B0609030804020204" pitchFamily="49" charset="0"/>
                <a:cs typeface="Menlo" panose="020B0609030804020204" pitchFamily="49" charset="0"/>
              </a:rPr>
            </a:b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else</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br>
              <a:rPr lang="en-US" dirty="0">
                <a:solidFill>
                  <a:srgbClr val="000000"/>
                </a:solidFill>
                <a:latin typeface="Menlo" panose="020B0609030804020204" pitchFamily="49" charset="0"/>
                <a:ea typeface="Menlo" panose="020B0609030804020204" pitchFamily="49" charset="0"/>
                <a:cs typeface="Menlo" panose="020B0609030804020204" pitchFamily="49" charset="0"/>
              </a:rPr>
            </a:b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064A2"/>
                </a:solidFill>
                <a:latin typeface="Menlo" panose="020B0609030804020204" pitchFamily="49" charset="0"/>
                <a:ea typeface="Menlo" panose="020B0609030804020204" pitchFamily="49" charset="0"/>
                <a:cs typeface="Menlo" panose="020B0609030804020204" pitchFamily="49" charset="0"/>
              </a:rPr>
              <a:t>I am sorry.</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p>
          <a:p>
            <a:r>
              <a:rPr lang="en-US" b="1" dirty="0">
                <a:solidFill>
                  <a:srgbClr val="000000"/>
                </a:solidFill>
                <a:latin typeface="Menlo" panose="020B0609030804020204" pitchFamily="49" charset="0"/>
                <a:ea typeface="Menlo" panose="020B0609030804020204" pitchFamily="49" charset="0"/>
                <a:cs typeface="Menlo" panose="020B0609030804020204" pitchFamily="49" charset="0"/>
              </a:rPr>
              <a:t>else </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000000"/>
                </a:solidFill>
                <a:latin typeface="Menlo" panose="020B0609030804020204" pitchFamily="49" charset="0"/>
                <a:ea typeface="Menlo" panose="020B0609030804020204" pitchFamily="49" charset="0"/>
                <a:cs typeface="Menlo" panose="020B0609030804020204" pitchFamily="49" charset="0"/>
              </a:rPr>
              <a:t>cout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 &lt;&lt; </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altLang="zh-TW" dirty="0">
                <a:solidFill>
                  <a:schemeClr val="accent2">
                    <a:lumMod val="60000"/>
                    <a:lumOff val="40000"/>
                  </a:schemeClr>
                </a:solidFill>
                <a:latin typeface="Menlo" panose="020B0609030804020204" pitchFamily="49" charset="0"/>
                <a:ea typeface="Menlo" panose="020B0609030804020204" pitchFamily="49" charset="0"/>
                <a:cs typeface="Menlo" panose="020B0609030804020204" pitchFamily="49" charset="0"/>
              </a:rPr>
              <a:t>Bye bye.</a:t>
            </a:r>
            <a:r>
              <a:rPr lang="en-US" altLang="zh-TW"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000000"/>
                </a:solidFill>
                <a:latin typeface="Menlo" panose="020B0609030804020204" pitchFamily="49" charset="0"/>
                <a:ea typeface="Menlo" panose="020B0609030804020204" pitchFamily="49" charset="0"/>
                <a:cs typeface="Menlo" panose="020B0609030804020204" pitchFamily="49" charset="0"/>
              </a:rPr>
              <a:t>}</a:t>
            </a:r>
          </a:p>
          <a:p>
            <a:r>
              <a:rPr lang="en-US" sz="20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endParaRPr lang="en-US" sz="20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2" name="Title 1"/>
          <p:cNvSpPr>
            <a:spLocks noGrp="1"/>
          </p:cNvSpPr>
          <p:nvPr>
            <p:ph type="title"/>
          </p:nvPr>
        </p:nvSpPr>
        <p:spPr/>
        <p:txBody>
          <a:bodyPr/>
          <a:lstStyle/>
          <a:p>
            <a:r>
              <a:rPr lang="en-US" dirty="0"/>
              <a:t>Nested </a:t>
            </a:r>
            <a:r>
              <a:rPr lang="en-US" b="1" dirty="0"/>
              <a:t>if…else </a:t>
            </a:r>
            <a:r>
              <a:rPr lang="en-US" dirty="0"/>
              <a:t>Statements</a:t>
            </a:r>
          </a:p>
        </p:txBody>
      </p:sp>
      <p:grpSp>
        <p:nvGrpSpPr>
          <p:cNvPr id="7" name="Group 6"/>
          <p:cNvGrpSpPr/>
          <p:nvPr/>
        </p:nvGrpSpPr>
        <p:grpSpPr>
          <a:xfrm>
            <a:off x="210403" y="1265918"/>
            <a:ext cx="4572000" cy="4800600"/>
            <a:chOff x="210403" y="1265918"/>
            <a:chExt cx="4572000" cy="4800600"/>
          </a:xfrm>
        </p:grpSpPr>
        <p:sp>
          <p:nvSpPr>
            <p:cNvPr id="9" name="流程圖: 決策 25"/>
            <p:cNvSpPr/>
            <p:nvPr/>
          </p:nvSpPr>
          <p:spPr>
            <a:xfrm>
              <a:off x="210403" y="1493724"/>
              <a:ext cx="1676400" cy="1219200"/>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age within [18, 25]?</a:t>
              </a:r>
              <a:endParaRPr lang="zh-TW" altLang="en-US" sz="1400" dirty="0"/>
            </a:p>
          </p:txBody>
        </p:sp>
        <p:cxnSp>
          <p:nvCxnSpPr>
            <p:cNvPr id="10" name="直線單箭頭接點 27"/>
            <p:cNvCxnSpPr>
              <a:endCxn id="9" idx="0"/>
            </p:cNvCxnSpPr>
            <p:nvPr/>
          </p:nvCxnSpPr>
          <p:spPr>
            <a:xfrm flipH="1">
              <a:off x="1048603" y="1265918"/>
              <a:ext cx="794" cy="22780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單箭頭接點 28"/>
            <p:cNvCxnSpPr>
              <a:stCxn id="9" idx="2"/>
              <a:endCxn id="12" idx="0"/>
            </p:cNvCxnSpPr>
            <p:nvPr/>
          </p:nvCxnSpPr>
          <p:spPr>
            <a:xfrm>
              <a:off x="1048603" y="2712924"/>
              <a:ext cx="0" cy="152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矩形 30"/>
            <p:cNvSpPr/>
            <p:nvPr/>
          </p:nvSpPr>
          <p:spPr>
            <a:xfrm>
              <a:off x="4390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“Bye </a:t>
              </a:r>
              <a:r>
                <a:rPr lang="en-US" altLang="zh-TW" sz="1400" dirty="0" err="1">
                  <a:solidFill>
                    <a:schemeClr val="dk1"/>
                  </a:solidFill>
                </a:rPr>
                <a:t>bye</a:t>
              </a:r>
              <a:r>
                <a:rPr lang="en-US" altLang="zh-TW" sz="1400" dirty="0">
                  <a:solidFill>
                    <a:schemeClr val="dk1"/>
                  </a:solidFill>
                </a:rPr>
                <a:t>”</a:t>
              </a:r>
              <a:endParaRPr lang="zh-TW" altLang="en-US" sz="1400" dirty="0">
                <a:solidFill>
                  <a:schemeClr val="dk1"/>
                </a:solidFill>
              </a:endParaRPr>
            </a:p>
          </p:txBody>
        </p:sp>
        <p:cxnSp>
          <p:nvCxnSpPr>
            <p:cNvPr id="13" name="直線單箭頭接點 31"/>
            <p:cNvCxnSpPr>
              <a:stCxn id="18" idx="2"/>
              <a:endCxn id="30" idx="0"/>
            </p:cNvCxnSpPr>
            <p:nvPr/>
          </p:nvCxnSpPr>
          <p:spPr>
            <a:xfrm rot="5400000">
              <a:off x="2191603" y="3932124"/>
              <a:ext cx="609600" cy="1588"/>
            </a:xfrm>
            <a:prstGeom prst="straightConnector1">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cxnSp>
          <p:nvCxnSpPr>
            <p:cNvPr id="14" name="直線單箭頭接點 32"/>
            <p:cNvCxnSpPr>
              <a:stCxn id="12" idx="2"/>
            </p:cNvCxnSpPr>
            <p:nvPr/>
          </p:nvCxnSpPr>
          <p:spPr>
            <a:xfrm rot="5400000">
              <a:off x="438209" y="5456124"/>
              <a:ext cx="1219994" cy="79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矩形 34"/>
            <p:cNvSpPr/>
            <p:nvPr/>
          </p:nvSpPr>
          <p:spPr>
            <a:xfrm>
              <a:off x="3258403" y="4236924"/>
              <a:ext cx="15240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“Yes I do!”</a:t>
              </a:r>
              <a:endParaRPr lang="zh-TW" altLang="en-US" sz="1400" dirty="0">
                <a:solidFill>
                  <a:schemeClr val="dk1"/>
                </a:solidFill>
              </a:endParaRPr>
            </a:p>
          </p:txBody>
        </p:sp>
        <p:sp>
          <p:nvSpPr>
            <p:cNvPr id="16" name="文字方塊 52"/>
            <p:cNvSpPr txBox="1"/>
            <p:nvPr/>
          </p:nvSpPr>
          <p:spPr>
            <a:xfrm>
              <a:off x="3152563" y="286180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17" name="文字方塊 55"/>
            <p:cNvSpPr txBox="1"/>
            <p:nvPr/>
          </p:nvSpPr>
          <p:spPr>
            <a:xfrm>
              <a:off x="1033483" y="2576436"/>
              <a:ext cx="317114" cy="338554"/>
            </a:xfrm>
            <a:prstGeom prst="rect">
              <a:avLst/>
            </a:prstGeom>
            <a:noFill/>
          </p:spPr>
          <p:txBody>
            <a:bodyPr wrap="none" rtlCol="0">
              <a:spAutoFit/>
            </a:bodyPr>
            <a:lstStyle/>
            <a:p>
              <a:r>
                <a:rPr lang="en-US" altLang="zh-TW" sz="1600" b="1" dirty="0"/>
                <a:t>N</a:t>
              </a:r>
              <a:endParaRPr lang="zh-TW" altLang="en-US" sz="1600" b="1" dirty="0"/>
            </a:p>
          </p:txBody>
        </p:sp>
        <p:sp>
          <p:nvSpPr>
            <p:cNvPr id="18" name="流程圖: 決策 25"/>
            <p:cNvSpPr/>
            <p:nvPr/>
          </p:nvSpPr>
          <p:spPr>
            <a:xfrm>
              <a:off x="1734403" y="2712924"/>
              <a:ext cx="1524000" cy="914400"/>
            </a:xfrm>
            <a:prstGeom prst="flowChartDecision">
              <a:avLst/>
            </a:prstGeom>
            <a:solidFill>
              <a:schemeClr val="accent6">
                <a:lumMod val="20000"/>
                <a:lumOff val="80000"/>
              </a:schemeClr>
            </a:solid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t>height &gt;=180?</a:t>
              </a:r>
              <a:endParaRPr lang="zh-TW" altLang="en-US" sz="1400" dirty="0"/>
            </a:p>
          </p:txBody>
        </p:sp>
        <p:sp>
          <p:nvSpPr>
            <p:cNvPr id="25" name="文字方塊 52"/>
            <p:cNvSpPr txBox="1"/>
            <p:nvPr/>
          </p:nvSpPr>
          <p:spPr>
            <a:xfrm>
              <a:off x="1765242" y="1797916"/>
              <a:ext cx="312906" cy="338554"/>
            </a:xfrm>
            <a:prstGeom prst="rect">
              <a:avLst/>
            </a:prstGeom>
            <a:noFill/>
          </p:spPr>
          <p:txBody>
            <a:bodyPr wrap="none" rtlCol="0">
              <a:spAutoFit/>
            </a:bodyPr>
            <a:lstStyle/>
            <a:p>
              <a:r>
                <a:rPr lang="en-US" altLang="zh-TW" sz="1600" b="1" dirty="0"/>
                <a:t>Y</a:t>
              </a:r>
              <a:endParaRPr lang="zh-TW" altLang="en-US" sz="1600" b="1" dirty="0"/>
            </a:p>
          </p:txBody>
        </p:sp>
        <p:sp>
          <p:nvSpPr>
            <p:cNvPr id="26" name="文字方塊 55"/>
            <p:cNvSpPr txBox="1"/>
            <p:nvPr/>
          </p:nvSpPr>
          <p:spPr>
            <a:xfrm>
              <a:off x="2495609" y="3489077"/>
              <a:ext cx="319819" cy="338554"/>
            </a:xfrm>
            <a:prstGeom prst="rect">
              <a:avLst/>
            </a:prstGeom>
            <a:noFill/>
          </p:spPr>
          <p:txBody>
            <a:bodyPr wrap="none" rtlCol="0">
              <a:spAutoFit/>
            </a:bodyPr>
            <a:lstStyle/>
            <a:p>
              <a:r>
                <a:rPr lang="en-US" altLang="zh-TW" sz="1600" b="1" dirty="0"/>
                <a:t>N</a:t>
              </a:r>
              <a:endParaRPr lang="zh-TW" altLang="en-US" sz="1600" b="1" dirty="0"/>
            </a:p>
          </p:txBody>
        </p:sp>
        <p:sp>
          <p:nvSpPr>
            <p:cNvPr id="30" name="矩形 30"/>
            <p:cNvSpPr/>
            <p:nvPr/>
          </p:nvSpPr>
          <p:spPr>
            <a:xfrm>
              <a:off x="1886803" y="4236924"/>
              <a:ext cx="121920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400" dirty="0">
                  <a:solidFill>
                    <a:schemeClr val="dk1"/>
                  </a:solidFill>
                </a:rPr>
                <a:t>“I am sorry”</a:t>
              </a:r>
              <a:endParaRPr lang="zh-TW" altLang="en-US" sz="1400" dirty="0">
                <a:solidFill>
                  <a:schemeClr val="dk1"/>
                </a:solidFill>
              </a:endParaRPr>
            </a:p>
          </p:txBody>
        </p:sp>
        <p:cxnSp>
          <p:nvCxnSpPr>
            <p:cNvPr id="42" name="Elbow Connector 41"/>
            <p:cNvCxnSpPr>
              <a:stCxn id="9" idx="3"/>
              <a:endCxn id="18" idx="0"/>
            </p:cNvCxnSpPr>
            <p:nvPr/>
          </p:nvCxnSpPr>
          <p:spPr>
            <a:xfrm>
              <a:off x="1886803" y="2103324"/>
              <a:ext cx="609600" cy="60960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8" idx="3"/>
              <a:endCxn id="15" idx="0"/>
            </p:cNvCxnSpPr>
            <p:nvPr/>
          </p:nvCxnSpPr>
          <p:spPr>
            <a:xfrm>
              <a:off x="3258403" y="3170124"/>
              <a:ext cx="762000" cy="1066800"/>
            </a:xfrm>
            <a:prstGeom prst="bentConnector2">
              <a:avLst/>
            </a:prstGeom>
            <a:ln>
              <a:solidFill>
                <a:srgbClr val="E46C0A"/>
              </a:solidFill>
              <a:tailEnd type="arrow"/>
            </a:ln>
          </p:spPr>
          <p:style>
            <a:lnRef idx="2">
              <a:schemeClr val="accent5"/>
            </a:lnRef>
            <a:fillRef idx="1">
              <a:schemeClr val="lt1"/>
            </a:fillRef>
            <a:effectRef idx="0">
              <a:schemeClr val="accent5"/>
            </a:effectRef>
            <a:fontRef idx="minor">
              <a:schemeClr val="dk1"/>
            </a:fontRef>
          </p:style>
        </p:cxnSp>
        <p:cxnSp>
          <p:nvCxnSpPr>
            <p:cNvPr id="48" name="Elbow Connector 47"/>
            <p:cNvCxnSpPr>
              <a:stCxn id="30" idx="2"/>
            </p:cNvCxnSpPr>
            <p:nvPr/>
          </p:nvCxnSpPr>
          <p:spPr>
            <a:xfrm rot="5400000">
              <a:off x="1618507" y="4277414"/>
              <a:ext cx="308787" cy="1447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5" idx="2"/>
            </p:cNvCxnSpPr>
            <p:nvPr/>
          </p:nvCxnSpPr>
          <p:spPr>
            <a:xfrm rot="5400000">
              <a:off x="2183970" y="3711951"/>
              <a:ext cx="701861" cy="2971006"/>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66" name="Cloud Callout 65"/>
          <p:cNvSpPr/>
          <p:nvPr/>
        </p:nvSpPr>
        <p:spPr>
          <a:xfrm>
            <a:off x="4536089" y="4988738"/>
            <a:ext cx="3885917" cy="1367612"/>
          </a:xfrm>
          <a:prstGeom prst="cloudCallout">
            <a:avLst>
              <a:gd name="adj1" fmla="val 53422"/>
              <a:gd name="adj2" fmla="val 4040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t>My Mr. Right…</a:t>
            </a:r>
          </a:p>
          <a:p>
            <a:r>
              <a:rPr lang="en-US" sz="1600" dirty="0"/>
              <a:t>1.  18 to 25 years old, </a:t>
            </a:r>
            <a:r>
              <a:rPr lang="en-US" sz="1600" b="1" dirty="0"/>
              <a:t>AND</a:t>
            </a:r>
            <a:br>
              <a:rPr lang="en-US" sz="1600" dirty="0"/>
            </a:br>
            <a:r>
              <a:rPr lang="en-US" sz="1600" dirty="0"/>
              <a:t>2.  height: 180 cm or above</a:t>
            </a:r>
          </a:p>
        </p:txBody>
      </p:sp>
      <p:sp>
        <p:nvSpPr>
          <p:cNvPr id="19" name="Slide Number Placeholder 18"/>
          <p:cNvSpPr>
            <a:spLocks noGrp="1"/>
          </p:cNvSpPr>
          <p:nvPr>
            <p:ph type="sldNum" sz="quarter" idx="12"/>
          </p:nvPr>
        </p:nvSpPr>
        <p:spPr/>
        <p:txBody>
          <a:bodyPr/>
          <a:lstStyle/>
          <a:p>
            <a:fld id="{A2D5F323-9395-A24C-8003-89F99F5948AE}" type="slidenum">
              <a:rPr lang="en-US" smtClean="0"/>
              <a:pPr/>
              <a:t>84</a:t>
            </a:fld>
            <a:endParaRPr lang="en-US" dirty="0"/>
          </a:p>
        </p:txBody>
      </p:sp>
      <p:sp>
        <p:nvSpPr>
          <p:cNvPr id="29" name="Right Arrow 28"/>
          <p:cNvSpPr/>
          <p:nvPr/>
        </p:nvSpPr>
        <p:spPr>
          <a:xfrm>
            <a:off x="4062594" y="2445631"/>
            <a:ext cx="751626" cy="2399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ectangle 30"/>
          <p:cNvSpPr/>
          <p:nvPr/>
        </p:nvSpPr>
        <p:spPr>
          <a:xfrm>
            <a:off x="4934803" y="2445631"/>
            <a:ext cx="3885917" cy="1181693"/>
          </a:xfrm>
          <a:prstGeom prst="rect">
            <a:avLst/>
          </a:prstGeom>
          <a:noFill/>
          <a:ln w="1905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99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Hints</a:t>
            </a:r>
          </a:p>
        </p:txBody>
      </p:sp>
      <p:sp>
        <p:nvSpPr>
          <p:cNvPr id="3" name="Content Placeholder 2"/>
          <p:cNvSpPr>
            <a:spLocks noGrp="1"/>
          </p:cNvSpPr>
          <p:nvPr>
            <p:ph idx="1"/>
          </p:nvPr>
        </p:nvSpPr>
        <p:spPr/>
        <p:txBody>
          <a:bodyPr/>
          <a:lstStyle/>
          <a:p>
            <a:r>
              <a:rPr lang="en-US" dirty="0"/>
              <a:t>Visualize the logic of the program before writing the code.</a:t>
            </a:r>
          </a:p>
          <a:p>
            <a:r>
              <a:rPr lang="en-US" dirty="0"/>
              <a:t>When writing the code, follow the logic in the diagram, implement the processes in the diagram </a:t>
            </a:r>
            <a:r>
              <a:rPr lang="en-US" b="1" dirty="0">
                <a:solidFill>
                  <a:schemeClr val="accent6">
                    <a:lumMod val="75000"/>
                  </a:schemeClr>
                </a:solidFill>
              </a:rPr>
              <a:t>one at a time</a:t>
            </a:r>
            <a:r>
              <a:rPr lang="en-US" dirty="0"/>
              <a:t>. </a:t>
            </a:r>
          </a:p>
          <a:p>
            <a:r>
              <a:rPr lang="en-US" dirty="0"/>
              <a:t>Use proper </a:t>
            </a:r>
            <a:r>
              <a:rPr lang="en-US" b="1" dirty="0">
                <a:solidFill>
                  <a:srgbClr val="E46C0A"/>
                </a:solidFill>
              </a:rPr>
              <a:t>indentation</a:t>
            </a:r>
            <a:r>
              <a:rPr lang="en-US" b="1" dirty="0"/>
              <a:t> </a:t>
            </a:r>
            <a:r>
              <a:rPr lang="en-US" dirty="0"/>
              <a:t>(spacing) to make your program more readable.</a:t>
            </a:r>
          </a:p>
          <a:p>
            <a:pPr marL="0" indent="0">
              <a:buNone/>
            </a:pPr>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85</a:t>
            </a:fld>
            <a:endParaRPr lang="en-US" dirty="0"/>
          </a:p>
        </p:txBody>
      </p:sp>
    </p:spTree>
    <p:extLst>
      <p:ext uri="{BB962C8B-B14F-4D97-AF65-F5344CB8AC3E}">
        <p14:creationId xmlns:p14="http://schemas.microsoft.com/office/powerpoint/2010/main" val="15982536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Dangling-Else Problem</a:t>
            </a:r>
          </a:p>
        </p:txBody>
      </p:sp>
      <p:sp>
        <p:nvSpPr>
          <p:cNvPr id="3" name="Content Placeholder 2"/>
          <p:cNvSpPr>
            <a:spLocks noGrp="1"/>
          </p:cNvSpPr>
          <p:nvPr>
            <p:ph idx="1"/>
          </p:nvPr>
        </p:nvSpPr>
        <p:spPr>
          <a:xfrm>
            <a:off x="457200" y="2012950"/>
            <a:ext cx="8229600" cy="4708525"/>
          </a:xfrm>
        </p:spPr>
        <p:txBody>
          <a:bodyPr/>
          <a:lstStyle/>
          <a:p>
            <a:pPr marL="0" indent="0">
              <a:buNone/>
            </a:pPr>
            <a:r>
              <a:rPr lang="en-US" sz="2000" dirty="0"/>
              <a:t>The following program segments are treated the same by the C/C++ compiler, although they have different indentations as appear to us.  So how would the C/C++ treat it? Should the </a:t>
            </a:r>
            <a:r>
              <a:rPr lang="en-US" sz="2000" b="1" dirty="0"/>
              <a:t>else</a:t>
            </a:r>
            <a:r>
              <a:rPr lang="en-US" sz="2000" dirty="0"/>
              <a:t> be paired with the 1</a:t>
            </a:r>
            <a:r>
              <a:rPr lang="en-US" sz="2000" baseline="30000" dirty="0"/>
              <a:t>st</a:t>
            </a:r>
            <a:r>
              <a:rPr lang="en-US" sz="2000" dirty="0"/>
              <a:t> </a:t>
            </a:r>
            <a:r>
              <a:rPr lang="en-US" sz="2000" b="1" dirty="0"/>
              <a:t>if</a:t>
            </a:r>
            <a:r>
              <a:rPr lang="en-US" sz="2000" dirty="0"/>
              <a:t> or the 2</a:t>
            </a:r>
            <a:r>
              <a:rPr lang="en-US" sz="2000" baseline="30000" dirty="0"/>
              <a:t>nd</a:t>
            </a:r>
            <a:r>
              <a:rPr lang="en-US" sz="2000" dirty="0"/>
              <a:t> </a:t>
            </a:r>
            <a:r>
              <a:rPr lang="en-US" sz="2000" b="1" dirty="0"/>
              <a:t>if</a:t>
            </a:r>
            <a:r>
              <a:rPr lang="en-US" sz="2000" dirty="0"/>
              <a:t>?</a:t>
            </a:r>
          </a:p>
        </p:txBody>
      </p:sp>
      <p:sp>
        <p:nvSpPr>
          <p:cNvPr id="6" name="Rectangle 5"/>
          <p:cNvSpPr/>
          <p:nvPr/>
        </p:nvSpPr>
        <p:spPr>
          <a:xfrm>
            <a:off x="300400" y="3135271"/>
            <a:ext cx="4506636" cy="16011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 x &gt; 5 )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  if </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y &gt; 5 ) </a:t>
            </a:r>
            <a:endParaRPr lang="en-US" sz="1600" b="1"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rgbClr val="8064A2"/>
                </a:solidFill>
                <a:latin typeface="Menlo" panose="020B0609030804020204" pitchFamily="49" charset="0"/>
                <a:ea typeface="Menlo" panose="020B0609030804020204" pitchFamily="49" charset="0"/>
                <a:cs typeface="Menlo" panose="020B0609030804020204" pitchFamily="49" charset="0"/>
              </a:rPr>
              <a:t>x and y are &gt; 5</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sz="1600" b="1" dirty="0">
                <a:latin typeface="Menlo" panose="020B0609030804020204" pitchFamily="49" charset="0"/>
                <a:ea typeface="Menlo" panose="020B0609030804020204" pitchFamily="49" charset="0"/>
                <a:cs typeface="Menlo" panose="020B0609030804020204" pitchFamily="49" charset="0"/>
              </a:rPr>
              <a:t>else</a:t>
            </a:r>
            <a:r>
              <a:rPr lang="en-US" sz="1600" dirty="0">
                <a:latin typeface="Menlo" panose="020B0609030804020204" pitchFamily="49" charset="0"/>
                <a:ea typeface="Menlo" panose="020B0609030804020204" pitchFamily="49" charset="0"/>
                <a:cs typeface="Menlo" panose="020B0609030804020204" pitchFamily="49" charset="0"/>
              </a:rPr>
              <a:t>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x is &lt;= 5</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sp>
        <p:nvSpPr>
          <p:cNvPr id="7" name="Rectangle 6"/>
          <p:cNvSpPr/>
          <p:nvPr/>
        </p:nvSpPr>
        <p:spPr>
          <a:xfrm>
            <a:off x="300400" y="5005663"/>
            <a:ext cx="4506636" cy="155424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 x &gt; 5 )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b="1" dirty="0">
                <a:solidFill>
                  <a:schemeClr val="dk1"/>
                </a:solidFill>
                <a:latin typeface="Menlo" panose="020B0609030804020204" pitchFamily="49" charset="0"/>
                <a:ea typeface="Menlo" panose="020B0609030804020204" pitchFamily="49" charset="0"/>
                <a:cs typeface="Menlo" panose="020B0609030804020204" pitchFamily="49" charset="0"/>
              </a:rPr>
              <a:t>  if </a:t>
            </a: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y &gt; 5 ) </a:t>
            </a:r>
            <a:endParaRPr lang="en-US" sz="1600" b="1" dirty="0">
              <a:solidFill>
                <a:schemeClr val="dk1"/>
              </a:solidFill>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rgbClr val="8064A2"/>
                </a:solidFill>
                <a:latin typeface="Menlo" panose="020B0609030804020204" pitchFamily="49" charset="0"/>
                <a:ea typeface="Menlo" panose="020B0609030804020204" pitchFamily="49" charset="0"/>
                <a:cs typeface="Menlo" panose="020B0609030804020204" pitchFamily="49" charset="0"/>
              </a:rPr>
              <a:t>x and y are &gt; 5</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US" sz="1600" b="1" dirty="0">
                <a:latin typeface="Menlo" panose="020B0609030804020204" pitchFamily="49" charset="0"/>
                <a:ea typeface="Menlo" panose="020B0609030804020204" pitchFamily="49" charset="0"/>
                <a:cs typeface="Menlo" panose="020B0609030804020204" pitchFamily="49" charset="0"/>
              </a:rPr>
              <a:t>else</a:t>
            </a:r>
            <a:r>
              <a:rPr lang="en-US" sz="1600" dirty="0">
                <a:latin typeface="Menlo" panose="020B0609030804020204" pitchFamily="49" charset="0"/>
                <a:ea typeface="Menlo" panose="020B0609030804020204" pitchFamily="49" charset="0"/>
                <a:cs typeface="Menlo" panose="020B0609030804020204" pitchFamily="49" charset="0"/>
              </a:rPr>
              <a:t> </a:t>
            </a:r>
            <a:endParaRPr lang="en-US" sz="1600" b="1"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x is &lt;= 5</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grpSp>
        <p:nvGrpSpPr>
          <p:cNvPr id="14" name="Group 13">
            <a:extLst>
              <a:ext uri="{FF2B5EF4-FFF2-40B4-BE49-F238E27FC236}">
                <a16:creationId xmlns:a16="http://schemas.microsoft.com/office/drawing/2014/main" id="{33F86361-0B16-5949-9AAA-726C555142A2}"/>
              </a:ext>
            </a:extLst>
          </p:cNvPr>
          <p:cNvGrpSpPr/>
          <p:nvPr/>
        </p:nvGrpSpPr>
        <p:grpSpPr>
          <a:xfrm>
            <a:off x="351385" y="3242621"/>
            <a:ext cx="8736168" cy="1441822"/>
            <a:chOff x="351385" y="3242621"/>
            <a:chExt cx="8736168" cy="1441822"/>
          </a:xfrm>
        </p:grpSpPr>
        <p:cxnSp>
          <p:nvCxnSpPr>
            <p:cNvPr id="18" name="Elbow Connector 17"/>
            <p:cNvCxnSpPr>
              <a:cxnSpLocks/>
            </p:cNvCxnSpPr>
            <p:nvPr/>
          </p:nvCxnSpPr>
          <p:spPr>
            <a:xfrm rot="10800000" flipV="1">
              <a:off x="351385" y="3444598"/>
              <a:ext cx="12700" cy="1008000"/>
            </a:xfrm>
            <a:prstGeom prst="bentConnector3">
              <a:avLst>
                <a:gd name="adj1" fmla="val 1800000"/>
              </a:avLst>
            </a:prstGeom>
            <a:ln>
              <a:solidFill>
                <a:schemeClr val="accent2"/>
              </a:solidFill>
            </a:ln>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41EA52F2-63CC-5942-A2F4-903C4072E52E}"/>
                </a:ext>
              </a:extLst>
            </p:cNvPr>
            <p:cNvGrpSpPr/>
            <p:nvPr/>
          </p:nvGrpSpPr>
          <p:grpSpPr>
            <a:xfrm>
              <a:off x="587890" y="3242621"/>
              <a:ext cx="8499663" cy="1441822"/>
              <a:chOff x="587890" y="3242621"/>
              <a:chExt cx="8499663" cy="1441822"/>
            </a:xfrm>
          </p:grpSpPr>
          <p:cxnSp>
            <p:nvCxnSpPr>
              <p:cNvPr id="34" name="Elbow Connector 33"/>
              <p:cNvCxnSpPr/>
              <p:nvPr/>
            </p:nvCxnSpPr>
            <p:spPr>
              <a:xfrm rot="10800000" flipV="1">
                <a:off x="587890" y="3660161"/>
                <a:ext cx="12700" cy="288032"/>
              </a:xfrm>
              <a:prstGeom prst="bentConnector3">
                <a:avLst>
                  <a:gd name="adj1" fmla="val 1800000"/>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4766598" y="3242621"/>
                <a:ext cx="4320955" cy="144182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Looks as if:</a:t>
                </a:r>
                <a:br>
                  <a:rPr lang="en-US" dirty="0">
                    <a:solidFill>
                      <a:schemeClr val="tx1"/>
                    </a:solidFill>
                  </a:rPr>
                </a:br>
                <a:r>
                  <a:rPr lang="en-US" dirty="0">
                    <a:solidFill>
                      <a:schemeClr val="tx1"/>
                    </a:solidFill>
                  </a:rPr>
                  <a:t>1</a:t>
                </a:r>
                <a:r>
                  <a:rPr lang="en-US" baseline="30000" dirty="0">
                    <a:solidFill>
                      <a:schemeClr val="tx1"/>
                    </a:solidFill>
                  </a:rPr>
                  <a:t>st</a:t>
                </a:r>
                <a:r>
                  <a:rPr lang="en-US" dirty="0">
                    <a:solidFill>
                      <a:schemeClr val="tx1"/>
                    </a:solidFill>
                  </a:rPr>
                  <a:t> </a:t>
                </a:r>
                <a:r>
                  <a:rPr lang="en-US" b="1" dirty="0" err="1">
                    <a:solidFill>
                      <a:schemeClr val="tx1"/>
                    </a:solidFill>
                  </a:rPr>
                  <a:t>cout</a:t>
                </a:r>
                <a:r>
                  <a:rPr lang="en-US" dirty="0">
                    <a:solidFill>
                      <a:schemeClr val="tx1"/>
                    </a:solidFill>
                  </a:rPr>
                  <a:t> is executed when x &gt; 5 and y &gt; 5, </a:t>
                </a:r>
                <a:br>
                  <a:rPr lang="en-US" dirty="0">
                    <a:solidFill>
                      <a:schemeClr val="tx1"/>
                    </a:solidFill>
                  </a:rPr>
                </a:br>
                <a:r>
                  <a:rPr lang="en-US" dirty="0">
                    <a:solidFill>
                      <a:schemeClr val="tx1"/>
                    </a:solidFill>
                  </a:rPr>
                  <a:t>2</a:t>
                </a:r>
                <a:r>
                  <a:rPr lang="en-US" baseline="30000" dirty="0">
                    <a:solidFill>
                      <a:schemeClr val="tx1"/>
                    </a:solidFill>
                  </a:rPr>
                  <a:t>nd</a:t>
                </a:r>
                <a:r>
                  <a:rPr lang="en-US" dirty="0">
                    <a:solidFill>
                      <a:schemeClr val="tx1"/>
                    </a:solidFill>
                  </a:rPr>
                  <a:t> </a:t>
                </a:r>
                <a:r>
                  <a:rPr lang="en-US" b="1" dirty="0" err="1">
                    <a:solidFill>
                      <a:schemeClr val="tx1"/>
                    </a:solidFill>
                  </a:rPr>
                  <a:t>cout</a:t>
                </a:r>
                <a:r>
                  <a:rPr lang="en-US" dirty="0">
                    <a:solidFill>
                      <a:schemeClr val="tx1"/>
                    </a:solidFill>
                  </a:rPr>
                  <a:t> is executed when x &lt;= 5</a:t>
                </a:r>
              </a:p>
            </p:txBody>
          </p:sp>
        </p:grpSp>
      </p:grpSp>
      <p:grpSp>
        <p:nvGrpSpPr>
          <p:cNvPr id="15" name="Group 14">
            <a:extLst>
              <a:ext uri="{FF2B5EF4-FFF2-40B4-BE49-F238E27FC236}">
                <a16:creationId xmlns:a16="http://schemas.microsoft.com/office/drawing/2014/main" id="{E12367F9-6CA4-C34F-BE8D-E14203CB7CEC}"/>
              </a:ext>
            </a:extLst>
          </p:cNvPr>
          <p:cNvGrpSpPr/>
          <p:nvPr/>
        </p:nvGrpSpPr>
        <p:grpSpPr>
          <a:xfrm>
            <a:off x="361609" y="5061872"/>
            <a:ext cx="8765054" cy="1441822"/>
            <a:chOff x="361609" y="5061872"/>
            <a:chExt cx="8765054" cy="1441822"/>
          </a:xfrm>
        </p:grpSpPr>
        <p:cxnSp>
          <p:nvCxnSpPr>
            <p:cNvPr id="21" name="Elbow Connector 20"/>
            <p:cNvCxnSpPr/>
            <p:nvPr/>
          </p:nvCxnSpPr>
          <p:spPr>
            <a:xfrm rot="10800000" flipV="1">
              <a:off x="361609" y="5281181"/>
              <a:ext cx="12700" cy="1008000"/>
            </a:xfrm>
            <a:prstGeom prst="bentConnector3">
              <a:avLst>
                <a:gd name="adj1" fmla="val 1800000"/>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600590" y="5506687"/>
              <a:ext cx="12700" cy="792000"/>
            </a:xfrm>
            <a:prstGeom prst="bentConnector3">
              <a:avLst>
                <a:gd name="adj1" fmla="val 1800000"/>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737975" y="5061872"/>
              <a:ext cx="4388688" cy="144182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Looks as if:</a:t>
              </a:r>
              <a:br>
                <a:rPr lang="en-US" dirty="0">
                  <a:solidFill>
                    <a:schemeClr val="tx1"/>
                  </a:solidFill>
                </a:rPr>
              </a:br>
              <a:r>
                <a:rPr lang="en-US" dirty="0">
                  <a:solidFill>
                    <a:schemeClr val="tx1"/>
                  </a:solidFill>
                </a:rPr>
                <a:t> 1</a:t>
              </a:r>
              <a:r>
                <a:rPr lang="en-US" baseline="30000" dirty="0">
                  <a:solidFill>
                    <a:schemeClr val="tx1"/>
                  </a:solidFill>
                </a:rPr>
                <a:t>st</a:t>
              </a:r>
              <a:r>
                <a:rPr lang="en-US" dirty="0">
                  <a:solidFill>
                    <a:schemeClr val="tx1"/>
                  </a:solidFill>
                </a:rPr>
                <a:t> </a:t>
              </a:r>
              <a:r>
                <a:rPr lang="en-US" b="1" dirty="0" err="1">
                  <a:solidFill>
                    <a:schemeClr val="tx1"/>
                  </a:solidFill>
                </a:rPr>
                <a:t>cout</a:t>
              </a:r>
              <a:r>
                <a:rPr lang="en-US" dirty="0">
                  <a:solidFill>
                    <a:schemeClr val="tx1"/>
                  </a:solidFill>
                </a:rPr>
                <a:t> is executed when x &gt; 5 and y &gt; 5,</a:t>
              </a:r>
            </a:p>
            <a:p>
              <a:pPr algn="ctr"/>
              <a:r>
                <a:rPr lang="en-US" dirty="0">
                  <a:solidFill>
                    <a:schemeClr val="tx1"/>
                  </a:solidFill>
                </a:rPr>
                <a:t>2</a:t>
              </a:r>
              <a:r>
                <a:rPr lang="en-US" baseline="30000" dirty="0">
                  <a:solidFill>
                    <a:schemeClr val="tx1"/>
                  </a:solidFill>
                </a:rPr>
                <a:t>nd</a:t>
              </a:r>
              <a:r>
                <a:rPr lang="en-US" dirty="0">
                  <a:solidFill>
                    <a:schemeClr val="tx1"/>
                  </a:solidFill>
                </a:rPr>
                <a:t> </a:t>
              </a:r>
              <a:r>
                <a:rPr lang="en-US" b="1" dirty="0" err="1">
                  <a:solidFill>
                    <a:schemeClr val="tx1"/>
                  </a:solidFill>
                </a:rPr>
                <a:t>cout</a:t>
              </a:r>
              <a:r>
                <a:rPr lang="en-US" dirty="0">
                  <a:solidFill>
                    <a:schemeClr val="tx1"/>
                  </a:solidFill>
                </a:rPr>
                <a:t> is executed when x &gt; 5 and y &lt;= 5</a:t>
              </a:r>
            </a:p>
          </p:txBody>
        </p:sp>
      </p:grpSp>
      <p:sp>
        <p:nvSpPr>
          <p:cNvPr id="8" name="Slide Number Placeholder 7"/>
          <p:cNvSpPr>
            <a:spLocks noGrp="1"/>
          </p:cNvSpPr>
          <p:nvPr>
            <p:ph type="sldNum" sz="quarter" idx="12"/>
          </p:nvPr>
        </p:nvSpPr>
        <p:spPr/>
        <p:txBody>
          <a:bodyPr/>
          <a:lstStyle/>
          <a:p>
            <a:fld id="{A2D5F323-9395-A24C-8003-89F99F5948AE}" type="slidenum">
              <a:rPr lang="en-US" smtClean="0"/>
              <a:pPr/>
              <a:t>86</a:t>
            </a:fld>
            <a:endParaRPr lang="en-US" dirty="0"/>
          </a:p>
        </p:txBody>
      </p:sp>
      <p:sp>
        <p:nvSpPr>
          <p:cNvPr id="27" name="Rectangle 26"/>
          <p:cNvSpPr/>
          <p:nvPr/>
        </p:nvSpPr>
        <p:spPr>
          <a:xfrm>
            <a:off x="810110" y="1193946"/>
            <a:ext cx="7523780" cy="69599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Unlike Python, indentation does NOT determine blocks of statements in C/C++!</a:t>
            </a:r>
          </a:p>
        </p:txBody>
      </p:sp>
      <p:sp>
        <p:nvSpPr>
          <p:cNvPr id="22" name="TextBox 21"/>
          <p:cNvSpPr txBox="1"/>
          <p:nvPr/>
        </p:nvSpPr>
        <p:spPr>
          <a:xfrm>
            <a:off x="3415519" y="5993777"/>
            <a:ext cx="5095177"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800" b="1" dirty="0">
                <a:solidFill>
                  <a:srgbClr val="FF0000"/>
                </a:solidFill>
                <a:latin typeface="Zapf Dingbats"/>
                <a:ea typeface="Zapf Dingbats"/>
                <a:cs typeface="Zapf Dingbats"/>
                <a:sym typeface="Zapf Dingbats"/>
              </a:rPr>
              <a:t>✓ </a:t>
            </a:r>
            <a:r>
              <a:rPr lang="en-US" sz="2400" b="1" dirty="0">
                <a:solidFill>
                  <a:srgbClr val="FF0000"/>
                </a:solidFill>
                <a:latin typeface="Zapf Dingbats"/>
                <a:ea typeface="Zapf Dingbats"/>
                <a:cs typeface="Zapf Dingbats"/>
                <a:sym typeface="Zapf Dingbats"/>
              </a:rPr>
              <a:t>this is what the compiler treats as</a:t>
            </a:r>
            <a:endParaRPr lang="en-US" sz="2400" b="1" dirty="0">
              <a:solidFill>
                <a:srgbClr val="FF0000"/>
              </a:solidFill>
            </a:endParaRPr>
          </a:p>
        </p:txBody>
      </p:sp>
    </p:spTree>
    <p:extLst>
      <p:ext uri="{BB962C8B-B14F-4D97-AF65-F5344CB8AC3E}">
        <p14:creationId xmlns:p14="http://schemas.microsoft.com/office/powerpoint/2010/main" val="112432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Dangling-Else Problem</a:t>
            </a:r>
          </a:p>
        </p:txBody>
      </p:sp>
      <p:sp>
        <p:nvSpPr>
          <p:cNvPr id="3" name="Content Placeholder 2"/>
          <p:cNvSpPr>
            <a:spLocks noGrp="1"/>
          </p:cNvSpPr>
          <p:nvPr>
            <p:ph idx="1"/>
          </p:nvPr>
        </p:nvSpPr>
        <p:spPr/>
        <p:txBody>
          <a:bodyPr/>
          <a:lstStyle/>
          <a:p>
            <a:r>
              <a:rPr lang="en-US" dirty="0"/>
              <a:t>Recall that C++ is a free formatting language</a:t>
            </a:r>
          </a:p>
          <a:p>
            <a:pPr lvl="1"/>
            <a:r>
              <a:rPr lang="en-US" dirty="0"/>
              <a:t>The compiler will ignore any whitespaces, including indentations</a:t>
            </a:r>
          </a:p>
          <a:p>
            <a:r>
              <a:rPr lang="en-US" dirty="0"/>
              <a:t>The compiler always pairs an </a:t>
            </a:r>
            <a:r>
              <a:rPr lang="en-US" b="1" dirty="0"/>
              <a:t>else</a:t>
            </a:r>
            <a:r>
              <a:rPr lang="en-US" dirty="0"/>
              <a:t> with the </a:t>
            </a:r>
            <a:r>
              <a:rPr lang="en-US" dirty="0">
                <a:solidFill>
                  <a:srgbClr val="E46C0A"/>
                </a:solidFill>
              </a:rPr>
              <a:t>nearest previous</a:t>
            </a:r>
            <a:r>
              <a:rPr lang="en-US" dirty="0"/>
              <a:t> </a:t>
            </a:r>
            <a:r>
              <a:rPr lang="en-US" b="1" dirty="0"/>
              <a:t>if</a:t>
            </a:r>
            <a:r>
              <a:rPr lang="en-US" dirty="0"/>
              <a:t> that is not already paired with some </a:t>
            </a:r>
            <a:r>
              <a:rPr lang="en-US" b="1" dirty="0"/>
              <a:t>else</a:t>
            </a:r>
          </a:p>
          <a:p>
            <a:r>
              <a:rPr lang="en-US" dirty="0"/>
              <a:t>To avoid the dangling else problem, use braces </a:t>
            </a:r>
            <a:r>
              <a:rPr lang="en-US" b="1" dirty="0"/>
              <a:t>{ }</a:t>
            </a:r>
            <a:r>
              <a:rPr lang="en-US" dirty="0"/>
              <a:t> to tell the compiler how to group the statements</a:t>
            </a:r>
          </a:p>
        </p:txBody>
      </p:sp>
      <p:sp>
        <p:nvSpPr>
          <p:cNvPr id="6" name="Slide Number Placeholder 5"/>
          <p:cNvSpPr>
            <a:spLocks noGrp="1"/>
          </p:cNvSpPr>
          <p:nvPr>
            <p:ph type="sldNum" sz="quarter" idx="12"/>
          </p:nvPr>
        </p:nvSpPr>
        <p:spPr/>
        <p:txBody>
          <a:bodyPr/>
          <a:lstStyle/>
          <a:p>
            <a:fld id="{A2D5F323-9395-A24C-8003-89F99F5948AE}" type="slidenum">
              <a:rPr lang="en-US" smtClean="0"/>
              <a:pPr/>
              <a:t>87</a:t>
            </a:fld>
            <a:endParaRPr lang="en-US" dirty="0"/>
          </a:p>
        </p:txBody>
      </p:sp>
    </p:spTree>
    <p:extLst>
      <p:ext uri="{BB962C8B-B14F-4D97-AF65-F5344CB8AC3E}">
        <p14:creationId xmlns:p14="http://schemas.microsoft.com/office/powerpoint/2010/main" val="8714305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Dangling-Else Problem</a:t>
            </a:r>
          </a:p>
        </p:txBody>
      </p:sp>
      <p:sp>
        <p:nvSpPr>
          <p:cNvPr id="3" name="Content Placeholder 2"/>
          <p:cNvSpPr>
            <a:spLocks noGrp="1"/>
          </p:cNvSpPr>
          <p:nvPr>
            <p:ph idx="1"/>
          </p:nvPr>
        </p:nvSpPr>
        <p:spPr>
          <a:xfrm>
            <a:off x="988838" y="4056735"/>
            <a:ext cx="3717632" cy="1641472"/>
          </a:xfrm>
        </p:spPr>
        <p:txBody>
          <a:bodyPr/>
          <a:lstStyle/>
          <a:p>
            <a:r>
              <a:rPr lang="en-US" dirty="0"/>
              <a:t>If you want the 2</a:t>
            </a:r>
            <a:r>
              <a:rPr lang="en-US" baseline="30000" dirty="0"/>
              <a:t>nd</a:t>
            </a:r>
            <a:r>
              <a:rPr lang="en-US" dirty="0"/>
              <a:t> </a:t>
            </a:r>
            <a:r>
              <a:rPr lang="en-US" b="1" dirty="0" err="1"/>
              <a:t>cout</a:t>
            </a:r>
            <a:r>
              <a:rPr lang="en-US" dirty="0"/>
              <a:t> to be executed when x &lt;= 5:</a:t>
            </a:r>
          </a:p>
        </p:txBody>
      </p:sp>
      <p:sp>
        <p:nvSpPr>
          <p:cNvPr id="6" name="Rectangle 5"/>
          <p:cNvSpPr/>
          <p:nvPr/>
        </p:nvSpPr>
        <p:spPr>
          <a:xfrm>
            <a:off x="553775" y="1603352"/>
            <a:ext cx="3569990" cy="19851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Consolas" charset="0"/>
                <a:ea typeface="Consolas" charset="0"/>
                <a:cs typeface="Consolas" charset="0"/>
              </a:rPr>
              <a:t>if</a:t>
            </a:r>
            <a:r>
              <a:rPr lang="en-US" sz="1600" dirty="0">
                <a:solidFill>
                  <a:schemeClr val="dk1"/>
                </a:solidFill>
                <a:latin typeface="Consolas" charset="0"/>
                <a:ea typeface="Consolas" charset="0"/>
                <a:cs typeface="Consolas" charset="0"/>
              </a:rPr>
              <a:t> ( x &gt; 5 ) </a:t>
            </a:r>
            <a:endParaRPr lang="en-US" sz="1600" b="1" dirty="0">
              <a:latin typeface="Consolas" charset="0"/>
              <a:ea typeface="Consolas" charset="0"/>
              <a:cs typeface="Consolas" charset="0"/>
            </a:endParaRPr>
          </a:p>
          <a:p>
            <a:r>
              <a:rPr lang="en-US" sz="1600" b="1" dirty="0">
                <a:solidFill>
                  <a:schemeClr val="dk1"/>
                </a:solidFill>
                <a:latin typeface="Consolas" charset="0"/>
                <a:ea typeface="Consolas" charset="0"/>
                <a:cs typeface="Consolas" charset="0"/>
              </a:rPr>
              <a:t>  if </a:t>
            </a:r>
            <a:r>
              <a:rPr lang="en-US" sz="1600" dirty="0">
                <a:solidFill>
                  <a:schemeClr val="dk1"/>
                </a:solidFill>
                <a:latin typeface="Consolas" charset="0"/>
                <a:ea typeface="Consolas" charset="0"/>
                <a:cs typeface="Consolas" charset="0"/>
              </a:rPr>
              <a:t>( y &gt; 5 ) </a:t>
            </a:r>
            <a:endParaRPr lang="en-US" sz="1600" b="1" dirty="0">
              <a:solidFill>
                <a:schemeClr val="dk1"/>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x and y are &gt; 5</a:t>
            </a:r>
            <a:r>
              <a:rPr lang="en-US" sz="1600" dirty="0">
                <a:latin typeface="Consolas" charset="0"/>
                <a:ea typeface="Consolas" charset="0"/>
                <a:cs typeface="Consolas" charset="0"/>
              </a:rPr>
              <a:t>”;</a:t>
            </a:r>
            <a:br>
              <a:rPr lang="en-US" sz="1600" dirty="0">
                <a:solidFill>
                  <a:schemeClr val="dk1"/>
                </a:solidFill>
                <a:latin typeface="Consolas" charset="0"/>
                <a:ea typeface="Consolas" charset="0"/>
                <a:cs typeface="Consolas" charset="0"/>
              </a:rPr>
            </a:br>
            <a:r>
              <a:rPr lang="en-US" sz="1600" dirty="0">
                <a:solidFill>
                  <a:schemeClr val="dk1"/>
                </a:solidFill>
                <a:latin typeface="Consolas" charset="0"/>
                <a:ea typeface="Consolas" charset="0"/>
                <a:cs typeface="Consolas" charset="0"/>
              </a:rPr>
              <a:t>  </a:t>
            </a: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endParaRPr lang="en-US" sz="1600" b="1"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x is &lt;= 5</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8" name="Rectangle 7"/>
          <p:cNvSpPr/>
          <p:nvPr/>
        </p:nvSpPr>
        <p:spPr>
          <a:xfrm>
            <a:off x="5300064" y="1600200"/>
            <a:ext cx="3732346" cy="19851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Consolas" charset="0"/>
                <a:ea typeface="Consolas" charset="0"/>
                <a:cs typeface="Consolas" charset="0"/>
              </a:rPr>
              <a:t>if</a:t>
            </a:r>
            <a:r>
              <a:rPr lang="en-US" sz="1600" dirty="0">
                <a:solidFill>
                  <a:schemeClr val="dk1"/>
                </a:solidFill>
                <a:latin typeface="Consolas" charset="0"/>
                <a:ea typeface="Consolas" charset="0"/>
                <a:cs typeface="Consolas" charset="0"/>
              </a:rPr>
              <a:t> ( x &gt; 5 ) </a:t>
            </a:r>
            <a:r>
              <a:rPr lang="en-US" sz="1600" b="1" dirty="0">
                <a:solidFill>
                  <a:schemeClr val="accent6">
                    <a:lumMod val="75000"/>
                  </a:schemeClr>
                </a:solidFill>
                <a:latin typeface="Consolas" charset="0"/>
                <a:ea typeface="Consolas" charset="0"/>
                <a:cs typeface="Consolas" charset="0"/>
              </a:rPr>
              <a:t>{</a:t>
            </a:r>
          </a:p>
          <a:p>
            <a:r>
              <a:rPr lang="en-US" sz="1600" b="1" dirty="0">
                <a:solidFill>
                  <a:schemeClr val="dk1"/>
                </a:solidFill>
                <a:latin typeface="Consolas" charset="0"/>
                <a:ea typeface="Consolas" charset="0"/>
                <a:cs typeface="Consolas" charset="0"/>
              </a:rPr>
              <a:t>   if </a:t>
            </a:r>
            <a:r>
              <a:rPr lang="en-US" sz="1600" dirty="0">
                <a:solidFill>
                  <a:schemeClr val="dk1"/>
                </a:solidFill>
                <a:latin typeface="Consolas" charset="0"/>
                <a:ea typeface="Consolas" charset="0"/>
                <a:cs typeface="Consolas" charset="0"/>
              </a:rPr>
              <a:t>( y &gt; 5 ) </a:t>
            </a:r>
            <a:endParaRPr lang="en-US" sz="1600" b="1" dirty="0">
              <a:solidFill>
                <a:schemeClr val="dk1"/>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x and y are &gt; 5</a:t>
            </a:r>
            <a:r>
              <a:rPr lang="en-US" sz="1600" dirty="0">
                <a:latin typeface="Consolas" charset="0"/>
                <a:ea typeface="Consolas" charset="0"/>
                <a:cs typeface="Consolas" charset="0"/>
              </a:rPr>
              <a:t>”;</a:t>
            </a:r>
            <a:br>
              <a:rPr lang="en-US" sz="1600" dirty="0">
                <a:solidFill>
                  <a:schemeClr val="dk1"/>
                </a:solidFill>
                <a:latin typeface="Consolas" charset="0"/>
                <a:ea typeface="Consolas" charset="0"/>
                <a:cs typeface="Consolas" charset="0"/>
              </a:rPr>
            </a:br>
            <a:r>
              <a:rPr lang="en-US" sz="1600" dirty="0">
                <a:solidFill>
                  <a:schemeClr val="dk1"/>
                </a:solidFill>
                <a:latin typeface="Consolas" charset="0"/>
                <a:ea typeface="Consolas" charset="0"/>
                <a:cs typeface="Consolas" charset="0"/>
              </a:rPr>
              <a:t>   </a:t>
            </a: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endParaRPr lang="en-US" sz="1600" b="1"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x is &lt;= 5</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a:t>
            </a:r>
          </a:p>
        </p:txBody>
      </p:sp>
      <p:sp>
        <p:nvSpPr>
          <p:cNvPr id="9" name="TextBox 8"/>
          <p:cNvSpPr txBox="1"/>
          <p:nvPr/>
        </p:nvSpPr>
        <p:spPr>
          <a:xfrm>
            <a:off x="4246556" y="2131101"/>
            <a:ext cx="1088760" cy="923330"/>
          </a:xfrm>
          <a:prstGeom prst="rect">
            <a:avLst/>
          </a:prstGeom>
          <a:noFill/>
        </p:spPr>
        <p:txBody>
          <a:bodyPr wrap="none" rtlCol="0">
            <a:spAutoFit/>
          </a:bodyPr>
          <a:lstStyle/>
          <a:p>
            <a:pPr algn="ctr"/>
            <a:r>
              <a:rPr lang="en-US" dirty="0">
                <a:latin typeface="Avenir Next Condensed" charset="0"/>
                <a:ea typeface="Avenir Next Condensed" charset="0"/>
                <a:cs typeface="Avenir Next Condensed" charset="0"/>
              </a:rPr>
              <a:t>is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equivalent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to</a:t>
            </a:r>
          </a:p>
        </p:txBody>
      </p:sp>
      <p:sp>
        <p:nvSpPr>
          <p:cNvPr id="10" name="Rectangle 9"/>
          <p:cNvSpPr/>
          <p:nvPr/>
        </p:nvSpPr>
        <p:spPr>
          <a:xfrm>
            <a:off x="4476637" y="4116233"/>
            <a:ext cx="3764251" cy="198513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dk1"/>
                </a:solidFill>
                <a:latin typeface="Consolas" charset="0"/>
                <a:ea typeface="Consolas" charset="0"/>
                <a:cs typeface="Consolas" charset="0"/>
              </a:rPr>
              <a:t>if</a:t>
            </a:r>
            <a:r>
              <a:rPr lang="en-US" sz="1600" dirty="0">
                <a:solidFill>
                  <a:schemeClr val="dk1"/>
                </a:solidFill>
                <a:latin typeface="Consolas" charset="0"/>
                <a:ea typeface="Consolas" charset="0"/>
                <a:cs typeface="Consolas" charset="0"/>
              </a:rPr>
              <a:t> ( x &gt; 5 ) </a:t>
            </a:r>
            <a:r>
              <a:rPr lang="en-US" sz="1600" b="1" dirty="0">
                <a:solidFill>
                  <a:srgbClr val="E46C0A"/>
                </a:solidFill>
                <a:latin typeface="Consolas" charset="0"/>
                <a:ea typeface="Consolas" charset="0"/>
                <a:cs typeface="Consolas" charset="0"/>
              </a:rPr>
              <a:t>{</a:t>
            </a:r>
          </a:p>
          <a:p>
            <a:r>
              <a:rPr lang="en-US" sz="1600" b="1" dirty="0">
                <a:solidFill>
                  <a:schemeClr val="dk1"/>
                </a:solidFill>
                <a:latin typeface="Consolas" charset="0"/>
                <a:ea typeface="Consolas" charset="0"/>
                <a:cs typeface="Consolas" charset="0"/>
              </a:rPr>
              <a:t>  if </a:t>
            </a:r>
            <a:r>
              <a:rPr lang="en-US" sz="1600" dirty="0">
                <a:solidFill>
                  <a:schemeClr val="dk1"/>
                </a:solidFill>
                <a:latin typeface="Consolas" charset="0"/>
                <a:ea typeface="Consolas" charset="0"/>
                <a:cs typeface="Consolas" charset="0"/>
              </a:rPr>
              <a:t>( y &gt; 5 ) </a:t>
            </a:r>
            <a:endParaRPr lang="en-US" sz="1600" b="1" dirty="0">
              <a:solidFill>
                <a:schemeClr val="dk1"/>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x and y are &gt; 5</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b="1" dirty="0">
                <a:solidFill>
                  <a:srgbClr val="E46C0A"/>
                </a:solidFill>
                <a:latin typeface="Consolas" charset="0"/>
                <a:ea typeface="Consolas" charset="0"/>
                <a:cs typeface="Consolas" charset="0"/>
              </a:rPr>
              <a:t>}</a:t>
            </a:r>
            <a:br>
              <a:rPr lang="en-US" sz="1600" dirty="0">
                <a:solidFill>
                  <a:schemeClr val="dk1"/>
                </a:solidFill>
                <a:latin typeface="Consolas" charset="0"/>
                <a:ea typeface="Consolas" charset="0"/>
                <a:cs typeface="Consolas" charset="0"/>
              </a:rPr>
            </a:b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endParaRPr lang="en-US" sz="1600" b="1" dirty="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x is &lt;= 5</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88</a:t>
            </a:fld>
            <a:endParaRPr lang="en-US" dirty="0"/>
          </a:p>
        </p:txBody>
      </p:sp>
    </p:spTree>
    <p:extLst>
      <p:ext uri="{BB962C8B-B14F-4D97-AF65-F5344CB8AC3E}">
        <p14:creationId xmlns:p14="http://schemas.microsoft.com/office/powerpoint/2010/main" val="29518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Dangling-Else Example</a:t>
            </a:r>
          </a:p>
        </p:txBody>
      </p:sp>
      <p:sp>
        <p:nvSpPr>
          <p:cNvPr id="6" name="Rectangle 5"/>
          <p:cNvSpPr/>
          <p:nvPr/>
        </p:nvSpPr>
        <p:spPr>
          <a:xfrm>
            <a:off x="1655119" y="1407638"/>
            <a:ext cx="6201947" cy="262892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dk1"/>
                </a:solidFill>
                <a:latin typeface="Consolas" charset="0"/>
                <a:ea typeface="Consolas" charset="0"/>
                <a:cs typeface="Consolas" charset="0"/>
              </a:rPr>
              <a:t>  </a:t>
            </a:r>
            <a:r>
              <a:rPr lang="en-US" b="1" dirty="0">
                <a:solidFill>
                  <a:schemeClr val="dk1"/>
                </a:solidFill>
                <a:latin typeface="Consolas" charset="0"/>
                <a:ea typeface="Consolas" charset="0"/>
                <a:cs typeface="Consolas" charset="0"/>
              </a:rPr>
              <a:t>if</a:t>
            </a:r>
            <a:r>
              <a:rPr lang="en-US" dirty="0">
                <a:solidFill>
                  <a:schemeClr val="dk1"/>
                </a:solidFill>
                <a:latin typeface="Consolas" charset="0"/>
                <a:ea typeface="Consolas" charset="0"/>
                <a:cs typeface="Consolas" charset="0"/>
              </a:rPr>
              <a:t> ( temperature &gt;= 20 ) </a:t>
            </a:r>
            <a:endParaRPr lang="en-US" b="1" dirty="0">
              <a:latin typeface="Consolas" charset="0"/>
              <a:ea typeface="Consolas" charset="0"/>
              <a:cs typeface="Consolas" charset="0"/>
            </a:endParaRPr>
          </a:p>
          <a:p>
            <a:r>
              <a:rPr lang="en-US" b="1" dirty="0">
                <a:solidFill>
                  <a:schemeClr val="dk1"/>
                </a:solidFill>
                <a:latin typeface="Consolas" charset="0"/>
                <a:ea typeface="Consolas" charset="0"/>
                <a:cs typeface="Consolas" charset="0"/>
              </a:rPr>
              <a:t>    if </a:t>
            </a:r>
            <a:r>
              <a:rPr lang="en-US" dirty="0">
                <a:solidFill>
                  <a:schemeClr val="dk1"/>
                </a:solidFill>
                <a:latin typeface="Consolas" charset="0"/>
                <a:ea typeface="Consolas" charset="0"/>
                <a:cs typeface="Consolas" charset="0"/>
              </a:rPr>
              <a:t>( temperature &gt;= 30 ) </a:t>
            </a:r>
            <a:endParaRPr lang="en-US" b="1" dirty="0">
              <a:solidFill>
                <a:schemeClr val="dk1"/>
              </a:solidFill>
              <a:latin typeface="Consolas" charset="0"/>
              <a:ea typeface="Consolas" charset="0"/>
              <a:cs typeface="Consolas" charset="0"/>
            </a:endParaRPr>
          </a:p>
          <a:p>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rgbClr val="8064A2"/>
                </a:solidFill>
                <a:latin typeface="Consolas" charset="0"/>
                <a:ea typeface="Consolas" charset="0"/>
                <a:cs typeface="Consolas" charset="0"/>
              </a:rPr>
              <a:t>good day for swimming</a:t>
            </a:r>
            <a:r>
              <a:rPr lang="en-US" dirty="0">
                <a:latin typeface="Consolas" charset="0"/>
                <a:ea typeface="Consolas" charset="0"/>
                <a:cs typeface="Consolas" charset="0"/>
              </a:rPr>
              <a:t>” &lt;&lt; </a:t>
            </a:r>
            <a:r>
              <a:rPr lang="en-US" dirty="0" err="1">
                <a:latin typeface="Consolas" charset="0"/>
                <a:ea typeface="Consolas" charset="0"/>
                <a:cs typeface="Consolas" charset="0"/>
              </a:rPr>
              <a:t>endl</a:t>
            </a:r>
            <a:r>
              <a:rPr lang="en-US" dirty="0">
                <a:latin typeface="Consolas" charset="0"/>
                <a:ea typeface="Consolas" charset="0"/>
                <a:cs typeface="Consolas" charset="0"/>
              </a:rPr>
              <a:t>;</a:t>
            </a:r>
            <a:br>
              <a:rPr lang="en-US" dirty="0">
                <a:solidFill>
                  <a:schemeClr val="dk1"/>
                </a:solidFill>
                <a:latin typeface="Consolas" charset="0"/>
                <a:ea typeface="Consolas" charset="0"/>
                <a:cs typeface="Consolas" charset="0"/>
              </a:rPr>
            </a:br>
            <a:r>
              <a:rPr lang="en-US" dirty="0">
                <a:solidFill>
                  <a:schemeClr val="dk1"/>
                </a:solidFill>
                <a:latin typeface="Consolas" charset="0"/>
                <a:ea typeface="Consolas" charset="0"/>
                <a:cs typeface="Consolas" charset="0"/>
              </a:rPr>
              <a:t>    </a:t>
            </a:r>
            <a:r>
              <a:rPr lang="en-US" b="1" dirty="0">
                <a:latin typeface="Consolas" charset="0"/>
                <a:ea typeface="Consolas" charset="0"/>
                <a:cs typeface="Consolas" charset="0"/>
              </a:rPr>
              <a:t>else</a:t>
            </a:r>
          </a:p>
          <a:p>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rgbClr val="8064A2"/>
                </a:solidFill>
                <a:latin typeface="Consolas" charset="0"/>
                <a:ea typeface="Consolas" charset="0"/>
                <a:cs typeface="Consolas" charset="0"/>
              </a:rPr>
              <a:t>good day for golfing</a:t>
            </a:r>
            <a:r>
              <a:rPr lang="en-US" dirty="0">
                <a:latin typeface="Consolas" charset="0"/>
                <a:ea typeface="Consolas" charset="0"/>
                <a:cs typeface="Consolas" charset="0"/>
              </a:rPr>
              <a:t>” &lt;&lt; </a:t>
            </a:r>
            <a:r>
              <a:rPr lang="en-US" dirty="0" err="1">
                <a:latin typeface="Consolas" charset="0"/>
                <a:ea typeface="Consolas" charset="0"/>
                <a:cs typeface="Consolas" charset="0"/>
              </a:rPr>
              <a:t>endl</a:t>
            </a:r>
            <a:r>
              <a:rPr lang="en-US" dirty="0">
                <a:latin typeface="Consolas" charset="0"/>
                <a:ea typeface="Consolas" charset="0"/>
                <a:cs typeface="Consolas" charset="0"/>
              </a:rPr>
              <a:t>;</a:t>
            </a:r>
            <a:br>
              <a:rPr lang="en-US" dirty="0">
                <a:latin typeface="Consolas" charset="0"/>
                <a:ea typeface="Consolas" charset="0"/>
                <a:cs typeface="Consolas" charset="0"/>
              </a:rPr>
            </a:br>
            <a:r>
              <a:rPr lang="en-US" dirty="0">
                <a:latin typeface="Consolas" charset="0"/>
                <a:ea typeface="Consolas" charset="0"/>
                <a:cs typeface="Consolas" charset="0"/>
              </a:rPr>
              <a:t>  </a:t>
            </a:r>
            <a:r>
              <a:rPr lang="en-US" b="1" dirty="0">
                <a:latin typeface="Consolas" charset="0"/>
                <a:ea typeface="Consolas" charset="0"/>
                <a:cs typeface="Consolas" charset="0"/>
              </a:rPr>
              <a:t>else</a:t>
            </a:r>
            <a:r>
              <a:rPr lang="en-US" dirty="0">
                <a:latin typeface="Consolas" charset="0"/>
                <a:ea typeface="Consolas" charset="0"/>
                <a:cs typeface="Consolas" charset="0"/>
              </a:rPr>
              <a:t> </a:t>
            </a:r>
            <a:endParaRPr lang="en-US" b="1" dirty="0">
              <a:latin typeface="Consolas" charset="0"/>
              <a:ea typeface="Consolas" charset="0"/>
              <a:cs typeface="Consolas" charset="0"/>
            </a:endParaRPr>
          </a:p>
          <a:p>
            <a:r>
              <a:rPr lang="en-US" dirty="0">
                <a:latin typeface="Consolas" charset="0"/>
                <a:ea typeface="Consolas" charset="0"/>
                <a:cs typeface="Consolas" charset="0"/>
              </a:rPr>
              <a:t>    </a:t>
            </a:r>
            <a:r>
              <a:rPr lang="en-US" dirty="0" err="1">
                <a:latin typeface="Consolas" charset="0"/>
                <a:ea typeface="Consolas" charset="0"/>
                <a:cs typeface="Consolas" charset="0"/>
              </a:rPr>
              <a:t>cout</a:t>
            </a:r>
            <a:r>
              <a:rPr lang="en-US" dirty="0">
                <a:latin typeface="Consolas" charset="0"/>
                <a:ea typeface="Consolas" charset="0"/>
                <a:cs typeface="Consolas" charset="0"/>
              </a:rPr>
              <a:t> &lt;&lt; “</a:t>
            </a:r>
            <a:r>
              <a:rPr lang="en-US" dirty="0">
                <a:solidFill>
                  <a:schemeClr val="accent4"/>
                </a:solidFill>
                <a:latin typeface="Consolas" charset="0"/>
                <a:ea typeface="Consolas" charset="0"/>
                <a:cs typeface="Consolas" charset="0"/>
              </a:rPr>
              <a:t>good day to play tennis</a:t>
            </a:r>
            <a:r>
              <a:rPr lang="en-US" dirty="0">
                <a:latin typeface="Consolas" charset="0"/>
                <a:ea typeface="Consolas" charset="0"/>
                <a:cs typeface="Consolas" charset="0"/>
              </a:rPr>
              <a:t>”;</a:t>
            </a:r>
            <a:endParaRPr lang="en-US" dirty="0">
              <a:solidFill>
                <a:schemeClr val="dk1"/>
              </a:solidFill>
              <a:latin typeface="Consolas" charset="0"/>
              <a:ea typeface="Consolas" charset="0"/>
              <a:cs typeface="Consolas" charset="0"/>
            </a:endParaRPr>
          </a:p>
        </p:txBody>
      </p:sp>
      <p:grpSp>
        <p:nvGrpSpPr>
          <p:cNvPr id="11" name="Group 10"/>
          <p:cNvGrpSpPr/>
          <p:nvPr/>
        </p:nvGrpSpPr>
        <p:grpSpPr>
          <a:xfrm>
            <a:off x="733567" y="4297468"/>
            <a:ext cx="5191958" cy="552734"/>
            <a:chOff x="733567" y="4494002"/>
            <a:chExt cx="5191958" cy="552734"/>
          </a:xfrm>
        </p:grpSpPr>
        <p:sp>
          <p:nvSpPr>
            <p:cNvPr id="7" name="Oval 6"/>
            <p:cNvSpPr/>
            <p:nvPr/>
          </p:nvSpPr>
          <p:spPr>
            <a:xfrm>
              <a:off x="733567" y="4494002"/>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9" name="TextBox 8"/>
            <p:cNvSpPr txBox="1"/>
            <p:nvPr/>
          </p:nvSpPr>
          <p:spPr>
            <a:xfrm>
              <a:off x="1496909" y="4539537"/>
              <a:ext cx="4428616" cy="461665"/>
            </a:xfrm>
            <a:prstGeom prst="rect">
              <a:avLst/>
            </a:prstGeom>
            <a:noFill/>
          </p:spPr>
          <p:txBody>
            <a:bodyPr wrap="none" rtlCol="0">
              <a:spAutoFit/>
            </a:bodyPr>
            <a:lstStyle/>
            <a:p>
              <a:r>
                <a:rPr lang="en-US" sz="2400" dirty="0"/>
                <a:t>How to pair up the </a:t>
              </a:r>
              <a:r>
                <a:rPr lang="en-US" sz="2400" b="1" dirty="0"/>
                <a:t>if</a:t>
              </a:r>
              <a:r>
                <a:rPr lang="en-US" sz="2400" dirty="0"/>
                <a:t>’s and </a:t>
              </a:r>
              <a:r>
                <a:rPr lang="en-US" sz="2400" b="1" dirty="0"/>
                <a:t>else</a:t>
              </a:r>
              <a:r>
                <a:rPr lang="en-US" sz="2400" dirty="0"/>
                <a:t>’s?</a:t>
              </a:r>
            </a:p>
          </p:txBody>
        </p:sp>
      </p:grpSp>
      <p:grpSp>
        <p:nvGrpSpPr>
          <p:cNvPr id="12" name="Group 11"/>
          <p:cNvGrpSpPr/>
          <p:nvPr/>
        </p:nvGrpSpPr>
        <p:grpSpPr>
          <a:xfrm>
            <a:off x="733567" y="4960538"/>
            <a:ext cx="6322977" cy="552734"/>
            <a:chOff x="733567" y="5157072"/>
            <a:chExt cx="6322977" cy="552734"/>
          </a:xfrm>
        </p:grpSpPr>
        <p:sp>
          <p:nvSpPr>
            <p:cNvPr id="8" name="Oval 7"/>
            <p:cNvSpPr/>
            <p:nvPr/>
          </p:nvSpPr>
          <p:spPr>
            <a:xfrm>
              <a:off x="733567" y="5157072"/>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10" name="TextBox 9"/>
            <p:cNvSpPr txBox="1"/>
            <p:nvPr/>
          </p:nvSpPr>
          <p:spPr>
            <a:xfrm>
              <a:off x="1496909" y="5199583"/>
              <a:ext cx="5559635" cy="461665"/>
            </a:xfrm>
            <a:prstGeom prst="rect">
              <a:avLst/>
            </a:prstGeom>
            <a:noFill/>
          </p:spPr>
          <p:txBody>
            <a:bodyPr wrap="none" rtlCol="0">
              <a:spAutoFit/>
            </a:bodyPr>
            <a:lstStyle/>
            <a:p>
              <a:r>
                <a:rPr lang="en-US" sz="2400" dirty="0"/>
                <a:t>Conditions for swimming, golfing &amp; tennis?</a:t>
              </a:r>
            </a:p>
          </p:txBody>
        </p:sp>
      </p:grpSp>
      <p:grpSp>
        <p:nvGrpSpPr>
          <p:cNvPr id="24" name="Group 23"/>
          <p:cNvGrpSpPr/>
          <p:nvPr/>
        </p:nvGrpSpPr>
        <p:grpSpPr>
          <a:xfrm>
            <a:off x="1829562" y="1810219"/>
            <a:ext cx="284860" cy="1872208"/>
            <a:chOff x="1844682" y="1810219"/>
            <a:chExt cx="284860" cy="1872208"/>
          </a:xfrm>
        </p:grpSpPr>
        <p:cxnSp>
          <p:nvCxnSpPr>
            <p:cNvPr id="17" name="Elbow Connector 16"/>
            <p:cNvCxnSpPr/>
            <p:nvPr/>
          </p:nvCxnSpPr>
          <p:spPr>
            <a:xfrm rot="10800000" flipV="1">
              <a:off x="1844682" y="1810219"/>
              <a:ext cx="12700" cy="1872208"/>
            </a:xfrm>
            <a:prstGeom prst="bentConnector3">
              <a:avLst>
                <a:gd name="adj1" fmla="val 3109630"/>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V="1">
              <a:off x="2116842" y="2116549"/>
              <a:ext cx="12700" cy="917805"/>
            </a:xfrm>
            <a:prstGeom prst="bentConnector3">
              <a:avLst>
                <a:gd name="adj1" fmla="val 1800000"/>
              </a:avLst>
            </a:prstGeom>
            <a:ln>
              <a:solidFill>
                <a:schemeClr val="accent2"/>
              </a:solidFill>
            </a:ln>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286301" y="5439094"/>
            <a:ext cx="2283004" cy="664116"/>
            <a:chOff x="1496909" y="5464714"/>
            <a:chExt cx="2283004" cy="664116"/>
          </a:xfrm>
        </p:grpSpPr>
        <p:sp>
          <p:nvSpPr>
            <p:cNvPr id="25" name="TextBox 24"/>
            <p:cNvSpPr txBox="1"/>
            <p:nvPr/>
          </p:nvSpPr>
          <p:spPr>
            <a:xfrm>
              <a:off x="1496909" y="5790276"/>
              <a:ext cx="2092239" cy="338554"/>
            </a:xfrm>
            <a:prstGeom prst="rect">
              <a:avLst/>
            </a:prstGeom>
            <a:solidFill>
              <a:schemeClr val="accent5">
                <a:lumMod val="20000"/>
                <a:lumOff val="80000"/>
              </a:schemeClr>
            </a:solidFill>
            <a:ln>
              <a:solidFill>
                <a:schemeClr val="accent5"/>
              </a:solidFill>
            </a:ln>
          </p:spPr>
          <p:txBody>
            <a:bodyPr wrap="none" rtlCol="0">
              <a:spAutoFit/>
            </a:bodyPr>
            <a:lstStyle/>
            <a:p>
              <a:r>
                <a:rPr lang="en-US" sz="1600" dirty="0">
                  <a:latin typeface="Consolas" charset="0"/>
                  <a:ea typeface="Consolas" charset="0"/>
                  <a:cs typeface="Consolas" charset="0"/>
                </a:rPr>
                <a:t>temperature &gt;= 30</a:t>
              </a:r>
            </a:p>
          </p:txBody>
        </p:sp>
        <p:cxnSp>
          <p:nvCxnSpPr>
            <p:cNvPr id="29" name="Straight Arrow Connector 28"/>
            <p:cNvCxnSpPr>
              <a:endCxn id="25" idx="0"/>
            </p:cNvCxnSpPr>
            <p:nvPr/>
          </p:nvCxnSpPr>
          <p:spPr>
            <a:xfrm flipH="1">
              <a:off x="2543029" y="5464714"/>
              <a:ext cx="1236884" cy="325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3711217" y="5439094"/>
            <a:ext cx="2653290" cy="689736"/>
            <a:chOff x="3779912" y="5464714"/>
            <a:chExt cx="2653290" cy="664116"/>
          </a:xfrm>
        </p:grpSpPr>
        <p:sp>
          <p:nvSpPr>
            <p:cNvPr id="26" name="TextBox 25"/>
            <p:cNvSpPr txBox="1"/>
            <p:nvPr/>
          </p:nvSpPr>
          <p:spPr>
            <a:xfrm>
              <a:off x="3779912" y="5790276"/>
              <a:ext cx="2653290" cy="338554"/>
            </a:xfrm>
            <a:prstGeom prst="rect">
              <a:avLst/>
            </a:prstGeom>
            <a:solidFill>
              <a:schemeClr val="accent5">
                <a:lumMod val="20000"/>
                <a:lumOff val="80000"/>
              </a:schemeClr>
            </a:solidFill>
            <a:ln>
              <a:solidFill>
                <a:schemeClr val="accent5"/>
              </a:solidFill>
            </a:ln>
          </p:spPr>
          <p:txBody>
            <a:bodyPr wrap="none" rtlCol="0">
              <a:spAutoFit/>
            </a:bodyPr>
            <a:lstStyle/>
            <a:p>
              <a:r>
                <a:rPr lang="en-US" sz="1600" dirty="0">
                  <a:latin typeface="Consolas" charset="0"/>
                  <a:ea typeface="Consolas" charset="0"/>
                  <a:cs typeface="Consolas" charset="0"/>
                </a:rPr>
                <a:t>20 &lt;= temperature &lt; 30</a:t>
              </a:r>
            </a:p>
          </p:txBody>
        </p:sp>
        <p:cxnSp>
          <p:nvCxnSpPr>
            <p:cNvPr id="30" name="Straight Arrow Connector 29"/>
            <p:cNvCxnSpPr>
              <a:endCxn id="26" idx="0"/>
            </p:cNvCxnSpPr>
            <p:nvPr/>
          </p:nvCxnSpPr>
          <p:spPr>
            <a:xfrm flipH="1">
              <a:off x="5106557" y="5464714"/>
              <a:ext cx="78789" cy="325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6444208" y="5464714"/>
            <a:ext cx="1980029" cy="664116"/>
            <a:chOff x="6444208" y="5464714"/>
            <a:chExt cx="1980029" cy="664116"/>
          </a:xfrm>
        </p:grpSpPr>
        <p:sp>
          <p:nvSpPr>
            <p:cNvPr id="27" name="TextBox 26"/>
            <p:cNvSpPr txBox="1"/>
            <p:nvPr/>
          </p:nvSpPr>
          <p:spPr>
            <a:xfrm>
              <a:off x="6444208" y="5790276"/>
              <a:ext cx="1980029" cy="338554"/>
            </a:xfrm>
            <a:prstGeom prst="rect">
              <a:avLst/>
            </a:prstGeom>
            <a:solidFill>
              <a:schemeClr val="accent5">
                <a:lumMod val="20000"/>
                <a:lumOff val="80000"/>
              </a:schemeClr>
            </a:solidFill>
            <a:ln>
              <a:solidFill>
                <a:schemeClr val="accent5"/>
              </a:solidFill>
            </a:ln>
          </p:spPr>
          <p:txBody>
            <a:bodyPr wrap="none" rtlCol="0">
              <a:spAutoFit/>
            </a:bodyPr>
            <a:lstStyle/>
            <a:p>
              <a:r>
                <a:rPr lang="en-US" sz="1600" dirty="0">
                  <a:latin typeface="Consolas" charset="0"/>
                  <a:ea typeface="Consolas" charset="0"/>
                  <a:cs typeface="Consolas" charset="0"/>
                </a:rPr>
                <a:t>temperature &lt; 20</a:t>
              </a:r>
            </a:p>
          </p:txBody>
        </p:sp>
        <p:cxnSp>
          <p:nvCxnSpPr>
            <p:cNvPr id="33" name="Straight Arrow Connector 32"/>
            <p:cNvCxnSpPr>
              <a:endCxn id="27" idx="0"/>
            </p:cNvCxnSpPr>
            <p:nvPr/>
          </p:nvCxnSpPr>
          <p:spPr>
            <a:xfrm>
              <a:off x="6444208" y="5464714"/>
              <a:ext cx="990015" cy="325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A2D5F323-9395-A24C-8003-89F99F5948AE}" type="slidenum">
              <a:rPr lang="en-US" smtClean="0"/>
              <a:pPr/>
              <a:t>89</a:t>
            </a:fld>
            <a:endParaRPr lang="en-US" dirty="0"/>
          </a:p>
        </p:txBody>
      </p:sp>
    </p:spTree>
    <p:extLst>
      <p:ext uri="{BB962C8B-B14F-4D97-AF65-F5344CB8AC3E}">
        <p14:creationId xmlns:p14="http://schemas.microsoft.com/office/powerpoint/2010/main" val="481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84-821A-4797-8F10-D4CF27387CD7}"/>
              </a:ext>
            </a:extLst>
          </p:cNvPr>
          <p:cNvSpPr>
            <a:spLocks noGrp="1"/>
          </p:cNvSpPr>
          <p:nvPr>
            <p:ph type="title"/>
          </p:nvPr>
        </p:nvSpPr>
        <p:spPr/>
        <p:txBody>
          <a:bodyPr/>
          <a:lstStyle/>
          <a:p>
            <a:r>
              <a:rPr lang="en-US" dirty="0"/>
              <a:t>Program Editing</a:t>
            </a:r>
          </a:p>
        </p:txBody>
      </p:sp>
      <p:sp>
        <p:nvSpPr>
          <p:cNvPr id="3" name="Content Placeholder 2">
            <a:extLst>
              <a:ext uri="{FF2B5EF4-FFF2-40B4-BE49-F238E27FC236}">
                <a16:creationId xmlns:a16="http://schemas.microsoft.com/office/drawing/2014/main" id="{518B585B-7B67-4EE2-B581-3193A4D6366B}"/>
              </a:ext>
            </a:extLst>
          </p:cNvPr>
          <p:cNvSpPr>
            <a:spLocks noGrp="1"/>
          </p:cNvSpPr>
          <p:nvPr>
            <p:ph idx="1"/>
          </p:nvPr>
        </p:nvSpPr>
        <p:spPr>
          <a:xfrm>
            <a:off x="457200" y="1484026"/>
            <a:ext cx="8229600" cy="4642137"/>
          </a:xfrm>
        </p:spPr>
        <p:txBody>
          <a:bodyPr>
            <a:normAutofit/>
          </a:bodyPr>
          <a:lstStyle/>
          <a:p>
            <a:pPr marL="0" indent="0">
              <a:buNone/>
            </a:pPr>
            <a:r>
              <a:rPr lang="en-US" sz="2000" dirty="0"/>
              <a:t>In the Ubuntu (Linux) environment that you have been working on for the previous modules, you may use the vi editor or the Atom editor (</a:t>
            </a:r>
            <a:r>
              <a:rPr lang="en-US" sz="2000" dirty="0">
                <a:hlinkClick r:id="rId2"/>
              </a:rPr>
              <a:t>https://atom.io/</a:t>
            </a:r>
            <a:r>
              <a:rPr lang="en-US" sz="2000" dirty="0"/>
              <a:t>) to edit your program.  The Atom editor has a nice graphical user interface (GUI) and can be linked with the </a:t>
            </a:r>
            <a:r>
              <a:rPr lang="en-US" sz="2000" dirty="0" err="1"/>
              <a:t>gcc</a:t>
            </a:r>
            <a:r>
              <a:rPr lang="en-US" sz="2000" dirty="0"/>
              <a:t> compiler to facilitate coding.</a:t>
            </a:r>
          </a:p>
        </p:txBody>
      </p:sp>
      <p:sp>
        <p:nvSpPr>
          <p:cNvPr id="4" name="Slide Number Placeholder 3">
            <a:extLst>
              <a:ext uri="{FF2B5EF4-FFF2-40B4-BE49-F238E27FC236}">
                <a16:creationId xmlns:a16="http://schemas.microsoft.com/office/drawing/2014/main" id="{FF09BBA5-5A08-49D2-82DD-9CAE20075A2F}"/>
              </a:ext>
            </a:extLst>
          </p:cNvPr>
          <p:cNvSpPr>
            <a:spLocks noGrp="1"/>
          </p:cNvSpPr>
          <p:nvPr>
            <p:ph type="sldNum" sz="quarter" idx="12"/>
          </p:nvPr>
        </p:nvSpPr>
        <p:spPr/>
        <p:txBody>
          <a:bodyPr/>
          <a:lstStyle/>
          <a:p>
            <a:fld id="{A2D5F323-9395-A24C-8003-89F99F5948AE}" type="slidenum">
              <a:rPr lang="en-US" smtClean="0"/>
              <a:pPr/>
              <a:t>9</a:t>
            </a:fld>
            <a:endParaRPr lang="en-US" dirty="0"/>
          </a:p>
        </p:txBody>
      </p:sp>
      <p:pic>
        <p:nvPicPr>
          <p:cNvPr id="8" name="Picture 7">
            <a:extLst>
              <a:ext uri="{FF2B5EF4-FFF2-40B4-BE49-F238E27FC236}">
                <a16:creationId xmlns:a16="http://schemas.microsoft.com/office/drawing/2014/main" id="{D2EAB557-7E85-46EE-9060-8725799D6EEA}"/>
              </a:ext>
            </a:extLst>
          </p:cNvPr>
          <p:cNvPicPr>
            <a:picLocks noChangeAspect="1"/>
          </p:cNvPicPr>
          <p:nvPr/>
        </p:nvPicPr>
        <p:blipFill>
          <a:blip r:embed="rId3"/>
          <a:stretch>
            <a:fillRect/>
          </a:stretch>
        </p:blipFill>
        <p:spPr>
          <a:xfrm>
            <a:off x="3496258" y="3247487"/>
            <a:ext cx="2133600" cy="2606741"/>
          </a:xfrm>
          <a:prstGeom prst="rect">
            <a:avLst/>
          </a:prstGeom>
        </p:spPr>
      </p:pic>
      <p:sp>
        <p:nvSpPr>
          <p:cNvPr id="9" name="TextBox 8">
            <a:extLst>
              <a:ext uri="{FF2B5EF4-FFF2-40B4-BE49-F238E27FC236}">
                <a16:creationId xmlns:a16="http://schemas.microsoft.com/office/drawing/2014/main" id="{5C093631-3CAE-40C3-9809-B26DEE743034}"/>
              </a:ext>
            </a:extLst>
          </p:cNvPr>
          <p:cNvSpPr txBox="1"/>
          <p:nvPr/>
        </p:nvSpPr>
        <p:spPr>
          <a:xfrm>
            <a:off x="439316" y="5700339"/>
            <a:ext cx="1931811"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hello.cpp in the vi editor</a:t>
            </a:r>
          </a:p>
        </p:txBody>
      </p:sp>
      <p:sp>
        <p:nvSpPr>
          <p:cNvPr id="10" name="TextBox 9">
            <a:extLst>
              <a:ext uri="{FF2B5EF4-FFF2-40B4-BE49-F238E27FC236}">
                <a16:creationId xmlns:a16="http://schemas.microsoft.com/office/drawing/2014/main" id="{B67CA6CA-45F8-40ED-92A6-F9609A42B0B2}"/>
              </a:ext>
            </a:extLst>
          </p:cNvPr>
          <p:cNvSpPr txBox="1"/>
          <p:nvPr/>
        </p:nvSpPr>
        <p:spPr>
          <a:xfrm>
            <a:off x="3511834" y="5898238"/>
            <a:ext cx="2584166"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Atom is installed in CS server Ubuntu environment</a:t>
            </a:r>
          </a:p>
        </p:txBody>
      </p:sp>
      <p:pic>
        <p:nvPicPr>
          <p:cNvPr id="11" name="Picture 10">
            <a:extLst>
              <a:ext uri="{FF2B5EF4-FFF2-40B4-BE49-F238E27FC236}">
                <a16:creationId xmlns:a16="http://schemas.microsoft.com/office/drawing/2014/main" id="{CC73E9B5-1254-4A3B-AC1F-5C8AAF17C1A3}"/>
              </a:ext>
            </a:extLst>
          </p:cNvPr>
          <p:cNvPicPr>
            <a:picLocks noChangeAspect="1"/>
          </p:cNvPicPr>
          <p:nvPr/>
        </p:nvPicPr>
        <p:blipFill>
          <a:blip r:embed="rId4"/>
          <a:stretch>
            <a:fillRect/>
          </a:stretch>
        </p:blipFill>
        <p:spPr>
          <a:xfrm>
            <a:off x="5810238" y="3248292"/>
            <a:ext cx="3120984" cy="2106664"/>
          </a:xfrm>
          <a:prstGeom prst="rect">
            <a:avLst/>
          </a:prstGeom>
        </p:spPr>
      </p:pic>
      <p:sp>
        <p:nvSpPr>
          <p:cNvPr id="12" name="TextBox 11">
            <a:extLst>
              <a:ext uri="{FF2B5EF4-FFF2-40B4-BE49-F238E27FC236}">
                <a16:creationId xmlns:a16="http://schemas.microsoft.com/office/drawing/2014/main" id="{4B78389E-9A31-4447-938E-D81D9C87414E}"/>
              </a:ext>
            </a:extLst>
          </p:cNvPr>
          <p:cNvSpPr txBox="1"/>
          <p:nvPr/>
        </p:nvSpPr>
        <p:spPr>
          <a:xfrm>
            <a:off x="5803285" y="5354956"/>
            <a:ext cx="2584166" cy="307777"/>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hello.cpp in the Atom editor</a:t>
            </a:r>
          </a:p>
        </p:txBody>
      </p:sp>
      <p:pic>
        <p:nvPicPr>
          <p:cNvPr id="5" name="Picture 4">
            <a:extLst>
              <a:ext uri="{FF2B5EF4-FFF2-40B4-BE49-F238E27FC236}">
                <a16:creationId xmlns:a16="http://schemas.microsoft.com/office/drawing/2014/main" id="{64B8CBB2-A6B2-A14D-B199-9941672DF836}"/>
              </a:ext>
            </a:extLst>
          </p:cNvPr>
          <p:cNvPicPr>
            <a:picLocks noChangeAspect="1"/>
          </p:cNvPicPr>
          <p:nvPr/>
        </p:nvPicPr>
        <p:blipFill>
          <a:blip r:embed="rId5"/>
          <a:stretch>
            <a:fillRect/>
          </a:stretch>
        </p:blipFill>
        <p:spPr>
          <a:xfrm>
            <a:off x="268095" y="3247487"/>
            <a:ext cx="3137973" cy="2451939"/>
          </a:xfrm>
          <a:prstGeom prst="rect">
            <a:avLst/>
          </a:prstGeom>
        </p:spPr>
      </p:pic>
    </p:spTree>
    <p:extLst>
      <p:ext uri="{BB962C8B-B14F-4D97-AF65-F5344CB8AC3E}">
        <p14:creationId xmlns:p14="http://schemas.microsoft.com/office/powerpoint/2010/main" val="27660871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Multi-way </a:t>
            </a:r>
            <a:r>
              <a:rPr lang="en-US" b="1" dirty="0"/>
              <a:t>if-else</a:t>
            </a:r>
            <a:r>
              <a:rPr lang="en-US" dirty="0"/>
              <a:t> Statement</a:t>
            </a:r>
          </a:p>
        </p:txBody>
      </p:sp>
      <p:cxnSp>
        <p:nvCxnSpPr>
          <p:cNvPr id="126" name="Elbow Connector 125"/>
          <p:cNvCxnSpPr>
            <a:stCxn id="178" idx="2"/>
            <a:endCxn id="187" idx="1"/>
          </p:cNvCxnSpPr>
          <p:nvPr/>
        </p:nvCxnSpPr>
        <p:spPr>
          <a:xfrm rot="16200000" flipH="1">
            <a:off x="1461665" y="5314864"/>
            <a:ext cx="487919" cy="110247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3610295" y="2141540"/>
            <a:ext cx="5076505" cy="329546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&gt;= 90 )  </a:t>
            </a:r>
            <a:r>
              <a:rPr lang="en-US" sz="1600" dirty="0">
                <a:solidFill>
                  <a:schemeClr val="bg1">
                    <a:lumMod val="65000"/>
                  </a:schemeClr>
                </a:solidFill>
                <a:latin typeface="Consolas" charset="0"/>
                <a:ea typeface="Consolas" charset="0"/>
                <a:cs typeface="Consolas" charset="0"/>
              </a:rPr>
              <a:t>// 90 and above gets "A</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br>
              <a:rPr lang="en-US" sz="1600" dirty="0">
                <a:solidFill>
                  <a:schemeClr val="bg1">
                    <a:lumMod val="65000"/>
                  </a:schemeClr>
                </a:solidFill>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a:t>
            </a:r>
          </a:p>
          <a:p>
            <a:r>
              <a:rPr lang="en-US" sz="1600" b="1" dirty="0">
                <a:latin typeface="Consolas" charset="0"/>
                <a:ea typeface="Consolas" charset="0"/>
                <a:cs typeface="Consolas" charset="0"/>
              </a:rPr>
              <a:t>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 mark &gt;= 80 )   </a:t>
            </a:r>
            <a:r>
              <a:rPr lang="sv-SE" sz="1600" dirty="0">
                <a:solidFill>
                  <a:schemeClr val="bg1">
                    <a:lumMod val="65000"/>
                  </a:schemeClr>
                </a:solidFill>
                <a:latin typeface="Consolas" charset="0"/>
                <a:ea typeface="Consolas" charset="0"/>
                <a:cs typeface="Consolas" charset="0"/>
              </a:rPr>
              <a:t>// 80-89 gets "B"</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b="1" dirty="0">
                <a:latin typeface="Consolas" charset="0"/>
                <a:ea typeface="Consolas" charset="0"/>
                <a:cs typeface="Consolas" charset="0"/>
              </a:rPr>
              <a:t>else</a:t>
            </a:r>
          </a:p>
          <a:p>
            <a:r>
              <a:rPr lang="en-US" sz="1600" b="1" dirty="0">
                <a:latin typeface="Consolas" charset="0"/>
                <a:ea typeface="Consolas" charset="0"/>
                <a:cs typeface="Consolas" charset="0"/>
              </a:rPr>
              <a:t>    if</a:t>
            </a:r>
            <a:r>
              <a:rPr lang="en-US" sz="1600" dirty="0">
                <a:latin typeface="Consolas" charset="0"/>
                <a:ea typeface="Consolas" charset="0"/>
                <a:cs typeface="Consolas" charset="0"/>
              </a:rPr>
              <a:t> (</a:t>
            </a:r>
            <a:r>
              <a:rPr lang="sv-SE" sz="1600" dirty="0">
                <a:latin typeface="Consolas" charset="0"/>
                <a:ea typeface="Consolas" charset="0"/>
                <a:cs typeface="Consolas" charset="0"/>
              </a:rPr>
              <a:t>mark </a:t>
            </a:r>
            <a:r>
              <a:rPr lang="en-US" sz="1600" dirty="0">
                <a:latin typeface="Consolas" charset="0"/>
                <a:ea typeface="Consolas" charset="0"/>
                <a:cs typeface="Consolas" charset="0"/>
              </a:rPr>
              <a:t>&gt;= 70 )   </a:t>
            </a:r>
            <a:r>
              <a:rPr lang="en-US" sz="1600" dirty="0">
                <a:solidFill>
                  <a:schemeClr val="bg1">
                    <a:lumMod val="65000"/>
                  </a:schemeClr>
                </a:solidFill>
                <a:latin typeface="Consolas" charset="0"/>
                <a:ea typeface="Consolas" charset="0"/>
                <a:cs typeface="Consolas" charset="0"/>
              </a:rPr>
              <a:t>// 70-79 gets "C</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    else</a:t>
            </a:r>
          </a:p>
          <a:p>
            <a:r>
              <a:rPr lang="sv-SE" sz="1600" dirty="0">
                <a:latin typeface="Consolas" charset="0"/>
                <a:ea typeface="Consolas" charset="0"/>
                <a:cs typeface="Consolas" charset="0"/>
              </a:rPr>
              <a:t>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(mark &gt;= 60 )  </a:t>
            </a:r>
            <a:r>
              <a:rPr lang="sv-SE" sz="1600" dirty="0">
                <a:solidFill>
                  <a:schemeClr val="bg1">
                    <a:lumMod val="65000"/>
                  </a:schemeClr>
                </a:solidFill>
                <a:latin typeface="Consolas" charset="0"/>
                <a:ea typeface="Consolas" charset="0"/>
                <a:cs typeface="Consolas" charset="0"/>
              </a:rPr>
              <a:t>// 60-69 gets "D"</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less than 60 gets "F"</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F</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cxnSp>
        <p:nvCxnSpPr>
          <p:cNvPr id="7" name="直線單箭頭接點 28"/>
          <p:cNvCxnSpPr>
            <a:endCxn id="6" idx="0"/>
          </p:cNvCxnSpPr>
          <p:nvPr/>
        </p:nvCxnSpPr>
        <p:spPr>
          <a:xfrm>
            <a:off x="1154385" y="1308881"/>
            <a:ext cx="0" cy="23328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286603" y="1542163"/>
            <a:ext cx="3044851" cy="1094749"/>
            <a:chOff x="286603" y="1542163"/>
            <a:chExt cx="3044851" cy="1094749"/>
          </a:xfrm>
        </p:grpSpPr>
        <p:cxnSp>
          <p:nvCxnSpPr>
            <p:cNvPr id="17" name="直線單箭頭接點 28"/>
            <p:cNvCxnSpPr>
              <a:stCxn id="6" idx="3"/>
              <a:endCxn id="14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6"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&gt;=90?</a:t>
              </a:r>
              <a:endParaRPr lang="zh-TW" altLang="en-US" sz="1600" dirty="0">
                <a:solidFill>
                  <a:schemeClr val="dk1"/>
                </a:solidFill>
              </a:endParaRPr>
            </a:p>
          </p:txBody>
        </p:sp>
        <p:cxnSp>
          <p:nvCxnSpPr>
            <p:cNvPr id="13" name="直線單箭頭接點 28"/>
            <p:cNvCxnSpPr>
              <a:stCxn id="6" idx="2"/>
              <a:endCxn id="164" idx="0"/>
            </p:cNvCxnSpPr>
            <p:nvPr/>
          </p:nvCxnSpPr>
          <p:spPr>
            <a:xfrm>
              <a:off x="1154385" y="2367156"/>
              <a:ext cx="0" cy="2697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89" name="TextBox 88"/>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4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“A”</a:t>
              </a:r>
              <a:endParaRPr lang="zh-TW" altLang="en-US" sz="1600" dirty="0">
                <a:solidFill>
                  <a:schemeClr val="dk1"/>
                </a:solidFill>
              </a:endParaRPr>
            </a:p>
          </p:txBody>
        </p:sp>
      </p:grpSp>
      <p:grpSp>
        <p:nvGrpSpPr>
          <p:cNvPr id="162" name="Group 161"/>
          <p:cNvGrpSpPr/>
          <p:nvPr/>
        </p:nvGrpSpPr>
        <p:grpSpPr>
          <a:xfrm>
            <a:off x="286603" y="2636912"/>
            <a:ext cx="3044851" cy="1080120"/>
            <a:chOff x="286603" y="1542163"/>
            <a:chExt cx="3044851" cy="1080120"/>
          </a:xfrm>
        </p:grpSpPr>
        <p:cxnSp>
          <p:nvCxnSpPr>
            <p:cNvPr id="163" name="直線單箭頭接點 28"/>
            <p:cNvCxnSpPr>
              <a:stCxn id="164" idx="3"/>
              <a:endCxn id="16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4"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&gt;=80?</a:t>
              </a:r>
              <a:endParaRPr lang="zh-TW" altLang="en-US" sz="1600" dirty="0">
                <a:solidFill>
                  <a:schemeClr val="dk1"/>
                </a:solidFill>
              </a:endParaRPr>
            </a:p>
          </p:txBody>
        </p:sp>
        <p:cxnSp>
          <p:nvCxnSpPr>
            <p:cNvPr id="165" name="直線單箭頭接點 28"/>
            <p:cNvCxnSpPr>
              <a:stCxn id="164" idx="2"/>
              <a:endCxn id="171"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67" name="TextBox 166"/>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6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“B”</a:t>
              </a:r>
              <a:endParaRPr lang="zh-TW" altLang="en-US" sz="1600" dirty="0">
                <a:solidFill>
                  <a:schemeClr val="dk1"/>
                </a:solidFill>
              </a:endParaRPr>
            </a:p>
          </p:txBody>
        </p:sp>
      </p:grpSp>
      <p:grpSp>
        <p:nvGrpSpPr>
          <p:cNvPr id="169" name="Group 168"/>
          <p:cNvGrpSpPr/>
          <p:nvPr/>
        </p:nvGrpSpPr>
        <p:grpSpPr>
          <a:xfrm>
            <a:off x="286603" y="3717032"/>
            <a:ext cx="3044851" cy="1080120"/>
            <a:chOff x="286603" y="1542163"/>
            <a:chExt cx="3044851" cy="1080120"/>
          </a:xfrm>
        </p:grpSpPr>
        <p:cxnSp>
          <p:nvCxnSpPr>
            <p:cNvPr id="170" name="直線單箭頭接點 28"/>
            <p:cNvCxnSpPr>
              <a:stCxn id="171" idx="3"/>
              <a:endCxn id="175"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1"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&gt;=70?</a:t>
              </a:r>
              <a:endParaRPr lang="zh-TW" altLang="en-US" sz="1600" dirty="0">
                <a:solidFill>
                  <a:schemeClr val="dk1"/>
                </a:solidFill>
              </a:endParaRPr>
            </a:p>
          </p:txBody>
        </p:sp>
        <p:cxnSp>
          <p:nvCxnSpPr>
            <p:cNvPr id="172" name="直線單箭頭接點 28"/>
            <p:cNvCxnSpPr>
              <a:stCxn id="171" idx="2"/>
              <a:endCxn id="178"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74" name="TextBox 173"/>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75"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“C”</a:t>
              </a:r>
              <a:endParaRPr lang="zh-TW" altLang="en-US" sz="1600" dirty="0">
                <a:solidFill>
                  <a:schemeClr val="dk1"/>
                </a:solidFill>
              </a:endParaRPr>
            </a:p>
          </p:txBody>
        </p:sp>
      </p:grpSp>
      <p:grpSp>
        <p:nvGrpSpPr>
          <p:cNvPr id="176" name="Group 175"/>
          <p:cNvGrpSpPr/>
          <p:nvPr/>
        </p:nvGrpSpPr>
        <p:grpSpPr>
          <a:xfrm>
            <a:off x="286603" y="4797152"/>
            <a:ext cx="3044851" cy="1617712"/>
            <a:chOff x="286603" y="1542163"/>
            <a:chExt cx="3044851" cy="1617712"/>
          </a:xfrm>
        </p:grpSpPr>
        <p:cxnSp>
          <p:nvCxnSpPr>
            <p:cNvPr id="177" name="直線單箭頭接點 28"/>
            <p:cNvCxnSpPr>
              <a:stCxn id="178" idx="3"/>
              <a:endCxn id="182"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8"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&gt;=60?</a:t>
              </a:r>
              <a:endParaRPr lang="zh-TW" altLang="en-US" sz="1600" dirty="0">
                <a:solidFill>
                  <a:schemeClr val="dk1"/>
                </a:solidFill>
              </a:endParaRPr>
            </a:p>
          </p:txBody>
        </p:sp>
        <p:sp>
          <p:nvSpPr>
            <p:cNvPr id="180" name="TextBox 179"/>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81" name="TextBox 180"/>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82"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“D”</a:t>
              </a:r>
              <a:endParaRPr lang="zh-TW" altLang="en-US" sz="1600" dirty="0">
                <a:solidFill>
                  <a:schemeClr val="dk1"/>
                </a:solidFill>
              </a:endParaRPr>
            </a:p>
          </p:txBody>
        </p:sp>
        <p:sp>
          <p:nvSpPr>
            <p:cNvPr id="187" name="矩形 34"/>
            <p:cNvSpPr/>
            <p:nvPr/>
          </p:nvSpPr>
          <p:spPr>
            <a:xfrm>
              <a:off x="2256864" y="2550275"/>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“F”</a:t>
              </a:r>
              <a:endParaRPr lang="zh-TW" altLang="en-US" sz="1600" dirty="0">
                <a:solidFill>
                  <a:schemeClr val="dk1"/>
                </a:solidFill>
              </a:endParaRPr>
            </a:p>
          </p:txBody>
        </p:sp>
      </p:grpSp>
      <p:sp>
        <p:nvSpPr>
          <p:cNvPr id="3" name="Slide Number Placeholder 2"/>
          <p:cNvSpPr>
            <a:spLocks noGrp="1"/>
          </p:cNvSpPr>
          <p:nvPr>
            <p:ph type="sldNum" sz="quarter" idx="12"/>
          </p:nvPr>
        </p:nvSpPr>
        <p:spPr/>
        <p:txBody>
          <a:bodyPr/>
          <a:lstStyle/>
          <a:p>
            <a:fld id="{A2D5F323-9395-A24C-8003-89F99F5948AE}" type="slidenum">
              <a:rPr lang="en-US" smtClean="0"/>
              <a:pPr/>
              <a:t>90</a:t>
            </a:fld>
            <a:endParaRPr lang="en-US" dirty="0"/>
          </a:p>
        </p:txBody>
      </p:sp>
    </p:spTree>
    <p:extLst>
      <p:ext uri="{BB962C8B-B14F-4D97-AF65-F5344CB8AC3E}">
        <p14:creationId xmlns:p14="http://schemas.microsoft.com/office/powerpoint/2010/main" val="136982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Multi-way </a:t>
            </a:r>
            <a:r>
              <a:rPr lang="en-US" b="1" dirty="0"/>
              <a:t>if-else</a:t>
            </a:r>
            <a:r>
              <a:rPr lang="en-US" dirty="0"/>
              <a:t> Statement</a:t>
            </a:r>
          </a:p>
        </p:txBody>
      </p:sp>
      <p:cxnSp>
        <p:nvCxnSpPr>
          <p:cNvPr id="126" name="Elbow Connector 125"/>
          <p:cNvCxnSpPr>
            <a:stCxn id="178" idx="2"/>
            <a:endCxn id="187" idx="1"/>
          </p:cNvCxnSpPr>
          <p:nvPr/>
        </p:nvCxnSpPr>
        <p:spPr>
          <a:xfrm rot="16200000" flipH="1">
            <a:off x="1461665" y="5314864"/>
            <a:ext cx="487919" cy="110247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線單箭頭接點 28"/>
          <p:cNvCxnSpPr>
            <a:endCxn id="6" idx="0"/>
          </p:cNvCxnSpPr>
          <p:nvPr/>
        </p:nvCxnSpPr>
        <p:spPr>
          <a:xfrm>
            <a:off x="1154385" y="1308881"/>
            <a:ext cx="0" cy="23328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286603" y="1542163"/>
            <a:ext cx="3044851" cy="1094749"/>
            <a:chOff x="286603" y="1542163"/>
            <a:chExt cx="3044851" cy="1094749"/>
          </a:xfrm>
        </p:grpSpPr>
        <p:cxnSp>
          <p:nvCxnSpPr>
            <p:cNvPr id="17" name="直線單箭頭接點 28"/>
            <p:cNvCxnSpPr>
              <a:stCxn id="6" idx="3"/>
              <a:endCxn id="14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6"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&gt;=90?</a:t>
              </a:r>
              <a:endParaRPr lang="zh-TW" altLang="en-US" sz="1600" dirty="0">
                <a:solidFill>
                  <a:schemeClr val="dk1"/>
                </a:solidFill>
              </a:endParaRPr>
            </a:p>
          </p:txBody>
        </p:sp>
        <p:cxnSp>
          <p:nvCxnSpPr>
            <p:cNvPr id="13" name="直線單箭頭接點 28"/>
            <p:cNvCxnSpPr>
              <a:stCxn id="6" idx="2"/>
              <a:endCxn id="164" idx="0"/>
            </p:cNvCxnSpPr>
            <p:nvPr/>
          </p:nvCxnSpPr>
          <p:spPr>
            <a:xfrm>
              <a:off x="1154385" y="2367156"/>
              <a:ext cx="0" cy="2697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89" name="TextBox 88"/>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4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“A”</a:t>
              </a:r>
              <a:endParaRPr lang="zh-TW" altLang="en-US" sz="1600" dirty="0">
                <a:solidFill>
                  <a:schemeClr val="dk1"/>
                </a:solidFill>
              </a:endParaRPr>
            </a:p>
          </p:txBody>
        </p:sp>
      </p:grpSp>
      <p:grpSp>
        <p:nvGrpSpPr>
          <p:cNvPr id="162" name="Group 161"/>
          <p:cNvGrpSpPr/>
          <p:nvPr/>
        </p:nvGrpSpPr>
        <p:grpSpPr>
          <a:xfrm>
            <a:off x="286603" y="2636912"/>
            <a:ext cx="3044851" cy="1080120"/>
            <a:chOff x="286603" y="1542163"/>
            <a:chExt cx="3044851" cy="1080120"/>
          </a:xfrm>
        </p:grpSpPr>
        <p:cxnSp>
          <p:nvCxnSpPr>
            <p:cNvPr id="163" name="直線單箭頭接點 28"/>
            <p:cNvCxnSpPr>
              <a:stCxn id="164" idx="3"/>
              <a:endCxn id="168"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4"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&gt;=80?</a:t>
              </a:r>
              <a:endParaRPr lang="zh-TW" altLang="en-US" sz="1600" dirty="0">
                <a:solidFill>
                  <a:schemeClr val="dk1"/>
                </a:solidFill>
              </a:endParaRPr>
            </a:p>
          </p:txBody>
        </p:sp>
        <p:cxnSp>
          <p:nvCxnSpPr>
            <p:cNvPr id="165" name="直線單箭頭接點 28"/>
            <p:cNvCxnSpPr>
              <a:stCxn id="164" idx="2"/>
              <a:endCxn id="171"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67" name="TextBox 166"/>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68"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“B”</a:t>
              </a:r>
              <a:endParaRPr lang="zh-TW" altLang="en-US" sz="1600" dirty="0">
                <a:solidFill>
                  <a:schemeClr val="dk1"/>
                </a:solidFill>
              </a:endParaRPr>
            </a:p>
          </p:txBody>
        </p:sp>
      </p:grpSp>
      <p:grpSp>
        <p:nvGrpSpPr>
          <p:cNvPr id="169" name="Group 168"/>
          <p:cNvGrpSpPr/>
          <p:nvPr/>
        </p:nvGrpSpPr>
        <p:grpSpPr>
          <a:xfrm>
            <a:off x="286603" y="3717032"/>
            <a:ext cx="3044851" cy="1080120"/>
            <a:chOff x="286603" y="1542163"/>
            <a:chExt cx="3044851" cy="1080120"/>
          </a:xfrm>
        </p:grpSpPr>
        <p:cxnSp>
          <p:nvCxnSpPr>
            <p:cNvPr id="170" name="直線單箭頭接點 28"/>
            <p:cNvCxnSpPr>
              <a:stCxn id="171" idx="3"/>
              <a:endCxn id="175"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1"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&gt;=70?</a:t>
              </a:r>
              <a:endParaRPr lang="zh-TW" altLang="en-US" sz="1600" dirty="0">
                <a:solidFill>
                  <a:schemeClr val="dk1"/>
                </a:solidFill>
              </a:endParaRPr>
            </a:p>
          </p:txBody>
        </p:sp>
        <p:cxnSp>
          <p:nvCxnSpPr>
            <p:cNvPr id="172" name="直線單箭頭接點 28"/>
            <p:cNvCxnSpPr>
              <a:stCxn id="171" idx="2"/>
              <a:endCxn id="178" idx="0"/>
            </p:cNvCxnSpPr>
            <p:nvPr/>
          </p:nvCxnSpPr>
          <p:spPr>
            <a:xfrm>
              <a:off x="1154385" y="2367156"/>
              <a:ext cx="0" cy="25512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74" name="TextBox 173"/>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75"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“C”</a:t>
              </a:r>
              <a:endParaRPr lang="zh-TW" altLang="en-US" sz="1600" dirty="0">
                <a:solidFill>
                  <a:schemeClr val="dk1"/>
                </a:solidFill>
              </a:endParaRPr>
            </a:p>
          </p:txBody>
        </p:sp>
      </p:grpSp>
      <p:grpSp>
        <p:nvGrpSpPr>
          <p:cNvPr id="176" name="Group 175"/>
          <p:cNvGrpSpPr/>
          <p:nvPr/>
        </p:nvGrpSpPr>
        <p:grpSpPr>
          <a:xfrm>
            <a:off x="286603" y="4797152"/>
            <a:ext cx="3044851" cy="1617712"/>
            <a:chOff x="286603" y="1542163"/>
            <a:chExt cx="3044851" cy="1617712"/>
          </a:xfrm>
        </p:grpSpPr>
        <p:cxnSp>
          <p:nvCxnSpPr>
            <p:cNvPr id="177" name="直線單箭頭接點 28"/>
            <p:cNvCxnSpPr>
              <a:stCxn id="178" idx="3"/>
              <a:endCxn id="182" idx="1"/>
            </p:cNvCxnSpPr>
            <p:nvPr/>
          </p:nvCxnSpPr>
          <p:spPr>
            <a:xfrm flipV="1">
              <a:off x="2022167" y="1954659"/>
              <a:ext cx="234697"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8" name="流程圖: 決策 25"/>
            <p:cNvSpPr/>
            <p:nvPr/>
          </p:nvSpPr>
          <p:spPr>
            <a:xfrm>
              <a:off x="286603" y="1542163"/>
              <a:ext cx="1735564" cy="824993"/>
            </a:xfrm>
            <a:prstGeom prst="flowChartDecision">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 mark </a:t>
              </a:r>
              <a:br>
                <a:rPr lang="en-US" altLang="zh-TW" sz="1600" dirty="0">
                  <a:solidFill>
                    <a:schemeClr val="dk1"/>
                  </a:solidFill>
                </a:rPr>
              </a:br>
              <a:r>
                <a:rPr lang="en-US" altLang="zh-TW" sz="1600" dirty="0">
                  <a:solidFill>
                    <a:schemeClr val="dk1"/>
                  </a:solidFill>
                </a:rPr>
                <a:t>&gt;=60?</a:t>
              </a:r>
              <a:endParaRPr lang="zh-TW" altLang="en-US" sz="1600" dirty="0">
                <a:solidFill>
                  <a:schemeClr val="dk1"/>
                </a:solidFill>
              </a:endParaRPr>
            </a:p>
          </p:txBody>
        </p:sp>
        <p:sp>
          <p:nvSpPr>
            <p:cNvPr id="180" name="TextBox 179"/>
            <p:cNvSpPr txBox="1"/>
            <p:nvPr/>
          </p:nvSpPr>
          <p:spPr>
            <a:xfrm>
              <a:off x="1825092" y="1614402"/>
              <a:ext cx="312906" cy="369332"/>
            </a:xfrm>
            <a:prstGeom prst="rect">
              <a:avLst/>
            </a:prstGeom>
            <a:noFill/>
          </p:spPr>
          <p:txBody>
            <a:bodyPr wrap="none" rtlCol="0">
              <a:spAutoFit/>
            </a:bodyPr>
            <a:lstStyle/>
            <a:p>
              <a:r>
                <a:rPr lang="en-US" b="1" dirty="0"/>
                <a:t>Y</a:t>
              </a:r>
            </a:p>
          </p:txBody>
        </p:sp>
        <p:sp>
          <p:nvSpPr>
            <p:cNvPr id="181" name="TextBox 180"/>
            <p:cNvSpPr txBox="1"/>
            <p:nvPr/>
          </p:nvSpPr>
          <p:spPr>
            <a:xfrm>
              <a:off x="1154385" y="2242152"/>
              <a:ext cx="336713" cy="369332"/>
            </a:xfrm>
            <a:prstGeom prst="rect">
              <a:avLst/>
            </a:prstGeom>
            <a:noFill/>
          </p:spPr>
          <p:txBody>
            <a:bodyPr wrap="none" rtlCol="0">
              <a:spAutoFit/>
            </a:bodyPr>
            <a:lstStyle/>
            <a:p>
              <a:r>
                <a:rPr lang="en-US" b="1" dirty="0"/>
                <a:t>N</a:t>
              </a:r>
            </a:p>
          </p:txBody>
        </p:sp>
        <p:sp>
          <p:nvSpPr>
            <p:cNvPr id="182" name="矩形 34"/>
            <p:cNvSpPr/>
            <p:nvPr/>
          </p:nvSpPr>
          <p:spPr>
            <a:xfrm>
              <a:off x="2256864" y="1649859"/>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“D”</a:t>
              </a:r>
              <a:endParaRPr lang="zh-TW" altLang="en-US" sz="1600" dirty="0">
                <a:solidFill>
                  <a:schemeClr val="dk1"/>
                </a:solidFill>
              </a:endParaRPr>
            </a:p>
          </p:txBody>
        </p:sp>
        <p:sp>
          <p:nvSpPr>
            <p:cNvPr id="187" name="矩形 34"/>
            <p:cNvSpPr/>
            <p:nvPr/>
          </p:nvSpPr>
          <p:spPr>
            <a:xfrm>
              <a:off x="2256864" y="2550275"/>
              <a:ext cx="1074590" cy="60960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sz="1600" dirty="0">
                  <a:solidFill>
                    <a:schemeClr val="dk1"/>
                  </a:solidFill>
                </a:rPr>
                <a:t>Print “F”</a:t>
              </a:r>
              <a:endParaRPr lang="zh-TW" altLang="en-US" sz="1600" dirty="0">
                <a:solidFill>
                  <a:schemeClr val="dk1"/>
                </a:solidFill>
              </a:endParaRPr>
            </a:p>
          </p:txBody>
        </p:sp>
      </p:grpSp>
      <p:sp>
        <p:nvSpPr>
          <p:cNvPr id="3" name="Slide Number Placeholder 2"/>
          <p:cNvSpPr>
            <a:spLocks noGrp="1"/>
          </p:cNvSpPr>
          <p:nvPr>
            <p:ph type="sldNum" sz="quarter" idx="12"/>
          </p:nvPr>
        </p:nvSpPr>
        <p:spPr/>
        <p:txBody>
          <a:bodyPr/>
          <a:lstStyle/>
          <a:p>
            <a:fld id="{A2D5F323-9395-A24C-8003-89F99F5948AE}" type="slidenum">
              <a:rPr lang="en-US" smtClean="0"/>
              <a:pPr/>
              <a:t>91</a:t>
            </a:fld>
            <a:endParaRPr lang="en-US" dirty="0"/>
          </a:p>
        </p:txBody>
      </p:sp>
      <p:sp>
        <p:nvSpPr>
          <p:cNvPr id="35" name="Rectangle 34"/>
          <p:cNvSpPr/>
          <p:nvPr/>
        </p:nvSpPr>
        <p:spPr>
          <a:xfrm>
            <a:off x="3766351" y="2426818"/>
            <a:ext cx="5076505" cy="26864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&gt;= 90 )   </a:t>
            </a:r>
            <a:r>
              <a:rPr lang="en-US" sz="1600" dirty="0">
                <a:solidFill>
                  <a:schemeClr val="bg1">
                    <a:lumMod val="65000"/>
                  </a:schemeClr>
                </a:solidFill>
                <a:latin typeface="Consolas" charset="0"/>
                <a:ea typeface="Consolas" charset="0"/>
                <a:cs typeface="Consolas" charset="0"/>
              </a:rPr>
              <a:t>// 90 and above gets "A</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br>
              <a:rPr lang="en-US" sz="1600" dirty="0">
                <a:solidFill>
                  <a:schemeClr val="bg1">
                    <a:lumMod val="65000"/>
                  </a:schemeClr>
                </a:solidFill>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80 )   </a:t>
            </a:r>
            <a:r>
              <a:rPr lang="sv-SE" sz="1600" dirty="0">
                <a:solidFill>
                  <a:schemeClr val="bg1">
                    <a:lumMod val="65000"/>
                  </a:schemeClr>
                </a:solidFill>
                <a:latin typeface="Consolas" charset="0"/>
                <a:ea typeface="Consolas" charset="0"/>
                <a:cs typeface="Consolas" charset="0"/>
              </a:rPr>
              <a:t>// 80-89 gets "B"</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b="1" dirty="0">
                <a:latin typeface="Consolas" charset="0"/>
                <a:ea typeface="Consolas" charset="0"/>
                <a:cs typeface="Consolas" charset="0"/>
              </a:rPr>
              <a:t>else if</a:t>
            </a:r>
            <a:r>
              <a:rPr lang="en-US" sz="1600" dirty="0">
                <a:latin typeface="Consolas" charset="0"/>
                <a:ea typeface="Consolas" charset="0"/>
                <a:cs typeface="Consolas" charset="0"/>
              </a:rPr>
              <a:t> (mark &gt;= 70 )   </a:t>
            </a:r>
            <a:r>
              <a:rPr lang="en-US" sz="1600" dirty="0">
                <a:solidFill>
                  <a:schemeClr val="bg1">
                    <a:lumMod val="65000"/>
                  </a:schemeClr>
                </a:solidFill>
                <a:latin typeface="Consolas" charset="0"/>
                <a:ea typeface="Consolas" charset="0"/>
                <a:cs typeface="Consolas" charset="0"/>
              </a:rPr>
              <a:t>// 70-79 gets "C</a:t>
            </a:r>
            <a:r>
              <a:rPr lang="sv-SE" sz="1600" dirty="0">
                <a:solidFill>
                  <a:schemeClr val="bg1">
                    <a:lumMod val="65000"/>
                  </a:schemeClr>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60 )   </a:t>
            </a:r>
            <a:r>
              <a:rPr lang="sv-SE" sz="1600" dirty="0">
                <a:solidFill>
                  <a:schemeClr val="bg1">
                    <a:lumMod val="65000"/>
                  </a:schemeClr>
                </a:solidFill>
                <a:latin typeface="Consolas" charset="0"/>
                <a:ea typeface="Consolas" charset="0"/>
                <a:cs typeface="Consolas" charset="0"/>
              </a:rPr>
              <a:t>// 60-69 gets "D"</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a:t>
            </a: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less than 60 gets "F"</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F</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36" name="Content Placeholder 2"/>
          <p:cNvSpPr>
            <a:spLocks noGrp="1"/>
          </p:cNvSpPr>
          <p:nvPr>
            <p:ph idx="1"/>
          </p:nvPr>
        </p:nvSpPr>
        <p:spPr>
          <a:xfrm>
            <a:off x="3729012" y="1768440"/>
            <a:ext cx="5126144" cy="540815"/>
          </a:xfrm>
        </p:spPr>
        <p:txBody>
          <a:bodyPr/>
          <a:lstStyle/>
          <a:p>
            <a:pPr marL="0" indent="0">
              <a:buNone/>
            </a:pPr>
            <a:r>
              <a:rPr lang="en-US" dirty="0"/>
              <a:t>A more compact style is preferred</a:t>
            </a:r>
          </a:p>
        </p:txBody>
      </p:sp>
    </p:spTree>
    <p:extLst>
      <p:ext uri="{BB962C8B-B14F-4D97-AF65-F5344CB8AC3E}">
        <p14:creationId xmlns:p14="http://schemas.microsoft.com/office/powerpoint/2010/main" val="13982176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 of </a:t>
            </a:r>
            <a:r>
              <a:rPr lang="en-US" b="1" dirty="0"/>
              <a:t>if</a:t>
            </a:r>
            <a:r>
              <a:rPr lang="en-US" dirty="0"/>
              <a:t> vs. Multi-way </a:t>
            </a:r>
            <a:r>
              <a:rPr lang="en-US" b="1" dirty="0"/>
              <a:t>if-else</a:t>
            </a:r>
          </a:p>
        </p:txBody>
      </p:sp>
      <p:sp>
        <p:nvSpPr>
          <p:cNvPr id="3" name="Content Placeholder 2"/>
          <p:cNvSpPr>
            <a:spLocks noGrp="1"/>
          </p:cNvSpPr>
          <p:nvPr>
            <p:ph idx="1"/>
          </p:nvPr>
        </p:nvSpPr>
        <p:spPr/>
        <p:txBody>
          <a:bodyPr>
            <a:normAutofit/>
          </a:bodyPr>
          <a:lstStyle/>
          <a:p>
            <a:r>
              <a:rPr lang="en-US" sz="2000" dirty="0"/>
              <a:t>What’s the difference between the following two program segments?</a:t>
            </a:r>
          </a:p>
        </p:txBody>
      </p:sp>
      <p:sp>
        <p:nvSpPr>
          <p:cNvPr id="6" name="Rectangle 5"/>
          <p:cNvSpPr/>
          <p:nvPr/>
        </p:nvSpPr>
        <p:spPr>
          <a:xfrm>
            <a:off x="587022" y="2404899"/>
            <a:ext cx="3743659" cy="26864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(mark &gt;= 90 ) </a:t>
            </a:r>
            <a:br>
              <a:rPr lang="en-US" sz="1600" dirty="0">
                <a:solidFill>
                  <a:schemeClr val="bg1">
                    <a:lumMod val="65000"/>
                  </a:schemeClr>
                </a:solidFill>
                <a:latin typeface="Consolas" charset="0"/>
                <a:ea typeface="Consolas" charset="0"/>
                <a:cs typeface="Consolas" charset="0"/>
              </a:rPr>
            </a:br>
            <a:r>
              <a:rPr lang="en-US" sz="1600" dirty="0">
                <a:solidFill>
                  <a:schemeClr val="bg1">
                    <a:lumMod val="65000"/>
                  </a:schemeClr>
                </a:solidFill>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80 )</a:t>
            </a:r>
            <a:endParaRPr lang="sv-SE"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b="1" dirty="0">
                <a:latin typeface="Consolas" charset="0"/>
                <a:ea typeface="Consolas" charset="0"/>
                <a:cs typeface="Consolas" charset="0"/>
              </a:rPr>
              <a:t>else if</a:t>
            </a:r>
            <a:r>
              <a:rPr lang="en-US" sz="1600" dirty="0">
                <a:latin typeface="Consolas" charset="0"/>
                <a:ea typeface="Consolas" charset="0"/>
                <a:cs typeface="Consolas" charset="0"/>
              </a:rPr>
              <a:t> (mark &gt;= 70 )</a:t>
            </a:r>
            <a:endParaRPr lang="en-US"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 </a:t>
            </a:r>
            <a:r>
              <a:rPr lang="sv-SE" sz="1600" b="1" dirty="0" err="1">
                <a:latin typeface="Consolas" charset="0"/>
                <a:ea typeface="Consolas" charset="0"/>
                <a:cs typeface="Consolas" charset="0"/>
              </a:rPr>
              <a:t>if</a:t>
            </a:r>
            <a:r>
              <a:rPr lang="sv-SE" sz="1600" dirty="0">
                <a:latin typeface="Consolas" charset="0"/>
                <a:ea typeface="Consolas" charset="0"/>
                <a:cs typeface="Consolas" charset="0"/>
              </a:rPr>
              <a:t> (</a:t>
            </a:r>
            <a:r>
              <a:rPr lang="en-US" sz="1600" dirty="0">
                <a:latin typeface="Consolas" charset="0"/>
                <a:ea typeface="Consolas" charset="0"/>
                <a:cs typeface="Consolas" charset="0"/>
              </a:rPr>
              <a:t>mark </a:t>
            </a:r>
            <a:r>
              <a:rPr lang="sv-SE" sz="1600" dirty="0">
                <a:latin typeface="Consolas" charset="0"/>
                <a:ea typeface="Consolas" charset="0"/>
                <a:cs typeface="Consolas" charset="0"/>
              </a:rPr>
              <a:t>&gt;= 60 )</a:t>
            </a:r>
            <a:endParaRPr lang="sv-SE"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else</a:t>
            </a:r>
            <a:endParaRPr lang="en-US" sz="1600" dirty="0">
              <a:solidFill>
                <a:schemeClr val="bg1">
                  <a:lumMod val="65000"/>
                </a:schemeClr>
              </a:solidFill>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F</a:t>
            </a:r>
            <a:r>
              <a:rPr lang="en-US" sz="1600" dirty="0">
                <a:latin typeface="Consolas" charset="0"/>
                <a:ea typeface="Consolas" charset="0"/>
                <a:cs typeface="Consolas" charset="0"/>
              </a:rPr>
              <a:t>";</a:t>
            </a:r>
            <a:endParaRPr lang="en-US" sz="1600" dirty="0">
              <a:solidFill>
                <a:schemeClr val="dk1"/>
              </a:solidFill>
              <a:latin typeface="Consolas" charset="0"/>
              <a:ea typeface="Consolas" charset="0"/>
              <a:cs typeface="Consolas" charset="0"/>
            </a:endParaRPr>
          </a:p>
        </p:txBody>
      </p:sp>
      <p:sp>
        <p:nvSpPr>
          <p:cNvPr id="7" name="Rectangle 6"/>
          <p:cNvSpPr/>
          <p:nvPr/>
        </p:nvSpPr>
        <p:spPr>
          <a:xfrm>
            <a:off x="4572000" y="2405265"/>
            <a:ext cx="3743659" cy="26864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&gt;= 90 )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A</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90 &amp;&amp; mark &gt;= 80 )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B</a:t>
            </a:r>
            <a:r>
              <a:rPr lang="en-US" sz="1600" dirty="0">
                <a:latin typeface="Consolas" charset="0"/>
                <a:ea typeface="Consolas" charset="0"/>
                <a:cs typeface="Consolas" charset="0"/>
              </a:rPr>
              <a:t>"; </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80 &amp;&amp; mark &gt;= 70 )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C</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70 &amp;&amp; mark &gt;= 60 )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D</a:t>
            </a:r>
            <a:r>
              <a:rPr lang="en-US" sz="1600" dirty="0">
                <a:latin typeface="Consolas" charset="0"/>
                <a:ea typeface="Consolas" charset="0"/>
                <a:cs typeface="Consolas" charset="0"/>
              </a:rPr>
              <a:t>";</a:t>
            </a:r>
          </a:p>
          <a:p>
            <a:r>
              <a:rPr lang="en-US" sz="1600" b="1" dirty="0">
                <a:latin typeface="Consolas" charset="0"/>
                <a:ea typeface="Consolas" charset="0"/>
                <a:cs typeface="Consolas" charset="0"/>
              </a:rPr>
              <a:t>if</a:t>
            </a:r>
            <a:r>
              <a:rPr lang="en-US" sz="1600" dirty="0">
                <a:latin typeface="Consolas" charset="0"/>
                <a:ea typeface="Consolas" charset="0"/>
                <a:cs typeface="Consolas" charset="0"/>
              </a:rPr>
              <a:t> ( mark &lt; 60 )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rgbClr val="8064A2"/>
                </a:solidFill>
                <a:latin typeface="Consolas" charset="0"/>
                <a:ea typeface="Consolas" charset="0"/>
                <a:cs typeface="Consolas" charset="0"/>
              </a:rPr>
              <a:t>F</a:t>
            </a:r>
            <a:r>
              <a:rPr lang="en-US" sz="1600" dirty="0">
                <a:latin typeface="Consolas" charset="0"/>
                <a:ea typeface="Consolas" charset="0"/>
                <a:cs typeface="Consolas" charset="0"/>
              </a:rPr>
              <a:t>";</a:t>
            </a:r>
          </a:p>
        </p:txBody>
      </p:sp>
      <p:sp>
        <p:nvSpPr>
          <p:cNvPr id="8" name="Rounded Rectangle 7"/>
          <p:cNvSpPr/>
          <p:nvPr/>
        </p:nvSpPr>
        <p:spPr>
          <a:xfrm>
            <a:off x="1976997" y="6012137"/>
            <a:ext cx="5323686" cy="4582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Same program outcome but different performance!</a:t>
            </a:r>
          </a:p>
        </p:txBody>
      </p:sp>
      <p:grpSp>
        <p:nvGrpSpPr>
          <p:cNvPr id="11" name="Group 10"/>
          <p:cNvGrpSpPr/>
          <p:nvPr/>
        </p:nvGrpSpPr>
        <p:grpSpPr>
          <a:xfrm>
            <a:off x="550389" y="5247729"/>
            <a:ext cx="8073949" cy="558870"/>
            <a:chOff x="550389" y="5247729"/>
            <a:chExt cx="8073949" cy="558870"/>
          </a:xfrm>
        </p:grpSpPr>
        <p:sp>
          <p:nvSpPr>
            <p:cNvPr id="9" name="Rectangle 8"/>
            <p:cNvSpPr/>
            <p:nvPr/>
          </p:nvSpPr>
          <p:spPr>
            <a:xfrm>
              <a:off x="550389" y="5247729"/>
              <a:ext cx="3780292" cy="55887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solidFill>
                  <a:latin typeface="Avenir Next Condensed" charset="0"/>
                  <a:ea typeface="Avenir Next Condensed" charset="0"/>
                  <a:cs typeface="Avenir Next Condensed" charset="0"/>
                </a:rPr>
                <a:t>Faster, skip remaining if testing once hitting a true condition</a:t>
              </a:r>
            </a:p>
          </p:txBody>
        </p:sp>
        <p:sp>
          <p:nvSpPr>
            <p:cNvPr id="10" name="Rectangle 9"/>
            <p:cNvSpPr/>
            <p:nvPr/>
          </p:nvSpPr>
          <p:spPr>
            <a:xfrm>
              <a:off x="4638840" y="5247729"/>
              <a:ext cx="3985498" cy="55887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solidFill>
                  <a:latin typeface="Avenir Next Condensed" charset="0"/>
                  <a:ea typeface="Avenir Next Condensed" charset="0"/>
                  <a:cs typeface="Avenir Next Condensed" charset="0"/>
                </a:rPr>
                <a:t>Slower, needs to test all conditions even though only one of them can be true</a:t>
              </a:r>
            </a:p>
          </p:txBody>
        </p:sp>
      </p:grpSp>
      <p:sp>
        <p:nvSpPr>
          <p:cNvPr id="12" name="Slide Number Placeholder 11"/>
          <p:cNvSpPr>
            <a:spLocks noGrp="1"/>
          </p:cNvSpPr>
          <p:nvPr>
            <p:ph type="sldNum" sz="quarter" idx="12"/>
          </p:nvPr>
        </p:nvSpPr>
        <p:spPr/>
        <p:txBody>
          <a:bodyPr/>
          <a:lstStyle/>
          <a:p>
            <a:fld id="{A2D5F323-9395-A24C-8003-89F99F5948AE}" type="slidenum">
              <a:rPr lang="en-US" smtClean="0"/>
              <a:pPr/>
              <a:t>92</a:t>
            </a:fld>
            <a:endParaRPr lang="en-US" dirty="0"/>
          </a:p>
        </p:txBody>
      </p:sp>
    </p:spTree>
    <p:extLst>
      <p:ext uri="{BB962C8B-B14F-4D97-AF65-F5344CB8AC3E}">
        <p14:creationId xmlns:p14="http://schemas.microsoft.com/office/powerpoint/2010/main" val="108765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3" name="Content Placeholder 2"/>
          <p:cNvSpPr>
            <a:spLocks noGrp="1"/>
          </p:cNvSpPr>
          <p:nvPr>
            <p:ph idx="1"/>
          </p:nvPr>
        </p:nvSpPr>
        <p:spPr>
          <a:xfrm>
            <a:off x="4823209" y="1422297"/>
            <a:ext cx="4047836" cy="4806116"/>
          </a:xfrm>
        </p:spPr>
        <p:txBody>
          <a:bodyPr/>
          <a:lstStyle/>
          <a:p>
            <a:r>
              <a:rPr lang="en-US" dirty="0"/>
              <a:t>A multi-way branching action can also be achieved using a </a:t>
            </a:r>
            <a:r>
              <a:rPr lang="en-US" b="1" dirty="0">
                <a:solidFill>
                  <a:schemeClr val="accent6">
                    <a:lumMod val="75000"/>
                  </a:schemeClr>
                </a:solidFill>
              </a:rPr>
              <a:t>switch</a:t>
            </a:r>
            <a:r>
              <a:rPr lang="en-US" dirty="0">
                <a:solidFill>
                  <a:schemeClr val="accent6">
                    <a:lumMod val="75000"/>
                  </a:schemeClr>
                </a:solidFill>
              </a:rPr>
              <a:t> </a:t>
            </a:r>
            <a:r>
              <a:rPr lang="en-US" dirty="0"/>
              <a:t>statement</a:t>
            </a:r>
          </a:p>
        </p:txBody>
      </p:sp>
      <p:sp>
        <p:nvSpPr>
          <p:cNvPr id="6" name="Rectangle 5"/>
          <p:cNvSpPr/>
          <p:nvPr/>
        </p:nvSpPr>
        <p:spPr>
          <a:xfrm>
            <a:off x="536936" y="1422297"/>
            <a:ext cx="4270196" cy="4764435"/>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b="1" dirty="0">
                <a:solidFill>
                  <a:srgbClr val="0070C0"/>
                </a:solidFill>
              </a:rPr>
              <a:t>switch</a:t>
            </a:r>
            <a:r>
              <a:rPr lang="en-US" sz="2000" dirty="0">
                <a:solidFill>
                  <a:srgbClr val="0070C0"/>
                </a:solidFill>
              </a:rPr>
              <a:t> (</a:t>
            </a:r>
            <a:r>
              <a:rPr lang="en-US" sz="2000" dirty="0" err="1">
                <a:solidFill>
                  <a:srgbClr val="E46C0A"/>
                </a:solidFill>
              </a:rPr>
              <a:t>controlling_expression</a:t>
            </a:r>
            <a:r>
              <a:rPr lang="en-US" sz="2000" dirty="0">
                <a:solidFill>
                  <a:srgbClr val="0070C0"/>
                </a:solidFill>
              </a:rPr>
              <a:t>) {</a:t>
            </a:r>
          </a:p>
          <a:p>
            <a:r>
              <a:rPr lang="en-US" sz="2000" dirty="0">
                <a:solidFill>
                  <a:srgbClr val="0070C0"/>
                </a:solidFill>
              </a:rPr>
              <a:t>		</a:t>
            </a:r>
            <a:r>
              <a:rPr lang="en-US" sz="2000" b="1" dirty="0">
                <a:solidFill>
                  <a:srgbClr val="0070C0"/>
                </a:solidFill>
              </a:rPr>
              <a:t>case</a:t>
            </a:r>
            <a:r>
              <a:rPr lang="en-US" sz="2000" dirty="0">
                <a:solidFill>
                  <a:srgbClr val="0070C0"/>
                </a:solidFill>
              </a:rPr>
              <a:t> </a:t>
            </a:r>
            <a:r>
              <a:rPr lang="en-US" sz="2000" dirty="0">
                <a:solidFill>
                  <a:schemeClr val="accent3">
                    <a:lumMod val="75000"/>
                  </a:schemeClr>
                </a:solidFill>
              </a:rPr>
              <a:t>constant_1</a:t>
            </a:r>
            <a:r>
              <a:rPr lang="en-US" sz="2000" b="1" dirty="0">
                <a:solidFill>
                  <a:srgbClr val="0070C0"/>
                </a:solidFill>
              </a:rPr>
              <a:t>: </a:t>
            </a:r>
          </a:p>
          <a:p>
            <a:r>
              <a:rPr lang="en-US" sz="2000" dirty="0">
                <a:solidFill>
                  <a:srgbClr val="0070C0"/>
                </a:solidFill>
              </a:rPr>
              <a:t>			</a:t>
            </a:r>
            <a:r>
              <a:rPr lang="en-US" sz="2000" dirty="0">
                <a:solidFill>
                  <a:schemeClr val="tx1"/>
                </a:solidFill>
              </a:rPr>
              <a:t>statement_1</a:t>
            </a:r>
            <a:r>
              <a:rPr lang="en-US" sz="2000" dirty="0">
                <a:solidFill>
                  <a:srgbClr val="0070C0"/>
                </a:solidFill>
              </a:rPr>
              <a:t>; </a:t>
            </a:r>
          </a:p>
          <a:p>
            <a:r>
              <a:rPr lang="en-US" sz="2000" dirty="0">
                <a:solidFill>
                  <a:srgbClr val="0070C0"/>
                </a:solidFill>
              </a:rPr>
              <a:t>			</a:t>
            </a:r>
            <a:r>
              <a:rPr lang="en-US" sz="2000" b="1" dirty="0">
                <a:solidFill>
                  <a:srgbClr val="0070C0"/>
                </a:solidFill>
              </a:rPr>
              <a:t>break</a:t>
            </a:r>
            <a:r>
              <a:rPr lang="en-US" sz="2000" dirty="0">
                <a:solidFill>
                  <a:srgbClr val="0070C0"/>
                </a:solidFill>
              </a:rPr>
              <a:t>;</a:t>
            </a:r>
          </a:p>
          <a:p>
            <a:r>
              <a:rPr lang="en-US" sz="2000" dirty="0">
                <a:solidFill>
                  <a:srgbClr val="0070C0"/>
                </a:solidFill>
              </a:rPr>
              <a:t>		</a:t>
            </a:r>
            <a:r>
              <a:rPr lang="en-US" sz="2000" b="1" dirty="0">
                <a:solidFill>
                  <a:srgbClr val="0070C0"/>
                </a:solidFill>
              </a:rPr>
              <a:t>case</a:t>
            </a:r>
            <a:r>
              <a:rPr lang="en-US" sz="2000" dirty="0">
                <a:solidFill>
                  <a:srgbClr val="0070C0"/>
                </a:solidFill>
              </a:rPr>
              <a:t> </a:t>
            </a:r>
            <a:r>
              <a:rPr lang="en-US" sz="2000" dirty="0">
                <a:solidFill>
                  <a:schemeClr val="accent3">
                    <a:lumMod val="75000"/>
                  </a:schemeClr>
                </a:solidFill>
              </a:rPr>
              <a:t>constant_2</a:t>
            </a:r>
            <a:r>
              <a:rPr lang="en-US" sz="2000" b="1" dirty="0">
                <a:solidFill>
                  <a:srgbClr val="0070C0"/>
                </a:solidFill>
              </a:rPr>
              <a:t>:</a:t>
            </a:r>
            <a:r>
              <a:rPr lang="en-US" sz="2000" dirty="0">
                <a:solidFill>
                  <a:srgbClr val="0070C0"/>
                </a:solidFill>
              </a:rPr>
              <a:t> </a:t>
            </a:r>
          </a:p>
          <a:p>
            <a:r>
              <a:rPr lang="en-US" sz="2000" dirty="0">
                <a:solidFill>
                  <a:srgbClr val="0070C0"/>
                </a:solidFill>
              </a:rPr>
              <a:t>			</a:t>
            </a:r>
            <a:r>
              <a:rPr lang="en-US" sz="2000" dirty="0">
                <a:solidFill>
                  <a:schemeClr val="tx1"/>
                </a:solidFill>
              </a:rPr>
              <a:t>statement_2</a:t>
            </a:r>
            <a:r>
              <a:rPr lang="en-US" sz="2000" dirty="0">
                <a:solidFill>
                  <a:srgbClr val="0070C0"/>
                </a:solidFill>
              </a:rPr>
              <a:t>; </a:t>
            </a:r>
          </a:p>
          <a:p>
            <a:r>
              <a:rPr lang="en-US" sz="2000" dirty="0">
                <a:solidFill>
                  <a:srgbClr val="0070C0"/>
                </a:solidFill>
              </a:rPr>
              <a:t>			</a:t>
            </a:r>
            <a:r>
              <a:rPr lang="en-US" sz="2000" b="1" dirty="0">
                <a:solidFill>
                  <a:srgbClr val="0070C0"/>
                </a:solidFill>
              </a:rPr>
              <a:t>break</a:t>
            </a:r>
            <a:r>
              <a:rPr lang="en-US" sz="2000" dirty="0">
                <a:solidFill>
                  <a:srgbClr val="0070C0"/>
                </a:solidFill>
              </a:rPr>
              <a:t>;</a:t>
            </a:r>
          </a:p>
          <a:p>
            <a:r>
              <a:rPr lang="en-US" sz="2000" dirty="0">
                <a:solidFill>
                  <a:srgbClr val="0070C0"/>
                </a:solidFill>
              </a:rPr>
              <a:t>		...</a:t>
            </a:r>
          </a:p>
          <a:p>
            <a:r>
              <a:rPr lang="en-US" sz="2000" dirty="0">
                <a:solidFill>
                  <a:srgbClr val="0070C0"/>
                </a:solidFill>
              </a:rPr>
              <a:t>		</a:t>
            </a:r>
            <a:r>
              <a:rPr lang="en-US" sz="2000" b="1" dirty="0">
                <a:solidFill>
                  <a:srgbClr val="0070C0"/>
                </a:solidFill>
              </a:rPr>
              <a:t>case</a:t>
            </a:r>
            <a:r>
              <a:rPr lang="en-US" sz="2000" dirty="0">
                <a:solidFill>
                  <a:srgbClr val="0070C0"/>
                </a:solidFill>
              </a:rPr>
              <a:t> </a:t>
            </a:r>
            <a:r>
              <a:rPr lang="en-US" sz="2000" dirty="0" err="1">
                <a:solidFill>
                  <a:schemeClr val="accent3">
                    <a:lumMod val="75000"/>
                  </a:schemeClr>
                </a:solidFill>
              </a:rPr>
              <a:t>constant_n</a:t>
            </a:r>
            <a:r>
              <a:rPr lang="en-US" sz="2000" b="1" dirty="0">
                <a:solidFill>
                  <a:srgbClr val="0070C0"/>
                </a:solidFill>
              </a:rPr>
              <a:t>:</a:t>
            </a:r>
          </a:p>
          <a:p>
            <a:r>
              <a:rPr lang="en-US" sz="2000" dirty="0">
                <a:solidFill>
                  <a:srgbClr val="0070C0"/>
                </a:solidFill>
              </a:rPr>
              <a:t>			</a:t>
            </a:r>
            <a:r>
              <a:rPr lang="en-US" sz="2000" dirty="0" err="1">
                <a:solidFill>
                  <a:schemeClr val="tx1"/>
                </a:solidFill>
              </a:rPr>
              <a:t>statement_n</a:t>
            </a:r>
            <a:r>
              <a:rPr lang="en-US" sz="2000" dirty="0">
                <a:solidFill>
                  <a:srgbClr val="0070C0"/>
                </a:solidFill>
              </a:rPr>
              <a:t>;</a:t>
            </a:r>
          </a:p>
          <a:p>
            <a:r>
              <a:rPr lang="en-US" sz="2000" dirty="0">
                <a:solidFill>
                  <a:srgbClr val="0070C0"/>
                </a:solidFill>
              </a:rPr>
              <a:t>			</a:t>
            </a:r>
            <a:r>
              <a:rPr lang="en-US" sz="2000" b="1" dirty="0">
                <a:solidFill>
                  <a:srgbClr val="0070C0"/>
                </a:solidFill>
              </a:rPr>
              <a:t>break</a:t>
            </a:r>
            <a:r>
              <a:rPr lang="en-US" sz="2000" dirty="0">
                <a:solidFill>
                  <a:srgbClr val="0070C0"/>
                </a:solidFill>
              </a:rPr>
              <a:t>; </a:t>
            </a:r>
          </a:p>
          <a:p>
            <a:r>
              <a:rPr lang="en-US" sz="2000" dirty="0">
                <a:solidFill>
                  <a:srgbClr val="0070C0"/>
                </a:solidFill>
              </a:rPr>
              <a:t>		</a:t>
            </a:r>
            <a:r>
              <a:rPr lang="en-US" sz="2000" b="1" dirty="0">
                <a:solidFill>
                  <a:srgbClr val="0070C0"/>
                </a:solidFill>
              </a:rPr>
              <a:t>default:</a:t>
            </a:r>
          </a:p>
          <a:p>
            <a:r>
              <a:rPr lang="en-US" sz="2000" dirty="0">
                <a:solidFill>
                  <a:srgbClr val="0070C0"/>
                </a:solidFill>
              </a:rPr>
              <a:t>			</a:t>
            </a:r>
            <a:r>
              <a:rPr lang="en-US" sz="2000" dirty="0" err="1">
                <a:solidFill>
                  <a:schemeClr val="tx1"/>
                </a:solidFill>
              </a:rPr>
              <a:t>default_statement</a:t>
            </a:r>
            <a:r>
              <a:rPr lang="en-US" sz="2000" dirty="0">
                <a:solidFill>
                  <a:srgbClr val="0070C0"/>
                </a:solidFill>
              </a:rPr>
              <a:t>; </a:t>
            </a:r>
          </a:p>
          <a:p>
            <a:r>
              <a:rPr lang="en-US" sz="2000" dirty="0">
                <a:solidFill>
                  <a:srgbClr val="0070C0"/>
                </a:solidFill>
              </a:rPr>
              <a:t>	} </a:t>
            </a:r>
          </a:p>
        </p:txBody>
      </p:sp>
      <p:sp>
        <p:nvSpPr>
          <p:cNvPr id="7" name="Rounded Rectangle 6"/>
          <p:cNvSpPr/>
          <p:nvPr/>
        </p:nvSpPr>
        <p:spPr>
          <a:xfrm>
            <a:off x="4308733" y="3455437"/>
            <a:ext cx="4672698" cy="1441822"/>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rPr>
              <a:t>The </a:t>
            </a:r>
            <a:r>
              <a:rPr lang="en-US" sz="2000" dirty="0">
                <a:solidFill>
                  <a:srgbClr val="E46C0A"/>
                </a:solidFill>
              </a:rPr>
              <a:t>controlling expression </a:t>
            </a:r>
            <a:r>
              <a:rPr lang="en-US" sz="2000" dirty="0">
                <a:solidFill>
                  <a:schemeClr val="tx1"/>
                </a:solidFill>
              </a:rPr>
              <a:t>in a switch statement must return either a </a:t>
            </a:r>
            <a:br>
              <a:rPr lang="en-US" sz="2000" dirty="0">
                <a:solidFill>
                  <a:schemeClr val="tx1"/>
                </a:solidFill>
              </a:rPr>
            </a:br>
            <a:r>
              <a:rPr lang="en-US" sz="2000" b="1" dirty="0">
                <a:solidFill>
                  <a:schemeClr val="accent5"/>
                </a:solidFill>
              </a:rPr>
              <a:t>Boolean value, an integer or a character</a:t>
            </a:r>
          </a:p>
        </p:txBody>
      </p:sp>
      <p:cxnSp>
        <p:nvCxnSpPr>
          <p:cNvPr id="10" name="Straight Arrow Connector 9"/>
          <p:cNvCxnSpPr/>
          <p:nvPr/>
        </p:nvCxnSpPr>
        <p:spPr>
          <a:xfrm flipH="1" flipV="1">
            <a:off x="3886343" y="2172529"/>
            <a:ext cx="581422" cy="128290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Rounded Rectangle 10"/>
          <p:cNvSpPr/>
          <p:nvPr/>
        </p:nvSpPr>
        <p:spPr>
          <a:xfrm>
            <a:off x="5171591" y="5232428"/>
            <a:ext cx="1306574" cy="790522"/>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rPr>
              <a:t>optional</a:t>
            </a:r>
            <a:endParaRPr lang="en-US" sz="2000" b="1" dirty="0">
              <a:solidFill>
                <a:schemeClr val="accent5"/>
              </a:solidFill>
            </a:endParaRPr>
          </a:p>
        </p:txBody>
      </p:sp>
      <p:sp>
        <p:nvSpPr>
          <p:cNvPr id="12" name="Right Brace 11"/>
          <p:cNvSpPr/>
          <p:nvPr/>
        </p:nvSpPr>
        <p:spPr>
          <a:xfrm>
            <a:off x="4192355" y="5232428"/>
            <a:ext cx="275410" cy="535483"/>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flipV="1">
            <a:off x="4467765" y="5477220"/>
            <a:ext cx="703826" cy="15046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 name="Slide Number Placeholder 7"/>
          <p:cNvSpPr>
            <a:spLocks noGrp="1"/>
          </p:cNvSpPr>
          <p:nvPr>
            <p:ph type="sldNum" sz="quarter" idx="12"/>
          </p:nvPr>
        </p:nvSpPr>
        <p:spPr/>
        <p:txBody>
          <a:bodyPr/>
          <a:lstStyle/>
          <a:p>
            <a:fld id="{A2D5F323-9395-A24C-8003-89F99F5948AE}" type="slidenum">
              <a:rPr lang="en-US" smtClean="0"/>
              <a:pPr/>
              <a:t>93</a:t>
            </a:fld>
            <a:endParaRPr lang="en-US" dirty="0"/>
          </a:p>
        </p:txBody>
      </p:sp>
    </p:spTree>
    <p:extLst>
      <p:ext uri="{BB962C8B-B14F-4D97-AF65-F5344CB8AC3E}">
        <p14:creationId xmlns:p14="http://schemas.microsoft.com/office/powerpoint/2010/main" val="9115224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6" name="Rectangle 5"/>
          <p:cNvSpPr/>
          <p:nvPr/>
        </p:nvSpPr>
        <p:spPr>
          <a:xfrm>
            <a:off x="2675465" y="1086378"/>
            <a:ext cx="5170312" cy="545253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5000"/>
              </a:lnSpc>
            </a:pPr>
            <a:r>
              <a:rPr lang="en-US" dirty="0">
                <a:latin typeface="Consolas" charset="0"/>
                <a:ea typeface="Consolas" charset="0"/>
                <a:cs typeface="Consolas" charset="0"/>
              </a:rPr>
              <a:t>	</a:t>
            </a:r>
            <a:r>
              <a:rPr lang="en-US" dirty="0">
                <a:latin typeface="Menlo" panose="020B0609030804020204" pitchFamily="49" charset="0"/>
                <a:ea typeface="Menlo" panose="020B0609030804020204" pitchFamily="49" charset="0"/>
                <a:cs typeface="Menlo" panose="020B0609030804020204" pitchFamily="49" charset="0"/>
              </a:rPr>
              <a:t>char grade;</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cin</a:t>
            </a:r>
            <a:r>
              <a:rPr lang="en-US" dirty="0">
                <a:latin typeface="Menlo" panose="020B0609030804020204" pitchFamily="49" charset="0"/>
                <a:ea typeface="Menlo" panose="020B0609030804020204" pitchFamily="49" charset="0"/>
                <a:cs typeface="Menlo" panose="020B0609030804020204" pitchFamily="49" charset="0"/>
              </a:rPr>
              <a:t> &gt;&gt; grade;</a:t>
            </a:r>
          </a:p>
          <a:p>
            <a:pPr>
              <a:lnSpc>
                <a:spcPct val="850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switch</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 grade )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‘A’</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4.0</a:t>
            </a:r>
            <a:r>
              <a:rPr lang="en-US" dirty="0">
                <a:latin typeface="Menlo" panose="020B0609030804020204" pitchFamily="49" charset="0"/>
                <a:ea typeface="Menlo" panose="020B0609030804020204" pitchFamily="49" charset="0"/>
                <a:cs typeface="Menlo" panose="020B0609030804020204" pitchFamily="49" charset="0"/>
              </a:rPr>
              <a:t>";</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‘B’</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3.0</a:t>
            </a:r>
            <a:r>
              <a:rPr lang="en-US" dirty="0">
                <a:latin typeface="Menlo" panose="020B0609030804020204" pitchFamily="49" charset="0"/>
                <a:ea typeface="Menlo" panose="020B0609030804020204" pitchFamily="49" charset="0"/>
                <a:cs typeface="Menlo" panose="020B0609030804020204" pitchFamily="49" charset="0"/>
              </a:rPr>
              <a:t>";</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‘C’</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2.0</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‘D’</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1.0</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‘F’</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0.0</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break;</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default</a:t>
            </a:r>
            <a:r>
              <a:rPr lang="en-US" b="1"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4"/>
                </a:solidFill>
                <a:latin typeface="Menlo" panose="020B0609030804020204" pitchFamily="49" charset="0"/>
                <a:ea typeface="Menlo" panose="020B0609030804020204" pitchFamily="49" charset="0"/>
                <a:cs typeface="Menlo" panose="020B0609030804020204" pitchFamily="49" charset="0"/>
              </a:rPr>
              <a:t>grade is invalid</a:t>
            </a:r>
            <a:r>
              <a:rPr lang="en-US" dirty="0">
                <a:latin typeface="Menlo" panose="020B0609030804020204" pitchFamily="49" charset="0"/>
                <a:ea typeface="Menlo" panose="020B0609030804020204" pitchFamily="49" charset="0"/>
                <a:cs typeface="Menlo" panose="020B0609030804020204" pitchFamily="49" charset="0"/>
              </a:rPr>
              <a:t>";</a:t>
            </a:r>
          </a:p>
          <a:p>
            <a:pPr>
              <a:lnSpc>
                <a:spcPct val="85000"/>
              </a:lnSpc>
            </a:pPr>
            <a:r>
              <a:rPr lang="en-US" dirty="0">
                <a:latin typeface="Menlo" panose="020B0609030804020204" pitchFamily="49" charset="0"/>
                <a:ea typeface="Menlo" panose="020B0609030804020204" pitchFamily="49" charset="0"/>
                <a:cs typeface="Menlo" panose="020B0609030804020204" pitchFamily="49" charset="0"/>
              </a:rPr>
              <a:t>	}</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94</a:t>
            </a:fld>
            <a:endParaRPr lang="en-US" dirty="0"/>
          </a:p>
        </p:txBody>
      </p:sp>
      <p:grpSp>
        <p:nvGrpSpPr>
          <p:cNvPr id="32" name="Group 31"/>
          <p:cNvGrpSpPr/>
          <p:nvPr/>
        </p:nvGrpSpPr>
        <p:grpSpPr>
          <a:xfrm>
            <a:off x="107349" y="1311755"/>
            <a:ext cx="2734629" cy="2173552"/>
            <a:chOff x="107349" y="1311755"/>
            <a:chExt cx="2734629" cy="2173552"/>
          </a:xfrm>
        </p:grpSpPr>
        <p:sp>
          <p:nvSpPr>
            <p:cNvPr id="5" name="Rectangle 4"/>
            <p:cNvSpPr/>
            <p:nvPr/>
          </p:nvSpPr>
          <p:spPr>
            <a:xfrm>
              <a:off x="290687" y="1669425"/>
              <a:ext cx="2551291"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1113" lvl="1"/>
              <a:r>
                <a:rPr lang="en-US" sz="1600" dirty="0">
                  <a:latin typeface="Avenir Next Condensed" charset="0"/>
                  <a:ea typeface="Avenir Next Condensed" charset="0"/>
                  <a:cs typeface="Avenir Next Condensed" charset="0"/>
                </a:rPr>
                <a:t>The </a:t>
              </a:r>
              <a:r>
                <a:rPr lang="en-US" sz="1600" dirty="0">
                  <a:solidFill>
                    <a:schemeClr val="accent3"/>
                  </a:solidFill>
                  <a:latin typeface="Avenir Next Condensed" charset="0"/>
                  <a:ea typeface="Avenir Next Condensed" charset="0"/>
                  <a:cs typeface="Avenir Next Condensed" charset="0"/>
                </a:rPr>
                <a:t>constants</a:t>
              </a:r>
              <a:r>
                <a:rPr lang="en-US" sz="1600" dirty="0">
                  <a:latin typeface="Avenir Next Condensed" charset="0"/>
                  <a:ea typeface="Avenir Next Condensed" charset="0"/>
                  <a:cs typeface="Avenir Next Condensed" charset="0"/>
                </a:rPr>
                <a:t> given after the </a:t>
              </a:r>
              <a:r>
                <a:rPr lang="en-US" sz="1600" b="1" dirty="0">
                  <a:latin typeface="Avenir Next Condensed" charset="0"/>
                  <a:ea typeface="Avenir Next Condensed" charset="0"/>
                  <a:cs typeface="Avenir Next Condensed" charset="0"/>
                </a:rPr>
                <a:t>case</a:t>
              </a:r>
              <a:r>
                <a:rPr lang="en-US" sz="1600" dirty="0">
                  <a:latin typeface="Avenir Next Condensed" charset="0"/>
                  <a:ea typeface="Avenir Next Condensed" charset="0"/>
                  <a:cs typeface="Avenir Next Condensed" charset="0"/>
                </a:rPr>
                <a:t> keywords are checked in order until the first that equals the value of the </a:t>
              </a:r>
              <a:r>
                <a:rPr lang="en-US" sz="1600" dirty="0" err="1">
                  <a:solidFill>
                    <a:schemeClr val="accent6">
                      <a:lumMod val="75000"/>
                    </a:schemeClr>
                  </a:solidFill>
                  <a:latin typeface="Avenir Next Condensed" charset="0"/>
                  <a:ea typeface="Avenir Next Condensed" charset="0"/>
                  <a:cs typeface="Avenir Next Condensed" charset="0"/>
                </a:rPr>
                <a:t>controlling_expression</a:t>
              </a:r>
              <a:r>
                <a:rPr lang="en-US" sz="1600" dirty="0">
                  <a:solidFill>
                    <a:schemeClr val="accent6">
                      <a:lumMod val="75000"/>
                    </a:schemeClr>
                  </a:solidFill>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is found, and then the following statements are executed</a:t>
              </a:r>
            </a:p>
          </p:txBody>
        </p:sp>
        <p:sp>
          <p:nvSpPr>
            <p:cNvPr id="14" name="Oval 13"/>
            <p:cNvSpPr/>
            <p:nvPr/>
          </p:nvSpPr>
          <p:spPr>
            <a:xfrm>
              <a:off x="107349" y="1311755"/>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grpSp>
      <p:grpSp>
        <p:nvGrpSpPr>
          <p:cNvPr id="31" name="Group 30"/>
          <p:cNvGrpSpPr/>
          <p:nvPr/>
        </p:nvGrpSpPr>
        <p:grpSpPr>
          <a:xfrm>
            <a:off x="5260622" y="741581"/>
            <a:ext cx="3544711" cy="1259781"/>
            <a:chOff x="5260622" y="741581"/>
            <a:chExt cx="3544711" cy="1259781"/>
          </a:xfrm>
        </p:grpSpPr>
        <p:sp>
          <p:nvSpPr>
            <p:cNvPr id="4" name="TextBox 3"/>
            <p:cNvSpPr txBox="1"/>
            <p:nvPr/>
          </p:nvSpPr>
          <p:spPr>
            <a:xfrm>
              <a:off x="5768624" y="924144"/>
              <a:ext cx="3036709"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When a </a:t>
              </a:r>
              <a:r>
                <a:rPr lang="en-US" sz="1600" b="1" dirty="0">
                  <a:latin typeface="Avenir Next Condensed" charset="0"/>
                  <a:ea typeface="Avenir Next Condensed" charset="0"/>
                  <a:cs typeface="Avenir Next Condensed" charset="0"/>
                </a:rPr>
                <a:t>switch</a:t>
              </a:r>
              <a:r>
                <a:rPr lang="en-US" sz="1600" dirty="0">
                  <a:latin typeface="Avenir Next Condensed" charset="0"/>
                  <a:ea typeface="Avenir Next Condensed" charset="0"/>
                  <a:cs typeface="Avenir Next Condensed" charset="0"/>
                </a:rPr>
                <a:t> statement is executed, the </a:t>
              </a:r>
              <a:r>
                <a:rPr lang="en-US" sz="1600" dirty="0" err="1">
                  <a:solidFill>
                    <a:srgbClr val="E46C0A"/>
                  </a:solidFill>
                  <a:latin typeface="Avenir Next Condensed" charset="0"/>
                  <a:ea typeface="Avenir Next Condensed" charset="0"/>
                  <a:cs typeface="Avenir Next Condensed" charset="0"/>
                </a:rPr>
                <a:t>controlling_expression</a:t>
              </a:r>
              <a:r>
                <a:rPr lang="en-US" sz="1600" dirty="0">
                  <a:solidFill>
                    <a:srgbClr val="E46C0A"/>
                  </a:solidFill>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is evaluated,</a:t>
              </a:r>
            </a:p>
            <a:p>
              <a:r>
                <a:rPr lang="en-US" sz="1600" dirty="0">
                  <a:latin typeface="Avenir Next Condensed" charset="0"/>
                  <a:ea typeface="Avenir Next Condensed" charset="0"/>
                  <a:cs typeface="Avenir Next Condensed" charset="0"/>
                </a:rPr>
                <a:t>the value of which must be one of Boolean, integer or character types</a:t>
              </a:r>
            </a:p>
          </p:txBody>
        </p:sp>
        <p:sp>
          <p:nvSpPr>
            <p:cNvPr id="13" name="Oval 12"/>
            <p:cNvSpPr/>
            <p:nvPr/>
          </p:nvSpPr>
          <p:spPr>
            <a:xfrm>
              <a:off x="5492257" y="741581"/>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cxnSp>
          <p:nvCxnSpPr>
            <p:cNvPr id="18" name="Straight Arrow Connector 17"/>
            <p:cNvCxnSpPr>
              <a:cxnSpLocks/>
              <a:stCxn id="4" idx="1"/>
            </p:cNvCxnSpPr>
            <p:nvPr/>
          </p:nvCxnSpPr>
          <p:spPr>
            <a:xfrm flipH="1">
              <a:off x="5260622" y="1462753"/>
              <a:ext cx="508002" cy="30960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9" name="Straight Arrow Connector 18"/>
          <p:cNvCxnSpPr/>
          <p:nvPr/>
        </p:nvCxnSpPr>
        <p:spPr>
          <a:xfrm flipV="1">
            <a:off x="2858803" y="2305901"/>
            <a:ext cx="290797" cy="9863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73374" y="3812645"/>
            <a:ext cx="3516493" cy="852068"/>
            <a:chOff x="73374" y="3812645"/>
            <a:chExt cx="3516493" cy="852068"/>
          </a:xfrm>
        </p:grpSpPr>
        <p:sp>
          <p:nvSpPr>
            <p:cNvPr id="11" name="Rectangle 10"/>
            <p:cNvSpPr/>
            <p:nvPr/>
          </p:nvSpPr>
          <p:spPr>
            <a:xfrm>
              <a:off x="290687" y="4079938"/>
              <a:ext cx="2633135"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1113" lvl="1"/>
              <a:r>
                <a:rPr lang="en-US" sz="1600">
                  <a:latin typeface="Avenir Next Condensed" charset="0"/>
                  <a:ea typeface="Avenir Next Condensed" charset="0"/>
                  <a:cs typeface="Avenir Next Condensed" charset="0"/>
                </a:rPr>
                <a:t>The </a:t>
              </a:r>
              <a:r>
                <a:rPr lang="en-US" sz="1600" b="1">
                  <a:latin typeface="Avenir Next Condensed" charset="0"/>
                  <a:ea typeface="Avenir Next Condensed" charset="0"/>
                  <a:cs typeface="Avenir Next Condensed" charset="0"/>
                </a:rPr>
                <a:t>switch</a:t>
              </a:r>
              <a:r>
                <a:rPr lang="en-US" sz="1600">
                  <a:latin typeface="Avenir Next Condensed" charset="0"/>
                  <a:ea typeface="Avenir Next Condensed" charset="0"/>
                  <a:cs typeface="Avenir Next Condensed" charset="0"/>
                </a:rPr>
                <a:t> statement ends when a </a:t>
              </a:r>
              <a:r>
                <a:rPr lang="en-US" sz="1600" b="1">
                  <a:latin typeface="Avenir Next Condensed" charset="0"/>
                  <a:ea typeface="Avenir Next Condensed" charset="0"/>
                  <a:cs typeface="Avenir Next Condensed" charset="0"/>
                </a:rPr>
                <a:t>break</a:t>
              </a:r>
              <a:r>
                <a:rPr lang="en-US" sz="1600">
                  <a:latin typeface="Avenir Next Condensed" charset="0"/>
                  <a:ea typeface="Avenir Next Condensed" charset="0"/>
                  <a:cs typeface="Avenir Next Condensed" charset="0"/>
                </a:rPr>
                <a:t> statement is encountered</a:t>
              </a:r>
              <a:endParaRPr lang="en-US" sz="1600" dirty="0">
                <a:latin typeface="Avenir Next Condensed" charset="0"/>
                <a:ea typeface="Avenir Next Condensed" charset="0"/>
                <a:cs typeface="Avenir Next Condensed" charset="0"/>
              </a:endParaRPr>
            </a:p>
          </p:txBody>
        </p:sp>
        <p:sp>
          <p:nvSpPr>
            <p:cNvPr id="15" name="Oval 14"/>
            <p:cNvSpPr/>
            <p:nvPr/>
          </p:nvSpPr>
          <p:spPr>
            <a:xfrm>
              <a:off x="73374" y="3812645"/>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3</a:t>
              </a:r>
            </a:p>
          </p:txBody>
        </p:sp>
        <p:cxnSp>
          <p:nvCxnSpPr>
            <p:cNvPr id="22" name="Straight Arrow Connector 21"/>
            <p:cNvCxnSpPr/>
            <p:nvPr/>
          </p:nvCxnSpPr>
          <p:spPr>
            <a:xfrm flipV="1">
              <a:off x="2923822" y="4109156"/>
              <a:ext cx="666045" cy="7016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73374" y="5186300"/>
            <a:ext cx="3076226" cy="1443894"/>
            <a:chOff x="73374" y="5186300"/>
            <a:chExt cx="3076226" cy="1443894"/>
          </a:xfrm>
        </p:grpSpPr>
        <p:sp>
          <p:nvSpPr>
            <p:cNvPr id="12" name="Rectangle 11"/>
            <p:cNvSpPr/>
            <p:nvPr/>
          </p:nvSpPr>
          <p:spPr>
            <a:xfrm>
              <a:off x="145344" y="5552976"/>
              <a:ext cx="2778478"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1113" lvl="1"/>
              <a:r>
                <a:rPr lang="en-US" sz="1600" dirty="0">
                  <a:latin typeface="Avenir Next Condensed" charset="0"/>
                  <a:ea typeface="Avenir Next Condensed" charset="0"/>
                  <a:cs typeface="Avenir Next Condensed" charset="0"/>
                </a:rPr>
                <a:t>If none of the constants matches the value of the </a:t>
              </a:r>
              <a:r>
                <a:rPr lang="en-US" sz="1600" dirty="0" err="1">
                  <a:solidFill>
                    <a:srgbClr val="E46C0A"/>
                  </a:solidFill>
                  <a:latin typeface="Avenir Next Condensed" charset="0"/>
                  <a:ea typeface="Avenir Next Condensed" charset="0"/>
                  <a:cs typeface="Avenir Next Condensed" charset="0"/>
                </a:rPr>
                <a:t>controlling_expression</a:t>
              </a:r>
              <a:r>
                <a:rPr lang="en-US" sz="1600" dirty="0">
                  <a:latin typeface="Avenir Next Condensed" charset="0"/>
                  <a:ea typeface="Avenir Next Condensed" charset="0"/>
                  <a:cs typeface="Avenir Next Condensed" charset="0"/>
                </a:rPr>
                <a:t>, then the </a:t>
              </a:r>
              <a:r>
                <a:rPr lang="en-US" sz="1600" dirty="0" err="1">
                  <a:solidFill>
                    <a:srgbClr val="0070C0"/>
                  </a:solidFill>
                  <a:latin typeface="Avenir Next Condensed" charset="0"/>
                  <a:ea typeface="Avenir Next Condensed" charset="0"/>
                  <a:cs typeface="Avenir Next Condensed" charset="0"/>
                </a:rPr>
                <a:t>default_statement</a:t>
              </a:r>
              <a:r>
                <a:rPr lang="en-US" sz="1600" dirty="0">
                  <a:latin typeface="Avenir Next Condensed" charset="0"/>
                  <a:ea typeface="Avenir Next Condensed" charset="0"/>
                  <a:cs typeface="Avenir Next Condensed" charset="0"/>
                </a:rPr>
                <a:t> is executed</a:t>
              </a:r>
            </a:p>
          </p:txBody>
        </p:sp>
        <p:sp>
          <p:nvSpPr>
            <p:cNvPr id="16" name="Oval 15"/>
            <p:cNvSpPr/>
            <p:nvPr/>
          </p:nvSpPr>
          <p:spPr>
            <a:xfrm>
              <a:off x="73374" y="5186300"/>
              <a:ext cx="366676" cy="36667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a:t>4</a:t>
              </a:r>
              <a:endParaRPr lang="en-US" b="1" dirty="0"/>
            </a:p>
          </p:txBody>
        </p:sp>
        <p:cxnSp>
          <p:nvCxnSpPr>
            <p:cNvPr id="25" name="Straight Arrow Connector 24"/>
            <p:cNvCxnSpPr/>
            <p:nvPr/>
          </p:nvCxnSpPr>
          <p:spPr>
            <a:xfrm flipV="1">
              <a:off x="2923822" y="5754554"/>
              <a:ext cx="225778" cy="3664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4058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6" name="Rectangle 5"/>
          <p:cNvSpPr/>
          <p:nvPr/>
        </p:nvSpPr>
        <p:spPr>
          <a:xfrm>
            <a:off x="223024" y="1153131"/>
            <a:ext cx="4348976" cy="461204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rtlCol="0" anchor="ctr"/>
          <a:lstStyle/>
          <a:p>
            <a:pPr>
              <a:lnSpc>
                <a:spcPct val="90000"/>
              </a:lnSpc>
            </a:pPr>
            <a:r>
              <a:rPr lang="en-US" sz="1400" dirty="0">
                <a:latin typeface="Consolas" charset="0"/>
                <a:ea typeface="Menlo" panose="020B0609030804020204" pitchFamily="49" charset="0"/>
                <a:cs typeface="Consolas" charset="0"/>
              </a:rPr>
              <a:t>  </a:t>
            </a:r>
            <a:r>
              <a:rPr lang="en-US" sz="1400" dirty="0">
                <a:latin typeface="Menlo" panose="020B0609030804020204" pitchFamily="49" charset="0"/>
                <a:ea typeface="Menlo" panose="020B0609030804020204" pitchFamily="49" charset="0"/>
                <a:cs typeface="Menlo" panose="020B0609030804020204" pitchFamily="49" charset="0"/>
              </a:rPr>
              <a:t>char grade;</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grade;</a:t>
            </a:r>
          </a:p>
          <a:p>
            <a:pPr>
              <a:lnSpc>
                <a:spcPct val="900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switch</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grade )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‘A’</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4.0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‘B’</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3.0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‘C’</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2.0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‘D’</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1.0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‘F’</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0.0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break;</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default</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is invalid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95</a:t>
            </a:fld>
            <a:endParaRPr lang="en-US" dirty="0"/>
          </a:p>
        </p:txBody>
      </p:sp>
      <p:sp>
        <p:nvSpPr>
          <p:cNvPr id="8" name="TextBox 7">
            <a:extLst>
              <a:ext uri="{FF2B5EF4-FFF2-40B4-BE49-F238E27FC236}">
                <a16:creationId xmlns:a16="http://schemas.microsoft.com/office/drawing/2014/main" id="{05C8D9B7-4C44-F14B-A90F-9F6B246AF56B}"/>
              </a:ext>
            </a:extLst>
          </p:cNvPr>
          <p:cNvSpPr txBox="1"/>
          <p:nvPr/>
        </p:nvSpPr>
        <p:spPr>
          <a:xfrm>
            <a:off x="4572000" y="1743911"/>
            <a:ext cx="1600246" cy="369332"/>
          </a:xfrm>
          <a:prstGeom prst="rect">
            <a:avLst/>
          </a:prstGeom>
          <a:noFill/>
        </p:spPr>
        <p:txBody>
          <a:bodyPr wrap="none" rtlCol="0">
            <a:spAutoFit/>
          </a:bodyPr>
          <a:lstStyle/>
          <a:p>
            <a:r>
              <a:rPr lang="en-US" dirty="0"/>
              <a:t>is equivalent to</a:t>
            </a:r>
          </a:p>
        </p:txBody>
      </p:sp>
      <p:sp>
        <p:nvSpPr>
          <p:cNvPr id="27" name="Rectangle 26">
            <a:extLst>
              <a:ext uri="{FF2B5EF4-FFF2-40B4-BE49-F238E27FC236}">
                <a16:creationId xmlns:a16="http://schemas.microsoft.com/office/drawing/2014/main" id="{EDF056C1-2E86-484B-9203-00999B14947A}"/>
              </a:ext>
            </a:extLst>
          </p:cNvPr>
          <p:cNvSpPr/>
          <p:nvPr/>
        </p:nvSpPr>
        <p:spPr>
          <a:xfrm>
            <a:off x="4378712" y="2235121"/>
            <a:ext cx="4348976" cy="3403626"/>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rtlCol="0" anchor="ctr"/>
          <a:lstStyle/>
          <a:p>
            <a:pPr>
              <a:lnSpc>
                <a:spcPct val="90000"/>
              </a:lnSpc>
            </a:pPr>
            <a:r>
              <a:rPr lang="en-US" sz="1400" dirty="0">
                <a:latin typeface="Consolas" charset="0"/>
                <a:ea typeface="Menlo" panose="020B0609030804020204" pitchFamily="49" charset="0"/>
                <a:cs typeface="Consolas" charset="0"/>
              </a:rPr>
              <a:t>  </a:t>
            </a:r>
            <a:r>
              <a:rPr lang="en-US" sz="1400" dirty="0">
                <a:latin typeface="Menlo" panose="020B0609030804020204" pitchFamily="49" charset="0"/>
                <a:ea typeface="Menlo" panose="020B0609030804020204" pitchFamily="49" charset="0"/>
                <a:cs typeface="Menlo" panose="020B0609030804020204" pitchFamily="49" charset="0"/>
              </a:rPr>
              <a:t>char grade;</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cin</a:t>
            </a:r>
            <a:r>
              <a:rPr lang="en-US" sz="1400" dirty="0">
                <a:latin typeface="Menlo" panose="020B0609030804020204" pitchFamily="49" charset="0"/>
                <a:ea typeface="Menlo" panose="020B0609030804020204" pitchFamily="49" charset="0"/>
                <a:cs typeface="Menlo" panose="020B0609030804020204" pitchFamily="49" charset="0"/>
              </a:rPr>
              <a:t> &gt;&gt; grade;</a:t>
            </a:r>
          </a:p>
          <a:p>
            <a:pPr>
              <a:lnSpc>
                <a:spcPct val="90000"/>
              </a:lnSpc>
            </a:pPr>
            <a:r>
              <a:rPr lang="en-US" sz="14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if</a:t>
            </a:r>
            <a:r>
              <a:rPr lang="en-US" sz="14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(grade == ‘A’)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4.0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else if (grade == ‘B’</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3.0</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else if (grade == ‘C’</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2.0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else if (grade == ‘D’</a:t>
            </a:r>
            <a:r>
              <a:rPr lang="en-US" sz="1400" b="1"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1.0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else if (grade == ‘F’</a:t>
            </a:r>
            <a:r>
              <a:rPr lang="en-US" sz="1400" b="1" dirty="0">
                <a:latin typeface="Menlo" panose="020B0609030804020204" pitchFamily="49" charset="0"/>
                <a:ea typeface="Menlo" panose="020B0609030804020204" pitchFamily="49" charset="0"/>
                <a:cs typeface="Menlo" panose="020B0609030804020204" pitchFamily="49" charset="0"/>
              </a:rPr>
              <a:t>)</a:t>
            </a:r>
            <a:r>
              <a:rPr lang="en-US" sz="1400" dirty="0">
                <a:latin typeface="Menlo" panose="020B0609030804020204" pitchFamily="49" charset="0"/>
                <a:ea typeface="Menlo" panose="020B0609030804020204" pitchFamily="49" charset="0"/>
                <a:cs typeface="Menlo" panose="020B0609030804020204" pitchFamily="49" charset="0"/>
              </a:rPr>
              <a:t>    </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point is 0.0</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else</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cout</a:t>
            </a:r>
            <a:r>
              <a:rPr lang="en-US" sz="1400" dirty="0">
                <a:latin typeface="Menlo" panose="020B0609030804020204" pitchFamily="49" charset="0"/>
                <a:ea typeface="Menlo" panose="020B0609030804020204" pitchFamily="49" charset="0"/>
                <a:cs typeface="Menlo" panose="020B0609030804020204" pitchFamily="49" charset="0"/>
              </a:rPr>
              <a:t> &lt;&lt; "</a:t>
            </a:r>
            <a:r>
              <a:rPr lang="en-US" sz="1400" dirty="0">
                <a:solidFill>
                  <a:schemeClr val="accent4"/>
                </a:solidFill>
                <a:latin typeface="Menlo" panose="020B0609030804020204" pitchFamily="49" charset="0"/>
                <a:ea typeface="Menlo" panose="020B0609030804020204" pitchFamily="49" charset="0"/>
                <a:cs typeface="Menlo" panose="020B0609030804020204" pitchFamily="49" charset="0"/>
              </a:rPr>
              <a:t>grade is invalid</a:t>
            </a:r>
            <a:r>
              <a:rPr lang="en-US" sz="1400" dirty="0">
                <a:latin typeface="Menlo" panose="020B0609030804020204" pitchFamily="49" charset="0"/>
                <a:ea typeface="Menlo" panose="020B0609030804020204" pitchFamily="49" charset="0"/>
                <a:cs typeface="Menlo" panose="020B0609030804020204" pitchFamily="49" charset="0"/>
              </a:rPr>
              <a:t>";</a:t>
            </a:r>
          </a:p>
          <a:p>
            <a:pPr>
              <a:lnSpc>
                <a:spcPct val="90000"/>
              </a:lnSpc>
            </a:pPr>
            <a:r>
              <a:rPr lang="en-US" sz="1400" dirty="0">
                <a:latin typeface="Menlo" panose="020B0609030804020204" pitchFamily="49" charset="0"/>
                <a:ea typeface="Menlo" panose="020B0609030804020204" pitchFamily="49" charset="0"/>
                <a:cs typeface="Menlo" panose="020B0609030804020204" pitchFamily="49" charset="0"/>
              </a:rPr>
              <a:t>  </a:t>
            </a:r>
          </a:p>
        </p:txBody>
      </p:sp>
      <p:sp>
        <p:nvSpPr>
          <p:cNvPr id="28" name="TextBox 27">
            <a:extLst>
              <a:ext uri="{FF2B5EF4-FFF2-40B4-BE49-F238E27FC236}">
                <a16:creationId xmlns:a16="http://schemas.microsoft.com/office/drawing/2014/main" id="{3DD3E36C-2300-F640-8A12-5DCAFA7EAA35}"/>
              </a:ext>
            </a:extLst>
          </p:cNvPr>
          <p:cNvSpPr txBox="1"/>
          <p:nvPr/>
        </p:nvSpPr>
        <p:spPr>
          <a:xfrm>
            <a:off x="654205" y="5899599"/>
            <a:ext cx="7664605" cy="646331"/>
          </a:xfrm>
          <a:prstGeom prst="rect">
            <a:avLst/>
          </a:prstGeom>
          <a:noFill/>
        </p:spPr>
        <p:txBody>
          <a:bodyPr wrap="square" rtlCol="0">
            <a:spAutoFit/>
          </a:bodyPr>
          <a:lstStyle/>
          <a:p>
            <a:r>
              <a:rPr lang="en-US" dirty="0"/>
              <a:t>The switch statement is sometimes preferably especially when it can show clearly the flow of control depends on the value of </a:t>
            </a:r>
            <a:r>
              <a:rPr lang="en-US" dirty="0">
                <a:latin typeface="Menlo" panose="020B0609030804020204" pitchFamily="49" charset="0"/>
                <a:ea typeface="Menlo" panose="020B0609030804020204" pitchFamily="49" charset="0"/>
                <a:cs typeface="Menlo" panose="020B0609030804020204" pitchFamily="49" charset="0"/>
              </a:rPr>
              <a:t>grade</a:t>
            </a:r>
            <a:r>
              <a:rPr lang="en-US" dirty="0"/>
              <a:t> only.</a:t>
            </a:r>
          </a:p>
        </p:txBody>
      </p:sp>
    </p:spTree>
    <p:extLst>
      <p:ext uri="{BB962C8B-B14F-4D97-AF65-F5344CB8AC3E}">
        <p14:creationId xmlns:p14="http://schemas.microsoft.com/office/powerpoint/2010/main" val="15808034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7" name="Rectangle 6"/>
          <p:cNvSpPr/>
          <p:nvPr/>
        </p:nvSpPr>
        <p:spPr>
          <a:xfrm>
            <a:off x="457200" y="1281113"/>
            <a:ext cx="4340578" cy="5440362"/>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switch</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 mark / 10 )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0</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1</a:t>
            </a:r>
            <a:r>
              <a:rPr lang="en-US" sz="1600" b="1"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2</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3</a:t>
            </a:r>
            <a:r>
              <a:rPr lang="en-US" sz="1600" b="1"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4</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‘F’;</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6</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‘D’;</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7</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‘C’;</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8</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‘B’;</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9</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b="1" dirty="0">
                <a:latin typeface="Consolas" charset="0"/>
                <a:ea typeface="Consolas" charset="0"/>
                <a:cs typeface="Consolas" charset="0"/>
              </a:rPr>
              <a:t> </a:t>
            </a:r>
            <a:r>
              <a:rPr lang="en-US" sz="1600" dirty="0">
                <a:latin typeface="Consolas" charset="0"/>
                <a:ea typeface="Consolas" charset="0"/>
                <a:cs typeface="Consolas" charset="0"/>
              </a:rPr>
              <a:t>10</a:t>
            </a:r>
            <a:r>
              <a:rPr lang="en-US" sz="1600" b="1" dirty="0">
                <a:latin typeface="Consolas" charset="0"/>
                <a:ea typeface="Consolas" charset="0"/>
                <a:cs typeface="Consolas" charset="0"/>
              </a:rPr>
              <a:t>:</a:t>
            </a:r>
          </a:p>
          <a:p>
            <a:pPr>
              <a:lnSpc>
                <a:spcPts val="18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grade = ‘A’;</a:t>
            </a:r>
            <a:endParaRPr lang="en-US" sz="1600" b="1" dirty="0">
              <a:latin typeface="Consolas" charset="0"/>
              <a:ea typeface="Consolas" charset="0"/>
              <a:cs typeface="Consolas" charset="0"/>
            </a:endParaRP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default</a:t>
            </a:r>
            <a:r>
              <a:rPr lang="en-US" sz="1600" b="1"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invalid mark</a:t>
            </a:r>
            <a:r>
              <a:rPr lang="en-US" sz="1600" dirty="0">
                <a:latin typeface="Consolas" charset="0"/>
                <a:ea typeface="Consolas" charset="0"/>
                <a:cs typeface="Consolas" charset="0"/>
              </a:rPr>
              <a:t>";</a:t>
            </a:r>
          </a:p>
          <a:p>
            <a:pPr>
              <a:lnSpc>
                <a:spcPts val="1800"/>
              </a:lnSpc>
            </a:pPr>
            <a:r>
              <a:rPr lang="en-US" sz="1600" dirty="0">
                <a:latin typeface="Consolas" charset="0"/>
                <a:ea typeface="Consolas" charset="0"/>
                <a:cs typeface="Consolas" charset="0"/>
              </a:rPr>
              <a:t>	}</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96</a:t>
            </a:fld>
            <a:endParaRPr lang="en-US" dirty="0"/>
          </a:p>
        </p:txBody>
      </p:sp>
      <p:sp>
        <p:nvSpPr>
          <p:cNvPr id="11" name="TextBox 10"/>
          <p:cNvSpPr txBox="1"/>
          <p:nvPr/>
        </p:nvSpPr>
        <p:spPr>
          <a:xfrm>
            <a:off x="5191322" y="715927"/>
            <a:ext cx="198984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a:latin typeface="Avenir Next" charset="0"/>
                <a:ea typeface="Avenir Next" charset="0"/>
                <a:cs typeface="Avenir Next" charset="0"/>
              </a:rPr>
              <a:t>more examples</a:t>
            </a:r>
          </a:p>
        </p:txBody>
      </p:sp>
      <p:sp>
        <p:nvSpPr>
          <p:cNvPr id="12" name="TextBox 11"/>
          <p:cNvSpPr txBox="1"/>
          <p:nvPr/>
        </p:nvSpPr>
        <p:spPr>
          <a:xfrm>
            <a:off x="4572000" y="1215098"/>
            <a:ext cx="3036709"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Assuming that </a:t>
            </a:r>
            <a:r>
              <a:rPr lang="en-US" sz="1600" dirty="0">
                <a:solidFill>
                  <a:schemeClr val="accent5">
                    <a:lumMod val="75000"/>
                  </a:schemeClr>
                </a:solidFill>
                <a:latin typeface="Consolas" charset="0"/>
                <a:ea typeface="Consolas" charset="0"/>
                <a:cs typeface="Consolas" charset="0"/>
              </a:rPr>
              <a:t>mark</a:t>
            </a:r>
            <a:r>
              <a:rPr lang="en-US" sz="1600" dirty="0">
                <a:solidFill>
                  <a:schemeClr val="accent5">
                    <a:lumMod val="75000"/>
                  </a:schemeClr>
                </a:solidFill>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is of type </a:t>
            </a:r>
            <a:r>
              <a:rPr lang="en-US" sz="1600" dirty="0" err="1">
                <a:solidFill>
                  <a:schemeClr val="accent5">
                    <a:lumMod val="75000"/>
                  </a:schemeClr>
                </a:solidFill>
                <a:latin typeface="Consolas" charset="0"/>
                <a:ea typeface="Consolas" charset="0"/>
                <a:cs typeface="Consolas" charset="0"/>
              </a:rPr>
              <a:t>int</a:t>
            </a:r>
            <a:r>
              <a:rPr lang="en-US" sz="1600" dirty="0">
                <a:solidFill>
                  <a:schemeClr val="accent5">
                    <a:lumMod val="75000"/>
                  </a:schemeClr>
                </a:solidFill>
                <a:latin typeface="Consolas" charset="0"/>
                <a:ea typeface="Consolas" charset="0"/>
                <a:cs typeface="Consolas" charset="0"/>
              </a:rPr>
              <a:t> </a:t>
            </a:r>
            <a:r>
              <a:rPr lang="en-US" sz="1600" dirty="0">
                <a:latin typeface="Avenir Next Condensed" charset="0"/>
                <a:ea typeface="Avenir Next Condensed" charset="0"/>
                <a:cs typeface="Avenir Next Condensed" charset="0"/>
              </a:rPr>
              <a:t>with range 0 to 100.  Note that this is an integer division which results in an integer value.</a:t>
            </a:r>
            <a:endParaRPr lang="en-US" sz="1600" dirty="0">
              <a:solidFill>
                <a:schemeClr val="accent5">
                  <a:lumMod val="75000"/>
                </a:schemeClr>
              </a:solidFill>
              <a:latin typeface="Consolas" charset="0"/>
              <a:ea typeface="Consolas" charset="0"/>
              <a:cs typeface="Consolas" charset="0"/>
            </a:endParaRPr>
          </a:p>
        </p:txBody>
      </p:sp>
      <p:cxnSp>
        <p:nvCxnSpPr>
          <p:cNvPr id="13" name="Straight Arrow Connector 12"/>
          <p:cNvCxnSpPr>
            <a:cxnSpLocks/>
            <a:stCxn id="12" idx="1"/>
          </p:cNvCxnSpPr>
          <p:nvPr/>
        </p:nvCxnSpPr>
        <p:spPr>
          <a:xfrm flipH="1" flipV="1">
            <a:off x="3556002" y="1603023"/>
            <a:ext cx="1015998" cy="15068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C6271E3-7D99-BB44-A44F-0950E8AD7EF7}"/>
              </a:ext>
            </a:extLst>
          </p:cNvPr>
          <p:cNvSpPr txBox="1"/>
          <p:nvPr/>
        </p:nvSpPr>
        <p:spPr>
          <a:xfrm>
            <a:off x="4932977" y="2448754"/>
            <a:ext cx="3753823" cy="3693319"/>
          </a:xfrm>
          <a:prstGeom prst="rect">
            <a:avLst/>
          </a:prstGeom>
          <a:noFill/>
        </p:spPr>
        <p:txBody>
          <a:bodyPr wrap="square" rtlCol="0">
            <a:spAutoFit/>
          </a:bodyPr>
          <a:lstStyle/>
          <a:p>
            <a:r>
              <a:rPr lang="en-US" dirty="0"/>
              <a:t>What is the range of mark for grade to be assigned ‘A’? </a:t>
            </a:r>
          </a:p>
          <a:p>
            <a:endParaRPr lang="en-US" dirty="0"/>
          </a:p>
          <a:p>
            <a:r>
              <a:rPr lang="en-US" dirty="0"/>
              <a:t>for grade to be assigned ‘B’?</a:t>
            </a:r>
          </a:p>
          <a:p>
            <a:endParaRPr lang="en-US" dirty="0"/>
          </a:p>
          <a:p>
            <a:r>
              <a:rPr lang="en-US" dirty="0"/>
              <a:t>for grade to be assigned ‘C’?</a:t>
            </a:r>
          </a:p>
          <a:p>
            <a:endParaRPr lang="en-US" dirty="0"/>
          </a:p>
          <a:p>
            <a:r>
              <a:rPr lang="en-US" dirty="0"/>
              <a:t>for grade to be assigned ‘D’?</a:t>
            </a:r>
          </a:p>
          <a:p>
            <a:endParaRPr lang="en-US" dirty="0"/>
          </a:p>
          <a:p>
            <a:r>
              <a:rPr lang="en-US" dirty="0"/>
              <a:t>for grade to be assigned ‘F’?</a:t>
            </a:r>
          </a:p>
          <a:p>
            <a:endParaRPr lang="en-US" dirty="0"/>
          </a:p>
          <a:p>
            <a:r>
              <a:rPr lang="en-US" dirty="0"/>
              <a:t>What if mark is out of the range 0 to 100?</a:t>
            </a:r>
          </a:p>
        </p:txBody>
      </p:sp>
      <p:sp>
        <p:nvSpPr>
          <p:cNvPr id="6" name="TextBox 5">
            <a:extLst>
              <a:ext uri="{FF2B5EF4-FFF2-40B4-BE49-F238E27FC236}">
                <a16:creationId xmlns:a16="http://schemas.microsoft.com/office/drawing/2014/main" id="{ACF188BD-0FA0-E34C-9787-831F8B9C8DAF}"/>
              </a:ext>
            </a:extLst>
          </p:cNvPr>
          <p:cNvSpPr txBox="1"/>
          <p:nvPr/>
        </p:nvSpPr>
        <p:spPr>
          <a:xfrm>
            <a:off x="6638641" y="2776618"/>
            <a:ext cx="840295" cy="369332"/>
          </a:xfrm>
          <a:prstGeom prst="rect">
            <a:avLst/>
          </a:prstGeom>
          <a:noFill/>
        </p:spPr>
        <p:txBody>
          <a:bodyPr wrap="none" rtlCol="0">
            <a:spAutoFit/>
          </a:bodyPr>
          <a:lstStyle/>
          <a:p>
            <a:r>
              <a:rPr lang="en-US" dirty="0">
                <a:solidFill>
                  <a:schemeClr val="accent5">
                    <a:lumMod val="75000"/>
                  </a:schemeClr>
                </a:solidFill>
              </a:rPr>
              <a:t>90-100</a:t>
            </a:r>
          </a:p>
        </p:txBody>
      </p:sp>
      <p:sp>
        <p:nvSpPr>
          <p:cNvPr id="14" name="TextBox 13">
            <a:extLst>
              <a:ext uri="{FF2B5EF4-FFF2-40B4-BE49-F238E27FC236}">
                <a16:creationId xmlns:a16="http://schemas.microsoft.com/office/drawing/2014/main" id="{2BD74E41-2A70-6749-995E-F77AC3C709A2}"/>
              </a:ext>
            </a:extLst>
          </p:cNvPr>
          <p:cNvSpPr txBox="1"/>
          <p:nvPr/>
        </p:nvSpPr>
        <p:spPr>
          <a:xfrm>
            <a:off x="7753762" y="3244334"/>
            <a:ext cx="723275" cy="369332"/>
          </a:xfrm>
          <a:prstGeom prst="rect">
            <a:avLst/>
          </a:prstGeom>
          <a:noFill/>
        </p:spPr>
        <p:txBody>
          <a:bodyPr wrap="none" rtlCol="0">
            <a:spAutoFit/>
          </a:bodyPr>
          <a:lstStyle/>
          <a:p>
            <a:r>
              <a:rPr lang="en-US" dirty="0">
                <a:solidFill>
                  <a:schemeClr val="accent5">
                    <a:lumMod val="75000"/>
                  </a:schemeClr>
                </a:solidFill>
              </a:rPr>
              <a:t>80-89</a:t>
            </a:r>
          </a:p>
        </p:txBody>
      </p:sp>
      <p:sp>
        <p:nvSpPr>
          <p:cNvPr id="15" name="TextBox 14">
            <a:extLst>
              <a:ext uri="{FF2B5EF4-FFF2-40B4-BE49-F238E27FC236}">
                <a16:creationId xmlns:a16="http://schemas.microsoft.com/office/drawing/2014/main" id="{7FE94C8E-05B9-AA4A-87C2-A6795FD66032}"/>
              </a:ext>
            </a:extLst>
          </p:cNvPr>
          <p:cNvSpPr txBox="1"/>
          <p:nvPr/>
        </p:nvSpPr>
        <p:spPr>
          <a:xfrm>
            <a:off x="7753762" y="3816628"/>
            <a:ext cx="723275" cy="369332"/>
          </a:xfrm>
          <a:prstGeom prst="rect">
            <a:avLst/>
          </a:prstGeom>
          <a:noFill/>
        </p:spPr>
        <p:txBody>
          <a:bodyPr wrap="none" rtlCol="0">
            <a:spAutoFit/>
          </a:bodyPr>
          <a:lstStyle/>
          <a:p>
            <a:r>
              <a:rPr lang="en-US" dirty="0">
                <a:solidFill>
                  <a:schemeClr val="accent5">
                    <a:lumMod val="75000"/>
                  </a:schemeClr>
                </a:solidFill>
              </a:rPr>
              <a:t>70-79</a:t>
            </a:r>
          </a:p>
        </p:txBody>
      </p:sp>
      <p:sp>
        <p:nvSpPr>
          <p:cNvPr id="16" name="TextBox 15">
            <a:extLst>
              <a:ext uri="{FF2B5EF4-FFF2-40B4-BE49-F238E27FC236}">
                <a16:creationId xmlns:a16="http://schemas.microsoft.com/office/drawing/2014/main" id="{E724B71B-0547-334F-993B-D822CAEA2338}"/>
              </a:ext>
            </a:extLst>
          </p:cNvPr>
          <p:cNvSpPr txBox="1"/>
          <p:nvPr/>
        </p:nvSpPr>
        <p:spPr>
          <a:xfrm>
            <a:off x="7753762" y="4349175"/>
            <a:ext cx="723275" cy="369332"/>
          </a:xfrm>
          <a:prstGeom prst="rect">
            <a:avLst/>
          </a:prstGeom>
          <a:noFill/>
        </p:spPr>
        <p:txBody>
          <a:bodyPr wrap="none" rtlCol="0">
            <a:spAutoFit/>
          </a:bodyPr>
          <a:lstStyle/>
          <a:p>
            <a:r>
              <a:rPr lang="en-US" dirty="0">
                <a:solidFill>
                  <a:schemeClr val="accent5">
                    <a:lumMod val="75000"/>
                  </a:schemeClr>
                </a:solidFill>
              </a:rPr>
              <a:t>60-69</a:t>
            </a:r>
          </a:p>
        </p:txBody>
      </p:sp>
      <p:sp>
        <p:nvSpPr>
          <p:cNvPr id="17" name="TextBox 16">
            <a:extLst>
              <a:ext uri="{FF2B5EF4-FFF2-40B4-BE49-F238E27FC236}">
                <a16:creationId xmlns:a16="http://schemas.microsoft.com/office/drawing/2014/main" id="{2C7FF0DE-8EBC-8346-8345-0E8EEFB575D3}"/>
              </a:ext>
            </a:extLst>
          </p:cNvPr>
          <p:cNvSpPr txBox="1"/>
          <p:nvPr/>
        </p:nvSpPr>
        <p:spPr>
          <a:xfrm>
            <a:off x="7753762" y="4910470"/>
            <a:ext cx="606256" cy="369332"/>
          </a:xfrm>
          <a:prstGeom prst="rect">
            <a:avLst/>
          </a:prstGeom>
          <a:noFill/>
        </p:spPr>
        <p:txBody>
          <a:bodyPr wrap="none" rtlCol="0">
            <a:spAutoFit/>
          </a:bodyPr>
          <a:lstStyle/>
          <a:p>
            <a:r>
              <a:rPr lang="en-US" dirty="0">
                <a:solidFill>
                  <a:schemeClr val="accent5">
                    <a:lumMod val="75000"/>
                  </a:schemeClr>
                </a:solidFill>
              </a:rPr>
              <a:t>0-59</a:t>
            </a:r>
          </a:p>
        </p:txBody>
      </p:sp>
      <p:sp>
        <p:nvSpPr>
          <p:cNvPr id="18" name="TextBox 17">
            <a:extLst>
              <a:ext uri="{FF2B5EF4-FFF2-40B4-BE49-F238E27FC236}">
                <a16:creationId xmlns:a16="http://schemas.microsoft.com/office/drawing/2014/main" id="{D0F0148A-1120-9949-B3AF-EC53A2B9CEBE}"/>
              </a:ext>
            </a:extLst>
          </p:cNvPr>
          <p:cNvSpPr txBox="1"/>
          <p:nvPr/>
        </p:nvSpPr>
        <p:spPr>
          <a:xfrm>
            <a:off x="5687071" y="5864954"/>
            <a:ext cx="2999730" cy="646331"/>
          </a:xfrm>
          <a:prstGeom prst="rect">
            <a:avLst/>
          </a:prstGeom>
          <a:noFill/>
        </p:spPr>
        <p:txBody>
          <a:bodyPr wrap="square" rtlCol="0">
            <a:spAutoFit/>
          </a:bodyPr>
          <a:lstStyle/>
          <a:p>
            <a:r>
              <a:rPr lang="en-US" dirty="0">
                <a:solidFill>
                  <a:schemeClr val="accent5">
                    <a:lumMod val="75000"/>
                  </a:schemeClr>
                </a:solidFill>
              </a:rPr>
              <a:t>The program will output </a:t>
            </a:r>
            <a:br>
              <a:rPr lang="en-US" dirty="0">
                <a:solidFill>
                  <a:schemeClr val="accent5">
                    <a:lumMod val="75000"/>
                  </a:schemeClr>
                </a:solidFill>
              </a:rPr>
            </a:br>
            <a:r>
              <a:rPr lang="en-US" dirty="0">
                <a:solidFill>
                  <a:schemeClr val="accent5">
                    <a:lumMod val="75000"/>
                  </a:schemeClr>
                </a:solidFill>
              </a:rPr>
              <a:t>“invalid mark” on screen</a:t>
            </a:r>
          </a:p>
        </p:txBody>
      </p:sp>
    </p:spTree>
    <p:extLst>
      <p:ext uri="{BB962C8B-B14F-4D97-AF65-F5344CB8AC3E}">
        <p14:creationId xmlns:p14="http://schemas.microsoft.com/office/powerpoint/2010/main" val="190891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4" grpId="0"/>
      <p:bldP spid="6" grpId="0"/>
      <p:bldP spid="14" grpId="0"/>
      <p:bldP spid="15" grpId="0"/>
      <p:bldP spid="16" grpId="0"/>
      <p:bldP spid="17" grpId="0"/>
      <p:bldP spid="1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r>
              <a:rPr lang="en-US" dirty="0"/>
              <a:t> Statement</a:t>
            </a:r>
          </a:p>
        </p:txBody>
      </p:sp>
      <p:sp>
        <p:nvSpPr>
          <p:cNvPr id="3" name="Slide Number Placeholder 2"/>
          <p:cNvSpPr>
            <a:spLocks noGrp="1"/>
          </p:cNvSpPr>
          <p:nvPr>
            <p:ph type="sldNum" sz="quarter" idx="12"/>
          </p:nvPr>
        </p:nvSpPr>
        <p:spPr/>
        <p:txBody>
          <a:bodyPr/>
          <a:lstStyle/>
          <a:p>
            <a:fld id="{A2D5F323-9395-A24C-8003-89F99F5948AE}" type="slidenum">
              <a:rPr lang="en-US" smtClean="0"/>
              <a:pPr/>
              <a:t>97</a:t>
            </a:fld>
            <a:endParaRPr lang="en-US" dirty="0"/>
          </a:p>
        </p:txBody>
      </p:sp>
      <p:sp>
        <p:nvSpPr>
          <p:cNvPr id="11" name="TextBox 10"/>
          <p:cNvSpPr txBox="1"/>
          <p:nvPr/>
        </p:nvSpPr>
        <p:spPr>
          <a:xfrm>
            <a:off x="5191322" y="715927"/>
            <a:ext cx="198984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a:latin typeface="Avenir Next" charset="0"/>
                <a:ea typeface="Avenir Next" charset="0"/>
                <a:cs typeface="Avenir Next" charset="0"/>
              </a:rPr>
              <a:t>more examples</a:t>
            </a:r>
          </a:p>
        </p:txBody>
      </p:sp>
      <p:sp>
        <p:nvSpPr>
          <p:cNvPr id="8" name="Rectangle 7"/>
          <p:cNvSpPr/>
          <p:nvPr/>
        </p:nvSpPr>
        <p:spPr>
          <a:xfrm>
            <a:off x="1928659" y="1667839"/>
            <a:ext cx="4944533" cy="2541015"/>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400"/>
              </a:lnSpc>
            </a:pP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switch</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 age &gt;= 18 ) {</a:t>
            </a:r>
            <a:br>
              <a:rPr lang="en-US" sz="1600" dirty="0">
                <a:latin typeface="Menlo" panose="020B0609030804020204" pitchFamily="49" charset="0"/>
                <a:ea typeface="Menlo" panose="020B0609030804020204" pitchFamily="49" charset="0"/>
                <a:cs typeface="Menlo" panose="020B0609030804020204" pitchFamily="49" charset="0"/>
              </a:rPr>
            </a:b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1</a:t>
            </a:r>
            <a:r>
              <a:rPr lang="en-US" sz="1600" b="1"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Old enough to vote</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case</a:t>
            </a:r>
            <a:r>
              <a:rPr lang="en-US" sz="16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t>
            </a:r>
            <a:r>
              <a:rPr lang="en-US" sz="1600" dirty="0">
                <a:latin typeface="Menlo" panose="020B0609030804020204" pitchFamily="49" charset="0"/>
                <a:ea typeface="Menlo" panose="020B0609030804020204" pitchFamily="49" charset="0"/>
                <a:cs typeface="Menlo" panose="020B0609030804020204" pitchFamily="49" charset="0"/>
              </a:rPr>
              <a:t>0</a:t>
            </a:r>
            <a:r>
              <a:rPr lang="en-US" sz="1600" b="1"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sz="1600" dirty="0">
                <a:latin typeface="Menlo" panose="020B0609030804020204" pitchFamily="49" charset="0"/>
                <a:ea typeface="Menlo" panose="020B0609030804020204" pitchFamily="49" charset="0"/>
                <a:cs typeface="Menlo" panose="020B0609030804020204" pitchFamily="49" charset="0"/>
              </a:rPr>
              <a:t> &lt;&lt; “</a:t>
            </a:r>
            <a:r>
              <a:rPr lang="en-US" sz="1600" dirty="0">
                <a:solidFill>
                  <a:schemeClr val="accent4"/>
                </a:solidFill>
                <a:latin typeface="Menlo" panose="020B0609030804020204" pitchFamily="49" charset="0"/>
                <a:ea typeface="Menlo" panose="020B0609030804020204" pitchFamily="49" charset="0"/>
                <a:cs typeface="Menlo" panose="020B0609030804020204" pitchFamily="49" charset="0"/>
              </a:rPr>
              <a:t>Not old enough to vote</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break</a:t>
            </a:r>
            <a:r>
              <a:rPr lang="en-US" sz="1600" dirty="0">
                <a:latin typeface="Menlo" panose="020B0609030804020204" pitchFamily="49" charset="0"/>
                <a:ea typeface="Menlo" panose="020B0609030804020204" pitchFamily="49" charset="0"/>
                <a:cs typeface="Menlo" panose="020B0609030804020204" pitchFamily="49" charset="0"/>
              </a:rPr>
              <a:t>;</a:t>
            </a:r>
          </a:p>
          <a:p>
            <a:pPr>
              <a:lnSpc>
                <a:spcPts val="1400"/>
              </a:lnSpc>
            </a:pP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12302216-C8F7-2848-9547-1F8C8ACD97C8}"/>
              </a:ext>
            </a:extLst>
          </p:cNvPr>
          <p:cNvSpPr txBox="1"/>
          <p:nvPr/>
        </p:nvSpPr>
        <p:spPr>
          <a:xfrm>
            <a:off x="1341563" y="5098146"/>
            <a:ext cx="6118726" cy="646331"/>
          </a:xfrm>
          <a:prstGeom prst="rect">
            <a:avLst/>
          </a:prstGeom>
          <a:noFill/>
        </p:spPr>
        <p:txBody>
          <a:bodyPr wrap="none" rtlCol="0">
            <a:spAutoFit/>
          </a:bodyPr>
          <a:lstStyle/>
          <a:p>
            <a:r>
              <a:rPr lang="en-US" dirty="0"/>
              <a:t>If age &gt;= 18 is true, then output “</a:t>
            </a:r>
            <a:r>
              <a:rPr lang="en-US" dirty="0">
                <a:ea typeface="Menlo" panose="020B0609030804020204" pitchFamily="49" charset="0"/>
                <a:cs typeface="Menlo" panose="020B0609030804020204" pitchFamily="49" charset="0"/>
              </a:rPr>
              <a:t>Old enough to vote” to screen;</a:t>
            </a:r>
          </a:p>
          <a:p>
            <a:r>
              <a:rPr lang="en-US" dirty="0"/>
              <a:t>Otherwise output “</a:t>
            </a:r>
            <a:r>
              <a:rPr lang="en-US" dirty="0">
                <a:ea typeface="Menlo" panose="020B0609030804020204" pitchFamily="49" charset="0"/>
                <a:cs typeface="Menlo" panose="020B0609030804020204" pitchFamily="49" charset="0"/>
              </a:rPr>
              <a:t>Not old enough to vote” to screen</a:t>
            </a:r>
            <a:endParaRPr lang="en-US" dirty="0"/>
          </a:p>
        </p:txBody>
      </p:sp>
      <p:sp>
        <p:nvSpPr>
          <p:cNvPr id="5" name="TextBox 4">
            <a:extLst>
              <a:ext uri="{FF2B5EF4-FFF2-40B4-BE49-F238E27FC236}">
                <a16:creationId xmlns:a16="http://schemas.microsoft.com/office/drawing/2014/main" id="{34E6F69D-7EF5-214E-B65D-C6D62C6CB8A8}"/>
              </a:ext>
            </a:extLst>
          </p:cNvPr>
          <p:cNvSpPr txBox="1"/>
          <p:nvPr/>
        </p:nvSpPr>
        <p:spPr>
          <a:xfrm>
            <a:off x="791736" y="4561167"/>
            <a:ext cx="2884123" cy="369332"/>
          </a:xfrm>
          <a:prstGeom prst="rect">
            <a:avLst/>
          </a:prstGeom>
          <a:noFill/>
        </p:spPr>
        <p:txBody>
          <a:bodyPr wrap="none" rtlCol="0">
            <a:spAutoFit/>
          </a:bodyPr>
          <a:lstStyle/>
          <a:p>
            <a:r>
              <a:rPr lang="en-US" dirty="0"/>
              <a:t>What is the program output?</a:t>
            </a:r>
          </a:p>
        </p:txBody>
      </p:sp>
    </p:spTree>
    <p:extLst>
      <p:ext uri="{BB962C8B-B14F-4D97-AF65-F5344CB8AC3E}">
        <p14:creationId xmlns:p14="http://schemas.microsoft.com/office/powerpoint/2010/main" val="74737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734756" cy="6858000"/>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t>	</a:t>
            </a:r>
          </a:p>
          <a:p>
            <a:pPr>
              <a:lnSpc>
                <a:spcPts val="1600"/>
              </a:lnSpc>
            </a:pP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r>
              <a:rPr lang="en-US" sz="1600" b="1" dirty="0">
                <a:latin typeface="Consolas" charset="0"/>
                <a:ea typeface="Consolas" charset="0"/>
                <a:cs typeface="Consolas" charset="0"/>
              </a:rPr>
              <a:t>	</a:t>
            </a:r>
          </a:p>
          <a:p>
            <a:pPr>
              <a:lnSpc>
                <a:spcPts val="1600"/>
              </a:lnSpc>
            </a:pP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mark;</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Enter the mark: </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mark;</a:t>
            </a:r>
          </a:p>
          <a:p>
            <a:pPr>
              <a:lnSpc>
                <a:spcPts val="1600"/>
              </a:lnSpc>
            </a:pPr>
            <a:endParaRPr lang="en-US" sz="1600" dirty="0">
              <a:latin typeface="Consolas" charset="0"/>
              <a:ea typeface="Consolas" charset="0"/>
              <a:cs typeface="Consolas" charset="0"/>
            </a:endParaRP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switch</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 mark / 10 )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0</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1</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2</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3</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4</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F.</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6</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D.</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7</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C.</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8</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B.</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9</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b="1" dirty="0">
                <a:latin typeface="Consolas" charset="0"/>
                <a:ea typeface="Consolas" charset="0"/>
                <a:cs typeface="Consolas" charset="0"/>
              </a:rPr>
              <a:t> </a:t>
            </a:r>
            <a:r>
              <a:rPr lang="en-US" sz="1600" dirty="0">
                <a:latin typeface="Consolas" charset="0"/>
                <a:ea typeface="Consolas" charset="0"/>
                <a:cs typeface="Consolas" charset="0"/>
              </a:rPr>
              <a:t>10</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A.</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break</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default</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Invalid mark.</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p>
          <a:p>
            <a:pPr>
              <a:lnSpc>
                <a:spcPts val="1600"/>
              </a:lnSpc>
            </a:pP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return 0;</a:t>
            </a:r>
          </a:p>
          <a:p>
            <a:pPr>
              <a:lnSpc>
                <a:spcPts val="1600"/>
              </a:lnSpc>
            </a:pPr>
            <a:r>
              <a:rPr lang="en-US" sz="1600" dirty="0">
                <a:latin typeface="Consolas" charset="0"/>
                <a:ea typeface="Consolas" charset="0"/>
                <a:cs typeface="Consolas" charset="0"/>
              </a:rPr>
              <a:t>}</a:t>
            </a:r>
          </a:p>
        </p:txBody>
      </p:sp>
      <p:sp>
        <p:nvSpPr>
          <p:cNvPr id="7" name="Rectangle 6"/>
          <p:cNvSpPr/>
          <p:nvPr/>
        </p:nvSpPr>
        <p:spPr>
          <a:xfrm>
            <a:off x="5232591" y="2405234"/>
            <a:ext cx="3911409" cy="1667959"/>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latin typeface="Consolas" charset="0"/>
              <a:ea typeface="Consolas" charset="0"/>
              <a:cs typeface="Consolas" charset="0"/>
            </a:endParaRPr>
          </a:p>
          <a:p>
            <a:r>
              <a:rPr lang="en-US" sz="1600" dirty="0">
                <a:solidFill>
                  <a:schemeClr val="dk1"/>
                </a:solidFill>
                <a:latin typeface="Consolas" charset="0"/>
                <a:ea typeface="Consolas" charset="0"/>
                <a:cs typeface="Consolas" charset="0"/>
              </a:rPr>
              <a:t>Enter the mark:   </a:t>
            </a:r>
            <a:r>
              <a:rPr lang="en-US" sz="1600" dirty="0">
                <a:solidFill>
                  <a:schemeClr val="accent6">
                    <a:lumMod val="75000"/>
                  </a:schemeClr>
                </a:solidFill>
                <a:latin typeface="Consolas" charset="0"/>
                <a:ea typeface="Consolas" charset="0"/>
                <a:cs typeface="Consolas" charset="0"/>
              </a:rPr>
              <a:t>75</a:t>
            </a: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
        <p:nvSpPr>
          <p:cNvPr id="9" name="Rectangle 8"/>
          <p:cNvSpPr/>
          <p:nvPr/>
        </p:nvSpPr>
        <p:spPr>
          <a:xfrm>
            <a:off x="5232591" y="2633636"/>
            <a:ext cx="3997230" cy="783527"/>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dk1"/>
                </a:solidFill>
                <a:latin typeface="Consolas" charset="0"/>
                <a:ea typeface="Consolas" charset="0"/>
                <a:cs typeface="Consolas" charset="0"/>
              </a:rPr>
              <a:t>The grade is C.</a:t>
            </a:r>
            <a:br>
              <a:rPr lang="en-US" sz="1600" dirty="0">
                <a:solidFill>
                  <a:schemeClr val="dk1"/>
                </a:solidFill>
                <a:latin typeface="Consolas" charset="0"/>
                <a:ea typeface="Consolas" charset="0"/>
                <a:cs typeface="Consolas" charset="0"/>
              </a:rPr>
            </a:br>
            <a:endParaRPr lang="en-US" sz="1600" dirty="0">
              <a:latin typeface="Consolas" charset="0"/>
              <a:ea typeface="Consolas" charset="0"/>
              <a:cs typeface="Consolas" charset="0"/>
            </a:endParaRPr>
          </a:p>
        </p:txBody>
      </p:sp>
      <p:sp>
        <p:nvSpPr>
          <p:cNvPr id="10" name="Slide Number Placeholder 9"/>
          <p:cNvSpPr>
            <a:spLocks noGrp="1"/>
          </p:cNvSpPr>
          <p:nvPr>
            <p:ph type="sldNum" sz="quarter" idx="12"/>
          </p:nvPr>
        </p:nvSpPr>
        <p:spPr/>
        <p:txBody>
          <a:bodyPr/>
          <a:lstStyle/>
          <a:p>
            <a:fld id="{A2D5F323-9395-A24C-8003-89F99F5948AE}" type="slidenum">
              <a:rPr lang="en-US" smtClean="0"/>
              <a:pPr/>
              <a:t>98</a:t>
            </a:fld>
            <a:endParaRPr lang="en-US" dirty="0"/>
          </a:p>
        </p:txBody>
      </p:sp>
      <p:sp>
        <p:nvSpPr>
          <p:cNvPr id="3" name="Content Placeholder 2"/>
          <p:cNvSpPr>
            <a:spLocks noGrp="1"/>
          </p:cNvSpPr>
          <p:nvPr>
            <p:ph idx="1"/>
          </p:nvPr>
        </p:nvSpPr>
        <p:spPr>
          <a:xfrm>
            <a:off x="5232591" y="1660168"/>
            <a:ext cx="3911409" cy="74506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alibri Light" charset="0"/>
                <a:ea typeface="Calibri Light" charset="0"/>
                <a:cs typeface="Calibri Light" charset="0"/>
              </a:rPr>
              <a:t>What is the output of the program segment if the input mark is 75?</a:t>
            </a:r>
          </a:p>
        </p:txBody>
      </p:sp>
      <p:sp>
        <p:nvSpPr>
          <p:cNvPr id="12" name="Title 1"/>
          <p:cNvSpPr>
            <a:spLocks noGrp="1"/>
          </p:cNvSpPr>
          <p:nvPr>
            <p:ph type="title"/>
          </p:nvPr>
        </p:nvSpPr>
        <p:spPr>
          <a:xfrm>
            <a:off x="5860500" y="0"/>
            <a:ext cx="4680811" cy="1143000"/>
          </a:xfrm>
        </p:spPr>
        <p:txBody>
          <a:bodyPr>
            <a:normAutofit/>
          </a:bodyPr>
          <a:lstStyle/>
          <a:p>
            <a:r>
              <a:rPr lang="en-US" sz="2800" b="1" dirty="0"/>
              <a:t>switch</a:t>
            </a:r>
            <a:r>
              <a:rPr lang="en-US" sz="2800" dirty="0"/>
              <a:t> Statement </a:t>
            </a:r>
            <a:br>
              <a:rPr lang="en-US" sz="2800" dirty="0"/>
            </a:br>
            <a:r>
              <a:rPr lang="en-US" sz="1600" dirty="0"/>
              <a:t>more examples</a:t>
            </a:r>
          </a:p>
        </p:txBody>
      </p:sp>
      <p:sp>
        <p:nvSpPr>
          <p:cNvPr id="2" name="TextBox 1">
            <a:extLst>
              <a:ext uri="{FF2B5EF4-FFF2-40B4-BE49-F238E27FC236}">
                <a16:creationId xmlns:a16="http://schemas.microsoft.com/office/drawing/2014/main" id="{BB4B18AD-4C0C-F943-A096-A8C6ADC5A2EB}"/>
              </a:ext>
            </a:extLst>
          </p:cNvPr>
          <p:cNvSpPr txBox="1"/>
          <p:nvPr/>
        </p:nvSpPr>
        <p:spPr>
          <a:xfrm>
            <a:off x="7620000" y="1170156"/>
            <a:ext cx="1267526" cy="523220"/>
          </a:xfrm>
          <a:prstGeom prst="rect">
            <a:avLst/>
          </a:prstGeom>
          <a:noFill/>
        </p:spPr>
        <p:txBody>
          <a:bodyPr wrap="none" rtlCol="0">
            <a:spAutoFit/>
          </a:bodyPr>
          <a:lstStyle/>
          <a:p>
            <a:r>
              <a:rPr lang="en-US" sz="2800" dirty="0"/>
              <a:t>A recap</a:t>
            </a:r>
          </a:p>
        </p:txBody>
      </p:sp>
    </p:spTree>
    <p:extLst>
      <p:ext uri="{BB962C8B-B14F-4D97-AF65-F5344CB8AC3E}">
        <p14:creationId xmlns:p14="http://schemas.microsoft.com/office/powerpoint/2010/main" val="183467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9022" y="1078088"/>
            <a:ext cx="5734756" cy="5779912"/>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en-US" sz="1400" dirty="0"/>
              <a:t>	</a:t>
            </a:r>
          </a:p>
          <a:p>
            <a:pPr>
              <a:lnSpc>
                <a:spcPts val="1600"/>
              </a:lnSpc>
            </a:pP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r>
              <a:rPr lang="en-US" sz="1600" b="1" dirty="0">
                <a:latin typeface="Consolas" charset="0"/>
                <a:ea typeface="Consolas" charset="0"/>
                <a:cs typeface="Consolas" charset="0"/>
              </a:rPr>
              <a:t>	</a:t>
            </a:r>
          </a:p>
          <a:p>
            <a:pPr>
              <a:lnSpc>
                <a:spcPts val="1600"/>
              </a:lnSpc>
            </a:pP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mark;</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Enter the mark: </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mark;</a:t>
            </a:r>
          </a:p>
          <a:p>
            <a:pPr>
              <a:lnSpc>
                <a:spcPts val="1600"/>
              </a:lnSpc>
            </a:pPr>
            <a:endParaRPr lang="en-US" sz="1600" dirty="0">
              <a:latin typeface="Consolas" charset="0"/>
              <a:ea typeface="Consolas" charset="0"/>
              <a:cs typeface="Consolas" charset="0"/>
            </a:endParaRP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switch</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 mark / 10 )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0</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1</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2</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3</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4</a:t>
            </a: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F.</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6</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D.</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b="1" dirty="0">
                <a:solidFill>
                  <a:schemeClr val="accent6">
                    <a:lumMod val="75000"/>
                  </a:schemeClr>
                </a:solidFill>
                <a:latin typeface="Consolas" charset="0"/>
                <a:ea typeface="Consolas" charset="0"/>
                <a:cs typeface="Consolas" charset="0"/>
              </a:rPr>
              <a:t>  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7</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C.</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8</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B.</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endParaRPr lang="en-US" sz="1600" b="1"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dirty="0">
                <a:solidFill>
                  <a:schemeClr val="accent6">
                    <a:lumMod val="75000"/>
                  </a:schemeClr>
                </a:solidFill>
                <a:latin typeface="Consolas" charset="0"/>
                <a:ea typeface="Consolas" charset="0"/>
                <a:cs typeface="Consolas" charset="0"/>
              </a:rPr>
              <a:t> </a:t>
            </a:r>
            <a:r>
              <a:rPr lang="en-US" sz="1600" dirty="0">
                <a:latin typeface="Consolas" charset="0"/>
                <a:ea typeface="Consolas" charset="0"/>
                <a:cs typeface="Consolas" charset="0"/>
              </a:rPr>
              <a:t>9</a:t>
            </a:r>
            <a:r>
              <a:rPr lang="en-US" sz="1600" b="1" dirty="0">
                <a:latin typeface="Consolas" charset="0"/>
                <a:ea typeface="Consolas" charset="0"/>
                <a:cs typeface="Consolas" charset="0"/>
              </a:rPr>
              <a:t>:</a:t>
            </a:r>
          </a:p>
          <a:p>
            <a:pPr>
              <a:lnSpc>
                <a:spcPts val="1600"/>
              </a:lnSpc>
            </a:pPr>
            <a:r>
              <a:rPr lang="en-US" sz="1600" b="1" dirty="0">
                <a:latin typeface="Consolas" charset="0"/>
                <a:ea typeface="Consolas" charset="0"/>
                <a:cs typeface="Consolas" charset="0"/>
              </a:rPr>
              <a:t>  </a:t>
            </a:r>
            <a:r>
              <a:rPr lang="en-US" sz="1600" b="1" dirty="0">
                <a:solidFill>
                  <a:schemeClr val="accent6">
                    <a:lumMod val="75000"/>
                  </a:schemeClr>
                </a:solidFill>
                <a:latin typeface="Consolas" charset="0"/>
                <a:ea typeface="Consolas" charset="0"/>
                <a:cs typeface="Consolas" charset="0"/>
              </a:rPr>
              <a:t>case</a:t>
            </a:r>
            <a:r>
              <a:rPr lang="en-US" sz="1600" b="1" dirty="0">
                <a:latin typeface="Consolas" charset="0"/>
                <a:ea typeface="Consolas" charset="0"/>
                <a:cs typeface="Consolas" charset="0"/>
              </a:rPr>
              <a:t> </a:t>
            </a:r>
            <a:r>
              <a:rPr lang="en-US" sz="1600" dirty="0">
                <a:latin typeface="Consolas" charset="0"/>
                <a:ea typeface="Consolas" charset="0"/>
                <a:cs typeface="Consolas" charset="0"/>
              </a:rPr>
              <a:t>10</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The grade is A.</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 	</a:t>
            </a:r>
          </a:p>
          <a:p>
            <a:pPr>
              <a:lnSpc>
                <a:spcPts val="1600"/>
              </a:lnSpc>
            </a:pPr>
            <a:r>
              <a:rPr lang="en-US" sz="1600" b="1" dirty="0">
                <a:solidFill>
                  <a:schemeClr val="accent6">
                    <a:lumMod val="75000"/>
                  </a:schemeClr>
                </a:solidFill>
                <a:latin typeface="Consolas" charset="0"/>
                <a:ea typeface="Consolas" charset="0"/>
                <a:cs typeface="Consolas" charset="0"/>
              </a:rPr>
              <a:t>  default</a:t>
            </a:r>
            <a:r>
              <a:rPr lang="en-US" sz="1600" b="1"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4"/>
                </a:solidFill>
                <a:latin typeface="Consolas" charset="0"/>
                <a:ea typeface="Consolas" charset="0"/>
                <a:cs typeface="Consolas" charset="0"/>
              </a:rPr>
              <a:t>Invalid mark.</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pPr>
              <a:lnSpc>
                <a:spcPts val="1600"/>
              </a:lnSpc>
            </a:pPr>
            <a:r>
              <a:rPr lang="en-US" sz="1600" dirty="0">
                <a:latin typeface="Consolas" charset="0"/>
                <a:ea typeface="Consolas" charset="0"/>
                <a:cs typeface="Consolas" charset="0"/>
              </a:rPr>
              <a:t>  }</a:t>
            </a:r>
          </a:p>
          <a:p>
            <a:pPr>
              <a:lnSpc>
                <a:spcPts val="1600"/>
              </a:lnSpc>
            </a:pPr>
            <a:endParaRPr lang="en-US" sz="1600" dirty="0">
              <a:latin typeface="Consolas" charset="0"/>
              <a:ea typeface="Consolas" charset="0"/>
              <a:cs typeface="Consolas" charset="0"/>
            </a:endParaRPr>
          </a:p>
          <a:p>
            <a:pPr>
              <a:lnSpc>
                <a:spcPts val="1600"/>
              </a:lnSpc>
            </a:pPr>
            <a:r>
              <a:rPr lang="en-US" sz="1600" dirty="0">
                <a:latin typeface="Consolas" charset="0"/>
                <a:ea typeface="Consolas" charset="0"/>
                <a:cs typeface="Consolas" charset="0"/>
              </a:rPr>
              <a:t>  return 0;</a:t>
            </a:r>
          </a:p>
          <a:p>
            <a:pPr>
              <a:lnSpc>
                <a:spcPts val="1600"/>
              </a:lnSpc>
            </a:pPr>
            <a:r>
              <a:rPr lang="en-US" sz="1600" dirty="0">
                <a:latin typeface="Consolas" charset="0"/>
                <a:ea typeface="Consolas" charset="0"/>
                <a:cs typeface="Consolas" charset="0"/>
              </a:rPr>
              <a:t>}</a:t>
            </a:r>
          </a:p>
        </p:txBody>
      </p:sp>
      <p:sp>
        <p:nvSpPr>
          <p:cNvPr id="7" name="Rectangle 6"/>
          <p:cNvSpPr/>
          <p:nvPr/>
        </p:nvSpPr>
        <p:spPr>
          <a:xfrm>
            <a:off x="4979967" y="3513170"/>
            <a:ext cx="3997230" cy="1667959"/>
          </a:xfrm>
          <a:prstGeom prst="rect">
            <a:avLst/>
          </a:prstGeom>
          <a:solidFill>
            <a:schemeClr val="bg1">
              <a:lumMod val="8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solidFill>
                <a:schemeClr val="dk1"/>
              </a:solidFill>
              <a:latin typeface="Consolas" charset="0"/>
              <a:ea typeface="Consolas" charset="0"/>
              <a:cs typeface="Consolas" charset="0"/>
            </a:endParaRPr>
          </a:p>
          <a:p>
            <a:r>
              <a:rPr lang="en-US" sz="1600" dirty="0">
                <a:solidFill>
                  <a:schemeClr val="dk1"/>
                </a:solidFill>
                <a:latin typeface="Consolas" charset="0"/>
                <a:ea typeface="Consolas" charset="0"/>
                <a:cs typeface="Consolas" charset="0"/>
              </a:rPr>
              <a:t>Enter the mark:   </a:t>
            </a:r>
            <a:r>
              <a:rPr lang="en-US" sz="1600" dirty="0">
                <a:solidFill>
                  <a:schemeClr val="accent6">
                    <a:lumMod val="75000"/>
                  </a:schemeClr>
                </a:solidFill>
                <a:latin typeface="Consolas" charset="0"/>
                <a:ea typeface="Consolas" charset="0"/>
                <a:cs typeface="Consolas" charset="0"/>
              </a:rPr>
              <a:t>75</a:t>
            </a: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a:p>
            <a:endParaRPr lang="en-US" sz="1600" dirty="0">
              <a:solidFill>
                <a:schemeClr val="dk1"/>
              </a:solidFill>
              <a:latin typeface="Consolas" charset="0"/>
              <a:ea typeface="Consolas" charset="0"/>
              <a:cs typeface="Consolas" charset="0"/>
            </a:endParaRPr>
          </a:p>
        </p:txBody>
      </p:sp>
      <p:sp>
        <p:nvSpPr>
          <p:cNvPr id="9" name="Rectangle 8"/>
          <p:cNvSpPr/>
          <p:nvPr/>
        </p:nvSpPr>
        <p:spPr>
          <a:xfrm>
            <a:off x="4979967" y="3914715"/>
            <a:ext cx="3997230" cy="89915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dk1"/>
                </a:solidFill>
                <a:latin typeface="Consolas" charset="0"/>
                <a:ea typeface="Consolas" charset="0"/>
                <a:cs typeface="Consolas" charset="0"/>
              </a:rPr>
              <a:t>The grade is C.</a:t>
            </a:r>
            <a:br>
              <a:rPr lang="en-US" sz="1600" dirty="0">
                <a:solidFill>
                  <a:schemeClr val="dk1"/>
                </a:solidFill>
                <a:latin typeface="Consolas" charset="0"/>
                <a:ea typeface="Consolas" charset="0"/>
                <a:cs typeface="Consolas" charset="0"/>
              </a:rPr>
            </a:br>
            <a:r>
              <a:rPr lang="en-US" sz="1600" dirty="0">
                <a:solidFill>
                  <a:schemeClr val="dk1"/>
                </a:solidFill>
                <a:latin typeface="Consolas" charset="0"/>
                <a:ea typeface="Consolas" charset="0"/>
                <a:cs typeface="Consolas" charset="0"/>
              </a:rPr>
              <a:t>The grade is B.</a:t>
            </a:r>
          </a:p>
          <a:p>
            <a:r>
              <a:rPr lang="en-US" sz="1600" dirty="0">
                <a:latin typeface="Consolas" charset="0"/>
                <a:ea typeface="Consolas" charset="0"/>
                <a:cs typeface="Consolas" charset="0"/>
              </a:rPr>
              <a:t>The grade is A.</a:t>
            </a:r>
          </a:p>
          <a:p>
            <a:r>
              <a:rPr lang="en-US" sz="1600" dirty="0">
                <a:latin typeface="Consolas" charset="0"/>
                <a:ea typeface="Consolas" charset="0"/>
                <a:cs typeface="Consolas" charset="0"/>
              </a:rPr>
              <a:t>Invalid mark.</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99</a:t>
            </a:fld>
            <a:endParaRPr lang="en-US" dirty="0"/>
          </a:p>
        </p:txBody>
      </p:sp>
      <p:sp>
        <p:nvSpPr>
          <p:cNvPr id="3" name="Content Placeholder 2"/>
          <p:cNvSpPr>
            <a:spLocks noGrp="1"/>
          </p:cNvSpPr>
          <p:nvPr>
            <p:ph idx="1"/>
          </p:nvPr>
        </p:nvSpPr>
        <p:spPr>
          <a:xfrm>
            <a:off x="4979967" y="2768104"/>
            <a:ext cx="3911409" cy="74506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alibri Light" charset="0"/>
                <a:ea typeface="Calibri Light" charset="0"/>
                <a:cs typeface="Calibri Light" charset="0"/>
              </a:rPr>
              <a:t>What is the output of the program segment if the input mark is 75?</a:t>
            </a:r>
          </a:p>
        </p:txBody>
      </p:sp>
      <p:sp>
        <p:nvSpPr>
          <p:cNvPr id="11" name="Title 1"/>
          <p:cNvSpPr>
            <a:spLocks noGrp="1"/>
          </p:cNvSpPr>
          <p:nvPr>
            <p:ph type="title"/>
          </p:nvPr>
        </p:nvSpPr>
        <p:spPr>
          <a:xfrm>
            <a:off x="299156" y="0"/>
            <a:ext cx="8229600" cy="1143000"/>
          </a:xfrm>
        </p:spPr>
        <p:txBody>
          <a:bodyPr>
            <a:normAutofit/>
          </a:bodyPr>
          <a:lstStyle/>
          <a:p>
            <a:r>
              <a:rPr lang="en-US" sz="2800" b="1" dirty="0"/>
              <a:t>switch</a:t>
            </a:r>
            <a:r>
              <a:rPr lang="en-US" sz="2800" dirty="0"/>
              <a:t> Statement </a:t>
            </a:r>
            <a:r>
              <a:rPr lang="en-US" sz="1600" dirty="0"/>
              <a:t>more examples</a:t>
            </a:r>
          </a:p>
        </p:txBody>
      </p:sp>
      <p:sp>
        <p:nvSpPr>
          <p:cNvPr id="8" name="Rectangle 7">
            <a:extLst>
              <a:ext uri="{FF2B5EF4-FFF2-40B4-BE49-F238E27FC236}">
                <a16:creationId xmlns:a16="http://schemas.microsoft.com/office/drawing/2014/main" id="{941D1024-55E7-F945-A5E0-32EF63B3EFC6}"/>
              </a:ext>
            </a:extLst>
          </p:cNvPr>
          <p:cNvSpPr/>
          <p:nvPr/>
        </p:nvSpPr>
        <p:spPr>
          <a:xfrm>
            <a:off x="4869154" y="1456982"/>
            <a:ext cx="3817646" cy="69599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Pay ATTENTION!  </a:t>
            </a:r>
            <a:br>
              <a:rPr lang="en-US" dirty="0"/>
            </a:br>
            <a:r>
              <a:rPr lang="en-US" dirty="0"/>
              <a:t>The break; statements are missing!</a:t>
            </a:r>
          </a:p>
        </p:txBody>
      </p:sp>
    </p:spTree>
    <p:extLst>
      <p:ext uri="{BB962C8B-B14F-4D97-AF65-F5344CB8AC3E}">
        <p14:creationId xmlns:p14="http://schemas.microsoft.com/office/powerpoint/2010/main" val="20657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9" grpId="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9963</TotalTime>
  <Words>10814</Words>
  <Application>Microsoft Office PowerPoint</Application>
  <PresentationFormat>On-screen Show (4:3)</PresentationFormat>
  <Paragraphs>2396</Paragraphs>
  <Slides>140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140</vt:i4>
      </vt:variant>
    </vt:vector>
  </HeadingPairs>
  <TitlesOfParts>
    <vt:vector size="151" baseType="lpstr">
      <vt:lpstr>Arial</vt:lpstr>
      <vt:lpstr>Arial Nova Cond Light</vt:lpstr>
      <vt:lpstr>Avenir Next</vt:lpstr>
      <vt:lpstr>Avenir Next Condensed</vt:lpstr>
      <vt:lpstr>Calibri</vt:lpstr>
      <vt:lpstr>Calibri Light</vt:lpstr>
      <vt:lpstr>Chalkduster</vt:lpstr>
      <vt:lpstr>Consolas</vt:lpstr>
      <vt:lpstr>Menlo</vt:lpstr>
      <vt:lpstr>Zapf Dingbats</vt:lpstr>
      <vt:lpstr>1_Office Theme</vt:lpstr>
      <vt:lpstr>Module 3 Guidance Notes C++ Basics</vt:lpstr>
      <vt:lpstr>Before We Start</vt:lpstr>
      <vt:lpstr>How to Use this Guidance Notes</vt:lpstr>
      <vt:lpstr>How to Use this Guidance Notes</vt:lpstr>
      <vt:lpstr>Textbook Chapters</vt:lpstr>
      <vt:lpstr>What are we going to learn?</vt:lpstr>
      <vt:lpstr>Basic OPERATIONS</vt:lpstr>
      <vt:lpstr>The First C++ Program</vt:lpstr>
      <vt:lpstr>Program Editing</vt:lpstr>
      <vt:lpstr>Compiling and Execution</vt:lpstr>
      <vt:lpstr>Compiling and Execution</vt:lpstr>
      <vt:lpstr>Compiling and Execution</vt:lpstr>
      <vt:lpstr>Compiling and Execution</vt:lpstr>
      <vt:lpstr>Compiling and Execution</vt:lpstr>
      <vt:lpstr>Hints on Debugging</vt:lpstr>
      <vt:lpstr>The First C++ Program</vt:lpstr>
      <vt:lpstr>The First C++ Program</vt:lpstr>
      <vt:lpstr>The First C++ Program</vt:lpstr>
      <vt:lpstr>Variables</vt:lpstr>
      <vt:lpstr>Variables</vt:lpstr>
      <vt:lpstr> Identifiers (Variable names) </vt:lpstr>
      <vt:lpstr>C++ Keywords</vt:lpstr>
      <vt:lpstr>Valid identifiers</vt:lpstr>
      <vt:lpstr>Data Type of a Variable</vt:lpstr>
      <vt:lpstr>Declarations</vt:lpstr>
      <vt:lpstr>Assignment Statement</vt:lpstr>
      <vt:lpstr>Assigning Values to Variables</vt:lpstr>
      <vt:lpstr>Initializations</vt:lpstr>
      <vt:lpstr>Strings – the Very Basics</vt:lpstr>
      <vt:lpstr>Strings – the Very Basics</vt:lpstr>
      <vt:lpstr>Constants</vt:lpstr>
      <vt:lpstr>Constant Variables</vt:lpstr>
      <vt:lpstr>Expressions</vt:lpstr>
      <vt:lpstr>Operators</vt:lpstr>
      <vt:lpstr>Arithmetic Operators</vt:lpstr>
      <vt:lpstr>Arithmetic Operators</vt:lpstr>
      <vt:lpstr>Division by Zero</vt:lpstr>
      <vt:lpstr>Precedence</vt:lpstr>
      <vt:lpstr>Precedence</vt:lpstr>
      <vt:lpstr>Precedence &amp; Associativity</vt:lpstr>
      <vt:lpstr>Arithmetic Operator for Characters</vt:lpstr>
      <vt:lpstr>Relational Operators</vt:lpstr>
      <vt:lpstr>Relational Operators</vt:lpstr>
      <vt:lpstr>Relational Operators</vt:lpstr>
      <vt:lpstr>Logical Operators</vt:lpstr>
      <vt:lpstr>Logical Operators</vt:lpstr>
      <vt:lpstr>Increment &amp; Decrement Operators</vt:lpstr>
      <vt:lpstr>Increment &amp; Decrement Operators</vt:lpstr>
      <vt:lpstr>Assignment Operators</vt:lpstr>
      <vt:lpstr>Type Conversions</vt:lpstr>
      <vt:lpstr>Type Conversions</vt:lpstr>
      <vt:lpstr>Type Conversions</vt:lpstr>
      <vt:lpstr>Basic I/O (Input/Output)</vt:lpstr>
      <vt:lpstr>Basic I/O</vt:lpstr>
      <vt:lpstr>Standard Output</vt:lpstr>
      <vt:lpstr>Standard Output</vt:lpstr>
      <vt:lpstr>Standard Input</vt:lpstr>
      <vt:lpstr>A Sample Program on I/O</vt:lpstr>
      <vt:lpstr>A Sample Program on I/O</vt:lpstr>
      <vt:lpstr>A Sample Program on I/O</vt:lpstr>
      <vt:lpstr>Using File Redirection as Standard Input to Your Program</vt:lpstr>
      <vt:lpstr>Flow of Control</vt:lpstr>
      <vt:lpstr>What we are going to learn?</vt:lpstr>
      <vt:lpstr>Algorithms</vt:lpstr>
      <vt:lpstr>Pseudocode</vt:lpstr>
      <vt:lpstr>Flowchart</vt:lpstr>
      <vt:lpstr>Flow of Control</vt:lpstr>
      <vt:lpstr>Branching &amp; Looping</vt:lpstr>
      <vt:lpstr>Branching</vt:lpstr>
      <vt:lpstr>Making a Decision</vt:lpstr>
      <vt:lpstr>The if statement </vt:lpstr>
      <vt:lpstr>The if statement</vt:lpstr>
      <vt:lpstr>The if…else statement </vt:lpstr>
      <vt:lpstr>The if…else statement </vt:lpstr>
      <vt:lpstr>Example 1</vt:lpstr>
      <vt:lpstr>Example 1</vt:lpstr>
      <vt:lpstr>Example 1</vt:lpstr>
      <vt:lpstr>Example 2</vt:lpstr>
      <vt:lpstr>Example 2</vt:lpstr>
      <vt:lpstr>Compound Statements</vt:lpstr>
      <vt:lpstr>Compound Statements</vt:lpstr>
      <vt:lpstr>Nested if…else Statements</vt:lpstr>
      <vt:lpstr>Nested if…else Statements</vt:lpstr>
      <vt:lpstr>Nested if…else Statements</vt:lpstr>
      <vt:lpstr>Coding Hints</vt:lpstr>
      <vt:lpstr>Dangling-Else Problem</vt:lpstr>
      <vt:lpstr>Dangling-Else Problem</vt:lpstr>
      <vt:lpstr>Dangling-Else Problem</vt:lpstr>
      <vt:lpstr>A Dangling-Else Example</vt:lpstr>
      <vt:lpstr>Multi-way if-else Statement</vt:lpstr>
      <vt:lpstr>Multi-way if-else Statement</vt:lpstr>
      <vt:lpstr>Series of if vs. Multi-way if-else</vt:lpstr>
      <vt:lpstr>switch Statement</vt:lpstr>
      <vt:lpstr>switch Statement</vt:lpstr>
      <vt:lpstr>switch Statement</vt:lpstr>
      <vt:lpstr>switch Statement</vt:lpstr>
      <vt:lpstr>switch Statement</vt:lpstr>
      <vt:lpstr>switch Statement  more examples</vt:lpstr>
      <vt:lpstr>switch Statement more examples</vt:lpstr>
      <vt:lpstr>Common Mistakes </vt:lpstr>
      <vt:lpstr>Condition Operator (?:)</vt:lpstr>
      <vt:lpstr>LOOPING</vt:lpstr>
      <vt:lpstr>Loop</vt:lpstr>
      <vt:lpstr>while Statement</vt:lpstr>
      <vt:lpstr>while Statement</vt:lpstr>
      <vt:lpstr>while Statement</vt:lpstr>
      <vt:lpstr>while Statement</vt:lpstr>
      <vt:lpstr>while Statement</vt:lpstr>
      <vt:lpstr>while Statement</vt:lpstr>
      <vt:lpstr>while Statement</vt:lpstr>
      <vt:lpstr>Typical Structure of a Counter-Controlled Loop</vt:lpstr>
      <vt:lpstr>while Statement</vt:lpstr>
      <vt:lpstr>while Statement</vt:lpstr>
      <vt:lpstr>Quick Exercise 1</vt:lpstr>
      <vt:lpstr>for Statement</vt:lpstr>
      <vt:lpstr>for Statement</vt:lpstr>
      <vt:lpstr>for Statement</vt:lpstr>
      <vt:lpstr>for Statement</vt:lpstr>
      <vt:lpstr>for vs. while</vt:lpstr>
      <vt:lpstr>Quick Exercise 2</vt:lpstr>
      <vt:lpstr>Quick Exercise 3</vt:lpstr>
      <vt:lpstr>break Statement</vt:lpstr>
      <vt:lpstr>break Statement</vt:lpstr>
      <vt:lpstr>continue Statement</vt:lpstr>
      <vt:lpstr>continue Statement</vt:lpstr>
      <vt:lpstr>Examples on break and continue</vt:lpstr>
      <vt:lpstr>Answer to Quick Exercise 1</vt:lpstr>
      <vt:lpstr>Answer to Quick Exercise 2</vt:lpstr>
      <vt:lpstr>Answer to Quick Exercise 3</vt:lpstr>
      <vt:lpstr>Problems</vt:lpstr>
      <vt:lpstr>Problem 1</vt:lpstr>
      <vt:lpstr>Problem 2</vt:lpstr>
      <vt:lpstr>Problem 3</vt:lpstr>
      <vt:lpstr>Problem 4</vt:lpstr>
      <vt:lpstr>Problem 5</vt:lpstr>
      <vt:lpstr>CHALLENGES</vt:lpstr>
      <vt:lpstr>Challenge 1    Modulo operations &amp; overflow</vt:lpstr>
      <vt:lpstr>Challenge 2   </vt:lpstr>
      <vt:lpstr>Challenge 3</vt:lpstr>
      <vt:lpstr>Challenge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creator>Macbook Pro 2014</dc:creator>
  <cp:lastModifiedBy>honour olatunji</cp:lastModifiedBy>
  <cp:revision>442</cp:revision>
  <cp:lastPrinted>2017-09-13T13:37:06Z</cp:lastPrinted>
  <dcterms:created xsi:type="dcterms:W3CDTF">2014-07-29T08:55:03Z</dcterms:created>
  <dcterms:modified xsi:type="dcterms:W3CDTF">2019-09-26T17:21:05Z</dcterms:modified>
</cp:coreProperties>
</file>