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107"/>
  </p:notesMasterIdLst>
  <p:handoutMasterIdLst>
    <p:handoutMasterId r:id="rId108"/>
  </p:handoutMasterIdLst>
  <p:sldIdLst>
    <p:sldId id="256" r:id="rId2"/>
    <p:sldId id="361" r:id="rId3"/>
    <p:sldId id="379" r:id="rId4"/>
    <p:sldId id="373" r:id="rId5"/>
    <p:sldId id="380" r:id="rId6"/>
    <p:sldId id="257" r:id="rId7"/>
    <p:sldId id="359" r:id="rId8"/>
    <p:sldId id="302" r:id="rId9"/>
    <p:sldId id="303" r:id="rId10"/>
    <p:sldId id="304" r:id="rId11"/>
    <p:sldId id="305" r:id="rId12"/>
    <p:sldId id="306" r:id="rId13"/>
    <p:sldId id="307" r:id="rId14"/>
    <p:sldId id="308"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429"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45" r:id="rId48"/>
    <p:sldId id="403" r:id="rId49"/>
    <p:sldId id="404" r:id="rId50"/>
    <p:sldId id="424" r:id="rId51"/>
    <p:sldId id="425" r:id="rId52"/>
    <p:sldId id="433" r:id="rId53"/>
    <p:sldId id="434" r:id="rId54"/>
    <p:sldId id="435" r:id="rId55"/>
    <p:sldId id="432" r:id="rId56"/>
    <p:sldId id="436" r:id="rId57"/>
    <p:sldId id="438" r:id="rId58"/>
    <p:sldId id="439" r:id="rId59"/>
    <p:sldId id="431" r:id="rId60"/>
    <p:sldId id="440" r:id="rId61"/>
    <p:sldId id="441" r:id="rId62"/>
    <p:sldId id="442" r:id="rId63"/>
    <p:sldId id="443" r:id="rId64"/>
    <p:sldId id="437" r:id="rId65"/>
    <p:sldId id="444" r:id="rId66"/>
    <p:sldId id="401" r:id="rId67"/>
    <p:sldId id="402" r:id="rId68"/>
    <p:sldId id="258" r:id="rId69"/>
    <p:sldId id="259" r:id="rId70"/>
    <p:sldId id="260" r:id="rId71"/>
    <p:sldId id="261" r:id="rId72"/>
    <p:sldId id="262" r:id="rId73"/>
    <p:sldId id="263" r:id="rId74"/>
    <p:sldId id="264" r:id="rId75"/>
    <p:sldId id="265" r:id="rId76"/>
    <p:sldId id="266" r:id="rId77"/>
    <p:sldId id="274" r:id="rId78"/>
    <p:sldId id="267" r:id="rId79"/>
    <p:sldId id="268" r:id="rId80"/>
    <p:sldId id="269" r:id="rId81"/>
    <p:sldId id="270" r:id="rId82"/>
    <p:sldId id="271" r:id="rId83"/>
    <p:sldId id="272" r:id="rId84"/>
    <p:sldId id="426" r:id="rId85"/>
    <p:sldId id="276" r:id="rId86"/>
    <p:sldId id="278" r:id="rId87"/>
    <p:sldId id="430" r:id="rId88"/>
    <p:sldId id="360" r:id="rId89"/>
    <p:sldId id="407" r:id="rId90"/>
    <p:sldId id="378" r:id="rId91"/>
    <p:sldId id="374" r:id="rId92"/>
    <p:sldId id="375" r:id="rId93"/>
    <p:sldId id="408" r:id="rId94"/>
    <p:sldId id="376" r:id="rId95"/>
    <p:sldId id="409" r:id="rId96"/>
    <p:sldId id="382" r:id="rId97"/>
    <p:sldId id="388" r:id="rId98"/>
    <p:sldId id="389" r:id="rId99"/>
    <p:sldId id="446" r:id="rId100"/>
    <p:sldId id="448" r:id="rId101"/>
    <p:sldId id="447" r:id="rId102"/>
    <p:sldId id="397" r:id="rId103"/>
    <p:sldId id="396" r:id="rId104"/>
    <p:sldId id="449" r:id="rId105"/>
    <p:sldId id="398"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380"/>
            <p14:sldId id="257"/>
            <p14:sldId id="359"/>
            <p14:sldId id="302"/>
            <p14:sldId id="303"/>
            <p14:sldId id="304"/>
            <p14:sldId id="305"/>
            <p14:sldId id="306"/>
            <p14:sldId id="307"/>
            <p14:sldId id="308"/>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429"/>
            <p14:sldId id="412"/>
            <p14:sldId id="413"/>
            <p14:sldId id="414"/>
            <p14:sldId id="415"/>
            <p14:sldId id="416"/>
            <p14:sldId id="417"/>
            <p14:sldId id="418"/>
            <p14:sldId id="419"/>
            <p14:sldId id="420"/>
            <p14:sldId id="421"/>
            <p14:sldId id="422"/>
            <p14:sldId id="423"/>
            <p14:sldId id="445"/>
            <p14:sldId id="403"/>
            <p14:sldId id="404"/>
            <p14:sldId id="424"/>
            <p14:sldId id="425"/>
            <p14:sldId id="433"/>
            <p14:sldId id="434"/>
            <p14:sldId id="435"/>
            <p14:sldId id="432"/>
            <p14:sldId id="436"/>
            <p14:sldId id="438"/>
            <p14:sldId id="439"/>
            <p14:sldId id="431"/>
            <p14:sldId id="440"/>
            <p14:sldId id="441"/>
            <p14:sldId id="442"/>
            <p14:sldId id="443"/>
            <p14:sldId id="437"/>
            <p14:sldId id="444"/>
            <p14:sldId id="401"/>
            <p14:sldId id="402"/>
            <p14:sldId id="258"/>
            <p14:sldId id="259"/>
            <p14:sldId id="260"/>
            <p14:sldId id="261"/>
            <p14:sldId id="262"/>
            <p14:sldId id="263"/>
            <p14:sldId id="264"/>
            <p14:sldId id="265"/>
            <p14:sldId id="266"/>
            <p14:sldId id="274"/>
            <p14:sldId id="267"/>
            <p14:sldId id="268"/>
            <p14:sldId id="269"/>
            <p14:sldId id="270"/>
            <p14:sldId id="271"/>
            <p14:sldId id="272"/>
            <p14:sldId id="426"/>
            <p14:sldId id="276"/>
            <p14:sldId id="278"/>
            <p14:sldId id="430"/>
            <p14:sldId id="360"/>
            <p14:sldId id="407"/>
            <p14:sldId id="378"/>
            <p14:sldId id="374"/>
            <p14:sldId id="375"/>
            <p14:sldId id="408"/>
            <p14:sldId id="376"/>
            <p14:sldId id="409"/>
            <p14:sldId id="382"/>
            <p14:sldId id="388"/>
            <p14:sldId id="389"/>
            <p14:sldId id="446"/>
            <p14:sldId id="448"/>
            <p14:sldId id="447"/>
            <p14:sldId id="397"/>
            <p14:sldId id="396"/>
            <p14:sldId id="449"/>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1"/>
    <p:restoredTop sz="92477"/>
  </p:normalViewPr>
  <p:slideViewPr>
    <p:cSldViewPr snapToGrid="0" snapToObjects="1">
      <p:cViewPr varScale="1">
        <p:scale>
          <a:sx n="77" d="100"/>
          <a:sy n="77" d="100"/>
        </p:scale>
        <p:origin x="62" y="22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11/10/2019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11/10/2019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6</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11</a:t>
            </a:fld>
            <a:endParaRPr lang="en-US"/>
          </a:p>
        </p:txBody>
      </p:sp>
    </p:spTree>
    <p:extLst>
      <p:ext uri="{BB962C8B-B14F-4D97-AF65-F5344CB8AC3E}">
        <p14:creationId xmlns:p14="http://schemas.microsoft.com/office/powerpoint/2010/main" val="329541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80</a:t>
            </a:fld>
            <a:endParaRPr lang="en-US"/>
          </a:p>
        </p:txBody>
      </p:sp>
    </p:spTree>
    <p:extLst>
      <p:ext uri="{BB962C8B-B14F-4D97-AF65-F5344CB8AC3E}">
        <p14:creationId xmlns:p14="http://schemas.microsoft.com/office/powerpoint/2010/main" val="197421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81</a:t>
            </a:fld>
            <a:endParaRPr lang="en-US"/>
          </a:p>
        </p:txBody>
      </p:sp>
    </p:spTree>
    <p:extLst>
      <p:ext uri="{BB962C8B-B14F-4D97-AF65-F5344CB8AC3E}">
        <p14:creationId xmlns:p14="http://schemas.microsoft.com/office/powerpoint/2010/main" val="3744905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103</a:t>
            </a:fld>
            <a:endParaRPr lang="en-US"/>
          </a:p>
        </p:txBody>
      </p:sp>
    </p:spTree>
    <p:extLst>
      <p:ext uri="{BB962C8B-B14F-4D97-AF65-F5344CB8AC3E}">
        <p14:creationId xmlns:p14="http://schemas.microsoft.com/office/powerpoint/2010/main" val="145530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104</a:t>
            </a:fld>
            <a:endParaRPr lang="en-US"/>
          </a:p>
        </p:txBody>
      </p:sp>
    </p:spTree>
    <p:extLst>
      <p:ext uri="{BB962C8B-B14F-4D97-AF65-F5344CB8AC3E}">
        <p14:creationId xmlns:p14="http://schemas.microsoft.com/office/powerpoint/2010/main" val="244849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plusplus.com/reference/string/st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roquestcombo-safaribooksonline-com.eproxy.lib.hku.hk/9780133378795" TargetMode="External"/><Relationship Id="rId2" Type="http://schemas.openxmlformats.org/officeDocument/2006/relationships/hyperlink" Target="http://www.cplusplus.com/reference/string/stri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en.cppreference.com/w/c/string/byt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en.cppreference.com/w/c/string/byt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plusplus.com/reference/cstdlib" TargetMode="External"/><Relationship Id="rId2" Type="http://schemas.openxmlformats.org/officeDocument/2006/relationships/hyperlink" Target="http://www.cplusplus.com/reference/cctype/" TargetMode="External"/><Relationship Id="rId1" Type="http://schemas.openxmlformats.org/officeDocument/2006/relationships/slideLayout" Target="../slideLayouts/slideLayout2.xml"/><Relationship Id="rId4" Type="http://schemas.openxmlformats.org/officeDocument/2006/relationships/hyperlink" Target="http://www.cplusplus.com/reference/cstrin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spcBef>
                <a:spcPts val="600"/>
              </a:spcBef>
              <a:spcAft>
                <a:spcPts val="600"/>
              </a:spcAft>
            </a:pPr>
            <a:r>
              <a:rPr lang="en-US" sz="1800" dirty="0"/>
              <a:t>Module 7 Guidance Notes</a:t>
            </a:r>
            <a:br>
              <a:rPr lang="en-US" sz="1800" dirty="0"/>
            </a:br>
            <a:br>
              <a:rPr lang="en-US" sz="1800" dirty="0"/>
            </a:br>
            <a:r>
              <a:rPr lang="en-US" sz="4800" dirty="0"/>
              <a:t>C++ Strings,</a:t>
            </a:r>
            <a:br>
              <a:rPr lang="en-US" sz="4800" dirty="0"/>
            </a:br>
            <a:r>
              <a:rPr lang="en-US" sz="4800" dirty="0"/>
              <a:t>C Characters &amp; Strings,</a:t>
            </a:r>
            <a:br>
              <a:rPr lang="en-US" sz="4800" dirty="0"/>
            </a:br>
            <a:r>
              <a:rPr lang="en-US" sz="4800" dirty="0"/>
              <a:t>Recursion</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Assignment</a:t>
            </a:r>
          </a:p>
        </p:txBody>
      </p:sp>
      <p:sp>
        <p:nvSpPr>
          <p:cNvPr id="3" name="Content Placeholder 2"/>
          <p:cNvSpPr>
            <a:spLocks noGrp="1"/>
          </p:cNvSpPr>
          <p:nvPr>
            <p:ph idx="1"/>
          </p:nvPr>
        </p:nvSpPr>
        <p:spPr/>
        <p:txBody>
          <a:bodyPr>
            <a:normAutofit/>
          </a:bodyPr>
          <a:lstStyle/>
          <a:p>
            <a:r>
              <a:rPr lang="en-US" dirty="0"/>
              <a:t>The string class has its own end-of-string representation, for which we do not need to handle.</a:t>
            </a:r>
          </a:p>
          <a:p>
            <a:pPr marL="0" indent="0">
              <a:buNone/>
            </a:pPr>
            <a:endParaRPr lang="en-US" dirty="0"/>
          </a:p>
          <a:p>
            <a:r>
              <a:rPr lang="en-US" b="1" dirty="0"/>
              <a:t>Unlike C-string</a:t>
            </a:r>
            <a:r>
              <a:rPr lang="en-US" dirty="0"/>
              <a:t>, we can initialize or change a string object using an assignment statement after its declaration:</a:t>
            </a:r>
          </a:p>
          <a:p>
            <a:endParaRPr lang="en-US" sz="2600" dirty="0"/>
          </a:p>
          <a:p>
            <a:endParaRPr lang="en-US" sz="2600" dirty="0"/>
          </a:p>
          <a:p>
            <a:endParaRPr lang="en-US" sz="2600" dirty="0"/>
          </a:p>
          <a:p>
            <a:endParaRPr lang="en-US" sz="2600"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10</a:t>
            </a:fld>
            <a:endParaRPr lang="en-US"/>
          </a:p>
        </p:txBody>
      </p:sp>
      <p:sp>
        <p:nvSpPr>
          <p:cNvPr id="6" name="Rectangle 5"/>
          <p:cNvSpPr/>
          <p:nvPr/>
        </p:nvSpPr>
        <p:spPr>
          <a:xfrm>
            <a:off x="836468" y="3986936"/>
            <a:ext cx="7471063" cy="229812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char a[80] = "Hello";</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msg1, msg2, msg3;</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	msg1 = a;			// initialized with a C-string</a:t>
            </a:r>
          </a:p>
          <a:p>
            <a:r>
              <a:rPr lang="en-US" dirty="0">
                <a:solidFill>
                  <a:schemeClr val="tx1"/>
                </a:solidFill>
                <a:latin typeface="Consolas" charset="0"/>
                <a:ea typeface="Consolas" charset="0"/>
                <a:cs typeface="Consolas" charset="0"/>
              </a:rPr>
              <a:t>	msg2 = "World";	// initialized with a string literal</a:t>
            </a:r>
          </a:p>
          <a:p>
            <a:r>
              <a:rPr lang="en-US" dirty="0">
                <a:solidFill>
                  <a:schemeClr val="tx1"/>
                </a:solidFill>
                <a:latin typeface="Consolas" charset="0"/>
                <a:ea typeface="Consolas" charset="0"/>
                <a:cs typeface="Consolas" charset="0"/>
              </a:rPr>
              <a:t>	msg3 = msg1;		// initialized with a string object</a:t>
            </a:r>
            <a:endParaRPr lang="en-US" dirty="0">
              <a:solidFill>
                <a:schemeClr val="accent6">
                  <a:lumMod val="75000"/>
                </a:schemeClr>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5DF1CF1A-54B2-EC4B-AC3F-3A96D56C78CF}"/>
              </a:ext>
            </a:extLst>
          </p:cNvPr>
          <p:cNvSpPr/>
          <p:nvPr/>
        </p:nvSpPr>
        <p:spPr>
          <a:xfrm>
            <a:off x="6682154" y="2072119"/>
            <a:ext cx="2004646" cy="721449"/>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accent3">
                    <a:lumMod val="75000"/>
                  </a:schemeClr>
                </a:solidFill>
                <a:latin typeface="Avenir Next Condensed" panose="020B0506020202020204" pitchFamily="34" charset="0"/>
                <a:ea typeface="Consolas" charset="0"/>
                <a:cs typeface="Consolas" charset="0"/>
              </a:rPr>
              <a:t>Recall that in C-string, we need the null character ’\0’ to indicate end of string</a:t>
            </a:r>
            <a:endParaRPr lang="en-US"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81153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FF8-2836-8240-8D71-8A7C9380EEBB}"/>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BDF0C326-DBFF-2B49-B98D-99E263C75CDD}"/>
              </a:ext>
            </a:extLst>
          </p:cNvPr>
          <p:cNvSpPr>
            <a:spLocks noGrp="1"/>
          </p:cNvSpPr>
          <p:nvPr>
            <p:ph idx="1"/>
          </p:nvPr>
        </p:nvSpPr>
        <p:spPr/>
        <p:txBody>
          <a:bodyPr>
            <a:normAutofit/>
          </a:bodyPr>
          <a:lstStyle/>
          <a:p>
            <a:pPr marL="0" indent="0">
              <a:buNone/>
            </a:pPr>
            <a:r>
              <a:rPr lang="en-US" dirty="0"/>
              <a:t>Consider the following program:</a:t>
            </a:r>
          </a:p>
        </p:txBody>
      </p:sp>
      <p:sp>
        <p:nvSpPr>
          <p:cNvPr id="4" name="Slide Number Placeholder 3">
            <a:extLst>
              <a:ext uri="{FF2B5EF4-FFF2-40B4-BE49-F238E27FC236}">
                <a16:creationId xmlns:a16="http://schemas.microsoft.com/office/drawing/2014/main" id="{776430DB-426B-3F42-9D87-81C9C8215EF9}"/>
              </a:ext>
            </a:extLst>
          </p:cNvPr>
          <p:cNvSpPr>
            <a:spLocks noGrp="1"/>
          </p:cNvSpPr>
          <p:nvPr>
            <p:ph type="sldNum" sz="quarter" idx="12"/>
          </p:nvPr>
        </p:nvSpPr>
        <p:spPr/>
        <p:txBody>
          <a:bodyPr/>
          <a:lstStyle/>
          <a:p>
            <a:fld id="{A2D5F323-9395-A24C-8003-89F99F5948AE}" type="slidenum">
              <a:rPr lang="en-US" smtClean="0"/>
              <a:pPr/>
              <a:t>100</a:t>
            </a:fld>
            <a:endParaRPr lang="en-US" dirty="0"/>
          </a:p>
        </p:txBody>
      </p:sp>
      <p:pic>
        <p:nvPicPr>
          <p:cNvPr id="5" name="Picture 4" descr="../../../../Desktop/Screen%20Shot%202017-11-08%20at%2010.02.17%">
            <a:extLst>
              <a:ext uri="{FF2B5EF4-FFF2-40B4-BE49-F238E27FC236}">
                <a16:creationId xmlns:a16="http://schemas.microsoft.com/office/drawing/2014/main" id="{B505DCB2-12D8-0F46-BC8F-7F7038CBF3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6500" y="2246049"/>
            <a:ext cx="6603518" cy="3755358"/>
          </a:xfrm>
          <a:prstGeom prst="rect">
            <a:avLst/>
          </a:prstGeom>
          <a:noFill/>
          <a:ln>
            <a:noFill/>
          </a:ln>
        </p:spPr>
      </p:pic>
    </p:spTree>
    <p:extLst>
      <p:ext uri="{BB962C8B-B14F-4D97-AF65-F5344CB8AC3E}">
        <p14:creationId xmlns:p14="http://schemas.microsoft.com/office/powerpoint/2010/main" val="1357403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FF8-2836-8240-8D71-8A7C9380EEBB}"/>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BDF0C326-DBFF-2B49-B98D-99E263C75CDD}"/>
              </a:ext>
            </a:extLst>
          </p:cNvPr>
          <p:cNvSpPr>
            <a:spLocks noGrp="1"/>
          </p:cNvSpPr>
          <p:nvPr>
            <p:ph idx="1"/>
          </p:nvPr>
        </p:nvSpPr>
        <p:spPr>
          <a:xfrm>
            <a:off x="457199" y="1417638"/>
            <a:ext cx="8424041" cy="5088265"/>
          </a:xfrm>
        </p:spPr>
        <p:txBody>
          <a:bodyPr>
            <a:normAutofit fontScale="85000" lnSpcReduction="10000"/>
          </a:bodyPr>
          <a:lstStyle/>
          <a:p>
            <a:pPr marL="0" indent="0">
              <a:lnSpc>
                <a:spcPct val="120000"/>
              </a:lnSpc>
              <a:buNone/>
            </a:pPr>
            <a:r>
              <a:rPr lang="en-US" dirty="0"/>
              <a:t>The function </a:t>
            </a:r>
            <a:r>
              <a:rPr lang="en-US" sz="2100" dirty="0" err="1">
                <a:latin typeface="Menlo" panose="020B0609030804020204" pitchFamily="49" charset="0"/>
                <a:ea typeface="Menlo" panose="020B0609030804020204" pitchFamily="49" charset="0"/>
                <a:cs typeface="Menlo" panose="020B0609030804020204" pitchFamily="49" charset="0"/>
              </a:rPr>
              <a:t>returnNickNameGivenLastName</a:t>
            </a:r>
            <a:r>
              <a:rPr lang="en-US" dirty="0"/>
              <a:t> will search in the string array </a:t>
            </a:r>
            <a:r>
              <a:rPr lang="en-US" sz="2100" dirty="0">
                <a:latin typeface="Menlo" panose="020B0609030804020204" pitchFamily="49" charset="0"/>
                <a:ea typeface="Menlo" panose="020B0609030804020204" pitchFamily="49" charset="0"/>
                <a:cs typeface="Menlo" panose="020B0609030804020204" pitchFamily="49" charset="0"/>
              </a:rPr>
              <a:t>name</a:t>
            </a:r>
            <a:r>
              <a:rPr lang="en-US" dirty="0"/>
              <a:t> for the string </a:t>
            </a:r>
            <a:r>
              <a:rPr lang="en-US" sz="2100" dirty="0" err="1">
                <a:latin typeface="Menlo" panose="020B0609030804020204" pitchFamily="49" charset="0"/>
                <a:ea typeface="Menlo" panose="020B0609030804020204" pitchFamily="49" charset="0"/>
                <a:cs typeface="Menlo" panose="020B0609030804020204" pitchFamily="49" charset="0"/>
              </a:rPr>
              <a:t>lastName</a:t>
            </a:r>
            <a:r>
              <a:rPr lang="en-US" dirty="0"/>
              <a:t> of a user and returns the nickname of the matched user. </a:t>
            </a:r>
            <a:endParaRPr lang="en-HK" dirty="0"/>
          </a:p>
          <a:p>
            <a:pPr marL="0" indent="0">
              <a:lnSpc>
                <a:spcPct val="120000"/>
              </a:lnSpc>
              <a:buNone/>
            </a:pPr>
            <a:r>
              <a:rPr lang="en-US" dirty="0"/>
              <a:t>Each slot of the </a:t>
            </a:r>
            <a:r>
              <a:rPr lang="en-US" sz="2100" dirty="0">
                <a:latin typeface="Menlo" panose="020B0609030804020204" pitchFamily="49" charset="0"/>
                <a:ea typeface="Menlo" panose="020B0609030804020204" pitchFamily="49" charset="0"/>
                <a:cs typeface="Menlo" panose="020B0609030804020204" pitchFamily="49" charset="0"/>
              </a:rPr>
              <a:t>name[] </a:t>
            </a:r>
            <a:r>
              <a:rPr lang="en-US" dirty="0"/>
              <a:t>array stores the name of a user. It uses the following format: </a:t>
            </a:r>
            <a:br>
              <a:rPr lang="en-US" dirty="0"/>
            </a:br>
            <a:r>
              <a:rPr lang="en-US" dirty="0">
                <a:latin typeface="Avenir Next Condensed" panose="020B0506020202020204" pitchFamily="34" charset="0"/>
              </a:rPr>
              <a:t>[</a:t>
            </a:r>
            <a:r>
              <a:rPr lang="en-US" i="1" dirty="0">
                <a:latin typeface="Avenir Next Condensed" panose="020B0506020202020204" pitchFamily="34" charset="0"/>
              </a:rPr>
              <a:t>First name</a:t>
            </a:r>
            <a:r>
              <a:rPr lang="en-US" dirty="0">
                <a:latin typeface="Avenir Next Condensed" panose="020B0506020202020204" pitchFamily="34" charset="0"/>
              </a:rPr>
              <a:t>][comma][space][</a:t>
            </a:r>
            <a:r>
              <a:rPr lang="en-US" i="1" dirty="0">
                <a:latin typeface="Avenir Next Condensed" panose="020B0506020202020204" pitchFamily="34" charset="0"/>
              </a:rPr>
              <a:t>Last name</a:t>
            </a:r>
            <a:r>
              <a:rPr lang="en-US" dirty="0">
                <a:latin typeface="Avenir Next Condensed" panose="020B0506020202020204" pitchFamily="34" charset="0"/>
              </a:rPr>
              <a:t>][space][open bracket][</a:t>
            </a:r>
            <a:r>
              <a:rPr lang="en-US" i="1" dirty="0">
                <a:latin typeface="Avenir Next Condensed" panose="020B0506020202020204" pitchFamily="34" charset="0"/>
              </a:rPr>
              <a:t>Nickname</a:t>
            </a:r>
            <a:r>
              <a:rPr lang="en-US" dirty="0">
                <a:latin typeface="Avenir Next Condensed" panose="020B0506020202020204" pitchFamily="34" charset="0"/>
              </a:rPr>
              <a:t>][close bracket] </a:t>
            </a:r>
            <a:endParaRPr lang="en-HK" dirty="0">
              <a:latin typeface="Avenir Next Condensed" panose="020B0506020202020204" pitchFamily="34" charset="0"/>
            </a:endParaRPr>
          </a:p>
          <a:p>
            <a:pPr marL="0" indent="0">
              <a:lnSpc>
                <a:spcPct val="120000"/>
              </a:lnSpc>
              <a:buNone/>
            </a:pPr>
            <a:r>
              <a:rPr lang="en-US" dirty="0"/>
              <a:t>Note that the second input parameter of the function is an integer denoting the number of users (i.e., number of slots in the </a:t>
            </a:r>
            <a:r>
              <a:rPr lang="en-US" sz="2100" dirty="0">
                <a:latin typeface="Menlo" panose="020B0609030804020204" pitchFamily="49" charset="0"/>
                <a:ea typeface="Menlo" panose="020B0609030804020204" pitchFamily="49" charset="0"/>
                <a:cs typeface="Menlo" panose="020B0609030804020204" pitchFamily="49" charset="0"/>
              </a:rPr>
              <a:t>name[] </a:t>
            </a:r>
            <a:r>
              <a:rPr lang="en-US" dirty="0"/>
              <a:t>array). </a:t>
            </a:r>
            <a:endParaRPr lang="en-HK" dirty="0"/>
          </a:p>
          <a:p>
            <a:pPr marL="0" indent="0">
              <a:lnSpc>
                <a:spcPct val="120000"/>
              </a:lnSpc>
              <a:buNone/>
            </a:pPr>
            <a:r>
              <a:rPr lang="en-US" dirty="0"/>
              <a:t>The function returns a </a:t>
            </a:r>
            <a:r>
              <a:rPr lang="en-US" sz="2100" dirty="0">
                <a:latin typeface="Menlo" panose="020B0609030804020204" pitchFamily="49" charset="0"/>
                <a:ea typeface="Menlo" panose="020B0609030804020204" pitchFamily="49" charset="0"/>
                <a:cs typeface="Menlo" panose="020B0609030804020204" pitchFamily="49" charset="0"/>
              </a:rPr>
              <a:t>string</a:t>
            </a:r>
            <a:r>
              <a:rPr lang="en-US" dirty="0"/>
              <a:t>, which is the nickname of the matched user (you may assume that there is at most one match). </a:t>
            </a:r>
            <a:endParaRPr lang="en-HK" dirty="0"/>
          </a:p>
          <a:p>
            <a:pPr marL="0" indent="0">
              <a:lnSpc>
                <a:spcPct val="120000"/>
              </a:lnSpc>
              <a:buNone/>
            </a:pPr>
            <a:r>
              <a:rPr lang="en-US" dirty="0"/>
              <a:t>The function returns the string </a:t>
            </a:r>
            <a:r>
              <a:rPr lang="en-US" sz="2100" dirty="0">
                <a:latin typeface="Menlo" panose="020B0609030804020204" pitchFamily="49" charset="0"/>
                <a:ea typeface="Menlo" panose="020B0609030804020204" pitchFamily="49" charset="0"/>
                <a:cs typeface="Menlo" panose="020B0609030804020204" pitchFamily="49" charset="0"/>
              </a:rPr>
              <a:t>"Not found!" </a:t>
            </a:r>
            <a:r>
              <a:rPr lang="en-US" dirty="0"/>
              <a:t>if no match is found. Here is a sample input (underlined) and output of the program: </a:t>
            </a:r>
            <a:endParaRPr lang="en-HK" dirty="0"/>
          </a:p>
          <a:p>
            <a:pPr marL="0" indent="0">
              <a:lnSpc>
                <a:spcPct val="120000"/>
              </a:lnSpc>
              <a:buNone/>
            </a:pPr>
            <a:r>
              <a:rPr lang="en-GB" sz="2100" dirty="0">
                <a:latin typeface="Menlo" panose="020B0609030804020204" pitchFamily="49" charset="0"/>
                <a:ea typeface="Menlo" panose="020B0609030804020204" pitchFamily="49" charset="0"/>
                <a:cs typeface="Menlo" panose="020B0609030804020204" pitchFamily="49" charset="0"/>
              </a:rPr>
              <a:t>Choi</a:t>
            </a:r>
            <a:br>
              <a:rPr lang="en-GB" sz="2100" dirty="0">
                <a:latin typeface="Menlo" panose="020B0609030804020204" pitchFamily="49" charset="0"/>
                <a:ea typeface="Menlo" panose="020B0609030804020204" pitchFamily="49" charset="0"/>
                <a:cs typeface="Menlo" panose="020B0609030804020204" pitchFamily="49" charset="0"/>
              </a:rPr>
            </a:br>
            <a:r>
              <a:rPr lang="en-GB" sz="2100" dirty="0">
                <a:latin typeface="Menlo" panose="020B0609030804020204" pitchFamily="49" charset="0"/>
                <a:ea typeface="Menlo" panose="020B0609030804020204" pitchFamily="49" charset="0"/>
                <a:cs typeface="Menlo" panose="020B0609030804020204" pitchFamily="49" charset="0"/>
              </a:rPr>
              <a:t>Loretta</a:t>
            </a:r>
            <a:endParaRPr lang="en-HK" sz="21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776430DB-426B-3F42-9D87-81C9C8215EF9}"/>
              </a:ext>
            </a:extLst>
          </p:cNvPr>
          <p:cNvSpPr>
            <a:spLocks noGrp="1"/>
          </p:cNvSpPr>
          <p:nvPr>
            <p:ph type="sldNum" sz="quarter" idx="12"/>
          </p:nvPr>
        </p:nvSpPr>
        <p:spPr/>
        <p:txBody>
          <a:bodyPr/>
          <a:lstStyle/>
          <a:p>
            <a:fld id="{A2D5F323-9395-A24C-8003-89F99F5948AE}" type="slidenum">
              <a:rPr lang="en-US" smtClean="0"/>
              <a:pPr/>
              <a:t>101</a:t>
            </a:fld>
            <a:endParaRPr lang="en-US" dirty="0"/>
          </a:p>
        </p:txBody>
      </p:sp>
    </p:spTree>
    <p:extLst>
      <p:ext uri="{BB962C8B-B14F-4D97-AF65-F5344CB8AC3E}">
        <p14:creationId xmlns:p14="http://schemas.microsoft.com/office/powerpoint/2010/main" val="38290333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102</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sz="2000" dirty="0"/>
              <a:t>Write a little library system for storing and searching books with using a text file. The data should include name, author, call number and subject. No restriction on output format.</a:t>
            </a:r>
            <a:endParaRPr lang="en-HK" sz="2000" dirty="0"/>
          </a:p>
          <a:p>
            <a:pPr marL="0" indent="0">
              <a:buNone/>
            </a:pPr>
            <a:r>
              <a:rPr lang="en-US" sz="2000" dirty="0"/>
              <a:t> </a:t>
            </a:r>
            <a:endParaRPr lang="en-HK" sz="2000" dirty="0"/>
          </a:p>
          <a:p>
            <a:pPr marL="0" indent="0">
              <a:buNone/>
            </a:pPr>
            <a:r>
              <a:rPr lang="en-US" sz="2000" dirty="0"/>
              <a:t>You may start with the following struct definition, function prototypes and main function design:</a:t>
            </a:r>
            <a:endParaRPr lang="en-HK" sz="2000" dirty="0"/>
          </a:p>
          <a:p>
            <a:pPr marL="0" indent="0">
              <a:buNone/>
            </a:pP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103</a:t>
            </a:fld>
            <a:endParaRPr lang="en-US" dirty="0"/>
          </a:p>
        </p:txBody>
      </p:sp>
    </p:spTree>
    <p:extLst>
      <p:ext uri="{BB962C8B-B14F-4D97-AF65-F5344CB8AC3E}">
        <p14:creationId xmlns:p14="http://schemas.microsoft.com/office/powerpoint/2010/main" val="22256398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a:t>
            </a: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104</a:t>
            </a:fld>
            <a:endParaRPr lang="en-US" dirty="0"/>
          </a:p>
        </p:txBody>
      </p:sp>
      <p:pic>
        <p:nvPicPr>
          <p:cNvPr id="7" name="Picture 6" descr="../Desktop/Screen%20Shot%202017-11-16%20at%2010.49.11%20PM.png">
            <a:extLst>
              <a:ext uri="{FF2B5EF4-FFF2-40B4-BE49-F238E27FC236}">
                <a16:creationId xmlns:a16="http://schemas.microsoft.com/office/drawing/2014/main" id="{1495A05F-FF29-494A-8F4A-9E359DFDC4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0158" y="1308100"/>
            <a:ext cx="5336540" cy="5048250"/>
          </a:xfrm>
          <a:prstGeom prst="rect">
            <a:avLst/>
          </a:prstGeom>
          <a:noFill/>
          <a:ln>
            <a:noFill/>
          </a:ln>
        </p:spPr>
      </p:pic>
    </p:spTree>
    <p:extLst>
      <p:ext uri="{BB962C8B-B14F-4D97-AF65-F5344CB8AC3E}">
        <p14:creationId xmlns:p14="http://schemas.microsoft.com/office/powerpoint/2010/main" val="26143053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F18-068B-42D2-9F9A-51AFA0A3603E}"/>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0400D80B-B64F-468F-ADFB-F06FA170F8D1}"/>
              </a:ext>
            </a:extLst>
          </p:cNvPr>
          <p:cNvSpPr>
            <a:spLocks noGrp="1"/>
          </p:cNvSpPr>
          <p:nvPr>
            <p:ph idx="1"/>
          </p:nvPr>
        </p:nvSpPr>
        <p:spPr>
          <a:xfrm>
            <a:off x="457200" y="1600200"/>
            <a:ext cx="8229600" cy="5031828"/>
          </a:xfrm>
        </p:spPr>
        <p:txBody>
          <a:bodyPr>
            <a:normAutofit fontScale="62500" lnSpcReduction="20000"/>
          </a:bodyPr>
          <a:lstStyle/>
          <a:p>
            <a:pPr marL="0" indent="0">
              <a:buNone/>
            </a:pPr>
            <a:r>
              <a:rPr lang="en-US" dirty="0"/>
              <a:t>This question is on file I/O and string manipulation.</a:t>
            </a:r>
          </a:p>
          <a:p>
            <a:pPr marL="0" indent="0">
              <a:buNone/>
            </a:pPr>
            <a:endParaRPr lang="en-HK" dirty="0"/>
          </a:p>
          <a:p>
            <a:pPr marL="0" indent="0">
              <a:buNone/>
            </a:pPr>
            <a:r>
              <a:rPr lang="en-US" dirty="0"/>
              <a:t>Write a program to read a file and report the number of occurrences of each word in the file. Your program will not distinguish between upper- and lower-case words. E.g., “hello”, “Hello”, “HELLO” are the same. The words must be output in lowercase and sorted in ascending order of their frequencies. Words with same frequency are ordered lexicographically. </a:t>
            </a:r>
          </a:p>
          <a:p>
            <a:pPr marL="0" indent="0">
              <a:buNone/>
            </a:pPr>
            <a:endParaRPr lang="en-HK" dirty="0"/>
          </a:p>
          <a:p>
            <a:pPr marL="0" indent="0">
              <a:buNone/>
            </a:pPr>
            <a:r>
              <a:rPr lang="en-US" dirty="0"/>
              <a:t>Example:</a:t>
            </a:r>
            <a:endParaRPr lang="en-HK" dirty="0"/>
          </a:p>
          <a:p>
            <a:pPr marL="0" indent="0">
              <a:buNone/>
            </a:pPr>
            <a:r>
              <a:rPr lang="en-US" dirty="0"/>
              <a:t>Contents of input file: </a:t>
            </a:r>
            <a:br>
              <a:rPr lang="en-US" dirty="0"/>
            </a:br>
            <a:r>
              <a:rPr lang="en-US" sz="2200" dirty="0">
                <a:latin typeface="Menlo" panose="020B0609030804020204" pitchFamily="49" charset="0"/>
                <a:ea typeface="Menlo" panose="020B0609030804020204" pitchFamily="49" charset="0"/>
                <a:cs typeface="Menlo" panose="020B0609030804020204" pitchFamily="49" charset="0"/>
              </a:rPr>
              <a:t>Hello, where are you going to?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Are you going to school to … say hello? </a:t>
            </a:r>
            <a:endParaRPr lang="en-HK" sz="22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a:p>
            <a:pPr marL="0" indent="0">
              <a:buNone/>
            </a:pPr>
            <a:r>
              <a:rPr lang="en-US" dirty="0"/>
              <a:t>Your program output: </a:t>
            </a:r>
            <a:br>
              <a:rPr lang="en-US" dirty="0"/>
            </a:br>
            <a:r>
              <a:rPr lang="en-US" sz="2200" dirty="0">
                <a:latin typeface="Menlo" panose="020B0609030804020204" pitchFamily="49" charset="0"/>
                <a:ea typeface="Menlo" panose="020B0609030804020204" pitchFamily="49" charset="0"/>
                <a:cs typeface="Menlo" panose="020B0609030804020204" pitchFamily="49" charset="0"/>
              </a:rPr>
              <a:t>say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school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where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are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going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hello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you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to 3</a:t>
            </a:r>
          </a:p>
          <a:p>
            <a:pPr marL="0" indent="0">
              <a:buNone/>
            </a:pPr>
            <a:endParaRPr lang="en-HK" sz="22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t>Hint: By including &lt;</a:t>
            </a:r>
            <a:r>
              <a:rPr lang="en-US" dirty="0" err="1"/>
              <a:t>cctype</a:t>
            </a:r>
            <a:r>
              <a:rPr lang="en-US" dirty="0"/>
              <a:t>&gt; you can use the function </a:t>
            </a:r>
            <a:r>
              <a:rPr lang="en-US" dirty="0" err="1"/>
              <a:t>ispunct</a:t>
            </a:r>
            <a:r>
              <a:rPr lang="en-US" dirty="0"/>
              <a:t>() to test whether a character is a punctuation or not.</a:t>
            </a:r>
            <a:endParaRPr lang="en-HK" dirty="0"/>
          </a:p>
        </p:txBody>
      </p:sp>
      <p:sp>
        <p:nvSpPr>
          <p:cNvPr id="4" name="Slide Number Placeholder 3">
            <a:extLst>
              <a:ext uri="{FF2B5EF4-FFF2-40B4-BE49-F238E27FC236}">
                <a16:creationId xmlns:a16="http://schemas.microsoft.com/office/drawing/2014/main" id="{D6CC6AF5-A585-475F-A36A-58444970B08C}"/>
              </a:ext>
            </a:extLst>
          </p:cNvPr>
          <p:cNvSpPr>
            <a:spLocks noGrp="1"/>
          </p:cNvSpPr>
          <p:nvPr>
            <p:ph type="sldNum" sz="quarter" idx="12"/>
          </p:nvPr>
        </p:nvSpPr>
        <p:spPr/>
        <p:txBody>
          <a:bodyPr/>
          <a:lstStyle/>
          <a:p>
            <a:fld id="{A2D5F323-9395-A24C-8003-89F99F5948AE}" type="slidenum">
              <a:rPr lang="en-US" smtClean="0"/>
              <a:pPr/>
              <a:t>105</a:t>
            </a:fld>
            <a:endParaRPr lang="en-US" dirty="0"/>
          </a:p>
        </p:txBody>
      </p:sp>
    </p:spTree>
    <p:extLst>
      <p:ext uri="{BB962C8B-B14F-4D97-AF65-F5344CB8AC3E}">
        <p14:creationId xmlns:p14="http://schemas.microsoft.com/office/powerpoint/2010/main" val="309683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Subscript Operator</a:t>
            </a:r>
          </a:p>
        </p:txBody>
      </p:sp>
      <p:sp>
        <p:nvSpPr>
          <p:cNvPr id="3" name="Content Placeholder 2"/>
          <p:cNvSpPr>
            <a:spLocks noGrp="1"/>
          </p:cNvSpPr>
          <p:nvPr>
            <p:ph idx="1"/>
          </p:nvPr>
        </p:nvSpPr>
        <p:spPr/>
        <p:txBody>
          <a:bodyPr/>
          <a:lstStyle/>
          <a:p>
            <a:r>
              <a:rPr lang="en-US" dirty="0"/>
              <a:t>We may also access individual character using the subscript operator </a:t>
            </a:r>
            <a:r>
              <a:rPr lang="en-US" dirty="0">
                <a:latin typeface="Consolas" charset="0"/>
                <a:ea typeface="Consolas" charset="0"/>
                <a:cs typeface="Consolas" charset="0"/>
              </a:rPr>
              <a:t>[]</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11</a:t>
            </a:fld>
            <a:endParaRPr lang="en-US"/>
          </a:p>
        </p:txBody>
      </p:sp>
      <p:sp>
        <p:nvSpPr>
          <p:cNvPr id="6" name="Rectangle 5"/>
          <p:cNvSpPr/>
          <p:nvPr/>
        </p:nvSpPr>
        <p:spPr>
          <a:xfrm>
            <a:off x="1091045" y="2775215"/>
            <a:ext cx="4852555" cy="177937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accent6">
                    <a:lumMod val="75000"/>
                  </a:schemeClr>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string</a:t>
            </a: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 = "Hello World!";</a:t>
            </a: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[11] = '?';</a:t>
            </a:r>
          </a:p>
          <a:p>
            <a:endParaRPr lang="en-US" sz="2000" dirty="0">
              <a:solidFill>
                <a:schemeClr val="tx1"/>
              </a:solidFill>
              <a:latin typeface="Consolas" charset="0"/>
              <a:ea typeface="Consolas" charset="0"/>
              <a:cs typeface="Consolas" charset="0"/>
            </a:endParaRP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p:txBody>
      </p:sp>
      <p:sp>
        <p:nvSpPr>
          <p:cNvPr id="7" name="Rectangle 6"/>
          <p:cNvSpPr/>
          <p:nvPr/>
        </p:nvSpPr>
        <p:spPr>
          <a:xfrm>
            <a:off x="4754454" y="4184758"/>
            <a:ext cx="3286669" cy="110478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Hello World?</a:t>
            </a:r>
          </a:p>
          <a:p>
            <a:endParaRPr lang="en-US" dirty="0">
              <a:solidFill>
                <a:schemeClr val="tx1">
                  <a:lumMod val="50000"/>
                  <a:lumOff val="50000"/>
                </a:schemeClr>
              </a:solidFill>
              <a:latin typeface="Consolas" charset="0"/>
              <a:ea typeface="Consolas" charset="0"/>
              <a:cs typeface="Consolas" charset="0"/>
            </a:endParaRPr>
          </a:p>
        </p:txBody>
      </p:sp>
      <p:sp>
        <p:nvSpPr>
          <p:cNvPr id="8" name="TextBox 7"/>
          <p:cNvSpPr txBox="1"/>
          <p:nvPr/>
        </p:nvSpPr>
        <p:spPr>
          <a:xfrm>
            <a:off x="7087642" y="5289542"/>
            <a:ext cx="1064715" cy="307777"/>
          </a:xfrm>
          <a:prstGeom prst="rect">
            <a:avLst/>
          </a:prstGeom>
          <a:noFill/>
        </p:spPr>
        <p:txBody>
          <a:bodyPr wrap="none" rtlCol="0">
            <a:spAutoFit/>
          </a:bodyPr>
          <a:lstStyle/>
          <a:p>
            <a:r>
              <a:rPr lang="en-US" sz="1400" dirty="0">
                <a:latin typeface="Avenir Next Condensed" panose="020B0506020202020204" pitchFamily="34" charset="0"/>
                <a:cs typeface="Chalkduster"/>
              </a:rPr>
              <a:t>Screen output</a:t>
            </a:r>
          </a:p>
        </p:txBody>
      </p:sp>
    </p:spTree>
    <p:extLst>
      <p:ext uri="{BB962C8B-B14F-4D97-AF65-F5344CB8AC3E}">
        <p14:creationId xmlns:p14="http://schemas.microsoft.com/office/powerpoint/2010/main" val="395885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 </a:t>
            </a:r>
          </a:p>
        </p:txBody>
      </p:sp>
      <p:sp>
        <p:nvSpPr>
          <p:cNvPr id="3" name="Content Placeholder 2"/>
          <p:cNvSpPr>
            <a:spLocks noGrp="1"/>
          </p:cNvSpPr>
          <p:nvPr>
            <p:ph idx="1"/>
          </p:nvPr>
        </p:nvSpPr>
        <p:spPr/>
        <p:txBody>
          <a:bodyPr>
            <a:normAutofit/>
          </a:bodyPr>
          <a:lstStyle/>
          <a:p>
            <a:r>
              <a:rPr lang="en-US" dirty="0"/>
              <a:t>Two strings can be </a:t>
            </a:r>
            <a:r>
              <a:rPr lang="en-US" b="1" dirty="0">
                <a:solidFill>
                  <a:schemeClr val="accent6">
                    <a:lumMod val="75000"/>
                  </a:schemeClr>
                </a:solidFill>
              </a:rPr>
              <a:t>concatenated</a:t>
            </a:r>
            <a:r>
              <a:rPr lang="en-US" dirty="0"/>
              <a:t> to form a longer string using the binary operator </a:t>
            </a:r>
            <a:r>
              <a:rPr lang="en-US" b="1" dirty="0">
                <a:solidFill>
                  <a:schemeClr val="accent5">
                    <a:lumMod val="75000"/>
                  </a:schemeClr>
                </a:solidFill>
                <a:latin typeface="Consolas" charset="0"/>
                <a:ea typeface="Consolas" charset="0"/>
                <a:cs typeface="Consolas" charset="0"/>
              </a:rPr>
              <a:t>+</a:t>
            </a:r>
          </a:p>
          <a:p>
            <a:endParaRPr lang="en-US" dirty="0"/>
          </a:p>
          <a:p>
            <a:endParaRPr lang="en-US" dirty="0"/>
          </a:p>
          <a:p>
            <a:endParaRPr lang="en-US" dirty="0"/>
          </a:p>
          <a:p>
            <a:endParaRPr lang="en-US" dirty="0"/>
          </a:p>
          <a:p>
            <a:endParaRPr lang="en-US" dirty="0"/>
          </a:p>
          <a:p>
            <a:endParaRPr lang="en-US" dirty="0"/>
          </a:p>
          <a:p>
            <a:r>
              <a:rPr lang="en-US" dirty="0"/>
              <a:t>Note that at least one of the operands of + must be a string object.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a:t>
            </a:fld>
            <a:endParaRPr lang="en-US"/>
          </a:p>
        </p:txBody>
      </p:sp>
      <p:sp>
        <p:nvSpPr>
          <p:cNvPr id="6" name="Rectangle 5"/>
          <p:cNvSpPr/>
          <p:nvPr/>
        </p:nvSpPr>
        <p:spPr>
          <a:xfrm>
            <a:off x="922320" y="2446638"/>
            <a:ext cx="7494316" cy="19029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accent6">
                    <a:lumMod val="75000"/>
                  </a:schemeClr>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string</a:t>
            </a:r>
            <a:r>
              <a:rPr lang="en-US" sz="2000" dirty="0">
                <a:solidFill>
                  <a:schemeClr val="tx1"/>
                </a:solidFill>
                <a:latin typeface="Consolas" charset="0"/>
                <a:ea typeface="Consolas" charset="0"/>
                <a:cs typeface="Consolas" charset="0"/>
              </a:rPr>
              <a:t> msg1 = "I love ";</a:t>
            </a:r>
          </a:p>
          <a:p>
            <a:r>
              <a:rPr lang="en-US" sz="2000" dirty="0">
                <a:solidFill>
                  <a:schemeClr val="tx1"/>
                </a:solidFill>
                <a:latin typeface="Consolas" charset="0"/>
                <a:ea typeface="Consolas" charset="0"/>
                <a:cs typeface="Consolas" charset="0"/>
              </a:rPr>
              <a:t>	string msg2 = "cats";</a:t>
            </a:r>
          </a:p>
          <a:p>
            <a:r>
              <a:rPr lang="en-US" sz="2000" dirty="0">
                <a:solidFill>
                  <a:schemeClr val="tx1"/>
                </a:solidFill>
                <a:latin typeface="Consolas" charset="0"/>
                <a:ea typeface="Consolas" charset="0"/>
                <a:cs typeface="Consolas" charset="0"/>
              </a:rPr>
              <a:t>	string msg3 = msg1 + msg2;</a:t>
            </a:r>
          </a:p>
          <a:p>
            <a:r>
              <a:rPr lang="en-US" sz="2000" dirty="0">
                <a:solidFill>
                  <a:schemeClr val="tx1"/>
                </a:solidFill>
                <a:latin typeface="Consolas" charset="0"/>
                <a:ea typeface="Consolas" charset="0"/>
                <a:cs typeface="Consolas" charset="0"/>
              </a:rPr>
              <a:t>	string msg4 = msg1 + "dogs";</a:t>
            </a:r>
          </a:p>
          <a:p>
            <a:r>
              <a:rPr lang="en-US" sz="2000" dirty="0">
                <a:solidFill>
                  <a:schemeClr val="tx1"/>
                </a:solidFill>
                <a:latin typeface="Consolas" charset="0"/>
                <a:ea typeface="Consolas" charset="0"/>
                <a:cs typeface="Consolas" charset="0"/>
              </a:rPr>
              <a:t>	string msg5 = "I hate " + msg2 + " and dogs";	</a:t>
            </a:r>
            <a:endParaRPr lang="en-US" sz="2000" dirty="0">
              <a:solidFill>
                <a:schemeClr val="accent6">
                  <a:lumMod val="75000"/>
                </a:schemeClr>
              </a:solidFill>
              <a:latin typeface="Consolas" charset="0"/>
              <a:ea typeface="Consolas" charset="0"/>
              <a:cs typeface="Consolas" charset="0"/>
            </a:endParaRPr>
          </a:p>
        </p:txBody>
      </p:sp>
      <p:sp>
        <p:nvSpPr>
          <p:cNvPr id="7" name="TextBox 6"/>
          <p:cNvSpPr txBox="1"/>
          <p:nvPr/>
        </p:nvSpPr>
        <p:spPr>
          <a:xfrm>
            <a:off x="7094838" y="2238680"/>
            <a:ext cx="173637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dirty="0">
                <a:latin typeface="Consolas" charset="0"/>
                <a:ea typeface="Consolas" charset="0"/>
                <a:cs typeface="Consolas" charset="0"/>
              </a:rPr>
              <a:t>I love cats</a:t>
            </a:r>
          </a:p>
        </p:txBody>
      </p:sp>
      <p:sp>
        <p:nvSpPr>
          <p:cNvPr id="8" name="TextBox 7"/>
          <p:cNvSpPr txBox="1"/>
          <p:nvPr/>
        </p:nvSpPr>
        <p:spPr>
          <a:xfrm>
            <a:off x="7094838" y="2926917"/>
            <a:ext cx="173637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dirty="0">
                <a:latin typeface="Consolas" charset="0"/>
                <a:ea typeface="Consolas" charset="0"/>
                <a:cs typeface="Consolas" charset="0"/>
              </a:rPr>
              <a:t>I love dogs</a:t>
            </a:r>
          </a:p>
        </p:txBody>
      </p:sp>
      <p:sp>
        <p:nvSpPr>
          <p:cNvPr id="9" name="TextBox 8"/>
          <p:cNvSpPr txBox="1"/>
          <p:nvPr/>
        </p:nvSpPr>
        <p:spPr>
          <a:xfrm>
            <a:off x="5825260" y="4276923"/>
            <a:ext cx="3005951"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dirty="0">
                <a:latin typeface="Consolas" charset="0"/>
                <a:ea typeface="Consolas" charset="0"/>
                <a:cs typeface="Consolas" charset="0"/>
              </a:rPr>
              <a:t>I hate cats and dogs</a:t>
            </a:r>
          </a:p>
        </p:txBody>
      </p:sp>
      <p:cxnSp>
        <p:nvCxnSpPr>
          <p:cNvPr id="11" name="Straight Arrow Connector 10"/>
          <p:cNvCxnSpPr/>
          <p:nvPr/>
        </p:nvCxnSpPr>
        <p:spPr>
          <a:xfrm flipH="1">
            <a:off x="4944763" y="2638790"/>
            <a:ext cx="2150075" cy="62253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flipH="1">
            <a:off x="5330536" y="3126972"/>
            <a:ext cx="1764302" cy="48818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a:stCxn id="9" idx="1"/>
          </p:cNvCxnSpPr>
          <p:nvPr/>
        </p:nvCxnSpPr>
        <p:spPr>
          <a:xfrm flipH="1" flipV="1">
            <a:off x="5330536" y="4211218"/>
            <a:ext cx="494724" cy="265760"/>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9" name="Rectangle 18"/>
          <p:cNvSpPr/>
          <p:nvPr/>
        </p:nvSpPr>
        <p:spPr>
          <a:xfrm>
            <a:off x="1860568" y="5808234"/>
            <a:ext cx="6556068" cy="81554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dirty="0">
                <a:solidFill>
                  <a:schemeClr val="tx1"/>
                </a:solidFill>
                <a:latin typeface="Consolas" charset="0"/>
                <a:ea typeface="Consolas" charset="0"/>
                <a:cs typeface="Consolas" charset="0"/>
              </a:rPr>
              <a:t>	string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 = "I love " +</a:t>
            </a:r>
            <a:r>
              <a:rPr lang="zh-CN" altLang="en-US" sz="2000" dirty="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"dinosaurs";</a:t>
            </a:r>
          </a:p>
        </p:txBody>
      </p:sp>
      <p:sp>
        <p:nvSpPr>
          <p:cNvPr id="20" name="TextBox 19"/>
          <p:cNvSpPr txBox="1"/>
          <p:nvPr/>
        </p:nvSpPr>
        <p:spPr>
          <a:xfrm>
            <a:off x="7442401" y="6000995"/>
            <a:ext cx="697627"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FF0000"/>
                </a:solidFill>
                <a:latin typeface="Zapf Dingbats"/>
                <a:ea typeface="Zapf Dingbats"/>
                <a:cs typeface="Zapf Dingbats"/>
                <a:sym typeface="Zapf Dingbats"/>
              </a:rPr>
              <a:t>✗</a:t>
            </a:r>
            <a:endParaRPr lang="en-US" sz="4000" dirty="0">
              <a:solidFill>
                <a:srgbClr val="FF0000"/>
              </a:solidFill>
            </a:endParaRPr>
          </a:p>
        </p:txBody>
      </p:sp>
      <p:sp>
        <p:nvSpPr>
          <p:cNvPr id="14" name="Rectangle 13">
            <a:extLst>
              <a:ext uri="{FF2B5EF4-FFF2-40B4-BE49-F238E27FC236}">
                <a16:creationId xmlns:a16="http://schemas.microsoft.com/office/drawing/2014/main" id="{C16676BC-52C9-0545-845E-0B4330E319F2}"/>
              </a:ext>
            </a:extLst>
          </p:cNvPr>
          <p:cNvSpPr/>
          <p:nvPr/>
        </p:nvSpPr>
        <p:spPr>
          <a:xfrm>
            <a:off x="7317029" y="5514030"/>
            <a:ext cx="1826971" cy="484818"/>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accent3">
                    <a:lumMod val="75000"/>
                  </a:schemeClr>
                </a:solidFill>
                <a:latin typeface="Avenir Next Condensed" panose="020B0506020202020204" pitchFamily="34" charset="0"/>
                <a:ea typeface="Consolas" charset="0"/>
                <a:cs typeface="Consolas" charset="0"/>
              </a:rPr>
              <a:t>Here, both operands are string literals (i.e., constants)</a:t>
            </a:r>
            <a:endParaRPr lang="en-US"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36463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9" grpId="0" animBg="1"/>
      <p:bldP spid="20"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Content Placeholder 2"/>
          <p:cNvSpPr>
            <a:spLocks noGrp="1"/>
          </p:cNvSpPr>
          <p:nvPr>
            <p:ph idx="1"/>
          </p:nvPr>
        </p:nvSpPr>
        <p:spPr/>
        <p:txBody>
          <a:bodyPr/>
          <a:lstStyle/>
          <a:p>
            <a:r>
              <a:rPr lang="en-US" dirty="0"/>
              <a:t>Strings can be compared lexicographically (dictionary order) using relational (</a:t>
            </a:r>
            <a:r>
              <a:rPr lang="en-US" dirty="0">
                <a:latin typeface="Consolas" charset="0"/>
                <a:ea typeface="Consolas" charset="0"/>
                <a:cs typeface="Consolas" charset="0"/>
              </a:rPr>
              <a:t>&gt;</a:t>
            </a:r>
            <a:r>
              <a:rPr lang="en-US" dirty="0"/>
              <a:t>, </a:t>
            </a:r>
            <a:r>
              <a:rPr lang="en-US" dirty="0">
                <a:latin typeface="Consolas" charset="0"/>
                <a:ea typeface="Consolas" charset="0"/>
                <a:cs typeface="Consolas" charset="0"/>
              </a:rPr>
              <a:t>&lt;</a:t>
            </a:r>
            <a:r>
              <a:rPr lang="en-US" dirty="0"/>
              <a:t>, </a:t>
            </a:r>
            <a:r>
              <a:rPr lang="en-US" dirty="0">
                <a:latin typeface="Consolas" charset="0"/>
                <a:ea typeface="Consolas" charset="0"/>
                <a:cs typeface="Consolas" charset="0"/>
              </a:rPr>
              <a:t>&gt;=</a:t>
            </a:r>
            <a:r>
              <a:rPr lang="en-US" dirty="0"/>
              <a:t>, </a:t>
            </a:r>
            <a:r>
              <a:rPr lang="en-US" dirty="0">
                <a:latin typeface="Consolas" charset="0"/>
                <a:ea typeface="Consolas" charset="0"/>
                <a:cs typeface="Consolas" charset="0"/>
              </a:rPr>
              <a:t>&lt;=</a:t>
            </a:r>
            <a:r>
              <a:rPr lang="en-US" dirty="0"/>
              <a:t>) and equality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operators.  The comparison is carried out in </a:t>
            </a:r>
            <a:r>
              <a:rPr lang="en-US" b="1" dirty="0">
                <a:solidFill>
                  <a:schemeClr val="accent6">
                    <a:lumMod val="75000"/>
                  </a:schemeClr>
                </a:solidFill>
              </a:rPr>
              <a:t>a character by character manner</a:t>
            </a:r>
            <a:r>
              <a:rPr lang="en-US" dirty="0"/>
              <a: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13</a:t>
            </a:fld>
            <a:endParaRPr lang="en-US"/>
          </a:p>
        </p:txBody>
      </p:sp>
      <p:sp>
        <p:nvSpPr>
          <p:cNvPr id="6" name="Rectangle 5"/>
          <p:cNvSpPr/>
          <p:nvPr/>
        </p:nvSpPr>
        <p:spPr>
          <a:xfrm>
            <a:off x="924378" y="3311610"/>
            <a:ext cx="6868803" cy="248243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accent6">
                    <a:lumMod val="75000"/>
                  </a:schemeClr>
                </a:solidFill>
                <a:latin typeface="Consolas" charset="0"/>
                <a:ea typeface="Consolas" charset="0"/>
                <a:cs typeface="Consolas" charset="0"/>
              </a:rPr>
              <a:t>	</a:t>
            </a:r>
            <a:r>
              <a:rPr lang="en-US"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msg1 = </a:t>
            </a:r>
            <a:r>
              <a:rPr lang="en-US" dirty="0">
                <a:solidFill>
                  <a:schemeClr val="accent6">
                    <a:lumMod val="75000"/>
                  </a:schemeClr>
                </a:solidFill>
                <a:latin typeface="Consolas" charset="0"/>
                <a:ea typeface="Consolas" charset="0"/>
                <a:cs typeface="Consolas" charset="0"/>
              </a:rPr>
              <a:t>"Apple"</a:t>
            </a:r>
            <a:r>
              <a:rPr lang="en-US" dirty="0">
                <a:solidFill>
                  <a:schemeClr val="tx1"/>
                </a:solidFill>
                <a:latin typeface="Consolas" charset="0"/>
                <a:ea typeface="Consolas" charset="0"/>
                <a:cs typeface="Consolas" charset="0"/>
              </a:rPr>
              <a:t>, msg2  = </a:t>
            </a:r>
            <a:r>
              <a:rPr lang="en-US" dirty="0">
                <a:solidFill>
                  <a:schemeClr val="accent6">
                    <a:lumMod val="75000"/>
                  </a:schemeClr>
                </a:solidFill>
                <a:latin typeface="Consolas" charset="0"/>
                <a:ea typeface="Consolas" charset="0"/>
                <a:cs typeface="Consolas" charset="0"/>
              </a:rPr>
              <a:t>"apple"</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msg3 = </a:t>
            </a:r>
            <a:r>
              <a:rPr lang="en-US" dirty="0">
                <a:solidFill>
                  <a:schemeClr val="accent6">
                    <a:lumMod val="75000"/>
                  </a:schemeClr>
                </a:solidFill>
                <a:latin typeface="Consolas" charset="0"/>
                <a:ea typeface="Consolas" charset="0"/>
                <a:cs typeface="Consolas" charset="0"/>
              </a:rPr>
              <a:t>"apples"</a:t>
            </a:r>
            <a:r>
              <a:rPr lang="en-US" dirty="0">
                <a:solidFill>
                  <a:schemeClr val="tx1"/>
                </a:solidFill>
                <a:latin typeface="Consolas" charset="0"/>
                <a:ea typeface="Consolas" charset="0"/>
                <a:cs typeface="Consolas" charset="0"/>
              </a:rPr>
              <a:t>, msg4 = </a:t>
            </a:r>
            <a:r>
              <a:rPr lang="en-US" dirty="0">
                <a:solidFill>
                  <a:schemeClr val="accent6">
                    <a:lumMod val="75000"/>
                  </a:schemeClr>
                </a:solidFill>
                <a:latin typeface="Consolas" charset="0"/>
                <a:ea typeface="Consolas" charset="0"/>
                <a:cs typeface="Consolas" charset="0"/>
              </a:rPr>
              <a:t>"orange"</a:t>
            </a:r>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c1 = msg1 == msg2;</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c2 = msg1 &lt; msg2;</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c3 = msg2 &lt; msg3;</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c4 = msg3 != msg4;</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c5 = msg4 &gt; msg3;</a:t>
            </a:r>
          </a:p>
        </p:txBody>
      </p:sp>
      <p:sp>
        <p:nvSpPr>
          <p:cNvPr id="16" name="TextBox 15"/>
          <p:cNvSpPr txBox="1"/>
          <p:nvPr/>
        </p:nvSpPr>
        <p:spPr>
          <a:xfrm>
            <a:off x="6867077" y="3081423"/>
            <a:ext cx="1852207"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Note: at least one of the operands need to be a string object</a:t>
            </a:r>
          </a:p>
        </p:txBody>
      </p:sp>
      <p:grpSp>
        <p:nvGrpSpPr>
          <p:cNvPr id="7" name="Group 6">
            <a:extLst>
              <a:ext uri="{FF2B5EF4-FFF2-40B4-BE49-F238E27FC236}">
                <a16:creationId xmlns:a16="http://schemas.microsoft.com/office/drawing/2014/main" id="{73D90089-8459-434C-B73B-6886A2837D77}"/>
              </a:ext>
            </a:extLst>
          </p:cNvPr>
          <p:cNvGrpSpPr/>
          <p:nvPr/>
        </p:nvGrpSpPr>
        <p:grpSpPr>
          <a:xfrm>
            <a:off x="678259" y="5971797"/>
            <a:ext cx="1321795" cy="374722"/>
            <a:chOff x="863126" y="5986556"/>
            <a:chExt cx="1321795" cy="374722"/>
          </a:xfrm>
        </p:grpSpPr>
        <p:sp>
          <p:nvSpPr>
            <p:cNvPr id="4" name="TextBox 3">
              <a:extLst>
                <a:ext uri="{FF2B5EF4-FFF2-40B4-BE49-F238E27FC236}">
                  <a16:creationId xmlns:a16="http://schemas.microsoft.com/office/drawing/2014/main" id="{6A9E909E-666C-E14E-885B-61808E89F193}"/>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ea typeface="Consolas" charset="0"/>
                  <a:cs typeface="Consolas" charset="0"/>
                </a:rPr>
                <a:t>c1</a:t>
              </a:r>
              <a:endParaRPr lang="en-US" dirty="0"/>
            </a:p>
          </p:txBody>
        </p:sp>
        <p:sp>
          <p:nvSpPr>
            <p:cNvPr id="20" name="TextBox 19">
              <a:extLst>
                <a:ext uri="{FF2B5EF4-FFF2-40B4-BE49-F238E27FC236}">
                  <a16:creationId xmlns:a16="http://schemas.microsoft.com/office/drawing/2014/main" id="{8958D3B2-FE37-DA45-ABC3-158280B602A5}"/>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grpSp>
        <p:nvGrpSpPr>
          <p:cNvPr id="24" name="Group 23">
            <a:extLst>
              <a:ext uri="{FF2B5EF4-FFF2-40B4-BE49-F238E27FC236}">
                <a16:creationId xmlns:a16="http://schemas.microsoft.com/office/drawing/2014/main" id="{65809CB3-CB99-1943-A59A-F2DFE6A4E687}"/>
              </a:ext>
            </a:extLst>
          </p:cNvPr>
          <p:cNvGrpSpPr/>
          <p:nvPr/>
        </p:nvGrpSpPr>
        <p:grpSpPr>
          <a:xfrm>
            <a:off x="2225463" y="5971797"/>
            <a:ext cx="1321795" cy="374722"/>
            <a:chOff x="863126" y="5986556"/>
            <a:chExt cx="1321795" cy="374722"/>
          </a:xfrm>
        </p:grpSpPr>
        <p:sp>
          <p:nvSpPr>
            <p:cNvPr id="25" name="TextBox 24">
              <a:extLst>
                <a:ext uri="{FF2B5EF4-FFF2-40B4-BE49-F238E27FC236}">
                  <a16:creationId xmlns:a16="http://schemas.microsoft.com/office/drawing/2014/main" id="{2BA9E919-3F9C-F04A-AC85-A7B89135D519}"/>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ea typeface="Consolas" charset="0"/>
                  <a:cs typeface="Consolas" charset="0"/>
                </a:rPr>
                <a:t>c2</a:t>
              </a:r>
              <a:endParaRPr lang="en-US" dirty="0"/>
            </a:p>
          </p:txBody>
        </p:sp>
        <p:sp>
          <p:nvSpPr>
            <p:cNvPr id="26" name="TextBox 25">
              <a:extLst>
                <a:ext uri="{FF2B5EF4-FFF2-40B4-BE49-F238E27FC236}">
                  <a16:creationId xmlns:a16="http://schemas.microsoft.com/office/drawing/2014/main" id="{4D402DE8-5334-8F47-9716-A82D8C7D67F9}"/>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grpSp>
        <p:nvGrpSpPr>
          <p:cNvPr id="27" name="Group 26">
            <a:extLst>
              <a:ext uri="{FF2B5EF4-FFF2-40B4-BE49-F238E27FC236}">
                <a16:creationId xmlns:a16="http://schemas.microsoft.com/office/drawing/2014/main" id="{8175843C-8727-F54C-B679-71D7B793D16C}"/>
              </a:ext>
            </a:extLst>
          </p:cNvPr>
          <p:cNvGrpSpPr/>
          <p:nvPr/>
        </p:nvGrpSpPr>
        <p:grpSpPr>
          <a:xfrm>
            <a:off x="3772667" y="5971797"/>
            <a:ext cx="1321795" cy="374722"/>
            <a:chOff x="863126" y="5986556"/>
            <a:chExt cx="1321795" cy="374722"/>
          </a:xfrm>
        </p:grpSpPr>
        <p:sp>
          <p:nvSpPr>
            <p:cNvPr id="28" name="TextBox 27">
              <a:extLst>
                <a:ext uri="{FF2B5EF4-FFF2-40B4-BE49-F238E27FC236}">
                  <a16:creationId xmlns:a16="http://schemas.microsoft.com/office/drawing/2014/main" id="{7D0D23E7-B254-F741-9F6A-76DCF80D5FC3}"/>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cs typeface="Consolas" charset="0"/>
                </a:rPr>
                <a:t>c3</a:t>
              </a:r>
              <a:endParaRPr lang="en-US" dirty="0"/>
            </a:p>
          </p:txBody>
        </p:sp>
        <p:sp>
          <p:nvSpPr>
            <p:cNvPr id="29" name="TextBox 28">
              <a:extLst>
                <a:ext uri="{FF2B5EF4-FFF2-40B4-BE49-F238E27FC236}">
                  <a16:creationId xmlns:a16="http://schemas.microsoft.com/office/drawing/2014/main" id="{82866A5F-AB8D-BA43-9C68-C22C78D3D9CA}"/>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grpSp>
        <p:nvGrpSpPr>
          <p:cNvPr id="30" name="Group 29">
            <a:extLst>
              <a:ext uri="{FF2B5EF4-FFF2-40B4-BE49-F238E27FC236}">
                <a16:creationId xmlns:a16="http://schemas.microsoft.com/office/drawing/2014/main" id="{DBB33BA9-3293-A64D-AFB7-FB41CBE18983}"/>
              </a:ext>
            </a:extLst>
          </p:cNvPr>
          <p:cNvGrpSpPr/>
          <p:nvPr/>
        </p:nvGrpSpPr>
        <p:grpSpPr>
          <a:xfrm>
            <a:off x="5319872" y="5971797"/>
            <a:ext cx="1321795" cy="374722"/>
            <a:chOff x="863126" y="5986556"/>
            <a:chExt cx="1321795" cy="374722"/>
          </a:xfrm>
        </p:grpSpPr>
        <p:sp>
          <p:nvSpPr>
            <p:cNvPr id="31" name="TextBox 30">
              <a:extLst>
                <a:ext uri="{FF2B5EF4-FFF2-40B4-BE49-F238E27FC236}">
                  <a16:creationId xmlns:a16="http://schemas.microsoft.com/office/drawing/2014/main" id="{B189EFFC-4329-9448-A69A-2DA94B8A9B94}"/>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ea typeface="Consolas" charset="0"/>
                  <a:cs typeface="Consolas" charset="0"/>
                </a:rPr>
                <a:t>c4</a:t>
              </a:r>
              <a:endParaRPr lang="en-US" dirty="0"/>
            </a:p>
          </p:txBody>
        </p:sp>
        <p:sp>
          <p:nvSpPr>
            <p:cNvPr id="32" name="TextBox 31">
              <a:extLst>
                <a:ext uri="{FF2B5EF4-FFF2-40B4-BE49-F238E27FC236}">
                  <a16:creationId xmlns:a16="http://schemas.microsoft.com/office/drawing/2014/main" id="{04FDF99C-37BD-324F-85AD-A1117DF4D47E}"/>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grpSp>
        <p:nvGrpSpPr>
          <p:cNvPr id="33" name="Group 32">
            <a:extLst>
              <a:ext uri="{FF2B5EF4-FFF2-40B4-BE49-F238E27FC236}">
                <a16:creationId xmlns:a16="http://schemas.microsoft.com/office/drawing/2014/main" id="{144D1ACB-659F-1147-846C-C1CAD311655D}"/>
              </a:ext>
            </a:extLst>
          </p:cNvPr>
          <p:cNvGrpSpPr/>
          <p:nvPr/>
        </p:nvGrpSpPr>
        <p:grpSpPr>
          <a:xfrm>
            <a:off x="6867077" y="5971797"/>
            <a:ext cx="1321795" cy="374722"/>
            <a:chOff x="863126" y="5986556"/>
            <a:chExt cx="1321795" cy="374722"/>
          </a:xfrm>
        </p:grpSpPr>
        <p:sp>
          <p:nvSpPr>
            <p:cNvPr id="34" name="TextBox 33">
              <a:extLst>
                <a:ext uri="{FF2B5EF4-FFF2-40B4-BE49-F238E27FC236}">
                  <a16:creationId xmlns:a16="http://schemas.microsoft.com/office/drawing/2014/main" id="{31007A2E-6718-F94C-81CE-6F7C75EE6115}"/>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ea typeface="Consolas" charset="0"/>
                  <a:cs typeface="Consolas" charset="0"/>
                </a:rPr>
                <a:t>c5</a:t>
              </a:r>
              <a:endParaRPr lang="en-US" dirty="0"/>
            </a:p>
          </p:txBody>
        </p:sp>
        <p:sp>
          <p:nvSpPr>
            <p:cNvPr id="35" name="TextBox 34">
              <a:extLst>
                <a:ext uri="{FF2B5EF4-FFF2-40B4-BE49-F238E27FC236}">
                  <a16:creationId xmlns:a16="http://schemas.microsoft.com/office/drawing/2014/main" id="{53C18A1F-5326-D347-BA93-EACD1378DCB5}"/>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sp>
        <p:nvSpPr>
          <p:cNvPr id="36" name="TextBox 35">
            <a:extLst>
              <a:ext uri="{FF2B5EF4-FFF2-40B4-BE49-F238E27FC236}">
                <a16:creationId xmlns:a16="http://schemas.microsoft.com/office/drawing/2014/main" id="{CB313B1E-1ACD-2F45-90F0-F60D9A828496}"/>
              </a:ext>
            </a:extLst>
          </p:cNvPr>
          <p:cNvSpPr txBox="1"/>
          <p:nvPr/>
        </p:nvSpPr>
        <p:spPr>
          <a:xfrm>
            <a:off x="1226451" y="6002574"/>
            <a:ext cx="721065"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false</a:t>
            </a:r>
          </a:p>
        </p:txBody>
      </p:sp>
      <p:sp>
        <p:nvSpPr>
          <p:cNvPr id="38" name="TextBox 37">
            <a:extLst>
              <a:ext uri="{FF2B5EF4-FFF2-40B4-BE49-F238E27FC236}">
                <a16:creationId xmlns:a16="http://schemas.microsoft.com/office/drawing/2014/main" id="{C040DB5C-C145-8943-9899-8F552A5C7F02}"/>
              </a:ext>
            </a:extLst>
          </p:cNvPr>
          <p:cNvSpPr txBox="1"/>
          <p:nvPr/>
        </p:nvSpPr>
        <p:spPr>
          <a:xfrm>
            <a:off x="2762377" y="6016260"/>
            <a:ext cx="752214"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true</a:t>
            </a:r>
          </a:p>
        </p:txBody>
      </p:sp>
      <p:sp>
        <p:nvSpPr>
          <p:cNvPr id="39" name="TextBox 38">
            <a:extLst>
              <a:ext uri="{FF2B5EF4-FFF2-40B4-BE49-F238E27FC236}">
                <a16:creationId xmlns:a16="http://schemas.microsoft.com/office/drawing/2014/main" id="{AF81A04D-A2CB-C44E-9C2A-C473BAE422D0}"/>
              </a:ext>
            </a:extLst>
          </p:cNvPr>
          <p:cNvSpPr txBox="1"/>
          <p:nvPr/>
        </p:nvSpPr>
        <p:spPr>
          <a:xfrm>
            <a:off x="4305285" y="6005355"/>
            <a:ext cx="752214"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true</a:t>
            </a:r>
          </a:p>
        </p:txBody>
      </p:sp>
      <p:sp>
        <p:nvSpPr>
          <p:cNvPr id="40" name="TextBox 39">
            <a:extLst>
              <a:ext uri="{FF2B5EF4-FFF2-40B4-BE49-F238E27FC236}">
                <a16:creationId xmlns:a16="http://schemas.microsoft.com/office/drawing/2014/main" id="{9FF6446B-C792-4949-B190-733074D3116F}"/>
              </a:ext>
            </a:extLst>
          </p:cNvPr>
          <p:cNvSpPr txBox="1"/>
          <p:nvPr/>
        </p:nvSpPr>
        <p:spPr>
          <a:xfrm>
            <a:off x="5852490" y="6016259"/>
            <a:ext cx="752214"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true</a:t>
            </a:r>
          </a:p>
        </p:txBody>
      </p:sp>
      <p:sp>
        <p:nvSpPr>
          <p:cNvPr id="41" name="TextBox 40">
            <a:extLst>
              <a:ext uri="{FF2B5EF4-FFF2-40B4-BE49-F238E27FC236}">
                <a16:creationId xmlns:a16="http://schemas.microsoft.com/office/drawing/2014/main" id="{7102099F-E103-E24C-98E9-4A8F0CE6B1EB}"/>
              </a:ext>
            </a:extLst>
          </p:cNvPr>
          <p:cNvSpPr txBox="1"/>
          <p:nvPr/>
        </p:nvSpPr>
        <p:spPr>
          <a:xfrm>
            <a:off x="7399695" y="6006292"/>
            <a:ext cx="752214"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true</a:t>
            </a:r>
          </a:p>
        </p:txBody>
      </p:sp>
    </p:spTree>
    <p:extLst>
      <p:ext uri="{BB962C8B-B14F-4D97-AF65-F5344CB8AC3E}">
        <p14:creationId xmlns:p14="http://schemas.microsoft.com/office/powerpoint/2010/main" val="284608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Programs</a:t>
            </a: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pPr>
              <a:lnSpc>
                <a:spcPct val="120000"/>
              </a:lnSpc>
            </a:pPr>
            <a:r>
              <a:rPr lang="en-US" dirty="0"/>
              <a:t>A </a:t>
            </a:r>
            <a:r>
              <a:rPr lang="en-US" b="1" dirty="0">
                <a:solidFill>
                  <a:schemeClr val="accent6">
                    <a:lumMod val="75000"/>
                  </a:schemeClr>
                </a:solidFill>
              </a:rPr>
              <a:t>palindrome</a:t>
            </a:r>
            <a:r>
              <a:rPr lang="en-US" dirty="0"/>
              <a:t> is a sequence of characters which reads the same forward or backward, e.g., “radar”, “level”, “kayak”, “madam”, “Was it a car or a cat I saw”.</a:t>
            </a:r>
            <a:br>
              <a:rPr lang="en-US" dirty="0"/>
            </a:br>
            <a:r>
              <a:rPr lang="en-US" dirty="0"/>
              <a:t>Write a program to check if a string is a palindrome.</a:t>
            </a:r>
            <a:r>
              <a:rPr lang="zh-CN" altLang="en-US" dirty="0"/>
              <a:t>  </a:t>
            </a:r>
            <a:r>
              <a:rPr lang="en-US" altLang="zh-CN" dirty="0"/>
              <a:t>You may hard-code the string in the program for the time being.</a:t>
            </a:r>
            <a:br>
              <a:rPr lang="en-US" altLang="zh-CN" dirty="0"/>
            </a:br>
            <a:r>
              <a:rPr lang="en-US" altLang="zh-CN" dirty="0"/>
              <a:t>Hint: compare corresponding characters in the string</a:t>
            </a:r>
            <a:endParaRPr lang="en-US" dirty="0"/>
          </a:p>
          <a:p>
            <a:pPr lvl="1">
              <a:lnSpc>
                <a:spcPct val="120000"/>
              </a:lnSpc>
            </a:pPr>
            <a:endParaRPr lang="en-US" dirty="0"/>
          </a:p>
          <a:p>
            <a:pPr>
              <a:lnSpc>
                <a:spcPct val="120000"/>
              </a:lnSpc>
            </a:pPr>
            <a:endParaRPr lang="en-US" dirty="0"/>
          </a:p>
          <a:p>
            <a:pPr>
              <a:lnSpc>
                <a:spcPct val="120000"/>
              </a:lnSpc>
            </a:pPr>
            <a:r>
              <a:rPr lang="en-US" dirty="0"/>
              <a:t>Write a program to reverse a string.  E.g., the reverse of  "apple" is "</a:t>
            </a:r>
            <a:r>
              <a:rPr lang="en-US" dirty="0" err="1"/>
              <a:t>elppa</a:t>
            </a:r>
            <a:r>
              <a:rPr lang="en-US" dirty="0"/>
              <a:t>". </a:t>
            </a:r>
            <a:r>
              <a:rPr lang="en-US" altLang="zh-CN" dirty="0"/>
              <a:t>You may hard-code the string in the program for the time being.</a:t>
            </a:r>
            <a:br>
              <a:rPr lang="en-US" altLang="zh-CN" dirty="0"/>
            </a:br>
            <a:r>
              <a:rPr lang="en-US" altLang="zh-CN" dirty="0"/>
              <a:t>Hint: use concatenation to construct the resulting string in reverse</a:t>
            </a: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14</a:t>
            </a:fld>
            <a:endParaRPr lang="en-US"/>
          </a:p>
        </p:txBody>
      </p:sp>
      <p:sp>
        <p:nvSpPr>
          <p:cNvPr id="6" name="TextBox 5"/>
          <p:cNvSpPr txBox="1"/>
          <p:nvPr/>
        </p:nvSpPr>
        <p:spPr>
          <a:xfrm>
            <a:off x="6853290" y="3978275"/>
            <a:ext cx="1755609"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latin typeface="Consolas" charset="0"/>
                <a:ea typeface="Consolas" charset="0"/>
                <a:cs typeface="Consolas" charset="0"/>
              </a:rPr>
              <a:t>palindrome.cpp</a:t>
            </a:r>
          </a:p>
        </p:txBody>
      </p:sp>
      <p:sp>
        <p:nvSpPr>
          <p:cNvPr id="7" name="TextBox 6"/>
          <p:cNvSpPr txBox="1"/>
          <p:nvPr/>
        </p:nvSpPr>
        <p:spPr>
          <a:xfrm>
            <a:off x="6036980" y="6353909"/>
            <a:ext cx="2204450"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latin typeface="Consolas" charset="0"/>
                <a:ea typeface="Consolas" charset="0"/>
                <a:cs typeface="Consolas" charset="0"/>
              </a:rPr>
              <a:t>reverse_string.cpp</a:t>
            </a:r>
          </a:p>
        </p:txBody>
      </p:sp>
    </p:spTree>
    <p:extLst>
      <p:ext uri="{BB962C8B-B14F-4D97-AF65-F5344CB8AC3E}">
        <p14:creationId xmlns:p14="http://schemas.microsoft.com/office/powerpoint/2010/main" val="354603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with String Objects</a:t>
            </a:r>
          </a:p>
        </p:txBody>
      </p:sp>
      <p:sp>
        <p:nvSpPr>
          <p:cNvPr id="3" name="Content Placeholder 2"/>
          <p:cNvSpPr>
            <a:spLocks noGrp="1"/>
          </p:cNvSpPr>
          <p:nvPr>
            <p:ph idx="1"/>
          </p:nvPr>
        </p:nvSpPr>
        <p:spPr/>
        <p:txBody>
          <a:bodyPr>
            <a:normAutofit fontScale="92500" lnSpcReduction="20000"/>
          </a:bodyPr>
          <a:lstStyle/>
          <a:p>
            <a:r>
              <a:rPr lang="en-US" dirty="0"/>
              <a:t>Both </a:t>
            </a:r>
            <a:r>
              <a:rPr lang="en-US" dirty="0" err="1">
                <a:solidFill>
                  <a:schemeClr val="accent5">
                    <a:lumMod val="75000"/>
                  </a:schemeClr>
                </a:solidFill>
                <a:latin typeface="Consolas" charset="0"/>
                <a:ea typeface="Consolas" charset="0"/>
                <a:cs typeface="Consolas" charset="0"/>
              </a:rPr>
              <a:t>cout</a:t>
            </a:r>
            <a:r>
              <a:rPr lang="en-US" dirty="0"/>
              <a:t> and </a:t>
            </a:r>
            <a:r>
              <a:rPr lang="en-US" dirty="0" err="1">
                <a:solidFill>
                  <a:schemeClr val="accent5">
                    <a:lumMod val="75000"/>
                  </a:schemeClr>
                </a:solidFill>
                <a:latin typeface="Consolas" charset="0"/>
                <a:ea typeface="Consolas" charset="0"/>
                <a:cs typeface="Consolas" charset="0"/>
              </a:rPr>
              <a:t>cin</a:t>
            </a:r>
            <a:r>
              <a:rPr lang="en-US" dirty="0"/>
              <a:t> support string objects.</a:t>
            </a:r>
          </a:p>
          <a:p>
            <a:r>
              <a:rPr lang="en-US" dirty="0"/>
              <a:t>The insertion operator </a:t>
            </a:r>
            <a:r>
              <a:rPr lang="en-US" dirty="0">
                <a:solidFill>
                  <a:schemeClr val="accent5">
                    <a:lumMod val="75000"/>
                  </a:schemeClr>
                </a:solidFill>
                <a:latin typeface="Consolas" charset="0"/>
                <a:ea typeface="Consolas" charset="0"/>
                <a:cs typeface="Consolas" charset="0"/>
              </a:rPr>
              <a:t>&lt;&lt;</a:t>
            </a:r>
            <a:r>
              <a:rPr lang="en-US" dirty="0"/>
              <a:t> and extraction operator </a:t>
            </a:r>
            <a:r>
              <a:rPr lang="en-US" dirty="0">
                <a:solidFill>
                  <a:schemeClr val="accent5">
                    <a:lumMod val="75000"/>
                  </a:schemeClr>
                </a:solidFill>
                <a:latin typeface="Consolas" charset="0"/>
                <a:ea typeface="Consolas" charset="0"/>
                <a:cs typeface="Consolas" charset="0"/>
              </a:rPr>
              <a:t>&gt;&gt;</a:t>
            </a:r>
            <a:r>
              <a:rPr lang="en-US" dirty="0"/>
              <a:t> work the same for string objects as for other basic data types</a:t>
            </a:r>
          </a:p>
          <a:p>
            <a:endParaRPr lang="en-US" dirty="0"/>
          </a:p>
          <a:p>
            <a:endParaRPr lang="en-US" dirty="0"/>
          </a:p>
          <a:p>
            <a:endParaRPr lang="en-US" dirty="0"/>
          </a:p>
          <a:p>
            <a:endParaRPr lang="en-US" dirty="0"/>
          </a:p>
          <a:p>
            <a:endParaRPr lang="en-US" dirty="0"/>
          </a:p>
          <a:p>
            <a:r>
              <a:rPr lang="en-US" dirty="0"/>
              <a:t>Note that</a:t>
            </a:r>
          </a:p>
          <a:p>
            <a:pPr lvl="1"/>
            <a:r>
              <a:rPr lang="en-US" dirty="0"/>
              <a:t>The extraction operator &gt;&gt; </a:t>
            </a:r>
            <a:r>
              <a:rPr lang="en-US" dirty="0">
                <a:solidFill>
                  <a:schemeClr val="accent6">
                    <a:lumMod val="75000"/>
                  </a:schemeClr>
                </a:solidFill>
              </a:rPr>
              <a:t>ignores whitespace</a:t>
            </a:r>
            <a:r>
              <a:rPr lang="en-US" dirty="0"/>
              <a:t> and stops reading when it encounters more whitespace </a:t>
            </a:r>
          </a:p>
          <a:p>
            <a:pPr lvl="1"/>
            <a:r>
              <a:rPr lang="en-US" dirty="0"/>
              <a:t>The word received by a string object will therefore </a:t>
            </a:r>
            <a:r>
              <a:rPr lang="en-US" dirty="0">
                <a:solidFill>
                  <a:schemeClr val="accent6">
                    <a:lumMod val="75000"/>
                  </a:schemeClr>
                </a:solidFill>
              </a:rPr>
              <a:t>have any leading and trailing whitespace deleted </a:t>
            </a:r>
          </a:p>
          <a:p>
            <a:pPr lvl="1"/>
            <a:r>
              <a:rPr lang="en-US" dirty="0"/>
              <a:t>Cannot read in a line or string that contains one or more blanks </a:t>
            </a:r>
          </a:p>
          <a:p>
            <a:pPr lvl="1"/>
            <a:endParaRPr lang="en-US" dirty="0"/>
          </a:p>
        </p:txBody>
      </p:sp>
      <p:sp>
        <p:nvSpPr>
          <p:cNvPr id="5" name="Rectangle 4"/>
          <p:cNvSpPr/>
          <p:nvPr/>
        </p:nvSpPr>
        <p:spPr>
          <a:xfrm>
            <a:off x="3092485" y="2706504"/>
            <a:ext cx="2552622" cy="115667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msg</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cin</a:t>
            </a:r>
            <a:r>
              <a:rPr lang="en-US" dirty="0">
                <a:solidFill>
                  <a:schemeClr val="tx1"/>
                </a:solidFill>
                <a:latin typeface="Consolas" charset="0"/>
                <a:ea typeface="Consolas" charset="0"/>
                <a:cs typeface="Consolas" charset="0"/>
              </a:rPr>
              <a:t> &gt;&gt; </a:t>
            </a:r>
            <a:r>
              <a:rPr lang="en-US" dirty="0" err="1">
                <a:solidFill>
                  <a:schemeClr val="tx1"/>
                </a:solidFill>
                <a:latin typeface="Consolas" charset="0"/>
                <a:ea typeface="Consolas" charset="0"/>
                <a:cs typeface="Consolas" charset="0"/>
              </a:rPr>
              <a:t>msg</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msg</a:t>
            </a:r>
            <a:r>
              <a:rPr lang="en-US" dirty="0">
                <a:solidFill>
                  <a:schemeClr val="tx1"/>
                </a:solidFill>
                <a:latin typeface="Consolas" charset="0"/>
                <a:ea typeface="Consolas" charset="0"/>
                <a:cs typeface="Consolas" charset="0"/>
              </a:rPr>
              <a:t>;	</a:t>
            </a:r>
            <a:endParaRPr lang="en-US" dirty="0">
              <a:solidFill>
                <a:schemeClr val="accent6">
                  <a:lumMod val="75000"/>
                </a:schemeClr>
              </a:solidFill>
              <a:latin typeface="Consolas" charset="0"/>
              <a:ea typeface="Consolas" charset="0"/>
              <a:cs typeface="Consolas"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15</a:t>
            </a:fld>
            <a:endParaRPr lang="en-US"/>
          </a:p>
        </p:txBody>
      </p:sp>
    </p:spTree>
    <p:extLst>
      <p:ext uri="{BB962C8B-B14F-4D97-AF65-F5344CB8AC3E}">
        <p14:creationId xmlns:p14="http://schemas.microsoft.com/office/powerpoint/2010/main" val="2912446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with String Objects</a:t>
            </a:r>
          </a:p>
        </p:txBody>
      </p:sp>
      <p:sp>
        <p:nvSpPr>
          <p:cNvPr id="3" name="Content Placeholder 2"/>
          <p:cNvSpPr>
            <a:spLocks noGrp="1"/>
          </p:cNvSpPr>
          <p:nvPr>
            <p:ph idx="1"/>
          </p:nvPr>
        </p:nvSpPr>
        <p:spPr>
          <a:xfrm>
            <a:off x="457200" y="1495080"/>
            <a:ext cx="8229600" cy="4525963"/>
          </a:xfrm>
        </p:spPr>
        <p:txBody>
          <a:bodyPr/>
          <a:lstStyle/>
          <a:p>
            <a:pPr marL="0" indent="0">
              <a:buNone/>
            </a:pPr>
            <a:r>
              <a:rPr lang="en-US" dirty="0"/>
              <a:t>Example</a:t>
            </a:r>
          </a:p>
        </p:txBody>
      </p:sp>
      <p:sp>
        <p:nvSpPr>
          <p:cNvPr id="6" name="Rectangle 5"/>
          <p:cNvSpPr/>
          <p:nvPr/>
        </p:nvSpPr>
        <p:spPr>
          <a:xfrm>
            <a:off x="561109" y="1896249"/>
            <a:ext cx="5827008" cy="427875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 pos="548640" algn="l"/>
                <a:tab pos="822960" algn="l"/>
              </a:tabLst>
            </a:pPr>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 </a:t>
            </a:r>
          </a:p>
          <a:p>
            <a:pPr>
              <a:tabLst>
                <a:tab pos="274320" algn="l"/>
                <a:tab pos="548640" algn="l"/>
                <a:tab pos="822960" algn="l"/>
              </a:tabLst>
            </a:pPr>
            <a:r>
              <a:rPr lang="en-US" sz="1600" dirty="0">
                <a:latin typeface="Consolas" charset="0"/>
                <a:ea typeface="Consolas" charset="0"/>
                <a:cs typeface="Consolas" charset="0"/>
              </a:rPr>
              <a:t>#include &lt;string&gt; </a:t>
            </a:r>
          </a:p>
          <a:p>
            <a:pPr>
              <a:tabLst>
                <a:tab pos="274320" algn="l"/>
                <a:tab pos="548640" algn="l"/>
                <a:tab pos="822960" algn="l"/>
              </a:tabLst>
            </a:pPr>
            <a:r>
              <a:rPr lang="en-US" sz="1600" dirty="0">
                <a:latin typeface="Consolas" charset="0"/>
                <a:ea typeface="Consolas" charset="0"/>
                <a:cs typeface="Consolas" charset="0"/>
              </a:rPr>
              <a:t>using namespace std; </a:t>
            </a:r>
          </a:p>
          <a:p>
            <a:pPr>
              <a:tabLst>
                <a:tab pos="274320" algn="l"/>
                <a:tab pos="548640" algn="l"/>
                <a:tab pos="822960" algn="l"/>
              </a:tabLst>
            </a:pPr>
            <a:endParaRPr lang="en-US" sz="1600" dirty="0">
              <a:latin typeface="Consolas" charset="0"/>
              <a:ea typeface="Consolas" charset="0"/>
              <a:cs typeface="Consolas" charset="0"/>
            </a:endParaRPr>
          </a:p>
          <a:p>
            <a:pPr>
              <a:tabLst>
                <a:tab pos="274320" algn="l"/>
                <a:tab pos="548640" algn="l"/>
                <a:tab pos="822960" algn="l"/>
              </a:tabLst>
            </a:pP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a:t>
            </a:r>
          </a:p>
          <a:p>
            <a:pPr>
              <a:tabLst>
                <a:tab pos="274320" algn="l"/>
                <a:tab pos="548640" algn="l"/>
                <a:tab pos="822960" algn="l"/>
              </a:tabLst>
            </a:pPr>
            <a:r>
              <a:rPr lang="en-US" sz="1600" dirty="0">
                <a:latin typeface="Consolas" charset="0"/>
                <a:ea typeface="Consolas" charset="0"/>
                <a:cs typeface="Consolas" charset="0"/>
              </a:rPr>
              <a:t>{ </a:t>
            </a:r>
          </a:p>
          <a:p>
            <a:pPr>
              <a:tabLst>
                <a:tab pos="274320" algn="l"/>
                <a:tab pos="548640" algn="l"/>
                <a:tab pos="822960" algn="l"/>
              </a:tabLst>
            </a:pPr>
            <a:r>
              <a:rPr lang="en-US" sz="1600" dirty="0">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latin typeface="Consolas" charset="0"/>
                <a:ea typeface="Consolas" charset="0"/>
                <a:cs typeface="Consolas" charset="0"/>
              </a:rPr>
              <a:t> word1, word2, word3; </a:t>
            </a:r>
          </a:p>
          <a:p>
            <a:pPr>
              <a:tabLst>
                <a:tab pos="274320" algn="l"/>
                <a:tab pos="548640" algn="l"/>
                <a:tab pos="822960" algn="l"/>
              </a:tabLst>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Please input a sentence: </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 </a:t>
            </a:r>
          </a:p>
          <a:p>
            <a:pPr>
              <a:tabLst>
                <a:tab pos="274320" algn="l"/>
                <a:tab pos="548640" algn="l"/>
                <a:tab pos="822960" algn="l"/>
              </a:tabLst>
            </a:pPr>
            <a:endParaRPr lang="en-US" sz="1600" dirty="0">
              <a:latin typeface="Consolas" charset="0"/>
              <a:ea typeface="Consolas" charset="0"/>
              <a:cs typeface="Consolas" charset="0"/>
            </a:endParaRPr>
          </a:p>
          <a:p>
            <a:pPr>
              <a:tabLst>
                <a:tab pos="274320" algn="l"/>
                <a:tab pos="548640" algn="l"/>
                <a:tab pos="822960" algn="l"/>
              </a:tabLst>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word1 &gt;&gt; word2 &gt;&gt; word3; </a:t>
            </a:r>
          </a:p>
          <a:p>
            <a:pPr>
              <a:tabLst>
                <a:tab pos="274320" algn="l"/>
                <a:tab pos="548640" algn="l"/>
                <a:tab pos="822960" algn="l"/>
              </a:tabLst>
            </a:pPr>
            <a:endParaRPr lang="en-US" sz="1600" dirty="0">
              <a:latin typeface="Consolas" charset="0"/>
              <a:ea typeface="Consolas" charset="0"/>
              <a:cs typeface="Consolas" charset="0"/>
            </a:endParaRPr>
          </a:p>
          <a:p>
            <a:pPr>
              <a:tabLst>
                <a:tab pos="274320" algn="l"/>
                <a:tab pos="548640" algn="l"/>
                <a:tab pos="822960" algn="l"/>
              </a:tabLst>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Word 1 = \"</a:t>
            </a:r>
            <a:r>
              <a:rPr lang="en-US" sz="1600" dirty="0">
                <a:latin typeface="Consolas" charset="0"/>
                <a:ea typeface="Consolas" charset="0"/>
                <a:cs typeface="Consolas" charset="0"/>
              </a:rPr>
              <a:t>" &lt;&lt; word1 &lt;&lt; "</a:t>
            </a:r>
            <a:r>
              <a:rPr lang="en-US" sz="1600" dirty="0">
                <a:solidFill>
                  <a:schemeClr val="accent6">
                    <a:lumMod val="75000"/>
                  </a:schemeClr>
                </a:solidFill>
                <a:latin typeface="Consolas" charset="0"/>
                <a:ea typeface="Consolas" charset="0"/>
                <a:cs typeface="Consolas" charset="0"/>
              </a:rPr>
              <a:t>\"\n</a:t>
            </a:r>
            <a:r>
              <a:rPr lang="en-US" sz="1600" dirty="0">
                <a:latin typeface="Consolas" charset="0"/>
                <a:ea typeface="Consolas" charset="0"/>
                <a:cs typeface="Consolas" charset="0"/>
              </a:rPr>
              <a:t>" </a:t>
            </a:r>
          </a:p>
          <a:p>
            <a:pPr>
              <a:tabLst>
                <a:tab pos="274320" algn="l"/>
                <a:tab pos="548640" algn="l"/>
                <a:tab pos="822960" algn="l"/>
              </a:tabLst>
            </a:pPr>
            <a:r>
              <a:rPr lang="en-US" sz="1600" dirty="0">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Word 2 = \"</a:t>
            </a:r>
            <a:r>
              <a:rPr lang="en-US" sz="1600" dirty="0">
                <a:latin typeface="Consolas" charset="0"/>
                <a:ea typeface="Consolas" charset="0"/>
                <a:cs typeface="Consolas" charset="0"/>
              </a:rPr>
              <a:t>" &lt;&lt; word2 &lt;&lt; "</a:t>
            </a:r>
            <a:r>
              <a:rPr lang="en-US" sz="1600" dirty="0">
                <a:solidFill>
                  <a:schemeClr val="accent6">
                    <a:lumMod val="75000"/>
                  </a:schemeClr>
                </a:solidFill>
                <a:latin typeface="Consolas" charset="0"/>
                <a:ea typeface="Consolas" charset="0"/>
                <a:cs typeface="Consolas" charset="0"/>
              </a:rPr>
              <a:t>\"\n</a:t>
            </a:r>
            <a:r>
              <a:rPr lang="en-US" sz="1600" dirty="0">
                <a:latin typeface="Consolas" charset="0"/>
                <a:ea typeface="Consolas" charset="0"/>
                <a:cs typeface="Consolas" charset="0"/>
              </a:rPr>
              <a:t>" </a:t>
            </a:r>
          </a:p>
          <a:p>
            <a:pPr>
              <a:tabLst>
                <a:tab pos="274320" algn="l"/>
                <a:tab pos="548640" algn="l"/>
                <a:tab pos="822960" algn="l"/>
              </a:tabLst>
            </a:pPr>
            <a:r>
              <a:rPr lang="en-US" sz="1600" dirty="0">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Word 3 = \"</a:t>
            </a:r>
            <a:r>
              <a:rPr lang="en-US" sz="1600" dirty="0">
                <a:latin typeface="Consolas" charset="0"/>
                <a:ea typeface="Consolas" charset="0"/>
                <a:cs typeface="Consolas" charset="0"/>
              </a:rPr>
              <a:t>" &lt;&lt; word3 &lt;&lt; "</a:t>
            </a:r>
            <a:r>
              <a:rPr lang="en-US" sz="1600" dirty="0">
                <a:solidFill>
                  <a:schemeClr val="accent6">
                    <a:lumMod val="75000"/>
                  </a:schemeClr>
                </a:solidFill>
                <a:latin typeface="Consolas" charset="0"/>
                <a:ea typeface="Consolas" charset="0"/>
                <a:cs typeface="Consolas" charset="0"/>
              </a:rPr>
              <a:t>\"\n</a:t>
            </a:r>
            <a:r>
              <a:rPr lang="en-US" sz="1600" dirty="0">
                <a:latin typeface="Consolas" charset="0"/>
                <a:ea typeface="Consolas" charset="0"/>
                <a:cs typeface="Consolas" charset="0"/>
              </a:rPr>
              <a:t>"; </a:t>
            </a:r>
          </a:p>
          <a:p>
            <a:pPr>
              <a:tabLst>
                <a:tab pos="274320" algn="l"/>
                <a:tab pos="548640" algn="l"/>
                <a:tab pos="822960" algn="l"/>
              </a:tabLst>
            </a:pPr>
            <a:r>
              <a:rPr lang="en-US" sz="1600" dirty="0">
                <a:latin typeface="Consolas" charset="0"/>
                <a:ea typeface="Consolas" charset="0"/>
                <a:cs typeface="Consolas" charset="0"/>
              </a:rPr>
              <a:t>	return 0; </a:t>
            </a:r>
          </a:p>
          <a:p>
            <a:pPr>
              <a:tabLst>
                <a:tab pos="274320" algn="l"/>
                <a:tab pos="548640" algn="l"/>
                <a:tab pos="822960" algn="l"/>
              </a:tabLst>
            </a:pPr>
            <a:r>
              <a:rPr lang="en-US" sz="1600" dirty="0">
                <a:latin typeface="Consolas" charset="0"/>
                <a:ea typeface="Consolas" charset="0"/>
                <a:cs typeface="Consolas" charset="0"/>
              </a:rPr>
              <a:t>} </a:t>
            </a:r>
            <a:endParaRPr lang="en-US" sz="1400" dirty="0">
              <a:solidFill>
                <a:schemeClr val="accent6">
                  <a:lumMod val="75000"/>
                </a:schemeClr>
              </a:solidFill>
              <a:latin typeface="Consolas" charset="0"/>
              <a:ea typeface="Consolas" charset="0"/>
              <a:cs typeface="Consolas" charset="0"/>
            </a:endParaRPr>
          </a:p>
        </p:txBody>
      </p:sp>
      <p:sp>
        <p:nvSpPr>
          <p:cNvPr id="7" name="Rectangle 6"/>
          <p:cNvSpPr/>
          <p:nvPr/>
        </p:nvSpPr>
        <p:spPr>
          <a:xfrm>
            <a:off x="4909865" y="1649045"/>
            <a:ext cx="3286669" cy="1641231"/>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Please input a sentence: </a:t>
            </a:r>
          </a:p>
          <a:p>
            <a:r>
              <a:rPr lang="en-US" sz="1600" dirty="0">
                <a:solidFill>
                  <a:schemeClr val="tx2">
                    <a:lumMod val="60000"/>
                    <a:lumOff val="40000"/>
                  </a:schemeClr>
                </a:solidFill>
                <a:latin typeface="Consolas" charset="0"/>
                <a:ea typeface="Consolas" charset="0"/>
                <a:cs typeface="Consolas" charset="0"/>
              </a:rPr>
              <a:t>I   love       dogs</a:t>
            </a:r>
            <a:r>
              <a:rPr lang="en-US" sz="1600" i="1" dirty="0">
                <a:latin typeface="Consolas" charset="0"/>
                <a:ea typeface="Consolas" charset="0"/>
                <a:cs typeface="Consolas" charset="0"/>
              </a:rPr>
              <a:t> </a:t>
            </a:r>
          </a:p>
          <a:p>
            <a:r>
              <a:rPr lang="en-US" sz="1600" dirty="0">
                <a:latin typeface="Consolas" charset="0"/>
                <a:ea typeface="Consolas" charset="0"/>
                <a:cs typeface="Consolas" charset="0"/>
              </a:rPr>
              <a:t>Word 1 = "I"</a:t>
            </a:r>
          </a:p>
          <a:p>
            <a:r>
              <a:rPr lang="en-US" sz="1600" dirty="0">
                <a:latin typeface="Consolas" charset="0"/>
                <a:ea typeface="Consolas" charset="0"/>
                <a:cs typeface="Consolas" charset="0"/>
              </a:rPr>
              <a:t>Word 2 = "love"</a:t>
            </a:r>
          </a:p>
          <a:p>
            <a:r>
              <a:rPr lang="en-US" sz="1600" dirty="0">
                <a:latin typeface="Consolas" charset="0"/>
                <a:ea typeface="Consolas" charset="0"/>
                <a:cs typeface="Consolas" charset="0"/>
              </a:rPr>
              <a:t>Word 3 = "dogs" </a:t>
            </a:r>
          </a:p>
        </p:txBody>
      </p:sp>
      <p:sp>
        <p:nvSpPr>
          <p:cNvPr id="8" name="TextBox 7"/>
          <p:cNvSpPr txBox="1"/>
          <p:nvPr/>
        </p:nvSpPr>
        <p:spPr>
          <a:xfrm>
            <a:off x="6737445" y="3290277"/>
            <a:ext cx="1571940"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a:t>
            </a:r>
          </a:p>
        </p:txBody>
      </p:sp>
      <p:sp>
        <p:nvSpPr>
          <p:cNvPr id="9" name="TextBox 8"/>
          <p:cNvSpPr txBox="1"/>
          <p:nvPr/>
        </p:nvSpPr>
        <p:spPr>
          <a:xfrm>
            <a:off x="6398905" y="5805676"/>
            <a:ext cx="1643399" cy="338554"/>
          </a:xfrm>
          <a:prstGeom prst="rect">
            <a:avLst/>
          </a:prstGeom>
          <a:noFill/>
        </p:spPr>
        <p:txBody>
          <a:bodyPr wrap="none" rtlCol="0">
            <a:spAutoFit/>
          </a:bodyPr>
          <a:lstStyle/>
          <a:p>
            <a:r>
              <a:rPr lang="en-US" sz="1600" dirty="0">
                <a:latin typeface="Consolas" charset="0"/>
                <a:ea typeface="Consolas" charset="0"/>
                <a:cs typeface="Consolas" charset="0"/>
              </a:rPr>
              <a:t>string_io.cpp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16</a:t>
            </a:fld>
            <a:endParaRPr lang="en-US"/>
          </a:p>
        </p:txBody>
      </p:sp>
      <p:grpSp>
        <p:nvGrpSpPr>
          <p:cNvPr id="13" name="Group 12"/>
          <p:cNvGrpSpPr/>
          <p:nvPr/>
        </p:nvGrpSpPr>
        <p:grpSpPr>
          <a:xfrm>
            <a:off x="5546790" y="4347883"/>
            <a:ext cx="2919931" cy="923330"/>
            <a:chOff x="5546790" y="4347883"/>
            <a:chExt cx="2919931" cy="923330"/>
          </a:xfrm>
        </p:grpSpPr>
        <p:sp>
          <p:nvSpPr>
            <p:cNvPr id="5" name="TextBox 4"/>
            <p:cNvSpPr txBox="1"/>
            <p:nvPr/>
          </p:nvSpPr>
          <p:spPr>
            <a:xfrm>
              <a:off x="6773278" y="4347883"/>
              <a:ext cx="1693443"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Use </a:t>
              </a:r>
              <a:r>
                <a:rPr lang="en-US" dirty="0">
                  <a:latin typeface="Consolas" charset="0"/>
                  <a:ea typeface="Consolas" charset="0"/>
                  <a:cs typeface="Consolas" charset="0"/>
                </a:rPr>
                <a:t>\"</a:t>
              </a:r>
              <a:r>
                <a:rPr lang="en-US" dirty="0">
                  <a:latin typeface="Avenir Next Condensed" charset="0"/>
                  <a:ea typeface="Avenir Next Condensed" charset="0"/>
                  <a:cs typeface="Avenir Next Condensed" charset="0"/>
                </a:rPr>
                <a:t> for a </a:t>
              </a:r>
              <a:r>
                <a:rPr lang="en-US" dirty="0">
                  <a:latin typeface="Consolas" charset="0"/>
                  <a:ea typeface="Consolas" charset="0"/>
                  <a:cs typeface="Consolas" charset="0"/>
                </a:rPr>
                <a:t>"</a:t>
              </a:r>
              <a:r>
                <a:rPr lang="en-US" dirty="0">
                  <a:latin typeface="Avenir Next Condensed" charset="0"/>
                  <a:ea typeface="Avenir Next Condensed" charset="0"/>
                  <a:cs typeface="Avenir Next Condensed" charset="0"/>
                </a:rPr>
                <a:t> character in a string </a:t>
              </a:r>
            </a:p>
          </p:txBody>
        </p:sp>
        <p:cxnSp>
          <p:nvCxnSpPr>
            <p:cNvPr id="12" name="Straight Arrow Connector 11"/>
            <p:cNvCxnSpPr>
              <a:stCxn id="5" idx="1"/>
            </p:cNvCxnSpPr>
            <p:nvPr/>
          </p:nvCxnSpPr>
          <p:spPr>
            <a:xfrm flipH="1">
              <a:off x="5546790" y="4809548"/>
              <a:ext cx="1226488" cy="63788"/>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B048E4C5-EFFE-6F43-BDC1-13915EEA54A9}"/>
              </a:ext>
            </a:extLst>
          </p:cNvPr>
          <p:cNvSpPr txBox="1"/>
          <p:nvPr/>
        </p:nvSpPr>
        <p:spPr>
          <a:xfrm>
            <a:off x="510516" y="6309361"/>
            <a:ext cx="6759286" cy="369332"/>
          </a:xfrm>
          <a:prstGeom prst="rect">
            <a:avLst/>
          </a:prstGeom>
          <a:noFill/>
        </p:spPr>
        <p:txBody>
          <a:bodyPr wrap="none" rtlCol="0">
            <a:spAutoFit/>
          </a:bodyPr>
          <a:lstStyle/>
          <a:p>
            <a:r>
              <a:rPr lang="en-US" dirty="0">
                <a:solidFill>
                  <a:schemeClr val="accent5">
                    <a:lumMod val="75000"/>
                  </a:schemeClr>
                </a:solidFill>
              </a:rPr>
              <a:t>How do we read in an entire line including spaces from the input then?</a:t>
            </a:r>
          </a:p>
        </p:txBody>
      </p:sp>
    </p:spTree>
    <p:extLst>
      <p:ext uri="{BB962C8B-B14F-4D97-AF65-F5344CB8AC3E}">
        <p14:creationId xmlns:p14="http://schemas.microsoft.com/office/powerpoint/2010/main" val="419462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Line from Input</a:t>
            </a:r>
          </a:p>
        </p:txBody>
      </p:sp>
      <p:sp>
        <p:nvSpPr>
          <p:cNvPr id="3" name="Content Placeholder 2"/>
          <p:cNvSpPr>
            <a:spLocks noGrp="1"/>
          </p:cNvSpPr>
          <p:nvPr>
            <p:ph idx="1"/>
          </p:nvPr>
        </p:nvSpPr>
        <p:spPr/>
        <p:txBody>
          <a:bodyPr/>
          <a:lstStyle/>
          <a:p>
            <a:r>
              <a:rPr lang="en-US" dirty="0"/>
              <a:t>We use the library function </a:t>
            </a:r>
            <a:r>
              <a:rPr lang="en-US" b="1" dirty="0" err="1">
                <a:solidFill>
                  <a:schemeClr val="accent6">
                    <a:lumMod val="75000"/>
                  </a:schemeClr>
                </a:solidFill>
                <a:latin typeface="Consolas" charset="0"/>
                <a:ea typeface="Consolas" charset="0"/>
                <a:cs typeface="Consolas" charset="0"/>
              </a:rPr>
              <a:t>getline</a:t>
            </a:r>
            <a:r>
              <a:rPr lang="en-US" b="1" dirty="0">
                <a:solidFill>
                  <a:schemeClr val="accent6">
                    <a:lumMod val="75000"/>
                  </a:schemeClr>
                </a:solidFill>
                <a:latin typeface="Consolas" charset="0"/>
                <a:ea typeface="Consolas" charset="0"/>
                <a:cs typeface="Consolas" charset="0"/>
              </a:rPr>
              <a:t>()</a:t>
            </a:r>
            <a:r>
              <a:rPr lang="en-US" dirty="0"/>
              <a:t> to read in a line from the standard input and store the line in a string:</a:t>
            </a:r>
          </a:p>
          <a:p>
            <a:endParaRPr lang="en-US" dirty="0"/>
          </a:p>
        </p:txBody>
      </p:sp>
      <p:sp>
        <p:nvSpPr>
          <p:cNvPr id="25" name="Rectangle 24"/>
          <p:cNvSpPr/>
          <p:nvPr/>
        </p:nvSpPr>
        <p:spPr>
          <a:xfrm>
            <a:off x="1269663" y="2748224"/>
            <a:ext cx="6668992" cy="149542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"Please input a sentence: "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b="1" dirty="0" err="1">
                <a:solidFill>
                  <a:schemeClr val="accent6">
                    <a:lumMod val="75000"/>
                  </a:schemeClr>
                </a:solidFill>
                <a:latin typeface="Consolas" charset="0"/>
                <a:ea typeface="Consolas" charset="0"/>
                <a:cs typeface="Consolas" charset="0"/>
              </a:rPr>
              <a:t>getline</a:t>
            </a:r>
            <a:r>
              <a:rPr lang="en-US" b="1" dirty="0">
                <a:solidFill>
                  <a:schemeClr val="tx1"/>
                </a:solidFill>
                <a:latin typeface="Consolas" charset="0"/>
                <a:ea typeface="Consolas" charset="0"/>
                <a:cs typeface="Consolas" charset="0"/>
              </a:rPr>
              <a:t>(</a:t>
            </a:r>
            <a:r>
              <a:rPr lang="en-US" b="1" dirty="0" err="1">
                <a:solidFill>
                  <a:srgbClr val="0070C0"/>
                </a:solidFill>
                <a:latin typeface="Consolas" charset="0"/>
                <a:ea typeface="Consolas" charset="0"/>
                <a:cs typeface="Consolas" charset="0"/>
              </a:rPr>
              <a:t>cin</a:t>
            </a:r>
            <a:r>
              <a:rPr lang="en-US" b="1" dirty="0">
                <a:solidFill>
                  <a:schemeClr val="tx1"/>
                </a:solidFill>
                <a:latin typeface="Consolas" charset="0"/>
                <a:ea typeface="Consolas" charset="0"/>
                <a:cs typeface="Consolas" charset="0"/>
              </a:rPr>
              <a:t>, </a:t>
            </a:r>
            <a:r>
              <a:rPr lang="en-US" b="1" dirty="0">
                <a:solidFill>
                  <a:srgbClr val="0070C0"/>
                </a:solidFill>
                <a:latin typeface="Consolas" charset="0"/>
                <a:ea typeface="Consolas" charset="0"/>
                <a:cs typeface="Consolas" charset="0"/>
              </a:rPr>
              <a:t>s</a:t>
            </a:r>
            <a:r>
              <a:rPr lang="en-US" b="1"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a:solidFill>
                  <a:schemeClr val="accent6">
                    <a:lumMod val="75000"/>
                  </a:schemeClr>
                </a:solidFill>
                <a:latin typeface="Consolas" charset="0"/>
                <a:ea typeface="Consolas" charset="0"/>
                <a:cs typeface="Consolas" charset="0"/>
              </a:rPr>
              <a:t>s = \"</a:t>
            </a:r>
            <a:r>
              <a:rPr lang="en-US" dirty="0">
                <a:solidFill>
                  <a:schemeClr val="tx1"/>
                </a:solidFill>
                <a:latin typeface="Consolas" charset="0"/>
                <a:ea typeface="Consolas" charset="0"/>
                <a:cs typeface="Consolas" charset="0"/>
              </a:rPr>
              <a:t>" &lt;&lt; s &lt;&lt; "</a:t>
            </a:r>
            <a:r>
              <a:rPr lang="en-US" dirty="0">
                <a:solidFill>
                  <a:schemeClr val="accent6">
                    <a:lumMod val="75000"/>
                  </a:schemeClr>
                </a:solidFill>
                <a:latin typeface="Consolas" charset="0"/>
                <a:ea typeface="Consolas" charset="0"/>
                <a:cs typeface="Consolas" charset="0"/>
              </a:rPr>
              <a:t>\"\n</a:t>
            </a:r>
            <a:r>
              <a:rPr lang="en-US" dirty="0">
                <a:solidFill>
                  <a:schemeClr val="tx1"/>
                </a:solidFill>
                <a:latin typeface="Consolas" charset="0"/>
                <a:ea typeface="Consolas" charset="0"/>
                <a:cs typeface="Consolas" charset="0"/>
              </a:rPr>
              <a:t>";	</a:t>
            </a:r>
            <a:endParaRPr lang="en-US" dirty="0">
              <a:solidFill>
                <a:schemeClr val="accent6">
                  <a:lumMod val="75000"/>
                </a:schemeClr>
              </a:solidFill>
              <a:latin typeface="Consolas" charset="0"/>
              <a:ea typeface="Consolas" charset="0"/>
              <a:cs typeface="Consolas" charset="0"/>
            </a:endParaRPr>
          </a:p>
        </p:txBody>
      </p:sp>
      <p:sp>
        <p:nvSpPr>
          <p:cNvPr id="26" name="Rectangle 25"/>
          <p:cNvSpPr/>
          <p:nvPr/>
        </p:nvSpPr>
        <p:spPr>
          <a:xfrm>
            <a:off x="1269662" y="4534435"/>
            <a:ext cx="4538855" cy="106020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Please input a sentence: </a:t>
            </a:r>
          </a:p>
          <a:p>
            <a:r>
              <a:rPr lang="en-US" dirty="0">
                <a:solidFill>
                  <a:schemeClr val="tx2">
                    <a:lumMod val="60000"/>
                    <a:lumOff val="40000"/>
                  </a:schemeClr>
                </a:solidFill>
                <a:latin typeface="Consolas" charset="0"/>
                <a:ea typeface="Consolas" charset="0"/>
                <a:cs typeface="Consolas" charset="0"/>
              </a:rPr>
              <a:t>I   love        dogs</a:t>
            </a:r>
            <a:endParaRPr lang="en-US" i="1" dirty="0">
              <a:latin typeface="Consolas" charset="0"/>
              <a:ea typeface="Consolas" charset="0"/>
              <a:cs typeface="Consolas" charset="0"/>
            </a:endParaRPr>
          </a:p>
          <a:p>
            <a:r>
              <a:rPr lang="en-US" dirty="0">
                <a:latin typeface="Consolas" charset="0"/>
                <a:ea typeface="Consolas" charset="0"/>
                <a:cs typeface="Consolas" charset="0"/>
              </a:rPr>
              <a:t>s = </a:t>
            </a:r>
            <a:r>
              <a:rPr lang="en-US" dirty="0">
                <a:solidFill>
                  <a:schemeClr val="tx1"/>
                </a:solidFill>
                <a:latin typeface="Consolas" charset="0"/>
                <a:ea typeface="Consolas" charset="0"/>
                <a:cs typeface="Consolas" charset="0"/>
              </a:rPr>
              <a:t>"I   love        dogs"</a:t>
            </a:r>
          </a:p>
        </p:txBody>
      </p:sp>
      <p:sp>
        <p:nvSpPr>
          <p:cNvPr id="27" name="TextBox 26"/>
          <p:cNvSpPr txBox="1"/>
          <p:nvPr/>
        </p:nvSpPr>
        <p:spPr>
          <a:xfrm>
            <a:off x="4828853" y="5594641"/>
            <a:ext cx="112562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28" name="TextBox 27"/>
          <p:cNvSpPr txBox="1"/>
          <p:nvPr/>
        </p:nvSpPr>
        <p:spPr>
          <a:xfrm>
            <a:off x="6100447" y="4226658"/>
            <a:ext cx="1973617" cy="307777"/>
          </a:xfrm>
          <a:prstGeom prst="rect">
            <a:avLst/>
          </a:prstGeom>
          <a:noFill/>
        </p:spPr>
        <p:txBody>
          <a:bodyPr wrap="none" rtlCol="0">
            <a:spAutoFit/>
          </a:bodyPr>
          <a:lstStyle/>
          <a:p>
            <a:r>
              <a:rPr lang="en-US" sz="1400" dirty="0">
                <a:latin typeface="Consolas" charset="0"/>
                <a:ea typeface="Consolas" charset="0"/>
                <a:cs typeface="Consolas" charset="0"/>
              </a:rPr>
              <a:t>string_getline.cpp</a:t>
            </a:r>
          </a:p>
        </p:txBody>
      </p:sp>
      <p:sp>
        <p:nvSpPr>
          <p:cNvPr id="29" name="Slide Number Placeholder 28"/>
          <p:cNvSpPr>
            <a:spLocks noGrp="1"/>
          </p:cNvSpPr>
          <p:nvPr>
            <p:ph type="sldNum" sz="quarter" idx="12"/>
          </p:nvPr>
        </p:nvSpPr>
        <p:spPr/>
        <p:txBody>
          <a:bodyPr/>
          <a:lstStyle/>
          <a:p>
            <a:fld id="{A2D5F323-9395-A24C-8003-89F99F5948AE}" type="slidenum">
              <a:rPr lang="en-US" smtClean="0"/>
              <a:pPr/>
              <a:t>17</a:t>
            </a:fld>
            <a:endParaRPr lang="en-US"/>
          </a:p>
        </p:txBody>
      </p:sp>
    </p:spTree>
    <p:extLst>
      <p:ext uri="{BB962C8B-B14F-4D97-AF65-F5344CB8AC3E}">
        <p14:creationId xmlns:p14="http://schemas.microsoft.com/office/powerpoint/2010/main" val="4574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bg/>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uiExpand="1" build="allAtOnce" animBg="1"/>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Line from Input</a:t>
            </a:r>
          </a:p>
        </p:txBody>
      </p:sp>
      <p:sp>
        <p:nvSpPr>
          <p:cNvPr id="3" name="Content Placeholder 2"/>
          <p:cNvSpPr>
            <a:spLocks noGrp="1"/>
          </p:cNvSpPr>
          <p:nvPr>
            <p:ph idx="1"/>
          </p:nvPr>
        </p:nvSpPr>
        <p:spPr>
          <a:xfrm>
            <a:off x="221287" y="1319134"/>
            <a:ext cx="8857397" cy="4909279"/>
          </a:xfrm>
        </p:spPr>
        <p:txBody>
          <a:bodyPr>
            <a:normAutofit/>
          </a:bodyPr>
          <a:lstStyle/>
          <a:p>
            <a:r>
              <a:rPr lang="en-US" sz="2600" dirty="0"/>
              <a:t>The function </a:t>
            </a:r>
            <a:r>
              <a:rPr lang="en-US" sz="2600" dirty="0" err="1">
                <a:solidFill>
                  <a:schemeClr val="accent6">
                    <a:lumMod val="75000"/>
                  </a:schemeClr>
                </a:solidFill>
                <a:latin typeface="Consolas" charset="0"/>
                <a:ea typeface="Consolas" charset="0"/>
                <a:cs typeface="Consolas" charset="0"/>
              </a:rPr>
              <a:t>getline</a:t>
            </a:r>
            <a:r>
              <a:rPr lang="en-US" sz="2600" dirty="0">
                <a:solidFill>
                  <a:schemeClr val="accent6">
                    <a:lumMod val="75000"/>
                  </a:schemeClr>
                </a:solidFill>
                <a:latin typeface="Consolas" charset="0"/>
                <a:ea typeface="Consolas" charset="0"/>
                <a:cs typeface="Consolas" charset="0"/>
              </a:rPr>
              <a:t>()</a:t>
            </a:r>
            <a:r>
              <a:rPr lang="en-US" sz="2600" dirty="0"/>
              <a:t> can be used to read in a line from the current position until a </a:t>
            </a:r>
            <a:r>
              <a:rPr lang="en-US" sz="2600" b="1" dirty="0">
                <a:solidFill>
                  <a:schemeClr val="accent6">
                    <a:lumMod val="75000"/>
                  </a:schemeClr>
                </a:solidFill>
              </a:rPr>
              <a:t>delimitation character</a:t>
            </a:r>
            <a:r>
              <a:rPr lang="en-US" sz="2600" dirty="0"/>
              <a:t> is encountered </a:t>
            </a:r>
          </a:p>
          <a:p>
            <a:endParaRPr lang="en-US" sz="2600" dirty="0"/>
          </a:p>
        </p:txBody>
      </p:sp>
      <p:sp>
        <p:nvSpPr>
          <p:cNvPr id="20" name="Rectangle 19"/>
          <p:cNvSpPr/>
          <p:nvPr/>
        </p:nvSpPr>
        <p:spPr>
          <a:xfrm>
            <a:off x="920448" y="2941567"/>
            <a:ext cx="7329933" cy="14763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"Input 2 comma-separated phrases: "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b="1" dirty="0" err="1">
                <a:solidFill>
                  <a:schemeClr val="accent6">
                    <a:lumMod val="75000"/>
                  </a:schemeClr>
                </a:solidFill>
                <a:latin typeface="Consolas" charset="0"/>
                <a:ea typeface="Consolas" charset="0"/>
                <a:cs typeface="Consolas" charset="0"/>
              </a:rPr>
              <a:t>getline</a:t>
            </a:r>
            <a:r>
              <a:rPr lang="en-US" b="1" dirty="0">
                <a:solidFill>
                  <a:schemeClr val="tx1"/>
                </a:solidFill>
                <a:latin typeface="Consolas" charset="0"/>
                <a:ea typeface="Consolas" charset="0"/>
                <a:cs typeface="Consolas" charset="0"/>
              </a:rPr>
              <a:t>(</a:t>
            </a:r>
            <a:r>
              <a:rPr lang="en-US" dirty="0" err="1">
                <a:solidFill>
                  <a:srgbClr val="0070C0"/>
                </a:solidFill>
                <a:latin typeface="Consolas" charset="0"/>
                <a:ea typeface="Consolas" charset="0"/>
                <a:cs typeface="Consolas" charset="0"/>
              </a:rPr>
              <a:t>cin</a:t>
            </a:r>
            <a:r>
              <a:rPr lang="en-US" dirty="0">
                <a:solidFill>
                  <a:schemeClr val="tx1"/>
                </a:solidFill>
                <a:latin typeface="Consolas" charset="0"/>
                <a:ea typeface="Consolas" charset="0"/>
                <a:cs typeface="Consolas" charset="0"/>
              </a:rPr>
              <a:t>, </a:t>
            </a:r>
            <a:r>
              <a:rPr lang="en-US" dirty="0">
                <a:solidFill>
                  <a:srgbClr val="0070C0"/>
                </a:solidFill>
                <a:latin typeface="Consolas" charset="0"/>
                <a:ea typeface="Consolas" charset="0"/>
                <a:cs typeface="Consolas" charset="0"/>
              </a:rPr>
              <a:t>s,</a:t>
            </a:r>
            <a:r>
              <a:rPr lang="en-US" b="1" dirty="0">
                <a:solidFill>
                  <a:srgbClr val="0070C0"/>
                </a:solidFill>
                <a:latin typeface="Consolas" charset="0"/>
                <a:ea typeface="Consolas" charset="0"/>
                <a:cs typeface="Consolas" charset="0"/>
              </a:rPr>
              <a:t> ','</a:t>
            </a:r>
            <a:r>
              <a:rPr lang="en-US" b="1"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"1st phrase = \"" &lt;&lt; s &lt;&lt; "\"\n";	</a:t>
            </a:r>
            <a:endParaRPr lang="en-US" dirty="0">
              <a:solidFill>
                <a:schemeClr val="accent6">
                  <a:lumMod val="75000"/>
                </a:schemeClr>
              </a:solidFill>
              <a:latin typeface="Consolas" charset="0"/>
              <a:ea typeface="Consolas" charset="0"/>
              <a:cs typeface="Consolas" charset="0"/>
            </a:endParaRPr>
          </a:p>
        </p:txBody>
      </p:sp>
      <p:sp>
        <p:nvSpPr>
          <p:cNvPr id="21" name="Rectangle 20"/>
          <p:cNvSpPr/>
          <p:nvPr/>
        </p:nvSpPr>
        <p:spPr>
          <a:xfrm>
            <a:off x="920448" y="4979682"/>
            <a:ext cx="5442045" cy="106020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Input 2 comma-separated phrases</a:t>
            </a:r>
            <a:r>
              <a:rPr lang="en-US" dirty="0">
                <a:latin typeface="Consolas" charset="0"/>
                <a:ea typeface="Consolas" charset="0"/>
                <a:cs typeface="Consolas" charset="0"/>
              </a:rPr>
              <a:t>: </a:t>
            </a:r>
          </a:p>
          <a:p>
            <a:r>
              <a:rPr lang="en-US" dirty="0">
                <a:solidFill>
                  <a:schemeClr val="tx2">
                    <a:lumMod val="60000"/>
                    <a:lumOff val="40000"/>
                  </a:schemeClr>
                </a:solidFill>
                <a:latin typeface="Consolas" charset="0"/>
                <a:ea typeface="Consolas" charset="0"/>
                <a:cs typeface="Consolas" charset="0"/>
              </a:rPr>
              <a:t>Stay hungry, stay foolish</a:t>
            </a:r>
            <a:endParaRPr lang="en-US" i="1" dirty="0">
              <a:latin typeface="Consolas" charset="0"/>
              <a:ea typeface="Consolas" charset="0"/>
              <a:cs typeface="Consolas" charset="0"/>
            </a:endParaRPr>
          </a:p>
          <a:p>
            <a:r>
              <a:rPr lang="en-US" dirty="0">
                <a:latin typeface="Consolas" charset="0"/>
                <a:ea typeface="Consolas" charset="0"/>
                <a:cs typeface="Consolas" charset="0"/>
              </a:rPr>
              <a:t>1st phrase = </a:t>
            </a:r>
            <a:r>
              <a:rPr lang="en-US" dirty="0">
                <a:solidFill>
                  <a:schemeClr val="tx1"/>
                </a:solidFill>
                <a:latin typeface="Consolas" charset="0"/>
                <a:ea typeface="Consolas" charset="0"/>
                <a:cs typeface="Consolas" charset="0"/>
              </a:rPr>
              <a:t>"Stay hungry"</a:t>
            </a:r>
          </a:p>
        </p:txBody>
      </p:sp>
      <p:sp>
        <p:nvSpPr>
          <p:cNvPr id="22" name="TextBox 21"/>
          <p:cNvSpPr txBox="1"/>
          <p:nvPr/>
        </p:nvSpPr>
        <p:spPr>
          <a:xfrm>
            <a:off x="5337514" y="6039888"/>
            <a:ext cx="112562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23" name="TextBox 22"/>
          <p:cNvSpPr txBox="1"/>
          <p:nvPr/>
        </p:nvSpPr>
        <p:spPr>
          <a:xfrm>
            <a:off x="920448" y="4452603"/>
            <a:ext cx="2204450" cy="338554"/>
          </a:xfrm>
          <a:prstGeom prst="rect">
            <a:avLst/>
          </a:prstGeom>
          <a:noFill/>
        </p:spPr>
        <p:txBody>
          <a:bodyPr wrap="none" rtlCol="0">
            <a:spAutoFit/>
          </a:bodyPr>
          <a:lstStyle/>
          <a:p>
            <a:r>
              <a:rPr lang="en-US" sz="1600" dirty="0">
                <a:latin typeface="Consolas" charset="0"/>
                <a:ea typeface="Consolas" charset="0"/>
                <a:cs typeface="Consolas" charset="0"/>
              </a:rPr>
              <a:t>string_getline.cpp</a:t>
            </a:r>
          </a:p>
        </p:txBody>
      </p:sp>
      <p:sp>
        <p:nvSpPr>
          <p:cNvPr id="24" name="Slide Number Placeholder 23"/>
          <p:cNvSpPr>
            <a:spLocks noGrp="1"/>
          </p:cNvSpPr>
          <p:nvPr>
            <p:ph type="sldNum" sz="quarter" idx="12"/>
          </p:nvPr>
        </p:nvSpPr>
        <p:spPr/>
        <p:txBody>
          <a:bodyPr/>
          <a:lstStyle/>
          <a:p>
            <a:fld id="{A2D5F323-9395-A24C-8003-89F99F5948AE}" type="slidenum">
              <a:rPr lang="en-US" smtClean="0"/>
              <a:pPr/>
              <a:t>18</a:t>
            </a:fld>
            <a:endParaRPr lang="en-US"/>
          </a:p>
        </p:txBody>
      </p:sp>
      <p:sp>
        <p:nvSpPr>
          <p:cNvPr id="9" name="Rectangle 8">
            <a:extLst>
              <a:ext uri="{FF2B5EF4-FFF2-40B4-BE49-F238E27FC236}">
                <a16:creationId xmlns:a16="http://schemas.microsoft.com/office/drawing/2014/main" id="{2422E0F0-F961-1047-A851-61B6899D1158}"/>
              </a:ext>
            </a:extLst>
          </p:cNvPr>
          <p:cNvSpPr/>
          <p:nvPr/>
        </p:nvSpPr>
        <p:spPr>
          <a:xfrm>
            <a:off x="6807103" y="4977619"/>
            <a:ext cx="1826971" cy="1250793"/>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accent3">
                    <a:lumMod val="75000"/>
                  </a:schemeClr>
                </a:solidFill>
                <a:latin typeface="Avenir Next Condensed" panose="020B0506020202020204" pitchFamily="34" charset="0"/>
                <a:ea typeface="Consolas" charset="0"/>
                <a:cs typeface="Consolas" charset="0"/>
              </a:rPr>
              <a:t>As you can see, without providing the third argument (‘,’ in this case), the default delimitation character for the </a:t>
            </a:r>
            <a:r>
              <a:rPr lang="en-US" sz="1200" dirty="0" err="1">
                <a:solidFill>
                  <a:schemeClr val="accent3">
                    <a:lumMod val="75000"/>
                  </a:schemeClr>
                </a:solidFill>
                <a:latin typeface="Avenir Next Condensed" panose="020B0506020202020204" pitchFamily="34" charset="0"/>
                <a:ea typeface="Consolas" charset="0"/>
                <a:cs typeface="Consolas" charset="0"/>
              </a:rPr>
              <a:t>getline</a:t>
            </a:r>
            <a:r>
              <a:rPr lang="en-US" sz="1200" dirty="0">
                <a:solidFill>
                  <a:schemeClr val="accent3">
                    <a:lumMod val="75000"/>
                  </a:schemeClr>
                </a:solidFill>
                <a:latin typeface="Avenir Next Condensed" panose="020B0506020202020204" pitchFamily="34" charset="0"/>
                <a:ea typeface="Consolas" charset="0"/>
                <a:cs typeface="Consolas" charset="0"/>
              </a:rPr>
              <a:t> function is the newline character ‘\n’.</a:t>
            </a:r>
            <a:endParaRPr lang="en-US"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80702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bg/>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1" grpId="1" uiExpand="1" build="allAtOnce" animBg="1"/>
      <p:bldP spid="22" grpId="0"/>
      <p:bldP spid="23"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idx="1"/>
          </p:nvPr>
        </p:nvSpPr>
        <p:spPr/>
        <p:txBody>
          <a:bodyPr>
            <a:normAutofit/>
          </a:bodyPr>
          <a:lstStyle/>
          <a:p>
            <a:r>
              <a:rPr lang="en-US" dirty="0"/>
              <a:t>The class string has a number of </a:t>
            </a:r>
            <a:r>
              <a:rPr lang="en-US" b="1" dirty="0">
                <a:solidFill>
                  <a:schemeClr val="accent6">
                    <a:lumMod val="75000"/>
                  </a:schemeClr>
                </a:solidFill>
              </a:rPr>
              <a:t>member functions </a:t>
            </a:r>
            <a:r>
              <a:rPr lang="en-US" dirty="0"/>
              <a:t>which facilitate string manipulation, which includes</a:t>
            </a:r>
          </a:p>
          <a:p>
            <a:pPr lvl="1"/>
            <a:r>
              <a:rPr lang="en-US" dirty="0">
                <a:solidFill>
                  <a:schemeClr val="accent5">
                    <a:lumMod val="75000"/>
                  </a:schemeClr>
                </a:solidFill>
                <a:latin typeface="Consolas" charset="0"/>
                <a:ea typeface="Consolas" charset="0"/>
                <a:cs typeface="Consolas" charset="0"/>
              </a:rPr>
              <a:t>string::length()</a:t>
            </a:r>
            <a:r>
              <a:rPr lang="en-US" dirty="0"/>
              <a:t> – returns length of the string </a:t>
            </a:r>
          </a:p>
          <a:p>
            <a:pPr lvl="1"/>
            <a:r>
              <a:rPr lang="en-US" dirty="0">
                <a:solidFill>
                  <a:schemeClr val="accent3">
                    <a:lumMod val="75000"/>
                  </a:schemeClr>
                </a:solidFill>
                <a:latin typeface="Consolas" charset="0"/>
                <a:ea typeface="Consolas" charset="0"/>
                <a:cs typeface="Consolas" charset="0"/>
              </a:rPr>
              <a:t>string::empty() </a:t>
            </a:r>
            <a:r>
              <a:rPr lang="en-US" dirty="0"/>
              <a:t>– returns whether the string is empty </a:t>
            </a:r>
          </a:p>
          <a:p>
            <a:pPr lvl="1"/>
            <a:r>
              <a:rPr lang="en-US" dirty="0">
                <a:solidFill>
                  <a:schemeClr val="accent5">
                    <a:lumMod val="75000"/>
                  </a:schemeClr>
                </a:solidFill>
                <a:latin typeface="Consolas" charset="0"/>
                <a:ea typeface="Consolas" charset="0"/>
                <a:cs typeface="Consolas" charset="0"/>
              </a:rPr>
              <a:t>string::</a:t>
            </a:r>
            <a:r>
              <a:rPr lang="en-US" dirty="0" err="1">
                <a:solidFill>
                  <a:schemeClr val="accent5">
                    <a:lumMod val="75000"/>
                  </a:schemeClr>
                </a:solidFill>
                <a:latin typeface="Consolas" charset="0"/>
                <a:ea typeface="Consolas" charset="0"/>
                <a:cs typeface="Consolas" charset="0"/>
              </a:rPr>
              <a:t>substr</a:t>
            </a:r>
            <a:r>
              <a:rPr lang="en-US" dirty="0">
                <a:solidFill>
                  <a:schemeClr val="accent5">
                    <a:lumMod val="75000"/>
                  </a:schemeClr>
                </a:solidFill>
                <a:latin typeface="Consolas" charset="0"/>
                <a:ea typeface="Consolas" charset="0"/>
                <a:cs typeface="Consolas" charset="0"/>
              </a:rPr>
              <a:t>() </a:t>
            </a:r>
            <a:r>
              <a:rPr lang="en-US" dirty="0"/>
              <a:t>– returns a substring </a:t>
            </a:r>
          </a:p>
          <a:p>
            <a:pPr lvl="1"/>
            <a:r>
              <a:rPr lang="en-US" dirty="0">
                <a:solidFill>
                  <a:schemeClr val="accent3">
                    <a:lumMod val="75000"/>
                  </a:schemeClr>
                </a:solidFill>
                <a:latin typeface="Consolas" charset="0"/>
                <a:ea typeface="Consolas" charset="0"/>
                <a:cs typeface="Consolas" charset="0"/>
              </a:rPr>
              <a:t>string::find() </a:t>
            </a:r>
            <a:r>
              <a:rPr lang="en-US" dirty="0"/>
              <a:t>– finds the first occurrence of content in the string </a:t>
            </a:r>
          </a:p>
          <a:p>
            <a:pPr lvl="1"/>
            <a:r>
              <a:rPr lang="en-US" dirty="0">
                <a:solidFill>
                  <a:schemeClr val="accent5">
                    <a:lumMod val="75000"/>
                  </a:schemeClr>
                </a:solidFill>
                <a:latin typeface="Consolas" charset="0"/>
                <a:ea typeface="Consolas" charset="0"/>
                <a:cs typeface="Consolas" charset="0"/>
              </a:rPr>
              <a:t>string::</a:t>
            </a:r>
            <a:r>
              <a:rPr lang="en-US" dirty="0" err="1">
                <a:solidFill>
                  <a:schemeClr val="accent5">
                    <a:lumMod val="75000"/>
                  </a:schemeClr>
                </a:solidFill>
                <a:latin typeface="Consolas" charset="0"/>
                <a:ea typeface="Consolas" charset="0"/>
                <a:cs typeface="Consolas" charset="0"/>
              </a:rPr>
              <a:t>rfind</a:t>
            </a:r>
            <a:r>
              <a:rPr lang="en-US" dirty="0">
                <a:solidFill>
                  <a:schemeClr val="accent5">
                    <a:lumMod val="75000"/>
                  </a:schemeClr>
                </a:solidFill>
                <a:latin typeface="Consolas" charset="0"/>
                <a:ea typeface="Consolas" charset="0"/>
                <a:cs typeface="Consolas" charset="0"/>
              </a:rPr>
              <a:t>()</a:t>
            </a:r>
            <a:r>
              <a:rPr lang="en-US" dirty="0">
                <a:solidFill>
                  <a:schemeClr val="accent5">
                    <a:lumMod val="75000"/>
                  </a:schemeClr>
                </a:solidFill>
              </a:rPr>
              <a:t> </a:t>
            </a:r>
            <a:r>
              <a:rPr lang="en-US" dirty="0"/>
              <a:t>– finds the last occurrence of content in the string </a:t>
            </a:r>
          </a:p>
          <a:p>
            <a:pPr lvl="1"/>
            <a:r>
              <a:rPr lang="en-US" dirty="0">
                <a:solidFill>
                  <a:schemeClr val="accent3">
                    <a:lumMod val="75000"/>
                  </a:schemeClr>
                </a:solidFill>
                <a:latin typeface="Consolas" charset="0"/>
                <a:ea typeface="Consolas" charset="0"/>
                <a:cs typeface="Consolas" charset="0"/>
              </a:rPr>
              <a:t>string::insert(</a:t>
            </a:r>
            <a:r>
              <a:rPr lang="en-US" dirty="0">
                <a:solidFill>
                  <a:schemeClr val="accent3">
                    <a:lumMod val="75000"/>
                  </a:schemeClr>
                </a:solidFill>
              </a:rPr>
              <a:t>) </a:t>
            </a:r>
            <a:r>
              <a:rPr lang="en-US" dirty="0"/>
              <a:t>– inserts content into the string </a:t>
            </a:r>
          </a:p>
          <a:p>
            <a:pPr lvl="1"/>
            <a:r>
              <a:rPr lang="en-US" dirty="0">
                <a:solidFill>
                  <a:schemeClr val="accent5">
                    <a:lumMod val="75000"/>
                  </a:schemeClr>
                </a:solidFill>
                <a:latin typeface="Consolas" charset="0"/>
                <a:ea typeface="Consolas" charset="0"/>
                <a:cs typeface="Consolas" charset="0"/>
              </a:rPr>
              <a:t>string::erase()</a:t>
            </a:r>
            <a:r>
              <a:rPr lang="en-US" dirty="0">
                <a:solidFill>
                  <a:schemeClr val="accent5">
                    <a:lumMod val="75000"/>
                  </a:schemeClr>
                </a:solidFill>
              </a:rPr>
              <a:t> </a:t>
            </a:r>
            <a:r>
              <a:rPr lang="en-US" dirty="0"/>
              <a:t>– erases characters from the string </a:t>
            </a:r>
          </a:p>
          <a:p>
            <a:pPr lvl="1"/>
            <a:r>
              <a:rPr lang="en-US" dirty="0">
                <a:solidFill>
                  <a:schemeClr val="accent3">
                    <a:lumMod val="75000"/>
                  </a:schemeClr>
                </a:solidFill>
                <a:latin typeface="Consolas" charset="0"/>
                <a:ea typeface="Consolas" charset="0"/>
                <a:cs typeface="Consolas" charset="0"/>
              </a:rPr>
              <a:t>string::replace()</a:t>
            </a:r>
            <a:r>
              <a:rPr lang="en-US" dirty="0">
                <a:solidFill>
                  <a:schemeClr val="accent3">
                    <a:lumMod val="75000"/>
                  </a:schemeClr>
                </a:solidFill>
              </a:rPr>
              <a:t> </a:t>
            </a:r>
            <a:r>
              <a:rPr lang="en-US" dirty="0"/>
              <a:t>– replaces part of the string </a:t>
            </a:r>
          </a:p>
        </p:txBody>
      </p:sp>
      <p:sp>
        <p:nvSpPr>
          <p:cNvPr id="6" name="TextBox 5"/>
          <p:cNvSpPr txBox="1"/>
          <p:nvPr/>
        </p:nvSpPr>
        <p:spPr>
          <a:xfrm>
            <a:off x="529794" y="5864553"/>
            <a:ext cx="6554670"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More member functions can be found at </a:t>
            </a:r>
            <a:r>
              <a:rPr lang="en-US" sz="1400" dirty="0">
                <a:latin typeface="Avenir Next Condensed" charset="0"/>
                <a:ea typeface="Avenir Next Condensed" charset="0"/>
                <a:cs typeface="Avenir Next Condensed" charset="0"/>
                <a:hlinkClick r:id="rId2"/>
              </a:rPr>
              <a:t>http://www.cplusplus.com/reference/string/string</a:t>
            </a:r>
            <a:r>
              <a:rPr lang="en-US" sz="1400" dirty="0">
                <a:latin typeface="Avenir Next Condensed" charset="0"/>
                <a:ea typeface="Avenir Next Condensed" charset="0"/>
                <a:cs typeface="Avenir Next Condensed" charset="0"/>
              </a:rPr>
              <a:t>, but you are expected to be get familiar with the above functions only for this course.</a:t>
            </a:r>
            <a:endParaRPr lang="en-US" dirty="0">
              <a:latin typeface="Avenir Next Condensed" charset="0"/>
              <a:ea typeface="Avenir Next Condensed" charset="0"/>
              <a:cs typeface="Avenir Next Condensed"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19</a:t>
            </a:fld>
            <a:endParaRPr lang="en-US"/>
          </a:p>
        </p:txBody>
      </p:sp>
    </p:spTree>
    <p:extLst>
      <p:ext uri="{BB962C8B-B14F-4D97-AF65-F5344CB8AC3E}">
        <p14:creationId xmlns:p14="http://schemas.microsoft.com/office/powerpoint/2010/main" val="28607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ln>
            <a:noFill/>
          </a:ln>
        </p:spPr>
        <p:txBody>
          <a:bodyPr>
            <a:normAutofit/>
          </a:bodyPr>
          <a:lstStyle/>
          <a:p>
            <a:r>
              <a:rPr lang="en-US" sz="4000"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853152"/>
          </a:xfrm>
        </p:spPr>
        <p:txBody>
          <a:bodyPr>
            <a:normAutofit/>
          </a:bodyPr>
          <a:lstStyle/>
          <a:p>
            <a:r>
              <a:rPr lang="en-US" dirty="0"/>
              <a:t>We will deal with both C and C++ in this module, so please note the specific compiler settings when C is discussed.</a:t>
            </a:r>
          </a:p>
          <a:p>
            <a:r>
              <a:rPr lang="en-US" b="1" dirty="0">
                <a:solidFill>
                  <a:schemeClr val="accent6">
                    <a:lumMod val="75000"/>
                  </a:schemeClr>
                </a:solidFill>
              </a:rPr>
              <a:t>C++</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r>
              <a:rPr lang="en-US" b="1" dirty="0">
                <a:solidFill>
                  <a:schemeClr val="accent6">
                    <a:lumMod val="75000"/>
                  </a:schemeClr>
                </a:solidFill>
              </a:rPr>
              <a:t>C: </a:t>
            </a:r>
            <a:r>
              <a:rPr lang="en-US" dirty="0"/>
              <a:t>We will be using the C11 standard, so make sure that your compiler option is set appropriately.  We suggest to to use the following command to compile your C++ program:</a:t>
            </a:r>
            <a:br>
              <a:rPr lang="en-US" dirty="0"/>
            </a:br>
            <a:r>
              <a:rPr lang="en-US" dirty="0"/>
              <a:t>	 </a:t>
            </a:r>
            <a:r>
              <a:rPr lang="en-US" sz="2100" dirty="0" err="1">
                <a:latin typeface="Menlo" panose="020B0609030804020204" pitchFamily="49" charset="0"/>
                <a:ea typeface="Menlo" panose="020B0609030804020204" pitchFamily="49" charset="0"/>
                <a:cs typeface="Menlo" panose="020B0609030804020204" pitchFamily="49" charset="0"/>
              </a:rPr>
              <a:t>gcc</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a:t>
            </a:r>
            <a:r>
              <a:rPr lang="en-US" sz="21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std</a:t>
            </a:r>
            <a:r>
              <a:rPr lang="en-US" sz="21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=c11 </a:t>
            </a:r>
            <a:r>
              <a:rPr lang="en-US" sz="2100" dirty="0" err="1">
                <a:latin typeface="Menlo" panose="020B0609030804020204" pitchFamily="49" charset="0"/>
                <a:ea typeface="Menlo" panose="020B0609030804020204" pitchFamily="49" charset="0"/>
                <a:cs typeface="Menlo" panose="020B0609030804020204" pitchFamily="49" charset="0"/>
              </a:rPr>
              <a:t>your_program.c</a:t>
            </a:r>
            <a:endParaRPr lang="en-US" sz="2100" dirty="0">
              <a:latin typeface="Menlo" panose="020B0609030804020204" pitchFamily="49" charset="0"/>
              <a:ea typeface="Menlo" panose="020B0609030804020204" pitchFamily="49" charset="0"/>
              <a:cs typeface="Menlo" panose="020B0609030804020204" pitchFamily="49" charset="0"/>
            </a:endParaRPr>
          </a:p>
          <a:p>
            <a:endParaRPr lang="en-US" dirty="0"/>
          </a:p>
          <a:p>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
        <p:nvSpPr>
          <p:cNvPr id="7" name="TextBox 6">
            <a:extLst>
              <a:ext uri="{FF2B5EF4-FFF2-40B4-BE49-F238E27FC236}">
                <a16:creationId xmlns:a16="http://schemas.microsoft.com/office/drawing/2014/main" id="{0FA3277F-3F60-834C-BD65-81D1A12C7EF8}"/>
              </a:ext>
            </a:extLst>
          </p:cNvPr>
          <p:cNvSpPr txBox="1"/>
          <p:nvPr/>
        </p:nvSpPr>
        <p:spPr>
          <a:xfrm>
            <a:off x="3715802" y="5910329"/>
            <a:ext cx="4492486" cy="523220"/>
          </a:xfrm>
          <a:prstGeom prst="rect">
            <a:avLst/>
          </a:prstGeom>
          <a:noFill/>
          <a:ln>
            <a:solidFill>
              <a:schemeClr val="bg1">
                <a:lumMod val="65000"/>
              </a:schemeClr>
            </a:solidFill>
          </a:ln>
        </p:spPr>
        <p:txBody>
          <a:bodyPr wrap="square" rtlCol="0">
            <a:spAutoFit/>
          </a:bodyPr>
          <a:lstStyle/>
          <a:p>
            <a:r>
              <a:rPr lang="en-US" sz="1400" dirty="0">
                <a:latin typeface="Avenir Next Condensed" panose="020B0506020202020204" pitchFamily="34" charset="0"/>
              </a:rPr>
              <a:t>The C compiler will be used in Part II when we talk about C-Strings.  We will have more details on the compilation environment then. </a:t>
            </a:r>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string::length()</a:t>
            </a:r>
          </a:p>
        </p:txBody>
      </p:sp>
      <p:sp>
        <p:nvSpPr>
          <p:cNvPr id="3" name="Content Placeholder 2"/>
          <p:cNvSpPr>
            <a:spLocks noGrp="1"/>
          </p:cNvSpPr>
          <p:nvPr>
            <p:ph idx="1"/>
          </p:nvPr>
        </p:nvSpPr>
        <p:spPr/>
        <p:txBody>
          <a:bodyPr/>
          <a:lstStyle/>
          <a:p>
            <a:r>
              <a:rPr lang="en-US" dirty="0"/>
              <a:t>Returns the </a:t>
            </a:r>
            <a:r>
              <a:rPr lang="en-US" dirty="0">
                <a:solidFill>
                  <a:schemeClr val="accent6">
                    <a:lumMod val="75000"/>
                  </a:schemeClr>
                </a:solidFill>
              </a:rPr>
              <a:t>number of characters </a:t>
            </a:r>
            <a:r>
              <a:rPr lang="en-US" dirty="0"/>
              <a:t>in a string object</a:t>
            </a:r>
          </a:p>
        </p:txBody>
      </p:sp>
      <p:sp>
        <p:nvSpPr>
          <p:cNvPr id="17" name="Rectangle 16"/>
          <p:cNvSpPr/>
          <p:nvPr/>
        </p:nvSpPr>
        <p:spPr>
          <a:xfrm>
            <a:off x="1078779" y="2558256"/>
            <a:ext cx="6984566" cy="136950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 = "Stay hungry, stay foolish";</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n = </a:t>
            </a:r>
            <a:r>
              <a:rPr lang="en-US" b="1" dirty="0" err="1">
                <a:solidFill>
                  <a:schemeClr val="accent6">
                    <a:lumMod val="75000"/>
                  </a:schemeClr>
                </a:solidFill>
                <a:latin typeface="Consolas" charset="0"/>
                <a:ea typeface="Consolas" charset="0"/>
                <a:cs typeface="Consolas" charset="0"/>
              </a:rPr>
              <a:t>s.length</a:t>
            </a:r>
            <a:r>
              <a:rPr lang="en-US" b="1" dirty="0">
                <a:solidFill>
                  <a:schemeClr val="accent6">
                    <a:lumMod val="75000"/>
                  </a:schemeClr>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"s has " &lt;&lt; n &lt;&lt; " characters. "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18" name="Rectangle 17"/>
          <p:cNvSpPr/>
          <p:nvPr/>
        </p:nvSpPr>
        <p:spPr>
          <a:xfrm>
            <a:off x="5013712" y="4110326"/>
            <a:ext cx="3049633" cy="106020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 has 25 characters.</a:t>
            </a:r>
          </a:p>
        </p:txBody>
      </p:sp>
      <p:sp>
        <p:nvSpPr>
          <p:cNvPr id="19" name="TextBox 18"/>
          <p:cNvSpPr txBox="1"/>
          <p:nvPr/>
        </p:nvSpPr>
        <p:spPr>
          <a:xfrm>
            <a:off x="7057185" y="5155228"/>
            <a:ext cx="112562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20" name="TextBox 19"/>
          <p:cNvSpPr txBox="1"/>
          <p:nvPr/>
        </p:nvSpPr>
        <p:spPr>
          <a:xfrm>
            <a:off x="895351" y="4640429"/>
            <a:ext cx="359092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t>Note</a:t>
            </a:r>
            <a:r>
              <a:rPr lang="en-US" dirty="0"/>
              <a:t> we use </a:t>
            </a:r>
            <a:r>
              <a:rPr lang="en-US" b="1" dirty="0">
                <a:solidFill>
                  <a:srgbClr val="0070C0"/>
                </a:solidFill>
              </a:rPr>
              <a:t>.</a:t>
            </a:r>
            <a:r>
              <a:rPr lang="en-US" b="1" dirty="0"/>
              <a:t> </a:t>
            </a:r>
            <a:r>
              <a:rPr lang="en-US" dirty="0"/>
              <a:t>to invoke the member function of the string object </a:t>
            </a:r>
            <a:r>
              <a:rPr lang="en-US" b="1" dirty="0">
                <a:solidFill>
                  <a:srgbClr val="0070C0"/>
                </a:solidFill>
              </a:rPr>
              <a:t>s</a:t>
            </a:r>
            <a:r>
              <a:rPr lang="en-US" dirty="0"/>
              <a:t>.</a:t>
            </a:r>
          </a:p>
        </p:txBody>
      </p:sp>
      <p:sp>
        <p:nvSpPr>
          <p:cNvPr id="23" name="TextBox 22"/>
          <p:cNvSpPr txBox="1"/>
          <p:nvPr/>
        </p:nvSpPr>
        <p:spPr>
          <a:xfrm>
            <a:off x="895351" y="5560031"/>
            <a:ext cx="664515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i="1" dirty="0">
                <a:latin typeface="Avenir Next Condensed" charset="0"/>
                <a:ea typeface="Avenir Next Condensed" charset="0"/>
                <a:cs typeface="Avenir Next Condensed" charset="0"/>
              </a:rPr>
              <a:t>Exercise</a:t>
            </a:r>
            <a:r>
              <a:rPr lang="en-US" dirty="0">
                <a:latin typeface="Avenir Next Condensed" charset="0"/>
                <a:ea typeface="Avenir Next Condensed" charset="0"/>
                <a:cs typeface="Avenir Next Condensed" charset="0"/>
              </a:rPr>
              <a:t>:  Modify the reverse string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and palindrome programs on </a:t>
            </a:r>
            <a:r>
              <a:rPr lang="en-US" dirty="0">
                <a:latin typeface="Avenir Next Condensed" charset="0"/>
                <a:ea typeface="Avenir Next Condensed" charset="0"/>
                <a:cs typeface="Avenir Next Condensed" charset="0"/>
                <a:hlinkClick r:id="rId2" action="ppaction://hlinksldjump"/>
              </a:rPr>
              <a:t>14. Example Programs</a:t>
            </a:r>
            <a:r>
              <a:rPr lang="en-US" dirty="0">
                <a:latin typeface="Avenir Next Condensed" charset="0"/>
                <a:ea typeface="Avenir Next Condensed" charset="0"/>
                <a:cs typeface="Avenir Next Condensed" charset="0"/>
              </a:rPr>
              <a:t> to work on any input words.</a:t>
            </a:r>
          </a:p>
        </p:txBody>
      </p:sp>
      <p:sp>
        <p:nvSpPr>
          <p:cNvPr id="24" name="Slide Number Placeholder 23"/>
          <p:cNvSpPr>
            <a:spLocks noGrp="1"/>
          </p:cNvSpPr>
          <p:nvPr>
            <p:ph type="sldNum" sz="quarter" idx="12"/>
          </p:nvPr>
        </p:nvSpPr>
        <p:spPr/>
        <p:txBody>
          <a:bodyPr/>
          <a:lstStyle/>
          <a:p>
            <a:fld id="{A2D5F323-9395-A24C-8003-89F99F5948AE}" type="slidenum">
              <a:rPr lang="en-US" smtClean="0"/>
              <a:pPr/>
              <a:t>20</a:t>
            </a:fld>
            <a:endParaRPr lang="en-US"/>
          </a:p>
        </p:txBody>
      </p:sp>
    </p:spTree>
    <p:extLst>
      <p:ext uri="{BB962C8B-B14F-4D97-AF65-F5344CB8AC3E}">
        <p14:creationId xmlns:p14="http://schemas.microsoft.com/office/powerpoint/2010/main" val="35028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allAtOnce" animBg="1"/>
      <p:bldP spid="18" grpId="0" animBg="1"/>
      <p:bldP spid="19" grpId="0"/>
      <p:bldP spid="20"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string::empty()</a:t>
            </a:r>
          </a:p>
        </p:txBody>
      </p:sp>
      <p:sp>
        <p:nvSpPr>
          <p:cNvPr id="3" name="Content Placeholder 2"/>
          <p:cNvSpPr>
            <a:spLocks noGrp="1"/>
          </p:cNvSpPr>
          <p:nvPr>
            <p:ph idx="1"/>
          </p:nvPr>
        </p:nvSpPr>
        <p:spPr>
          <a:xfrm>
            <a:off x="229452" y="1610591"/>
            <a:ext cx="8857397" cy="4617822"/>
          </a:xfrm>
        </p:spPr>
        <p:txBody>
          <a:bodyPr/>
          <a:lstStyle/>
          <a:p>
            <a:r>
              <a:rPr lang="en-US" dirty="0"/>
              <a:t>Returns true if a string object is empty; false otherwise</a:t>
            </a:r>
          </a:p>
        </p:txBody>
      </p:sp>
      <p:sp>
        <p:nvSpPr>
          <p:cNvPr id="7" name="Rectangle 6"/>
          <p:cNvSpPr/>
          <p:nvPr/>
        </p:nvSpPr>
        <p:spPr>
          <a:xfrm>
            <a:off x="1092633" y="2169079"/>
            <a:ext cx="7147358" cy="177952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a:t>
            </a:r>
          </a:p>
          <a:p>
            <a:pPr>
              <a:tabLst>
                <a:tab pos="274320" algn="l"/>
              </a:tabLst>
            </a:pPr>
            <a:r>
              <a:rPr lang="en-US" dirty="0">
                <a:solidFill>
                  <a:schemeClr val="tx1"/>
                </a:solidFill>
                <a:latin typeface="Consolas" charset="0"/>
                <a:ea typeface="Consolas" charset="0"/>
                <a:cs typeface="Consolas" charset="0"/>
              </a:rPr>
              <a:t>	if (</a:t>
            </a:r>
            <a:r>
              <a:rPr lang="en-US" b="1" dirty="0" err="1">
                <a:solidFill>
                  <a:srgbClr val="E46C0A"/>
                </a:solidFill>
                <a:latin typeface="Consolas" charset="0"/>
                <a:ea typeface="Consolas" charset="0"/>
                <a:cs typeface="Consolas" charset="0"/>
              </a:rPr>
              <a:t>s.empty</a:t>
            </a:r>
            <a:r>
              <a:rPr lang="en-US" b="1" dirty="0">
                <a:solidFill>
                  <a:srgbClr val="E46C0A"/>
                </a:solidFill>
                <a:latin typeface="Consolas" charset="0"/>
                <a:ea typeface="Consolas" charset="0"/>
                <a:cs typeface="Consolas" charset="0"/>
              </a:rPr>
              <a:t>()</a:t>
            </a:r>
            <a:r>
              <a:rPr lang="en-US" dirty="0">
                <a:solidFill>
                  <a:schemeClr val="tx1"/>
                </a:solidFill>
                <a:latin typeface="Consolas" charset="0"/>
                <a:ea typeface="Consolas" charset="0"/>
                <a:cs typeface="Consolas" charset="0"/>
              </a:rPr>
              <a:t>)</a:t>
            </a:r>
            <a:endParaRPr lang="en-US" b="1" dirty="0">
              <a:solidFill>
                <a:schemeClr val="accent6">
                  <a:lumMod val="75000"/>
                </a:schemeClr>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"s is empty."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else</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"s has " &lt;&lt; </a:t>
            </a:r>
            <a:r>
              <a:rPr lang="en-US" dirty="0" err="1">
                <a:solidFill>
                  <a:schemeClr val="tx1"/>
                </a:solidFill>
                <a:latin typeface="Consolas" charset="0"/>
                <a:ea typeface="Consolas" charset="0"/>
                <a:cs typeface="Consolas" charset="0"/>
              </a:rPr>
              <a:t>s.length</a:t>
            </a:r>
            <a:r>
              <a:rPr lang="en-US" dirty="0">
                <a:solidFill>
                  <a:schemeClr val="tx1"/>
                </a:solidFill>
                <a:latin typeface="Consolas" charset="0"/>
                <a:ea typeface="Consolas" charset="0"/>
                <a:cs typeface="Consolas" charset="0"/>
              </a:rPr>
              <a:t>() &lt;&lt; " characters.\n";</a:t>
            </a:r>
          </a:p>
        </p:txBody>
      </p:sp>
      <p:sp>
        <p:nvSpPr>
          <p:cNvPr id="8" name="Rectangle 7"/>
          <p:cNvSpPr/>
          <p:nvPr/>
        </p:nvSpPr>
        <p:spPr>
          <a:xfrm>
            <a:off x="5935758" y="4050575"/>
            <a:ext cx="2304233" cy="106020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 is empty.</a:t>
            </a:r>
          </a:p>
        </p:txBody>
      </p:sp>
      <p:sp>
        <p:nvSpPr>
          <p:cNvPr id="9" name="TextBox 8"/>
          <p:cNvSpPr txBox="1"/>
          <p:nvPr/>
        </p:nvSpPr>
        <p:spPr>
          <a:xfrm>
            <a:off x="7236429" y="5084829"/>
            <a:ext cx="112562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10" name="TextBox 9"/>
          <p:cNvSpPr txBox="1"/>
          <p:nvPr/>
        </p:nvSpPr>
        <p:spPr>
          <a:xfrm>
            <a:off x="1092633" y="4639160"/>
            <a:ext cx="2596352"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dirty="0"/>
              <a:t>What if </a:t>
            </a:r>
            <a:r>
              <a:rPr lang="en-US" sz="2000" dirty="0">
                <a:latin typeface="Consolas" charset="0"/>
                <a:ea typeface="Consolas" charset="0"/>
                <a:cs typeface="Consolas" charset="0"/>
              </a:rPr>
              <a:t>s = " "</a:t>
            </a:r>
            <a:r>
              <a:rPr lang="en-US" sz="2000" dirty="0"/>
              <a:t>?</a:t>
            </a:r>
          </a:p>
          <a:p>
            <a:r>
              <a:rPr lang="en-US" sz="2000" dirty="0"/>
              <a:t>Is this an empty string?</a:t>
            </a:r>
          </a:p>
        </p:txBody>
      </p:sp>
      <p:sp>
        <p:nvSpPr>
          <p:cNvPr id="13" name="Slide Number Placeholder 12"/>
          <p:cNvSpPr>
            <a:spLocks noGrp="1"/>
          </p:cNvSpPr>
          <p:nvPr>
            <p:ph type="sldNum" sz="quarter" idx="12"/>
          </p:nvPr>
        </p:nvSpPr>
        <p:spPr/>
        <p:txBody>
          <a:bodyPr/>
          <a:lstStyle/>
          <a:p>
            <a:fld id="{A2D5F323-9395-A24C-8003-89F99F5948AE}" type="slidenum">
              <a:rPr lang="en-US" smtClean="0"/>
              <a:pPr/>
              <a:t>21</a:t>
            </a:fld>
            <a:endParaRPr lang="en-US"/>
          </a:p>
        </p:txBody>
      </p:sp>
      <p:sp>
        <p:nvSpPr>
          <p:cNvPr id="11" name="Rectangle 10">
            <a:extLst>
              <a:ext uri="{FF2B5EF4-FFF2-40B4-BE49-F238E27FC236}">
                <a16:creationId xmlns:a16="http://schemas.microsoft.com/office/drawing/2014/main" id="{3F37FF65-8878-1D41-92A8-5C315BAA598D}"/>
              </a:ext>
            </a:extLst>
          </p:cNvPr>
          <p:cNvSpPr/>
          <p:nvPr/>
        </p:nvSpPr>
        <p:spPr>
          <a:xfrm>
            <a:off x="1930380" y="5392607"/>
            <a:ext cx="2923631" cy="572358"/>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accent3">
                    <a:lumMod val="75000"/>
                  </a:schemeClr>
                </a:solidFill>
                <a:latin typeface="Avenir Next Condensed" panose="020B0506020202020204" pitchFamily="34" charset="0"/>
                <a:ea typeface="Consolas" charset="0"/>
                <a:cs typeface="Consolas" charset="0"/>
              </a:rPr>
              <a:t>No, this is a string with a space character, and its length is 1.</a:t>
            </a:r>
            <a:endParaRPr lang="en-US" sz="2000"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9304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string::erase()</a:t>
            </a:r>
          </a:p>
        </p:txBody>
      </p:sp>
      <p:sp>
        <p:nvSpPr>
          <p:cNvPr id="3" name="Content Placeholder 2"/>
          <p:cNvSpPr>
            <a:spLocks noGrp="1"/>
          </p:cNvSpPr>
          <p:nvPr>
            <p:ph idx="1"/>
          </p:nvPr>
        </p:nvSpPr>
        <p:spPr>
          <a:xfrm>
            <a:off x="457200" y="1600201"/>
            <a:ext cx="8229600" cy="1158755"/>
          </a:xfrm>
        </p:spPr>
        <p:txBody>
          <a:bodyPr>
            <a:normAutofit lnSpcReduction="10000"/>
          </a:bodyPr>
          <a:lstStyle/>
          <a:p>
            <a:r>
              <a:rPr lang="en-US" dirty="0"/>
              <a:t>Erase </a:t>
            </a:r>
            <a:r>
              <a:rPr lang="en-US" b="1" dirty="0">
                <a:solidFill>
                  <a:schemeClr val="tx2">
                    <a:lumMod val="60000"/>
                    <a:lumOff val="40000"/>
                  </a:schemeClr>
                </a:solidFill>
                <a:latin typeface="Consolas" charset="0"/>
                <a:ea typeface="Consolas" charset="0"/>
                <a:cs typeface="Consolas" charset="0"/>
              </a:rPr>
              <a:t>n</a:t>
            </a:r>
            <a:r>
              <a:rPr lang="en-US" dirty="0"/>
              <a:t> characters starting at a specific position </a:t>
            </a:r>
            <a:r>
              <a:rPr lang="en-US" b="1" dirty="0">
                <a:solidFill>
                  <a:schemeClr val="tx2">
                    <a:lumMod val="60000"/>
                    <a:lumOff val="40000"/>
                  </a:schemeClr>
                </a:solidFill>
                <a:latin typeface="Consolas" charset="0"/>
                <a:ea typeface="Consolas" charset="0"/>
                <a:cs typeface="Consolas" charset="0"/>
              </a:rPr>
              <a:t>pos</a:t>
            </a:r>
            <a:r>
              <a:rPr lang="en-US" dirty="0"/>
              <a:t> from the current string</a:t>
            </a:r>
          </a:p>
          <a:p>
            <a:r>
              <a:rPr lang="en-US" dirty="0"/>
              <a:t>Note that the string will be modified</a:t>
            </a: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849264349"/>
              </p:ext>
            </p:extLst>
          </p:nvPr>
        </p:nvGraphicFramePr>
        <p:xfrm>
          <a:off x="1170750" y="3400616"/>
          <a:ext cx="7516050" cy="741680"/>
        </p:xfrm>
        <a:graphic>
          <a:graphicData uri="http://schemas.openxmlformats.org/drawingml/2006/table">
            <a:tbl>
              <a:tblPr firstRow="1" bandRow="1">
                <a:tableStyleId>{5C22544A-7EE6-4342-B048-85BDC9FD1C3A}</a:tableStyleId>
              </a:tblPr>
              <a:tblGrid>
                <a:gridCol w="300642">
                  <a:extLst>
                    <a:ext uri="{9D8B030D-6E8A-4147-A177-3AD203B41FA5}">
                      <a16:colId xmlns:a16="http://schemas.microsoft.com/office/drawing/2014/main" val="20000"/>
                    </a:ext>
                  </a:extLst>
                </a:gridCol>
                <a:gridCol w="300642">
                  <a:extLst>
                    <a:ext uri="{9D8B030D-6E8A-4147-A177-3AD203B41FA5}">
                      <a16:colId xmlns:a16="http://schemas.microsoft.com/office/drawing/2014/main" val="20001"/>
                    </a:ext>
                  </a:extLst>
                </a:gridCol>
                <a:gridCol w="300642">
                  <a:extLst>
                    <a:ext uri="{9D8B030D-6E8A-4147-A177-3AD203B41FA5}">
                      <a16:colId xmlns:a16="http://schemas.microsoft.com/office/drawing/2014/main" val="20002"/>
                    </a:ext>
                  </a:extLst>
                </a:gridCol>
                <a:gridCol w="300642">
                  <a:extLst>
                    <a:ext uri="{9D8B030D-6E8A-4147-A177-3AD203B41FA5}">
                      <a16:colId xmlns:a16="http://schemas.microsoft.com/office/drawing/2014/main" val="20003"/>
                    </a:ext>
                  </a:extLst>
                </a:gridCol>
                <a:gridCol w="300642">
                  <a:extLst>
                    <a:ext uri="{9D8B030D-6E8A-4147-A177-3AD203B41FA5}">
                      <a16:colId xmlns:a16="http://schemas.microsoft.com/office/drawing/2014/main" val="20004"/>
                    </a:ext>
                  </a:extLst>
                </a:gridCol>
                <a:gridCol w="300642">
                  <a:extLst>
                    <a:ext uri="{9D8B030D-6E8A-4147-A177-3AD203B41FA5}">
                      <a16:colId xmlns:a16="http://schemas.microsoft.com/office/drawing/2014/main" val="20005"/>
                    </a:ext>
                  </a:extLst>
                </a:gridCol>
                <a:gridCol w="300642">
                  <a:extLst>
                    <a:ext uri="{9D8B030D-6E8A-4147-A177-3AD203B41FA5}">
                      <a16:colId xmlns:a16="http://schemas.microsoft.com/office/drawing/2014/main" val="20006"/>
                    </a:ext>
                  </a:extLst>
                </a:gridCol>
                <a:gridCol w="300642">
                  <a:extLst>
                    <a:ext uri="{9D8B030D-6E8A-4147-A177-3AD203B41FA5}">
                      <a16:colId xmlns:a16="http://schemas.microsoft.com/office/drawing/2014/main" val="20007"/>
                    </a:ext>
                  </a:extLst>
                </a:gridCol>
                <a:gridCol w="300642">
                  <a:extLst>
                    <a:ext uri="{9D8B030D-6E8A-4147-A177-3AD203B41FA5}">
                      <a16:colId xmlns:a16="http://schemas.microsoft.com/office/drawing/2014/main" val="20008"/>
                    </a:ext>
                  </a:extLst>
                </a:gridCol>
                <a:gridCol w="300642">
                  <a:extLst>
                    <a:ext uri="{9D8B030D-6E8A-4147-A177-3AD203B41FA5}">
                      <a16:colId xmlns:a16="http://schemas.microsoft.com/office/drawing/2014/main" val="20009"/>
                    </a:ext>
                  </a:extLst>
                </a:gridCol>
                <a:gridCol w="300642">
                  <a:extLst>
                    <a:ext uri="{9D8B030D-6E8A-4147-A177-3AD203B41FA5}">
                      <a16:colId xmlns:a16="http://schemas.microsoft.com/office/drawing/2014/main" val="20010"/>
                    </a:ext>
                  </a:extLst>
                </a:gridCol>
                <a:gridCol w="300642">
                  <a:extLst>
                    <a:ext uri="{9D8B030D-6E8A-4147-A177-3AD203B41FA5}">
                      <a16:colId xmlns:a16="http://schemas.microsoft.com/office/drawing/2014/main" val="20011"/>
                    </a:ext>
                  </a:extLst>
                </a:gridCol>
                <a:gridCol w="300642">
                  <a:extLst>
                    <a:ext uri="{9D8B030D-6E8A-4147-A177-3AD203B41FA5}">
                      <a16:colId xmlns:a16="http://schemas.microsoft.com/office/drawing/2014/main" val="20012"/>
                    </a:ext>
                  </a:extLst>
                </a:gridCol>
                <a:gridCol w="300642">
                  <a:extLst>
                    <a:ext uri="{9D8B030D-6E8A-4147-A177-3AD203B41FA5}">
                      <a16:colId xmlns:a16="http://schemas.microsoft.com/office/drawing/2014/main" val="20013"/>
                    </a:ext>
                  </a:extLst>
                </a:gridCol>
                <a:gridCol w="300642">
                  <a:extLst>
                    <a:ext uri="{9D8B030D-6E8A-4147-A177-3AD203B41FA5}">
                      <a16:colId xmlns:a16="http://schemas.microsoft.com/office/drawing/2014/main" val="20014"/>
                    </a:ext>
                  </a:extLst>
                </a:gridCol>
                <a:gridCol w="300642">
                  <a:extLst>
                    <a:ext uri="{9D8B030D-6E8A-4147-A177-3AD203B41FA5}">
                      <a16:colId xmlns:a16="http://schemas.microsoft.com/office/drawing/2014/main" val="20015"/>
                    </a:ext>
                  </a:extLst>
                </a:gridCol>
                <a:gridCol w="300642">
                  <a:extLst>
                    <a:ext uri="{9D8B030D-6E8A-4147-A177-3AD203B41FA5}">
                      <a16:colId xmlns:a16="http://schemas.microsoft.com/office/drawing/2014/main" val="20016"/>
                    </a:ext>
                  </a:extLst>
                </a:gridCol>
                <a:gridCol w="300642">
                  <a:extLst>
                    <a:ext uri="{9D8B030D-6E8A-4147-A177-3AD203B41FA5}">
                      <a16:colId xmlns:a16="http://schemas.microsoft.com/office/drawing/2014/main" val="20017"/>
                    </a:ext>
                  </a:extLst>
                </a:gridCol>
                <a:gridCol w="300642">
                  <a:extLst>
                    <a:ext uri="{9D8B030D-6E8A-4147-A177-3AD203B41FA5}">
                      <a16:colId xmlns:a16="http://schemas.microsoft.com/office/drawing/2014/main" val="20018"/>
                    </a:ext>
                  </a:extLst>
                </a:gridCol>
                <a:gridCol w="300642">
                  <a:extLst>
                    <a:ext uri="{9D8B030D-6E8A-4147-A177-3AD203B41FA5}">
                      <a16:colId xmlns:a16="http://schemas.microsoft.com/office/drawing/2014/main" val="20019"/>
                    </a:ext>
                  </a:extLst>
                </a:gridCol>
                <a:gridCol w="300642">
                  <a:extLst>
                    <a:ext uri="{9D8B030D-6E8A-4147-A177-3AD203B41FA5}">
                      <a16:colId xmlns:a16="http://schemas.microsoft.com/office/drawing/2014/main" val="20020"/>
                    </a:ext>
                  </a:extLst>
                </a:gridCol>
                <a:gridCol w="300642">
                  <a:extLst>
                    <a:ext uri="{9D8B030D-6E8A-4147-A177-3AD203B41FA5}">
                      <a16:colId xmlns:a16="http://schemas.microsoft.com/office/drawing/2014/main" val="20021"/>
                    </a:ext>
                  </a:extLst>
                </a:gridCol>
                <a:gridCol w="300642">
                  <a:extLst>
                    <a:ext uri="{9D8B030D-6E8A-4147-A177-3AD203B41FA5}">
                      <a16:colId xmlns:a16="http://schemas.microsoft.com/office/drawing/2014/main" val="20022"/>
                    </a:ext>
                  </a:extLst>
                </a:gridCol>
                <a:gridCol w="300642">
                  <a:extLst>
                    <a:ext uri="{9D8B030D-6E8A-4147-A177-3AD203B41FA5}">
                      <a16:colId xmlns:a16="http://schemas.microsoft.com/office/drawing/2014/main" val="20023"/>
                    </a:ext>
                  </a:extLst>
                </a:gridCol>
                <a:gridCol w="300642">
                  <a:extLst>
                    <a:ext uri="{9D8B030D-6E8A-4147-A177-3AD203B41FA5}">
                      <a16:colId xmlns:a16="http://schemas.microsoft.com/office/drawing/2014/main" val="20024"/>
                    </a:ext>
                  </a:extLst>
                </a:gridCol>
              </a:tblGrid>
              <a:tr h="370840">
                <a:tc>
                  <a:txBody>
                    <a:bodyPr/>
                    <a:lstStyle/>
                    <a:p>
                      <a:pPr algn="ctr"/>
                      <a:r>
                        <a:rPr lang="en-US" sz="1300" b="0" dirty="0">
                          <a:solidFill>
                            <a:schemeClr val="tx1"/>
                          </a:solidFill>
                        </a:rPr>
                        <a:t>[0]</a:t>
                      </a:r>
                    </a:p>
                  </a:txBody>
                  <a:tcPr marL="0" marR="0" marT="0" marB="0" anchor="b">
                    <a:noFill/>
                  </a:tcPr>
                </a:tc>
                <a:tc>
                  <a:txBody>
                    <a:bodyPr/>
                    <a:lstStyle/>
                    <a:p>
                      <a:pPr algn="ctr"/>
                      <a:r>
                        <a:rPr lang="en-US" sz="1300" b="0" dirty="0">
                          <a:solidFill>
                            <a:schemeClr val="tx1"/>
                          </a:solidFill>
                        </a:rPr>
                        <a:t>[1]</a:t>
                      </a:r>
                    </a:p>
                  </a:txBody>
                  <a:tcPr marL="0" marR="0" marT="0" marB="0" anchor="b">
                    <a:noFill/>
                  </a:tcPr>
                </a:tc>
                <a:tc>
                  <a:txBody>
                    <a:bodyPr/>
                    <a:lstStyle/>
                    <a:p>
                      <a:pPr algn="ctr"/>
                      <a:r>
                        <a:rPr lang="en-US" sz="1300" b="0" dirty="0">
                          <a:solidFill>
                            <a:schemeClr val="tx1"/>
                          </a:solidFill>
                        </a:rPr>
                        <a:t>[2]</a:t>
                      </a:r>
                    </a:p>
                  </a:txBody>
                  <a:tcPr marL="0" marR="0" marT="0" marB="0" anchor="b">
                    <a:noFill/>
                  </a:tcPr>
                </a:tc>
                <a:tc>
                  <a:txBody>
                    <a:bodyPr/>
                    <a:lstStyle/>
                    <a:p>
                      <a:pPr algn="ctr"/>
                      <a:r>
                        <a:rPr lang="en-US" sz="1300" b="0" dirty="0">
                          <a:solidFill>
                            <a:schemeClr val="tx1"/>
                          </a:solidFill>
                        </a:rPr>
                        <a:t>[3]</a:t>
                      </a:r>
                    </a:p>
                  </a:txBody>
                  <a:tcPr marL="0" marR="0" marT="0" marB="0" anchor="b">
                    <a:noFill/>
                  </a:tcPr>
                </a:tc>
                <a:tc>
                  <a:txBody>
                    <a:bodyPr/>
                    <a:lstStyle/>
                    <a:p>
                      <a:pPr algn="ctr"/>
                      <a:r>
                        <a:rPr lang="en-US" sz="1300" b="0" dirty="0">
                          <a:solidFill>
                            <a:schemeClr val="tx1"/>
                          </a:solidFill>
                        </a:rPr>
                        <a:t>[4]</a:t>
                      </a:r>
                    </a:p>
                  </a:txBody>
                  <a:tcPr marL="0" marR="0" marT="0" marB="0" anchor="b">
                    <a:noFill/>
                  </a:tcPr>
                </a:tc>
                <a:tc>
                  <a:txBody>
                    <a:bodyPr/>
                    <a:lstStyle/>
                    <a:p>
                      <a:pPr algn="ctr"/>
                      <a:r>
                        <a:rPr lang="en-US" sz="1300" b="0" dirty="0">
                          <a:solidFill>
                            <a:schemeClr val="tx1"/>
                          </a:solidFill>
                        </a:rPr>
                        <a:t>[5]</a:t>
                      </a:r>
                    </a:p>
                  </a:txBody>
                  <a:tcPr marL="0" marR="0" marT="0" marB="0" anchor="b">
                    <a:noFill/>
                  </a:tcPr>
                </a:tc>
                <a:tc>
                  <a:txBody>
                    <a:bodyPr/>
                    <a:lstStyle/>
                    <a:p>
                      <a:pPr algn="ctr"/>
                      <a:r>
                        <a:rPr lang="en-US" sz="1300" b="0" dirty="0">
                          <a:solidFill>
                            <a:schemeClr val="tx1"/>
                          </a:solidFill>
                        </a:rPr>
                        <a:t>[6]</a:t>
                      </a:r>
                    </a:p>
                  </a:txBody>
                  <a:tcPr marL="0" marR="0" marT="0" marB="0" anchor="b">
                    <a:noFill/>
                  </a:tcPr>
                </a:tc>
                <a:tc>
                  <a:txBody>
                    <a:bodyPr/>
                    <a:lstStyle/>
                    <a:p>
                      <a:pPr algn="ctr"/>
                      <a:r>
                        <a:rPr lang="en-US" sz="1300" b="0" dirty="0">
                          <a:solidFill>
                            <a:schemeClr val="tx1"/>
                          </a:solidFill>
                        </a:rPr>
                        <a:t>[7]</a:t>
                      </a:r>
                    </a:p>
                  </a:txBody>
                  <a:tcPr marL="0" marR="0" marT="0" marB="0" anchor="b">
                    <a:noFill/>
                  </a:tcPr>
                </a:tc>
                <a:tc>
                  <a:txBody>
                    <a:bodyPr/>
                    <a:lstStyle/>
                    <a:p>
                      <a:pPr algn="ctr"/>
                      <a:r>
                        <a:rPr lang="en-US" sz="1300" b="0" dirty="0">
                          <a:solidFill>
                            <a:schemeClr val="tx1"/>
                          </a:solidFill>
                        </a:rPr>
                        <a:t>[8]</a:t>
                      </a:r>
                    </a:p>
                  </a:txBody>
                  <a:tcPr marL="0" marR="0" marT="0" marB="0" anchor="b">
                    <a:noFill/>
                  </a:tcPr>
                </a:tc>
                <a:tc>
                  <a:txBody>
                    <a:bodyPr/>
                    <a:lstStyle/>
                    <a:p>
                      <a:pPr algn="ctr"/>
                      <a:r>
                        <a:rPr lang="en-US" sz="1300" b="0" dirty="0">
                          <a:solidFill>
                            <a:schemeClr val="tx1"/>
                          </a:solidFill>
                        </a:rPr>
                        <a:t>[9]</a:t>
                      </a:r>
                    </a:p>
                  </a:txBody>
                  <a:tcPr marL="0" marR="0" marT="0" marB="0" anchor="b">
                    <a:noFill/>
                  </a:tcPr>
                </a:tc>
                <a:tc>
                  <a:txBody>
                    <a:bodyPr/>
                    <a:lstStyle/>
                    <a:p>
                      <a:pPr algn="ctr"/>
                      <a:r>
                        <a:rPr lang="en-US" sz="1300" b="0" dirty="0">
                          <a:solidFill>
                            <a:schemeClr val="tx1"/>
                          </a:solidFill>
                        </a:rPr>
                        <a:t>[10]</a:t>
                      </a:r>
                    </a:p>
                  </a:txBody>
                  <a:tcPr marL="0" marR="0" marT="0" marB="0" anchor="b">
                    <a:noFill/>
                  </a:tcPr>
                </a:tc>
                <a:tc>
                  <a:txBody>
                    <a:bodyPr/>
                    <a:lstStyle/>
                    <a:p>
                      <a:pPr algn="ctr"/>
                      <a:r>
                        <a:rPr lang="en-US" sz="1300" b="0" dirty="0">
                          <a:solidFill>
                            <a:schemeClr val="tx1"/>
                          </a:solidFill>
                        </a:rPr>
                        <a:t>[11]</a:t>
                      </a:r>
                    </a:p>
                  </a:txBody>
                  <a:tcPr marL="0" marR="0" marT="0" marB="0" anchor="b">
                    <a:noFill/>
                  </a:tcPr>
                </a:tc>
                <a:tc>
                  <a:txBody>
                    <a:bodyPr/>
                    <a:lstStyle/>
                    <a:p>
                      <a:pPr algn="ctr"/>
                      <a:r>
                        <a:rPr lang="en-US" sz="1300" b="0" dirty="0">
                          <a:solidFill>
                            <a:schemeClr val="tx1"/>
                          </a:solidFill>
                        </a:rPr>
                        <a:t>[12]</a:t>
                      </a:r>
                    </a:p>
                  </a:txBody>
                  <a:tcPr marL="0" marR="0" marT="0" marB="0" anchor="b">
                    <a:noFill/>
                  </a:tcPr>
                </a:tc>
                <a:tc>
                  <a:txBody>
                    <a:bodyPr/>
                    <a:lstStyle/>
                    <a:p>
                      <a:pPr algn="ctr"/>
                      <a:r>
                        <a:rPr lang="en-US" sz="1300" b="0" dirty="0">
                          <a:solidFill>
                            <a:schemeClr val="tx1"/>
                          </a:solidFill>
                        </a:rPr>
                        <a:t>[13]</a:t>
                      </a:r>
                    </a:p>
                  </a:txBody>
                  <a:tcPr marL="0" marR="0" marT="0" marB="0" anchor="b">
                    <a:noFill/>
                  </a:tcPr>
                </a:tc>
                <a:tc>
                  <a:txBody>
                    <a:bodyPr/>
                    <a:lstStyle/>
                    <a:p>
                      <a:pPr algn="ctr"/>
                      <a:r>
                        <a:rPr lang="en-US" sz="1300" b="0" dirty="0">
                          <a:solidFill>
                            <a:schemeClr val="tx1"/>
                          </a:solidFill>
                        </a:rPr>
                        <a:t>[14]</a:t>
                      </a:r>
                    </a:p>
                  </a:txBody>
                  <a:tcPr marL="0" marR="0" marT="0" marB="0" anchor="b">
                    <a:noFill/>
                  </a:tcPr>
                </a:tc>
                <a:tc>
                  <a:txBody>
                    <a:bodyPr/>
                    <a:lstStyle/>
                    <a:p>
                      <a:pPr algn="ctr"/>
                      <a:r>
                        <a:rPr lang="en-US" sz="1300" b="0" dirty="0">
                          <a:solidFill>
                            <a:schemeClr val="tx1"/>
                          </a:solidFill>
                        </a:rPr>
                        <a:t>[15]</a:t>
                      </a:r>
                    </a:p>
                  </a:txBody>
                  <a:tcPr marL="0" marR="0" marT="0" marB="0" anchor="b">
                    <a:noFill/>
                  </a:tcPr>
                </a:tc>
                <a:tc>
                  <a:txBody>
                    <a:bodyPr/>
                    <a:lstStyle/>
                    <a:p>
                      <a:pPr algn="ctr"/>
                      <a:r>
                        <a:rPr lang="en-US" sz="1300" b="0" dirty="0">
                          <a:solidFill>
                            <a:schemeClr val="tx1"/>
                          </a:solidFill>
                        </a:rPr>
                        <a:t>[16]</a:t>
                      </a:r>
                    </a:p>
                  </a:txBody>
                  <a:tcPr marL="0" marR="0" marT="0" marB="0" anchor="b">
                    <a:noFill/>
                  </a:tcPr>
                </a:tc>
                <a:tc>
                  <a:txBody>
                    <a:bodyPr/>
                    <a:lstStyle/>
                    <a:p>
                      <a:pPr algn="ctr"/>
                      <a:r>
                        <a:rPr lang="en-US" sz="1300" b="0" dirty="0">
                          <a:solidFill>
                            <a:schemeClr val="tx1"/>
                          </a:solidFill>
                        </a:rPr>
                        <a:t>[17]</a:t>
                      </a:r>
                    </a:p>
                  </a:txBody>
                  <a:tcPr marL="0" marR="0" marT="0" marB="0" anchor="b">
                    <a:noFill/>
                  </a:tcPr>
                </a:tc>
                <a:tc>
                  <a:txBody>
                    <a:bodyPr/>
                    <a:lstStyle/>
                    <a:p>
                      <a:pPr algn="ctr"/>
                      <a:r>
                        <a:rPr lang="en-US" sz="1300" b="0" dirty="0">
                          <a:solidFill>
                            <a:schemeClr val="tx1"/>
                          </a:solidFill>
                        </a:rPr>
                        <a:t>[18]</a:t>
                      </a:r>
                    </a:p>
                  </a:txBody>
                  <a:tcPr marL="0" marR="0" marT="0" marB="0" anchor="b">
                    <a:noFill/>
                  </a:tcPr>
                </a:tc>
                <a:tc>
                  <a:txBody>
                    <a:bodyPr/>
                    <a:lstStyle/>
                    <a:p>
                      <a:pPr algn="ctr"/>
                      <a:r>
                        <a:rPr lang="en-US" sz="1300" b="0" dirty="0">
                          <a:solidFill>
                            <a:schemeClr val="tx1"/>
                          </a:solidFill>
                        </a:rPr>
                        <a:t>[19]</a:t>
                      </a:r>
                    </a:p>
                  </a:txBody>
                  <a:tcPr marL="0" marR="0" marT="0" marB="0" anchor="b">
                    <a:noFill/>
                  </a:tcPr>
                </a:tc>
                <a:tc>
                  <a:txBody>
                    <a:bodyPr/>
                    <a:lstStyle/>
                    <a:p>
                      <a:pPr algn="ctr"/>
                      <a:r>
                        <a:rPr lang="en-US" sz="1300" b="0" dirty="0">
                          <a:solidFill>
                            <a:schemeClr val="tx1"/>
                          </a:solidFill>
                        </a:rPr>
                        <a:t>[20]</a:t>
                      </a:r>
                    </a:p>
                  </a:txBody>
                  <a:tcPr marL="0" marR="0" marT="0" marB="0" anchor="b">
                    <a:noFill/>
                  </a:tcPr>
                </a:tc>
                <a:tc>
                  <a:txBody>
                    <a:bodyPr/>
                    <a:lstStyle/>
                    <a:p>
                      <a:pPr algn="ctr"/>
                      <a:r>
                        <a:rPr lang="en-US" sz="1300" b="0" dirty="0">
                          <a:solidFill>
                            <a:schemeClr val="tx1"/>
                          </a:solidFill>
                        </a:rPr>
                        <a:t>[21]</a:t>
                      </a:r>
                    </a:p>
                  </a:txBody>
                  <a:tcPr marL="0" marR="0" marT="0" marB="0" anchor="b">
                    <a:noFill/>
                  </a:tcPr>
                </a:tc>
                <a:tc>
                  <a:txBody>
                    <a:bodyPr/>
                    <a:lstStyle/>
                    <a:p>
                      <a:pPr algn="ctr"/>
                      <a:r>
                        <a:rPr lang="en-US" sz="1300" b="0" dirty="0">
                          <a:solidFill>
                            <a:schemeClr val="tx1"/>
                          </a:solidFill>
                        </a:rPr>
                        <a:t>[22]</a:t>
                      </a:r>
                    </a:p>
                  </a:txBody>
                  <a:tcPr marL="0" marR="0" marT="0" marB="0" anchor="b">
                    <a:noFill/>
                  </a:tcPr>
                </a:tc>
                <a:tc>
                  <a:txBody>
                    <a:bodyPr/>
                    <a:lstStyle/>
                    <a:p>
                      <a:pPr algn="ctr"/>
                      <a:r>
                        <a:rPr lang="en-US" sz="1300" b="0" dirty="0">
                          <a:solidFill>
                            <a:schemeClr val="tx1"/>
                          </a:solidFill>
                        </a:rPr>
                        <a:t>[23]</a:t>
                      </a:r>
                    </a:p>
                  </a:txBody>
                  <a:tcPr marL="0" marR="0" marT="0" marB="0" anchor="b">
                    <a:noFill/>
                  </a:tcPr>
                </a:tc>
                <a:tc>
                  <a:txBody>
                    <a:bodyPr/>
                    <a:lstStyle/>
                    <a:p>
                      <a:pPr algn="ctr"/>
                      <a:r>
                        <a:rPr lang="en-US" sz="1300" b="0" dirty="0">
                          <a:solidFill>
                            <a:schemeClr val="tx1"/>
                          </a:solidFill>
                        </a:rPr>
                        <a:t>[24]</a:t>
                      </a:r>
                    </a:p>
                  </a:txBody>
                  <a:tcPr marL="0" marR="0" marT="0" marB="0" anchor="b">
                    <a:noFill/>
                  </a:tcPr>
                </a:tc>
                <a:extLst>
                  <a:ext uri="{0D108BD9-81ED-4DB2-BD59-A6C34878D82A}">
                    <a16:rowId xmlns:a16="http://schemas.microsoft.com/office/drawing/2014/main" val="10000"/>
                  </a:ext>
                </a:extLst>
              </a:tr>
              <a:tr h="370840">
                <a:tc>
                  <a:txBody>
                    <a:bodyPr/>
                    <a:lstStyle/>
                    <a:p>
                      <a:pPr algn="ctr"/>
                      <a:r>
                        <a:rPr lang="en-US" dirty="0"/>
                        <a:t>S</a:t>
                      </a:r>
                    </a:p>
                  </a:txBody>
                  <a:tcPr marL="0" marR="0" marT="0" marB="0" anchor="ctr"/>
                </a:tc>
                <a:tc>
                  <a:txBody>
                    <a:bodyPr/>
                    <a:lstStyle/>
                    <a:p>
                      <a:pPr algn="ctr"/>
                      <a:r>
                        <a:rPr lang="en-US" dirty="0"/>
                        <a:t>t</a:t>
                      </a:r>
                    </a:p>
                  </a:txBody>
                  <a:tcPr marL="0" marR="0" marT="0" marB="0" anchor="ctr"/>
                </a:tc>
                <a:tc>
                  <a:txBody>
                    <a:bodyPr/>
                    <a:lstStyle/>
                    <a:p>
                      <a:pPr algn="ctr"/>
                      <a:r>
                        <a:rPr lang="en-US" dirty="0"/>
                        <a:t>a</a:t>
                      </a:r>
                    </a:p>
                  </a:txBody>
                  <a:tcPr marL="0" marR="0" marT="0" marB="0" anchor="ctr"/>
                </a:tc>
                <a:tc>
                  <a:txBody>
                    <a:bodyPr/>
                    <a:lstStyle/>
                    <a:p>
                      <a:pPr algn="ctr"/>
                      <a:r>
                        <a:rPr lang="en-US" dirty="0"/>
                        <a:t>y</a:t>
                      </a:r>
                    </a:p>
                  </a:txBody>
                  <a:tcPr marL="0" marR="0" marT="0" marB="0" anchor="ctr"/>
                </a:tc>
                <a:tc>
                  <a:txBody>
                    <a:bodyPr/>
                    <a:lstStyle/>
                    <a:p>
                      <a:pPr algn="ctr"/>
                      <a:endParaRPr lang="en-US" dirty="0"/>
                    </a:p>
                  </a:txBody>
                  <a:tcPr marL="0" marR="0" marT="0" marB="0" anchor="ctr"/>
                </a:tc>
                <a:tc>
                  <a:txBody>
                    <a:bodyPr/>
                    <a:lstStyle/>
                    <a:p>
                      <a:pPr algn="ctr"/>
                      <a:r>
                        <a:rPr lang="en-US" dirty="0"/>
                        <a:t>h</a:t>
                      </a:r>
                    </a:p>
                  </a:txBody>
                  <a:tcPr marL="0" marR="0" marT="0" marB="0" anchor="ctr"/>
                </a:tc>
                <a:tc>
                  <a:txBody>
                    <a:bodyPr/>
                    <a:lstStyle/>
                    <a:p>
                      <a:pPr algn="ctr"/>
                      <a:r>
                        <a:rPr lang="en-US" dirty="0"/>
                        <a:t>u</a:t>
                      </a:r>
                    </a:p>
                  </a:txBody>
                  <a:tcPr marL="0" marR="0" marT="0" marB="0" anchor="ctr"/>
                </a:tc>
                <a:tc>
                  <a:txBody>
                    <a:bodyPr/>
                    <a:lstStyle/>
                    <a:p>
                      <a:pPr algn="ctr"/>
                      <a:r>
                        <a:rPr lang="en-US" dirty="0"/>
                        <a:t>n</a:t>
                      </a:r>
                    </a:p>
                  </a:txBody>
                  <a:tcPr marL="0" marR="0" marT="0" marB="0" anchor="ctr"/>
                </a:tc>
                <a:tc>
                  <a:txBody>
                    <a:bodyPr/>
                    <a:lstStyle/>
                    <a:p>
                      <a:pPr algn="ctr"/>
                      <a:r>
                        <a:rPr lang="en-US" dirty="0"/>
                        <a:t>g</a:t>
                      </a:r>
                    </a:p>
                  </a:txBody>
                  <a:tcPr marL="0" marR="0" marT="0" marB="0" anchor="ctr"/>
                </a:tc>
                <a:tc>
                  <a:txBody>
                    <a:bodyPr/>
                    <a:lstStyle/>
                    <a:p>
                      <a:pPr algn="ctr"/>
                      <a:r>
                        <a:rPr lang="en-US" dirty="0"/>
                        <a:t>r</a:t>
                      </a:r>
                    </a:p>
                  </a:txBody>
                  <a:tcPr marL="0" marR="0" marT="0" marB="0" anchor="ctr"/>
                </a:tc>
                <a:tc>
                  <a:txBody>
                    <a:bodyPr/>
                    <a:lstStyle/>
                    <a:p>
                      <a:pPr algn="ctr"/>
                      <a:r>
                        <a:rPr lang="en-US" dirty="0"/>
                        <a:t>y</a:t>
                      </a:r>
                    </a:p>
                  </a:txBody>
                  <a:tcPr marL="0" marR="0" marT="0" marB="0" anchor="ctr"/>
                </a:tc>
                <a:tc>
                  <a:txBody>
                    <a:bodyPr/>
                    <a:lstStyle/>
                    <a:p>
                      <a:pPr algn="ctr"/>
                      <a:r>
                        <a:rPr lang="en-US" dirty="0"/>
                        <a:t>,</a:t>
                      </a:r>
                    </a:p>
                  </a:txBody>
                  <a:tcPr marL="0" marR="0" marT="0" marB="0" anchor="ctr"/>
                </a:tc>
                <a:tc>
                  <a:txBody>
                    <a:bodyPr/>
                    <a:lstStyle/>
                    <a:p>
                      <a:pPr algn="ctr"/>
                      <a:endParaRPr lang="en-US" dirty="0"/>
                    </a:p>
                  </a:txBody>
                  <a:tcPr marL="0" marR="0" marT="0" marB="0" anchor="ctr"/>
                </a:tc>
                <a:tc>
                  <a:txBody>
                    <a:bodyPr/>
                    <a:lstStyle/>
                    <a:p>
                      <a:pPr algn="ctr"/>
                      <a:r>
                        <a:rPr lang="en-US" dirty="0"/>
                        <a:t>s</a:t>
                      </a:r>
                    </a:p>
                  </a:txBody>
                  <a:tcPr marL="0" marR="0" marT="0" marB="0" anchor="ctr"/>
                </a:tc>
                <a:tc>
                  <a:txBody>
                    <a:bodyPr/>
                    <a:lstStyle/>
                    <a:p>
                      <a:pPr algn="ctr"/>
                      <a:r>
                        <a:rPr lang="en-US" dirty="0"/>
                        <a:t>t</a:t>
                      </a:r>
                    </a:p>
                  </a:txBody>
                  <a:tcPr marL="0" marR="0" marT="0" marB="0" anchor="ctr"/>
                </a:tc>
                <a:tc>
                  <a:txBody>
                    <a:bodyPr/>
                    <a:lstStyle/>
                    <a:p>
                      <a:pPr algn="ctr"/>
                      <a:r>
                        <a:rPr lang="en-US" dirty="0"/>
                        <a:t>a</a:t>
                      </a:r>
                    </a:p>
                  </a:txBody>
                  <a:tcPr marL="0" marR="0" marT="0" marB="0" anchor="ctr"/>
                </a:tc>
                <a:tc>
                  <a:txBody>
                    <a:bodyPr/>
                    <a:lstStyle/>
                    <a:p>
                      <a:pPr algn="ctr"/>
                      <a:r>
                        <a:rPr lang="en-US" dirty="0"/>
                        <a:t>y</a:t>
                      </a:r>
                    </a:p>
                  </a:txBody>
                  <a:tcPr marL="0" marR="0" marT="0" marB="0" anchor="ctr"/>
                </a:tc>
                <a:tc>
                  <a:txBody>
                    <a:bodyPr/>
                    <a:lstStyle/>
                    <a:p>
                      <a:pPr algn="ctr"/>
                      <a:endParaRPr lang="en-US" dirty="0"/>
                    </a:p>
                  </a:txBody>
                  <a:tcPr marL="0" marR="0" marT="0" marB="0" anchor="ctr"/>
                </a:tc>
                <a:tc>
                  <a:txBody>
                    <a:bodyPr/>
                    <a:lstStyle/>
                    <a:p>
                      <a:pPr algn="ctr"/>
                      <a:r>
                        <a:rPr lang="en-US" dirty="0"/>
                        <a:t>f</a:t>
                      </a:r>
                    </a:p>
                  </a:txBody>
                  <a:tcPr marL="0" marR="0" marT="0" marB="0" anchor="ctr"/>
                </a:tc>
                <a:tc>
                  <a:txBody>
                    <a:bodyPr/>
                    <a:lstStyle/>
                    <a:p>
                      <a:pPr algn="ctr"/>
                      <a:r>
                        <a:rPr lang="en-US" dirty="0"/>
                        <a:t>o</a:t>
                      </a:r>
                    </a:p>
                  </a:txBody>
                  <a:tcPr marL="0" marR="0" marT="0" marB="0" anchor="ctr"/>
                </a:tc>
                <a:tc>
                  <a:txBody>
                    <a:bodyPr/>
                    <a:lstStyle/>
                    <a:p>
                      <a:pPr algn="ctr"/>
                      <a:r>
                        <a:rPr lang="en-US" dirty="0"/>
                        <a:t>o</a:t>
                      </a:r>
                    </a:p>
                  </a:txBody>
                  <a:tcPr marL="0" marR="0" marT="0" marB="0" anchor="ctr"/>
                </a:tc>
                <a:tc>
                  <a:txBody>
                    <a:bodyPr/>
                    <a:lstStyle/>
                    <a:p>
                      <a:pPr algn="ctr"/>
                      <a:r>
                        <a:rPr lang="en-US" dirty="0"/>
                        <a:t>l</a:t>
                      </a:r>
                    </a:p>
                  </a:txBody>
                  <a:tcPr marL="0" marR="0" marT="0" marB="0" anchor="ctr"/>
                </a:tc>
                <a:tc>
                  <a:txBody>
                    <a:bodyPr/>
                    <a:lstStyle/>
                    <a:p>
                      <a:pPr algn="ctr"/>
                      <a:r>
                        <a:rPr lang="en-US" dirty="0" err="1"/>
                        <a:t>i</a:t>
                      </a:r>
                      <a:endParaRPr lang="en-US" dirty="0"/>
                    </a:p>
                  </a:txBody>
                  <a:tcPr marL="0" marR="0" marT="0" marB="0" anchor="ctr"/>
                </a:tc>
                <a:tc>
                  <a:txBody>
                    <a:bodyPr/>
                    <a:lstStyle/>
                    <a:p>
                      <a:pPr algn="ctr"/>
                      <a:r>
                        <a:rPr lang="en-US" dirty="0"/>
                        <a:t>s</a:t>
                      </a:r>
                    </a:p>
                  </a:txBody>
                  <a:tcPr marL="0" marR="0" marT="0" marB="0" anchor="ctr"/>
                </a:tc>
                <a:tc>
                  <a:txBody>
                    <a:bodyPr/>
                    <a:lstStyle/>
                    <a:p>
                      <a:pPr algn="ctr"/>
                      <a:r>
                        <a:rPr lang="en-US" dirty="0"/>
                        <a:t>h</a:t>
                      </a:r>
                    </a:p>
                  </a:txBody>
                  <a:tcPr marL="0" marR="0" marT="0" marB="0" anchor="ctr"/>
                </a:tc>
                <a:extLst>
                  <a:ext uri="{0D108BD9-81ED-4DB2-BD59-A6C34878D82A}">
                    <a16:rowId xmlns:a16="http://schemas.microsoft.com/office/drawing/2014/main" val="10001"/>
                  </a:ext>
                </a:extLst>
              </a:tr>
            </a:tbl>
          </a:graphicData>
        </a:graphic>
      </p:graphicFrame>
      <p:sp>
        <p:nvSpPr>
          <p:cNvPr id="13" name="TextBox 12"/>
          <p:cNvSpPr txBox="1"/>
          <p:nvPr/>
        </p:nvSpPr>
        <p:spPr>
          <a:xfrm>
            <a:off x="499098" y="3771456"/>
            <a:ext cx="691215" cy="369332"/>
          </a:xfrm>
          <a:prstGeom prst="rect">
            <a:avLst/>
          </a:prstGeom>
          <a:noFill/>
        </p:spPr>
        <p:txBody>
          <a:bodyPr wrap="none" rtlCol="0">
            <a:spAutoFit/>
          </a:bodyPr>
          <a:lstStyle/>
          <a:p>
            <a:r>
              <a:rPr lang="en-US">
                <a:latin typeface="Consolas" charset="0"/>
                <a:ea typeface="Consolas" charset="0"/>
                <a:cs typeface="Consolas" charset="0"/>
              </a:rPr>
              <a:t>text</a:t>
            </a:r>
            <a:endParaRPr lang="en-US" dirty="0">
              <a:latin typeface="Consolas" charset="0"/>
              <a:ea typeface="Consolas" charset="0"/>
              <a:cs typeface="Consolas" charset="0"/>
            </a:endParaRPr>
          </a:p>
        </p:txBody>
      </p:sp>
      <p:sp>
        <p:nvSpPr>
          <p:cNvPr id="14" name="TextBox 13"/>
          <p:cNvSpPr txBox="1"/>
          <p:nvPr/>
        </p:nvSpPr>
        <p:spPr>
          <a:xfrm>
            <a:off x="4412021" y="4517232"/>
            <a:ext cx="3073277" cy="461665"/>
          </a:xfrm>
          <a:prstGeom prst="rect">
            <a:avLst/>
          </a:prstGeom>
          <a:noFill/>
        </p:spPr>
        <p:txBody>
          <a:bodyPr wrap="none" rtlCol="0">
            <a:spAutoFit/>
          </a:bodyPr>
          <a:lstStyle/>
          <a:p>
            <a:r>
              <a:rPr lang="en-US" sz="2400" dirty="0" err="1">
                <a:solidFill>
                  <a:schemeClr val="accent6">
                    <a:lumMod val="75000"/>
                  </a:schemeClr>
                </a:solidFill>
                <a:latin typeface="Consolas" charset="0"/>
                <a:ea typeface="Consolas" charset="0"/>
                <a:cs typeface="Consolas" charset="0"/>
              </a:rPr>
              <a:t>text.erase</a:t>
            </a:r>
            <a:r>
              <a:rPr lang="en-US" sz="2400" dirty="0">
                <a:solidFill>
                  <a:schemeClr val="accent6">
                    <a:lumMod val="75000"/>
                  </a:schemeClr>
                </a:solidFill>
                <a:latin typeface="Consolas" charset="0"/>
                <a:ea typeface="Consolas" charset="0"/>
                <a:cs typeface="Consolas" charset="0"/>
              </a:rPr>
              <a:t>(11, 6)</a:t>
            </a:r>
          </a:p>
        </p:txBody>
      </p:sp>
      <p:sp>
        <p:nvSpPr>
          <p:cNvPr id="15" name="Rectangle 14"/>
          <p:cNvSpPr/>
          <p:nvPr/>
        </p:nvSpPr>
        <p:spPr>
          <a:xfrm>
            <a:off x="4480572" y="3546666"/>
            <a:ext cx="1790593" cy="72639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Down Arrow 15"/>
          <p:cNvSpPr/>
          <p:nvPr/>
        </p:nvSpPr>
        <p:spPr>
          <a:xfrm>
            <a:off x="4997355" y="4273059"/>
            <a:ext cx="693420" cy="244173"/>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078306" y="4954595"/>
            <a:ext cx="3070071"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dirty="0">
                <a:latin typeface="Avenir Next Condensed" charset="0"/>
                <a:ea typeface="Avenir Next Condensed" charset="0"/>
                <a:cs typeface="Avenir Next Condensed" charset="0"/>
              </a:rPr>
              <a:t>Resulting string:</a:t>
            </a:r>
            <a:br>
              <a:rPr lang="en-US" sz="2000" dirty="0"/>
            </a:br>
            <a:r>
              <a:rPr lang="en-US" sz="2000" dirty="0"/>
              <a:t>"</a:t>
            </a:r>
            <a:r>
              <a:rPr lang="en-US" sz="2000" dirty="0">
                <a:latin typeface="Consolas" charset="0"/>
                <a:ea typeface="Consolas" charset="0"/>
                <a:cs typeface="Consolas" charset="0"/>
              </a:rPr>
              <a:t>Stay hungry foolish</a:t>
            </a:r>
            <a:r>
              <a:rPr lang="en-US" sz="2000" dirty="0"/>
              <a:t>"</a:t>
            </a:r>
          </a:p>
        </p:txBody>
      </p:sp>
      <p:sp>
        <p:nvSpPr>
          <p:cNvPr id="18" name="Slide Number Placeholder 17"/>
          <p:cNvSpPr>
            <a:spLocks noGrp="1"/>
          </p:cNvSpPr>
          <p:nvPr>
            <p:ph type="sldNum" sz="quarter" idx="12"/>
          </p:nvPr>
        </p:nvSpPr>
        <p:spPr/>
        <p:txBody>
          <a:bodyPr/>
          <a:lstStyle/>
          <a:p>
            <a:fld id="{A2D5F323-9395-A24C-8003-89F99F5948AE}" type="slidenum">
              <a:rPr lang="en-US" smtClean="0"/>
              <a:pPr/>
              <a:t>22</a:t>
            </a:fld>
            <a:endParaRPr lang="en-US"/>
          </a:p>
        </p:txBody>
      </p:sp>
      <p:sp>
        <p:nvSpPr>
          <p:cNvPr id="5" name="TextBox 4"/>
          <p:cNvSpPr txBox="1"/>
          <p:nvPr/>
        </p:nvSpPr>
        <p:spPr>
          <a:xfrm>
            <a:off x="6238851" y="5267554"/>
            <a:ext cx="628698" cy="461665"/>
          </a:xfrm>
          <a:prstGeom prst="rect">
            <a:avLst/>
          </a:prstGeom>
          <a:noFill/>
        </p:spPr>
        <p:txBody>
          <a:bodyPr wrap="none" rtlCol="0">
            <a:spAutoFit/>
          </a:bodyPr>
          <a:lstStyle/>
          <a:p>
            <a:r>
              <a:rPr lang="en-US" sz="2400" dirty="0" err="1">
                <a:solidFill>
                  <a:schemeClr val="accent1"/>
                </a:solidFill>
              </a:rPr>
              <a:t>pos</a:t>
            </a:r>
            <a:endParaRPr lang="en-US" sz="2400" dirty="0">
              <a:solidFill>
                <a:schemeClr val="accent1"/>
              </a:solidFill>
            </a:endParaRPr>
          </a:p>
        </p:txBody>
      </p:sp>
      <p:sp>
        <p:nvSpPr>
          <p:cNvPr id="19" name="TextBox 18"/>
          <p:cNvSpPr txBox="1"/>
          <p:nvPr/>
        </p:nvSpPr>
        <p:spPr>
          <a:xfrm>
            <a:off x="7391850" y="5245312"/>
            <a:ext cx="346570" cy="461665"/>
          </a:xfrm>
          <a:prstGeom prst="rect">
            <a:avLst/>
          </a:prstGeom>
          <a:noFill/>
        </p:spPr>
        <p:txBody>
          <a:bodyPr wrap="none" rtlCol="0">
            <a:spAutoFit/>
          </a:bodyPr>
          <a:lstStyle/>
          <a:p>
            <a:r>
              <a:rPr lang="en-US" sz="2400">
                <a:solidFill>
                  <a:schemeClr val="accent1"/>
                </a:solidFill>
              </a:rPr>
              <a:t>n</a:t>
            </a:r>
            <a:endParaRPr lang="en-US" sz="2400" dirty="0">
              <a:solidFill>
                <a:schemeClr val="accent1"/>
              </a:solidFill>
            </a:endParaRPr>
          </a:p>
        </p:txBody>
      </p:sp>
      <p:cxnSp>
        <p:nvCxnSpPr>
          <p:cNvPr id="20" name="Straight Arrow Connector 19"/>
          <p:cNvCxnSpPr/>
          <p:nvPr/>
        </p:nvCxnSpPr>
        <p:spPr>
          <a:xfrm flipH="1" flipV="1">
            <a:off x="6553200" y="4913862"/>
            <a:ext cx="96982" cy="44959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7159338" y="4936104"/>
            <a:ext cx="325960" cy="37686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7" grpId="0" animBg="1"/>
      <p:bldP spid="5"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Rectangle 5"/>
          <p:cNvSpPr/>
          <p:nvPr/>
        </p:nvSpPr>
        <p:spPr>
          <a:xfrm>
            <a:off x="342899" y="1277640"/>
            <a:ext cx="6911635" cy="381390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sz="1600" dirty="0">
                <a:solidFill>
                  <a:schemeClr val="accent6">
                    <a:lumMod val="75000"/>
                  </a:schemeClr>
                </a:solidFill>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firstName</a:t>
            </a:r>
            <a:r>
              <a:rPr lang="en-US" sz="1600" dirty="0">
                <a:solidFill>
                  <a:schemeClr val="tx1"/>
                </a:solidFill>
                <a:latin typeface="Consolas" charset="0"/>
                <a:ea typeface="Consolas" charset="0"/>
                <a:cs typeface="Consolas" charset="0"/>
              </a:rPr>
              <a:t> = "Alan";</a:t>
            </a:r>
          </a:p>
          <a:p>
            <a:pPr>
              <a:tabLst>
                <a:tab pos="274320" algn="l"/>
              </a:tabLst>
            </a:pPr>
            <a:r>
              <a:rPr lang="en-US" sz="1600" dirty="0">
                <a:solidFill>
                  <a:schemeClr val="tx1"/>
                </a:solidFill>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solidFill>
                  <a:schemeClr val="tx1"/>
                </a:solidFill>
                <a:latin typeface="Consolas" charset="0"/>
                <a:ea typeface="Consolas" charset="0"/>
                <a:cs typeface="Consolas" charset="0"/>
              </a:rPr>
              <a:t> name = </a:t>
            </a:r>
            <a:r>
              <a:rPr lang="en-US" sz="1600" dirty="0" err="1">
                <a:solidFill>
                  <a:schemeClr val="tx1"/>
                </a:solidFill>
                <a:latin typeface="Consolas" charset="0"/>
                <a:ea typeface="Consolas" charset="0"/>
                <a:cs typeface="Consolas" charset="0"/>
              </a:rPr>
              <a:t>firstName</a:t>
            </a:r>
            <a:r>
              <a:rPr lang="en-US" sz="1600" dirty="0">
                <a:solidFill>
                  <a:schemeClr val="tx1"/>
                </a:solidFill>
                <a:latin typeface="Consolas" charset="0"/>
                <a:ea typeface="Consolas" charset="0"/>
                <a:cs typeface="Consolas" charset="0"/>
              </a:rPr>
              <a:t> + " Turing";</a:t>
            </a:r>
          </a:p>
          <a:p>
            <a:pPr>
              <a:tabLst>
                <a:tab pos="274320" algn="l"/>
              </a:tabLst>
            </a:pPr>
            <a:r>
              <a:rPr lang="en-US" sz="1600" b="1" dirty="0">
                <a:solidFill>
                  <a:schemeClr val="accent5">
                    <a:lumMod val="75000"/>
                  </a:schemeClr>
                </a:solidFill>
                <a:latin typeface="Consolas" charset="0"/>
                <a:ea typeface="Consolas" charset="0"/>
                <a:cs typeface="Consolas" charset="0"/>
              </a:rPr>
              <a:t>	string</a:t>
            </a:r>
            <a:r>
              <a:rPr lang="en-US" sz="1600" dirty="0">
                <a:solidFill>
                  <a:schemeClr val="tx1"/>
                </a:solidFill>
                <a:latin typeface="Consolas" charset="0"/>
                <a:ea typeface="Consolas" charset="0"/>
                <a:cs typeface="Consolas" charset="0"/>
              </a:rPr>
              <a:t> str1 = "It is sunny. ";</a:t>
            </a:r>
          </a:p>
          <a:p>
            <a:pPr>
              <a:tabLst>
                <a:tab pos="274320" algn="l"/>
              </a:tabLst>
            </a:pPr>
            <a:r>
              <a:rPr lang="en-US" sz="1600" b="1" dirty="0">
                <a:solidFill>
                  <a:schemeClr val="accent5">
                    <a:lumMod val="75000"/>
                  </a:schemeClr>
                </a:solidFill>
                <a:latin typeface="Consolas" charset="0"/>
                <a:ea typeface="Consolas" charset="0"/>
                <a:cs typeface="Consolas" charset="0"/>
              </a:rPr>
              <a:t>	string</a:t>
            </a:r>
            <a:r>
              <a:rPr lang="en-US" sz="1600" dirty="0">
                <a:solidFill>
                  <a:schemeClr val="tx1"/>
                </a:solidFill>
                <a:latin typeface="Consolas" charset="0"/>
                <a:ea typeface="Consolas" charset="0"/>
                <a:cs typeface="Consolas" charset="0"/>
              </a:rPr>
              <a:t> str2 = "";</a:t>
            </a:r>
          </a:p>
          <a:p>
            <a:pPr>
              <a:tabLst>
                <a:tab pos="274320" algn="l"/>
              </a:tabLst>
            </a:pPr>
            <a:r>
              <a:rPr lang="en-US" sz="1600" dirty="0">
                <a:solidFill>
                  <a:schemeClr val="tx1"/>
                </a:solidFill>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solidFill>
                  <a:schemeClr val="tx1"/>
                </a:solidFill>
                <a:latin typeface="Consolas" charset="0"/>
                <a:ea typeface="Consolas" charset="0"/>
                <a:cs typeface="Consolas" charset="0"/>
              </a:rPr>
              <a:t> str3 = "C++ programming.";</a:t>
            </a:r>
          </a:p>
          <a:p>
            <a:pPr>
              <a:tabLst>
                <a:tab pos="274320" algn="l"/>
              </a:tabLst>
            </a:pPr>
            <a:r>
              <a:rPr lang="en-US" sz="1600" dirty="0">
                <a:solidFill>
                  <a:schemeClr val="tx1"/>
                </a:solidFill>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solidFill>
                  <a:schemeClr val="tx1"/>
                </a:solidFill>
                <a:latin typeface="Consolas" charset="0"/>
                <a:ea typeface="Consolas" charset="0"/>
                <a:cs typeface="Consolas" charset="0"/>
              </a:rPr>
              <a:t> str4 = </a:t>
            </a:r>
            <a:r>
              <a:rPr lang="en-US" sz="1600" dirty="0" err="1">
                <a:solidFill>
                  <a:schemeClr val="tx1"/>
                </a:solidFill>
                <a:latin typeface="Consolas" charset="0"/>
                <a:ea typeface="Consolas" charset="0"/>
                <a:cs typeface="Consolas" charset="0"/>
              </a:rPr>
              <a:t>firstName</a:t>
            </a:r>
            <a:r>
              <a:rPr lang="en-US" sz="1600" dirty="0">
                <a:solidFill>
                  <a:schemeClr val="tx1"/>
                </a:solidFill>
                <a:latin typeface="Consolas" charset="0"/>
                <a:ea typeface="Consolas" charset="0"/>
                <a:cs typeface="Consolas" charset="0"/>
              </a:rPr>
              <a:t> + " is taking " + str3;</a:t>
            </a:r>
          </a:p>
          <a:p>
            <a:pPr>
              <a:tabLst>
                <a:tab pos="274320" algn="l"/>
              </a:tabLst>
            </a:pPr>
            <a:endParaRPr lang="en-US" sz="1600" dirty="0">
              <a:solidFill>
                <a:schemeClr val="tx1"/>
              </a:solidFill>
              <a:latin typeface="Consolas" charset="0"/>
              <a:ea typeface="Consolas" charset="0"/>
              <a:cs typeface="Consolas" charset="0"/>
            </a:endParaRP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str1.empty()</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a:solidFill>
                  <a:schemeClr val="accent4">
                    <a:lumMod val="75000"/>
                  </a:schemeClr>
                </a:solidFill>
                <a:latin typeface="Consolas" charset="0"/>
                <a:ea typeface="Consolas" charset="0"/>
                <a:cs typeface="Consolas" charset="0"/>
              </a:rPr>
              <a:t>str2.empty()</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a:solidFill>
                  <a:schemeClr val="accent6">
                    <a:lumMod val="75000"/>
                  </a:schemeClr>
                </a:solidFill>
                <a:latin typeface="Consolas" charset="0"/>
                <a:ea typeface="Consolas" charset="0"/>
                <a:cs typeface="Consolas" charset="0"/>
              </a:rPr>
              <a:t>str3.erase(11,4);</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str3 </a:t>
            </a:r>
            <a:r>
              <a:rPr lang="en-US" sz="1600" dirty="0">
                <a:solidFill>
                  <a:schemeClr val="tx1"/>
                </a:solidFill>
                <a:latin typeface="Consolas" charset="0"/>
                <a:ea typeface="Consolas" charset="0"/>
                <a:cs typeface="Consolas" charset="0"/>
              </a:rPr>
              <a:t>&lt;&lt;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accent4">
                    <a:lumMod val="75000"/>
                  </a:schemeClr>
                </a:solidFill>
                <a:latin typeface="Consolas" charset="0"/>
                <a:ea typeface="Consolas" charset="0"/>
                <a:cs typeface="Consolas" charset="0"/>
              </a:rPr>
              <a:t>firstName.length</a:t>
            </a:r>
            <a:r>
              <a:rPr lang="en-US" sz="1600" dirty="0">
                <a:solidFill>
                  <a:schemeClr val="accent4">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accent6">
                    <a:lumMod val="75000"/>
                  </a:schemeClr>
                </a:solidFill>
                <a:latin typeface="Consolas" charset="0"/>
                <a:ea typeface="Consolas" charset="0"/>
                <a:cs typeface="Consolas" charset="0"/>
              </a:rPr>
              <a:t>name.length</a:t>
            </a:r>
            <a:r>
              <a:rPr lang="en-US" sz="1600" dirty="0">
                <a:solidFill>
                  <a:schemeClr val="accent6">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a:solidFill>
                  <a:schemeClr val="accent4">
                    <a:lumMod val="75000"/>
                  </a:schemeClr>
                </a:solidFill>
                <a:latin typeface="Consolas" charset="0"/>
                <a:ea typeface="Consolas" charset="0"/>
                <a:cs typeface="Consolas" charset="0"/>
              </a:rPr>
              <a:t>str4 </a:t>
            </a:r>
            <a:r>
              <a:rPr lang="en-US" sz="1600" dirty="0">
                <a:solidFill>
                  <a:schemeClr val="tx1"/>
                </a:solidFill>
                <a:latin typeface="Consolas" charset="0"/>
                <a:ea typeface="Consolas" charset="0"/>
                <a:cs typeface="Consolas" charset="0"/>
              </a:rPr>
              <a:t>&lt;&lt;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p:txBody>
      </p:sp>
      <p:sp>
        <p:nvSpPr>
          <p:cNvPr id="7" name="Rectangle 6"/>
          <p:cNvSpPr/>
          <p:nvPr/>
        </p:nvSpPr>
        <p:spPr>
          <a:xfrm>
            <a:off x="5328460" y="3766936"/>
            <a:ext cx="3681824" cy="2160270"/>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0</a:t>
            </a:r>
          </a:p>
          <a:p>
            <a:r>
              <a:rPr lang="en-US" sz="1600" dirty="0">
                <a:solidFill>
                  <a:schemeClr val="tx1"/>
                </a:solidFill>
                <a:latin typeface="Consolas" charset="0"/>
                <a:ea typeface="Consolas" charset="0"/>
                <a:cs typeface="Consolas" charset="0"/>
              </a:rPr>
              <a:t>1</a:t>
            </a:r>
          </a:p>
          <a:p>
            <a:r>
              <a:rPr lang="en-US" sz="1600" dirty="0">
                <a:solidFill>
                  <a:schemeClr val="tx1"/>
                </a:solidFill>
                <a:latin typeface="Consolas" charset="0"/>
                <a:ea typeface="Consolas" charset="0"/>
                <a:cs typeface="Consolas" charset="0"/>
              </a:rPr>
              <a:t>C++ program.</a:t>
            </a:r>
          </a:p>
          <a:p>
            <a:r>
              <a:rPr lang="en-US" sz="1600" dirty="0">
                <a:solidFill>
                  <a:schemeClr val="tx1"/>
                </a:solidFill>
                <a:latin typeface="Consolas" charset="0"/>
                <a:ea typeface="Consolas" charset="0"/>
                <a:cs typeface="Consolas" charset="0"/>
              </a:rPr>
              <a:t>4</a:t>
            </a:r>
          </a:p>
          <a:p>
            <a:r>
              <a:rPr lang="en-US" sz="1600" dirty="0">
                <a:solidFill>
                  <a:schemeClr val="tx1"/>
                </a:solidFill>
                <a:latin typeface="Consolas" charset="0"/>
                <a:ea typeface="Consolas" charset="0"/>
                <a:cs typeface="Consolas" charset="0"/>
              </a:rPr>
              <a:t>11</a:t>
            </a:r>
          </a:p>
          <a:p>
            <a:r>
              <a:rPr lang="en-US" sz="1600" dirty="0">
                <a:solidFill>
                  <a:schemeClr val="tx1"/>
                </a:solidFill>
                <a:latin typeface="Consolas" charset="0"/>
                <a:ea typeface="Consolas" charset="0"/>
                <a:cs typeface="Consolas" charset="0"/>
              </a:rPr>
              <a:t>Alan is taking C++ programming.</a:t>
            </a:r>
          </a:p>
        </p:txBody>
      </p:sp>
      <p:sp>
        <p:nvSpPr>
          <p:cNvPr id="8" name="TextBox 7"/>
          <p:cNvSpPr txBox="1"/>
          <p:nvPr/>
        </p:nvSpPr>
        <p:spPr>
          <a:xfrm>
            <a:off x="5328460" y="5987889"/>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9" name="TextBox 8"/>
          <p:cNvSpPr txBox="1"/>
          <p:nvPr/>
        </p:nvSpPr>
        <p:spPr>
          <a:xfrm>
            <a:off x="342899" y="5091545"/>
            <a:ext cx="1643399" cy="338554"/>
          </a:xfrm>
          <a:prstGeom prst="rect">
            <a:avLst/>
          </a:prstGeom>
          <a:noFill/>
        </p:spPr>
        <p:txBody>
          <a:bodyPr wrap="none" rtlCol="0">
            <a:spAutoFit/>
          </a:bodyPr>
          <a:lstStyle/>
          <a:p>
            <a:r>
              <a:rPr lang="en-US" sz="1600" dirty="0">
                <a:latin typeface="Consolas" charset="0"/>
                <a:ea typeface="Consolas" charset="0"/>
                <a:cs typeface="Consolas" charset="0"/>
              </a:rPr>
              <a:t>string_op.cpp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23</a:t>
            </a:fld>
            <a:endParaRPr lang="en-US"/>
          </a:p>
        </p:txBody>
      </p:sp>
    </p:spTree>
    <p:extLst>
      <p:ext uri="{BB962C8B-B14F-4D97-AF65-F5344CB8AC3E}">
        <p14:creationId xmlns:p14="http://schemas.microsoft.com/office/powerpoint/2010/main" val="245211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r>
              <a:rPr lang="en-US" dirty="0" err="1"/>
              <a:t>substr</a:t>
            </a:r>
            <a:r>
              <a:rPr lang="en-US" dirty="0"/>
              <a:t>()</a:t>
            </a:r>
          </a:p>
        </p:txBody>
      </p:sp>
      <p:sp>
        <p:nvSpPr>
          <p:cNvPr id="3" name="Content Placeholder 2"/>
          <p:cNvSpPr>
            <a:spLocks noGrp="1"/>
          </p:cNvSpPr>
          <p:nvPr>
            <p:ph idx="1"/>
          </p:nvPr>
        </p:nvSpPr>
        <p:spPr/>
        <p:txBody>
          <a:bodyPr/>
          <a:lstStyle/>
          <a:p>
            <a:r>
              <a:rPr lang="en-US" dirty="0"/>
              <a:t>Returns a </a:t>
            </a:r>
            <a:r>
              <a:rPr lang="en-US" dirty="0">
                <a:solidFill>
                  <a:schemeClr val="accent6">
                    <a:lumMod val="75000"/>
                  </a:schemeClr>
                </a:solidFill>
              </a:rPr>
              <a:t>substring</a:t>
            </a:r>
            <a:r>
              <a:rPr lang="en-US" dirty="0"/>
              <a:t> of the current string object starting at the character position </a:t>
            </a:r>
            <a:r>
              <a:rPr lang="en-US" b="1" dirty="0">
                <a:solidFill>
                  <a:schemeClr val="tx2">
                    <a:lumMod val="60000"/>
                    <a:lumOff val="40000"/>
                  </a:schemeClr>
                </a:solidFill>
                <a:latin typeface="Consolas" charset="0"/>
                <a:ea typeface="Consolas" charset="0"/>
                <a:cs typeface="Consolas" charset="0"/>
              </a:rPr>
              <a:t>pos</a:t>
            </a:r>
            <a:r>
              <a:rPr lang="en-US" dirty="0"/>
              <a:t> and having a length of </a:t>
            </a:r>
            <a:r>
              <a:rPr lang="en-US" b="1" dirty="0">
                <a:solidFill>
                  <a:schemeClr val="tx2">
                    <a:lumMod val="60000"/>
                    <a:lumOff val="40000"/>
                  </a:schemeClr>
                </a:solidFill>
                <a:latin typeface="Consolas" charset="0"/>
                <a:ea typeface="Consolas" charset="0"/>
                <a:cs typeface="Consolas" charset="0"/>
              </a:rPr>
              <a:t>n</a:t>
            </a:r>
            <a:r>
              <a:rPr lang="en-US" dirty="0"/>
              <a:t> characters </a:t>
            </a:r>
          </a:p>
          <a:p>
            <a:endParaRPr lang="en-US" dirty="0"/>
          </a:p>
        </p:txBody>
      </p:sp>
      <p:graphicFrame>
        <p:nvGraphicFramePr>
          <p:cNvPr id="28" name="Table 27"/>
          <p:cNvGraphicFramePr>
            <a:graphicFrameLocks noGrp="1"/>
          </p:cNvGraphicFramePr>
          <p:nvPr>
            <p:extLst/>
          </p:nvPr>
        </p:nvGraphicFramePr>
        <p:xfrm>
          <a:off x="1043278" y="3043224"/>
          <a:ext cx="7516050" cy="741680"/>
        </p:xfrm>
        <a:graphic>
          <a:graphicData uri="http://schemas.openxmlformats.org/drawingml/2006/table">
            <a:tbl>
              <a:tblPr firstRow="1" bandRow="1">
                <a:tableStyleId>{5C22544A-7EE6-4342-B048-85BDC9FD1C3A}</a:tableStyleId>
              </a:tblPr>
              <a:tblGrid>
                <a:gridCol w="300642">
                  <a:extLst>
                    <a:ext uri="{9D8B030D-6E8A-4147-A177-3AD203B41FA5}">
                      <a16:colId xmlns:a16="http://schemas.microsoft.com/office/drawing/2014/main" val="20000"/>
                    </a:ext>
                  </a:extLst>
                </a:gridCol>
                <a:gridCol w="300642">
                  <a:extLst>
                    <a:ext uri="{9D8B030D-6E8A-4147-A177-3AD203B41FA5}">
                      <a16:colId xmlns:a16="http://schemas.microsoft.com/office/drawing/2014/main" val="20001"/>
                    </a:ext>
                  </a:extLst>
                </a:gridCol>
                <a:gridCol w="300642">
                  <a:extLst>
                    <a:ext uri="{9D8B030D-6E8A-4147-A177-3AD203B41FA5}">
                      <a16:colId xmlns:a16="http://schemas.microsoft.com/office/drawing/2014/main" val="20002"/>
                    </a:ext>
                  </a:extLst>
                </a:gridCol>
                <a:gridCol w="300642">
                  <a:extLst>
                    <a:ext uri="{9D8B030D-6E8A-4147-A177-3AD203B41FA5}">
                      <a16:colId xmlns:a16="http://schemas.microsoft.com/office/drawing/2014/main" val="20003"/>
                    </a:ext>
                  </a:extLst>
                </a:gridCol>
                <a:gridCol w="300642">
                  <a:extLst>
                    <a:ext uri="{9D8B030D-6E8A-4147-A177-3AD203B41FA5}">
                      <a16:colId xmlns:a16="http://schemas.microsoft.com/office/drawing/2014/main" val="20004"/>
                    </a:ext>
                  </a:extLst>
                </a:gridCol>
                <a:gridCol w="300642">
                  <a:extLst>
                    <a:ext uri="{9D8B030D-6E8A-4147-A177-3AD203B41FA5}">
                      <a16:colId xmlns:a16="http://schemas.microsoft.com/office/drawing/2014/main" val="20005"/>
                    </a:ext>
                  </a:extLst>
                </a:gridCol>
                <a:gridCol w="300642">
                  <a:extLst>
                    <a:ext uri="{9D8B030D-6E8A-4147-A177-3AD203B41FA5}">
                      <a16:colId xmlns:a16="http://schemas.microsoft.com/office/drawing/2014/main" val="20006"/>
                    </a:ext>
                  </a:extLst>
                </a:gridCol>
                <a:gridCol w="300642">
                  <a:extLst>
                    <a:ext uri="{9D8B030D-6E8A-4147-A177-3AD203B41FA5}">
                      <a16:colId xmlns:a16="http://schemas.microsoft.com/office/drawing/2014/main" val="20007"/>
                    </a:ext>
                  </a:extLst>
                </a:gridCol>
                <a:gridCol w="300642">
                  <a:extLst>
                    <a:ext uri="{9D8B030D-6E8A-4147-A177-3AD203B41FA5}">
                      <a16:colId xmlns:a16="http://schemas.microsoft.com/office/drawing/2014/main" val="20008"/>
                    </a:ext>
                  </a:extLst>
                </a:gridCol>
                <a:gridCol w="300642">
                  <a:extLst>
                    <a:ext uri="{9D8B030D-6E8A-4147-A177-3AD203B41FA5}">
                      <a16:colId xmlns:a16="http://schemas.microsoft.com/office/drawing/2014/main" val="20009"/>
                    </a:ext>
                  </a:extLst>
                </a:gridCol>
                <a:gridCol w="300642">
                  <a:extLst>
                    <a:ext uri="{9D8B030D-6E8A-4147-A177-3AD203B41FA5}">
                      <a16:colId xmlns:a16="http://schemas.microsoft.com/office/drawing/2014/main" val="20010"/>
                    </a:ext>
                  </a:extLst>
                </a:gridCol>
                <a:gridCol w="300642">
                  <a:extLst>
                    <a:ext uri="{9D8B030D-6E8A-4147-A177-3AD203B41FA5}">
                      <a16:colId xmlns:a16="http://schemas.microsoft.com/office/drawing/2014/main" val="20011"/>
                    </a:ext>
                  </a:extLst>
                </a:gridCol>
                <a:gridCol w="300642">
                  <a:extLst>
                    <a:ext uri="{9D8B030D-6E8A-4147-A177-3AD203B41FA5}">
                      <a16:colId xmlns:a16="http://schemas.microsoft.com/office/drawing/2014/main" val="20012"/>
                    </a:ext>
                  </a:extLst>
                </a:gridCol>
                <a:gridCol w="300642">
                  <a:extLst>
                    <a:ext uri="{9D8B030D-6E8A-4147-A177-3AD203B41FA5}">
                      <a16:colId xmlns:a16="http://schemas.microsoft.com/office/drawing/2014/main" val="20013"/>
                    </a:ext>
                  </a:extLst>
                </a:gridCol>
                <a:gridCol w="300642">
                  <a:extLst>
                    <a:ext uri="{9D8B030D-6E8A-4147-A177-3AD203B41FA5}">
                      <a16:colId xmlns:a16="http://schemas.microsoft.com/office/drawing/2014/main" val="20014"/>
                    </a:ext>
                  </a:extLst>
                </a:gridCol>
                <a:gridCol w="300642">
                  <a:extLst>
                    <a:ext uri="{9D8B030D-6E8A-4147-A177-3AD203B41FA5}">
                      <a16:colId xmlns:a16="http://schemas.microsoft.com/office/drawing/2014/main" val="20015"/>
                    </a:ext>
                  </a:extLst>
                </a:gridCol>
                <a:gridCol w="300642">
                  <a:extLst>
                    <a:ext uri="{9D8B030D-6E8A-4147-A177-3AD203B41FA5}">
                      <a16:colId xmlns:a16="http://schemas.microsoft.com/office/drawing/2014/main" val="20016"/>
                    </a:ext>
                  </a:extLst>
                </a:gridCol>
                <a:gridCol w="300642">
                  <a:extLst>
                    <a:ext uri="{9D8B030D-6E8A-4147-A177-3AD203B41FA5}">
                      <a16:colId xmlns:a16="http://schemas.microsoft.com/office/drawing/2014/main" val="20017"/>
                    </a:ext>
                  </a:extLst>
                </a:gridCol>
                <a:gridCol w="300642">
                  <a:extLst>
                    <a:ext uri="{9D8B030D-6E8A-4147-A177-3AD203B41FA5}">
                      <a16:colId xmlns:a16="http://schemas.microsoft.com/office/drawing/2014/main" val="20018"/>
                    </a:ext>
                  </a:extLst>
                </a:gridCol>
                <a:gridCol w="300642">
                  <a:extLst>
                    <a:ext uri="{9D8B030D-6E8A-4147-A177-3AD203B41FA5}">
                      <a16:colId xmlns:a16="http://schemas.microsoft.com/office/drawing/2014/main" val="20019"/>
                    </a:ext>
                  </a:extLst>
                </a:gridCol>
                <a:gridCol w="300642">
                  <a:extLst>
                    <a:ext uri="{9D8B030D-6E8A-4147-A177-3AD203B41FA5}">
                      <a16:colId xmlns:a16="http://schemas.microsoft.com/office/drawing/2014/main" val="20020"/>
                    </a:ext>
                  </a:extLst>
                </a:gridCol>
                <a:gridCol w="300642">
                  <a:extLst>
                    <a:ext uri="{9D8B030D-6E8A-4147-A177-3AD203B41FA5}">
                      <a16:colId xmlns:a16="http://schemas.microsoft.com/office/drawing/2014/main" val="20021"/>
                    </a:ext>
                  </a:extLst>
                </a:gridCol>
                <a:gridCol w="300642">
                  <a:extLst>
                    <a:ext uri="{9D8B030D-6E8A-4147-A177-3AD203B41FA5}">
                      <a16:colId xmlns:a16="http://schemas.microsoft.com/office/drawing/2014/main" val="20022"/>
                    </a:ext>
                  </a:extLst>
                </a:gridCol>
                <a:gridCol w="300642">
                  <a:extLst>
                    <a:ext uri="{9D8B030D-6E8A-4147-A177-3AD203B41FA5}">
                      <a16:colId xmlns:a16="http://schemas.microsoft.com/office/drawing/2014/main" val="20023"/>
                    </a:ext>
                  </a:extLst>
                </a:gridCol>
                <a:gridCol w="300642">
                  <a:extLst>
                    <a:ext uri="{9D8B030D-6E8A-4147-A177-3AD203B41FA5}">
                      <a16:colId xmlns:a16="http://schemas.microsoft.com/office/drawing/2014/main" val="20024"/>
                    </a:ext>
                  </a:extLst>
                </a:gridCol>
              </a:tblGrid>
              <a:tr h="370840">
                <a:tc>
                  <a:txBody>
                    <a:bodyPr/>
                    <a:lstStyle/>
                    <a:p>
                      <a:pPr algn="ctr"/>
                      <a:r>
                        <a:rPr lang="en-US" sz="1300" b="0" dirty="0">
                          <a:solidFill>
                            <a:schemeClr val="tx1"/>
                          </a:solidFill>
                        </a:rPr>
                        <a:t>[0]</a:t>
                      </a:r>
                    </a:p>
                  </a:txBody>
                  <a:tcPr marL="0" marR="0" marT="0" marB="0" anchor="b">
                    <a:noFill/>
                  </a:tcPr>
                </a:tc>
                <a:tc>
                  <a:txBody>
                    <a:bodyPr/>
                    <a:lstStyle/>
                    <a:p>
                      <a:pPr algn="ctr"/>
                      <a:r>
                        <a:rPr lang="en-US" sz="1300" b="0" dirty="0">
                          <a:solidFill>
                            <a:schemeClr val="tx1"/>
                          </a:solidFill>
                        </a:rPr>
                        <a:t>[1]</a:t>
                      </a:r>
                    </a:p>
                  </a:txBody>
                  <a:tcPr marL="0" marR="0" marT="0" marB="0" anchor="b">
                    <a:noFill/>
                  </a:tcPr>
                </a:tc>
                <a:tc>
                  <a:txBody>
                    <a:bodyPr/>
                    <a:lstStyle/>
                    <a:p>
                      <a:pPr algn="ctr"/>
                      <a:r>
                        <a:rPr lang="en-US" sz="1300" b="0" dirty="0">
                          <a:solidFill>
                            <a:schemeClr val="tx1"/>
                          </a:solidFill>
                        </a:rPr>
                        <a:t>[2]</a:t>
                      </a:r>
                    </a:p>
                  </a:txBody>
                  <a:tcPr marL="0" marR="0" marT="0" marB="0" anchor="b">
                    <a:noFill/>
                  </a:tcPr>
                </a:tc>
                <a:tc>
                  <a:txBody>
                    <a:bodyPr/>
                    <a:lstStyle/>
                    <a:p>
                      <a:pPr algn="ctr"/>
                      <a:r>
                        <a:rPr lang="en-US" sz="1300" b="0" dirty="0">
                          <a:solidFill>
                            <a:schemeClr val="tx1"/>
                          </a:solidFill>
                        </a:rPr>
                        <a:t>[3]</a:t>
                      </a:r>
                    </a:p>
                  </a:txBody>
                  <a:tcPr marL="0" marR="0" marT="0" marB="0" anchor="b">
                    <a:noFill/>
                  </a:tcPr>
                </a:tc>
                <a:tc>
                  <a:txBody>
                    <a:bodyPr/>
                    <a:lstStyle/>
                    <a:p>
                      <a:pPr algn="ctr"/>
                      <a:r>
                        <a:rPr lang="en-US" sz="1300" b="0" dirty="0">
                          <a:solidFill>
                            <a:schemeClr val="tx1"/>
                          </a:solidFill>
                        </a:rPr>
                        <a:t>[4]</a:t>
                      </a:r>
                    </a:p>
                  </a:txBody>
                  <a:tcPr marL="0" marR="0" marT="0" marB="0" anchor="b">
                    <a:noFill/>
                  </a:tcPr>
                </a:tc>
                <a:tc>
                  <a:txBody>
                    <a:bodyPr/>
                    <a:lstStyle/>
                    <a:p>
                      <a:pPr algn="ctr"/>
                      <a:r>
                        <a:rPr lang="en-US" sz="1300" b="0" dirty="0">
                          <a:solidFill>
                            <a:schemeClr val="tx1"/>
                          </a:solidFill>
                        </a:rPr>
                        <a:t>[5]</a:t>
                      </a:r>
                    </a:p>
                  </a:txBody>
                  <a:tcPr marL="0" marR="0" marT="0" marB="0" anchor="b">
                    <a:noFill/>
                  </a:tcPr>
                </a:tc>
                <a:tc>
                  <a:txBody>
                    <a:bodyPr/>
                    <a:lstStyle/>
                    <a:p>
                      <a:pPr algn="ctr"/>
                      <a:r>
                        <a:rPr lang="en-US" sz="1300" b="0" dirty="0">
                          <a:solidFill>
                            <a:schemeClr val="tx1"/>
                          </a:solidFill>
                        </a:rPr>
                        <a:t>[6]</a:t>
                      </a:r>
                    </a:p>
                  </a:txBody>
                  <a:tcPr marL="0" marR="0" marT="0" marB="0" anchor="b">
                    <a:noFill/>
                  </a:tcPr>
                </a:tc>
                <a:tc>
                  <a:txBody>
                    <a:bodyPr/>
                    <a:lstStyle/>
                    <a:p>
                      <a:pPr algn="ctr"/>
                      <a:r>
                        <a:rPr lang="en-US" sz="1300" b="0" dirty="0">
                          <a:solidFill>
                            <a:schemeClr val="tx1"/>
                          </a:solidFill>
                        </a:rPr>
                        <a:t>[7]</a:t>
                      </a:r>
                    </a:p>
                  </a:txBody>
                  <a:tcPr marL="0" marR="0" marT="0" marB="0" anchor="b">
                    <a:noFill/>
                  </a:tcPr>
                </a:tc>
                <a:tc>
                  <a:txBody>
                    <a:bodyPr/>
                    <a:lstStyle/>
                    <a:p>
                      <a:pPr algn="ctr"/>
                      <a:r>
                        <a:rPr lang="en-US" sz="1300" b="0" dirty="0">
                          <a:solidFill>
                            <a:schemeClr val="tx1"/>
                          </a:solidFill>
                        </a:rPr>
                        <a:t>[8]</a:t>
                      </a:r>
                    </a:p>
                  </a:txBody>
                  <a:tcPr marL="0" marR="0" marT="0" marB="0" anchor="b">
                    <a:noFill/>
                  </a:tcPr>
                </a:tc>
                <a:tc>
                  <a:txBody>
                    <a:bodyPr/>
                    <a:lstStyle/>
                    <a:p>
                      <a:pPr algn="ctr"/>
                      <a:r>
                        <a:rPr lang="en-US" sz="1300" b="0" dirty="0">
                          <a:solidFill>
                            <a:schemeClr val="tx1"/>
                          </a:solidFill>
                        </a:rPr>
                        <a:t>[9]</a:t>
                      </a:r>
                    </a:p>
                  </a:txBody>
                  <a:tcPr marL="0" marR="0" marT="0" marB="0" anchor="b">
                    <a:noFill/>
                  </a:tcPr>
                </a:tc>
                <a:tc>
                  <a:txBody>
                    <a:bodyPr/>
                    <a:lstStyle/>
                    <a:p>
                      <a:pPr algn="ctr"/>
                      <a:r>
                        <a:rPr lang="en-US" sz="1300" b="0" dirty="0">
                          <a:solidFill>
                            <a:schemeClr val="tx1"/>
                          </a:solidFill>
                        </a:rPr>
                        <a:t>[10]</a:t>
                      </a:r>
                    </a:p>
                  </a:txBody>
                  <a:tcPr marL="0" marR="0" marT="0" marB="0" anchor="b">
                    <a:noFill/>
                  </a:tcPr>
                </a:tc>
                <a:tc>
                  <a:txBody>
                    <a:bodyPr/>
                    <a:lstStyle/>
                    <a:p>
                      <a:pPr algn="ctr"/>
                      <a:r>
                        <a:rPr lang="en-US" sz="1300" b="0" dirty="0">
                          <a:solidFill>
                            <a:schemeClr val="tx1"/>
                          </a:solidFill>
                        </a:rPr>
                        <a:t>[11]</a:t>
                      </a:r>
                    </a:p>
                  </a:txBody>
                  <a:tcPr marL="0" marR="0" marT="0" marB="0" anchor="b">
                    <a:noFill/>
                  </a:tcPr>
                </a:tc>
                <a:tc>
                  <a:txBody>
                    <a:bodyPr/>
                    <a:lstStyle/>
                    <a:p>
                      <a:pPr algn="ctr"/>
                      <a:r>
                        <a:rPr lang="en-US" sz="1300" b="0" dirty="0">
                          <a:solidFill>
                            <a:schemeClr val="tx1"/>
                          </a:solidFill>
                        </a:rPr>
                        <a:t>[12]</a:t>
                      </a:r>
                    </a:p>
                  </a:txBody>
                  <a:tcPr marL="0" marR="0" marT="0" marB="0" anchor="b">
                    <a:noFill/>
                  </a:tcPr>
                </a:tc>
                <a:tc>
                  <a:txBody>
                    <a:bodyPr/>
                    <a:lstStyle/>
                    <a:p>
                      <a:pPr algn="ctr"/>
                      <a:r>
                        <a:rPr lang="en-US" sz="1300" b="0" dirty="0">
                          <a:solidFill>
                            <a:schemeClr val="tx1"/>
                          </a:solidFill>
                        </a:rPr>
                        <a:t>[13]</a:t>
                      </a:r>
                    </a:p>
                  </a:txBody>
                  <a:tcPr marL="0" marR="0" marT="0" marB="0" anchor="b">
                    <a:noFill/>
                  </a:tcPr>
                </a:tc>
                <a:tc>
                  <a:txBody>
                    <a:bodyPr/>
                    <a:lstStyle/>
                    <a:p>
                      <a:pPr algn="ctr"/>
                      <a:r>
                        <a:rPr lang="en-US" sz="1300" b="0" dirty="0">
                          <a:solidFill>
                            <a:schemeClr val="tx1"/>
                          </a:solidFill>
                        </a:rPr>
                        <a:t>[14]</a:t>
                      </a:r>
                    </a:p>
                  </a:txBody>
                  <a:tcPr marL="0" marR="0" marT="0" marB="0" anchor="b">
                    <a:noFill/>
                  </a:tcPr>
                </a:tc>
                <a:tc>
                  <a:txBody>
                    <a:bodyPr/>
                    <a:lstStyle/>
                    <a:p>
                      <a:pPr algn="ctr"/>
                      <a:r>
                        <a:rPr lang="en-US" sz="1300" b="0" dirty="0">
                          <a:solidFill>
                            <a:schemeClr val="tx1"/>
                          </a:solidFill>
                        </a:rPr>
                        <a:t>[15]</a:t>
                      </a:r>
                    </a:p>
                  </a:txBody>
                  <a:tcPr marL="0" marR="0" marT="0" marB="0" anchor="b">
                    <a:noFill/>
                  </a:tcPr>
                </a:tc>
                <a:tc>
                  <a:txBody>
                    <a:bodyPr/>
                    <a:lstStyle/>
                    <a:p>
                      <a:pPr algn="ctr"/>
                      <a:r>
                        <a:rPr lang="en-US" sz="1300" b="0" dirty="0">
                          <a:solidFill>
                            <a:schemeClr val="tx1"/>
                          </a:solidFill>
                        </a:rPr>
                        <a:t>[16]</a:t>
                      </a:r>
                    </a:p>
                  </a:txBody>
                  <a:tcPr marL="0" marR="0" marT="0" marB="0" anchor="b">
                    <a:noFill/>
                  </a:tcPr>
                </a:tc>
                <a:tc>
                  <a:txBody>
                    <a:bodyPr/>
                    <a:lstStyle/>
                    <a:p>
                      <a:pPr algn="ctr"/>
                      <a:r>
                        <a:rPr lang="en-US" sz="1300" b="0" dirty="0">
                          <a:solidFill>
                            <a:schemeClr val="tx1"/>
                          </a:solidFill>
                        </a:rPr>
                        <a:t>[17]</a:t>
                      </a:r>
                    </a:p>
                  </a:txBody>
                  <a:tcPr marL="0" marR="0" marT="0" marB="0" anchor="b">
                    <a:noFill/>
                  </a:tcPr>
                </a:tc>
                <a:tc>
                  <a:txBody>
                    <a:bodyPr/>
                    <a:lstStyle/>
                    <a:p>
                      <a:pPr algn="ctr"/>
                      <a:r>
                        <a:rPr lang="en-US" sz="1300" b="0" dirty="0">
                          <a:solidFill>
                            <a:schemeClr val="tx1"/>
                          </a:solidFill>
                        </a:rPr>
                        <a:t>[18]</a:t>
                      </a:r>
                    </a:p>
                  </a:txBody>
                  <a:tcPr marL="0" marR="0" marT="0" marB="0" anchor="b">
                    <a:noFill/>
                  </a:tcPr>
                </a:tc>
                <a:tc>
                  <a:txBody>
                    <a:bodyPr/>
                    <a:lstStyle/>
                    <a:p>
                      <a:pPr algn="ctr"/>
                      <a:r>
                        <a:rPr lang="en-US" sz="1300" b="0" dirty="0">
                          <a:solidFill>
                            <a:schemeClr val="tx1"/>
                          </a:solidFill>
                        </a:rPr>
                        <a:t>[19]</a:t>
                      </a:r>
                    </a:p>
                  </a:txBody>
                  <a:tcPr marL="0" marR="0" marT="0" marB="0" anchor="b">
                    <a:noFill/>
                  </a:tcPr>
                </a:tc>
                <a:tc>
                  <a:txBody>
                    <a:bodyPr/>
                    <a:lstStyle/>
                    <a:p>
                      <a:pPr algn="ctr"/>
                      <a:r>
                        <a:rPr lang="en-US" sz="1300" b="0" dirty="0">
                          <a:solidFill>
                            <a:schemeClr val="tx1"/>
                          </a:solidFill>
                        </a:rPr>
                        <a:t>[20]</a:t>
                      </a:r>
                    </a:p>
                  </a:txBody>
                  <a:tcPr marL="0" marR="0" marT="0" marB="0" anchor="b">
                    <a:noFill/>
                  </a:tcPr>
                </a:tc>
                <a:tc>
                  <a:txBody>
                    <a:bodyPr/>
                    <a:lstStyle/>
                    <a:p>
                      <a:pPr algn="ctr"/>
                      <a:r>
                        <a:rPr lang="en-US" sz="1300" b="0" dirty="0">
                          <a:solidFill>
                            <a:schemeClr val="tx1"/>
                          </a:solidFill>
                        </a:rPr>
                        <a:t>[21]</a:t>
                      </a:r>
                    </a:p>
                  </a:txBody>
                  <a:tcPr marL="0" marR="0" marT="0" marB="0" anchor="b">
                    <a:noFill/>
                  </a:tcPr>
                </a:tc>
                <a:tc>
                  <a:txBody>
                    <a:bodyPr/>
                    <a:lstStyle/>
                    <a:p>
                      <a:pPr algn="ctr"/>
                      <a:r>
                        <a:rPr lang="en-US" sz="1300" b="0" dirty="0">
                          <a:solidFill>
                            <a:schemeClr val="tx1"/>
                          </a:solidFill>
                        </a:rPr>
                        <a:t>[22]</a:t>
                      </a:r>
                    </a:p>
                  </a:txBody>
                  <a:tcPr marL="0" marR="0" marT="0" marB="0" anchor="b">
                    <a:noFill/>
                  </a:tcPr>
                </a:tc>
                <a:tc>
                  <a:txBody>
                    <a:bodyPr/>
                    <a:lstStyle/>
                    <a:p>
                      <a:pPr algn="ctr"/>
                      <a:r>
                        <a:rPr lang="en-US" sz="1300" b="0" dirty="0">
                          <a:solidFill>
                            <a:schemeClr val="tx1"/>
                          </a:solidFill>
                        </a:rPr>
                        <a:t>[23]</a:t>
                      </a:r>
                    </a:p>
                  </a:txBody>
                  <a:tcPr marL="0" marR="0" marT="0" marB="0" anchor="b">
                    <a:noFill/>
                  </a:tcPr>
                </a:tc>
                <a:tc>
                  <a:txBody>
                    <a:bodyPr/>
                    <a:lstStyle/>
                    <a:p>
                      <a:pPr algn="ctr"/>
                      <a:r>
                        <a:rPr lang="en-US" sz="1300" b="0" dirty="0">
                          <a:solidFill>
                            <a:schemeClr val="tx1"/>
                          </a:solidFill>
                        </a:rPr>
                        <a:t>[24]</a:t>
                      </a:r>
                    </a:p>
                  </a:txBody>
                  <a:tcPr marL="0" marR="0" marT="0" marB="0" anchor="b">
                    <a:noFill/>
                  </a:tcPr>
                </a:tc>
                <a:extLst>
                  <a:ext uri="{0D108BD9-81ED-4DB2-BD59-A6C34878D82A}">
                    <a16:rowId xmlns:a16="http://schemas.microsoft.com/office/drawing/2014/main" val="10000"/>
                  </a:ext>
                </a:extLst>
              </a:tr>
              <a:tr h="370840">
                <a:tc>
                  <a:txBody>
                    <a:bodyPr/>
                    <a:lstStyle/>
                    <a:p>
                      <a:pPr algn="ctr"/>
                      <a:r>
                        <a:rPr lang="en-US" dirty="0"/>
                        <a:t>S</a:t>
                      </a:r>
                    </a:p>
                  </a:txBody>
                  <a:tcPr marL="0" marR="0" marT="0" marB="0" anchor="ctr"/>
                </a:tc>
                <a:tc>
                  <a:txBody>
                    <a:bodyPr/>
                    <a:lstStyle/>
                    <a:p>
                      <a:pPr algn="ctr"/>
                      <a:r>
                        <a:rPr lang="en-US" dirty="0"/>
                        <a:t>t</a:t>
                      </a:r>
                    </a:p>
                  </a:txBody>
                  <a:tcPr marL="0" marR="0" marT="0" marB="0" anchor="ctr"/>
                </a:tc>
                <a:tc>
                  <a:txBody>
                    <a:bodyPr/>
                    <a:lstStyle/>
                    <a:p>
                      <a:pPr algn="ctr"/>
                      <a:r>
                        <a:rPr lang="en-US" dirty="0"/>
                        <a:t>a</a:t>
                      </a:r>
                    </a:p>
                  </a:txBody>
                  <a:tcPr marL="0" marR="0" marT="0" marB="0" anchor="ctr"/>
                </a:tc>
                <a:tc>
                  <a:txBody>
                    <a:bodyPr/>
                    <a:lstStyle/>
                    <a:p>
                      <a:pPr algn="ctr"/>
                      <a:r>
                        <a:rPr lang="en-US" dirty="0"/>
                        <a:t>y</a:t>
                      </a:r>
                    </a:p>
                  </a:txBody>
                  <a:tcPr marL="0" marR="0" marT="0" marB="0" anchor="ctr"/>
                </a:tc>
                <a:tc>
                  <a:txBody>
                    <a:bodyPr/>
                    <a:lstStyle/>
                    <a:p>
                      <a:pPr algn="ctr"/>
                      <a:endParaRPr lang="en-US" dirty="0"/>
                    </a:p>
                  </a:txBody>
                  <a:tcPr marL="0" marR="0" marT="0" marB="0" anchor="ctr"/>
                </a:tc>
                <a:tc>
                  <a:txBody>
                    <a:bodyPr/>
                    <a:lstStyle/>
                    <a:p>
                      <a:pPr algn="ctr"/>
                      <a:r>
                        <a:rPr lang="en-US" dirty="0"/>
                        <a:t>h</a:t>
                      </a:r>
                    </a:p>
                  </a:txBody>
                  <a:tcPr marL="0" marR="0" marT="0" marB="0" anchor="ctr"/>
                </a:tc>
                <a:tc>
                  <a:txBody>
                    <a:bodyPr/>
                    <a:lstStyle/>
                    <a:p>
                      <a:pPr algn="ctr"/>
                      <a:r>
                        <a:rPr lang="en-US" dirty="0"/>
                        <a:t>u</a:t>
                      </a:r>
                    </a:p>
                  </a:txBody>
                  <a:tcPr marL="0" marR="0" marT="0" marB="0" anchor="ctr"/>
                </a:tc>
                <a:tc>
                  <a:txBody>
                    <a:bodyPr/>
                    <a:lstStyle/>
                    <a:p>
                      <a:pPr algn="ctr"/>
                      <a:r>
                        <a:rPr lang="en-US" dirty="0"/>
                        <a:t>n</a:t>
                      </a:r>
                    </a:p>
                  </a:txBody>
                  <a:tcPr marL="0" marR="0" marT="0" marB="0" anchor="ctr"/>
                </a:tc>
                <a:tc>
                  <a:txBody>
                    <a:bodyPr/>
                    <a:lstStyle/>
                    <a:p>
                      <a:pPr algn="ctr"/>
                      <a:r>
                        <a:rPr lang="en-US" dirty="0"/>
                        <a:t>g</a:t>
                      </a:r>
                    </a:p>
                  </a:txBody>
                  <a:tcPr marL="0" marR="0" marT="0" marB="0" anchor="ctr"/>
                </a:tc>
                <a:tc>
                  <a:txBody>
                    <a:bodyPr/>
                    <a:lstStyle/>
                    <a:p>
                      <a:pPr algn="ctr"/>
                      <a:r>
                        <a:rPr lang="en-US" dirty="0"/>
                        <a:t>r</a:t>
                      </a:r>
                    </a:p>
                  </a:txBody>
                  <a:tcPr marL="0" marR="0" marT="0" marB="0" anchor="ctr"/>
                </a:tc>
                <a:tc>
                  <a:txBody>
                    <a:bodyPr/>
                    <a:lstStyle/>
                    <a:p>
                      <a:pPr algn="ctr"/>
                      <a:r>
                        <a:rPr lang="en-US" dirty="0"/>
                        <a:t>y</a:t>
                      </a:r>
                    </a:p>
                  </a:txBody>
                  <a:tcPr marL="0" marR="0" marT="0" marB="0" anchor="ctr"/>
                </a:tc>
                <a:tc>
                  <a:txBody>
                    <a:bodyPr/>
                    <a:lstStyle/>
                    <a:p>
                      <a:pPr algn="ctr"/>
                      <a:r>
                        <a:rPr lang="en-US" dirty="0"/>
                        <a:t>,</a:t>
                      </a:r>
                    </a:p>
                  </a:txBody>
                  <a:tcPr marL="0" marR="0" marT="0" marB="0" anchor="ctr"/>
                </a:tc>
                <a:tc>
                  <a:txBody>
                    <a:bodyPr/>
                    <a:lstStyle/>
                    <a:p>
                      <a:pPr algn="ctr"/>
                      <a:endParaRPr lang="en-US" dirty="0"/>
                    </a:p>
                  </a:txBody>
                  <a:tcPr marL="0" marR="0" marT="0" marB="0" anchor="ctr"/>
                </a:tc>
                <a:tc>
                  <a:txBody>
                    <a:bodyPr/>
                    <a:lstStyle/>
                    <a:p>
                      <a:pPr algn="ctr"/>
                      <a:r>
                        <a:rPr lang="en-US" dirty="0"/>
                        <a:t>s</a:t>
                      </a:r>
                    </a:p>
                  </a:txBody>
                  <a:tcPr marL="0" marR="0" marT="0" marB="0" anchor="ctr"/>
                </a:tc>
                <a:tc>
                  <a:txBody>
                    <a:bodyPr/>
                    <a:lstStyle/>
                    <a:p>
                      <a:pPr algn="ctr"/>
                      <a:r>
                        <a:rPr lang="en-US" dirty="0"/>
                        <a:t>t</a:t>
                      </a:r>
                    </a:p>
                  </a:txBody>
                  <a:tcPr marL="0" marR="0" marT="0" marB="0" anchor="ctr"/>
                </a:tc>
                <a:tc>
                  <a:txBody>
                    <a:bodyPr/>
                    <a:lstStyle/>
                    <a:p>
                      <a:pPr algn="ctr"/>
                      <a:r>
                        <a:rPr lang="en-US" dirty="0"/>
                        <a:t>a</a:t>
                      </a:r>
                    </a:p>
                  </a:txBody>
                  <a:tcPr marL="0" marR="0" marT="0" marB="0" anchor="ctr"/>
                </a:tc>
                <a:tc>
                  <a:txBody>
                    <a:bodyPr/>
                    <a:lstStyle/>
                    <a:p>
                      <a:pPr algn="ctr"/>
                      <a:r>
                        <a:rPr lang="en-US" dirty="0"/>
                        <a:t>y</a:t>
                      </a:r>
                    </a:p>
                  </a:txBody>
                  <a:tcPr marL="0" marR="0" marT="0" marB="0" anchor="ctr"/>
                </a:tc>
                <a:tc>
                  <a:txBody>
                    <a:bodyPr/>
                    <a:lstStyle/>
                    <a:p>
                      <a:pPr algn="ctr"/>
                      <a:endParaRPr lang="en-US" dirty="0"/>
                    </a:p>
                  </a:txBody>
                  <a:tcPr marL="0" marR="0" marT="0" marB="0" anchor="ctr"/>
                </a:tc>
                <a:tc>
                  <a:txBody>
                    <a:bodyPr/>
                    <a:lstStyle/>
                    <a:p>
                      <a:pPr algn="ctr"/>
                      <a:r>
                        <a:rPr lang="en-US" dirty="0"/>
                        <a:t>f</a:t>
                      </a:r>
                    </a:p>
                  </a:txBody>
                  <a:tcPr marL="0" marR="0" marT="0" marB="0" anchor="ctr"/>
                </a:tc>
                <a:tc>
                  <a:txBody>
                    <a:bodyPr/>
                    <a:lstStyle/>
                    <a:p>
                      <a:pPr algn="ctr"/>
                      <a:r>
                        <a:rPr lang="en-US" dirty="0"/>
                        <a:t>o</a:t>
                      </a:r>
                    </a:p>
                  </a:txBody>
                  <a:tcPr marL="0" marR="0" marT="0" marB="0" anchor="ctr"/>
                </a:tc>
                <a:tc>
                  <a:txBody>
                    <a:bodyPr/>
                    <a:lstStyle/>
                    <a:p>
                      <a:pPr algn="ctr"/>
                      <a:r>
                        <a:rPr lang="en-US" dirty="0"/>
                        <a:t>o</a:t>
                      </a:r>
                    </a:p>
                  </a:txBody>
                  <a:tcPr marL="0" marR="0" marT="0" marB="0" anchor="ctr"/>
                </a:tc>
                <a:tc>
                  <a:txBody>
                    <a:bodyPr/>
                    <a:lstStyle/>
                    <a:p>
                      <a:pPr algn="ctr"/>
                      <a:r>
                        <a:rPr lang="en-US" dirty="0"/>
                        <a:t>l</a:t>
                      </a:r>
                    </a:p>
                  </a:txBody>
                  <a:tcPr marL="0" marR="0" marT="0" marB="0" anchor="ctr"/>
                </a:tc>
                <a:tc>
                  <a:txBody>
                    <a:bodyPr/>
                    <a:lstStyle/>
                    <a:p>
                      <a:pPr algn="ctr"/>
                      <a:r>
                        <a:rPr lang="en-US" dirty="0" err="1"/>
                        <a:t>i</a:t>
                      </a:r>
                      <a:endParaRPr lang="en-US" dirty="0"/>
                    </a:p>
                  </a:txBody>
                  <a:tcPr marL="0" marR="0" marT="0" marB="0" anchor="ctr"/>
                </a:tc>
                <a:tc>
                  <a:txBody>
                    <a:bodyPr/>
                    <a:lstStyle/>
                    <a:p>
                      <a:pPr algn="ctr"/>
                      <a:r>
                        <a:rPr lang="en-US" dirty="0"/>
                        <a:t>s</a:t>
                      </a:r>
                    </a:p>
                  </a:txBody>
                  <a:tcPr marL="0" marR="0" marT="0" marB="0" anchor="ctr"/>
                </a:tc>
                <a:tc>
                  <a:txBody>
                    <a:bodyPr/>
                    <a:lstStyle/>
                    <a:p>
                      <a:pPr algn="ctr"/>
                      <a:r>
                        <a:rPr lang="en-US" dirty="0"/>
                        <a:t>h</a:t>
                      </a:r>
                    </a:p>
                  </a:txBody>
                  <a:tcPr marL="0" marR="0" marT="0" marB="0" anchor="ctr"/>
                </a:tc>
                <a:extLst>
                  <a:ext uri="{0D108BD9-81ED-4DB2-BD59-A6C34878D82A}">
                    <a16:rowId xmlns:a16="http://schemas.microsoft.com/office/drawing/2014/main" val="10001"/>
                  </a:ext>
                </a:extLst>
              </a:tr>
            </a:tbl>
          </a:graphicData>
        </a:graphic>
      </p:graphicFrame>
      <p:sp>
        <p:nvSpPr>
          <p:cNvPr id="29" name="TextBox 28"/>
          <p:cNvSpPr txBox="1"/>
          <p:nvPr/>
        </p:nvSpPr>
        <p:spPr>
          <a:xfrm>
            <a:off x="296226" y="3376947"/>
            <a:ext cx="691215" cy="369332"/>
          </a:xfrm>
          <a:prstGeom prst="rect">
            <a:avLst/>
          </a:prstGeom>
          <a:noFill/>
        </p:spPr>
        <p:txBody>
          <a:bodyPr wrap="none" rtlCol="0">
            <a:spAutoFit/>
          </a:bodyPr>
          <a:lstStyle/>
          <a:p>
            <a:r>
              <a:rPr lang="en-US">
                <a:latin typeface="Consolas" charset="0"/>
                <a:ea typeface="Consolas" charset="0"/>
                <a:cs typeface="Consolas" charset="0"/>
              </a:rPr>
              <a:t>text</a:t>
            </a:r>
            <a:endParaRPr lang="en-US" dirty="0">
              <a:latin typeface="Consolas" charset="0"/>
              <a:ea typeface="Consolas" charset="0"/>
              <a:cs typeface="Consolas" charset="0"/>
            </a:endParaRPr>
          </a:p>
        </p:txBody>
      </p:sp>
      <p:sp>
        <p:nvSpPr>
          <p:cNvPr id="30" name="TextBox 29"/>
          <p:cNvSpPr txBox="1"/>
          <p:nvPr/>
        </p:nvSpPr>
        <p:spPr>
          <a:xfrm>
            <a:off x="1711121" y="3950448"/>
            <a:ext cx="3243196" cy="461665"/>
          </a:xfrm>
          <a:prstGeom prst="rect">
            <a:avLst/>
          </a:prstGeom>
          <a:noFill/>
        </p:spPr>
        <p:txBody>
          <a:bodyPr wrap="none" rtlCol="0">
            <a:spAutoFit/>
          </a:bodyPr>
          <a:lstStyle/>
          <a:p>
            <a:r>
              <a:rPr lang="en-US" sz="2400" b="1" dirty="0" err="1">
                <a:solidFill>
                  <a:schemeClr val="accent6">
                    <a:lumMod val="75000"/>
                  </a:schemeClr>
                </a:solidFill>
                <a:latin typeface="Consolas" charset="0"/>
                <a:ea typeface="Consolas" charset="0"/>
                <a:cs typeface="Consolas" charset="0"/>
              </a:rPr>
              <a:t>text.substr</a:t>
            </a:r>
            <a:r>
              <a:rPr lang="en-US" sz="2400" b="1" dirty="0">
                <a:solidFill>
                  <a:schemeClr val="accent6">
                    <a:lumMod val="75000"/>
                  </a:schemeClr>
                </a:solidFill>
                <a:latin typeface="Consolas" charset="0"/>
                <a:ea typeface="Consolas" charset="0"/>
                <a:cs typeface="Consolas" charset="0"/>
              </a:rPr>
              <a:t>(0, 11)</a:t>
            </a:r>
          </a:p>
        </p:txBody>
      </p:sp>
      <p:sp>
        <p:nvSpPr>
          <p:cNvPr id="31" name="Rectangle 30"/>
          <p:cNvSpPr/>
          <p:nvPr/>
        </p:nvSpPr>
        <p:spPr>
          <a:xfrm>
            <a:off x="1060370" y="3198417"/>
            <a:ext cx="3314344" cy="72639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TextBox 31"/>
          <p:cNvSpPr txBox="1"/>
          <p:nvPr/>
        </p:nvSpPr>
        <p:spPr>
          <a:xfrm>
            <a:off x="6077512" y="3974624"/>
            <a:ext cx="2733441" cy="461665"/>
          </a:xfrm>
          <a:prstGeom prst="rect">
            <a:avLst/>
          </a:prstGeom>
          <a:noFill/>
        </p:spPr>
        <p:txBody>
          <a:bodyPr wrap="none" rtlCol="0">
            <a:spAutoFit/>
          </a:bodyPr>
          <a:lstStyle/>
          <a:p>
            <a:r>
              <a:rPr lang="en-US" sz="2400" b="1" dirty="0" err="1">
                <a:solidFill>
                  <a:schemeClr val="accent6">
                    <a:lumMod val="75000"/>
                  </a:schemeClr>
                </a:solidFill>
                <a:latin typeface="Consolas" charset="0"/>
                <a:ea typeface="Consolas" charset="0"/>
                <a:cs typeface="Consolas" charset="0"/>
              </a:rPr>
              <a:t>text.substr</a:t>
            </a:r>
            <a:r>
              <a:rPr lang="en-US" sz="2400" b="1" dirty="0">
                <a:solidFill>
                  <a:schemeClr val="accent6">
                    <a:lumMod val="75000"/>
                  </a:schemeClr>
                </a:solidFill>
                <a:latin typeface="Consolas" charset="0"/>
                <a:ea typeface="Consolas" charset="0"/>
                <a:cs typeface="Consolas" charset="0"/>
              </a:rPr>
              <a:t>(18)</a:t>
            </a:r>
          </a:p>
        </p:txBody>
      </p:sp>
      <p:sp>
        <p:nvSpPr>
          <p:cNvPr id="33" name="Rectangle 32"/>
          <p:cNvSpPr/>
          <p:nvPr/>
        </p:nvSpPr>
        <p:spPr>
          <a:xfrm>
            <a:off x="6442240" y="3198417"/>
            <a:ext cx="2142726" cy="726393"/>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TextBox 33"/>
          <p:cNvSpPr txBox="1"/>
          <p:nvPr/>
        </p:nvSpPr>
        <p:spPr>
          <a:xfrm>
            <a:off x="4882264" y="5455110"/>
            <a:ext cx="3875485" cy="584775"/>
          </a:xfrm>
          <a:prstGeom prst="rect">
            <a:avLst/>
          </a:prstGeom>
          <a:noFill/>
        </p:spPr>
        <p:txBody>
          <a:bodyPr wrap="none" rtlCol="0">
            <a:spAutoFit/>
          </a:bodyPr>
          <a:lstStyle/>
          <a:p>
            <a:r>
              <a:rPr lang="en-US" sz="1600" dirty="0"/>
              <a:t>The second parameter is omitted, </a:t>
            </a:r>
            <a:br>
              <a:rPr lang="en-US" sz="1600" dirty="0"/>
            </a:br>
            <a:r>
              <a:rPr lang="en-US" sz="1600" dirty="0"/>
              <a:t>this extracts a substring till the end of string.</a:t>
            </a:r>
            <a:endParaRPr lang="en-US" sz="1600" dirty="0">
              <a:latin typeface="Consolas" charset="0"/>
              <a:ea typeface="Consolas" charset="0"/>
              <a:cs typeface="Consolas" charset="0"/>
            </a:endParaRPr>
          </a:p>
        </p:txBody>
      </p:sp>
      <p:cxnSp>
        <p:nvCxnSpPr>
          <p:cNvPr id="36" name="Straight Arrow Connector 35"/>
          <p:cNvCxnSpPr/>
          <p:nvPr/>
        </p:nvCxnSpPr>
        <p:spPr>
          <a:xfrm flipV="1">
            <a:off x="7254609" y="4412114"/>
            <a:ext cx="1213982" cy="10671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9" name="Slide Number Placeholder 38"/>
          <p:cNvSpPr>
            <a:spLocks noGrp="1"/>
          </p:cNvSpPr>
          <p:nvPr>
            <p:ph type="sldNum" sz="quarter" idx="12"/>
          </p:nvPr>
        </p:nvSpPr>
        <p:spPr/>
        <p:txBody>
          <a:bodyPr/>
          <a:lstStyle/>
          <a:p>
            <a:fld id="{A2D5F323-9395-A24C-8003-89F99F5948AE}" type="slidenum">
              <a:rPr lang="en-US" smtClean="0"/>
              <a:pPr/>
              <a:t>24</a:t>
            </a:fld>
            <a:endParaRPr lang="en-US"/>
          </a:p>
        </p:txBody>
      </p:sp>
      <p:sp>
        <p:nvSpPr>
          <p:cNvPr id="15" name="TextBox 14"/>
          <p:cNvSpPr txBox="1"/>
          <p:nvPr/>
        </p:nvSpPr>
        <p:spPr>
          <a:xfrm>
            <a:off x="3189239" y="4728426"/>
            <a:ext cx="628698" cy="461665"/>
          </a:xfrm>
          <a:prstGeom prst="rect">
            <a:avLst/>
          </a:prstGeom>
          <a:noFill/>
        </p:spPr>
        <p:txBody>
          <a:bodyPr wrap="none" rtlCol="0">
            <a:spAutoFit/>
          </a:bodyPr>
          <a:lstStyle/>
          <a:p>
            <a:r>
              <a:rPr lang="en-US" sz="2400" dirty="0" err="1">
                <a:solidFill>
                  <a:schemeClr val="accent1"/>
                </a:solidFill>
              </a:rPr>
              <a:t>pos</a:t>
            </a:r>
            <a:endParaRPr lang="en-US" sz="2400" dirty="0">
              <a:solidFill>
                <a:schemeClr val="accent1"/>
              </a:solidFill>
            </a:endParaRPr>
          </a:p>
        </p:txBody>
      </p:sp>
      <p:sp>
        <p:nvSpPr>
          <p:cNvPr id="16" name="TextBox 15"/>
          <p:cNvSpPr txBox="1"/>
          <p:nvPr/>
        </p:nvSpPr>
        <p:spPr>
          <a:xfrm>
            <a:off x="4342238" y="4706184"/>
            <a:ext cx="346570" cy="461665"/>
          </a:xfrm>
          <a:prstGeom prst="rect">
            <a:avLst/>
          </a:prstGeom>
          <a:noFill/>
        </p:spPr>
        <p:txBody>
          <a:bodyPr wrap="none" rtlCol="0">
            <a:spAutoFit/>
          </a:bodyPr>
          <a:lstStyle/>
          <a:p>
            <a:r>
              <a:rPr lang="en-US" sz="2400">
                <a:solidFill>
                  <a:schemeClr val="accent1"/>
                </a:solidFill>
              </a:rPr>
              <a:t>n</a:t>
            </a:r>
            <a:endParaRPr lang="en-US" sz="2400" dirty="0">
              <a:solidFill>
                <a:schemeClr val="accent1"/>
              </a:solidFill>
            </a:endParaRPr>
          </a:p>
        </p:txBody>
      </p:sp>
      <p:cxnSp>
        <p:nvCxnSpPr>
          <p:cNvPr id="17" name="Straight Arrow Connector 16"/>
          <p:cNvCxnSpPr/>
          <p:nvPr/>
        </p:nvCxnSpPr>
        <p:spPr>
          <a:xfrm flipV="1">
            <a:off x="3600570" y="4345471"/>
            <a:ext cx="292460" cy="47886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4435686" y="4345471"/>
            <a:ext cx="79837" cy="42836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9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animBg="1"/>
      <p:bldP spid="32" grpId="0"/>
      <p:bldP spid="33" grpId="0" animBg="1"/>
      <p:bldP spid="3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r>
              <a:rPr lang="en-US" dirty="0" err="1"/>
              <a:t>substr</a:t>
            </a:r>
            <a:r>
              <a:rPr lang="en-US" dirty="0"/>
              <a:t>()</a:t>
            </a:r>
          </a:p>
        </p:txBody>
      </p:sp>
      <p:sp>
        <p:nvSpPr>
          <p:cNvPr id="3" name="Content Placeholder 2"/>
          <p:cNvSpPr>
            <a:spLocks noGrp="1"/>
          </p:cNvSpPr>
          <p:nvPr>
            <p:ph idx="1"/>
          </p:nvPr>
        </p:nvSpPr>
        <p:spPr>
          <a:xfrm>
            <a:off x="457200" y="1417638"/>
            <a:ext cx="8229600" cy="4525963"/>
          </a:xfrm>
        </p:spPr>
        <p:txBody>
          <a:bodyPr/>
          <a:lstStyle/>
          <a:p>
            <a:pPr marL="0" indent="0">
              <a:buNone/>
            </a:pPr>
            <a:r>
              <a:rPr lang="en-US" dirty="0"/>
              <a:t>Example</a:t>
            </a:r>
          </a:p>
        </p:txBody>
      </p:sp>
      <p:sp>
        <p:nvSpPr>
          <p:cNvPr id="6" name="Rectangle 5"/>
          <p:cNvSpPr/>
          <p:nvPr/>
        </p:nvSpPr>
        <p:spPr>
          <a:xfrm>
            <a:off x="521379" y="1966595"/>
            <a:ext cx="4885011" cy="426181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a:t>
            </a:r>
          </a:p>
          <a:p>
            <a:pPr>
              <a:tabLst>
                <a:tab pos="274320" algn="l"/>
              </a:tabLst>
            </a:pPr>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s = "It is cloudy and warm.";</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s.substr</a:t>
            </a:r>
            <a:r>
              <a:rPr lang="en-US" dirty="0">
                <a:solidFill>
                  <a:schemeClr val="accent6">
                    <a:lumMod val="75000"/>
                  </a:schemeClr>
                </a:solidFill>
                <a:latin typeface="Consolas" charset="0"/>
                <a:ea typeface="Consolas" charset="0"/>
                <a:cs typeface="Consolas" charset="0"/>
              </a:rPr>
              <a:t>(0, 5)</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4">
                    <a:lumMod val="75000"/>
                  </a:schemeClr>
                </a:solidFill>
                <a:latin typeface="Consolas" charset="0"/>
                <a:ea typeface="Consolas" charset="0"/>
                <a:cs typeface="Consolas" charset="0"/>
              </a:rPr>
              <a:t>s.substr</a:t>
            </a:r>
            <a:r>
              <a:rPr lang="en-US" dirty="0">
                <a:solidFill>
                  <a:schemeClr val="accent4">
                    <a:lumMod val="75000"/>
                  </a:schemeClr>
                </a:solidFill>
                <a:latin typeface="Consolas" charset="0"/>
                <a:ea typeface="Consolas" charset="0"/>
                <a:cs typeface="Consolas" charset="0"/>
              </a:rPr>
              <a:t>(6, 6)</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s.substr</a:t>
            </a:r>
            <a:r>
              <a:rPr lang="en-US" dirty="0">
                <a:solidFill>
                  <a:schemeClr val="accent6">
                    <a:lumMod val="75000"/>
                  </a:schemeClr>
                </a:solidFill>
                <a:latin typeface="Consolas" charset="0"/>
                <a:ea typeface="Consolas" charset="0"/>
                <a:cs typeface="Consolas" charset="0"/>
              </a:rPr>
              <a:t>(6, 16)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4">
                    <a:lumMod val="75000"/>
                  </a:schemeClr>
                </a:solidFill>
                <a:latin typeface="Consolas" charset="0"/>
                <a:ea typeface="Consolas" charset="0"/>
                <a:cs typeface="Consolas" charset="0"/>
              </a:rPr>
              <a:t>s.substr</a:t>
            </a:r>
            <a:r>
              <a:rPr lang="en-US" dirty="0">
                <a:solidFill>
                  <a:schemeClr val="accent4">
                    <a:lumMod val="75000"/>
                  </a:schemeClr>
                </a:solidFill>
                <a:latin typeface="Consolas" charset="0"/>
                <a:ea typeface="Consolas" charset="0"/>
                <a:cs typeface="Consolas" charset="0"/>
              </a:rPr>
              <a:t>(17, 10)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s.substr</a:t>
            </a:r>
            <a:r>
              <a:rPr lang="en-US" dirty="0">
                <a:solidFill>
                  <a:schemeClr val="accent6">
                    <a:lumMod val="75000"/>
                  </a:schemeClr>
                </a:solidFill>
                <a:latin typeface="Consolas" charset="0"/>
                <a:ea typeface="Consolas" charset="0"/>
                <a:cs typeface="Consolas" charset="0"/>
              </a:rPr>
              <a:t>(3, 6)</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 = </a:t>
            </a:r>
            <a:r>
              <a:rPr lang="en-US" dirty="0" err="1">
                <a:solidFill>
                  <a:schemeClr val="accent4">
                    <a:lumMod val="75000"/>
                  </a:schemeClr>
                </a:solidFill>
                <a:latin typeface="Consolas" charset="0"/>
                <a:ea typeface="Consolas" charset="0"/>
                <a:cs typeface="Consolas" charset="0"/>
              </a:rPr>
              <a:t>s.substr</a:t>
            </a:r>
            <a:r>
              <a:rPr lang="en-US" dirty="0">
                <a:solidFill>
                  <a:schemeClr val="accent4">
                    <a:lumMod val="75000"/>
                  </a:schemeClr>
                </a:solidFill>
                <a:latin typeface="Consolas" charset="0"/>
                <a:ea typeface="Consolas" charset="0"/>
                <a:cs typeface="Consolas" charset="0"/>
              </a:rPr>
              <a:t>(0, 8)</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 = </a:t>
            </a:r>
            <a:r>
              <a:rPr lang="en-US" dirty="0" err="1">
                <a:solidFill>
                  <a:schemeClr val="accent6">
                    <a:lumMod val="75000"/>
                  </a:schemeClr>
                </a:solidFill>
                <a:latin typeface="Consolas" charset="0"/>
                <a:ea typeface="Consolas" charset="0"/>
                <a:cs typeface="Consolas" charset="0"/>
              </a:rPr>
              <a:t>s.substr</a:t>
            </a:r>
            <a:r>
              <a:rPr lang="en-US" dirty="0">
                <a:solidFill>
                  <a:schemeClr val="accent6">
                    <a:lumMod val="75000"/>
                  </a:schemeClr>
                </a:solidFill>
                <a:latin typeface="Consolas" charset="0"/>
                <a:ea typeface="Consolas" charset="0"/>
                <a:cs typeface="Consolas" charset="0"/>
              </a:rPr>
              <a:t>(2, 10);</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7" name="Rectangle 6"/>
          <p:cNvSpPr/>
          <p:nvPr/>
        </p:nvSpPr>
        <p:spPr>
          <a:xfrm>
            <a:off x="5554945" y="2503170"/>
            <a:ext cx="3149173" cy="2160270"/>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It is</a:t>
            </a:r>
          </a:p>
          <a:p>
            <a:r>
              <a:rPr lang="en-US" sz="1600" dirty="0">
                <a:solidFill>
                  <a:schemeClr val="tx1"/>
                </a:solidFill>
                <a:latin typeface="Consolas" charset="0"/>
                <a:ea typeface="Consolas" charset="0"/>
                <a:cs typeface="Consolas" charset="0"/>
              </a:rPr>
              <a:t>cloudy</a:t>
            </a:r>
          </a:p>
          <a:p>
            <a:r>
              <a:rPr lang="en-US" sz="1600" dirty="0">
                <a:solidFill>
                  <a:schemeClr val="tx1"/>
                </a:solidFill>
                <a:latin typeface="Consolas" charset="0"/>
                <a:ea typeface="Consolas" charset="0"/>
                <a:cs typeface="Consolas" charset="0"/>
              </a:rPr>
              <a:t>cloudy and warm.</a:t>
            </a:r>
          </a:p>
          <a:p>
            <a:r>
              <a:rPr lang="en-US" sz="1600" dirty="0">
                <a:solidFill>
                  <a:schemeClr val="tx1"/>
                </a:solidFill>
                <a:latin typeface="Consolas" charset="0"/>
                <a:ea typeface="Consolas" charset="0"/>
                <a:cs typeface="Consolas" charset="0"/>
              </a:rPr>
              <a:t>warm.</a:t>
            </a:r>
          </a:p>
          <a:p>
            <a:r>
              <a:rPr lang="en-US" sz="1600" dirty="0">
                <a:solidFill>
                  <a:schemeClr val="tx1"/>
                </a:solidFill>
                <a:latin typeface="Consolas" charset="0"/>
                <a:ea typeface="Consolas" charset="0"/>
                <a:cs typeface="Consolas" charset="0"/>
              </a:rPr>
              <a:t>is </a:t>
            </a:r>
            <a:r>
              <a:rPr lang="en-US" sz="1600" dirty="0" err="1">
                <a:solidFill>
                  <a:schemeClr val="tx1"/>
                </a:solidFill>
                <a:latin typeface="Consolas" charset="0"/>
                <a:ea typeface="Consolas" charset="0"/>
                <a:cs typeface="Consolas" charset="0"/>
              </a:rPr>
              <a:t>clo</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It is </a:t>
            </a:r>
            <a:r>
              <a:rPr lang="en-US" sz="1600" dirty="0" err="1">
                <a:solidFill>
                  <a:schemeClr val="tx1"/>
                </a:solidFill>
                <a:latin typeface="Consolas" charset="0"/>
                <a:ea typeface="Consolas" charset="0"/>
                <a:cs typeface="Consolas" charset="0"/>
              </a:rPr>
              <a:t>cl</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is cloudy</a:t>
            </a:r>
          </a:p>
          <a:p>
            <a:endParaRPr lang="en-US" sz="1600" dirty="0">
              <a:solidFill>
                <a:schemeClr val="tx1"/>
              </a:solidFill>
              <a:latin typeface="Consolas" charset="0"/>
              <a:ea typeface="Consolas" charset="0"/>
              <a:cs typeface="Consolas" charset="0"/>
            </a:endParaRPr>
          </a:p>
        </p:txBody>
      </p:sp>
      <p:sp>
        <p:nvSpPr>
          <p:cNvPr id="8" name="TextBox 7"/>
          <p:cNvSpPr txBox="1"/>
          <p:nvPr/>
        </p:nvSpPr>
        <p:spPr>
          <a:xfrm>
            <a:off x="7099074" y="2195393"/>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9" name="TextBox 8"/>
          <p:cNvSpPr txBox="1"/>
          <p:nvPr/>
        </p:nvSpPr>
        <p:spPr>
          <a:xfrm>
            <a:off x="5406390" y="5882046"/>
            <a:ext cx="1643399" cy="338554"/>
          </a:xfrm>
          <a:prstGeom prst="rect">
            <a:avLst/>
          </a:prstGeom>
          <a:noFill/>
        </p:spPr>
        <p:txBody>
          <a:bodyPr wrap="none" rtlCol="0">
            <a:spAutoFit/>
          </a:bodyPr>
          <a:lstStyle/>
          <a:p>
            <a:r>
              <a:rPr lang="en-US" sz="1600" dirty="0">
                <a:latin typeface="Consolas" charset="0"/>
                <a:ea typeface="Consolas" charset="0"/>
                <a:cs typeface="Consolas" charset="0"/>
              </a:rPr>
              <a:t>substring.cpp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25</a:t>
            </a:fld>
            <a:endParaRPr lang="en-US"/>
          </a:p>
        </p:txBody>
      </p:sp>
    </p:spTree>
    <p:extLst>
      <p:ext uri="{BB962C8B-B14F-4D97-AF65-F5344CB8AC3E}">
        <p14:creationId xmlns:p14="http://schemas.microsoft.com/office/powerpoint/2010/main" val="94765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string::find()</a:t>
            </a:r>
          </a:p>
        </p:txBody>
      </p:sp>
      <p:sp>
        <p:nvSpPr>
          <p:cNvPr id="3" name="Content Placeholder 2"/>
          <p:cNvSpPr>
            <a:spLocks noGrp="1"/>
          </p:cNvSpPr>
          <p:nvPr>
            <p:ph idx="1"/>
          </p:nvPr>
        </p:nvSpPr>
        <p:spPr>
          <a:xfrm>
            <a:off x="286603" y="1319134"/>
            <a:ext cx="8584442" cy="5037216"/>
          </a:xfrm>
        </p:spPr>
        <p:txBody>
          <a:bodyPr>
            <a:normAutofit/>
          </a:bodyPr>
          <a:lstStyle/>
          <a:p>
            <a:r>
              <a:rPr lang="en-US" dirty="0"/>
              <a:t>Searches a string object for a given string </a:t>
            </a:r>
            <a:r>
              <a:rPr lang="en-US" dirty="0" err="1">
                <a:solidFill>
                  <a:schemeClr val="accent5">
                    <a:lumMod val="75000"/>
                  </a:schemeClr>
                </a:solidFill>
                <a:latin typeface="Consolas" charset="0"/>
                <a:ea typeface="Consolas" charset="0"/>
                <a:cs typeface="Consolas" charset="0"/>
              </a:rPr>
              <a:t>str</a:t>
            </a:r>
            <a:r>
              <a:rPr lang="en-US" dirty="0"/>
              <a:t>, and returns the position of the first occurrence </a:t>
            </a:r>
          </a:p>
          <a:p>
            <a:endParaRPr lang="en-US" dirty="0"/>
          </a:p>
          <a:p>
            <a:endParaRPr lang="en-US" dirty="0"/>
          </a:p>
          <a:p>
            <a:r>
              <a:rPr lang="en-US" dirty="0"/>
              <a:t>When </a:t>
            </a:r>
            <a:r>
              <a:rPr lang="en-US" dirty="0">
                <a:solidFill>
                  <a:schemeClr val="accent5">
                    <a:lumMod val="75000"/>
                  </a:schemeClr>
                </a:solidFill>
                <a:latin typeface="Consolas" charset="0"/>
                <a:ea typeface="Consolas" charset="0"/>
                <a:cs typeface="Consolas" charset="0"/>
              </a:rPr>
              <a:t>pos</a:t>
            </a:r>
            <a:r>
              <a:rPr lang="en-US" dirty="0"/>
              <a:t> is specified the search only includes characters at or after position </a:t>
            </a:r>
            <a:r>
              <a:rPr lang="en-US" dirty="0">
                <a:solidFill>
                  <a:schemeClr val="accent5">
                    <a:lumMod val="75000"/>
                  </a:schemeClr>
                </a:solidFill>
                <a:latin typeface="Consolas" charset="0"/>
                <a:ea typeface="Consolas" charset="0"/>
                <a:cs typeface="Consolas" charset="0"/>
              </a:rPr>
              <a:t>pos</a:t>
            </a:r>
            <a:r>
              <a:rPr lang="en-US" dirty="0"/>
              <a:t>, ignoring any possible occurrences in previous locations </a:t>
            </a:r>
          </a:p>
          <a:p>
            <a:endParaRPr lang="en-US" dirty="0"/>
          </a:p>
          <a:p>
            <a:endParaRPr lang="en-US" dirty="0"/>
          </a:p>
          <a:p>
            <a:r>
              <a:rPr lang="en-US" dirty="0"/>
              <a:t>If there is no occurrence of </a:t>
            </a:r>
            <a:r>
              <a:rPr lang="en-US" dirty="0" err="1">
                <a:solidFill>
                  <a:schemeClr val="accent5">
                    <a:lumMod val="75000"/>
                  </a:schemeClr>
                </a:solidFill>
                <a:latin typeface="Consolas" charset="0"/>
                <a:ea typeface="Consolas" charset="0"/>
                <a:cs typeface="Consolas" charset="0"/>
              </a:rPr>
              <a:t>str</a:t>
            </a:r>
            <a:r>
              <a:rPr lang="en-US" dirty="0"/>
              <a:t>, the constant value </a:t>
            </a:r>
            <a:r>
              <a:rPr lang="en-US" dirty="0">
                <a:solidFill>
                  <a:schemeClr val="accent6">
                    <a:lumMod val="75000"/>
                  </a:schemeClr>
                </a:solidFill>
                <a:latin typeface="Consolas" charset="0"/>
                <a:ea typeface="Consolas" charset="0"/>
                <a:cs typeface="Consolas" charset="0"/>
              </a:rPr>
              <a:t>string::</a:t>
            </a:r>
            <a:r>
              <a:rPr lang="en-US" dirty="0" err="1">
                <a:solidFill>
                  <a:schemeClr val="accent6">
                    <a:lumMod val="75000"/>
                  </a:schemeClr>
                </a:solidFill>
                <a:latin typeface="Consolas" charset="0"/>
                <a:ea typeface="Consolas" charset="0"/>
                <a:cs typeface="Consolas" charset="0"/>
              </a:rPr>
              <a:t>npos</a:t>
            </a:r>
            <a:r>
              <a:rPr lang="en-US" dirty="0">
                <a:solidFill>
                  <a:schemeClr val="accent6">
                    <a:lumMod val="75000"/>
                  </a:schemeClr>
                </a:solidFill>
              </a:rPr>
              <a:t> </a:t>
            </a:r>
            <a:r>
              <a:rPr lang="en-US" dirty="0"/>
              <a:t>(i.e., </a:t>
            </a:r>
            <a:r>
              <a:rPr lang="mr-IN" dirty="0"/>
              <a:t>–</a:t>
            </a:r>
            <a:r>
              <a:rPr lang="en-US" dirty="0"/>
              <a:t>1)</a:t>
            </a:r>
            <a:r>
              <a:rPr lang="en-US" dirty="0">
                <a:solidFill>
                  <a:schemeClr val="accent6">
                    <a:lumMod val="75000"/>
                  </a:schemeClr>
                </a:solidFill>
              </a:rPr>
              <a:t> </a:t>
            </a:r>
            <a:r>
              <a:rPr lang="en-US" dirty="0"/>
              <a:t>will be returned </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26</a:t>
            </a:fld>
            <a:endParaRPr lang="en-US"/>
          </a:p>
        </p:txBody>
      </p:sp>
      <p:sp>
        <p:nvSpPr>
          <p:cNvPr id="10" name="Rectangle 9"/>
          <p:cNvSpPr/>
          <p:nvPr/>
        </p:nvSpPr>
        <p:spPr>
          <a:xfrm>
            <a:off x="3224374" y="2184013"/>
            <a:ext cx="2428280" cy="5562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400" dirty="0">
                <a:solidFill>
                  <a:schemeClr val="accent6">
                    <a:lumMod val="75000"/>
                  </a:schemeClr>
                </a:solidFill>
                <a:latin typeface="Consolas" charset="0"/>
                <a:ea typeface="Consolas" charset="0"/>
                <a:cs typeface="Consolas" charset="0"/>
              </a:rPr>
              <a:t>	</a:t>
            </a:r>
            <a:r>
              <a:rPr lang="en-US" sz="2400" b="1" dirty="0">
                <a:solidFill>
                  <a:schemeClr val="tx1"/>
                </a:solidFill>
                <a:latin typeface="Consolas" charset="0"/>
                <a:ea typeface="Consolas" charset="0"/>
                <a:cs typeface="Consolas" charset="0"/>
              </a:rPr>
              <a:t>find(</a:t>
            </a:r>
            <a:r>
              <a:rPr lang="en-US" sz="2400" b="1" dirty="0" err="1">
                <a:solidFill>
                  <a:schemeClr val="tx1"/>
                </a:solidFill>
                <a:latin typeface="Consolas" charset="0"/>
                <a:ea typeface="Consolas" charset="0"/>
                <a:cs typeface="Consolas" charset="0"/>
              </a:rPr>
              <a:t>str</a:t>
            </a:r>
            <a:r>
              <a:rPr lang="en-US" sz="2400" b="1" dirty="0">
                <a:solidFill>
                  <a:schemeClr val="tx1"/>
                </a:solidFill>
                <a:latin typeface="Consolas" charset="0"/>
                <a:ea typeface="Consolas" charset="0"/>
                <a:cs typeface="Consolas" charset="0"/>
              </a:rPr>
              <a:t>)</a:t>
            </a:r>
            <a:endParaRPr lang="en-US" sz="2400" dirty="0">
              <a:solidFill>
                <a:schemeClr val="tx1"/>
              </a:solidFill>
              <a:latin typeface="Consolas" charset="0"/>
              <a:ea typeface="Consolas" charset="0"/>
              <a:cs typeface="Consolas" charset="0"/>
            </a:endParaRPr>
          </a:p>
        </p:txBody>
      </p:sp>
      <p:sp>
        <p:nvSpPr>
          <p:cNvPr id="11" name="Rectangle 10"/>
          <p:cNvSpPr/>
          <p:nvPr/>
        </p:nvSpPr>
        <p:spPr>
          <a:xfrm>
            <a:off x="2907587" y="4085579"/>
            <a:ext cx="3328826" cy="5562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400" dirty="0">
                <a:solidFill>
                  <a:schemeClr val="accent6">
                    <a:lumMod val="75000"/>
                  </a:schemeClr>
                </a:solidFill>
                <a:latin typeface="Consolas" charset="0"/>
                <a:ea typeface="Consolas" charset="0"/>
                <a:cs typeface="Consolas" charset="0"/>
              </a:rPr>
              <a:t>	</a:t>
            </a:r>
            <a:r>
              <a:rPr lang="en-US" sz="2400" b="1" dirty="0">
                <a:solidFill>
                  <a:schemeClr val="tx1"/>
                </a:solidFill>
                <a:latin typeface="Consolas" charset="0"/>
                <a:ea typeface="Consolas" charset="0"/>
                <a:cs typeface="Consolas" charset="0"/>
              </a:rPr>
              <a:t>find(</a:t>
            </a:r>
            <a:r>
              <a:rPr lang="en-US" sz="2400" b="1" dirty="0" err="1">
                <a:solidFill>
                  <a:schemeClr val="tx1"/>
                </a:solidFill>
                <a:latin typeface="Consolas" charset="0"/>
                <a:ea typeface="Consolas" charset="0"/>
                <a:cs typeface="Consolas" charset="0"/>
              </a:rPr>
              <a:t>str</a:t>
            </a:r>
            <a:r>
              <a:rPr lang="en-US" sz="2400" b="1" dirty="0">
                <a:solidFill>
                  <a:schemeClr val="tx1"/>
                </a:solidFill>
                <a:latin typeface="Consolas" charset="0"/>
                <a:ea typeface="Consolas" charset="0"/>
                <a:cs typeface="Consolas" charset="0"/>
              </a:rPr>
              <a:t>, </a:t>
            </a:r>
            <a:r>
              <a:rPr lang="en-US" sz="2400" b="1" dirty="0" err="1">
                <a:solidFill>
                  <a:schemeClr val="tx1"/>
                </a:solidFill>
                <a:latin typeface="Consolas" charset="0"/>
                <a:ea typeface="Consolas" charset="0"/>
                <a:cs typeface="Consolas" charset="0"/>
              </a:rPr>
              <a:t>pos</a:t>
            </a:r>
            <a:r>
              <a:rPr lang="en-US" sz="2400" b="1" dirty="0">
                <a:solidFill>
                  <a:schemeClr val="tx1"/>
                </a:solidFill>
                <a:latin typeface="Consolas" charset="0"/>
                <a:ea typeface="Consolas" charset="0"/>
                <a:cs typeface="Consolas" charset="0"/>
              </a:rPr>
              <a:t>)</a:t>
            </a:r>
            <a:endParaRPr lang="en-US" sz="24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247812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string::find()</a:t>
            </a:r>
          </a:p>
        </p:txBody>
      </p:sp>
      <p:sp>
        <p:nvSpPr>
          <p:cNvPr id="3" name="Content Placeholder 2"/>
          <p:cNvSpPr>
            <a:spLocks noGrp="1"/>
          </p:cNvSpPr>
          <p:nvPr>
            <p:ph idx="1"/>
          </p:nvPr>
        </p:nvSpPr>
        <p:spPr>
          <a:xfrm>
            <a:off x="457200" y="1542854"/>
            <a:ext cx="8229600" cy="4583309"/>
          </a:xfrm>
        </p:spPr>
        <p:txBody>
          <a:bodyPr/>
          <a:lstStyle/>
          <a:p>
            <a:pPr marL="0" indent="0">
              <a:buNone/>
            </a:pPr>
            <a:r>
              <a:rPr lang="en-US" dirty="0"/>
              <a:t>Example</a:t>
            </a:r>
          </a:p>
        </p:txBody>
      </p:sp>
      <p:sp>
        <p:nvSpPr>
          <p:cNvPr id="6" name="Rectangle 5"/>
          <p:cNvSpPr/>
          <p:nvPr/>
        </p:nvSpPr>
        <p:spPr>
          <a:xfrm>
            <a:off x="556684" y="1966594"/>
            <a:ext cx="5996516" cy="351323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 = "Outside it is cloudy and warm.";</a:t>
            </a:r>
          </a:p>
          <a:p>
            <a:pPr>
              <a:tabLst>
                <a:tab pos="274320" algn="l"/>
              </a:tabLst>
            </a:pPr>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t = "cloudy";</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("is")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('s')</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(t)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a:t>
            </a:r>
            <a:r>
              <a:rPr lang="en-US" dirty="0" err="1">
                <a:solidFill>
                  <a:schemeClr val="accent6">
                    <a:lumMod val="75000"/>
                  </a:schemeClr>
                </a:solidFill>
                <a:latin typeface="Consolas" charset="0"/>
                <a:ea typeface="Consolas" charset="0"/>
                <a:cs typeface="Consolas" charset="0"/>
              </a:rPr>
              <a:t>i</a:t>
            </a:r>
            <a:r>
              <a:rPr lang="en-US" dirty="0">
                <a:solidFill>
                  <a:schemeClr val="accent6">
                    <a:lumMod val="75000"/>
                  </a:schemeClr>
                </a:solidFill>
                <a:latin typeface="Consolas" charset="0"/>
                <a:ea typeface="Consolas" charset="0"/>
                <a:cs typeface="Consolas" charset="0"/>
              </a:rPr>
              <a:t>', 6)</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('o')</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if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("the") == -1</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a:t>
            </a:r>
            <a:r>
              <a:rPr lang="en-US" dirty="0">
                <a:solidFill>
                  <a:schemeClr val="accent4">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"not found"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if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("the") == string::</a:t>
            </a:r>
            <a:r>
              <a:rPr lang="en-US" dirty="0" err="1">
                <a:solidFill>
                  <a:schemeClr val="accent6">
                    <a:lumMod val="75000"/>
                  </a:schemeClr>
                </a:solidFill>
                <a:latin typeface="Consolas" charset="0"/>
                <a:ea typeface="Consolas" charset="0"/>
                <a:cs typeface="Consolas" charset="0"/>
              </a:rPr>
              <a:t>npos</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a:t>
            </a:r>
            <a:r>
              <a:rPr lang="en-US" dirty="0">
                <a:solidFill>
                  <a:schemeClr val="accent4">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"not found"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7" name="Rectangle 6"/>
          <p:cNvSpPr/>
          <p:nvPr/>
        </p:nvSpPr>
        <p:spPr>
          <a:xfrm>
            <a:off x="5912427" y="3657599"/>
            <a:ext cx="2665930" cy="200479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11</a:t>
            </a:r>
          </a:p>
          <a:p>
            <a:r>
              <a:rPr lang="en-US" sz="1600" dirty="0">
                <a:solidFill>
                  <a:schemeClr val="tx1"/>
                </a:solidFill>
                <a:latin typeface="Consolas" charset="0"/>
                <a:ea typeface="Consolas" charset="0"/>
                <a:cs typeface="Consolas" charset="0"/>
              </a:rPr>
              <a:t>3</a:t>
            </a:r>
          </a:p>
          <a:p>
            <a:r>
              <a:rPr lang="en-US" sz="1600" dirty="0">
                <a:solidFill>
                  <a:schemeClr val="tx1"/>
                </a:solidFill>
                <a:latin typeface="Consolas" charset="0"/>
                <a:ea typeface="Consolas" charset="0"/>
                <a:cs typeface="Consolas" charset="0"/>
              </a:rPr>
              <a:t>14</a:t>
            </a:r>
          </a:p>
          <a:p>
            <a:r>
              <a:rPr lang="en-US" sz="1600" dirty="0">
                <a:solidFill>
                  <a:schemeClr val="tx1"/>
                </a:solidFill>
                <a:latin typeface="Consolas" charset="0"/>
                <a:ea typeface="Consolas" charset="0"/>
                <a:cs typeface="Consolas" charset="0"/>
              </a:rPr>
              <a:t>8</a:t>
            </a:r>
          </a:p>
          <a:p>
            <a:r>
              <a:rPr lang="en-US" sz="1600" dirty="0">
                <a:solidFill>
                  <a:schemeClr val="tx1"/>
                </a:solidFill>
                <a:latin typeface="Consolas" charset="0"/>
                <a:ea typeface="Consolas" charset="0"/>
                <a:cs typeface="Consolas" charset="0"/>
              </a:rPr>
              <a:t>16</a:t>
            </a:r>
          </a:p>
          <a:p>
            <a:r>
              <a:rPr lang="en-US" sz="1600" dirty="0">
                <a:solidFill>
                  <a:schemeClr val="tx1"/>
                </a:solidFill>
                <a:latin typeface="Consolas" charset="0"/>
                <a:ea typeface="Consolas" charset="0"/>
                <a:cs typeface="Consolas" charset="0"/>
              </a:rPr>
              <a:t>not found</a:t>
            </a:r>
          </a:p>
          <a:p>
            <a:r>
              <a:rPr lang="en-US" sz="1600" dirty="0">
                <a:solidFill>
                  <a:schemeClr val="tx1"/>
                </a:solidFill>
                <a:latin typeface="Consolas" charset="0"/>
                <a:ea typeface="Consolas" charset="0"/>
                <a:cs typeface="Consolas" charset="0"/>
              </a:rPr>
              <a:t>not found</a:t>
            </a:r>
          </a:p>
        </p:txBody>
      </p:sp>
      <p:sp>
        <p:nvSpPr>
          <p:cNvPr id="8" name="TextBox 7"/>
          <p:cNvSpPr txBox="1"/>
          <p:nvPr/>
        </p:nvSpPr>
        <p:spPr>
          <a:xfrm>
            <a:off x="7458911" y="3349822"/>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12" name="TextBox 11"/>
          <p:cNvSpPr txBox="1"/>
          <p:nvPr/>
        </p:nvSpPr>
        <p:spPr>
          <a:xfrm>
            <a:off x="6749955" y="1417638"/>
            <a:ext cx="2394045" cy="646331"/>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This example shows that the search is case-sensitive</a:t>
            </a:r>
          </a:p>
        </p:txBody>
      </p:sp>
      <p:sp>
        <p:nvSpPr>
          <p:cNvPr id="13" name="TextBox 12"/>
          <p:cNvSpPr txBox="1"/>
          <p:nvPr/>
        </p:nvSpPr>
        <p:spPr>
          <a:xfrm>
            <a:off x="556684" y="5551039"/>
            <a:ext cx="1867819" cy="338554"/>
          </a:xfrm>
          <a:prstGeom prst="rect">
            <a:avLst/>
          </a:prstGeom>
          <a:noFill/>
        </p:spPr>
        <p:txBody>
          <a:bodyPr wrap="none" rtlCol="0">
            <a:spAutoFit/>
          </a:bodyPr>
          <a:lstStyle/>
          <a:p>
            <a:r>
              <a:rPr lang="en-US" sz="1600" dirty="0">
                <a:latin typeface="Consolas" charset="0"/>
                <a:ea typeface="Consolas" charset="0"/>
                <a:cs typeface="Consolas" charset="0"/>
              </a:rPr>
              <a:t>string_find.cpp</a:t>
            </a:r>
          </a:p>
        </p:txBody>
      </p:sp>
      <p:sp>
        <p:nvSpPr>
          <p:cNvPr id="14" name="Slide Number Placeholder 13"/>
          <p:cNvSpPr>
            <a:spLocks noGrp="1"/>
          </p:cNvSpPr>
          <p:nvPr>
            <p:ph type="sldNum" sz="quarter" idx="12"/>
          </p:nvPr>
        </p:nvSpPr>
        <p:spPr/>
        <p:txBody>
          <a:bodyPr/>
          <a:lstStyle/>
          <a:p>
            <a:fld id="{A2D5F323-9395-A24C-8003-89F99F5948AE}" type="slidenum">
              <a:rPr lang="en-US" smtClean="0"/>
              <a:pPr/>
              <a:t>27</a:t>
            </a:fld>
            <a:endParaRPr lang="en-US"/>
          </a:p>
        </p:txBody>
      </p:sp>
      <p:cxnSp>
        <p:nvCxnSpPr>
          <p:cNvPr id="16" name="Straight Arrow Connector 15"/>
          <p:cNvCxnSpPr/>
          <p:nvPr/>
        </p:nvCxnSpPr>
        <p:spPr>
          <a:xfrm flipH="1">
            <a:off x="4416136" y="2096869"/>
            <a:ext cx="3117274" cy="19971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15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r>
              <a:rPr lang="en-US" dirty="0" err="1"/>
              <a:t>rfind</a:t>
            </a:r>
            <a:r>
              <a:rPr lang="en-US" dirty="0"/>
              <a:t>()</a:t>
            </a:r>
          </a:p>
        </p:txBody>
      </p:sp>
      <p:sp>
        <p:nvSpPr>
          <p:cNvPr id="3" name="Content Placeholder 2"/>
          <p:cNvSpPr>
            <a:spLocks noGrp="1"/>
          </p:cNvSpPr>
          <p:nvPr>
            <p:ph idx="1"/>
          </p:nvPr>
        </p:nvSpPr>
        <p:spPr>
          <a:xfrm>
            <a:off x="286603" y="1537854"/>
            <a:ext cx="8584442" cy="4818495"/>
          </a:xfrm>
        </p:spPr>
        <p:txBody>
          <a:bodyPr>
            <a:normAutofit/>
          </a:bodyPr>
          <a:lstStyle/>
          <a:p>
            <a:r>
              <a:rPr lang="en-US" dirty="0"/>
              <a:t>Searches the current string object for the content specified in </a:t>
            </a:r>
            <a:r>
              <a:rPr lang="en-US" dirty="0" err="1">
                <a:solidFill>
                  <a:schemeClr val="accent5">
                    <a:lumMod val="75000"/>
                  </a:schemeClr>
                </a:solidFill>
                <a:latin typeface="Consolas" charset="0"/>
                <a:ea typeface="Consolas" charset="0"/>
                <a:cs typeface="Consolas" charset="0"/>
              </a:rPr>
              <a:t>str</a:t>
            </a:r>
            <a:r>
              <a:rPr lang="en-US" dirty="0"/>
              <a:t>, and returns the position of </a:t>
            </a:r>
            <a:r>
              <a:rPr lang="en-US" dirty="0">
                <a:solidFill>
                  <a:schemeClr val="accent6">
                    <a:lumMod val="75000"/>
                  </a:schemeClr>
                </a:solidFill>
              </a:rPr>
              <a:t>the last occurrence </a:t>
            </a:r>
          </a:p>
          <a:p>
            <a:endParaRPr lang="en-US" dirty="0"/>
          </a:p>
          <a:p>
            <a:endParaRPr lang="en-US" dirty="0"/>
          </a:p>
          <a:p>
            <a:r>
              <a:rPr lang="en-US" dirty="0"/>
              <a:t>When </a:t>
            </a:r>
            <a:r>
              <a:rPr lang="en-US" dirty="0" err="1">
                <a:solidFill>
                  <a:schemeClr val="accent5">
                    <a:lumMod val="75000"/>
                  </a:schemeClr>
                </a:solidFill>
                <a:latin typeface="Consolas" charset="0"/>
                <a:ea typeface="Consolas" charset="0"/>
                <a:cs typeface="Consolas" charset="0"/>
              </a:rPr>
              <a:t>pos</a:t>
            </a:r>
            <a:r>
              <a:rPr lang="en-US" dirty="0"/>
              <a:t> is specified the search only includes characters at or before position </a:t>
            </a:r>
            <a:r>
              <a:rPr lang="en-US" dirty="0">
                <a:solidFill>
                  <a:schemeClr val="accent5">
                    <a:lumMod val="75000"/>
                  </a:schemeClr>
                </a:solidFill>
                <a:latin typeface="Consolas" charset="0"/>
                <a:ea typeface="Consolas" charset="0"/>
                <a:cs typeface="Consolas" charset="0"/>
              </a:rPr>
              <a:t>pos</a:t>
            </a:r>
            <a:r>
              <a:rPr lang="en-US" dirty="0"/>
              <a:t>, ignoring any possible occurrences in later locations </a:t>
            </a:r>
          </a:p>
          <a:p>
            <a:endParaRPr lang="en-US" dirty="0"/>
          </a:p>
          <a:p>
            <a:endParaRPr lang="en-US" dirty="0"/>
          </a:p>
          <a:p>
            <a:r>
              <a:rPr lang="en-US" dirty="0"/>
              <a:t>If there is no occurrence of </a:t>
            </a:r>
            <a:r>
              <a:rPr lang="en-US" dirty="0" err="1"/>
              <a:t>str</a:t>
            </a:r>
            <a:r>
              <a:rPr lang="en-US" dirty="0"/>
              <a:t>, the constant value </a:t>
            </a:r>
            <a:r>
              <a:rPr lang="en-US" dirty="0">
                <a:solidFill>
                  <a:schemeClr val="accent6">
                    <a:lumMod val="75000"/>
                  </a:schemeClr>
                </a:solidFill>
                <a:latin typeface="Consolas" charset="0"/>
                <a:ea typeface="Consolas" charset="0"/>
                <a:cs typeface="Consolas" charset="0"/>
              </a:rPr>
              <a:t>string::</a:t>
            </a:r>
            <a:r>
              <a:rPr lang="en-US" dirty="0" err="1">
                <a:solidFill>
                  <a:schemeClr val="accent6">
                    <a:lumMod val="75000"/>
                  </a:schemeClr>
                </a:solidFill>
                <a:latin typeface="Consolas" charset="0"/>
                <a:ea typeface="Consolas" charset="0"/>
                <a:cs typeface="Consolas" charset="0"/>
              </a:rPr>
              <a:t>npos</a:t>
            </a:r>
            <a:r>
              <a:rPr lang="en-US" dirty="0">
                <a:solidFill>
                  <a:schemeClr val="accent6">
                    <a:lumMod val="75000"/>
                  </a:schemeClr>
                </a:solidFill>
              </a:rPr>
              <a:t> </a:t>
            </a:r>
            <a:r>
              <a:rPr lang="en-US" dirty="0"/>
              <a:t>(i.e., </a:t>
            </a:r>
            <a:r>
              <a:rPr lang="mr-IN" dirty="0"/>
              <a:t>–</a:t>
            </a:r>
            <a:r>
              <a:rPr lang="en-US" dirty="0"/>
              <a:t>1)</a:t>
            </a:r>
            <a:r>
              <a:rPr lang="en-US" dirty="0">
                <a:solidFill>
                  <a:schemeClr val="accent6">
                    <a:lumMod val="75000"/>
                  </a:schemeClr>
                </a:solidFill>
              </a:rPr>
              <a:t> </a:t>
            </a:r>
            <a:r>
              <a:rPr lang="en-US" dirty="0"/>
              <a:t>will be returned </a:t>
            </a:r>
          </a:p>
        </p:txBody>
      </p:sp>
      <p:sp>
        <p:nvSpPr>
          <p:cNvPr id="8" name="Slide Number Placeholder 7"/>
          <p:cNvSpPr>
            <a:spLocks noGrp="1"/>
          </p:cNvSpPr>
          <p:nvPr>
            <p:ph type="sldNum" sz="quarter" idx="12"/>
          </p:nvPr>
        </p:nvSpPr>
        <p:spPr/>
        <p:txBody>
          <a:bodyPr/>
          <a:lstStyle/>
          <a:p>
            <a:fld id="{A2D5F323-9395-A24C-8003-89F99F5948AE}" type="slidenum">
              <a:rPr lang="en-US" smtClean="0"/>
              <a:pPr/>
              <a:t>28</a:t>
            </a:fld>
            <a:endParaRPr lang="en-US"/>
          </a:p>
        </p:txBody>
      </p:sp>
      <p:sp>
        <p:nvSpPr>
          <p:cNvPr id="9" name="Rectangle 8"/>
          <p:cNvSpPr/>
          <p:nvPr/>
        </p:nvSpPr>
        <p:spPr>
          <a:xfrm>
            <a:off x="3217582" y="2381440"/>
            <a:ext cx="2708835" cy="5562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400" dirty="0">
                <a:solidFill>
                  <a:schemeClr val="accent6">
                    <a:lumMod val="75000"/>
                  </a:schemeClr>
                </a:solidFill>
                <a:latin typeface="Consolas" charset="0"/>
                <a:ea typeface="Consolas" charset="0"/>
                <a:cs typeface="Consolas" charset="0"/>
              </a:rPr>
              <a:t>	</a:t>
            </a:r>
            <a:r>
              <a:rPr lang="en-US" sz="2400" b="1" dirty="0" err="1">
                <a:solidFill>
                  <a:schemeClr val="tx1"/>
                </a:solidFill>
                <a:latin typeface="Consolas" charset="0"/>
                <a:ea typeface="Consolas" charset="0"/>
                <a:cs typeface="Consolas" charset="0"/>
              </a:rPr>
              <a:t>rfind</a:t>
            </a:r>
            <a:r>
              <a:rPr lang="en-US" sz="2400" b="1" dirty="0">
                <a:solidFill>
                  <a:schemeClr val="tx1"/>
                </a:solidFill>
                <a:latin typeface="Consolas" charset="0"/>
                <a:ea typeface="Consolas" charset="0"/>
                <a:cs typeface="Consolas" charset="0"/>
              </a:rPr>
              <a:t>(</a:t>
            </a:r>
            <a:r>
              <a:rPr lang="en-US" sz="2400" b="1" dirty="0" err="1">
                <a:solidFill>
                  <a:schemeClr val="tx1"/>
                </a:solidFill>
                <a:latin typeface="Consolas" charset="0"/>
                <a:ea typeface="Consolas" charset="0"/>
                <a:cs typeface="Consolas" charset="0"/>
              </a:rPr>
              <a:t>str</a:t>
            </a:r>
            <a:r>
              <a:rPr lang="en-US" sz="2400" b="1" dirty="0">
                <a:solidFill>
                  <a:schemeClr val="tx1"/>
                </a:solidFill>
                <a:latin typeface="Consolas" charset="0"/>
                <a:ea typeface="Consolas" charset="0"/>
                <a:cs typeface="Consolas" charset="0"/>
              </a:rPr>
              <a:t>)</a:t>
            </a:r>
            <a:endParaRPr lang="en-US" sz="2400" dirty="0">
              <a:solidFill>
                <a:schemeClr val="tx1"/>
              </a:solidFill>
              <a:latin typeface="Consolas" charset="0"/>
              <a:ea typeface="Consolas" charset="0"/>
              <a:cs typeface="Consolas" charset="0"/>
            </a:endParaRPr>
          </a:p>
        </p:txBody>
      </p:sp>
      <p:sp>
        <p:nvSpPr>
          <p:cNvPr id="10" name="Rectangle 9"/>
          <p:cNvSpPr/>
          <p:nvPr/>
        </p:nvSpPr>
        <p:spPr>
          <a:xfrm>
            <a:off x="3217581" y="4181504"/>
            <a:ext cx="3335619" cy="5562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err="1">
                <a:solidFill>
                  <a:schemeClr val="tx1"/>
                </a:solidFill>
                <a:latin typeface="Consolas" charset="0"/>
                <a:ea typeface="Consolas" charset="0"/>
                <a:cs typeface="Consolas" charset="0"/>
              </a:rPr>
              <a:t>rfind</a:t>
            </a:r>
            <a:r>
              <a:rPr lang="en-US" sz="2400" b="1" dirty="0">
                <a:solidFill>
                  <a:schemeClr val="tx1"/>
                </a:solidFill>
                <a:latin typeface="Consolas" charset="0"/>
                <a:ea typeface="Consolas" charset="0"/>
                <a:cs typeface="Consolas" charset="0"/>
              </a:rPr>
              <a:t>(</a:t>
            </a:r>
            <a:r>
              <a:rPr lang="en-US" sz="2400" b="1" dirty="0" err="1">
                <a:solidFill>
                  <a:schemeClr val="tx1"/>
                </a:solidFill>
                <a:latin typeface="Consolas" charset="0"/>
                <a:ea typeface="Consolas" charset="0"/>
                <a:cs typeface="Consolas" charset="0"/>
              </a:rPr>
              <a:t>str</a:t>
            </a:r>
            <a:r>
              <a:rPr lang="en-US" sz="2400" b="1" dirty="0">
                <a:solidFill>
                  <a:schemeClr val="tx1"/>
                </a:solidFill>
                <a:latin typeface="Consolas" charset="0"/>
                <a:ea typeface="Consolas" charset="0"/>
                <a:cs typeface="Consolas" charset="0"/>
              </a:rPr>
              <a:t>, </a:t>
            </a:r>
            <a:r>
              <a:rPr lang="en-US" sz="2400" b="1" dirty="0" err="1">
                <a:solidFill>
                  <a:schemeClr val="tx1"/>
                </a:solidFill>
                <a:latin typeface="Consolas" charset="0"/>
                <a:ea typeface="Consolas" charset="0"/>
                <a:cs typeface="Consolas" charset="0"/>
              </a:rPr>
              <a:t>pos</a:t>
            </a:r>
            <a:r>
              <a:rPr lang="en-US" sz="2400" b="1" dirty="0">
                <a:solidFill>
                  <a:schemeClr val="tx1"/>
                </a:solidFill>
                <a:latin typeface="Consolas" charset="0"/>
                <a:ea typeface="Consolas" charset="0"/>
                <a:cs typeface="Consolas" charset="0"/>
              </a:rPr>
              <a:t>)</a:t>
            </a:r>
            <a:endParaRPr lang="en-US" sz="2400" dirty="0">
              <a:solidFill>
                <a:schemeClr val="tx1"/>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C041B1F6-C9A9-494D-8FE4-4F786012FD42}"/>
              </a:ext>
            </a:extLst>
          </p:cNvPr>
          <p:cNvSpPr/>
          <p:nvPr/>
        </p:nvSpPr>
        <p:spPr>
          <a:xfrm>
            <a:off x="6310489" y="2316786"/>
            <a:ext cx="2833511" cy="776370"/>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accent3">
                    <a:lumMod val="75000"/>
                  </a:schemeClr>
                </a:solidFill>
                <a:latin typeface="Avenir Next Condensed" panose="020B0506020202020204" pitchFamily="34" charset="0"/>
                <a:ea typeface="Consolas" charset="0"/>
                <a:cs typeface="Consolas" charset="0"/>
              </a:rPr>
              <a:t>This is essentially to search in the reverse direction from the end of the string</a:t>
            </a:r>
            <a:endParaRPr lang="en-US" sz="2000"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9934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r>
              <a:rPr lang="en-US" dirty="0" err="1"/>
              <a:t>rfind</a:t>
            </a:r>
            <a:r>
              <a:rPr lang="en-US" dirty="0"/>
              <a:t>()</a:t>
            </a:r>
          </a:p>
        </p:txBody>
      </p:sp>
      <p:sp>
        <p:nvSpPr>
          <p:cNvPr id="3" name="Content Placeholder 2"/>
          <p:cNvSpPr>
            <a:spLocks noGrp="1"/>
          </p:cNvSpPr>
          <p:nvPr>
            <p:ph idx="1"/>
          </p:nvPr>
        </p:nvSpPr>
        <p:spPr>
          <a:xfrm>
            <a:off x="457200" y="1527464"/>
            <a:ext cx="8229600" cy="4598699"/>
          </a:xfrm>
        </p:spPr>
        <p:txBody>
          <a:bodyPr/>
          <a:lstStyle/>
          <a:p>
            <a:pPr marL="0" indent="0">
              <a:buNone/>
            </a:pPr>
            <a:r>
              <a:rPr lang="en-US" dirty="0"/>
              <a:t>Example</a:t>
            </a:r>
          </a:p>
        </p:txBody>
      </p:sp>
      <p:sp>
        <p:nvSpPr>
          <p:cNvPr id="6" name="Rectangle 5"/>
          <p:cNvSpPr/>
          <p:nvPr/>
        </p:nvSpPr>
        <p:spPr>
          <a:xfrm>
            <a:off x="556684" y="1966595"/>
            <a:ext cx="6114280" cy="34076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 = "Outside it is cloudy and warm.";</a:t>
            </a:r>
          </a:p>
          <a:p>
            <a:pPr>
              <a:tabLst>
                <a:tab pos="274320" algn="l"/>
              </a:tabLst>
            </a:pPr>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t = "cloudy";</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("is")</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('s')</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(t)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a:t>
            </a:r>
            <a:r>
              <a:rPr lang="en-US" dirty="0" err="1">
                <a:solidFill>
                  <a:schemeClr val="accent6">
                    <a:lumMod val="75000"/>
                  </a:schemeClr>
                </a:solidFill>
                <a:latin typeface="Consolas" charset="0"/>
                <a:ea typeface="Consolas" charset="0"/>
                <a:cs typeface="Consolas" charset="0"/>
              </a:rPr>
              <a:t>i</a:t>
            </a:r>
            <a:r>
              <a:rPr lang="en-US" dirty="0">
                <a:solidFill>
                  <a:schemeClr val="accent6">
                    <a:lumMod val="75000"/>
                  </a:schemeClr>
                </a:solidFill>
                <a:latin typeface="Consolas" charset="0"/>
                <a:ea typeface="Consolas" charset="0"/>
                <a:cs typeface="Consolas" charset="0"/>
              </a:rPr>
              <a:t>', 6)</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('o')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if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("the") == -1</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"not found"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if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("the") == string::</a:t>
            </a:r>
            <a:r>
              <a:rPr lang="en-US" dirty="0" err="1">
                <a:solidFill>
                  <a:schemeClr val="accent6">
                    <a:lumMod val="75000"/>
                  </a:schemeClr>
                </a:solidFill>
                <a:latin typeface="Consolas" charset="0"/>
                <a:ea typeface="Consolas" charset="0"/>
                <a:cs typeface="Consolas" charset="0"/>
              </a:rPr>
              <a:t>npos</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"not found"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7" name="Rectangle 6"/>
          <p:cNvSpPr/>
          <p:nvPr/>
        </p:nvSpPr>
        <p:spPr>
          <a:xfrm>
            <a:off x="6026727" y="3693173"/>
            <a:ext cx="2551630" cy="2160270"/>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11</a:t>
            </a:r>
          </a:p>
          <a:p>
            <a:r>
              <a:rPr lang="en-US" sz="1600" dirty="0">
                <a:solidFill>
                  <a:schemeClr val="tx1"/>
                </a:solidFill>
                <a:latin typeface="Consolas" charset="0"/>
                <a:ea typeface="Consolas" charset="0"/>
                <a:cs typeface="Consolas" charset="0"/>
              </a:rPr>
              <a:t>12</a:t>
            </a:r>
          </a:p>
          <a:p>
            <a:r>
              <a:rPr lang="en-US" sz="1600" dirty="0">
                <a:solidFill>
                  <a:schemeClr val="tx1"/>
                </a:solidFill>
                <a:latin typeface="Consolas" charset="0"/>
                <a:ea typeface="Consolas" charset="0"/>
                <a:cs typeface="Consolas" charset="0"/>
              </a:rPr>
              <a:t>14</a:t>
            </a:r>
          </a:p>
          <a:p>
            <a:r>
              <a:rPr lang="en-US" sz="1600" dirty="0">
                <a:solidFill>
                  <a:schemeClr val="tx1"/>
                </a:solidFill>
                <a:latin typeface="Consolas" charset="0"/>
                <a:ea typeface="Consolas" charset="0"/>
                <a:cs typeface="Consolas" charset="0"/>
              </a:rPr>
              <a:t>4</a:t>
            </a:r>
          </a:p>
          <a:p>
            <a:r>
              <a:rPr lang="en-US" sz="1600" dirty="0">
                <a:solidFill>
                  <a:schemeClr val="tx1"/>
                </a:solidFill>
                <a:latin typeface="Consolas" charset="0"/>
                <a:ea typeface="Consolas" charset="0"/>
                <a:cs typeface="Consolas" charset="0"/>
              </a:rPr>
              <a:t>16</a:t>
            </a:r>
          </a:p>
          <a:p>
            <a:r>
              <a:rPr lang="en-US" sz="1600" dirty="0">
                <a:solidFill>
                  <a:schemeClr val="tx1"/>
                </a:solidFill>
                <a:latin typeface="Consolas" charset="0"/>
                <a:ea typeface="Consolas" charset="0"/>
                <a:cs typeface="Consolas" charset="0"/>
              </a:rPr>
              <a:t>not found</a:t>
            </a:r>
          </a:p>
          <a:p>
            <a:r>
              <a:rPr lang="en-US" sz="1600" dirty="0">
                <a:solidFill>
                  <a:schemeClr val="tx1"/>
                </a:solidFill>
                <a:latin typeface="Consolas" charset="0"/>
                <a:ea typeface="Consolas" charset="0"/>
                <a:cs typeface="Consolas" charset="0"/>
              </a:rPr>
              <a:t>not found</a:t>
            </a:r>
          </a:p>
        </p:txBody>
      </p:sp>
      <p:sp>
        <p:nvSpPr>
          <p:cNvPr id="8" name="TextBox 7"/>
          <p:cNvSpPr txBox="1"/>
          <p:nvPr/>
        </p:nvSpPr>
        <p:spPr>
          <a:xfrm>
            <a:off x="7076147" y="3385396"/>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9" name="TextBox 8"/>
          <p:cNvSpPr txBox="1"/>
          <p:nvPr/>
        </p:nvSpPr>
        <p:spPr>
          <a:xfrm>
            <a:off x="556684" y="5484111"/>
            <a:ext cx="2210862" cy="369332"/>
          </a:xfrm>
          <a:prstGeom prst="rect">
            <a:avLst/>
          </a:prstGeom>
          <a:noFill/>
        </p:spPr>
        <p:txBody>
          <a:bodyPr wrap="none" rtlCol="0">
            <a:spAutoFit/>
          </a:bodyPr>
          <a:lstStyle/>
          <a:p>
            <a:r>
              <a:rPr lang="en-US" dirty="0">
                <a:latin typeface="Consolas" charset="0"/>
                <a:ea typeface="Consolas" charset="0"/>
                <a:cs typeface="Consolas" charset="0"/>
              </a:rPr>
              <a:t>string_rfind.cpp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29</a:t>
            </a:fld>
            <a:endParaRPr lang="en-US"/>
          </a:p>
        </p:txBody>
      </p:sp>
    </p:spTree>
    <p:extLst>
      <p:ext uri="{BB962C8B-B14F-4D97-AF65-F5344CB8AC3E}">
        <p14:creationId xmlns:p14="http://schemas.microsoft.com/office/powerpoint/2010/main" val="107984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Exercises</a:t>
            </a:r>
          </a:p>
        </p:txBody>
      </p:sp>
      <p:sp>
        <p:nvSpPr>
          <p:cNvPr id="3" name="Content Placeholder 2"/>
          <p:cNvSpPr>
            <a:spLocks noGrp="1"/>
          </p:cNvSpPr>
          <p:nvPr>
            <p:ph idx="1"/>
          </p:nvPr>
        </p:nvSpPr>
        <p:spPr/>
        <p:txBody>
          <a:bodyPr/>
          <a:lstStyle/>
          <a:p>
            <a:r>
              <a:rPr lang="en-US" dirty="0"/>
              <a:t>Write a program that finds the positions of ALL occurrences of a substring in a string, starting from the first occurrence to the last occurrence.</a:t>
            </a:r>
          </a:p>
          <a:p>
            <a:endParaRPr lang="en-US" dirty="0"/>
          </a:p>
          <a:p>
            <a:r>
              <a:rPr lang="en-US" dirty="0"/>
              <a:t>Write a program that finds the positions of ALL occurrences of a substring in a string, starting from the last occurrence to the first occurrence.</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30</a:t>
            </a:fld>
            <a:endParaRPr lang="en-US"/>
          </a:p>
        </p:txBody>
      </p:sp>
    </p:spTree>
    <p:extLst>
      <p:ext uri="{BB962C8B-B14F-4D97-AF65-F5344CB8AC3E}">
        <p14:creationId xmlns:p14="http://schemas.microsoft.com/office/powerpoint/2010/main" val="2400085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string::insert()</a:t>
            </a:r>
          </a:p>
        </p:txBody>
      </p:sp>
      <p:sp>
        <p:nvSpPr>
          <p:cNvPr id="3" name="Content Placeholder 2"/>
          <p:cNvSpPr>
            <a:spLocks noGrp="1"/>
          </p:cNvSpPr>
          <p:nvPr>
            <p:ph idx="1"/>
          </p:nvPr>
        </p:nvSpPr>
        <p:spPr/>
        <p:txBody>
          <a:bodyPr/>
          <a:lstStyle/>
          <a:p>
            <a:r>
              <a:rPr lang="en-US" dirty="0"/>
              <a:t>Inserts the content specified in </a:t>
            </a:r>
            <a:r>
              <a:rPr lang="en-US" dirty="0" err="1">
                <a:solidFill>
                  <a:schemeClr val="accent5">
                    <a:lumMod val="75000"/>
                  </a:schemeClr>
                </a:solidFill>
                <a:latin typeface="Consolas" charset="0"/>
                <a:ea typeface="Consolas" charset="0"/>
                <a:cs typeface="Consolas" charset="0"/>
              </a:rPr>
              <a:t>str</a:t>
            </a:r>
            <a:r>
              <a:rPr lang="en-US" dirty="0">
                <a:solidFill>
                  <a:schemeClr val="accent5">
                    <a:lumMod val="75000"/>
                  </a:schemeClr>
                </a:solidFill>
              </a:rPr>
              <a:t> </a:t>
            </a:r>
            <a:r>
              <a:rPr lang="en-US" dirty="0"/>
              <a:t>at position </a:t>
            </a:r>
            <a:r>
              <a:rPr lang="en-US" dirty="0">
                <a:solidFill>
                  <a:schemeClr val="accent5">
                    <a:lumMod val="75000"/>
                  </a:schemeClr>
                </a:solidFill>
                <a:latin typeface="Consolas" charset="0"/>
                <a:ea typeface="Consolas" charset="0"/>
                <a:cs typeface="Consolas" charset="0"/>
              </a:rPr>
              <a:t>pos</a:t>
            </a:r>
            <a:r>
              <a:rPr lang="en-US" dirty="0">
                <a:solidFill>
                  <a:schemeClr val="accent5">
                    <a:lumMod val="75000"/>
                  </a:schemeClr>
                </a:solidFill>
              </a:rPr>
              <a:t> </a:t>
            </a:r>
            <a:r>
              <a:rPr lang="en-US" dirty="0"/>
              <a:t>of the current string</a:t>
            </a:r>
          </a:p>
          <a:p>
            <a:endParaRPr lang="en-US" dirty="0"/>
          </a:p>
        </p:txBody>
      </p:sp>
      <p:graphicFrame>
        <p:nvGraphicFramePr>
          <p:cNvPr id="7" name="Table 6"/>
          <p:cNvGraphicFramePr>
            <a:graphicFrameLocks noGrp="1"/>
          </p:cNvGraphicFramePr>
          <p:nvPr>
            <p:extLst/>
          </p:nvPr>
        </p:nvGraphicFramePr>
        <p:xfrm>
          <a:off x="2304203" y="2709563"/>
          <a:ext cx="4796924" cy="982222"/>
        </p:xfrm>
        <a:graphic>
          <a:graphicData uri="http://schemas.openxmlformats.org/drawingml/2006/table">
            <a:tbl>
              <a:tblPr firstRow="1" bandRow="1">
                <a:tableStyleId>{5C22544A-7EE6-4342-B048-85BDC9FD1C3A}</a:tableStyleId>
              </a:tblPr>
              <a:tblGrid>
                <a:gridCol w="436084">
                  <a:extLst>
                    <a:ext uri="{9D8B030D-6E8A-4147-A177-3AD203B41FA5}">
                      <a16:colId xmlns:a16="http://schemas.microsoft.com/office/drawing/2014/main" val="20000"/>
                    </a:ext>
                  </a:extLst>
                </a:gridCol>
                <a:gridCol w="436084">
                  <a:extLst>
                    <a:ext uri="{9D8B030D-6E8A-4147-A177-3AD203B41FA5}">
                      <a16:colId xmlns:a16="http://schemas.microsoft.com/office/drawing/2014/main" val="20001"/>
                    </a:ext>
                  </a:extLst>
                </a:gridCol>
                <a:gridCol w="436084">
                  <a:extLst>
                    <a:ext uri="{9D8B030D-6E8A-4147-A177-3AD203B41FA5}">
                      <a16:colId xmlns:a16="http://schemas.microsoft.com/office/drawing/2014/main" val="20002"/>
                    </a:ext>
                  </a:extLst>
                </a:gridCol>
                <a:gridCol w="436084">
                  <a:extLst>
                    <a:ext uri="{9D8B030D-6E8A-4147-A177-3AD203B41FA5}">
                      <a16:colId xmlns:a16="http://schemas.microsoft.com/office/drawing/2014/main" val="20003"/>
                    </a:ext>
                  </a:extLst>
                </a:gridCol>
                <a:gridCol w="436084">
                  <a:extLst>
                    <a:ext uri="{9D8B030D-6E8A-4147-A177-3AD203B41FA5}">
                      <a16:colId xmlns:a16="http://schemas.microsoft.com/office/drawing/2014/main" val="20004"/>
                    </a:ext>
                  </a:extLst>
                </a:gridCol>
                <a:gridCol w="436084">
                  <a:extLst>
                    <a:ext uri="{9D8B030D-6E8A-4147-A177-3AD203B41FA5}">
                      <a16:colId xmlns:a16="http://schemas.microsoft.com/office/drawing/2014/main" val="20005"/>
                    </a:ext>
                  </a:extLst>
                </a:gridCol>
                <a:gridCol w="436084">
                  <a:extLst>
                    <a:ext uri="{9D8B030D-6E8A-4147-A177-3AD203B41FA5}">
                      <a16:colId xmlns:a16="http://schemas.microsoft.com/office/drawing/2014/main" val="20006"/>
                    </a:ext>
                  </a:extLst>
                </a:gridCol>
                <a:gridCol w="436084">
                  <a:extLst>
                    <a:ext uri="{9D8B030D-6E8A-4147-A177-3AD203B41FA5}">
                      <a16:colId xmlns:a16="http://schemas.microsoft.com/office/drawing/2014/main" val="20007"/>
                    </a:ext>
                  </a:extLst>
                </a:gridCol>
                <a:gridCol w="436084">
                  <a:extLst>
                    <a:ext uri="{9D8B030D-6E8A-4147-A177-3AD203B41FA5}">
                      <a16:colId xmlns:a16="http://schemas.microsoft.com/office/drawing/2014/main" val="20008"/>
                    </a:ext>
                  </a:extLst>
                </a:gridCol>
                <a:gridCol w="436084">
                  <a:extLst>
                    <a:ext uri="{9D8B030D-6E8A-4147-A177-3AD203B41FA5}">
                      <a16:colId xmlns:a16="http://schemas.microsoft.com/office/drawing/2014/main" val="20009"/>
                    </a:ext>
                  </a:extLst>
                </a:gridCol>
                <a:gridCol w="436084">
                  <a:extLst>
                    <a:ext uri="{9D8B030D-6E8A-4147-A177-3AD203B41FA5}">
                      <a16:colId xmlns:a16="http://schemas.microsoft.com/office/drawing/2014/main" val="20010"/>
                    </a:ext>
                  </a:extLst>
                </a:gridCol>
              </a:tblGrid>
              <a:tr h="491111">
                <a:tc>
                  <a:txBody>
                    <a:bodyPr/>
                    <a:lstStyle/>
                    <a:p>
                      <a:pPr algn="ctr"/>
                      <a:r>
                        <a:rPr lang="en-US" sz="1300" b="0" dirty="0">
                          <a:solidFill>
                            <a:schemeClr val="tx1"/>
                          </a:solidFill>
                        </a:rPr>
                        <a:t>[0]</a:t>
                      </a:r>
                    </a:p>
                  </a:txBody>
                  <a:tcPr marL="0" marR="0" marT="0" marB="0" anchor="b">
                    <a:noFill/>
                  </a:tcPr>
                </a:tc>
                <a:tc>
                  <a:txBody>
                    <a:bodyPr/>
                    <a:lstStyle/>
                    <a:p>
                      <a:pPr algn="ctr"/>
                      <a:r>
                        <a:rPr lang="en-US" sz="1300" b="0" dirty="0">
                          <a:solidFill>
                            <a:schemeClr val="tx1"/>
                          </a:solidFill>
                        </a:rPr>
                        <a:t>[1]</a:t>
                      </a:r>
                    </a:p>
                  </a:txBody>
                  <a:tcPr marL="0" marR="0" marT="0" marB="0" anchor="b">
                    <a:noFill/>
                  </a:tcPr>
                </a:tc>
                <a:tc>
                  <a:txBody>
                    <a:bodyPr/>
                    <a:lstStyle/>
                    <a:p>
                      <a:pPr algn="ctr"/>
                      <a:r>
                        <a:rPr lang="en-US" sz="1300" b="0" dirty="0">
                          <a:solidFill>
                            <a:schemeClr val="tx1"/>
                          </a:solidFill>
                        </a:rPr>
                        <a:t>[2]</a:t>
                      </a:r>
                    </a:p>
                  </a:txBody>
                  <a:tcPr marL="0" marR="0" marT="0" marB="0" anchor="b">
                    <a:noFill/>
                  </a:tcPr>
                </a:tc>
                <a:tc>
                  <a:txBody>
                    <a:bodyPr/>
                    <a:lstStyle/>
                    <a:p>
                      <a:pPr algn="ctr"/>
                      <a:r>
                        <a:rPr lang="en-US" sz="1300" b="0" dirty="0">
                          <a:solidFill>
                            <a:schemeClr val="tx1"/>
                          </a:solidFill>
                        </a:rPr>
                        <a:t>[3]</a:t>
                      </a:r>
                    </a:p>
                  </a:txBody>
                  <a:tcPr marL="0" marR="0" marT="0" marB="0" anchor="b">
                    <a:noFill/>
                  </a:tcPr>
                </a:tc>
                <a:tc>
                  <a:txBody>
                    <a:bodyPr/>
                    <a:lstStyle/>
                    <a:p>
                      <a:pPr algn="ctr"/>
                      <a:r>
                        <a:rPr lang="en-US" sz="1300" b="0" dirty="0">
                          <a:solidFill>
                            <a:schemeClr val="tx1"/>
                          </a:solidFill>
                        </a:rPr>
                        <a:t>[4]</a:t>
                      </a:r>
                    </a:p>
                  </a:txBody>
                  <a:tcPr marL="0" marR="0" marT="0" marB="0" anchor="b">
                    <a:noFill/>
                  </a:tcPr>
                </a:tc>
                <a:tc>
                  <a:txBody>
                    <a:bodyPr/>
                    <a:lstStyle/>
                    <a:p>
                      <a:pPr algn="ctr"/>
                      <a:r>
                        <a:rPr lang="en-US" sz="1300" b="0" dirty="0">
                          <a:solidFill>
                            <a:schemeClr val="tx1"/>
                          </a:solidFill>
                        </a:rPr>
                        <a:t>[5]</a:t>
                      </a:r>
                    </a:p>
                  </a:txBody>
                  <a:tcPr marL="0" marR="0" marT="0" marB="0" anchor="b">
                    <a:noFill/>
                  </a:tcPr>
                </a:tc>
                <a:tc>
                  <a:txBody>
                    <a:bodyPr/>
                    <a:lstStyle/>
                    <a:p>
                      <a:pPr algn="ctr"/>
                      <a:r>
                        <a:rPr lang="en-US" sz="1300" b="0" dirty="0">
                          <a:solidFill>
                            <a:schemeClr val="tx1"/>
                          </a:solidFill>
                        </a:rPr>
                        <a:t>[6]</a:t>
                      </a:r>
                    </a:p>
                  </a:txBody>
                  <a:tcPr marL="0" marR="0" marT="0" marB="0" anchor="b">
                    <a:noFill/>
                  </a:tcPr>
                </a:tc>
                <a:tc>
                  <a:txBody>
                    <a:bodyPr/>
                    <a:lstStyle/>
                    <a:p>
                      <a:pPr algn="ctr"/>
                      <a:r>
                        <a:rPr lang="en-US" sz="1300" b="0" dirty="0">
                          <a:solidFill>
                            <a:schemeClr val="tx1"/>
                          </a:solidFill>
                        </a:rPr>
                        <a:t>[7]</a:t>
                      </a:r>
                    </a:p>
                  </a:txBody>
                  <a:tcPr marL="0" marR="0" marT="0" marB="0" anchor="b">
                    <a:noFill/>
                  </a:tcPr>
                </a:tc>
                <a:tc>
                  <a:txBody>
                    <a:bodyPr/>
                    <a:lstStyle/>
                    <a:p>
                      <a:pPr algn="ctr"/>
                      <a:r>
                        <a:rPr lang="en-US" sz="1300" b="0" dirty="0">
                          <a:solidFill>
                            <a:schemeClr val="tx1"/>
                          </a:solidFill>
                        </a:rPr>
                        <a:t>[8]</a:t>
                      </a:r>
                    </a:p>
                  </a:txBody>
                  <a:tcPr marL="0" marR="0" marT="0" marB="0" anchor="b">
                    <a:noFill/>
                  </a:tcPr>
                </a:tc>
                <a:tc>
                  <a:txBody>
                    <a:bodyPr/>
                    <a:lstStyle/>
                    <a:p>
                      <a:pPr algn="ctr"/>
                      <a:r>
                        <a:rPr lang="en-US" sz="1300" b="0" dirty="0">
                          <a:solidFill>
                            <a:schemeClr val="tx1"/>
                          </a:solidFill>
                        </a:rPr>
                        <a:t>[9]</a:t>
                      </a:r>
                    </a:p>
                  </a:txBody>
                  <a:tcPr marL="0" marR="0" marT="0" marB="0" anchor="b">
                    <a:noFill/>
                  </a:tcPr>
                </a:tc>
                <a:tc>
                  <a:txBody>
                    <a:bodyPr/>
                    <a:lstStyle/>
                    <a:p>
                      <a:pPr algn="ctr"/>
                      <a:r>
                        <a:rPr lang="en-US" sz="1300" b="0" dirty="0">
                          <a:solidFill>
                            <a:schemeClr val="tx1"/>
                          </a:solidFill>
                        </a:rPr>
                        <a:t>[10]</a:t>
                      </a:r>
                    </a:p>
                  </a:txBody>
                  <a:tcPr marL="0" marR="0" marT="0" marB="0" anchor="b">
                    <a:noFill/>
                  </a:tcPr>
                </a:tc>
                <a:extLst>
                  <a:ext uri="{0D108BD9-81ED-4DB2-BD59-A6C34878D82A}">
                    <a16:rowId xmlns:a16="http://schemas.microsoft.com/office/drawing/2014/main" val="10000"/>
                  </a:ext>
                </a:extLst>
              </a:tr>
              <a:tr h="491111">
                <a:tc>
                  <a:txBody>
                    <a:bodyPr/>
                    <a:lstStyle/>
                    <a:p>
                      <a:pPr algn="ctr"/>
                      <a:r>
                        <a:rPr lang="en-US" sz="2000" dirty="0"/>
                        <a:t>S</a:t>
                      </a:r>
                    </a:p>
                  </a:txBody>
                  <a:tcPr marL="0" marR="0" marT="0" marB="0" anchor="ctr"/>
                </a:tc>
                <a:tc>
                  <a:txBody>
                    <a:bodyPr/>
                    <a:lstStyle/>
                    <a:p>
                      <a:pPr algn="ctr"/>
                      <a:r>
                        <a:rPr lang="en-US" sz="2000" dirty="0"/>
                        <a:t>t</a:t>
                      </a:r>
                    </a:p>
                  </a:txBody>
                  <a:tcPr marL="0" marR="0" marT="0" marB="0" anchor="ctr"/>
                </a:tc>
                <a:tc>
                  <a:txBody>
                    <a:bodyPr/>
                    <a:lstStyle/>
                    <a:p>
                      <a:pPr algn="ctr"/>
                      <a:r>
                        <a:rPr lang="en-US" sz="2000" dirty="0"/>
                        <a:t>a</a:t>
                      </a:r>
                    </a:p>
                  </a:txBody>
                  <a:tcPr marL="0" marR="0" marT="0" marB="0" anchor="ctr"/>
                </a:tc>
                <a:tc>
                  <a:txBody>
                    <a:bodyPr/>
                    <a:lstStyle/>
                    <a:p>
                      <a:pPr algn="ctr"/>
                      <a:r>
                        <a:rPr lang="en-US" sz="2000" dirty="0"/>
                        <a:t>y</a:t>
                      </a:r>
                    </a:p>
                  </a:txBody>
                  <a:tcPr marL="0" marR="0" marT="0" marB="0" anchor="ctr"/>
                </a:tc>
                <a:tc>
                  <a:txBody>
                    <a:bodyPr/>
                    <a:lstStyle/>
                    <a:p>
                      <a:pPr algn="ctr"/>
                      <a:endParaRPr lang="en-US" sz="2000" dirty="0"/>
                    </a:p>
                  </a:txBody>
                  <a:tcPr marL="0" marR="0" marT="0" marB="0" anchor="ctr"/>
                </a:tc>
                <a:tc>
                  <a:txBody>
                    <a:bodyPr/>
                    <a:lstStyle/>
                    <a:p>
                      <a:pPr algn="ctr"/>
                      <a:r>
                        <a:rPr lang="en-US" sz="2000" dirty="0"/>
                        <a:t>h</a:t>
                      </a:r>
                    </a:p>
                  </a:txBody>
                  <a:tcPr marL="0" marR="0" marT="0" marB="0" anchor="ctr"/>
                </a:tc>
                <a:tc>
                  <a:txBody>
                    <a:bodyPr/>
                    <a:lstStyle/>
                    <a:p>
                      <a:pPr algn="ctr"/>
                      <a:r>
                        <a:rPr lang="en-US" sz="2000" dirty="0"/>
                        <a:t>u</a:t>
                      </a:r>
                    </a:p>
                  </a:txBody>
                  <a:tcPr marL="0" marR="0" marT="0" marB="0" anchor="ctr"/>
                </a:tc>
                <a:tc>
                  <a:txBody>
                    <a:bodyPr/>
                    <a:lstStyle/>
                    <a:p>
                      <a:pPr algn="ctr"/>
                      <a:r>
                        <a:rPr lang="en-US" sz="2000" dirty="0"/>
                        <a:t>n</a:t>
                      </a:r>
                    </a:p>
                  </a:txBody>
                  <a:tcPr marL="0" marR="0" marT="0" marB="0" anchor="ctr"/>
                </a:tc>
                <a:tc>
                  <a:txBody>
                    <a:bodyPr/>
                    <a:lstStyle/>
                    <a:p>
                      <a:pPr algn="ctr"/>
                      <a:r>
                        <a:rPr lang="en-US" sz="2000" dirty="0"/>
                        <a:t>g</a:t>
                      </a:r>
                    </a:p>
                  </a:txBody>
                  <a:tcPr marL="0" marR="0" marT="0" marB="0" anchor="ctr"/>
                </a:tc>
                <a:tc>
                  <a:txBody>
                    <a:bodyPr/>
                    <a:lstStyle/>
                    <a:p>
                      <a:pPr algn="ctr"/>
                      <a:r>
                        <a:rPr lang="en-US" sz="2000" dirty="0"/>
                        <a:t>r</a:t>
                      </a:r>
                    </a:p>
                  </a:txBody>
                  <a:tcPr marL="0" marR="0" marT="0" marB="0" anchor="ctr"/>
                </a:tc>
                <a:tc>
                  <a:txBody>
                    <a:bodyPr/>
                    <a:lstStyle/>
                    <a:p>
                      <a:pPr algn="ctr"/>
                      <a:r>
                        <a:rPr lang="en-US" sz="2000" dirty="0"/>
                        <a:t>y</a:t>
                      </a:r>
                    </a:p>
                  </a:txBody>
                  <a:tcPr marL="0" marR="0" marT="0" marB="0" anchor="ctr"/>
                </a:tc>
                <a:extLst>
                  <a:ext uri="{0D108BD9-81ED-4DB2-BD59-A6C34878D82A}">
                    <a16:rowId xmlns:a16="http://schemas.microsoft.com/office/drawing/2014/main" val="10001"/>
                  </a:ext>
                </a:extLst>
              </a:tr>
            </a:tbl>
          </a:graphicData>
        </a:graphic>
      </p:graphicFrame>
      <p:sp>
        <p:nvSpPr>
          <p:cNvPr id="8" name="TextBox 7"/>
          <p:cNvSpPr txBox="1"/>
          <p:nvPr/>
        </p:nvSpPr>
        <p:spPr>
          <a:xfrm>
            <a:off x="1405355" y="3322453"/>
            <a:ext cx="691215" cy="369332"/>
          </a:xfrm>
          <a:prstGeom prst="rect">
            <a:avLst/>
          </a:prstGeom>
          <a:noFill/>
        </p:spPr>
        <p:txBody>
          <a:bodyPr wrap="none" rtlCol="0">
            <a:spAutoFit/>
          </a:bodyPr>
          <a:lstStyle/>
          <a:p>
            <a:r>
              <a:rPr lang="en-US" dirty="0">
                <a:latin typeface="Consolas" charset="0"/>
                <a:ea typeface="Consolas" charset="0"/>
                <a:cs typeface="Consolas" charset="0"/>
              </a:rPr>
              <a:t>text</a:t>
            </a:r>
          </a:p>
        </p:txBody>
      </p:sp>
      <p:graphicFrame>
        <p:nvGraphicFramePr>
          <p:cNvPr id="10" name="Table 9"/>
          <p:cNvGraphicFramePr>
            <a:graphicFrameLocks noGrp="1"/>
          </p:cNvGraphicFramePr>
          <p:nvPr>
            <p:extLst/>
          </p:nvPr>
        </p:nvGraphicFramePr>
        <p:xfrm>
          <a:off x="4063216" y="4090819"/>
          <a:ext cx="1999515" cy="491111"/>
        </p:xfrm>
        <a:graphic>
          <a:graphicData uri="http://schemas.openxmlformats.org/drawingml/2006/table">
            <a:tbl>
              <a:tblPr bandRow="1">
                <a:tableStyleId>{5C22544A-7EE6-4342-B048-85BDC9FD1C3A}</a:tableStyleId>
              </a:tblPr>
              <a:tblGrid>
                <a:gridCol w="399903">
                  <a:extLst>
                    <a:ext uri="{9D8B030D-6E8A-4147-A177-3AD203B41FA5}">
                      <a16:colId xmlns:a16="http://schemas.microsoft.com/office/drawing/2014/main" val="20000"/>
                    </a:ext>
                  </a:extLst>
                </a:gridCol>
                <a:gridCol w="399903">
                  <a:extLst>
                    <a:ext uri="{9D8B030D-6E8A-4147-A177-3AD203B41FA5}">
                      <a16:colId xmlns:a16="http://schemas.microsoft.com/office/drawing/2014/main" val="20001"/>
                    </a:ext>
                  </a:extLst>
                </a:gridCol>
                <a:gridCol w="399903">
                  <a:extLst>
                    <a:ext uri="{9D8B030D-6E8A-4147-A177-3AD203B41FA5}">
                      <a16:colId xmlns:a16="http://schemas.microsoft.com/office/drawing/2014/main" val="20002"/>
                    </a:ext>
                  </a:extLst>
                </a:gridCol>
                <a:gridCol w="399903">
                  <a:extLst>
                    <a:ext uri="{9D8B030D-6E8A-4147-A177-3AD203B41FA5}">
                      <a16:colId xmlns:a16="http://schemas.microsoft.com/office/drawing/2014/main" val="20003"/>
                    </a:ext>
                  </a:extLst>
                </a:gridCol>
                <a:gridCol w="399903">
                  <a:extLst>
                    <a:ext uri="{9D8B030D-6E8A-4147-A177-3AD203B41FA5}">
                      <a16:colId xmlns:a16="http://schemas.microsoft.com/office/drawing/2014/main" val="20004"/>
                    </a:ext>
                  </a:extLst>
                </a:gridCol>
              </a:tblGrid>
              <a:tr h="491111">
                <a:tc>
                  <a:txBody>
                    <a:bodyPr/>
                    <a:lstStyle/>
                    <a:p>
                      <a:pPr algn="ctr"/>
                      <a:r>
                        <a:rPr lang="en-US" sz="2000" dirty="0"/>
                        <a:t>v</a:t>
                      </a:r>
                    </a:p>
                  </a:txBody>
                  <a:tcPr marL="0" marR="0" marT="0" marB="0" anchor="ctr"/>
                </a:tc>
                <a:tc>
                  <a:txBody>
                    <a:bodyPr/>
                    <a:lstStyle/>
                    <a:p>
                      <a:pPr algn="ctr"/>
                      <a:r>
                        <a:rPr lang="en-US" sz="2000" dirty="0"/>
                        <a:t>e</a:t>
                      </a:r>
                    </a:p>
                  </a:txBody>
                  <a:tcPr marL="0" marR="0" marT="0" marB="0" anchor="ctr"/>
                </a:tc>
                <a:tc>
                  <a:txBody>
                    <a:bodyPr/>
                    <a:lstStyle/>
                    <a:p>
                      <a:pPr algn="ctr"/>
                      <a:r>
                        <a:rPr lang="en-US" sz="2000" dirty="0"/>
                        <a:t>r</a:t>
                      </a:r>
                    </a:p>
                  </a:txBody>
                  <a:tcPr marL="0" marR="0" marT="0" marB="0" anchor="ctr"/>
                </a:tc>
                <a:tc>
                  <a:txBody>
                    <a:bodyPr/>
                    <a:lstStyle/>
                    <a:p>
                      <a:pPr algn="ctr"/>
                      <a:r>
                        <a:rPr lang="en-US" sz="2000" dirty="0"/>
                        <a:t>y</a:t>
                      </a:r>
                    </a:p>
                  </a:txBody>
                  <a:tcPr marL="0" marR="0" marT="0" marB="0" anchor="ctr"/>
                </a:tc>
                <a:tc>
                  <a:txBody>
                    <a:bodyPr/>
                    <a:lstStyle/>
                    <a:p>
                      <a:pPr algn="ctr"/>
                      <a:endParaRPr lang="en-US" sz="2000" dirty="0"/>
                    </a:p>
                  </a:txBody>
                  <a:tcPr marL="0" marR="0" marT="0" marB="0" anchor="ctr"/>
                </a:tc>
                <a:extLst>
                  <a:ext uri="{0D108BD9-81ED-4DB2-BD59-A6C34878D82A}">
                    <a16:rowId xmlns:a16="http://schemas.microsoft.com/office/drawing/2014/main" val="10000"/>
                  </a:ext>
                </a:extLst>
              </a:tr>
            </a:tbl>
          </a:graphicData>
        </a:graphic>
      </p:graphicFrame>
      <p:cxnSp>
        <p:nvCxnSpPr>
          <p:cNvPr id="12" name="Straight Arrow Connector 11"/>
          <p:cNvCxnSpPr/>
          <p:nvPr/>
        </p:nvCxnSpPr>
        <p:spPr>
          <a:xfrm flipV="1">
            <a:off x="4063216" y="3691785"/>
            <a:ext cx="415266" cy="39903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4478482" y="3691785"/>
            <a:ext cx="1584249" cy="39903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019271" y="4700244"/>
            <a:ext cx="3600729" cy="461665"/>
          </a:xfrm>
          <a:prstGeom prst="rect">
            <a:avLst/>
          </a:prstGeom>
          <a:noFill/>
        </p:spPr>
        <p:txBody>
          <a:bodyPr wrap="none" rtlCol="0">
            <a:spAutoFit/>
          </a:bodyPr>
          <a:lstStyle/>
          <a:p>
            <a:r>
              <a:rPr lang="en-US" sz="2400" b="1" dirty="0" err="1">
                <a:solidFill>
                  <a:schemeClr val="accent6"/>
                </a:solidFill>
                <a:latin typeface="Consolas" charset="0"/>
                <a:ea typeface="Consolas" charset="0"/>
                <a:cs typeface="Consolas" charset="0"/>
              </a:rPr>
              <a:t>text.insert</a:t>
            </a:r>
            <a:r>
              <a:rPr lang="en-US" sz="2400" b="1" dirty="0">
                <a:solidFill>
                  <a:schemeClr val="accent6"/>
                </a:solidFill>
                <a:latin typeface="Consolas" charset="0"/>
                <a:ea typeface="Consolas" charset="0"/>
                <a:cs typeface="Consolas" charset="0"/>
              </a:rPr>
              <a:t>(5</a:t>
            </a:r>
            <a:r>
              <a:rPr lang="en-US" sz="2400" b="1" dirty="0">
                <a:solidFill>
                  <a:schemeClr val="accent6"/>
                </a:solidFill>
              </a:rPr>
              <a:t>, "very  ")</a:t>
            </a:r>
          </a:p>
        </p:txBody>
      </p:sp>
      <p:sp>
        <p:nvSpPr>
          <p:cNvPr id="17" name="TextBox 16"/>
          <p:cNvSpPr txBox="1"/>
          <p:nvPr/>
        </p:nvSpPr>
        <p:spPr>
          <a:xfrm>
            <a:off x="727500" y="5607047"/>
            <a:ext cx="429581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Resulting string:  </a:t>
            </a:r>
            <a:r>
              <a:rPr lang="en-US" dirty="0"/>
              <a:t>"</a:t>
            </a:r>
            <a:r>
              <a:rPr lang="en-US" dirty="0">
                <a:latin typeface="Consolas" charset="0"/>
                <a:ea typeface="Consolas" charset="0"/>
                <a:cs typeface="Consolas" charset="0"/>
              </a:rPr>
              <a:t>Stay very hungry</a:t>
            </a:r>
            <a:r>
              <a:rPr lang="en-US" dirty="0"/>
              <a:t>"</a:t>
            </a:r>
          </a:p>
        </p:txBody>
      </p:sp>
      <p:sp>
        <p:nvSpPr>
          <p:cNvPr id="18" name="Slide Number Placeholder 17"/>
          <p:cNvSpPr>
            <a:spLocks noGrp="1"/>
          </p:cNvSpPr>
          <p:nvPr>
            <p:ph type="sldNum" sz="quarter" idx="12"/>
          </p:nvPr>
        </p:nvSpPr>
        <p:spPr/>
        <p:txBody>
          <a:bodyPr/>
          <a:lstStyle/>
          <a:p>
            <a:fld id="{A2D5F323-9395-A24C-8003-89F99F5948AE}" type="slidenum">
              <a:rPr lang="en-US" smtClean="0"/>
              <a:pPr/>
              <a:t>31</a:t>
            </a:fld>
            <a:endParaRPr lang="en-US"/>
          </a:p>
        </p:txBody>
      </p:sp>
      <p:grpSp>
        <p:nvGrpSpPr>
          <p:cNvPr id="5" name="Group 4"/>
          <p:cNvGrpSpPr/>
          <p:nvPr/>
        </p:nvGrpSpPr>
        <p:grpSpPr>
          <a:xfrm>
            <a:off x="6062731" y="5110339"/>
            <a:ext cx="1664486" cy="814281"/>
            <a:chOff x="6062731" y="5110339"/>
            <a:chExt cx="1664486" cy="814281"/>
          </a:xfrm>
        </p:grpSpPr>
        <p:sp>
          <p:nvSpPr>
            <p:cNvPr id="14" name="TextBox 13"/>
            <p:cNvSpPr txBox="1"/>
            <p:nvPr/>
          </p:nvSpPr>
          <p:spPr>
            <a:xfrm>
              <a:off x="6062731" y="5462955"/>
              <a:ext cx="628698" cy="461665"/>
            </a:xfrm>
            <a:prstGeom prst="rect">
              <a:avLst/>
            </a:prstGeom>
            <a:noFill/>
          </p:spPr>
          <p:txBody>
            <a:bodyPr wrap="none" rtlCol="0">
              <a:spAutoFit/>
            </a:bodyPr>
            <a:lstStyle/>
            <a:p>
              <a:r>
                <a:rPr lang="en-US" sz="2400" dirty="0" err="1">
                  <a:solidFill>
                    <a:schemeClr val="accent1"/>
                  </a:solidFill>
                </a:rPr>
                <a:t>pos</a:t>
              </a:r>
              <a:endParaRPr lang="en-US" sz="2400" dirty="0">
                <a:solidFill>
                  <a:schemeClr val="accent1"/>
                </a:solidFill>
              </a:endParaRPr>
            </a:p>
          </p:txBody>
        </p:sp>
        <p:sp>
          <p:nvSpPr>
            <p:cNvPr id="15" name="TextBox 14"/>
            <p:cNvSpPr txBox="1"/>
            <p:nvPr/>
          </p:nvSpPr>
          <p:spPr>
            <a:xfrm>
              <a:off x="7215730" y="5440713"/>
              <a:ext cx="511487" cy="461665"/>
            </a:xfrm>
            <a:prstGeom prst="rect">
              <a:avLst/>
            </a:prstGeom>
            <a:noFill/>
          </p:spPr>
          <p:txBody>
            <a:bodyPr wrap="none" rtlCol="0">
              <a:spAutoFit/>
            </a:bodyPr>
            <a:lstStyle/>
            <a:p>
              <a:r>
                <a:rPr lang="en-US" sz="2400" dirty="0" err="1">
                  <a:solidFill>
                    <a:schemeClr val="accent1"/>
                  </a:solidFill>
                </a:rPr>
                <a:t>str</a:t>
              </a:r>
              <a:endParaRPr lang="en-US" sz="2400" dirty="0">
                <a:solidFill>
                  <a:schemeClr val="accent1"/>
                </a:solidFill>
              </a:endParaRPr>
            </a:p>
          </p:txBody>
        </p:sp>
        <p:cxnSp>
          <p:nvCxnSpPr>
            <p:cNvPr id="19" name="Straight Arrow Connector 18"/>
            <p:cNvCxnSpPr/>
            <p:nvPr/>
          </p:nvCxnSpPr>
          <p:spPr>
            <a:xfrm flipH="1" flipV="1">
              <a:off x="6265718" y="5110339"/>
              <a:ext cx="208344" cy="4485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6983218" y="5131505"/>
              <a:ext cx="325960" cy="37686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192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animBg="1"/>
      <p:bldP spid="17"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string::replace()</a:t>
            </a:r>
          </a:p>
        </p:txBody>
      </p:sp>
      <p:sp>
        <p:nvSpPr>
          <p:cNvPr id="3" name="Content Placeholder 2"/>
          <p:cNvSpPr>
            <a:spLocks noGrp="1"/>
          </p:cNvSpPr>
          <p:nvPr>
            <p:ph idx="1"/>
          </p:nvPr>
        </p:nvSpPr>
        <p:spPr/>
        <p:txBody>
          <a:bodyPr/>
          <a:lstStyle/>
          <a:p>
            <a:r>
              <a:rPr lang="en-US" dirty="0"/>
              <a:t>Replaces </a:t>
            </a:r>
            <a:r>
              <a:rPr lang="en-US" dirty="0">
                <a:solidFill>
                  <a:schemeClr val="accent5">
                    <a:lumMod val="75000"/>
                  </a:schemeClr>
                </a:solidFill>
                <a:latin typeface="Consolas" charset="0"/>
                <a:ea typeface="Consolas" charset="0"/>
                <a:cs typeface="Consolas" charset="0"/>
              </a:rPr>
              <a:t>n</a:t>
            </a:r>
            <a:r>
              <a:rPr lang="en-US" dirty="0"/>
              <a:t> characters starting at position </a:t>
            </a:r>
            <a:r>
              <a:rPr lang="en-US" dirty="0">
                <a:solidFill>
                  <a:schemeClr val="accent5">
                    <a:lumMod val="75000"/>
                  </a:schemeClr>
                </a:solidFill>
                <a:latin typeface="Consolas" charset="0"/>
                <a:ea typeface="Consolas" charset="0"/>
                <a:cs typeface="Consolas" charset="0"/>
              </a:rPr>
              <a:t>pos</a:t>
            </a:r>
            <a:r>
              <a:rPr lang="en-US" dirty="0">
                <a:solidFill>
                  <a:schemeClr val="accent5">
                    <a:lumMod val="75000"/>
                  </a:schemeClr>
                </a:solidFill>
              </a:rPr>
              <a:t> </a:t>
            </a:r>
            <a:r>
              <a:rPr lang="en-US" dirty="0"/>
              <a:t>from the current string by the content specified in </a:t>
            </a:r>
            <a:r>
              <a:rPr lang="en-US" dirty="0" err="1">
                <a:solidFill>
                  <a:schemeClr val="accent5">
                    <a:lumMod val="75000"/>
                  </a:schemeClr>
                </a:solidFill>
                <a:latin typeface="Consolas" charset="0"/>
                <a:ea typeface="Consolas" charset="0"/>
                <a:cs typeface="Consolas" charset="0"/>
              </a:rPr>
              <a:t>str</a:t>
            </a:r>
            <a:endParaRPr lang="en-US" dirty="0"/>
          </a:p>
          <a:p>
            <a:endParaRPr lang="en-US" dirty="0"/>
          </a:p>
        </p:txBody>
      </p:sp>
      <p:graphicFrame>
        <p:nvGraphicFramePr>
          <p:cNvPr id="7" name="Table 6"/>
          <p:cNvGraphicFramePr>
            <a:graphicFrameLocks noGrp="1"/>
          </p:cNvGraphicFramePr>
          <p:nvPr>
            <p:extLst/>
          </p:nvPr>
        </p:nvGraphicFramePr>
        <p:xfrm>
          <a:off x="2309561" y="2930283"/>
          <a:ext cx="4796924" cy="982222"/>
        </p:xfrm>
        <a:graphic>
          <a:graphicData uri="http://schemas.openxmlformats.org/drawingml/2006/table">
            <a:tbl>
              <a:tblPr firstRow="1" bandRow="1">
                <a:tableStyleId>{5C22544A-7EE6-4342-B048-85BDC9FD1C3A}</a:tableStyleId>
              </a:tblPr>
              <a:tblGrid>
                <a:gridCol w="436084">
                  <a:extLst>
                    <a:ext uri="{9D8B030D-6E8A-4147-A177-3AD203B41FA5}">
                      <a16:colId xmlns:a16="http://schemas.microsoft.com/office/drawing/2014/main" val="20000"/>
                    </a:ext>
                  </a:extLst>
                </a:gridCol>
                <a:gridCol w="436084">
                  <a:extLst>
                    <a:ext uri="{9D8B030D-6E8A-4147-A177-3AD203B41FA5}">
                      <a16:colId xmlns:a16="http://schemas.microsoft.com/office/drawing/2014/main" val="20001"/>
                    </a:ext>
                  </a:extLst>
                </a:gridCol>
                <a:gridCol w="436084">
                  <a:extLst>
                    <a:ext uri="{9D8B030D-6E8A-4147-A177-3AD203B41FA5}">
                      <a16:colId xmlns:a16="http://schemas.microsoft.com/office/drawing/2014/main" val="20002"/>
                    </a:ext>
                  </a:extLst>
                </a:gridCol>
                <a:gridCol w="436084">
                  <a:extLst>
                    <a:ext uri="{9D8B030D-6E8A-4147-A177-3AD203B41FA5}">
                      <a16:colId xmlns:a16="http://schemas.microsoft.com/office/drawing/2014/main" val="20003"/>
                    </a:ext>
                  </a:extLst>
                </a:gridCol>
                <a:gridCol w="436084">
                  <a:extLst>
                    <a:ext uri="{9D8B030D-6E8A-4147-A177-3AD203B41FA5}">
                      <a16:colId xmlns:a16="http://schemas.microsoft.com/office/drawing/2014/main" val="20004"/>
                    </a:ext>
                  </a:extLst>
                </a:gridCol>
                <a:gridCol w="436084">
                  <a:extLst>
                    <a:ext uri="{9D8B030D-6E8A-4147-A177-3AD203B41FA5}">
                      <a16:colId xmlns:a16="http://schemas.microsoft.com/office/drawing/2014/main" val="20005"/>
                    </a:ext>
                  </a:extLst>
                </a:gridCol>
                <a:gridCol w="436084">
                  <a:extLst>
                    <a:ext uri="{9D8B030D-6E8A-4147-A177-3AD203B41FA5}">
                      <a16:colId xmlns:a16="http://schemas.microsoft.com/office/drawing/2014/main" val="20006"/>
                    </a:ext>
                  </a:extLst>
                </a:gridCol>
                <a:gridCol w="436084">
                  <a:extLst>
                    <a:ext uri="{9D8B030D-6E8A-4147-A177-3AD203B41FA5}">
                      <a16:colId xmlns:a16="http://schemas.microsoft.com/office/drawing/2014/main" val="20007"/>
                    </a:ext>
                  </a:extLst>
                </a:gridCol>
                <a:gridCol w="436084">
                  <a:extLst>
                    <a:ext uri="{9D8B030D-6E8A-4147-A177-3AD203B41FA5}">
                      <a16:colId xmlns:a16="http://schemas.microsoft.com/office/drawing/2014/main" val="20008"/>
                    </a:ext>
                  </a:extLst>
                </a:gridCol>
                <a:gridCol w="436084">
                  <a:extLst>
                    <a:ext uri="{9D8B030D-6E8A-4147-A177-3AD203B41FA5}">
                      <a16:colId xmlns:a16="http://schemas.microsoft.com/office/drawing/2014/main" val="20009"/>
                    </a:ext>
                  </a:extLst>
                </a:gridCol>
                <a:gridCol w="436084">
                  <a:extLst>
                    <a:ext uri="{9D8B030D-6E8A-4147-A177-3AD203B41FA5}">
                      <a16:colId xmlns:a16="http://schemas.microsoft.com/office/drawing/2014/main" val="20010"/>
                    </a:ext>
                  </a:extLst>
                </a:gridCol>
              </a:tblGrid>
              <a:tr h="491111">
                <a:tc>
                  <a:txBody>
                    <a:bodyPr/>
                    <a:lstStyle/>
                    <a:p>
                      <a:pPr algn="ctr"/>
                      <a:r>
                        <a:rPr lang="en-US" sz="1300" b="0" dirty="0">
                          <a:solidFill>
                            <a:schemeClr val="tx1"/>
                          </a:solidFill>
                        </a:rPr>
                        <a:t>[0]</a:t>
                      </a:r>
                    </a:p>
                  </a:txBody>
                  <a:tcPr marL="0" marR="0" marT="0" marB="0" anchor="b">
                    <a:noFill/>
                  </a:tcPr>
                </a:tc>
                <a:tc>
                  <a:txBody>
                    <a:bodyPr/>
                    <a:lstStyle/>
                    <a:p>
                      <a:pPr algn="ctr"/>
                      <a:r>
                        <a:rPr lang="en-US" sz="1300" b="0" dirty="0">
                          <a:solidFill>
                            <a:schemeClr val="tx1"/>
                          </a:solidFill>
                        </a:rPr>
                        <a:t>[1]</a:t>
                      </a:r>
                    </a:p>
                  </a:txBody>
                  <a:tcPr marL="0" marR="0" marT="0" marB="0" anchor="b">
                    <a:noFill/>
                  </a:tcPr>
                </a:tc>
                <a:tc>
                  <a:txBody>
                    <a:bodyPr/>
                    <a:lstStyle/>
                    <a:p>
                      <a:pPr algn="ctr"/>
                      <a:r>
                        <a:rPr lang="en-US" sz="1300" b="0" dirty="0">
                          <a:solidFill>
                            <a:schemeClr val="tx1"/>
                          </a:solidFill>
                        </a:rPr>
                        <a:t>[2]</a:t>
                      </a:r>
                    </a:p>
                  </a:txBody>
                  <a:tcPr marL="0" marR="0" marT="0" marB="0" anchor="b">
                    <a:noFill/>
                  </a:tcPr>
                </a:tc>
                <a:tc>
                  <a:txBody>
                    <a:bodyPr/>
                    <a:lstStyle/>
                    <a:p>
                      <a:pPr algn="ctr"/>
                      <a:r>
                        <a:rPr lang="en-US" sz="1300" b="0" dirty="0">
                          <a:solidFill>
                            <a:schemeClr val="tx1"/>
                          </a:solidFill>
                        </a:rPr>
                        <a:t>[3]</a:t>
                      </a:r>
                    </a:p>
                  </a:txBody>
                  <a:tcPr marL="0" marR="0" marT="0" marB="0" anchor="b">
                    <a:noFill/>
                  </a:tcPr>
                </a:tc>
                <a:tc>
                  <a:txBody>
                    <a:bodyPr/>
                    <a:lstStyle/>
                    <a:p>
                      <a:pPr algn="ctr"/>
                      <a:r>
                        <a:rPr lang="en-US" sz="1300" b="0" dirty="0">
                          <a:solidFill>
                            <a:schemeClr val="tx1"/>
                          </a:solidFill>
                        </a:rPr>
                        <a:t>[4]</a:t>
                      </a:r>
                    </a:p>
                  </a:txBody>
                  <a:tcPr marL="0" marR="0" marT="0" marB="0" anchor="b">
                    <a:noFill/>
                  </a:tcPr>
                </a:tc>
                <a:tc>
                  <a:txBody>
                    <a:bodyPr/>
                    <a:lstStyle/>
                    <a:p>
                      <a:pPr algn="ctr"/>
                      <a:r>
                        <a:rPr lang="en-US" sz="1300" b="0" dirty="0">
                          <a:solidFill>
                            <a:schemeClr val="tx1"/>
                          </a:solidFill>
                        </a:rPr>
                        <a:t>[5]</a:t>
                      </a:r>
                    </a:p>
                  </a:txBody>
                  <a:tcPr marL="0" marR="0" marT="0" marB="0" anchor="b">
                    <a:noFill/>
                  </a:tcPr>
                </a:tc>
                <a:tc>
                  <a:txBody>
                    <a:bodyPr/>
                    <a:lstStyle/>
                    <a:p>
                      <a:pPr algn="ctr"/>
                      <a:r>
                        <a:rPr lang="en-US" sz="1300" b="0" dirty="0">
                          <a:solidFill>
                            <a:schemeClr val="tx1"/>
                          </a:solidFill>
                        </a:rPr>
                        <a:t>[6]</a:t>
                      </a:r>
                    </a:p>
                  </a:txBody>
                  <a:tcPr marL="0" marR="0" marT="0" marB="0" anchor="b">
                    <a:noFill/>
                  </a:tcPr>
                </a:tc>
                <a:tc>
                  <a:txBody>
                    <a:bodyPr/>
                    <a:lstStyle/>
                    <a:p>
                      <a:pPr algn="ctr"/>
                      <a:r>
                        <a:rPr lang="en-US" sz="1300" b="0" dirty="0">
                          <a:solidFill>
                            <a:schemeClr val="tx1"/>
                          </a:solidFill>
                        </a:rPr>
                        <a:t>[7]</a:t>
                      </a:r>
                    </a:p>
                  </a:txBody>
                  <a:tcPr marL="0" marR="0" marT="0" marB="0" anchor="b">
                    <a:noFill/>
                  </a:tcPr>
                </a:tc>
                <a:tc>
                  <a:txBody>
                    <a:bodyPr/>
                    <a:lstStyle/>
                    <a:p>
                      <a:pPr algn="ctr"/>
                      <a:r>
                        <a:rPr lang="en-US" sz="1300" b="0" dirty="0">
                          <a:solidFill>
                            <a:schemeClr val="tx1"/>
                          </a:solidFill>
                        </a:rPr>
                        <a:t>[8]</a:t>
                      </a:r>
                    </a:p>
                  </a:txBody>
                  <a:tcPr marL="0" marR="0" marT="0" marB="0" anchor="b">
                    <a:noFill/>
                  </a:tcPr>
                </a:tc>
                <a:tc>
                  <a:txBody>
                    <a:bodyPr/>
                    <a:lstStyle/>
                    <a:p>
                      <a:pPr algn="ctr"/>
                      <a:r>
                        <a:rPr lang="en-US" sz="1300" b="0" dirty="0">
                          <a:solidFill>
                            <a:schemeClr val="tx1"/>
                          </a:solidFill>
                        </a:rPr>
                        <a:t>[9]</a:t>
                      </a:r>
                    </a:p>
                  </a:txBody>
                  <a:tcPr marL="0" marR="0" marT="0" marB="0" anchor="b">
                    <a:noFill/>
                  </a:tcPr>
                </a:tc>
                <a:tc>
                  <a:txBody>
                    <a:bodyPr/>
                    <a:lstStyle/>
                    <a:p>
                      <a:pPr algn="ctr"/>
                      <a:r>
                        <a:rPr lang="en-US" sz="1300" b="0" dirty="0">
                          <a:solidFill>
                            <a:schemeClr val="tx1"/>
                          </a:solidFill>
                        </a:rPr>
                        <a:t>[10]</a:t>
                      </a:r>
                    </a:p>
                  </a:txBody>
                  <a:tcPr marL="0" marR="0" marT="0" marB="0" anchor="b">
                    <a:noFill/>
                  </a:tcPr>
                </a:tc>
                <a:extLst>
                  <a:ext uri="{0D108BD9-81ED-4DB2-BD59-A6C34878D82A}">
                    <a16:rowId xmlns:a16="http://schemas.microsoft.com/office/drawing/2014/main" val="10000"/>
                  </a:ext>
                </a:extLst>
              </a:tr>
              <a:tr h="491111">
                <a:tc>
                  <a:txBody>
                    <a:bodyPr/>
                    <a:lstStyle/>
                    <a:p>
                      <a:pPr algn="ctr"/>
                      <a:r>
                        <a:rPr lang="en-US" sz="2000" dirty="0"/>
                        <a:t>S</a:t>
                      </a:r>
                    </a:p>
                  </a:txBody>
                  <a:tcPr marL="0" marR="0" marT="0" marB="0" anchor="ctr"/>
                </a:tc>
                <a:tc>
                  <a:txBody>
                    <a:bodyPr/>
                    <a:lstStyle/>
                    <a:p>
                      <a:pPr algn="ctr"/>
                      <a:r>
                        <a:rPr lang="en-US" sz="2000" dirty="0"/>
                        <a:t>t</a:t>
                      </a:r>
                    </a:p>
                  </a:txBody>
                  <a:tcPr marL="0" marR="0" marT="0" marB="0" anchor="ctr"/>
                </a:tc>
                <a:tc>
                  <a:txBody>
                    <a:bodyPr/>
                    <a:lstStyle/>
                    <a:p>
                      <a:pPr algn="ctr"/>
                      <a:r>
                        <a:rPr lang="en-US" sz="2000" dirty="0"/>
                        <a:t>a</a:t>
                      </a:r>
                    </a:p>
                  </a:txBody>
                  <a:tcPr marL="0" marR="0" marT="0" marB="0" anchor="ctr"/>
                </a:tc>
                <a:tc>
                  <a:txBody>
                    <a:bodyPr/>
                    <a:lstStyle/>
                    <a:p>
                      <a:pPr algn="ctr"/>
                      <a:r>
                        <a:rPr lang="en-US" sz="2000" dirty="0"/>
                        <a:t>y</a:t>
                      </a:r>
                    </a:p>
                  </a:txBody>
                  <a:tcPr marL="0" marR="0" marT="0" marB="0" anchor="ctr"/>
                </a:tc>
                <a:tc>
                  <a:txBody>
                    <a:bodyPr/>
                    <a:lstStyle/>
                    <a:p>
                      <a:pPr algn="ctr"/>
                      <a:endParaRPr lang="en-US" sz="2000" dirty="0"/>
                    </a:p>
                  </a:txBody>
                  <a:tcPr marL="0" marR="0" marT="0" marB="0" anchor="ctr"/>
                </a:tc>
                <a:tc>
                  <a:txBody>
                    <a:bodyPr/>
                    <a:lstStyle/>
                    <a:p>
                      <a:pPr algn="ctr"/>
                      <a:r>
                        <a:rPr lang="en-US" sz="2000" dirty="0"/>
                        <a:t>h</a:t>
                      </a:r>
                    </a:p>
                  </a:txBody>
                  <a:tcPr marL="0" marR="0" marT="0" marB="0" anchor="ctr"/>
                </a:tc>
                <a:tc>
                  <a:txBody>
                    <a:bodyPr/>
                    <a:lstStyle/>
                    <a:p>
                      <a:pPr algn="ctr"/>
                      <a:r>
                        <a:rPr lang="en-US" sz="2000" dirty="0"/>
                        <a:t>u</a:t>
                      </a:r>
                    </a:p>
                  </a:txBody>
                  <a:tcPr marL="0" marR="0" marT="0" marB="0" anchor="ctr"/>
                </a:tc>
                <a:tc>
                  <a:txBody>
                    <a:bodyPr/>
                    <a:lstStyle/>
                    <a:p>
                      <a:pPr algn="ctr"/>
                      <a:r>
                        <a:rPr lang="en-US" sz="2000" dirty="0"/>
                        <a:t>n</a:t>
                      </a:r>
                    </a:p>
                  </a:txBody>
                  <a:tcPr marL="0" marR="0" marT="0" marB="0" anchor="ctr"/>
                </a:tc>
                <a:tc>
                  <a:txBody>
                    <a:bodyPr/>
                    <a:lstStyle/>
                    <a:p>
                      <a:pPr algn="ctr"/>
                      <a:r>
                        <a:rPr lang="en-US" sz="2000" dirty="0"/>
                        <a:t>g</a:t>
                      </a:r>
                    </a:p>
                  </a:txBody>
                  <a:tcPr marL="0" marR="0" marT="0" marB="0" anchor="ctr"/>
                </a:tc>
                <a:tc>
                  <a:txBody>
                    <a:bodyPr/>
                    <a:lstStyle/>
                    <a:p>
                      <a:pPr algn="ctr"/>
                      <a:r>
                        <a:rPr lang="en-US" sz="2000" dirty="0"/>
                        <a:t>r</a:t>
                      </a:r>
                    </a:p>
                  </a:txBody>
                  <a:tcPr marL="0" marR="0" marT="0" marB="0" anchor="ctr"/>
                </a:tc>
                <a:tc>
                  <a:txBody>
                    <a:bodyPr/>
                    <a:lstStyle/>
                    <a:p>
                      <a:pPr algn="ctr"/>
                      <a:r>
                        <a:rPr lang="en-US" sz="2000" dirty="0"/>
                        <a:t>y</a:t>
                      </a:r>
                    </a:p>
                  </a:txBody>
                  <a:tcPr marL="0" marR="0" marT="0" marB="0" anchor="ctr"/>
                </a:tc>
                <a:extLst>
                  <a:ext uri="{0D108BD9-81ED-4DB2-BD59-A6C34878D82A}">
                    <a16:rowId xmlns:a16="http://schemas.microsoft.com/office/drawing/2014/main" val="10001"/>
                  </a:ext>
                </a:extLst>
              </a:tr>
            </a:tbl>
          </a:graphicData>
        </a:graphic>
      </p:graphicFrame>
      <p:sp>
        <p:nvSpPr>
          <p:cNvPr id="8" name="TextBox 7"/>
          <p:cNvSpPr txBox="1"/>
          <p:nvPr/>
        </p:nvSpPr>
        <p:spPr>
          <a:xfrm>
            <a:off x="1618346" y="3476386"/>
            <a:ext cx="691215" cy="369332"/>
          </a:xfrm>
          <a:prstGeom prst="rect">
            <a:avLst/>
          </a:prstGeom>
          <a:noFill/>
        </p:spPr>
        <p:txBody>
          <a:bodyPr wrap="none" rtlCol="0">
            <a:spAutoFit/>
          </a:bodyPr>
          <a:lstStyle/>
          <a:p>
            <a:r>
              <a:rPr lang="en-US">
                <a:latin typeface="Consolas" charset="0"/>
                <a:ea typeface="Consolas" charset="0"/>
                <a:cs typeface="Consolas" charset="0"/>
              </a:rPr>
              <a:t>text</a:t>
            </a:r>
            <a:endParaRPr lang="en-US" dirty="0">
              <a:latin typeface="Consolas" charset="0"/>
              <a:ea typeface="Consolas" charset="0"/>
              <a:cs typeface="Consolas" charset="0"/>
            </a:endParaRPr>
          </a:p>
        </p:txBody>
      </p:sp>
      <p:sp>
        <p:nvSpPr>
          <p:cNvPr id="9" name="TextBox 8"/>
          <p:cNvSpPr txBox="1"/>
          <p:nvPr/>
        </p:nvSpPr>
        <p:spPr>
          <a:xfrm>
            <a:off x="2782940" y="4691551"/>
            <a:ext cx="4772460" cy="461665"/>
          </a:xfrm>
          <a:prstGeom prst="rect">
            <a:avLst/>
          </a:prstGeom>
          <a:noFill/>
        </p:spPr>
        <p:txBody>
          <a:bodyPr wrap="none" rtlCol="0">
            <a:spAutoFit/>
          </a:bodyPr>
          <a:lstStyle/>
          <a:p>
            <a:r>
              <a:rPr lang="en-US" sz="2400" b="1" dirty="0" err="1">
                <a:solidFill>
                  <a:schemeClr val="accent6"/>
                </a:solidFill>
                <a:latin typeface="Consolas" charset="0"/>
                <a:ea typeface="Consolas" charset="0"/>
                <a:cs typeface="Consolas" charset="0"/>
              </a:rPr>
              <a:t>text.replace</a:t>
            </a:r>
            <a:r>
              <a:rPr lang="en-US" sz="2400" b="1" dirty="0">
                <a:solidFill>
                  <a:schemeClr val="accent6"/>
                </a:solidFill>
                <a:latin typeface="Consolas" charset="0"/>
                <a:ea typeface="Consolas" charset="0"/>
                <a:cs typeface="Consolas" charset="0"/>
              </a:rPr>
              <a:t>(5, 5, "</a:t>
            </a:r>
            <a:r>
              <a:rPr lang="en-US" sz="2400" b="1" dirty="0" err="1">
                <a:solidFill>
                  <a:schemeClr val="accent6"/>
                </a:solidFill>
                <a:latin typeface="Consolas" charset="0"/>
                <a:ea typeface="Consolas" charset="0"/>
                <a:cs typeface="Consolas" charset="0"/>
              </a:rPr>
              <a:t>funn</a:t>
            </a:r>
            <a:r>
              <a:rPr lang="en-US" sz="2400" b="1" dirty="0">
                <a:solidFill>
                  <a:schemeClr val="accent6"/>
                </a:solidFill>
                <a:latin typeface="Consolas" charset="0"/>
                <a:ea typeface="Consolas" charset="0"/>
                <a:cs typeface="Consolas" charset="0"/>
              </a:rPr>
              <a:t> ")</a:t>
            </a:r>
          </a:p>
        </p:txBody>
      </p:sp>
      <p:graphicFrame>
        <p:nvGraphicFramePr>
          <p:cNvPr id="10" name="Table 9"/>
          <p:cNvGraphicFramePr>
            <a:graphicFrameLocks noGrp="1"/>
          </p:cNvGraphicFramePr>
          <p:nvPr>
            <p:extLst/>
          </p:nvPr>
        </p:nvGraphicFramePr>
        <p:xfrm>
          <a:off x="4668605" y="4116330"/>
          <a:ext cx="1765596" cy="491111"/>
        </p:xfrm>
        <a:graphic>
          <a:graphicData uri="http://schemas.openxmlformats.org/drawingml/2006/table">
            <a:tbl>
              <a:tblPr bandRow="1">
                <a:tableStyleId>{5C22544A-7EE6-4342-B048-85BDC9FD1C3A}</a:tableStyleId>
              </a:tblPr>
              <a:tblGrid>
                <a:gridCol w="441399">
                  <a:extLst>
                    <a:ext uri="{9D8B030D-6E8A-4147-A177-3AD203B41FA5}">
                      <a16:colId xmlns:a16="http://schemas.microsoft.com/office/drawing/2014/main" val="20000"/>
                    </a:ext>
                  </a:extLst>
                </a:gridCol>
                <a:gridCol w="441399">
                  <a:extLst>
                    <a:ext uri="{9D8B030D-6E8A-4147-A177-3AD203B41FA5}">
                      <a16:colId xmlns:a16="http://schemas.microsoft.com/office/drawing/2014/main" val="20001"/>
                    </a:ext>
                  </a:extLst>
                </a:gridCol>
                <a:gridCol w="441399">
                  <a:extLst>
                    <a:ext uri="{9D8B030D-6E8A-4147-A177-3AD203B41FA5}">
                      <a16:colId xmlns:a16="http://schemas.microsoft.com/office/drawing/2014/main" val="20002"/>
                    </a:ext>
                  </a:extLst>
                </a:gridCol>
                <a:gridCol w="441399">
                  <a:extLst>
                    <a:ext uri="{9D8B030D-6E8A-4147-A177-3AD203B41FA5}">
                      <a16:colId xmlns:a16="http://schemas.microsoft.com/office/drawing/2014/main" val="20003"/>
                    </a:ext>
                  </a:extLst>
                </a:gridCol>
              </a:tblGrid>
              <a:tr h="491111">
                <a:tc>
                  <a:txBody>
                    <a:bodyPr/>
                    <a:lstStyle/>
                    <a:p>
                      <a:pPr algn="ctr"/>
                      <a:r>
                        <a:rPr lang="en-US" sz="2000" dirty="0"/>
                        <a:t>f</a:t>
                      </a:r>
                    </a:p>
                  </a:txBody>
                  <a:tcPr marL="0" marR="0" marT="0" marB="0" anchor="ctr"/>
                </a:tc>
                <a:tc>
                  <a:txBody>
                    <a:bodyPr/>
                    <a:lstStyle/>
                    <a:p>
                      <a:pPr algn="ctr"/>
                      <a:r>
                        <a:rPr lang="en-US" sz="2000" dirty="0"/>
                        <a:t>u</a:t>
                      </a:r>
                    </a:p>
                  </a:txBody>
                  <a:tcPr marL="0" marR="0" marT="0" marB="0" anchor="ctr"/>
                </a:tc>
                <a:tc>
                  <a:txBody>
                    <a:bodyPr/>
                    <a:lstStyle/>
                    <a:p>
                      <a:pPr algn="ctr"/>
                      <a:r>
                        <a:rPr lang="en-US" sz="2000" dirty="0"/>
                        <a:t>n</a:t>
                      </a:r>
                    </a:p>
                  </a:txBody>
                  <a:tcPr marL="0" marR="0" marT="0" marB="0" anchor="ctr"/>
                </a:tc>
                <a:tc>
                  <a:txBody>
                    <a:bodyPr/>
                    <a:lstStyle/>
                    <a:p>
                      <a:pPr algn="ctr"/>
                      <a:r>
                        <a:rPr lang="en-US" sz="2000" dirty="0"/>
                        <a:t>n</a:t>
                      </a:r>
                    </a:p>
                  </a:txBody>
                  <a:tcPr marL="0" marR="0" marT="0" marB="0" anchor="ctr"/>
                </a:tc>
                <a:extLst>
                  <a:ext uri="{0D108BD9-81ED-4DB2-BD59-A6C34878D82A}">
                    <a16:rowId xmlns:a16="http://schemas.microsoft.com/office/drawing/2014/main" val="10000"/>
                  </a:ext>
                </a:extLst>
              </a:tr>
            </a:tbl>
          </a:graphicData>
        </a:graphic>
      </p:graphicFrame>
      <p:sp>
        <p:nvSpPr>
          <p:cNvPr id="13" name="TextBox 12"/>
          <p:cNvSpPr txBox="1"/>
          <p:nvPr/>
        </p:nvSpPr>
        <p:spPr>
          <a:xfrm>
            <a:off x="736768" y="5871595"/>
            <a:ext cx="3605033"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latin typeface="Avenir Next Condensed" charset="0"/>
                <a:ea typeface="Avenir Next Condensed" charset="0"/>
                <a:cs typeface="Avenir Next Condensed" charset="0"/>
              </a:rPr>
              <a:t>Resulting string:  </a:t>
            </a:r>
            <a:r>
              <a:rPr lang="en-US" sz="2000" dirty="0"/>
              <a:t>"</a:t>
            </a:r>
            <a:r>
              <a:rPr lang="en-US" sz="2000" dirty="0">
                <a:latin typeface="Consolas" charset="0"/>
                <a:ea typeface="Consolas" charset="0"/>
                <a:cs typeface="Consolas" charset="0"/>
              </a:rPr>
              <a:t>Stay funny</a:t>
            </a:r>
            <a:r>
              <a:rPr lang="en-US" sz="2000" dirty="0"/>
              <a:t>"</a:t>
            </a:r>
          </a:p>
        </p:txBody>
      </p:sp>
      <p:cxnSp>
        <p:nvCxnSpPr>
          <p:cNvPr id="15" name="Straight Arrow Connector 14"/>
          <p:cNvCxnSpPr/>
          <p:nvPr/>
        </p:nvCxnSpPr>
        <p:spPr>
          <a:xfrm flipH="1" flipV="1">
            <a:off x="4493464" y="3912505"/>
            <a:ext cx="175141" cy="2038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V="1">
            <a:off x="6434201" y="3912505"/>
            <a:ext cx="238937" cy="2038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Slide Number Placeholder 17"/>
          <p:cNvSpPr>
            <a:spLocks noGrp="1"/>
          </p:cNvSpPr>
          <p:nvPr>
            <p:ph type="sldNum" sz="quarter" idx="12"/>
          </p:nvPr>
        </p:nvSpPr>
        <p:spPr/>
        <p:txBody>
          <a:bodyPr/>
          <a:lstStyle/>
          <a:p>
            <a:fld id="{A2D5F323-9395-A24C-8003-89F99F5948AE}" type="slidenum">
              <a:rPr lang="en-US" smtClean="0"/>
              <a:pPr/>
              <a:t>32</a:t>
            </a:fld>
            <a:endParaRPr lang="en-US"/>
          </a:p>
        </p:txBody>
      </p:sp>
      <p:grpSp>
        <p:nvGrpSpPr>
          <p:cNvPr id="12" name="Group 11"/>
          <p:cNvGrpSpPr/>
          <p:nvPr/>
        </p:nvGrpSpPr>
        <p:grpSpPr>
          <a:xfrm>
            <a:off x="5008652" y="5111517"/>
            <a:ext cx="2184470" cy="820745"/>
            <a:chOff x="5008652" y="5111517"/>
            <a:chExt cx="2184470" cy="820745"/>
          </a:xfrm>
        </p:grpSpPr>
        <p:grpSp>
          <p:nvGrpSpPr>
            <p:cNvPr id="14" name="Group 13"/>
            <p:cNvGrpSpPr/>
            <p:nvPr/>
          </p:nvGrpSpPr>
          <p:grpSpPr>
            <a:xfrm>
              <a:off x="5008652" y="5117981"/>
              <a:ext cx="1208781" cy="814281"/>
              <a:chOff x="6062731" y="5110339"/>
              <a:chExt cx="1208781" cy="814281"/>
            </a:xfrm>
          </p:grpSpPr>
          <p:sp>
            <p:nvSpPr>
              <p:cNvPr id="16" name="TextBox 15"/>
              <p:cNvSpPr txBox="1"/>
              <p:nvPr/>
            </p:nvSpPr>
            <p:spPr>
              <a:xfrm>
                <a:off x="6062731" y="5462955"/>
                <a:ext cx="628698" cy="461665"/>
              </a:xfrm>
              <a:prstGeom prst="rect">
                <a:avLst/>
              </a:prstGeom>
              <a:noFill/>
            </p:spPr>
            <p:txBody>
              <a:bodyPr wrap="none" rtlCol="0">
                <a:spAutoFit/>
              </a:bodyPr>
              <a:lstStyle/>
              <a:p>
                <a:r>
                  <a:rPr lang="en-US" sz="2400" dirty="0" err="1">
                    <a:solidFill>
                      <a:schemeClr val="accent1"/>
                    </a:solidFill>
                  </a:rPr>
                  <a:t>pos</a:t>
                </a:r>
                <a:endParaRPr lang="en-US" sz="2400" dirty="0">
                  <a:solidFill>
                    <a:schemeClr val="accent1"/>
                  </a:solidFill>
                </a:endParaRPr>
              </a:p>
            </p:txBody>
          </p:sp>
          <p:sp>
            <p:nvSpPr>
              <p:cNvPr id="19" name="TextBox 18"/>
              <p:cNvSpPr txBox="1"/>
              <p:nvPr/>
            </p:nvSpPr>
            <p:spPr>
              <a:xfrm>
                <a:off x="6924942" y="5440713"/>
                <a:ext cx="346570" cy="461665"/>
              </a:xfrm>
              <a:prstGeom prst="rect">
                <a:avLst/>
              </a:prstGeom>
              <a:noFill/>
            </p:spPr>
            <p:txBody>
              <a:bodyPr wrap="none" rtlCol="0">
                <a:spAutoFit/>
              </a:bodyPr>
              <a:lstStyle/>
              <a:p>
                <a:r>
                  <a:rPr lang="en-US" sz="2400" dirty="0">
                    <a:solidFill>
                      <a:schemeClr val="accent1"/>
                    </a:solidFill>
                  </a:rPr>
                  <a:t>n</a:t>
                </a:r>
              </a:p>
            </p:txBody>
          </p:sp>
          <p:cxnSp>
            <p:nvCxnSpPr>
              <p:cNvPr id="20" name="Straight Arrow Connector 19"/>
              <p:cNvCxnSpPr/>
              <p:nvPr/>
            </p:nvCxnSpPr>
            <p:spPr>
              <a:xfrm flipH="1" flipV="1">
                <a:off x="6265718" y="5110339"/>
                <a:ext cx="208344" cy="4485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6779470" y="5110339"/>
                <a:ext cx="290945" cy="4485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2" name="Straight Arrow Connector 21"/>
            <p:cNvCxnSpPr/>
            <p:nvPr/>
          </p:nvCxnSpPr>
          <p:spPr>
            <a:xfrm flipH="1" flipV="1">
              <a:off x="6527665" y="5111517"/>
              <a:ext cx="290945" cy="4485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681635" y="5444300"/>
              <a:ext cx="511487" cy="461665"/>
            </a:xfrm>
            <a:prstGeom prst="rect">
              <a:avLst/>
            </a:prstGeom>
            <a:noFill/>
          </p:spPr>
          <p:txBody>
            <a:bodyPr wrap="none" rtlCol="0">
              <a:spAutoFit/>
            </a:bodyPr>
            <a:lstStyle/>
            <a:p>
              <a:r>
                <a:rPr lang="en-US" sz="2400" dirty="0" err="1">
                  <a:solidFill>
                    <a:schemeClr val="accent1"/>
                  </a:solidFill>
                </a:rPr>
                <a:t>str</a:t>
              </a:r>
              <a:endParaRPr lang="en-US" sz="2400" dirty="0">
                <a:solidFill>
                  <a:schemeClr val="accent1"/>
                </a:solidFill>
              </a:endParaRPr>
            </a:p>
          </p:txBody>
        </p:sp>
      </p:grpSp>
    </p:spTree>
    <p:extLst>
      <p:ext uri="{BB962C8B-B14F-4D97-AF65-F5344CB8AC3E}">
        <p14:creationId xmlns:p14="http://schemas.microsoft.com/office/powerpoint/2010/main" val="316964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Rectangle 5"/>
          <p:cNvSpPr/>
          <p:nvPr/>
        </p:nvSpPr>
        <p:spPr>
          <a:xfrm>
            <a:off x="770984" y="1966595"/>
            <a:ext cx="6259442" cy="251188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s1 = "</a:t>
            </a:r>
            <a:r>
              <a:rPr lang="en-US" dirty="0">
                <a:latin typeface="Consolas" charset="0"/>
                <a:ea typeface="Consolas" charset="0"/>
                <a:cs typeface="Consolas" charset="0"/>
              </a:rPr>
              <a:t>Cloudy and warm.</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a:t>
            </a:r>
            <a:r>
              <a:rPr lang="en-US" dirty="0">
                <a:latin typeface="Consolas" charset="0"/>
                <a:ea typeface="Consolas" charset="0"/>
                <a:cs typeface="Consolas" charset="0"/>
              </a:rPr>
              <a:t>s2 = "Angel is taking programming.";</a:t>
            </a:r>
          </a:p>
          <a:p>
            <a:pPr>
              <a:tabLst>
                <a:tab pos="274320" algn="l"/>
              </a:tabLst>
            </a:pPr>
            <a:r>
              <a:rPr lang="en-US" dirty="0">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t</a:t>
            </a:r>
            <a:r>
              <a:rPr lang="en-US" dirty="0">
                <a:latin typeface="Consolas" charset="0"/>
                <a:ea typeface="Consolas" charset="0"/>
                <a:cs typeface="Consolas" charset="0"/>
              </a:rPr>
              <a:t>1 = " very";</a:t>
            </a:r>
          </a:p>
          <a:p>
            <a:pPr>
              <a:tabLst>
                <a:tab pos="274320" algn="l"/>
              </a:tabLst>
            </a:pPr>
            <a:r>
              <a:rPr lang="en-US" dirty="0">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a:t>
            </a:r>
            <a:r>
              <a:rPr lang="en-US" dirty="0">
                <a:latin typeface="Consolas" charset="0"/>
                <a:ea typeface="Consolas" charset="0"/>
                <a:cs typeface="Consolas" charset="0"/>
              </a:rPr>
              <a:t>t2 = "Nelson";</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fr-FR" dirty="0">
                <a:solidFill>
                  <a:schemeClr val="tx1"/>
                </a:solidFill>
                <a:latin typeface="Consolas" charset="0"/>
                <a:ea typeface="Consolas" charset="0"/>
                <a:cs typeface="Consolas" charset="0"/>
              </a:rPr>
              <a:t>	cout &lt;&lt; </a:t>
            </a:r>
            <a:r>
              <a:rPr lang="fr-FR" dirty="0">
                <a:solidFill>
                  <a:schemeClr val="accent6">
                    <a:lumMod val="75000"/>
                  </a:schemeClr>
                </a:solidFill>
                <a:latin typeface="Consolas" charset="0"/>
                <a:ea typeface="Consolas" charset="0"/>
                <a:cs typeface="Consolas" charset="0"/>
              </a:rPr>
              <a:t>s1.insert(10, t1)</a:t>
            </a:r>
            <a:r>
              <a:rPr lang="fr-FR" dirty="0">
                <a:solidFill>
                  <a:schemeClr val="tx1"/>
                </a:solidFill>
                <a:latin typeface="Consolas" charset="0"/>
                <a:ea typeface="Consolas" charset="0"/>
                <a:cs typeface="Consolas" charset="0"/>
              </a:rPr>
              <a:t> &lt;&lt; </a:t>
            </a:r>
            <a:r>
              <a:rPr lang="fr-FR" dirty="0" err="1">
                <a:solidFill>
                  <a:schemeClr val="tx1"/>
                </a:solidFill>
                <a:latin typeface="Consolas" charset="0"/>
                <a:ea typeface="Consolas" charset="0"/>
                <a:cs typeface="Consolas" charset="0"/>
              </a:rPr>
              <a:t>endl</a:t>
            </a:r>
            <a:r>
              <a:rPr lang="fr-FR" dirty="0">
                <a:solidFill>
                  <a:schemeClr val="tx1"/>
                </a:solidFill>
                <a:latin typeface="Consolas" charset="0"/>
                <a:ea typeface="Consolas" charset="0"/>
                <a:cs typeface="Consolas" charset="0"/>
              </a:rPr>
              <a:t>;</a:t>
            </a:r>
          </a:p>
          <a:p>
            <a:pPr>
              <a:tabLst>
                <a:tab pos="274320" algn="l"/>
              </a:tabLst>
            </a:pPr>
            <a:r>
              <a:rPr lang="fr-FR" dirty="0">
                <a:solidFill>
                  <a:schemeClr val="tx1"/>
                </a:solidFill>
                <a:latin typeface="Consolas" charset="0"/>
                <a:ea typeface="Consolas" charset="0"/>
                <a:cs typeface="Consolas" charset="0"/>
              </a:rPr>
              <a:t>	cout &lt;&lt; </a:t>
            </a:r>
            <a:r>
              <a:rPr lang="fr-FR" dirty="0">
                <a:solidFill>
                  <a:schemeClr val="accent6">
                    <a:lumMod val="75000"/>
                  </a:schemeClr>
                </a:solidFill>
                <a:latin typeface="Consolas" charset="0"/>
                <a:ea typeface="Consolas" charset="0"/>
                <a:cs typeface="Consolas" charset="0"/>
              </a:rPr>
              <a:t>s2.replace(0, 5, t2)</a:t>
            </a:r>
            <a:r>
              <a:rPr lang="fr-FR" dirty="0">
                <a:solidFill>
                  <a:schemeClr val="tx1"/>
                </a:solidFill>
                <a:latin typeface="Consolas" charset="0"/>
                <a:ea typeface="Consolas" charset="0"/>
                <a:cs typeface="Consolas" charset="0"/>
              </a:rPr>
              <a:t> &lt;&lt; </a:t>
            </a:r>
            <a:r>
              <a:rPr lang="fr-FR" dirty="0" err="1">
                <a:solidFill>
                  <a:schemeClr val="tx1"/>
                </a:solidFill>
                <a:latin typeface="Consolas" charset="0"/>
                <a:ea typeface="Consolas" charset="0"/>
                <a:cs typeface="Consolas" charset="0"/>
              </a:rPr>
              <a:t>endl</a:t>
            </a:r>
            <a:r>
              <a:rPr lang="fr-FR" dirty="0">
                <a:solidFill>
                  <a:schemeClr val="tx1"/>
                </a:solidFill>
                <a:latin typeface="Consolas" charset="0"/>
                <a:ea typeface="Consolas" charset="0"/>
                <a:cs typeface="Consolas" charset="0"/>
              </a:rPr>
              <a:t>;</a:t>
            </a:r>
          </a:p>
        </p:txBody>
      </p:sp>
      <p:sp>
        <p:nvSpPr>
          <p:cNvPr id="7" name="TextBox 6"/>
          <p:cNvSpPr txBox="1"/>
          <p:nvPr/>
        </p:nvSpPr>
        <p:spPr>
          <a:xfrm>
            <a:off x="770984" y="4531961"/>
            <a:ext cx="2989921" cy="338554"/>
          </a:xfrm>
          <a:prstGeom prst="rect">
            <a:avLst/>
          </a:prstGeom>
          <a:noFill/>
        </p:spPr>
        <p:txBody>
          <a:bodyPr wrap="none" rtlCol="0">
            <a:spAutoFit/>
          </a:bodyPr>
          <a:lstStyle/>
          <a:p>
            <a:r>
              <a:rPr lang="en-US" sz="1600" dirty="0">
                <a:latin typeface="Consolas" charset="0"/>
                <a:ea typeface="Consolas" charset="0"/>
                <a:cs typeface="Consolas" charset="0"/>
              </a:rPr>
              <a:t>string_insert_replace.cpp</a:t>
            </a:r>
          </a:p>
        </p:txBody>
      </p:sp>
      <p:sp>
        <p:nvSpPr>
          <p:cNvPr id="8" name="Rectangle 7"/>
          <p:cNvSpPr/>
          <p:nvPr/>
        </p:nvSpPr>
        <p:spPr>
          <a:xfrm>
            <a:off x="4896533" y="4356393"/>
            <a:ext cx="3681824" cy="175346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Cloudy and very warm.</a:t>
            </a:r>
          </a:p>
          <a:p>
            <a:r>
              <a:rPr lang="en-US" sz="1600" dirty="0">
                <a:solidFill>
                  <a:schemeClr val="tx1"/>
                </a:solidFill>
                <a:latin typeface="Consolas" charset="0"/>
                <a:ea typeface="Consolas" charset="0"/>
                <a:cs typeface="Consolas" charset="0"/>
              </a:rPr>
              <a:t>Nelson is taking programming.</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p:txBody>
      </p:sp>
      <p:sp>
        <p:nvSpPr>
          <p:cNvPr id="9" name="TextBox 8"/>
          <p:cNvSpPr txBox="1"/>
          <p:nvPr/>
        </p:nvSpPr>
        <p:spPr>
          <a:xfrm>
            <a:off x="4899998" y="6109855"/>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33</a:t>
            </a:fld>
            <a:endParaRPr lang="en-US"/>
          </a:p>
        </p:txBody>
      </p:sp>
    </p:spTree>
    <p:extLst>
      <p:ext uri="{BB962C8B-B14F-4D97-AF65-F5344CB8AC3E}">
        <p14:creationId xmlns:p14="http://schemas.microsoft.com/office/powerpoint/2010/main" val="296711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The Hangman Game</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Tutorial Problems - Strings</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34</a:t>
            </a:fld>
            <a:endParaRPr lang="en-US" dirty="0"/>
          </a:p>
        </p:txBody>
      </p:sp>
    </p:spTree>
    <p:extLst>
      <p:ext uri="{BB962C8B-B14F-4D97-AF65-F5344CB8AC3E}">
        <p14:creationId xmlns:p14="http://schemas.microsoft.com/office/powerpoint/2010/main" val="12078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Hangman Game</a:t>
            </a:r>
          </a:p>
        </p:txBody>
      </p:sp>
      <p:sp>
        <p:nvSpPr>
          <p:cNvPr id="3" name="Content Placeholder 2"/>
          <p:cNvSpPr>
            <a:spLocks noGrp="1"/>
          </p:cNvSpPr>
          <p:nvPr>
            <p:ph idx="1"/>
          </p:nvPr>
        </p:nvSpPr>
        <p:spPr/>
        <p:txBody>
          <a:bodyPr>
            <a:normAutofit/>
          </a:bodyPr>
          <a:lstStyle/>
          <a:p>
            <a:r>
              <a:rPr lang="en-US" dirty="0"/>
              <a:t>You are going to implement the Hangman game in this task.  </a:t>
            </a:r>
          </a:p>
          <a:p>
            <a:r>
              <a:rPr lang="en-US" dirty="0"/>
              <a:t>Your program will generate a random word for a user to guess.</a:t>
            </a:r>
          </a:p>
          <a:p>
            <a:r>
              <a:rPr lang="en-US" dirty="0"/>
              <a:t>You program should display dashes for unrevealed letters for the word</a:t>
            </a:r>
          </a:p>
          <a:p>
            <a:r>
              <a:rPr lang="en-US" dirty="0"/>
              <a:t>The player will guess a letter in each round</a:t>
            </a:r>
          </a:p>
          <a:p>
            <a:pPr lvl="1"/>
            <a:r>
              <a:rPr lang="en-US" dirty="0"/>
              <a:t>If the letter appears in the word, display all occurrences of the letter in the word</a:t>
            </a:r>
          </a:p>
          <a:p>
            <a:pPr lvl="1"/>
            <a:r>
              <a:rPr lang="en-US" dirty="0"/>
              <a:t>Otherwise add one stroke to the hangman picture</a:t>
            </a:r>
          </a:p>
          <a:p>
            <a:r>
              <a:rPr lang="en-US" dirty="0"/>
              <a:t>The game ends when</a:t>
            </a:r>
          </a:p>
          <a:p>
            <a:pPr lvl="1"/>
            <a:r>
              <a:rPr lang="en-US" dirty="0"/>
              <a:t>Either the player wins by successfully guessing the complete word</a:t>
            </a:r>
          </a:p>
          <a:p>
            <a:pPr lvl="1"/>
            <a:r>
              <a:rPr lang="en-US" dirty="0"/>
              <a:t>Or the player loses when the hangman picture is shown in full</a:t>
            </a:r>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35</a:t>
            </a:fld>
            <a:endParaRPr lang="en-US"/>
          </a:p>
        </p:txBody>
      </p:sp>
    </p:spTree>
    <p:extLst>
      <p:ext uri="{BB962C8B-B14F-4D97-AF65-F5344CB8AC3E}">
        <p14:creationId xmlns:p14="http://schemas.microsoft.com/office/powerpoint/2010/main" val="675720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Hangman Game</a:t>
            </a:r>
          </a:p>
        </p:txBody>
      </p:sp>
      <p:sp>
        <p:nvSpPr>
          <p:cNvPr id="3" name="Content Placeholder 2"/>
          <p:cNvSpPr>
            <a:spLocks noGrp="1"/>
          </p:cNvSpPr>
          <p:nvPr>
            <p:ph idx="1"/>
          </p:nvPr>
        </p:nvSpPr>
        <p:spPr/>
        <p:txBody>
          <a:bodyPr>
            <a:normAutofit/>
          </a:bodyPr>
          <a:lstStyle/>
          <a:p>
            <a:r>
              <a:rPr lang="en-US" dirty="0"/>
              <a:t>Sample game play (suppose the word is “engineering”):</a:t>
            </a:r>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36</a:t>
            </a:fld>
            <a:endParaRPr lang="en-US"/>
          </a:p>
        </p:txBody>
      </p:sp>
      <p:sp>
        <p:nvSpPr>
          <p:cNvPr id="5" name="TextBox 4"/>
          <p:cNvSpPr txBox="1"/>
          <p:nvPr/>
        </p:nvSpPr>
        <p:spPr>
          <a:xfrm>
            <a:off x="516667"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a:t>
            </a:r>
          </a:p>
          <a:p>
            <a:r>
              <a:rPr lang="en-US" sz="1200" dirty="0">
                <a:latin typeface="Consolas" pitchFamily="49" charset="0"/>
              </a:rPr>
              <a:t>       |</a:t>
            </a:r>
          </a:p>
          <a:p>
            <a:endParaRPr lang="en-US" sz="1200" dirty="0">
              <a:latin typeface="Consolas" pitchFamily="49" charset="0"/>
            </a:endParaRPr>
          </a:p>
          <a:p>
            <a:endParaRPr lang="en-US" sz="1200" dirty="0">
              <a:latin typeface="Consolas" pitchFamily="49" charset="0"/>
            </a:endParaRPr>
          </a:p>
          <a:p>
            <a:endParaRPr lang="en-US" sz="1200" dirty="0">
              <a:latin typeface="Consolas" pitchFamily="49" charset="0"/>
            </a:endParaRPr>
          </a:p>
          <a:p>
            <a:r>
              <a:rPr lang="en-US" sz="1200" dirty="0">
                <a:latin typeface="Consolas" pitchFamily="49" charset="0"/>
              </a:rPr>
              <a:t>Guess a letter: a   </a:t>
            </a:r>
          </a:p>
        </p:txBody>
      </p:sp>
      <p:sp>
        <p:nvSpPr>
          <p:cNvPr id="6" name="TextBox 5"/>
          <p:cNvSpPr txBox="1"/>
          <p:nvPr/>
        </p:nvSpPr>
        <p:spPr>
          <a:xfrm>
            <a:off x="2636822"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a:t>
            </a:r>
          </a:p>
          <a:p>
            <a:r>
              <a:rPr lang="en-US" sz="1200" dirty="0">
                <a:latin typeface="Consolas" pitchFamily="49" charset="0"/>
              </a:rPr>
              <a:t>       |</a:t>
            </a:r>
          </a:p>
          <a:p>
            <a:r>
              <a:rPr lang="en-US" sz="1200" dirty="0">
                <a:latin typeface="Consolas" pitchFamily="49" charset="0"/>
              </a:rPr>
              <a:t>       O</a:t>
            </a:r>
          </a:p>
          <a:p>
            <a:endParaRPr lang="en-US" sz="1200" dirty="0">
              <a:latin typeface="Consolas" pitchFamily="49" charset="0"/>
            </a:endParaRPr>
          </a:p>
          <a:p>
            <a:endParaRPr lang="en-US" sz="1200" dirty="0">
              <a:latin typeface="Consolas" pitchFamily="49" charset="0"/>
            </a:endParaRPr>
          </a:p>
          <a:p>
            <a:r>
              <a:rPr lang="en-US" sz="1200" dirty="0">
                <a:latin typeface="Consolas" pitchFamily="49" charset="0"/>
              </a:rPr>
              <a:t>Guess a letter: e</a:t>
            </a:r>
          </a:p>
        </p:txBody>
      </p:sp>
      <p:sp>
        <p:nvSpPr>
          <p:cNvPr id="7" name="TextBox 6"/>
          <p:cNvSpPr txBox="1"/>
          <p:nvPr/>
        </p:nvSpPr>
        <p:spPr>
          <a:xfrm>
            <a:off x="4756977"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ee</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endParaRPr lang="en-US" sz="1200" dirty="0">
              <a:latin typeface="Consolas" pitchFamily="49" charset="0"/>
            </a:endParaRPr>
          </a:p>
          <a:p>
            <a:endParaRPr lang="en-US" sz="1200" dirty="0">
              <a:latin typeface="Consolas" pitchFamily="49" charset="0"/>
            </a:endParaRPr>
          </a:p>
          <a:p>
            <a:r>
              <a:rPr lang="en-US" sz="1200" dirty="0">
                <a:latin typeface="Consolas" pitchFamily="49" charset="0"/>
              </a:rPr>
              <a:t>Guess a letter: o   </a:t>
            </a:r>
          </a:p>
        </p:txBody>
      </p:sp>
      <p:sp>
        <p:nvSpPr>
          <p:cNvPr id="8" name="TextBox 7"/>
          <p:cNvSpPr txBox="1"/>
          <p:nvPr/>
        </p:nvSpPr>
        <p:spPr>
          <a:xfrm>
            <a:off x="2897997" y="4215124"/>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i-ee-i</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endParaRPr lang="en-US" sz="1200" dirty="0">
              <a:latin typeface="Consolas" pitchFamily="49" charset="0"/>
            </a:endParaRPr>
          </a:p>
          <a:p>
            <a:r>
              <a:rPr lang="en-US" sz="1200" dirty="0">
                <a:latin typeface="Consolas" pitchFamily="49" charset="0"/>
              </a:rPr>
              <a:t>Guess a letter: s   </a:t>
            </a:r>
          </a:p>
        </p:txBody>
      </p:sp>
      <p:sp>
        <p:nvSpPr>
          <p:cNvPr id="9" name="TextBox 8"/>
          <p:cNvSpPr txBox="1"/>
          <p:nvPr/>
        </p:nvSpPr>
        <p:spPr>
          <a:xfrm>
            <a:off x="6877133"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ee</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endParaRPr lang="en-US" sz="1200" dirty="0">
              <a:latin typeface="Consolas" pitchFamily="49" charset="0"/>
            </a:endParaRPr>
          </a:p>
          <a:p>
            <a:r>
              <a:rPr lang="en-US" sz="1200" dirty="0">
                <a:latin typeface="Consolas" pitchFamily="49" charset="0"/>
              </a:rPr>
              <a:t>Guess a letter: i   </a:t>
            </a:r>
          </a:p>
        </p:txBody>
      </p:sp>
      <p:sp>
        <p:nvSpPr>
          <p:cNvPr id="10" name="TextBox 9"/>
          <p:cNvSpPr txBox="1"/>
          <p:nvPr/>
        </p:nvSpPr>
        <p:spPr>
          <a:xfrm>
            <a:off x="777842" y="4215124"/>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i-ee-i</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endParaRPr lang="en-US" sz="1200" dirty="0">
              <a:latin typeface="Consolas" pitchFamily="49" charset="0"/>
            </a:endParaRPr>
          </a:p>
          <a:p>
            <a:r>
              <a:rPr lang="en-US" sz="1200" dirty="0">
                <a:latin typeface="Consolas" pitchFamily="49" charset="0"/>
              </a:rPr>
              <a:t>Guess a letter: u   </a:t>
            </a:r>
          </a:p>
        </p:txBody>
      </p:sp>
      <p:sp>
        <p:nvSpPr>
          <p:cNvPr id="11" name="TextBox 10"/>
          <p:cNvSpPr txBox="1"/>
          <p:nvPr/>
        </p:nvSpPr>
        <p:spPr>
          <a:xfrm>
            <a:off x="5018152" y="4215124"/>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i-ee-i</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endParaRPr lang="en-US" sz="1200" dirty="0">
              <a:latin typeface="Consolas" pitchFamily="49" charset="0"/>
            </a:endParaRPr>
          </a:p>
          <a:p>
            <a:r>
              <a:rPr lang="en-US" sz="1200" dirty="0">
                <a:latin typeface="Consolas" pitchFamily="49" charset="0"/>
              </a:rPr>
              <a:t>Guess a letter: t   </a:t>
            </a:r>
          </a:p>
        </p:txBody>
      </p:sp>
      <p:sp>
        <p:nvSpPr>
          <p:cNvPr id="12" name="TextBox 11"/>
          <p:cNvSpPr txBox="1"/>
          <p:nvPr/>
        </p:nvSpPr>
        <p:spPr>
          <a:xfrm>
            <a:off x="7138308" y="4215124"/>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i-ee-i</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Guess a letter: g   </a:t>
            </a:r>
          </a:p>
        </p:txBody>
      </p:sp>
      <p:sp>
        <p:nvSpPr>
          <p:cNvPr id="13" name="Right Arrow 12"/>
          <p:cNvSpPr/>
          <p:nvPr/>
        </p:nvSpPr>
        <p:spPr>
          <a:xfrm>
            <a:off x="2363918"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484073"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604228"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2625093" y="4800600"/>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a:off x="4745248" y="4800600"/>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a:off x="6865403" y="4800600"/>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a:off x="516667" y="4800600"/>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289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Hangman Game</a:t>
            </a:r>
          </a:p>
        </p:txBody>
      </p:sp>
      <p:sp>
        <p:nvSpPr>
          <p:cNvPr id="3" name="Content Placeholder 2"/>
          <p:cNvSpPr>
            <a:spLocks noGrp="1"/>
          </p:cNvSpPr>
          <p:nvPr>
            <p:ph idx="1"/>
          </p:nvPr>
        </p:nvSpPr>
        <p:spPr/>
        <p:txBody>
          <a:bodyPr>
            <a:normAutofit/>
          </a:bodyPr>
          <a:lstStyle/>
          <a:p>
            <a:r>
              <a:rPr lang="en-US" dirty="0"/>
              <a:t>Sample game play (suppose the word is “engineering”):</a:t>
            </a:r>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37</a:t>
            </a:fld>
            <a:endParaRPr lang="en-US"/>
          </a:p>
        </p:txBody>
      </p:sp>
      <p:sp>
        <p:nvSpPr>
          <p:cNvPr id="5" name="TextBox 4"/>
          <p:cNvSpPr txBox="1"/>
          <p:nvPr/>
        </p:nvSpPr>
        <p:spPr>
          <a:xfrm>
            <a:off x="516667"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gi</a:t>
            </a:r>
            <a:r>
              <a:rPr lang="en-US" sz="1200" dirty="0">
                <a:latin typeface="Consolas" pitchFamily="49" charset="0"/>
              </a:rPr>
              <a:t>-</a:t>
            </a:r>
            <a:r>
              <a:rPr lang="en-US" sz="1200" dirty="0" err="1">
                <a:latin typeface="Consolas" pitchFamily="49" charset="0"/>
              </a:rPr>
              <a:t>ee</a:t>
            </a:r>
            <a:r>
              <a:rPr lang="en-US" sz="1200" dirty="0">
                <a:latin typeface="Consolas" pitchFamily="49" charset="0"/>
              </a:rPr>
              <a:t>-</a:t>
            </a:r>
            <a:r>
              <a:rPr lang="en-US" sz="1200" dirty="0" err="1">
                <a:latin typeface="Consolas" pitchFamily="49" charset="0"/>
              </a:rPr>
              <a:t>i</a:t>
            </a:r>
            <a:r>
              <a:rPr lang="en-US" sz="1200" dirty="0">
                <a:latin typeface="Consolas" pitchFamily="49" charset="0"/>
              </a:rPr>
              <a:t>-g</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Guess a letter: n   </a:t>
            </a:r>
          </a:p>
        </p:txBody>
      </p:sp>
      <p:sp>
        <p:nvSpPr>
          <p:cNvPr id="6" name="TextBox 5"/>
          <p:cNvSpPr txBox="1"/>
          <p:nvPr/>
        </p:nvSpPr>
        <p:spPr>
          <a:xfrm>
            <a:off x="2636822"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a:t>
            </a:r>
            <a:r>
              <a:rPr lang="en-US" sz="1200" dirty="0" err="1">
                <a:latin typeface="Consolas" pitchFamily="49" charset="0"/>
              </a:rPr>
              <a:t>enginee-ing</a:t>
            </a:r>
            <a:endParaRPr lang="en-US" sz="1200" dirty="0">
              <a:latin typeface="Consolas" pitchFamily="49" charset="0"/>
            </a:endParaRP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Guess a letter: r</a:t>
            </a:r>
          </a:p>
        </p:txBody>
      </p:sp>
      <p:sp>
        <p:nvSpPr>
          <p:cNvPr id="8" name="TextBox 7"/>
          <p:cNvSpPr txBox="1"/>
          <p:nvPr/>
        </p:nvSpPr>
        <p:spPr>
          <a:xfrm>
            <a:off x="4850657"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engineering</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You win!   </a:t>
            </a:r>
          </a:p>
        </p:txBody>
      </p:sp>
      <p:sp>
        <p:nvSpPr>
          <p:cNvPr id="11" name="TextBox 10"/>
          <p:cNvSpPr txBox="1"/>
          <p:nvPr/>
        </p:nvSpPr>
        <p:spPr>
          <a:xfrm>
            <a:off x="4850657" y="4399789"/>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engineering</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 \</a:t>
            </a:r>
          </a:p>
          <a:p>
            <a:r>
              <a:rPr lang="en-US" sz="1200" dirty="0">
                <a:latin typeface="Consolas" pitchFamily="49" charset="0"/>
              </a:rPr>
              <a:t>You lose!   </a:t>
            </a:r>
          </a:p>
        </p:txBody>
      </p:sp>
      <p:sp>
        <p:nvSpPr>
          <p:cNvPr id="13" name="Right Arrow 12"/>
          <p:cNvSpPr/>
          <p:nvPr/>
        </p:nvSpPr>
        <p:spPr>
          <a:xfrm>
            <a:off x="2363918"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255492"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4490793"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Bent-Up Arrow 22"/>
          <p:cNvSpPr/>
          <p:nvPr/>
        </p:nvSpPr>
        <p:spPr>
          <a:xfrm rot="5400000">
            <a:off x="1758269" y="4040844"/>
            <a:ext cx="854421" cy="693052"/>
          </a:xfrm>
          <a:prstGeom prst="bentUpArrow">
            <a:avLst>
              <a:gd name="adj1" fmla="val 11572"/>
              <a:gd name="adj2" fmla="val 14328"/>
              <a:gd name="adj3" fmla="val 12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636822" y="4399789"/>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a:t>
            </a:r>
            <a:r>
              <a:rPr lang="en-US" sz="1200" dirty="0" err="1">
                <a:latin typeface="Consolas" pitchFamily="49" charset="0"/>
              </a:rPr>
              <a:t>enginee-ing</a:t>
            </a:r>
            <a:endParaRPr lang="en-US" sz="1200" dirty="0">
              <a:latin typeface="Consolas" pitchFamily="49" charset="0"/>
            </a:endParaRP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Guess a letter: b</a:t>
            </a:r>
          </a:p>
        </p:txBody>
      </p:sp>
      <p:sp>
        <p:nvSpPr>
          <p:cNvPr id="25" name="TextBox 24"/>
          <p:cNvSpPr txBox="1"/>
          <p:nvPr/>
        </p:nvSpPr>
        <p:spPr>
          <a:xfrm>
            <a:off x="6745640" y="3348744"/>
            <a:ext cx="1394613"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winning case</a:t>
            </a:r>
          </a:p>
        </p:txBody>
      </p:sp>
      <p:sp>
        <p:nvSpPr>
          <p:cNvPr id="26" name="TextBox 25"/>
          <p:cNvSpPr txBox="1"/>
          <p:nvPr/>
        </p:nvSpPr>
        <p:spPr>
          <a:xfrm>
            <a:off x="6745640" y="5415452"/>
            <a:ext cx="119744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losing case</a:t>
            </a:r>
          </a:p>
        </p:txBody>
      </p:sp>
      <p:sp>
        <p:nvSpPr>
          <p:cNvPr id="7" name="TextBox 6">
            <a:extLst>
              <a:ext uri="{FF2B5EF4-FFF2-40B4-BE49-F238E27FC236}">
                <a16:creationId xmlns:a16="http://schemas.microsoft.com/office/drawing/2014/main" id="{D7E8D484-2F7B-4046-A526-AA5191B3EDA4}"/>
              </a:ext>
            </a:extLst>
          </p:cNvPr>
          <p:cNvSpPr txBox="1"/>
          <p:nvPr/>
        </p:nvSpPr>
        <p:spPr>
          <a:xfrm>
            <a:off x="457200" y="5991151"/>
            <a:ext cx="7485884" cy="646331"/>
          </a:xfrm>
          <a:prstGeom prst="rect">
            <a:avLst/>
          </a:prstGeom>
          <a:noFill/>
        </p:spPr>
        <p:txBody>
          <a:bodyPr wrap="square" rtlCol="0">
            <a:spAutoFit/>
          </a:bodyPr>
          <a:lstStyle/>
          <a:p>
            <a:r>
              <a:rPr lang="en-US" b="1" dirty="0" err="1">
                <a:solidFill>
                  <a:schemeClr val="accent6">
                    <a:lumMod val="75000"/>
                  </a:schemeClr>
                </a:solidFill>
              </a:rPr>
              <a:t>hangman.cpp</a:t>
            </a:r>
            <a:r>
              <a:rPr lang="en-US" b="1" dirty="0">
                <a:solidFill>
                  <a:schemeClr val="accent6">
                    <a:lumMod val="75000"/>
                  </a:schemeClr>
                </a:solidFill>
              </a:rPr>
              <a:t> provides the completed version of this tutorial problem.  You may compile and run it to see the expected results first.</a:t>
            </a:r>
          </a:p>
        </p:txBody>
      </p:sp>
    </p:spTree>
    <p:extLst>
      <p:ext uri="{BB962C8B-B14F-4D97-AF65-F5344CB8AC3E}">
        <p14:creationId xmlns:p14="http://schemas.microsoft.com/office/powerpoint/2010/main" val="2536818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1:  Generate a random word</a:t>
            </a:r>
          </a:p>
        </p:txBody>
      </p:sp>
      <p:sp>
        <p:nvSpPr>
          <p:cNvPr id="3" name="Content Placeholder 2"/>
          <p:cNvSpPr>
            <a:spLocks noGrp="1"/>
          </p:cNvSpPr>
          <p:nvPr>
            <p:ph idx="1"/>
          </p:nvPr>
        </p:nvSpPr>
        <p:spPr/>
        <p:txBody>
          <a:bodyPr>
            <a:normAutofit/>
          </a:bodyPr>
          <a:lstStyle/>
          <a:p>
            <a:r>
              <a:rPr lang="en-US" sz="2200" dirty="0"/>
              <a:t>Open </a:t>
            </a:r>
            <a:r>
              <a:rPr lang="en-US" sz="2200" b="1" dirty="0" err="1">
                <a:solidFill>
                  <a:schemeClr val="accent6">
                    <a:lumMod val="75000"/>
                  </a:schemeClr>
                </a:solidFill>
              </a:rPr>
              <a:t>hangman_incomplete.cpp</a:t>
            </a:r>
            <a:r>
              <a:rPr lang="en-US" sz="2200" dirty="0"/>
              <a:t>.</a:t>
            </a:r>
          </a:p>
          <a:p>
            <a:r>
              <a:rPr lang="en-US" sz="2200" dirty="0"/>
              <a:t>The word list to be guessed by the player is stored in an array of strings:</a:t>
            </a:r>
          </a:p>
          <a:p>
            <a:endParaRPr lang="en-US" sz="2200" dirty="0"/>
          </a:p>
          <a:p>
            <a:pPr marL="0" indent="0">
              <a:buNone/>
            </a:pPr>
            <a:br>
              <a:rPr lang="en-US" sz="2200" dirty="0"/>
            </a:br>
            <a:endParaRPr lang="en-US" sz="2200" dirty="0"/>
          </a:p>
          <a:p>
            <a:r>
              <a:rPr lang="en-US" sz="2200" dirty="0"/>
              <a:t>Generate a random number to randomly select one of the words in the word list as the guessing word.</a:t>
            </a:r>
          </a:p>
        </p:txBody>
      </p:sp>
      <p:sp>
        <p:nvSpPr>
          <p:cNvPr id="4" name="Slide Number Placeholder 3"/>
          <p:cNvSpPr>
            <a:spLocks noGrp="1"/>
          </p:cNvSpPr>
          <p:nvPr>
            <p:ph type="sldNum" sz="quarter" idx="12"/>
          </p:nvPr>
        </p:nvSpPr>
        <p:spPr/>
        <p:txBody>
          <a:bodyPr/>
          <a:lstStyle/>
          <a:p>
            <a:fld id="{A2D5F323-9395-A24C-8003-89F99F5948AE}" type="slidenum">
              <a:rPr lang="en-US" smtClean="0"/>
              <a:pPr/>
              <a:t>38</a:t>
            </a:fld>
            <a:endParaRPr lang="en-US"/>
          </a:p>
        </p:txBody>
      </p:sp>
      <p:sp>
        <p:nvSpPr>
          <p:cNvPr id="5" name="Rectangle 4"/>
          <p:cNvSpPr/>
          <p:nvPr/>
        </p:nvSpPr>
        <p:spPr>
          <a:xfrm>
            <a:off x="1324235" y="2743201"/>
            <a:ext cx="7362565" cy="96813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rPr>
              <a:t>string wordlist[10]</a:t>
            </a:r>
            <a:r>
              <a:rPr lang="en-US" dirty="0">
                <a:solidFill>
                  <a:schemeClr val="tx1"/>
                </a:solidFill>
              </a:rPr>
              <a:t> = { "engineering", "hangman", "brainstorm", "random",</a:t>
            </a:r>
          </a:p>
          <a:p>
            <a:r>
              <a:rPr lang="en-US" dirty="0">
                <a:solidFill>
                  <a:schemeClr val="tx1"/>
                </a:solidFill>
              </a:rPr>
              <a:t>        "envelope", "interface", "iceberg", "</a:t>
            </a:r>
            <a:r>
              <a:rPr lang="en-US" dirty="0" err="1">
                <a:solidFill>
                  <a:schemeClr val="tx1"/>
                </a:solidFill>
              </a:rPr>
              <a:t>humour</a:t>
            </a:r>
            <a:r>
              <a:rPr lang="en-US" dirty="0">
                <a:solidFill>
                  <a:schemeClr val="tx1"/>
                </a:solidFill>
              </a:rPr>
              <a:t>", "lemon", "commander"};</a:t>
            </a:r>
          </a:p>
        </p:txBody>
      </p:sp>
      <p:sp>
        <p:nvSpPr>
          <p:cNvPr id="6" name="Rectangle 5"/>
          <p:cNvSpPr/>
          <p:nvPr/>
        </p:nvSpPr>
        <p:spPr>
          <a:xfrm>
            <a:off x="1324235" y="4823272"/>
            <a:ext cx="7551380" cy="96813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rPr>
              <a:t>// </a:t>
            </a:r>
            <a:r>
              <a:rPr lang="en-US" b="1" dirty="0">
                <a:solidFill>
                  <a:schemeClr val="tx1"/>
                </a:solidFill>
              </a:rPr>
              <a:t>TODO:  Task 1: </a:t>
            </a:r>
            <a:r>
              <a:rPr lang="en-US" dirty="0">
                <a:solidFill>
                  <a:schemeClr val="tx1"/>
                </a:solidFill>
              </a:rPr>
              <a:t>fill in the index to choose a random word from the word list</a:t>
            </a:r>
          </a:p>
          <a:p>
            <a:r>
              <a:rPr lang="en-US" dirty="0">
                <a:solidFill>
                  <a:schemeClr val="tx1"/>
                </a:solidFill>
              </a:rPr>
              <a:t> string </a:t>
            </a:r>
            <a:r>
              <a:rPr lang="en-US" b="1" dirty="0">
                <a:solidFill>
                  <a:srgbClr val="E46C0A"/>
                </a:solidFill>
              </a:rPr>
              <a:t>word</a:t>
            </a:r>
            <a:r>
              <a:rPr lang="en-US" dirty="0">
                <a:solidFill>
                  <a:schemeClr val="tx1"/>
                </a:solidFill>
              </a:rPr>
              <a:t> = wordlist[          ]; </a:t>
            </a:r>
          </a:p>
        </p:txBody>
      </p:sp>
      <p:sp>
        <p:nvSpPr>
          <p:cNvPr id="7" name="Oval 6"/>
          <p:cNvSpPr/>
          <p:nvPr/>
        </p:nvSpPr>
        <p:spPr>
          <a:xfrm>
            <a:off x="3574508" y="5307341"/>
            <a:ext cx="45465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cxnSpLocks/>
            <a:stCxn id="7" idx="5"/>
            <a:endCxn id="10" idx="1"/>
          </p:cNvCxnSpPr>
          <p:nvPr/>
        </p:nvCxnSpPr>
        <p:spPr>
          <a:xfrm>
            <a:off x="3962579" y="5641405"/>
            <a:ext cx="1858736" cy="402255"/>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a:off x="5821315" y="5536404"/>
            <a:ext cx="2464608" cy="1014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Complete this in the </a:t>
            </a:r>
            <a:br>
              <a:rPr lang="en-US" dirty="0"/>
            </a:br>
            <a:r>
              <a:rPr lang="en-US" dirty="0"/>
              <a:t>main() function</a:t>
            </a:r>
          </a:p>
        </p:txBody>
      </p:sp>
      <p:cxnSp>
        <p:nvCxnSpPr>
          <p:cNvPr id="14" name="Straight Arrow Connector 13"/>
          <p:cNvCxnSpPr>
            <a:cxnSpLocks/>
            <a:stCxn id="15" idx="0"/>
          </p:cNvCxnSpPr>
          <p:nvPr/>
        </p:nvCxnSpPr>
        <p:spPr>
          <a:xfrm flipV="1">
            <a:off x="2228295" y="5504156"/>
            <a:ext cx="0" cy="577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804481" y="6081948"/>
            <a:ext cx="2847627" cy="5953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 the guessing word</a:t>
            </a:r>
          </a:p>
        </p:txBody>
      </p:sp>
    </p:spTree>
    <p:extLst>
      <p:ext uri="{BB962C8B-B14F-4D97-AF65-F5344CB8AC3E}">
        <p14:creationId xmlns:p14="http://schemas.microsoft.com/office/powerpoint/2010/main" val="2942811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Initialize the answer</a:t>
            </a:r>
          </a:p>
        </p:txBody>
      </p:sp>
      <p:sp>
        <p:nvSpPr>
          <p:cNvPr id="3" name="Content Placeholder 2"/>
          <p:cNvSpPr>
            <a:spLocks noGrp="1"/>
          </p:cNvSpPr>
          <p:nvPr>
            <p:ph idx="1"/>
          </p:nvPr>
        </p:nvSpPr>
        <p:spPr/>
        <p:txBody>
          <a:bodyPr>
            <a:normAutofit/>
          </a:bodyPr>
          <a:lstStyle/>
          <a:p>
            <a:r>
              <a:rPr lang="en-US" sz="2200" dirty="0"/>
              <a:t>Next, we need to initialize the answer string so that it contains only the hyphen '-' character to hide all letters of the guessing word.  E.g., if the guessing word is "random", the answer is initialized to "------". </a:t>
            </a:r>
          </a:p>
          <a:p>
            <a:r>
              <a:rPr lang="en-US" sz="2200" dirty="0"/>
              <a:t>Task 2 is to complete the function </a:t>
            </a:r>
            <a:r>
              <a:rPr lang="en-US" sz="2200" dirty="0" err="1"/>
              <a:t>init_answer</a:t>
            </a:r>
            <a:r>
              <a:rPr lang="en-US" sz="2200" dirty="0"/>
              <a: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39</a:t>
            </a:fld>
            <a:endParaRPr lang="en-US"/>
          </a:p>
        </p:txBody>
      </p:sp>
      <p:sp>
        <p:nvSpPr>
          <p:cNvPr id="5" name="Rectangle 4"/>
          <p:cNvSpPr/>
          <p:nvPr/>
        </p:nvSpPr>
        <p:spPr>
          <a:xfrm>
            <a:off x="745724" y="3275799"/>
            <a:ext cx="7551380" cy="308055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lumMod val="50000"/>
                    <a:lumOff val="50000"/>
                  </a:schemeClr>
                </a:solidFill>
              </a:rPr>
              <a:t>// return a string containing a sequence of '-' with specified length</a:t>
            </a:r>
          </a:p>
          <a:p>
            <a:r>
              <a:rPr lang="en-US" dirty="0">
                <a:solidFill>
                  <a:schemeClr val="tx1"/>
                </a:solidFill>
              </a:rPr>
              <a:t>string </a:t>
            </a:r>
            <a:r>
              <a:rPr lang="en-US" dirty="0" err="1">
                <a:solidFill>
                  <a:schemeClr val="tx1"/>
                </a:solidFill>
              </a:rPr>
              <a:t>init_answer</a:t>
            </a:r>
            <a:r>
              <a:rPr lang="en-US" dirty="0">
                <a:solidFill>
                  <a:schemeClr val="tx1"/>
                </a:solidFill>
              </a:rPr>
              <a:t>( </a:t>
            </a:r>
            <a:r>
              <a:rPr lang="en-US" dirty="0" err="1">
                <a:solidFill>
                  <a:schemeClr val="tx1"/>
                </a:solidFill>
              </a:rPr>
              <a:t>int</a:t>
            </a:r>
            <a:r>
              <a:rPr lang="en-US" dirty="0">
                <a:solidFill>
                  <a:schemeClr val="tx1"/>
                </a:solidFill>
              </a:rPr>
              <a:t> length )</a:t>
            </a:r>
          </a:p>
          <a:p>
            <a:r>
              <a:rPr lang="en-US" dirty="0">
                <a:solidFill>
                  <a:schemeClr val="tx1"/>
                </a:solidFill>
              </a:rPr>
              <a:t>{</a:t>
            </a:r>
          </a:p>
          <a:p>
            <a:r>
              <a:rPr lang="en-US" dirty="0">
                <a:solidFill>
                  <a:schemeClr val="tx1"/>
                </a:solidFill>
              </a:rPr>
              <a:t>    string g;</a:t>
            </a:r>
          </a:p>
          <a:p>
            <a:endParaRPr lang="en-US" dirty="0">
              <a:solidFill>
                <a:schemeClr val="tx1"/>
              </a:solidFill>
            </a:endParaRPr>
          </a:p>
          <a:p>
            <a:r>
              <a:rPr lang="en-US" b="1" dirty="0">
                <a:solidFill>
                  <a:schemeClr val="tx1"/>
                </a:solidFill>
              </a:rPr>
              <a:t>    // TODO: Task 2: compose the string g so that its length = length and </a:t>
            </a:r>
          </a:p>
          <a:p>
            <a:r>
              <a:rPr lang="en-US" b="1" dirty="0">
                <a:solidFill>
                  <a:schemeClr val="tx1"/>
                </a:solidFill>
              </a:rPr>
              <a:t>    // it only contains the letter '-'</a:t>
            </a:r>
          </a:p>
          <a:p>
            <a:endParaRPr lang="en-US" dirty="0">
              <a:solidFill>
                <a:schemeClr val="tx1"/>
              </a:solidFill>
            </a:endParaRPr>
          </a:p>
          <a:p>
            <a:endParaRPr lang="en-US" dirty="0">
              <a:solidFill>
                <a:schemeClr val="tx1"/>
              </a:solidFill>
            </a:endParaRPr>
          </a:p>
          <a:p>
            <a:r>
              <a:rPr lang="en-US" dirty="0">
                <a:solidFill>
                  <a:schemeClr val="tx1"/>
                </a:solidFill>
              </a:rPr>
              <a:t>    return g;</a:t>
            </a:r>
          </a:p>
          <a:p>
            <a:r>
              <a:rPr lang="en-US" dirty="0">
                <a:solidFill>
                  <a:schemeClr val="tx1"/>
                </a:solidFill>
              </a:rPr>
              <a:t>}</a:t>
            </a:r>
          </a:p>
        </p:txBody>
      </p:sp>
      <p:sp>
        <p:nvSpPr>
          <p:cNvPr id="6" name="Oval 5"/>
          <p:cNvSpPr/>
          <p:nvPr/>
        </p:nvSpPr>
        <p:spPr>
          <a:xfrm>
            <a:off x="1260629" y="5209078"/>
            <a:ext cx="45465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endCxn id="8" idx="1"/>
          </p:cNvCxnSpPr>
          <p:nvPr/>
        </p:nvCxnSpPr>
        <p:spPr>
          <a:xfrm>
            <a:off x="1715282" y="5405892"/>
            <a:ext cx="1792154" cy="344939"/>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507436" y="5243575"/>
            <a:ext cx="3603578" cy="1014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Complete the task here.   </a:t>
            </a:r>
            <a:br>
              <a:rPr lang="en-US" dirty="0"/>
            </a:br>
            <a:r>
              <a:rPr lang="en-US" dirty="0"/>
              <a:t>Idea:  Append the letter '-' to g until g is of the required length</a:t>
            </a:r>
          </a:p>
        </p:txBody>
      </p:sp>
    </p:spTree>
    <p:extLst>
      <p:ext uri="{BB962C8B-B14F-4D97-AF65-F5344CB8AC3E}">
        <p14:creationId xmlns:p14="http://schemas.microsoft.com/office/powerpoint/2010/main" val="15753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3:  Call </a:t>
            </a:r>
            <a:r>
              <a:rPr lang="en-US" dirty="0" err="1"/>
              <a:t>init_answer</a:t>
            </a:r>
            <a:r>
              <a:rPr lang="en-US" dirty="0"/>
              <a:t>()</a:t>
            </a:r>
          </a:p>
        </p:txBody>
      </p:sp>
      <p:sp>
        <p:nvSpPr>
          <p:cNvPr id="3" name="Content Placeholder 2"/>
          <p:cNvSpPr>
            <a:spLocks noGrp="1"/>
          </p:cNvSpPr>
          <p:nvPr>
            <p:ph idx="1"/>
          </p:nvPr>
        </p:nvSpPr>
        <p:spPr/>
        <p:txBody>
          <a:bodyPr/>
          <a:lstStyle/>
          <a:p>
            <a:r>
              <a:rPr lang="en-US" dirty="0"/>
              <a:t>In the main function, we will need to call </a:t>
            </a:r>
            <a:r>
              <a:rPr lang="en-US" b="1" dirty="0" err="1"/>
              <a:t>init_answer</a:t>
            </a:r>
            <a:r>
              <a:rPr lang="en-US" b="1" dirty="0"/>
              <a:t>()</a:t>
            </a:r>
            <a:r>
              <a:rPr lang="en-US" dirty="0"/>
              <a:t> and store the resulting string in the variable </a:t>
            </a:r>
            <a:r>
              <a:rPr lang="en-US" b="1" dirty="0"/>
              <a:t>answer</a:t>
            </a:r>
            <a:r>
              <a:rPr lang="en-US" dirty="0"/>
              <a: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40</a:t>
            </a:fld>
            <a:endParaRPr lang="en-US"/>
          </a:p>
        </p:txBody>
      </p:sp>
      <p:sp>
        <p:nvSpPr>
          <p:cNvPr id="5" name="Rectangle 4"/>
          <p:cNvSpPr/>
          <p:nvPr/>
        </p:nvSpPr>
        <p:spPr>
          <a:xfrm>
            <a:off x="887767" y="2523036"/>
            <a:ext cx="7551380" cy="147191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lumMod val="50000"/>
                    <a:lumOff val="50000"/>
                  </a:schemeClr>
                </a:solidFill>
              </a:rPr>
              <a:t>    // initialize the answer string</a:t>
            </a:r>
          </a:p>
          <a:p>
            <a:r>
              <a:rPr lang="en-US" dirty="0">
                <a:solidFill>
                  <a:schemeClr val="tx1">
                    <a:lumMod val="50000"/>
                    <a:lumOff val="50000"/>
                  </a:schemeClr>
                </a:solidFill>
              </a:rPr>
              <a:t>    // TODO:  Task 3: call </a:t>
            </a:r>
            <a:r>
              <a:rPr lang="en-US" dirty="0" err="1">
                <a:solidFill>
                  <a:schemeClr val="tx1">
                    <a:lumMod val="50000"/>
                    <a:lumOff val="50000"/>
                  </a:schemeClr>
                </a:solidFill>
              </a:rPr>
              <a:t>init_answer</a:t>
            </a:r>
            <a:r>
              <a:rPr lang="en-US" dirty="0">
                <a:solidFill>
                  <a:schemeClr val="tx1">
                    <a:lumMod val="50000"/>
                    <a:lumOff val="50000"/>
                  </a:schemeClr>
                </a:solidFill>
              </a:rPr>
              <a:t> and assign it to answer</a:t>
            </a:r>
          </a:p>
          <a:p>
            <a:r>
              <a:rPr lang="en-US" dirty="0">
                <a:solidFill>
                  <a:schemeClr val="tx1">
                    <a:lumMod val="50000"/>
                    <a:lumOff val="50000"/>
                  </a:schemeClr>
                </a:solidFill>
              </a:rPr>
              <a:t>    </a:t>
            </a:r>
            <a:r>
              <a:rPr lang="en-US" dirty="0">
                <a:solidFill>
                  <a:schemeClr val="tx1"/>
                </a:solidFill>
              </a:rPr>
              <a:t>string answer = </a:t>
            </a:r>
          </a:p>
        </p:txBody>
      </p:sp>
      <p:sp>
        <p:nvSpPr>
          <p:cNvPr id="6" name="Oval 5"/>
          <p:cNvSpPr/>
          <p:nvPr/>
        </p:nvSpPr>
        <p:spPr>
          <a:xfrm>
            <a:off x="2631282" y="3346882"/>
            <a:ext cx="45465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6" idx="5"/>
            <a:endCxn id="8" idx="1"/>
          </p:cNvCxnSpPr>
          <p:nvPr/>
        </p:nvCxnSpPr>
        <p:spPr>
          <a:xfrm>
            <a:off x="3019353" y="3680946"/>
            <a:ext cx="705585" cy="671908"/>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724938" y="3663190"/>
            <a:ext cx="4961862" cy="1379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Complete this by calling the function </a:t>
            </a:r>
            <a:r>
              <a:rPr lang="en-US" dirty="0" err="1"/>
              <a:t>init_answer</a:t>
            </a:r>
            <a:r>
              <a:rPr lang="en-US" dirty="0"/>
              <a:t>().</a:t>
            </a:r>
          </a:p>
          <a:p>
            <a:pPr algn="ctr"/>
            <a:r>
              <a:rPr lang="en-US" dirty="0"/>
              <a:t>What is the parameter that needs to be passed?</a:t>
            </a:r>
            <a:br>
              <a:rPr lang="en-US" dirty="0"/>
            </a:br>
            <a:r>
              <a:rPr lang="en-US" b="1" dirty="0"/>
              <a:t>What should be the length of the string answer?</a:t>
            </a:r>
          </a:p>
        </p:txBody>
      </p:sp>
    </p:spTree>
    <p:extLst>
      <p:ext uri="{BB962C8B-B14F-4D97-AF65-F5344CB8AC3E}">
        <p14:creationId xmlns:p14="http://schemas.microsoft.com/office/powerpoint/2010/main" val="101337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Logic</a:t>
            </a:r>
          </a:p>
        </p:txBody>
      </p:sp>
      <p:sp>
        <p:nvSpPr>
          <p:cNvPr id="3" name="Content Placeholder 2"/>
          <p:cNvSpPr>
            <a:spLocks noGrp="1"/>
          </p:cNvSpPr>
          <p:nvPr>
            <p:ph idx="1"/>
          </p:nvPr>
        </p:nvSpPr>
        <p:spPr>
          <a:xfrm>
            <a:off x="457200" y="1600200"/>
            <a:ext cx="8229600" cy="4983162"/>
          </a:xfrm>
        </p:spPr>
        <p:txBody>
          <a:bodyPr>
            <a:normAutofit lnSpcReduction="10000"/>
          </a:bodyPr>
          <a:lstStyle/>
          <a:p>
            <a:pPr marL="0" indent="0">
              <a:buNone/>
            </a:pPr>
            <a:r>
              <a:rPr lang="en-US" dirty="0"/>
              <a:t>Now take a look at the while loop in the main() function.</a:t>
            </a:r>
          </a:p>
          <a:p>
            <a:pPr marL="0" indent="0">
              <a:buNone/>
            </a:pPr>
            <a:r>
              <a:rPr lang="en-US" dirty="0"/>
              <a:t>The game logic is as follows:</a:t>
            </a:r>
          </a:p>
          <a:p>
            <a:r>
              <a:rPr lang="en-US" dirty="0"/>
              <a:t>While the game is not ended</a:t>
            </a:r>
          </a:p>
          <a:p>
            <a:pPr marL="857250" lvl="1" indent="-342900">
              <a:buFont typeface="+mj-lt"/>
              <a:buAutoNum type="arabicPeriod"/>
            </a:pPr>
            <a:r>
              <a:rPr lang="en-US" dirty="0"/>
              <a:t>Show the current answer and the hangman figure</a:t>
            </a:r>
          </a:p>
          <a:p>
            <a:pPr marL="857250" lvl="1" indent="-342900">
              <a:buFont typeface="+mj-lt"/>
              <a:buAutoNum type="arabicPeriod"/>
            </a:pPr>
            <a:r>
              <a:rPr lang="en-US" dirty="0"/>
              <a:t>Determine whether it is end of game.  There are two ways to end a game:</a:t>
            </a:r>
          </a:p>
          <a:p>
            <a:pPr marL="1314450" lvl="2" indent="-400050">
              <a:buFont typeface="+mj-lt"/>
              <a:buAutoNum type="alphaLcPeriod"/>
            </a:pPr>
            <a:r>
              <a:rPr lang="en-US" dirty="0"/>
              <a:t>the player guessed the word.   In this case, all the letters in the string </a:t>
            </a:r>
            <a:r>
              <a:rPr lang="en-US" b="1" dirty="0"/>
              <a:t>answer</a:t>
            </a:r>
            <a:r>
              <a:rPr lang="en-US" dirty="0"/>
              <a:t> should be revealed.  </a:t>
            </a:r>
          </a:p>
          <a:p>
            <a:pPr marL="1314450" lvl="2" indent="-400050">
              <a:buFont typeface="+mj-lt"/>
              <a:buAutoNum type="alphaLcPeriod"/>
            </a:pPr>
            <a:r>
              <a:rPr lang="en-US" dirty="0"/>
              <a:t>the player loses because he made too many wrong guesses.  </a:t>
            </a:r>
          </a:p>
          <a:p>
            <a:pPr marL="914400" lvl="1" indent="-400050">
              <a:buFont typeface="+mj-lt"/>
              <a:buAutoNum type="arabicPeriod"/>
            </a:pPr>
            <a:r>
              <a:rPr lang="en-US" dirty="0"/>
              <a:t>If it is the end of game, print the appropriate message and quit</a:t>
            </a:r>
          </a:p>
          <a:p>
            <a:pPr marL="914400" lvl="1" indent="-400050">
              <a:buFont typeface="+mj-lt"/>
              <a:buAutoNum type="arabicPeriod"/>
            </a:pPr>
            <a:r>
              <a:rPr lang="en-US" dirty="0"/>
              <a:t>Otherwise, ask the user to make a guess.</a:t>
            </a:r>
          </a:p>
          <a:p>
            <a:pPr marL="1314450" lvl="2" indent="-400050">
              <a:buFont typeface="+mj-lt"/>
              <a:buAutoNum type="alphaLcPeriod"/>
            </a:pPr>
            <a:r>
              <a:rPr lang="en-US" dirty="0"/>
              <a:t>If the guess is correct, update the answer by unmasking the correct letters</a:t>
            </a:r>
          </a:p>
          <a:p>
            <a:pPr marL="1314450" lvl="2" indent="-400050">
              <a:buFont typeface="+mj-lt"/>
              <a:buAutoNum type="alphaLcPeriod"/>
            </a:pPr>
            <a:r>
              <a:rPr lang="en-US" dirty="0"/>
              <a:t>Otherwise, update the counter for recording the number of wrong guesses</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41</a:t>
            </a:fld>
            <a:endParaRPr lang="en-US"/>
          </a:p>
        </p:txBody>
      </p:sp>
    </p:spTree>
    <p:extLst>
      <p:ext uri="{BB962C8B-B14F-4D97-AF65-F5344CB8AC3E}">
        <p14:creationId xmlns:p14="http://schemas.microsoft.com/office/powerpoint/2010/main" val="3944352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4:  Game Logic</a:t>
            </a:r>
          </a:p>
        </p:txBody>
      </p:sp>
      <p:sp>
        <p:nvSpPr>
          <p:cNvPr id="3" name="Content Placeholder 2"/>
          <p:cNvSpPr>
            <a:spLocks noGrp="1"/>
          </p:cNvSpPr>
          <p:nvPr>
            <p:ph idx="1"/>
          </p:nvPr>
        </p:nvSpPr>
        <p:spPr/>
        <p:txBody>
          <a:bodyPr/>
          <a:lstStyle/>
          <a:p>
            <a:r>
              <a:rPr lang="en-US" dirty="0"/>
              <a:t>Let's complete the game logic in the main function().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42</a:t>
            </a:fld>
            <a:endParaRPr lang="en-US"/>
          </a:p>
        </p:txBody>
      </p:sp>
      <p:sp>
        <p:nvSpPr>
          <p:cNvPr id="5" name="Rectangle 4"/>
          <p:cNvSpPr/>
          <p:nvPr/>
        </p:nvSpPr>
        <p:spPr>
          <a:xfrm>
            <a:off x="1056443" y="2130641"/>
            <a:ext cx="3817398" cy="38617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tx1"/>
                </a:solidFill>
              </a:rPr>
              <a:t>while (!endgame)</a:t>
            </a:r>
          </a:p>
          <a:p>
            <a:r>
              <a:rPr lang="en-US" sz="1200" dirty="0">
                <a:solidFill>
                  <a:schemeClr val="tx1"/>
                </a:solidFill>
              </a:rPr>
              <a:t>    {</a:t>
            </a:r>
          </a:p>
          <a:p>
            <a:r>
              <a:rPr lang="en-US" sz="1200" dirty="0">
                <a:solidFill>
                  <a:schemeClr val="tx1"/>
                </a:solidFill>
              </a:rPr>
              <a:t>        </a:t>
            </a:r>
            <a:r>
              <a:rPr lang="en-US" sz="1200" dirty="0" err="1">
                <a:solidFill>
                  <a:schemeClr val="tx1"/>
                </a:solidFill>
              </a:rPr>
              <a:t>cout</a:t>
            </a:r>
            <a:r>
              <a:rPr lang="en-US" sz="1200" dirty="0">
                <a:solidFill>
                  <a:schemeClr val="tx1"/>
                </a:solidFill>
              </a:rPr>
              <a:t> &lt;&lt; "Word: " &lt;&lt; answer &lt;&lt; </a:t>
            </a:r>
            <a:r>
              <a:rPr lang="en-US" sz="1200" dirty="0" err="1">
                <a:solidFill>
                  <a:schemeClr val="tx1"/>
                </a:solidFill>
              </a:rPr>
              <a:t>endl</a:t>
            </a:r>
            <a:r>
              <a:rPr lang="en-US" sz="1200" dirty="0">
                <a:solidFill>
                  <a:schemeClr val="tx1"/>
                </a:solidFill>
              </a:rPr>
              <a:t>;</a:t>
            </a:r>
          </a:p>
          <a:p>
            <a:r>
              <a:rPr lang="en-US" sz="1200" dirty="0">
                <a:solidFill>
                  <a:schemeClr val="tx1"/>
                </a:solidFill>
              </a:rPr>
              <a:t>        </a:t>
            </a:r>
            <a:r>
              <a:rPr lang="en-US" sz="1200" dirty="0" err="1">
                <a:solidFill>
                  <a:schemeClr val="tx1"/>
                </a:solidFill>
              </a:rPr>
              <a:t>show_hangman</a:t>
            </a:r>
            <a:r>
              <a:rPr lang="en-US" sz="1200" dirty="0">
                <a:solidFill>
                  <a:schemeClr val="tx1"/>
                </a:solidFill>
              </a:rPr>
              <a:t>( </a:t>
            </a:r>
            <a:r>
              <a:rPr lang="en-US" sz="1200" dirty="0" err="1">
                <a:solidFill>
                  <a:schemeClr val="tx1"/>
                </a:solidFill>
              </a:rPr>
              <a:t>num_wrong_guess</a:t>
            </a:r>
            <a:r>
              <a:rPr lang="en-US" sz="1200" dirty="0">
                <a:solidFill>
                  <a:schemeClr val="tx1"/>
                </a:solidFill>
              </a:rPr>
              <a:t> );</a:t>
            </a:r>
          </a:p>
          <a:p>
            <a:endParaRPr lang="en-US" sz="1200" dirty="0">
              <a:solidFill>
                <a:schemeClr val="tx1"/>
              </a:solidFill>
            </a:endParaRPr>
          </a:p>
          <a:p>
            <a:r>
              <a:rPr lang="en-US" sz="1200" dirty="0">
                <a:solidFill>
                  <a:schemeClr val="tx1">
                    <a:lumMod val="50000"/>
                    <a:lumOff val="50000"/>
                  </a:schemeClr>
                </a:solidFill>
              </a:rPr>
              <a:t>        // determine if it's an end game</a:t>
            </a:r>
          </a:p>
          <a:p>
            <a:r>
              <a:rPr lang="en-US" sz="1200" dirty="0">
                <a:solidFill>
                  <a:schemeClr val="tx1">
                    <a:lumMod val="50000"/>
                    <a:lumOff val="50000"/>
                  </a:schemeClr>
                </a:solidFill>
              </a:rPr>
              <a:t>        </a:t>
            </a:r>
            <a:r>
              <a:rPr lang="en-US" sz="1200" b="1" dirty="0">
                <a:solidFill>
                  <a:schemeClr val="tx1"/>
                </a:solidFill>
              </a:rPr>
              <a:t>// TODO:  Task 4: fill in the end-of-game conditions</a:t>
            </a:r>
          </a:p>
          <a:p>
            <a:r>
              <a:rPr lang="en-US" sz="1200" dirty="0">
                <a:solidFill>
                  <a:schemeClr val="tx1"/>
                </a:solidFill>
              </a:rPr>
              <a:t>        if (     )</a:t>
            </a:r>
          </a:p>
          <a:p>
            <a:r>
              <a:rPr lang="en-US" sz="1200" dirty="0">
                <a:solidFill>
                  <a:schemeClr val="tx1"/>
                </a:solidFill>
              </a:rPr>
              <a:t>        {</a:t>
            </a:r>
          </a:p>
          <a:p>
            <a:r>
              <a:rPr lang="en-US" sz="1200" dirty="0">
                <a:solidFill>
                  <a:schemeClr val="tx1"/>
                </a:solidFill>
              </a:rPr>
              <a:t>            </a:t>
            </a:r>
            <a:r>
              <a:rPr lang="en-US" sz="1200" dirty="0" err="1">
                <a:solidFill>
                  <a:schemeClr val="tx1"/>
                </a:solidFill>
              </a:rPr>
              <a:t>cout</a:t>
            </a:r>
            <a:r>
              <a:rPr lang="en-US" sz="1200" dirty="0">
                <a:solidFill>
                  <a:schemeClr val="tx1"/>
                </a:solidFill>
              </a:rPr>
              <a:t> &lt;&lt; "You win!" &lt;&lt; </a:t>
            </a:r>
            <a:r>
              <a:rPr lang="en-US" sz="1200" dirty="0" err="1">
                <a:solidFill>
                  <a:schemeClr val="tx1"/>
                </a:solidFill>
              </a:rPr>
              <a:t>endl</a:t>
            </a:r>
            <a:r>
              <a:rPr lang="en-US" sz="1200" dirty="0">
                <a:solidFill>
                  <a:schemeClr val="tx1"/>
                </a:solidFill>
              </a:rPr>
              <a:t>;</a:t>
            </a:r>
          </a:p>
          <a:p>
            <a:r>
              <a:rPr lang="en-US" sz="1200" dirty="0">
                <a:solidFill>
                  <a:schemeClr val="tx1"/>
                </a:solidFill>
              </a:rPr>
              <a:t>            endgame = true;</a:t>
            </a:r>
          </a:p>
          <a:p>
            <a:r>
              <a:rPr lang="en-US" sz="1200" dirty="0">
                <a:solidFill>
                  <a:schemeClr val="tx1"/>
                </a:solidFill>
              </a:rPr>
              <a:t>        }</a:t>
            </a:r>
          </a:p>
          <a:p>
            <a:r>
              <a:rPr lang="en-US" sz="1200" dirty="0">
                <a:solidFill>
                  <a:schemeClr val="tx1"/>
                </a:solidFill>
              </a:rPr>
              <a:t>        else if (      )</a:t>
            </a:r>
          </a:p>
          <a:p>
            <a:r>
              <a:rPr lang="en-US" sz="1200" dirty="0">
                <a:solidFill>
                  <a:schemeClr val="tx1"/>
                </a:solidFill>
              </a:rPr>
              <a:t>        {</a:t>
            </a:r>
          </a:p>
          <a:p>
            <a:r>
              <a:rPr lang="en-US" sz="1200" dirty="0">
                <a:solidFill>
                  <a:schemeClr val="tx1"/>
                </a:solidFill>
              </a:rPr>
              <a:t>            </a:t>
            </a:r>
            <a:r>
              <a:rPr lang="en-US" sz="1200" dirty="0" err="1">
                <a:solidFill>
                  <a:schemeClr val="tx1"/>
                </a:solidFill>
              </a:rPr>
              <a:t>cout</a:t>
            </a:r>
            <a:r>
              <a:rPr lang="en-US" sz="1200" dirty="0">
                <a:solidFill>
                  <a:schemeClr val="tx1"/>
                </a:solidFill>
              </a:rPr>
              <a:t> &lt;&lt; "You lose!" &lt;&lt; </a:t>
            </a:r>
            <a:r>
              <a:rPr lang="en-US" sz="1200" dirty="0" err="1">
                <a:solidFill>
                  <a:schemeClr val="tx1"/>
                </a:solidFill>
              </a:rPr>
              <a:t>endl</a:t>
            </a:r>
            <a:r>
              <a:rPr lang="en-US" sz="1200" dirty="0">
                <a:solidFill>
                  <a:schemeClr val="tx1"/>
                </a:solidFill>
              </a:rPr>
              <a:t>;</a:t>
            </a:r>
          </a:p>
          <a:p>
            <a:r>
              <a:rPr lang="en-US" sz="1200" dirty="0">
                <a:solidFill>
                  <a:schemeClr val="tx1"/>
                </a:solidFill>
              </a:rPr>
              <a:t>            endgame = true;</a:t>
            </a:r>
          </a:p>
          <a:p>
            <a:r>
              <a:rPr lang="en-US" sz="1200" dirty="0">
                <a:solidFill>
                  <a:schemeClr val="tx1"/>
                </a:solidFill>
              </a:rPr>
              <a:t>        }</a:t>
            </a:r>
          </a:p>
          <a:p>
            <a:r>
              <a:rPr lang="en-US" sz="1200" dirty="0">
                <a:solidFill>
                  <a:schemeClr val="tx1"/>
                </a:solidFill>
              </a:rPr>
              <a:t>        else {</a:t>
            </a:r>
          </a:p>
          <a:p>
            <a:r>
              <a:rPr lang="en-US" sz="1200" dirty="0">
                <a:solidFill>
                  <a:schemeClr val="tx1"/>
                </a:solidFill>
              </a:rPr>
              <a:t>	…</a:t>
            </a:r>
          </a:p>
          <a:p>
            <a:r>
              <a:rPr lang="en-US" sz="1200" dirty="0">
                <a:solidFill>
                  <a:schemeClr val="tx1"/>
                </a:solidFill>
              </a:rPr>
              <a:t>        }</a:t>
            </a:r>
          </a:p>
          <a:p>
            <a:r>
              <a:rPr lang="en-US" sz="1200" dirty="0">
                <a:solidFill>
                  <a:schemeClr val="tx1"/>
                </a:solidFill>
              </a:rPr>
              <a:t>    }</a:t>
            </a:r>
          </a:p>
        </p:txBody>
      </p:sp>
      <p:sp>
        <p:nvSpPr>
          <p:cNvPr id="7" name="Oval 6"/>
          <p:cNvSpPr/>
          <p:nvPr/>
        </p:nvSpPr>
        <p:spPr>
          <a:xfrm>
            <a:off x="1837676" y="4287323"/>
            <a:ext cx="301841" cy="2402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12" idx="6"/>
            <a:endCxn id="9" idx="1"/>
          </p:cNvCxnSpPr>
          <p:nvPr/>
        </p:nvCxnSpPr>
        <p:spPr>
          <a:xfrm>
            <a:off x="1837676" y="3538048"/>
            <a:ext cx="2512383" cy="43471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 name="Rectangle 8"/>
          <p:cNvSpPr/>
          <p:nvPr/>
        </p:nvSpPr>
        <p:spPr>
          <a:xfrm>
            <a:off x="4350059" y="3658192"/>
            <a:ext cx="3622089" cy="6291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Fill in the end-of-game conditions here</a:t>
            </a:r>
            <a:endParaRPr lang="en-US" sz="1600" b="1" dirty="0">
              <a:solidFill>
                <a:schemeClr val="accent6">
                  <a:lumMod val="75000"/>
                </a:schemeClr>
              </a:solidFill>
            </a:endParaRPr>
          </a:p>
        </p:txBody>
      </p:sp>
      <p:cxnSp>
        <p:nvCxnSpPr>
          <p:cNvPr id="10" name="Straight Arrow Connector 9"/>
          <p:cNvCxnSpPr>
            <a:stCxn id="7" idx="6"/>
            <a:endCxn id="9" idx="1"/>
          </p:cNvCxnSpPr>
          <p:nvPr/>
        </p:nvCxnSpPr>
        <p:spPr>
          <a:xfrm flipV="1">
            <a:off x="2139517" y="3972758"/>
            <a:ext cx="2210542" cy="43471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12" name="Oval 11"/>
          <p:cNvSpPr/>
          <p:nvPr/>
        </p:nvSpPr>
        <p:spPr>
          <a:xfrm>
            <a:off x="1535835" y="3417903"/>
            <a:ext cx="301841" cy="2402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46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guessing a letter</a:t>
            </a:r>
          </a:p>
        </p:txBody>
      </p:sp>
      <p:sp>
        <p:nvSpPr>
          <p:cNvPr id="3" name="Content Placeholder 2"/>
          <p:cNvSpPr>
            <a:spLocks noGrp="1"/>
          </p:cNvSpPr>
          <p:nvPr>
            <p:ph idx="1"/>
          </p:nvPr>
        </p:nvSpPr>
        <p:spPr/>
        <p:txBody>
          <a:bodyPr/>
          <a:lstStyle/>
          <a:p>
            <a:r>
              <a:rPr lang="en-US" dirty="0"/>
              <a:t>After the player has guessed a letter, we need to check if the letter is in the guessing word.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43</a:t>
            </a:fld>
            <a:endParaRPr lang="en-US"/>
          </a:p>
        </p:txBody>
      </p:sp>
      <p:sp>
        <p:nvSpPr>
          <p:cNvPr id="5" name="Rectangle 4"/>
          <p:cNvSpPr/>
          <p:nvPr/>
        </p:nvSpPr>
        <p:spPr>
          <a:xfrm>
            <a:off x="941033" y="2414726"/>
            <a:ext cx="3817398" cy="325810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rPr>
              <a:t> </a:t>
            </a:r>
          </a:p>
          <a:p>
            <a:r>
              <a:rPr lang="en-US" sz="1400" dirty="0">
                <a:solidFill>
                  <a:schemeClr val="tx1"/>
                </a:solidFill>
              </a:rPr>
              <a:t>    while (!endgame)</a:t>
            </a:r>
          </a:p>
          <a:p>
            <a:r>
              <a:rPr lang="en-US" sz="1400" dirty="0">
                <a:solidFill>
                  <a:schemeClr val="tx1"/>
                </a:solidFill>
              </a:rPr>
              <a:t>    {</a:t>
            </a:r>
          </a:p>
          <a:p>
            <a:r>
              <a:rPr lang="en-US" sz="1400" dirty="0">
                <a:solidFill>
                  <a:schemeClr val="tx1"/>
                </a:solidFill>
              </a:rPr>
              <a:t>         …</a:t>
            </a:r>
          </a:p>
          <a:p>
            <a:r>
              <a:rPr lang="en-US" sz="1400" dirty="0">
                <a:solidFill>
                  <a:schemeClr val="tx1"/>
                </a:solidFill>
              </a:rPr>
              <a:t>         else {</a:t>
            </a:r>
          </a:p>
          <a:p>
            <a:endParaRPr lang="en-US" sz="1400" dirty="0">
              <a:solidFill>
                <a:schemeClr val="tx1"/>
              </a:solidFill>
            </a:endParaRPr>
          </a:p>
          <a:p>
            <a:r>
              <a:rPr lang="en-US" sz="1400" dirty="0">
                <a:solidFill>
                  <a:schemeClr val="tx1"/>
                </a:solidFill>
              </a:rPr>
              <a:t>            </a:t>
            </a:r>
            <a:r>
              <a:rPr lang="en-US" sz="1400" dirty="0" err="1">
                <a:solidFill>
                  <a:schemeClr val="tx1"/>
                </a:solidFill>
              </a:rPr>
              <a:t>cout</a:t>
            </a:r>
            <a:r>
              <a:rPr lang="en-US" sz="1400" dirty="0">
                <a:solidFill>
                  <a:schemeClr val="tx1"/>
                </a:solidFill>
              </a:rPr>
              <a:t> &lt;&lt; "Guess a letter: ";</a:t>
            </a:r>
          </a:p>
          <a:p>
            <a:r>
              <a:rPr lang="en-US" sz="1400" dirty="0">
                <a:solidFill>
                  <a:schemeClr val="tx1"/>
                </a:solidFill>
              </a:rPr>
              <a:t>            </a:t>
            </a:r>
            <a:r>
              <a:rPr lang="en-US" sz="1400" dirty="0" err="1">
                <a:solidFill>
                  <a:schemeClr val="tx1"/>
                </a:solidFill>
              </a:rPr>
              <a:t>cin</a:t>
            </a:r>
            <a:r>
              <a:rPr lang="en-US" sz="1400" dirty="0">
                <a:solidFill>
                  <a:schemeClr val="tx1"/>
                </a:solidFill>
              </a:rPr>
              <a:t> &gt;&gt; guess;</a:t>
            </a:r>
          </a:p>
          <a:p>
            <a:endParaRPr lang="en-US" sz="1400" dirty="0">
              <a:solidFill>
                <a:schemeClr val="tx1"/>
              </a:solidFill>
            </a:endParaRPr>
          </a:p>
          <a:p>
            <a:r>
              <a:rPr lang="en-US" sz="1400" dirty="0">
                <a:solidFill>
                  <a:schemeClr val="tx1"/>
                </a:solidFill>
              </a:rPr>
              <a:t>            </a:t>
            </a:r>
            <a:r>
              <a:rPr lang="en-US" sz="1400" b="1" dirty="0">
                <a:solidFill>
                  <a:schemeClr val="tx1"/>
                </a:solidFill>
              </a:rPr>
              <a:t>if ( </a:t>
            </a:r>
            <a:r>
              <a:rPr lang="en-US" sz="1400" b="1" dirty="0" err="1">
                <a:solidFill>
                  <a:schemeClr val="tx1"/>
                </a:solidFill>
              </a:rPr>
              <a:t>isGuessInWord</a:t>
            </a:r>
            <a:r>
              <a:rPr lang="en-US" sz="1400" b="1" dirty="0">
                <a:solidFill>
                  <a:schemeClr val="tx1"/>
                </a:solidFill>
              </a:rPr>
              <a:t>( word, guess) )</a:t>
            </a:r>
          </a:p>
          <a:p>
            <a:r>
              <a:rPr lang="en-US" sz="1400" b="1" dirty="0">
                <a:solidFill>
                  <a:schemeClr val="tx1"/>
                </a:solidFill>
              </a:rPr>
              <a:t>                </a:t>
            </a:r>
            <a:r>
              <a:rPr lang="en-US" sz="1400" b="1" dirty="0" err="1">
                <a:solidFill>
                  <a:schemeClr val="tx1"/>
                </a:solidFill>
              </a:rPr>
              <a:t>update_answer</a:t>
            </a:r>
            <a:r>
              <a:rPr lang="en-US" sz="1400" b="1" dirty="0">
                <a:solidFill>
                  <a:schemeClr val="tx1"/>
                </a:solidFill>
              </a:rPr>
              <a:t>( word, answer, guess );</a:t>
            </a:r>
          </a:p>
          <a:p>
            <a:r>
              <a:rPr lang="en-US" sz="1400" b="1" dirty="0">
                <a:solidFill>
                  <a:schemeClr val="tx1"/>
                </a:solidFill>
              </a:rPr>
              <a:t>            else</a:t>
            </a:r>
          </a:p>
          <a:p>
            <a:r>
              <a:rPr lang="en-US" sz="1400" b="1" dirty="0">
                <a:solidFill>
                  <a:schemeClr val="tx1"/>
                </a:solidFill>
              </a:rPr>
              <a:t>                </a:t>
            </a:r>
            <a:r>
              <a:rPr lang="en-US" sz="1400" b="1" dirty="0" err="1">
                <a:solidFill>
                  <a:schemeClr val="tx1"/>
                </a:solidFill>
              </a:rPr>
              <a:t>num_wrong_guess</a:t>
            </a:r>
            <a:r>
              <a:rPr lang="en-US" sz="1400" b="1" dirty="0">
                <a:solidFill>
                  <a:schemeClr val="tx1"/>
                </a:solidFill>
              </a:rPr>
              <a:t>++;</a:t>
            </a:r>
          </a:p>
          <a:p>
            <a:r>
              <a:rPr lang="en-US" sz="1400" b="1" dirty="0">
                <a:solidFill>
                  <a:schemeClr val="tx1"/>
                </a:solidFill>
              </a:rPr>
              <a:t>          }</a:t>
            </a:r>
          </a:p>
          <a:p>
            <a:r>
              <a:rPr lang="en-US" sz="1400" dirty="0">
                <a:solidFill>
                  <a:schemeClr val="tx1"/>
                </a:solidFill>
              </a:rPr>
              <a:t>     }</a:t>
            </a:r>
          </a:p>
        </p:txBody>
      </p:sp>
      <p:sp>
        <p:nvSpPr>
          <p:cNvPr id="9" name="Rectangle 8"/>
          <p:cNvSpPr/>
          <p:nvPr/>
        </p:nvSpPr>
        <p:spPr>
          <a:xfrm>
            <a:off x="4742155" y="3710866"/>
            <a:ext cx="3622089" cy="6291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Check whether the letter input by the player is in the guessing word</a:t>
            </a:r>
            <a:endParaRPr lang="en-US" sz="1600" b="1" dirty="0">
              <a:solidFill>
                <a:schemeClr val="accent6">
                  <a:lumMod val="75000"/>
                </a:schemeClr>
              </a:solidFill>
            </a:endParaRPr>
          </a:p>
        </p:txBody>
      </p:sp>
      <p:sp>
        <p:nvSpPr>
          <p:cNvPr id="11" name="Rectangle 10"/>
          <p:cNvSpPr/>
          <p:nvPr/>
        </p:nvSpPr>
        <p:spPr>
          <a:xfrm>
            <a:off x="4758431" y="4537673"/>
            <a:ext cx="3622089" cy="18186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If yes, update the current answer to unmask the letter</a:t>
            </a:r>
          </a:p>
          <a:p>
            <a:pPr algn="ctr"/>
            <a:r>
              <a:rPr lang="en-US" sz="1600" dirty="0">
                <a:solidFill>
                  <a:schemeClr val="accent6">
                    <a:lumMod val="75000"/>
                  </a:schemeClr>
                </a:solidFill>
              </a:rPr>
              <a:t>e.g., if </a:t>
            </a:r>
            <a:r>
              <a:rPr lang="en-US" sz="1600" b="1" dirty="0">
                <a:solidFill>
                  <a:schemeClr val="accent6">
                    <a:lumMod val="75000"/>
                  </a:schemeClr>
                </a:solidFill>
              </a:rPr>
              <a:t>word</a:t>
            </a:r>
            <a:r>
              <a:rPr lang="en-US" sz="1600" dirty="0">
                <a:solidFill>
                  <a:schemeClr val="accent6">
                    <a:lumMod val="75000"/>
                  </a:schemeClr>
                </a:solidFill>
              </a:rPr>
              <a:t> is "apple", the </a:t>
            </a:r>
            <a:r>
              <a:rPr lang="en-US" sz="1600" b="1" dirty="0">
                <a:solidFill>
                  <a:schemeClr val="accent6">
                    <a:lumMod val="75000"/>
                  </a:schemeClr>
                </a:solidFill>
              </a:rPr>
              <a:t>answer </a:t>
            </a:r>
            <a:r>
              <a:rPr lang="en-US" sz="1600" dirty="0">
                <a:solidFill>
                  <a:schemeClr val="accent6">
                    <a:lumMod val="75000"/>
                  </a:schemeClr>
                </a:solidFill>
              </a:rPr>
              <a:t>before the guess is "-----" and the player inputs the letter 'p', then </a:t>
            </a:r>
            <a:r>
              <a:rPr lang="en-US" sz="1600" b="1" dirty="0">
                <a:solidFill>
                  <a:schemeClr val="accent6">
                    <a:lumMod val="75000"/>
                  </a:schemeClr>
                </a:solidFill>
              </a:rPr>
              <a:t>answer </a:t>
            </a:r>
            <a:r>
              <a:rPr lang="en-US" sz="1600" dirty="0">
                <a:solidFill>
                  <a:schemeClr val="accent6">
                    <a:lumMod val="75000"/>
                  </a:schemeClr>
                </a:solidFill>
              </a:rPr>
              <a:t>would become "-pp--"</a:t>
            </a:r>
          </a:p>
        </p:txBody>
      </p:sp>
      <p:cxnSp>
        <p:nvCxnSpPr>
          <p:cNvPr id="14" name="Straight Arrow Connector 13"/>
          <p:cNvCxnSpPr>
            <a:stCxn id="5" idx="3"/>
          </p:cNvCxnSpPr>
          <p:nvPr/>
        </p:nvCxnSpPr>
        <p:spPr>
          <a:xfrm flipH="1">
            <a:off x="3994951" y="4043778"/>
            <a:ext cx="763480" cy="3950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4190260" y="4802819"/>
            <a:ext cx="568171" cy="4350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395926" y="2627790"/>
            <a:ext cx="3622089" cy="62913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solidFill>
                  <a:srgbClr val="FF0000"/>
                </a:solidFill>
              </a:rPr>
              <a:t>This part in the main() function is done for you already.  </a:t>
            </a:r>
            <a:endParaRPr lang="en-US" sz="1600" b="1" dirty="0">
              <a:solidFill>
                <a:srgbClr val="FF0000"/>
              </a:solidFill>
            </a:endParaRPr>
          </a:p>
        </p:txBody>
      </p:sp>
    </p:spTree>
    <p:extLst>
      <p:ext uri="{BB962C8B-B14F-4D97-AF65-F5344CB8AC3E}">
        <p14:creationId xmlns:p14="http://schemas.microsoft.com/office/powerpoint/2010/main" val="384991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5: Check if a letter is in a word</a:t>
            </a:r>
          </a:p>
        </p:txBody>
      </p:sp>
      <p:sp>
        <p:nvSpPr>
          <p:cNvPr id="3" name="Content Placeholder 2"/>
          <p:cNvSpPr>
            <a:spLocks noGrp="1"/>
          </p:cNvSpPr>
          <p:nvPr>
            <p:ph idx="1"/>
          </p:nvPr>
        </p:nvSpPr>
        <p:spPr/>
        <p:txBody>
          <a:bodyPr/>
          <a:lstStyle/>
          <a:p>
            <a:r>
              <a:rPr lang="en-US" dirty="0"/>
              <a:t>Complete the function </a:t>
            </a:r>
            <a:r>
              <a:rPr lang="en-US" b="1" dirty="0" err="1"/>
              <a:t>isGuessInWord</a:t>
            </a:r>
            <a:r>
              <a:rPr lang="en-US" b="1" dirty="0"/>
              <a:t>() </a:t>
            </a:r>
            <a:r>
              <a:rPr lang="en-US" dirty="0"/>
              <a:t>which checks if a letter appears in a word</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44</a:t>
            </a:fld>
            <a:endParaRPr lang="en-US"/>
          </a:p>
        </p:txBody>
      </p:sp>
      <p:sp>
        <p:nvSpPr>
          <p:cNvPr id="5" name="Rectangle 4"/>
          <p:cNvSpPr/>
          <p:nvPr/>
        </p:nvSpPr>
        <p:spPr>
          <a:xfrm>
            <a:off x="1075678" y="2457783"/>
            <a:ext cx="5477522" cy="26633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rPr>
              <a:t> </a:t>
            </a:r>
          </a:p>
          <a:p>
            <a:r>
              <a:rPr lang="en-US" sz="1400" dirty="0">
                <a:solidFill>
                  <a:schemeClr val="tx1">
                    <a:lumMod val="50000"/>
                    <a:lumOff val="50000"/>
                  </a:schemeClr>
                </a:solidFill>
              </a:rPr>
              <a:t> // return if the letter c appears in the string w</a:t>
            </a:r>
          </a:p>
          <a:p>
            <a:r>
              <a:rPr lang="en-US" sz="1400" dirty="0" err="1">
                <a:solidFill>
                  <a:schemeClr val="tx1"/>
                </a:solidFill>
              </a:rPr>
              <a:t>bool</a:t>
            </a:r>
            <a:r>
              <a:rPr lang="en-US" sz="1400" dirty="0">
                <a:solidFill>
                  <a:schemeClr val="tx1"/>
                </a:solidFill>
              </a:rPr>
              <a:t> </a:t>
            </a:r>
            <a:r>
              <a:rPr lang="en-US" sz="1400" dirty="0" err="1">
                <a:solidFill>
                  <a:schemeClr val="tx1"/>
                </a:solidFill>
              </a:rPr>
              <a:t>isGuessInWord</a:t>
            </a:r>
            <a:r>
              <a:rPr lang="en-US" sz="1400" dirty="0">
                <a:solidFill>
                  <a:schemeClr val="tx1"/>
                </a:solidFill>
              </a:rPr>
              <a:t>( string w, char c)</a:t>
            </a:r>
          </a:p>
          <a:p>
            <a:r>
              <a:rPr lang="en-US" sz="1400" dirty="0">
                <a:solidFill>
                  <a:schemeClr val="tx1"/>
                </a:solidFill>
              </a:rPr>
              <a:t>{</a:t>
            </a:r>
          </a:p>
          <a:p>
            <a:r>
              <a:rPr lang="en-US" sz="1400" dirty="0">
                <a:solidFill>
                  <a:schemeClr val="tx1"/>
                </a:solidFill>
              </a:rPr>
              <a:t>    </a:t>
            </a:r>
            <a:r>
              <a:rPr lang="en-US" sz="1400" b="1" dirty="0">
                <a:solidFill>
                  <a:schemeClr val="tx1"/>
                </a:solidFill>
              </a:rPr>
              <a:t>// TODO:  Task 5:  complete the function return a </a:t>
            </a:r>
            <a:r>
              <a:rPr lang="en-US" sz="1400" b="1" dirty="0" err="1">
                <a:solidFill>
                  <a:schemeClr val="tx1"/>
                </a:solidFill>
              </a:rPr>
              <a:t>boolean</a:t>
            </a:r>
            <a:r>
              <a:rPr lang="en-US" sz="1400" b="1" dirty="0">
                <a:solidFill>
                  <a:schemeClr val="tx1"/>
                </a:solidFill>
              </a:rPr>
              <a:t> value </a:t>
            </a:r>
          </a:p>
          <a:p>
            <a:r>
              <a:rPr lang="en-US" sz="1400" b="1" dirty="0">
                <a:solidFill>
                  <a:schemeClr val="tx1"/>
                </a:solidFill>
              </a:rPr>
              <a:t>    // to indicate whether c appears in w</a:t>
            </a:r>
          </a:p>
          <a:p>
            <a:r>
              <a:rPr lang="en-US" sz="1400" dirty="0">
                <a:solidFill>
                  <a:schemeClr val="tx1"/>
                </a:solidFill>
              </a:rPr>
              <a:t>    </a:t>
            </a:r>
          </a:p>
          <a:p>
            <a:endParaRPr lang="en-US" sz="1400" dirty="0">
              <a:solidFill>
                <a:schemeClr val="tx1"/>
              </a:solidFill>
            </a:endParaRPr>
          </a:p>
          <a:p>
            <a:r>
              <a:rPr lang="en-US" sz="1400" dirty="0">
                <a:solidFill>
                  <a:schemeClr val="tx1"/>
                </a:solidFill>
              </a:rPr>
              <a:t>}</a:t>
            </a:r>
          </a:p>
        </p:txBody>
      </p:sp>
      <p:sp>
        <p:nvSpPr>
          <p:cNvPr id="6" name="Oval 5"/>
          <p:cNvSpPr/>
          <p:nvPr/>
        </p:nvSpPr>
        <p:spPr>
          <a:xfrm>
            <a:off x="1590581" y="4096010"/>
            <a:ext cx="301841" cy="2402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277340" y="4216154"/>
            <a:ext cx="5144610" cy="1103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Complete the function here.</a:t>
            </a:r>
          </a:p>
          <a:p>
            <a:pPr algn="ctr"/>
            <a:r>
              <a:rPr lang="en-US" sz="1600" b="1" dirty="0">
                <a:solidFill>
                  <a:schemeClr val="accent6">
                    <a:lumMod val="75000"/>
                  </a:schemeClr>
                </a:solidFill>
              </a:rPr>
              <a:t>CHALLENGE:  Can you do this by using only one statement?</a:t>
            </a:r>
          </a:p>
        </p:txBody>
      </p:sp>
      <p:cxnSp>
        <p:nvCxnSpPr>
          <p:cNvPr id="8" name="Straight Arrow Connector 7"/>
          <p:cNvCxnSpPr>
            <a:stCxn id="6" idx="6"/>
            <a:endCxn id="7" idx="1"/>
          </p:cNvCxnSpPr>
          <p:nvPr/>
        </p:nvCxnSpPr>
        <p:spPr>
          <a:xfrm>
            <a:off x="1892422" y="4216155"/>
            <a:ext cx="1384918" cy="551746"/>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40353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6: Unmask the correct letter</a:t>
            </a:r>
          </a:p>
        </p:txBody>
      </p:sp>
      <p:sp>
        <p:nvSpPr>
          <p:cNvPr id="3" name="Content Placeholder 2"/>
          <p:cNvSpPr>
            <a:spLocks noGrp="1"/>
          </p:cNvSpPr>
          <p:nvPr>
            <p:ph idx="1"/>
          </p:nvPr>
        </p:nvSpPr>
        <p:spPr/>
        <p:txBody>
          <a:bodyPr/>
          <a:lstStyle/>
          <a:p>
            <a:r>
              <a:rPr lang="en-US" dirty="0"/>
              <a:t>If the player guesses a letter correctly, we will need to unmask it in the string </a:t>
            </a:r>
            <a:r>
              <a:rPr lang="en-US" b="1" dirty="0"/>
              <a:t>answer</a:t>
            </a:r>
            <a:r>
              <a:rPr lang="en-US" dirty="0"/>
              <a:t>.  This is done in the function </a:t>
            </a:r>
            <a:r>
              <a:rPr lang="en-US" b="1" dirty="0" err="1"/>
              <a:t>update_answer</a:t>
            </a:r>
            <a:r>
              <a:rPr lang="en-US" b="1" dirty="0"/>
              <a:t>()</a:t>
            </a:r>
            <a:r>
              <a:rPr lang="en-US" dirty="0"/>
              <a: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45</a:t>
            </a:fld>
            <a:endParaRPr lang="en-US"/>
          </a:p>
        </p:txBody>
      </p:sp>
      <p:sp>
        <p:nvSpPr>
          <p:cNvPr id="5" name="Rectangle 4"/>
          <p:cNvSpPr/>
          <p:nvPr/>
        </p:nvSpPr>
        <p:spPr>
          <a:xfrm>
            <a:off x="1127463" y="2876365"/>
            <a:ext cx="5078027" cy="302791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rPr>
              <a:t> </a:t>
            </a:r>
          </a:p>
          <a:p>
            <a:r>
              <a:rPr lang="en-US" sz="1400" dirty="0">
                <a:solidFill>
                  <a:schemeClr val="tx1">
                    <a:lumMod val="50000"/>
                    <a:lumOff val="50000"/>
                  </a:schemeClr>
                </a:solidFill>
              </a:rPr>
              <a:t> // assume that w and </a:t>
            </a:r>
            <a:r>
              <a:rPr lang="en-US" sz="1400" dirty="0" err="1">
                <a:solidFill>
                  <a:schemeClr val="tx1">
                    <a:lumMod val="50000"/>
                    <a:lumOff val="50000"/>
                  </a:schemeClr>
                </a:solidFill>
              </a:rPr>
              <a:t>ans</a:t>
            </a:r>
            <a:r>
              <a:rPr lang="en-US" sz="1400" dirty="0">
                <a:solidFill>
                  <a:schemeClr val="tx1">
                    <a:lumMod val="50000"/>
                    <a:lumOff val="50000"/>
                  </a:schemeClr>
                </a:solidFill>
              </a:rPr>
              <a:t> are of the same length</a:t>
            </a:r>
          </a:p>
          <a:p>
            <a:r>
              <a:rPr lang="en-US" sz="1400" dirty="0">
                <a:solidFill>
                  <a:schemeClr val="tx1">
                    <a:lumMod val="50000"/>
                    <a:lumOff val="50000"/>
                  </a:schemeClr>
                </a:solidFill>
              </a:rPr>
              <a:t>// copy all occurrences of letter c in string w to the corresponding</a:t>
            </a:r>
          </a:p>
          <a:p>
            <a:r>
              <a:rPr lang="en-US" sz="1400" dirty="0">
                <a:solidFill>
                  <a:schemeClr val="tx1">
                    <a:lumMod val="50000"/>
                    <a:lumOff val="50000"/>
                  </a:schemeClr>
                </a:solidFill>
              </a:rPr>
              <a:t>// positions in string </a:t>
            </a:r>
            <a:r>
              <a:rPr lang="en-US" sz="1400" dirty="0" err="1">
                <a:solidFill>
                  <a:schemeClr val="tx1">
                    <a:lumMod val="50000"/>
                    <a:lumOff val="50000"/>
                  </a:schemeClr>
                </a:solidFill>
              </a:rPr>
              <a:t>ans</a:t>
            </a:r>
            <a:endParaRPr lang="en-US" sz="1400" dirty="0">
              <a:solidFill>
                <a:schemeClr val="tx1">
                  <a:lumMod val="50000"/>
                  <a:lumOff val="50000"/>
                </a:schemeClr>
              </a:solidFill>
            </a:endParaRPr>
          </a:p>
          <a:p>
            <a:r>
              <a:rPr lang="en-US" sz="1400" dirty="0">
                <a:solidFill>
                  <a:schemeClr val="tx1">
                    <a:lumMod val="50000"/>
                    <a:lumOff val="50000"/>
                  </a:schemeClr>
                </a:solidFill>
              </a:rPr>
              <a:t>// e.g. string w = "</a:t>
            </a:r>
            <a:r>
              <a:rPr lang="en-US" sz="1400" dirty="0" err="1">
                <a:solidFill>
                  <a:schemeClr val="tx1">
                    <a:lumMod val="50000"/>
                    <a:lumOff val="50000"/>
                  </a:schemeClr>
                </a:solidFill>
              </a:rPr>
              <a:t>xyzxyz</a:t>
            </a:r>
            <a:r>
              <a:rPr lang="en-US" sz="1400" dirty="0">
                <a:solidFill>
                  <a:schemeClr val="tx1">
                    <a:lumMod val="50000"/>
                    <a:lumOff val="50000"/>
                  </a:schemeClr>
                </a:solidFill>
              </a:rPr>
              <a:t>"</a:t>
            </a:r>
          </a:p>
          <a:p>
            <a:r>
              <a:rPr lang="en-US" sz="1400" dirty="0">
                <a:solidFill>
                  <a:schemeClr val="tx1">
                    <a:lumMod val="50000"/>
                    <a:lumOff val="50000"/>
                  </a:schemeClr>
                </a:solidFill>
              </a:rPr>
              <a:t>// and string </a:t>
            </a:r>
            <a:r>
              <a:rPr lang="en-US" sz="1400" dirty="0" err="1">
                <a:solidFill>
                  <a:schemeClr val="tx1">
                    <a:lumMod val="50000"/>
                    <a:lumOff val="50000"/>
                  </a:schemeClr>
                </a:solidFill>
              </a:rPr>
              <a:t>ans</a:t>
            </a:r>
            <a:r>
              <a:rPr lang="en-US" sz="1400" dirty="0">
                <a:solidFill>
                  <a:schemeClr val="tx1">
                    <a:lumMod val="50000"/>
                    <a:lumOff val="50000"/>
                  </a:schemeClr>
                </a:solidFill>
              </a:rPr>
              <a:t> = "------", char c = 'y'</a:t>
            </a:r>
          </a:p>
          <a:p>
            <a:r>
              <a:rPr lang="en-US" sz="1400" dirty="0">
                <a:solidFill>
                  <a:schemeClr val="tx1">
                    <a:lumMod val="50000"/>
                    <a:lumOff val="50000"/>
                  </a:schemeClr>
                </a:solidFill>
              </a:rPr>
              <a:t>// then </a:t>
            </a:r>
            <a:r>
              <a:rPr lang="en-US" sz="1400" dirty="0" err="1">
                <a:solidFill>
                  <a:schemeClr val="tx1">
                    <a:lumMod val="50000"/>
                    <a:lumOff val="50000"/>
                  </a:schemeClr>
                </a:solidFill>
              </a:rPr>
              <a:t>ans</a:t>
            </a:r>
            <a:r>
              <a:rPr lang="en-US" sz="1400" dirty="0">
                <a:solidFill>
                  <a:schemeClr val="tx1">
                    <a:lumMod val="50000"/>
                    <a:lumOff val="50000"/>
                  </a:schemeClr>
                </a:solidFill>
              </a:rPr>
              <a:t> will become "-y--y-"</a:t>
            </a:r>
          </a:p>
          <a:p>
            <a:r>
              <a:rPr lang="en-US" sz="1400" dirty="0">
                <a:solidFill>
                  <a:schemeClr val="tx1"/>
                </a:solidFill>
              </a:rPr>
              <a:t>void </a:t>
            </a:r>
            <a:r>
              <a:rPr lang="en-US" sz="1400" dirty="0" err="1">
                <a:solidFill>
                  <a:schemeClr val="tx1"/>
                </a:solidFill>
              </a:rPr>
              <a:t>update_answer</a:t>
            </a:r>
            <a:r>
              <a:rPr lang="en-US" sz="1400" dirty="0">
                <a:solidFill>
                  <a:schemeClr val="tx1"/>
                </a:solidFill>
              </a:rPr>
              <a:t>( string w, </a:t>
            </a:r>
            <a:r>
              <a:rPr lang="en-US" sz="1400" b="1" dirty="0">
                <a:solidFill>
                  <a:schemeClr val="tx1"/>
                </a:solidFill>
              </a:rPr>
              <a:t>string &amp; </a:t>
            </a:r>
            <a:r>
              <a:rPr lang="en-US" sz="1400" b="1" dirty="0" err="1">
                <a:solidFill>
                  <a:schemeClr val="tx1"/>
                </a:solidFill>
              </a:rPr>
              <a:t>ans</a:t>
            </a:r>
            <a:r>
              <a:rPr lang="en-US" sz="1400" dirty="0">
                <a:solidFill>
                  <a:schemeClr val="tx1"/>
                </a:solidFill>
              </a:rPr>
              <a:t>, char c)</a:t>
            </a:r>
          </a:p>
          <a:p>
            <a:r>
              <a:rPr lang="en-US" sz="1400" dirty="0">
                <a:solidFill>
                  <a:schemeClr val="tx1"/>
                </a:solidFill>
              </a:rPr>
              <a:t>{</a:t>
            </a:r>
          </a:p>
          <a:p>
            <a:r>
              <a:rPr lang="en-US" sz="1400" dirty="0">
                <a:solidFill>
                  <a:schemeClr val="tx1"/>
                </a:solidFill>
              </a:rPr>
              <a:t>    </a:t>
            </a:r>
            <a:r>
              <a:rPr lang="en-US" sz="1400" b="1" dirty="0">
                <a:solidFill>
                  <a:schemeClr val="tx1"/>
                </a:solidFill>
              </a:rPr>
              <a:t>// TODO:  Task 6</a:t>
            </a:r>
          </a:p>
          <a:p>
            <a:r>
              <a:rPr lang="en-US" sz="1400" dirty="0">
                <a:solidFill>
                  <a:schemeClr val="tx1"/>
                </a:solidFill>
              </a:rPr>
              <a:t>        </a:t>
            </a:r>
          </a:p>
          <a:p>
            <a:r>
              <a:rPr lang="en-US" sz="1400" dirty="0">
                <a:solidFill>
                  <a:schemeClr val="tx1"/>
                </a:solidFill>
              </a:rPr>
              <a:t>    </a:t>
            </a:r>
          </a:p>
          <a:p>
            <a:r>
              <a:rPr lang="en-US" sz="1400" dirty="0">
                <a:solidFill>
                  <a:schemeClr val="tx1"/>
                </a:solidFill>
              </a:rPr>
              <a:t>}</a:t>
            </a:r>
          </a:p>
        </p:txBody>
      </p:sp>
      <p:sp>
        <p:nvSpPr>
          <p:cNvPr id="6" name="Oval 5"/>
          <p:cNvSpPr/>
          <p:nvPr/>
        </p:nvSpPr>
        <p:spPr>
          <a:xfrm>
            <a:off x="1553590" y="5142814"/>
            <a:ext cx="301841" cy="2402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42189" y="5252856"/>
            <a:ext cx="4039341" cy="1103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Complete the function here.</a:t>
            </a:r>
          </a:p>
          <a:p>
            <a:pPr algn="ctr"/>
            <a:r>
              <a:rPr lang="en-US" sz="1600" b="1" dirty="0">
                <a:solidFill>
                  <a:srgbClr val="FF0000"/>
                </a:solidFill>
              </a:rPr>
              <a:t>Idea</a:t>
            </a:r>
            <a:r>
              <a:rPr lang="en-US" sz="1600" dirty="0"/>
              <a:t>:  Go through the letters in w one by one, and whenever the letter c is found</a:t>
            </a:r>
            <a:r>
              <a:rPr lang="en-US" sz="1600" b="1" dirty="0"/>
              <a:t>, </a:t>
            </a:r>
            <a:r>
              <a:rPr lang="en-US" sz="1600" dirty="0"/>
              <a:t>update the corresponding position in </a:t>
            </a:r>
            <a:r>
              <a:rPr lang="en-US" sz="1600" b="1" dirty="0" err="1"/>
              <a:t>ans</a:t>
            </a:r>
            <a:endParaRPr lang="en-US" sz="1600" b="1" dirty="0"/>
          </a:p>
        </p:txBody>
      </p:sp>
      <p:cxnSp>
        <p:nvCxnSpPr>
          <p:cNvPr id="8" name="Straight Arrow Connector 7"/>
          <p:cNvCxnSpPr>
            <a:stCxn id="6" idx="6"/>
            <a:endCxn id="7" idx="1"/>
          </p:cNvCxnSpPr>
          <p:nvPr/>
        </p:nvCxnSpPr>
        <p:spPr>
          <a:xfrm>
            <a:off x="1855431" y="5262959"/>
            <a:ext cx="1686758" cy="541644"/>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15" name="Oval 14"/>
          <p:cNvSpPr/>
          <p:nvPr/>
        </p:nvSpPr>
        <p:spPr>
          <a:xfrm>
            <a:off x="3728621" y="4473754"/>
            <a:ext cx="301841" cy="240289"/>
          </a:xfrm>
          <a:prstGeom prst="ellipse">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910829" y="3610549"/>
            <a:ext cx="4039341" cy="1103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Note that </a:t>
            </a:r>
            <a:r>
              <a:rPr lang="en-US" sz="1400" b="1" dirty="0" err="1"/>
              <a:t>ans</a:t>
            </a:r>
            <a:r>
              <a:rPr lang="en-US" sz="1400" dirty="0"/>
              <a:t> is </a:t>
            </a:r>
            <a:r>
              <a:rPr lang="en-US" sz="1400" dirty="0">
                <a:solidFill>
                  <a:schemeClr val="accent5">
                    <a:lumMod val="75000"/>
                  </a:schemeClr>
                </a:solidFill>
              </a:rPr>
              <a:t>passed by reference</a:t>
            </a:r>
            <a:r>
              <a:rPr lang="en-US" sz="1400" dirty="0"/>
              <a:t>, which means that any modification to </a:t>
            </a:r>
            <a:r>
              <a:rPr lang="en-US" sz="1400" b="1" dirty="0" err="1"/>
              <a:t>ans</a:t>
            </a:r>
            <a:r>
              <a:rPr lang="en-US" sz="1400" dirty="0"/>
              <a:t> will be reflected to the corresponding actual parameter passed to this function</a:t>
            </a:r>
            <a:endParaRPr lang="en-US" sz="1400" b="1" dirty="0"/>
          </a:p>
        </p:txBody>
      </p:sp>
      <p:cxnSp>
        <p:nvCxnSpPr>
          <p:cNvPr id="17" name="Straight Arrow Connector 16"/>
          <p:cNvCxnSpPr>
            <a:stCxn id="15" idx="7"/>
            <a:endCxn id="16" idx="1"/>
          </p:cNvCxnSpPr>
          <p:nvPr/>
        </p:nvCxnSpPr>
        <p:spPr>
          <a:xfrm flipV="1">
            <a:off x="3986258" y="4162296"/>
            <a:ext cx="924571" cy="346647"/>
          </a:xfrm>
          <a:prstGeom prst="straightConnector1">
            <a:avLst/>
          </a:prstGeom>
          <a:ln>
            <a:headEnd type="arrow"/>
            <a:tailEnd type="non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74969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187"/>
            <a:ext cx="8229600" cy="1143000"/>
          </a:xfrm>
        </p:spPr>
        <p:txBody>
          <a:bodyPr>
            <a:noAutofit/>
          </a:bodyPr>
          <a:lstStyle/>
          <a:p>
            <a:r>
              <a:rPr lang="en-US" sz="3600" dirty="0"/>
              <a:t>Task 7:  Display the hangman figure</a:t>
            </a:r>
          </a:p>
        </p:txBody>
      </p:sp>
      <p:sp>
        <p:nvSpPr>
          <p:cNvPr id="3" name="Content Placeholder 2"/>
          <p:cNvSpPr>
            <a:spLocks noGrp="1"/>
          </p:cNvSpPr>
          <p:nvPr>
            <p:ph idx="1"/>
          </p:nvPr>
        </p:nvSpPr>
        <p:spPr>
          <a:xfrm>
            <a:off x="457200" y="1446245"/>
            <a:ext cx="3120501" cy="4679918"/>
          </a:xfrm>
        </p:spPr>
        <p:txBody>
          <a:bodyPr>
            <a:normAutofit/>
          </a:bodyPr>
          <a:lstStyle/>
          <a:p>
            <a:r>
              <a:rPr lang="en-US" dirty="0"/>
              <a:t>Finally, complete the </a:t>
            </a:r>
            <a:r>
              <a:rPr lang="en-US" b="1" dirty="0" err="1"/>
              <a:t>show_hangman</a:t>
            </a:r>
            <a:r>
              <a:rPr lang="en-US" b="1" dirty="0"/>
              <a:t>() </a:t>
            </a:r>
            <a:r>
              <a:rPr lang="en-US" dirty="0"/>
              <a:t>function which draws the hangman figure depending on how many times the player has made a wrong guess.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46</a:t>
            </a:fld>
            <a:endParaRPr lang="en-US"/>
          </a:p>
        </p:txBody>
      </p:sp>
      <p:sp>
        <p:nvSpPr>
          <p:cNvPr id="5" name="Rectangle 4"/>
          <p:cNvSpPr/>
          <p:nvPr/>
        </p:nvSpPr>
        <p:spPr>
          <a:xfrm>
            <a:off x="3738978" y="1029811"/>
            <a:ext cx="5131293" cy="532654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lumMod val="50000"/>
                    <a:lumOff val="50000"/>
                  </a:schemeClr>
                </a:solidFill>
              </a:rPr>
              <a:t>// show the hangman diagram</a:t>
            </a:r>
          </a:p>
          <a:p>
            <a:r>
              <a:rPr lang="en-US" sz="1400" dirty="0">
                <a:solidFill>
                  <a:schemeClr val="tx1">
                    <a:lumMod val="50000"/>
                    <a:lumOff val="50000"/>
                  </a:schemeClr>
                </a:solidFill>
              </a:rPr>
              <a:t>// state is the number of wrong guess</a:t>
            </a:r>
          </a:p>
          <a:p>
            <a:r>
              <a:rPr lang="en-US" sz="1400" dirty="0">
                <a:solidFill>
                  <a:schemeClr val="tx1"/>
                </a:solidFill>
              </a:rPr>
              <a:t>void </a:t>
            </a:r>
            <a:r>
              <a:rPr lang="en-US" sz="1400" dirty="0" err="1">
                <a:solidFill>
                  <a:schemeClr val="tx1"/>
                </a:solidFill>
              </a:rPr>
              <a:t>show_hangman</a:t>
            </a:r>
            <a:r>
              <a:rPr lang="en-US" sz="1400" dirty="0">
                <a:solidFill>
                  <a:schemeClr val="tx1"/>
                </a:solidFill>
              </a:rPr>
              <a:t>( </a:t>
            </a:r>
            <a:r>
              <a:rPr lang="en-US" sz="1400" dirty="0" err="1">
                <a:solidFill>
                  <a:schemeClr val="tx1"/>
                </a:solidFill>
              </a:rPr>
              <a:t>int</a:t>
            </a:r>
            <a:r>
              <a:rPr lang="en-US" sz="1400" dirty="0">
                <a:solidFill>
                  <a:schemeClr val="tx1"/>
                </a:solidFill>
              </a:rPr>
              <a:t> state )</a:t>
            </a:r>
          </a:p>
          <a:p>
            <a:r>
              <a:rPr lang="en-US" sz="1400" dirty="0">
                <a:solidFill>
                  <a:schemeClr val="tx1"/>
                </a:solidFill>
              </a:rPr>
              <a:t>{</a:t>
            </a:r>
          </a:p>
          <a:p>
            <a:r>
              <a:rPr lang="en-US" sz="1400" dirty="0">
                <a:solidFill>
                  <a:schemeClr val="tx1"/>
                </a:solidFill>
              </a:rPr>
              <a:t>    </a:t>
            </a:r>
            <a:r>
              <a:rPr lang="en-US" sz="1400" dirty="0">
                <a:solidFill>
                  <a:schemeClr val="tx1">
                    <a:lumMod val="50000"/>
                    <a:lumOff val="50000"/>
                  </a:schemeClr>
                </a:solidFill>
              </a:rPr>
              <a:t>// first line</a:t>
            </a:r>
          </a:p>
          <a:p>
            <a:r>
              <a:rPr lang="en-US" sz="1400" dirty="0">
                <a:solidFill>
                  <a:schemeClr val="tx1"/>
                </a:solidFill>
              </a:rPr>
              <a:t>    </a:t>
            </a:r>
            <a:r>
              <a:rPr lang="en-US" sz="1400" dirty="0" err="1">
                <a:solidFill>
                  <a:schemeClr val="tx1"/>
                </a:solidFill>
              </a:rPr>
              <a:t>cout</a:t>
            </a:r>
            <a:r>
              <a:rPr lang="en-US" sz="1400" dirty="0">
                <a:solidFill>
                  <a:schemeClr val="tx1"/>
                </a:solidFill>
              </a:rPr>
              <a:t> &lt;&lt; "       |" &lt;&lt; </a:t>
            </a:r>
            <a:r>
              <a:rPr lang="en-US" sz="1400" dirty="0" err="1">
                <a:solidFill>
                  <a:schemeClr val="tx1"/>
                </a:solidFill>
              </a:rPr>
              <a:t>endl</a:t>
            </a:r>
            <a:r>
              <a:rPr lang="en-US" sz="1400" dirty="0">
                <a:solidFill>
                  <a:schemeClr val="tx1"/>
                </a:solidFill>
              </a:rPr>
              <a:t>;</a:t>
            </a:r>
          </a:p>
          <a:p>
            <a:endParaRPr lang="en-US" sz="1400" dirty="0">
              <a:solidFill>
                <a:schemeClr val="tx1"/>
              </a:solidFill>
            </a:endParaRPr>
          </a:p>
          <a:p>
            <a:r>
              <a:rPr lang="en-US" sz="1400" dirty="0">
                <a:solidFill>
                  <a:schemeClr val="tx1">
                    <a:lumMod val="50000"/>
                    <a:lumOff val="50000"/>
                  </a:schemeClr>
                </a:solidFill>
              </a:rPr>
              <a:t>    // second line</a:t>
            </a:r>
          </a:p>
          <a:p>
            <a:r>
              <a:rPr lang="en-US" sz="1400" dirty="0">
                <a:solidFill>
                  <a:schemeClr val="tx1"/>
                </a:solidFill>
              </a:rPr>
              <a:t>    if (state &gt;= 1)</a:t>
            </a:r>
          </a:p>
          <a:p>
            <a:r>
              <a:rPr lang="en-US" sz="1400" dirty="0">
                <a:solidFill>
                  <a:schemeClr val="tx1"/>
                </a:solidFill>
              </a:rPr>
              <a:t>        </a:t>
            </a:r>
            <a:r>
              <a:rPr lang="en-US" sz="1400" dirty="0" err="1">
                <a:solidFill>
                  <a:schemeClr val="tx1"/>
                </a:solidFill>
              </a:rPr>
              <a:t>cout</a:t>
            </a:r>
            <a:r>
              <a:rPr lang="en-US" sz="1400" dirty="0">
                <a:solidFill>
                  <a:schemeClr val="tx1"/>
                </a:solidFill>
              </a:rPr>
              <a:t> &lt;&lt; "       O" &lt;&lt; </a:t>
            </a:r>
            <a:r>
              <a:rPr lang="en-US" sz="1400" dirty="0" err="1">
                <a:solidFill>
                  <a:schemeClr val="tx1"/>
                </a:solidFill>
              </a:rPr>
              <a:t>endl</a:t>
            </a:r>
            <a:r>
              <a:rPr lang="en-US" sz="1400" dirty="0">
                <a:solidFill>
                  <a:schemeClr val="tx1"/>
                </a:solidFill>
              </a:rPr>
              <a:t>;</a:t>
            </a:r>
          </a:p>
          <a:p>
            <a:r>
              <a:rPr lang="en-US" sz="1400" dirty="0">
                <a:solidFill>
                  <a:schemeClr val="tx1"/>
                </a:solidFill>
              </a:rPr>
              <a:t>    else</a:t>
            </a:r>
          </a:p>
          <a:p>
            <a:r>
              <a:rPr lang="en-US" sz="1400" dirty="0">
                <a:solidFill>
                  <a:schemeClr val="tx1"/>
                </a:solidFill>
              </a:rPr>
              <a:t>        </a:t>
            </a:r>
            <a:r>
              <a:rPr lang="en-US" sz="1400" dirty="0" err="1">
                <a:solidFill>
                  <a:schemeClr val="tx1"/>
                </a:solidFill>
              </a:rPr>
              <a:t>cout</a:t>
            </a:r>
            <a:r>
              <a:rPr lang="en-US" sz="1400" dirty="0">
                <a:solidFill>
                  <a:schemeClr val="tx1"/>
                </a:solidFill>
              </a:rPr>
              <a:t> &lt;&lt; </a:t>
            </a:r>
            <a:r>
              <a:rPr lang="en-US" sz="1400" dirty="0" err="1">
                <a:solidFill>
                  <a:schemeClr val="tx1"/>
                </a:solidFill>
              </a:rPr>
              <a:t>endl</a:t>
            </a:r>
            <a:r>
              <a:rPr lang="en-US" sz="1400" dirty="0">
                <a:solidFill>
                  <a:schemeClr val="tx1"/>
                </a:solidFill>
              </a:rPr>
              <a:t>;</a:t>
            </a:r>
          </a:p>
          <a:p>
            <a:endParaRPr lang="en-US" sz="1400" dirty="0">
              <a:solidFill>
                <a:schemeClr val="tx1"/>
              </a:solidFill>
            </a:endParaRPr>
          </a:p>
          <a:p>
            <a:r>
              <a:rPr lang="en-US" sz="1400" b="1" dirty="0">
                <a:solidFill>
                  <a:schemeClr val="tx1"/>
                </a:solidFill>
              </a:rPr>
              <a:t>    // TODO: Task 7: Complete displaying the 3rd and 4th lines</a:t>
            </a:r>
          </a:p>
          <a:p>
            <a:r>
              <a:rPr lang="en-US" sz="1400" b="1" dirty="0">
                <a:solidFill>
                  <a:schemeClr val="tx1"/>
                </a:solidFill>
              </a:rPr>
              <a:t>    // of the hangman figure</a:t>
            </a:r>
          </a:p>
          <a:p>
            <a:endParaRPr lang="en-US" sz="1400" dirty="0">
              <a:solidFill>
                <a:schemeClr val="tx1"/>
              </a:solidFill>
            </a:endParaRPr>
          </a:p>
          <a:p>
            <a:r>
              <a:rPr lang="en-US" sz="1400" dirty="0">
                <a:solidFill>
                  <a:schemeClr val="tx1"/>
                </a:solidFill>
              </a:rPr>
              <a:t>    </a:t>
            </a:r>
            <a:r>
              <a:rPr lang="en-US" sz="1400" dirty="0">
                <a:solidFill>
                  <a:schemeClr val="tx1">
                    <a:lumMod val="50000"/>
                    <a:lumOff val="50000"/>
                  </a:schemeClr>
                </a:solidFill>
              </a:rPr>
              <a:t>// third line</a:t>
            </a:r>
          </a:p>
          <a:p>
            <a:endParaRPr lang="en-US" sz="1400" dirty="0">
              <a:solidFill>
                <a:schemeClr val="tx1"/>
              </a:solidFill>
            </a:endParaRPr>
          </a:p>
          <a:p>
            <a:endParaRPr lang="en-US" sz="1400" dirty="0">
              <a:solidFill>
                <a:schemeClr val="tx1"/>
              </a:solidFill>
            </a:endParaRPr>
          </a:p>
          <a:p>
            <a:r>
              <a:rPr lang="en-US" sz="1400" dirty="0">
                <a:solidFill>
                  <a:schemeClr val="tx1"/>
                </a:solidFill>
              </a:rPr>
              <a:t>    </a:t>
            </a:r>
            <a:r>
              <a:rPr lang="en-US" sz="1400" dirty="0">
                <a:solidFill>
                  <a:schemeClr val="tx1">
                    <a:lumMod val="50000"/>
                    <a:lumOff val="50000"/>
                  </a:schemeClr>
                </a:solidFill>
              </a:rPr>
              <a:t>// fourth line</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a:t>
            </a:r>
          </a:p>
        </p:txBody>
      </p:sp>
      <p:sp>
        <p:nvSpPr>
          <p:cNvPr id="6" name="Oval 5"/>
          <p:cNvSpPr/>
          <p:nvPr/>
        </p:nvSpPr>
        <p:spPr>
          <a:xfrm>
            <a:off x="3998055" y="4781334"/>
            <a:ext cx="61001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608068" y="4951377"/>
            <a:ext cx="1073641" cy="32804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5681709" y="4589755"/>
            <a:ext cx="3005091" cy="1379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Complete these two parts to draw the 3</a:t>
            </a:r>
            <a:r>
              <a:rPr lang="en-US" sz="1600" baseline="30000" dirty="0"/>
              <a:t>rd</a:t>
            </a:r>
            <a:r>
              <a:rPr lang="en-US" sz="1600" dirty="0"/>
              <a:t> and 4</a:t>
            </a:r>
            <a:r>
              <a:rPr lang="en-US" sz="1600" baseline="30000" dirty="0"/>
              <a:t>th</a:t>
            </a:r>
            <a:r>
              <a:rPr lang="en-US" sz="1600" dirty="0"/>
              <a:t> lines of the hangman figure.</a:t>
            </a:r>
          </a:p>
          <a:p>
            <a:pPr algn="ctr"/>
            <a:r>
              <a:rPr lang="en-US" sz="1600" b="1" dirty="0">
                <a:solidFill>
                  <a:schemeClr val="accent6">
                    <a:lumMod val="75000"/>
                  </a:schemeClr>
                </a:solidFill>
              </a:rPr>
              <a:t>Note that you need to write '\\' to output the character '\'</a:t>
            </a:r>
          </a:p>
        </p:txBody>
      </p:sp>
      <p:cxnSp>
        <p:nvCxnSpPr>
          <p:cNvPr id="13" name="Straight Arrow Connector 12"/>
          <p:cNvCxnSpPr>
            <a:stCxn id="18" idx="6"/>
            <a:endCxn id="8" idx="1"/>
          </p:cNvCxnSpPr>
          <p:nvPr/>
        </p:nvCxnSpPr>
        <p:spPr>
          <a:xfrm flipV="1">
            <a:off x="4608068" y="5279419"/>
            <a:ext cx="1073641" cy="295759"/>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18" name="Oval 17"/>
          <p:cNvSpPr/>
          <p:nvPr/>
        </p:nvSpPr>
        <p:spPr>
          <a:xfrm>
            <a:off x="3998055" y="5379488"/>
            <a:ext cx="61001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99243" y="5172714"/>
            <a:ext cx="2690417"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You should be able to play </a:t>
            </a:r>
          </a:p>
          <a:p>
            <a:r>
              <a:rPr lang="en-US" dirty="0"/>
              <a:t>the hangman game now!</a:t>
            </a:r>
          </a:p>
        </p:txBody>
      </p:sp>
    </p:spTree>
    <p:extLst>
      <p:ext uri="{BB962C8B-B14F-4D97-AF65-F5344CB8AC3E}">
        <p14:creationId xmlns:p14="http://schemas.microsoft.com/office/powerpoint/2010/main" val="182280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14FC1A-84CD-DB44-AD26-E2FC2D0DB069}"/>
              </a:ext>
            </a:extLst>
          </p:cNvPr>
          <p:cNvSpPr>
            <a:spLocks noGrp="1"/>
          </p:cNvSpPr>
          <p:nvPr>
            <p:ph type="sldNum" sz="quarter" idx="12"/>
          </p:nvPr>
        </p:nvSpPr>
        <p:spPr/>
        <p:txBody>
          <a:bodyPr/>
          <a:lstStyle/>
          <a:p>
            <a:fld id="{A2D5F323-9395-A24C-8003-89F99F5948AE}" type="slidenum">
              <a:rPr lang="en-US" smtClean="0"/>
              <a:pPr/>
              <a:t>47</a:t>
            </a:fld>
            <a:endParaRPr lang="en-US" dirty="0"/>
          </a:p>
        </p:txBody>
      </p:sp>
      <p:sp>
        <p:nvSpPr>
          <p:cNvPr id="5" name="Rectangle 4">
            <a:extLst>
              <a:ext uri="{FF2B5EF4-FFF2-40B4-BE49-F238E27FC236}">
                <a16:creationId xmlns:a16="http://schemas.microsoft.com/office/drawing/2014/main" id="{0F2CCC64-C630-6A49-8712-F3907FECC8BC}"/>
              </a:ext>
            </a:extLst>
          </p:cNvPr>
          <p:cNvSpPr/>
          <p:nvPr/>
        </p:nvSpPr>
        <p:spPr>
          <a:xfrm>
            <a:off x="0" y="0"/>
            <a:ext cx="9144000" cy="6858000"/>
          </a:xfrm>
          <a:prstGeom prst="rect">
            <a:avLst/>
          </a:prstGeom>
          <a:solidFill>
            <a:srgbClr val="92D05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Now get ready to </a:t>
            </a:r>
            <a:br>
              <a:rPr lang="en-US" sz="4400" dirty="0"/>
            </a:br>
            <a:r>
              <a:rPr lang="en-US" sz="4400" dirty="0"/>
              <a:t>write your first C program</a:t>
            </a:r>
          </a:p>
        </p:txBody>
      </p:sp>
    </p:spTree>
    <p:extLst>
      <p:ext uri="{BB962C8B-B14F-4D97-AF65-F5344CB8AC3E}">
        <p14:creationId xmlns:p14="http://schemas.microsoft.com/office/powerpoint/2010/main" val="3635631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Characters and strings in C</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48</a:t>
            </a:fld>
            <a:endParaRPr lang="en-US" dirty="0"/>
          </a:p>
        </p:txBody>
      </p:sp>
    </p:spTree>
    <p:extLst>
      <p:ext uri="{BB962C8B-B14F-4D97-AF65-F5344CB8AC3E}">
        <p14:creationId xmlns:p14="http://schemas.microsoft.com/office/powerpoint/2010/main" val="1829470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p:txBody>
          <a:bodyPr>
            <a:normAutofit fontScale="92500" lnSpcReduction="20000"/>
          </a:bodyPr>
          <a:lstStyle/>
          <a:p>
            <a:r>
              <a:rPr lang="en-US" dirty="0"/>
              <a:t>C program compilation</a:t>
            </a:r>
          </a:p>
          <a:p>
            <a:r>
              <a:rPr lang="en-US" dirty="0"/>
              <a:t>A simple program in C</a:t>
            </a:r>
          </a:p>
          <a:p>
            <a:r>
              <a:rPr lang="en-US" dirty="0"/>
              <a:t>C basic standard I/O</a:t>
            </a:r>
          </a:p>
          <a:p>
            <a:pPr lvl="1"/>
            <a:r>
              <a:rPr lang="en-US" dirty="0" err="1"/>
              <a:t>printf</a:t>
            </a:r>
            <a:endParaRPr lang="en-US" dirty="0"/>
          </a:p>
          <a:p>
            <a:pPr lvl="1"/>
            <a:r>
              <a:rPr lang="en-US" dirty="0" err="1"/>
              <a:t>scanf</a:t>
            </a:r>
            <a:endParaRPr lang="en-US" dirty="0"/>
          </a:p>
          <a:p>
            <a:r>
              <a:rPr lang="en-US" dirty="0"/>
              <a:t>Character functions</a:t>
            </a:r>
          </a:p>
          <a:p>
            <a:pPr lvl="1"/>
            <a:r>
              <a:rPr lang="en-US" dirty="0" err="1"/>
              <a:t>isdigit</a:t>
            </a:r>
            <a:endParaRPr lang="en-US" dirty="0"/>
          </a:p>
          <a:p>
            <a:pPr lvl="1"/>
            <a:r>
              <a:rPr lang="en-US" dirty="0" err="1"/>
              <a:t>tolower</a:t>
            </a:r>
            <a:endParaRPr lang="en-US" dirty="0"/>
          </a:p>
          <a:p>
            <a:pPr lvl="1"/>
            <a:r>
              <a:rPr lang="en-US" dirty="0" err="1"/>
              <a:t>atoi</a:t>
            </a:r>
            <a:endParaRPr lang="en-US" dirty="0"/>
          </a:p>
          <a:p>
            <a:pPr lvl="1"/>
            <a:r>
              <a:rPr lang="en-US" dirty="0"/>
              <a:t>…</a:t>
            </a:r>
          </a:p>
          <a:p>
            <a:r>
              <a:rPr lang="en-US" dirty="0"/>
              <a:t>String functions</a:t>
            </a:r>
          </a:p>
          <a:p>
            <a:pPr lvl="1"/>
            <a:r>
              <a:rPr lang="en-US" dirty="0" err="1"/>
              <a:t>strcpy</a:t>
            </a:r>
            <a:endParaRPr lang="en-US" dirty="0"/>
          </a:p>
          <a:p>
            <a:pPr lvl="1"/>
            <a:r>
              <a:rPr lang="en-US" dirty="0" err="1"/>
              <a:t>strcmp</a:t>
            </a:r>
            <a:endParaRPr lang="en-US" dirty="0"/>
          </a:p>
          <a:p>
            <a:pPr lvl="1"/>
            <a:r>
              <a:rPr lang="en-US" dirty="0"/>
              <a: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49</a:t>
            </a:fld>
            <a:endParaRPr lang="en-US"/>
          </a:p>
        </p:txBody>
      </p:sp>
    </p:spTree>
    <p:extLst>
      <p:ext uri="{BB962C8B-B14F-4D97-AF65-F5344CB8AC3E}">
        <p14:creationId xmlns:p14="http://schemas.microsoft.com/office/powerpoint/2010/main" val="57368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228600" lvl="0" indent="-228600">
              <a:lnSpc>
                <a:spcPct val="80000"/>
              </a:lnSpc>
              <a:spcBef>
                <a:spcPts val="1200"/>
              </a:spcBef>
              <a:buClr>
                <a:schemeClr val="dk1"/>
              </a:buClr>
              <a:buSzPts val="2800"/>
            </a:pPr>
            <a:r>
              <a:rPr lang="en-US" dirty="0" err="1"/>
              <a:t>cplusplus.com</a:t>
            </a:r>
            <a:r>
              <a:rPr lang="en-US" dirty="0"/>
              <a:t> tutorial</a:t>
            </a:r>
          </a:p>
          <a:p>
            <a:pPr marL="628650" lvl="1" indent="-228600">
              <a:lnSpc>
                <a:spcPct val="80000"/>
              </a:lnSpc>
              <a:spcBef>
                <a:spcPts val="1200"/>
              </a:spcBef>
              <a:buClr>
                <a:schemeClr val="dk1"/>
              </a:buClr>
              <a:buSzPts val="2800"/>
            </a:pPr>
            <a:r>
              <a:rPr lang="en-US" dirty="0">
                <a:hlinkClick r:id="rId2"/>
              </a:rPr>
              <a:t>Strings</a:t>
            </a:r>
            <a:endParaRPr lang="en-US" dirty="0"/>
          </a:p>
          <a:p>
            <a:pPr marL="228600" lvl="0" indent="-228600">
              <a:lnSpc>
                <a:spcPct val="80000"/>
              </a:lnSpc>
              <a:spcBef>
                <a:spcPts val="1200"/>
              </a:spcBef>
              <a:buClr>
                <a:schemeClr val="dk1"/>
              </a:buClr>
              <a:buSzPts val="2800"/>
            </a:pPr>
            <a:r>
              <a:rPr lang="en-US" dirty="0"/>
              <a:t>Textbook Chapters</a:t>
            </a:r>
          </a:p>
          <a:p>
            <a:pPr marL="628650" lvl="1" indent="-228600">
              <a:lnSpc>
                <a:spcPct val="80000"/>
              </a:lnSpc>
              <a:spcBef>
                <a:spcPts val="1200"/>
              </a:spcBef>
              <a:buClr>
                <a:schemeClr val="dk1"/>
              </a:buClr>
              <a:buSzPts val="2800"/>
            </a:pPr>
            <a:r>
              <a:rPr lang="en-US" dirty="0">
                <a:hlinkClick r:id="rId3"/>
              </a:rPr>
              <a:t>C++: How to program (9</a:t>
            </a:r>
            <a:r>
              <a:rPr lang="en-US" baseline="30000" dirty="0">
                <a:hlinkClick r:id="rId3"/>
              </a:rPr>
              <a:t>th</a:t>
            </a:r>
            <a:r>
              <a:rPr lang="en-US" dirty="0">
                <a:hlinkClick r:id="rId3"/>
              </a:rPr>
              <a:t> edition)</a:t>
            </a:r>
            <a:br>
              <a:rPr lang="en-US" dirty="0">
                <a:hlinkClick r:id="rId3"/>
              </a:rPr>
            </a:br>
            <a:r>
              <a:rPr lang="en-US" dirty="0">
                <a:hlinkClick r:id="rId3"/>
              </a:rPr>
              <a:t>Electronic version available from HKU library</a:t>
            </a:r>
            <a:endParaRPr lang="en-US" u="sng" dirty="0">
              <a:solidFill>
                <a:schemeClr val="hlink"/>
              </a:solidFill>
            </a:endParaRPr>
          </a:p>
          <a:p>
            <a:pPr marL="628650" lvl="1" indent="-228600">
              <a:lnSpc>
                <a:spcPct val="80000"/>
              </a:lnSpc>
              <a:spcBef>
                <a:spcPts val="1200"/>
              </a:spcBef>
              <a:buClr>
                <a:schemeClr val="dk1"/>
              </a:buClr>
              <a:buSzPts val="2800"/>
            </a:pPr>
            <a:r>
              <a:rPr lang="en-US" dirty="0"/>
              <a:t>Ch. 6.20-22 (on recursion)</a:t>
            </a:r>
          </a:p>
          <a:p>
            <a:pPr marL="628650" lvl="1" indent="-228600">
              <a:lnSpc>
                <a:spcPct val="80000"/>
              </a:lnSpc>
              <a:spcBef>
                <a:spcPts val="1200"/>
              </a:spcBef>
              <a:buClr>
                <a:schemeClr val="dk1"/>
              </a:buClr>
              <a:buSzPts val="2800"/>
            </a:pPr>
            <a:r>
              <a:rPr lang="en-US" dirty="0"/>
              <a:t>Ch. 21.1-9 (on C++ strings)</a:t>
            </a:r>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F287-9D07-B34B-847C-5FC9DDAB73F9}"/>
              </a:ext>
            </a:extLst>
          </p:cNvPr>
          <p:cNvSpPr>
            <a:spLocks noGrp="1"/>
          </p:cNvSpPr>
          <p:nvPr>
            <p:ph type="title"/>
          </p:nvPr>
        </p:nvSpPr>
        <p:spPr/>
        <p:txBody>
          <a:bodyPr/>
          <a:lstStyle/>
          <a:p>
            <a:r>
              <a:rPr lang="en-US" dirty="0"/>
              <a:t>Compiling a C Program</a:t>
            </a:r>
          </a:p>
        </p:txBody>
      </p:sp>
      <p:sp>
        <p:nvSpPr>
          <p:cNvPr id="3" name="Content Placeholder 2">
            <a:extLst>
              <a:ext uri="{FF2B5EF4-FFF2-40B4-BE49-F238E27FC236}">
                <a16:creationId xmlns:a16="http://schemas.microsoft.com/office/drawing/2014/main" id="{B7DC7623-7D09-CC41-B3E2-8D93ECD77A29}"/>
              </a:ext>
            </a:extLst>
          </p:cNvPr>
          <p:cNvSpPr>
            <a:spLocks noGrp="1"/>
          </p:cNvSpPr>
          <p:nvPr>
            <p:ph idx="1"/>
          </p:nvPr>
        </p:nvSpPr>
        <p:spPr>
          <a:xfrm>
            <a:off x="457200" y="1417638"/>
            <a:ext cx="8229600" cy="5303837"/>
          </a:xfrm>
        </p:spPr>
        <p:txBody>
          <a:bodyPr>
            <a:normAutofit fontScale="92500"/>
          </a:bodyPr>
          <a:lstStyle/>
          <a:p>
            <a:pPr marL="0" indent="0">
              <a:buNone/>
            </a:pPr>
            <a:r>
              <a:rPr lang="en-US" dirty="0"/>
              <a:t>Although we can use C-strings in a C++ program (like what we did in Module 6, </a:t>
            </a:r>
            <a:r>
              <a:rPr lang="en-US" b="1" dirty="0">
                <a:solidFill>
                  <a:schemeClr val="accent5">
                    <a:lumMod val="75000"/>
                  </a:schemeClr>
                </a:solidFill>
              </a:rPr>
              <a:t>we will start writing C programs</a:t>
            </a:r>
            <a:r>
              <a:rPr lang="en-US" dirty="0"/>
              <a:t> and play with C-strings and its I/O in C. In order to do this, we will be using the C compiler (C11 version).</a:t>
            </a:r>
          </a:p>
          <a:p>
            <a:pPr marL="0" indent="0">
              <a:buNone/>
            </a:pPr>
            <a:r>
              <a:rPr lang="en-US" dirty="0"/>
              <a:t>We may still compile and execute a C program using </a:t>
            </a:r>
            <a:r>
              <a:rPr lang="en-US" b="1" dirty="0">
                <a:solidFill>
                  <a:schemeClr val="accent5">
                    <a:lumMod val="75000"/>
                  </a:schemeClr>
                </a:solidFill>
              </a:rPr>
              <a:t>the Atom editor </a:t>
            </a:r>
            <a:r>
              <a:rPr lang="en-US" dirty="0"/>
              <a:t>with </a:t>
            </a:r>
            <a:r>
              <a:rPr lang="en-US" dirty="0" err="1"/>
              <a:t>gcc</a:t>
            </a:r>
            <a:r>
              <a:rPr lang="en-US" dirty="0"/>
              <a:t>-make-run program, just </a:t>
            </a:r>
            <a:r>
              <a:rPr lang="en-US" b="1" dirty="0">
                <a:solidFill>
                  <a:schemeClr val="accent6">
                    <a:lumMod val="75000"/>
                  </a:schemeClr>
                </a:solidFill>
              </a:rPr>
              <a:t>make sure that</a:t>
            </a:r>
            <a:r>
              <a:rPr lang="en-US" dirty="0"/>
              <a:t>:</a:t>
            </a:r>
          </a:p>
          <a:p>
            <a:r>
              <a:rPr lang="en-US" dirty="0"/>
              <a:t>Your source program file has a name with an extension .c, e.g., program1.c </a:t>
            </a:r>
          </a:p>
          <a:p>
            <a:r>
              <a:rPr lang="en-US" dirty="0"/>
              <a:t>In the Atom editor, in “Preferences” -&gt; “Packages” -&gt; “</a:t>
            </a:r>
            <a:r>
              <a:rPr lang="en-US" dirty="0" err="1"/>
              <a:t>Gcc</a:t>
            </a:r>
            <a:r>
              <a:rPr lang="en-US" dirty="0"/>
              <a:t> Make Run” -&gt; “Settings” and under “Compiler Flags”, put down “</a:t>
            </a:r>
            <a:r>
              <a:rPr lang="en-US" dirty="0">
                <a:solidFill>
                  <a:schemeClr val="accent6">
                    <a:lumMod val="75000"/>
                  </a:schemeClr>
                </a:solidFill>
              </a:rPr>
              <a:t>-pedantic-errors -</a:t>
            </a:r>
            <a:r>
              <a:rPr lang="en-US" dirty="0" err="1">
                <a:solidFill>
                  <a:schemeClr val="accent6">
                    <a:lumMod val="75000"/>
                  </a:schemeClr>
                </a:solidFill>
              </a:rPr>
              <a:t>std</a:t>
            </a:r>
            <a:r>
              <a:rPr lang="en-US" dirty="0">
                <a:solidFill>
                  <a:schemeClr val="accent6">
                    <a:lumMod val="75000"/>
                  </a:schemeClr>
                </a:solidFill>
              </a:rPr>
              <a:t>=c11</a:t>
            </a:r>
            <a:r>
              <a:rPr lang="en-US" dirty="0"/>
              <a:t>” instead (see next page).</a:t>
            </a:r>
          </a:p>
          <a:p>
            <a:pPr marL="0" indent="0">
              <a:buNone/>
            </a:pPr>
            <a:r>
              <a:rPr lang="en-US" dirty="0"/>
              <a:t>For </a:t>
            </a:r>
            <a:r>
              <a:rPr lang="en-US" b="1" dirty="0">
                <a:solidFill>
                  <a:schemeClr val="accent5">
                    <a:lumMod val="75000"/>
                  </a:schemeClr>
                </a:solidFill>
              </a:rPr>
              <a:t>command line compilation</a:t>
            </a:r>
            <a:r>
              <a:rPr lang="en-US" dirty="0"/>
              <a:t>, use:</a:t>
            </a:r>
          </a:p>
          <a:p>
            <a:pPr marL="0" indent="0">
              <a:buNone/>
            </a:pPr>
            <a:r>
              <a:rPr lang="en-US" dirty="0"/>
              <a:t>	</a:t>
            </a:r>
            <a:r>
              <a:rPr lang="en-US" dirty="0" err="1">
                <a:solidFill>
                  <a:schemeClr val="accent6">
                    <a:lumMod val="75000"/>
                  </a:schemeClr>
                </a:solidFill>
              </a:rPr>
              <a:t>gcc</a:t>
            </a:r>
            <a:r>
              <a:rPr lang="en-US" dirty="0">
                <a:solidFill>
                  <a:schemeClr val="accent6">
                    <a:lumMod val="75000"/>
                  </a:schemeClr>
                </a:solidFill>
              </a:rPr>
              <a:t> -pedantic-errors -</a:t>
            </a:r>
            <a:r>
              <a:rPr lang="en-US" dirty="0" err="1">
                <a:solidFill>
                  <a:schemeClr val="accent6">
                    <a:lumMod val="75000"/>
                  </a:schemeClr>
                </a:solidFill>
              </a:rPr>
              <a:t>std</a:t>
            </a:r>
            <a:r>
              <a:rPr lang="en-US" dirty="0">
                <a:solidFill>
                  <a:schemeClr val="accent6">
                    <a:lumMod val="75000"/>
                  </a:schemeClr>
                </a:solidFill>
              </a:rPr>
              <a:t>=c11 </a:t>
            </a:r>
            <a:r>
              <a:rPr lang="en-US" dirty="0" err="1">
                <a:solidFill>
                  <a:schemeClr val="accent6">
                    <a:lumMod val="75000"/>
                  </a:schemeClr>
                </a:solidFill>
              </a:rPr>
              <a:t>your_program.c</a:t>
            </a:r>
            <a:r>
              <a:rPr lang="en-US" dirty="0">
                <a:solidFill>
                  <a:schemeClr val="accent6">
                    <a:lumMod val="75000"/>
                  </a:schemeClr>
                </a:solidFill>
              </a:rPr>
              <a:t> –o </a:t>
            </a:r>
            <a:r>
              <a:rPr lang="en-US" dirty="0" err="1">
                <a:solidFill>
                  <a:schemeClr val="accent6">
                    <a:lumMod val="75000"/>
                  </a:schemeClr>
                </a:solidFill>
              </a:rPr>
              <a:t>your_program</a:t>
            </a:r>
            <a:endParaRPr lang="en-US" dirty="0">
              <a:solidFill>
                <a:schemeClr val="accent6">
                  <a:lumMod val="75000"/>
                </a:schemeClr>
              </a:solidFill>
            </a:endParaRPr>
          </a:p>
          <a:p>
            <a:pPr marL="0" indent="0">
              <a:buNone/>
            </a:pPr>
            <a:r>
              <a:rPr lang="en-US" dirty="0"/>
              <a:t>You can then use “./</a:t>
            </a:r>
            <a:r>
              <a:rPr lang="en-US" dirty="0" err="1"/>
              <a:t>your_program</a:t>
            </a:r>
            <a:r>
              <a:rPr lang="en-US" dirty="0"/>
              <a:t>” to execute the program.</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76D5ADFE-DF7B-C640-9459-7E5DC92B6318}"/>
              </a:ext>
            </a:extLst>
          </p:cNvPr>
          <p:cNvSpPr>
            <a:spLocks noGrp="1"/>
          </p:cNvSpPr>
          <p:nvPr>
            <p:ph type="sldNum" sz="quarter" idx="12"/>
          </p:nvPr>
        </p:nvSpPr>
        <p:spPr/>
        <p:txBody>
          <a:bodyPr/>
          <a:lstStyle/>
          <a:p>
            <a:fld id="{A2D5F323-9395-A24C-8003-89F99F5948AE}" type="slidenum">
              <a:rPr lang="en-US" smtClean="0"/>
              <a:pPr/>
              <a:t>50</a:t>
            </a:fld>
            <a:endParaRPr lang="en-US" dirty="0"/>
          </a:p>
        </p:txBody>
      </p:sp>
    </p:spTree>
    <p:extLst>
      <p:ext uri="{BB962C8B-B14F-4D97-AF65-F5344CB8AC3E}">
        <p14:creationId xmlns:p14="http://schemas.microsoft.com/office/powerpoint/2010/main" val="42566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F287-9D07-B34B-847C-5FC9DDAB73F9}"/>
              </a:ext>
            </a:extLst>
          </p:cNvPr>
          <p:cNvSpPr>
            <a:spLocks noGrp="1"/>
          </p:cNvSpPr>
          <p:nvPr>
            <p:ph type="title"/>
          </p:nvPr>
        </p:nvSpPr>
        <p:spPr/>
        <p:txBody>
          <a:bodyPr/>
          <a:lstStyle/>
          <a:p>
            <a:r>
              <a:rPr lang="en-US" dirty="0"/>
              <a:t>Compilation in C</a:t>
            </a:r>
          </a:p>
        </p:txBody>
      </p:sp>
      <p:sp>
        <p:nvSpPr>
          <p:cNvPr id="4" name="Slide Number Placeholder 3">
            <a:extLst>
              <a:ext uri="{FF2B5EF4-FFF2-40B4-BE49-F238E27FC236}">
                <a16:creationId xmlns:a16="http://schemas.microsoft.com/office/drawing/2014/main" id="{76D5ADFE-DF7B-C640-9459-7E5DC92B6318}"/>
              </a:ext>
            </a:extLst>
          </p:cNvPr>
          <p:cNvSpPr>
            <a:spLocks noGrp="1"/>
          </p:cNvSpPr>
          <p:nvPr>
            <p:ph type="sldNum" sz="quarter" idx="12"/>
          </p:nvPr>
        </p:nvSpPr>
        <p:spPr/>
        <p:txBody>
          <a:bodyPr/>
          <a:lstStyle/>
          <a:p>
            <a:fld id="{A2D5F323-9395-A24C-8003-89F99F5948AE}" type="slidenum">
              <a:rPr lang="en-US" smtClean="0"/>
              <a:pPr/>
              <a:t>51</a:t>
            </a:fld>
            <a:endParaRPr lang="en-US" dirty="0"/>
          </a:p>
        </p:txBody>
      </p:sp>
      <p:pic>
        <p:nvPicPr>
          <p:cNvPr id="7" name="Picture 6">
            <a:extLst>
              <a:ext uri="{FF2B5EF4-FFF2-40B4-BE49-F238E27FC236}">
                <a16:creationId xmlns:a16="http://schemas.microsoft.com/office/drawing/2014/main" id="{C004F1A7-EE82-E74A-9A37-AD183DD3BEEC}"/>
              </a:ext>
            </a:extLst>
          </p:cNvPr>
          <p:cNvPicPr>
            <a:picLocks noChangeAspect="1"/>
          </p:cNvPicPr>
          <p:nvPr/>
        </p:nvPicPr>
        <p:blipFill>
          <a:blip r:embed="rId2"/>
          <a:stretch>
            <a:fillRect/>
          </a:stretch>
        </p:blipFill>
        <p:spPr>
          <a:xfrm>
            <a:off x="590550" y="514350"/>
            <a:ext cx="7962900" cy="5829300"/>
          </a:xfrm>
          <a:prstGeom prst="rect">
            <a:avLst/>
          </a:prstGeom>
        </p:spPr>
      </p:pic>
    </p:spTree>
    <p:extLst>
      <p:ext uri="{BB962C8B-B14F-4D97-AF65-F5344CB8AC3E}">
        <p14:creationId xmlns:p14="http://schemas.microsoft.com/office/powerpoint/2010/main" val="1001977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BD58-A41D-C24D-8E98-19E7B8B5E229}"/>
              </a:ext>
            </a:extLst>
          </p:cNvPr>
          <p:cNvSpPr>
            <a:spLocks noGrp="1"/>
          </p:cNvSpPr>
          <p:nvPr>
            <p:ph type="title"/>
          </p:nvPr>
        </p:nvSpPr>
        <p:spPr/>
        <p:txBody>
          <a:bodyPr/>
          <a:lstStyle/>
          <a:p>
            <a:r>
              <a:rPr lang="en-US" dirty="0"/>
              <a:t>Hello World in C</a:t>
            </a:r>
          </a:p>
        </p:txBody>
      </p:sp>
      <p:sp>
        <p:nvSpPr>
          <p:cNvPr id="3" name="Content Placeholder 2">
            <a:extLst>
              <a:ext uri="{FF2B5EF4-FFF2-40B4-BE49-F238E27FC236}">
                <a16:creationId xmlns:a16="http://schemas.microsoft.com/office/drawing/2014/main" id="{E9FC421C-F0E7-834F-8B71-A9D60EF6F8E0}"/>
              </a:ext>
            </a:extLst>
          </p:cNvPr>
          <p:cNvSpPr>
            <a:spLocks noGrp="1"/>
          </p:cNvSpPr>
          <p:nvPr>
            <p:ph idx="1"/>
          </p:nvPr>
        </p:nvSpPr>
        <p:spPr/>
        <p:txBody>
          <a:bodyPr/>
          <a:lstStyle/>
          <a:p>
            <a:pPr marL="0" indent="0">
              <a:buNone/>
            </a:pPr>
            <a:r>
              <a:rPr lang="en-US" dirty="0"/>
              <a:t>Take a look at this simple program in C.</a:t>
            </a:r>
          </a:p>
        </p:txBody>
      </p:sp>
      <p:sp>
        <p:nvSpPr>
          <p:cNvPr id="4" name="Slide Number Placeholder 3">
            <a:extLst>
              <a:ext uri="{FF2B5EF4-FFF2-40B4-BE49-F238E27FC236}">
                <a16:creationId xmlns:a16="http://schemas.microsoft.com/office/drawing/2014/main" id="{BE851153-31C7-FE4F-B3F8-C2909DDEB4ED}"/>
              </a:ext>
            </a:extLst>
          </p:cNvPr>
          <p:cNvSpPr>
            <a:spLocks noGrp="1"/>
          </p:cNvSpPr>
          <p:nvPr>
            <p:ph type="sldNum" sz="quarter" idx="12"/>
          </p:nvPr>
        </p:nvSpPr>
        <p:spPr/>
        <p:txBody>
          <a:bodyPr/>
          <a:lstStyle/>
          <a:p>
            <a:fld id="{A2D5F323-9395-A24C-8003-89F99F5948AE}" type="slidenum">
              <a:rPr lang="en-US" smtClean="0"/>
              <a:pPr/>
              <a:t>52</a:t>
            </a:fld>
            <a:endParaRPr lang="en-US" dirty="0"/>
          </a:p>
        </p:txBody>
      </p:sp>
      <p:sp>
        <p:nvSpPr>
          <p:cNvPr id="5" name="TextBox 4">
            <a:extLst>
              <a:ext uri="{FF2B5EF4-FFF2-40B4-BE49-F238E27FC236}">
                <a16:creationId xmlns:a16="http://schemas.microsoft.com/office/drawing/2014/main" id="{2F28A754-E5D4-CD4E-9861-9A05A41DD0AD}"/>
              </a:ext>
            </a:extLst>
          </p:cNvPr>
          <p:cNvSpPr txBox="1"/>
          <p:nvPr/>
        </p:nvSpPr>
        <p:spPr>
          <a:xfrm>
            <a:off x="457200" y="2216668"/>
            <a:ext cx="5788531" cy="181588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 */</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stdio.h</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err="1">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printf</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\n</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39B0377F-86A3-F94B-BDF8-1ADB20BC9756}"/>
              </a:ext>
            </a:extLst>
          </p:cNvPr>
          <p:cNvSpPr txBox="1"/>
          <p:nvPr/>
        </p:nvSpPr>
        <p:spPr>
          <a:xfrm>
            <a:off x="2301920" y="4788356"/>
            <a:ext cx="5788531" cy="181588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4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4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4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7" name="Rectangle 6">
            <a:extLst>
              <a:ext uri="{FF2B5EF4-FFF2-40B4-BE49-F238E27FC236}">
                <a16:creationId xmlns:a16="http://schemas.microsoft.com/office/drawing/2014/main" id="{841D038C-9365-5144-BD94-36C03DF07488}"/>
              </a:ext>
            </a:extLst>
          </p:cNvPr>
          <p:cNvSpPr/>
          <p:nvPr/>
        </p:nvSpPr>
        <p:spPr>
          <a:xfrm>
            <a:off x="2301920" y="4373503"/>
            <a:ext cx="3282630" cy="369332"/>
          </a:xfrm>
          <a:prstGeom prst="rect">
            <a:avLst/>
          </a:prstGeom>
        </p:spPr>
        <p:txBody>
          <a:bodyPr wrap="none">
            <a:spAutoFit/>
          </a:bodyPr>
          <a:lstStyle/>
          <a:p>
            <a:r>
              <a:rPr lang="en-US" dirty="0"/>
              <a:t>Compare this to the C++ program</a:t>
            </a:r>
          </a:p>
        </p:txBody>
      </p:sp>
      <p:sp>
        <p:nvSpPr>
          <p:cNvPr id="8" name="TextBox 7">
            <a:extLst>
              <a:ext uri="{FF2B5EF4-FFF2-40B4-BE49-F238E27FC236}">
                <a16:creationId xmlns:a16="http://schemas.microsoft.com/office/drawing/2014/main" id="{1839B84E-E0FF-E446-9D29-CDD06DF21016}"/>
              </a:ext>
            </a:extLst>
          </p:cNvPr>
          <p:cNvSpPr txBox="1"/>
          <p:nvPr/>
        </p:nvSpPr>
        <p:spPr>
          <a:xfrm>
            <a:off x="6245731" y="3649029"/>
            <a:ext cx="1348254" cy="369332"/>
          </a:xfrm>
          <a:prstGeom prst="rect">
            <a:avLst/>
          </a:prstGeom>
          <a:noFill/>
        </p:spPr>
        <p:txBody>
          <a:bodyPr wrap="none" rtlCol="0">
            <a:spAutoFit/>
          </a:bodyPr>
          <a:lstStyle>
            <a:defPPr>
              <a:defRPr lang="en-US"/>
            </a:defPPr>
            <a:lvl1pPr>
              <a:defRPr b="1">
                <a:solidFill>
                  <a:schemeClr val="accent5">
                    <a:lumMod val="75000"/>
                  </a:schemeClr>
                </a:solidFill>
              </a:defRPr>
            </a:lvl1pPr>
          </a:lstStyle>
          <a:p>
            <a:r>
              <a:rPr lang="en-US" dirty="0" err="1"/>
              <a:t>helloworld.c</a:t>
            </a:r>
            <a:endParaRPr lang="en-US" dirty="0"/>
          </a:p>
        </p:txBody>
      </p:sp>
    </p:spTree>
    <p:extLst>
      <p:ext uri="{BB962C8B-B14F-4D97-AF65-F5344CB8AC3E}">
        <p14:creationId xmlns:p14="http://schemas.microsoft.com/office/powerpoint/2010/main" val="472085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BD58-A41D-C24D-8E98-19E7B8B5E229}"/>
              </a:ext>
            </a:extLst>
          </p:cNvPr>
          <p:cNvSpPr>
            <a:spLocks noGrp="1"/>
          </p:cNvSpPr>
          <p:nvPr>
            <p:ph type="title"/>
          </p:nvPr>
        </p:nvSpPr>
        <p:spPr/>
        <p:txBody>
          <a:bodyPr/>
          <a:lstStyle/>
          <a:p>
            <a:r>
              <a:rPr lang="en-US" dirty="0"/>
              <a:t>Hello World in C</a:t>
            </a:r>
          </a:p>
        </p:txBody>
      </p:sp>
      <p:sp>
        <p:nvSpPr>
          <p:cNvPr id="4" name="Slide Number Placeholder 3">
            <a:extLst>
              <a:ext uri="{FF2B5EF4-FFF2-40B4-BE49-F238E27FC236}">
                <a16:creationId xmlns:a16="http://schemas.microsoft.com/office/drawing/2014/main" id="{BE851153-31C7-FE4F-B3F8-C2909DDEB4ED}"/>
              </a:ext>
            </a:extLst>
          </p:cNvPr>
          <p:cNvSpPr>
            <a:spLocks noGrp="1"/>
          </p:cNvSpPr>
          <p:nvPr>
            <p:ph type="sldNum" sz="quarter" idx="12"/>
          </p:nvPr>
        </p:nvSpPr>
        <p:spPr/>
        <p:txBody>
          <a:bodyPr/>
          <a:lstStyle/>
          <a:p>
            <a:fld id="{A2D5F323-9395-A24C-8003-89F99F5948AE}" type="slidenum">
              <a:rPr lang="en-US" smtClean="0"/>
              <a:pPr/>
              <a:t>53</a:t>
            </a:fld>
            <a:endParaRPr lang="en-US" dirty="0"/>
          </a:p>
        </p:txBody>
      </p:sp>
      <p:sp>
        <p:nvSpPr>
          <p:cNvPr id="5" name="TextBox 4">
            <a:extLst>
              <a:ext uri="{FF2B5EF4-FFF2-40B4-BE49-F238E27FC236}">
                <a16:creationId xmlns:a16="http://schemas.microsoft.com/office/drawing/2014/main" id="{2F28A754-E5D4-CD4E-9861-9A05A41DD0AD}"/>
              </a:ext>
            </a:extLst>
          </p:cNvPr>
          <p:cNvSpPr txBox="1"/>
          <p:nvPr/>
        </p:nvSpPr>
        <p:spPr>
          <a:xfrm>
            <a:off x="278525" y="1504520"/>
            <a:ext cx="5788531" cy="181588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 */</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stdio.h</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err="1">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printf</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\n</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8" name="TextBox 7">
            <a:extLst>
              <a:ext uri="{FF2B5EF4-FFF2-40B4-BE49-F238E27FC236}">
                <a16:creationId xmlns:a16="http://schemas.microsoft.com/office/drawing/2014/main" id="{0D22DF14-75EF-F748-A71E-3DE272DFCFDB}"/>
              </a:ext>
            </a:extLst>
          </p:cNvPr>
          <p:cNvSpPr txBox="1"/>
          <p:nvPr/>
        </p:nvSpPr>
        <p:spPr>
          <a:xfrm>
            <a:off x="5355326" y="2244156"/>
            <a:ext cx="3483874" cy="92333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t>Comments are enclosed in </a:t>
            </a:r>
          </a:p>
          <a:p>
            <a:r>
              <a:rPr lang="en-US" b="1" dirty="0">
                <a:latin typeface="Menlo" panose="020B0609030804020204" pitchFamily="49" charset="0"/>
                <a:ea typeface="Menlo" panose="020B0609030804020204" pitchFamily="49" charset="0"/>
                <a:cs typeface="Menlo" panose="020B0609030804020204" pitchFamily="49" charset="0"/>
              </a:rPr>
              <a:t>/* … */ </a:t>
            </a:r>
          </a:p>
          <a:p>
            <a:r>
              <a:rPr lang="en-US" dirty="0"/>
              <a:t>Comments may span multiple lines</a:t>
            </a:r>
            <a:endParaRPr lang="en-US" dirty="0">
              <a:latin typeface="Menlo" panose="020B0609030804020204" pitchFamily="49" charset="0"/>
              <a:ea typeface="Menlo" panose="020B0609030804020204" pitchFamily="49" charset="0"/>
              <a:cs typeface="Menlo" panose="020B0609030804020204" pitchFamily="49" charset="0"/>
            </a:endParaRPr>
          </a:p>
        </p:txBody>
      </p:sp>
      <p:cxnSp>
        <p:nvCxnSpPr>
          <p:cNvPr id="10" name="Straight Arrow Connector 9">
            <a:extLst>
              <a:ext uri="{FF2B5EF4-FFF2-40B4-BE49-F238E27FC236}">
                <a16:creationId xmlns:a16="http://schemas.microsoft.com/office/drawing/2014/main" id="{B0CD2FCC-283D-0942-949C-86980BCD2D01}"/>
              </a:ext>
            </a:extLst>
          </p:cNvPr>
          <p:cNvCxnSpPr>
            <a:cxnSpLocks/>
            <a:stCxn id="8" idx="0"/>
          </p:cNvCxnSpPr>
          <p:nvPr/>
        </p:nvCxnSpPr>
        <p:spPr>
          <a:xfrm flipH="1" flipV="1">
            <a:off x="5696607" y="1807779"/>
            <a:ext cx="1400656" cy="436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DEE65E7-E850-8A4D-83B2-31A5F477DC54}"/>
              </a:ext>
            </a:extLst>
          </p:cNvPr>
          <p:cNvSpPr txBox="1"/>
          <p:nvPr/>
        </p:nvSpPr>
        <p:spPr>
          <a:xfrm>
            <a:off x="183931" y="4685014"/>
            <a:ext cx="3342289" cy="64633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t>Standard output are done via the </a:t>
            </a:r>
            <a:r>
              <a:rPr lang="en-US"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printf</a:t>
            </a:r>
            <a:r>
              <a:rPr lang="en-US" dirty="0"/>
              <a:t> statement</a:t>
            </a:r>
            <a:endParaRPr lang="en-US" dirty="0">
              <a:latin typeface="Menlo" panose="020B0609030804020204" pitchFamily="49" charset="0"/>
              <a:ea typeface="Menlo" panose="020B0609030804020204" pitchFamily="49" charset="0"/>
              <a:cs typeface="Menlo" panose="020B0609030804020204" pitchFamily="49" charset="0"/>
            </a:endParaRPr>
          </a:p>
        </p:txBody>
      </p:sp>
      <p:cxnSp>
        <p:nvCxnSpPr>
          <p:cNvPr id="13" name="Straight Arrow Connector 12">
            <a:extLst>
              <a:ext uri="{FF2B5EF4-FFF2-40B4-BE49-F238E27FC236}">
                <a16:creationId xmlns:a16="http://schemas.microsoft.com/office/drawing/2014/main" id="{DCE82A05-62DE-0C47-8F25-3D6AE6EC4497}"/>
              </a:ext>
            </a:extLst>
          </p:cNvPr>
          <p:cNvCxnSpPr>
            <a:cxnSpLocks/>
            <a:stCxn id="12" idx="0"/>
          </p:cNvCxnSpPr>
          <p:nvPr/>
        </p:nvCxnSpPr>
        <p:spPr>
          <a:xfrm flipH="1" flipV="1">
            <a:off x="1061545" y="2764221"/>
            <a:ext cx="793531" cy="1920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5857165-5239-604F-8EE7-7CF5DA9AC901}"/>
              </a:ext>
            </a:extLst>
          </p:cNvPr>
          <p:cNvSpPr txBox="1"/>
          <p:nvPr/>
        </p:nvSpPr>
        <p:spPr>
          <a:xfrm>
            <a:off x="3589588" y="4685014"/>
            <a:ext cx="3342289" cy="64633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t>The newline character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'\n' </a:t>
            </a:r>
            <a:r>
              <a:rPr lang="en-US" dirty="0"/>
              <a:t>is used for the line break. </a:t>
            </a:r>
            <a:endParaRPr lang="en-US" dirty="0">
              <a:latin typeface="Menlo" panose="020B0609030804020204" pitchFamily="49" charset="0"/>
              <a:ea typeface="Menlo" panose="020B0609030804020204" pitchFamily="49" charset="0"/>
              <a:cs typeface="Menlo" panose="020B0609030804020204" pitchFamily="49" charset="0"/>
            </a:endParaRPr>
          </a:p>
        </p:txBody>
      </p:sp>
      <p:cxnSp>
        <p:nvCxnSpPr>
          <p:cNvPr id="17" name="Straight Arrow Connector 16">
            <a:extLst>
              <a:ext uri="{FF2B5EF4-FFF2-40B4-BE49-F238E27FC236}">
                <a16:creationId xmlns:a16="http://schemas.microsoft.com/office/drawing/2014/main" id="{C318B686-C3A2-FF41-B9A4-2570617C90B7}"/>
              </a:ext>
            </a:extLst>
          </p:cNvPr>
          <p:cNvCxnSpPr>
            <a:cxnSpLocks/>
            <a:stCxn id="16" idx="0"/>
          </p:cNvCxnSpPr>
          <p:nvPr/>
        </p:nvCxnSpPr>
        <p:spPr>
          <a:xfrm flipH="1" flipV="1">
            <a:off x="3216166" y="2764221"/>
            <a:ext cx="2044567" cy="1920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117D6E4E-7278-DB4C-9E88-627F00FED865}"/>
              </a:ext>
            </a:extLst>
          </p:cNvPr>
          <p:cNvSpPr txBox="1"/>
          <p:nvPr/>
        </p:nvSpPr>
        <p:spPr>
          <a:xfrm>
            <a:off x="278524" y="5932827"/>
            <a:ext cx="4586127" cy="369332"/>
          </a:xfrm>
          <a:prstGeom prst="rect">
            <a:avLst/>
          </a:prstGeom>
          <a:noFill/>
        </p:spPr>
        <p:txBody>
          <a:bodyPr wrap="none" rtlCol="0">
            <a:spAutoFit/>
          </a:bodyPr>
          <a:lstStyle/>
          <a:p>
            <a:r>
              <a:rPr lang="en-US" dirty="0"/>
              <a:t>Try compile the program and check the result. </a:t>
            </a:r>
          </a:p>
        </p:txBody>
      </p:sp>
      <p:sp>
        <p:nvSpPr>
          <p:cNvPr id="22" name="TextBox 21">
            <a:extLst>
              <a:ext uri="{FF2B5EF4-FFF2-40B4-BE49-F238E27FC236}">
                <a16:creationId xmlns:a16="http://schemas.microsoft.com/office/drawing/2014/main" id="{D6F8E88B-45D7-3B4E-98DA-62FBB5354B77}"/>
              </a:ext>
            </a:extLst>
          </p:cNvPr>
          <p:cNvSpPr txBox="1"/>
          <p:nvPr/>
        </p:nvSpPr>
        <p:spPr>
          <a:xfrm>
            <a:off x="5426118" y="3611630"/>
            <a:ext cx="3342289" cy="92333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t>Include </a:t>
            </a:r>
            <a:r>
              <a:rPr lang="en-US"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stdio.h</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t>for using standard I/O functions such as </a:t>
            </a:r>
            <a:r>
              <a:rPr lang="en-US"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printf</a:t>
            </a:r>
            <a:endPar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23" name="Straight Arrow Connector 22">
            <a:extLst>
              <a:ext uri="{FF2B5EF4-FFF2-40B4-BE49-F238E27FC236}">
                <a16:creationId xmlns:a16="http://schemas.microsoft.com/office/drawing/2014/main" id="{80DA761C-ED80-1949-8BED-3C665300F1AF}"/>
              </a:ext>
            </a:extLst>
          </p:cNvPr>
          <p:cNvCxnSpPr>
            <a:cxnSpLocks/>
            <a:stCxn id="22" idx="1"/>
          </p:cNvCxnSpPr>
          <p:nvPr/>
        </p:nvCxnSpPr>
        <p:spPr>
          <a:xfrm flipH="1" flipV="1">
            <a:off x="2638096" y="1954394"/>
            <a:ext cx="2788022" cy="2118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555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7577-50E9-004E-958B-8072B8CA7A01}"/>
              </a:ext>
            </a:extLst>
          </p:cNvPr>
          <p:cNvSpPr>
            <a:spLocks noGrp="1"/>
          </p:cNvSpPr>
          <p:nvPr>
            <p:ph type="title"/>
          </p:nvPr>
        </p:nvSpPr>
        <p:spPr/>
        <p:txBody>
          <a:bodyPr/>
          <a:lstStyle/>
          <a:p>
            <a:r>
              <a:rPr lang="en-US" dirty="0"/>
              <a:t>Adding Two Numbers</a:t>
            </a:r>
          </a:p>
        </p:txBody>
      </p:sp>
      <p:sp>
        <p:nvSpPr>
          <p:cNvPr id="4" name="Slide Number Placeholder 3">
            <a:extLst>
              <a:ext uri="{FF2B5EF4-FFF2-40B4-BE49-F238E27FC236}">
                <a16:creationId xmlns:a16="http://schemas.microsoft.com/office/drawing/2014/main" id="{23958887-A383-BE40-8A9B-AA59E7465C62}"/>
              </a:ext>
            </a:extLst>
          </p:cNvPr>
          <p:cNvSpPr>
            <a:spLocks noGrp="1"/>
          </p:cNvSpPr>
          <p:nvPr>
            <p:ph type="sldNum" sz="quarter" idx="12"/>
          </p:nvPr>
        </p:nvSpPr>
        <p:spPr/>
        <p:txBody>
          <a:bodyPr/>
          <a:lstStyle/>
          <a:p>
            <a:fld id="{A2D5F323-9395-A24C-8003-89F99F5948AE}" type="slidenum">
              <a:rPr lang="en-US" smtClean="0"/>
              <a:pPr/>
              <a:t>54</a:t>
            </a:fld>
            <a:endParaRPr lang="en-US" dirty="0"/>
          </a:p>
        </p:txBody>
      </p:sp>
      <p:sp>
        <p:nvSpPr>
          <p:cNvPr id="5" name="TextBox 4">
            <a:extLst>
              <a:ext uri="{FF2B5EF4-FFF2-40B4-BE49-F238E27FC236}">
                <a16:creationId xmlns:a16="http://schemas.microsoft.com/office/drawing/2014/main" id="{2C9E507C-72A9-A548-ABA9-EFEF159CF570}"/>
              </a:ext>
            </a:extLst>
          </p:cNvPr>
          <p:cNvSpPr txBox="1"/>
          <p:nvPr/>
        </p:nvSpPr>
        <p:spPr>
          <a:xfrm>
            <a:off x="457200" y="1994168"/>
            <a:ext cx="4682359" cy="427809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x, y, z;</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("Enter first integer:\n");</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scanf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("%d", &amp;x);</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("Enter second integer:\n");</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scanf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("%d", &amp;y);</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z = x + y;</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("Sum is %d\n", z);</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AD1241D4-DD9D-7E42-B712-E53DC1646D5C}"/>
              </a:ext>
            </a:extLst>
          </p:cNvPr>
          <p:cNvSpPr txBox="1"/>
          <p:nvPr/>
        </p:nvSpPr>
        <p:spPr>
          <a:xfrm>
            <a:off x="383628" y="1571514"/>
            <a:ext cx="1106393" cy="369332"/>
          </a:xfrm>
          <a:prstGeom prst="rect">
            <a:avLst/>
          </a:prstGeom>
          <a:noFill/>
        </p:spPr>
        <p:txBody>
          <a:bodyPr wrap="none" rtlCol="0">
            <a:spAutoFit/>
          </a:bodyPr>
          <a:lstStyle/>
          <a:p>
            <a:r>
              <a:rPr lang="en-US" b="1" dirty="0" err="1">
                <a:solidFill>
                  <a:schemeClr val="accent5">
                    <a:lumMod val="75000"/>
                  </a:schemeClr>
                </a:solidFill>
              </a:rPr>
              <a:t>addition.c</a:t>
            </a:r>
            <a:endParaRPr lang="en-US" b="1" dirty="0">
              <a:solidFill>
                <a:schemeClr val="accent5">
                  <a:lumMod val="75000"/>
                </a:schemeClr>
              </a:solidFill>
            </a:endParaRPr>
          </a:p>
        </p:txBody>
      </p:sp>
      <p:sp>
        <p:nvSpPr>
          <p:cNvPr id="7" name="TextBox 6">
            <a:extLst>
              <a:ext uri="{FF2B5EF4-FFF2-40B4-BE49-F238E27FC236}">
                <a16:creationId xmlns:a16="http://schemas.microsoft.com/office/drawing/2014/main" id="{190D9764-E0D5-6D40-BEE0-A48D1B541900}"/>
              </a:ext>
            </a:extLst>
          </p:cNvPr>
          <p:cNvSpPr txBox="1"/>
          <p:nvPr/>
        </p:nvSpPr>
        <p:spPr>
          <a:xfrm>
            <a:off x="5202926" y="1551194"/>
            <a:ext cx="3483874" cy="2308324"/>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600" dirty="0"/>
              <a:t>Standard input is done via the </a:t>
            </a:r>
            <a:r>
              <a:rPr lang="en-US" sz="1600" dirty="0" err="1">
                <a:latin typeface="Menlo" panose="020B0609030804020204" pitchFamily="49" charset="0"/>
                <a:ea typeface="Menlo" panose="020B0609030804020204" pitchFamily="49" charset="0"/>
                <a:cs typeface="Menlo" panose="020B0609030804020204" pitchFamily="49" charset="0"/>
              </a:rPr>
              <a:t>scanf</a:t>
            </a:r>
            <a:r>
              <a:rPr lang="en-US" sz="1600" dirty="0"/>
              <a:t> function.  </a:t>
            </a:r>
            <a:r>
              <a:rPr lang="en-US" sz="1600" dirty="0">
                <a:latin typeface="Menlo" panose="020B0609030804020204" pitchFamily="49" charset="0"/>
                <a:ea typeface="Menlo" panose="020B0609030804020204" pitchFamily="49" charset="0"/>
                <a:cs typeface="Menlo" panose="020B0609030804020204" pitchFamily="49" charset="0"/>
              </a:rPr>
              <a:t>"%d"</a:t>
            </a:r>
            <a:r>
              <a:rPr lang="en-US" sz="1600" dirty="0"/>
              <a:t> is the format control string which indicates that the input data should be in integer.</a:t>
            </a:r>
          </a:p>
          <a:p>
            <a:r>
              <a:rPr lang="en-US" sz="1600" dirty="0">
                <a:latin typeface="Menlo" panose="020B0609030804020204" pitchFamily="49" charset="0"/>
                <a:ea typeface="Menlo" panose="020B0609030804020204" pitchFamily="49" charset="0"/>
                <a:cs typeface="Menlo" panose="020B0609030804020204" pitchFamily="49" charset="0"/>
              </a:rPr>
              <a:t>&amp;x</a:t>
            </a:r>
            <a:r>
              <a:rPr lang="en-US" sz="1600" dirty="0"/>
              <a:t> is the memory location of the variable (</a:t>
            </a:r>
            <a:r>
              <a:rPr lang="en-US" sz="1600" dirty="0">
                <a:latin typeface="Menlo" panose="020B0609030804020204" pitchFamily="49" charset="0"/>
                <a:ea typeface="Menlo" panose="020B0609030804020204" pitchFamily="49" charset="0"/>
                <a:cs typeface="Menlo" panose="020B0609030804020204" pitchFamily="49" charset="0"/>
              </a:rPr>
              <a:t>x</a:t>
            </a:r>
            <a:r>
              <a:rPr lang="en-US" sz="1600" dirty="0"/>
              <a:t>) in which the data should be stored.</a:t>
            </a:r>
          </a:p>
          <a:p>
            <a:r>
              <a:rPr lang="en-US" sz="1600" dirty="0"/>
              <a:t>This statement essentially reads in an integer and store it to the variable </a:t>
            </a:r>
            <a:r>
              <a:rPr lang="en-US" sz="1600" dirty="0">
                <a:latin typeface="Menlo" panose="020B0609030804020204" pitchFamily="49" charset="0"/>
                <a:ea typeface="Menlo" panose="020B0609030804020204" pitchFamily="49" charset="0"/>
                <a:cs typeface="Menlo" panose="020B0609030804020204" pitchFamily="49" charset="0"/>
              </a:rPr>
              <a:t>x</a:t>
            </a:r>
            <a:r>
              <a:rPr lang="en-US" sz="1600" dirty="0"/>
              <a:t>.</a:t>
            </a:r>
          </a:p>
        </p:txBody>
      </p:sp>
      <p:cxnSp>
        <p:nvCxnSpPr>
          <p:cNvPr id="8" name="Straight Arrow Connector 7">
            <a:extLst>
              <a:ext uri="{FF2B5EF4-FFF2-40B4-BE49-F238E27FC236}">
                <a16:creationId xmlns:a16="http://schemas.microsoft.com/office/drawing/2014/main" id="{4C0E0412-CBC2-684C-BBF1-A127211A6669}"/>
              </a:ext>
            </a:extLst>
          </p:cNvPr>
          <p:cNvCxnSpPr>
            <a:cxnSpLocks/>
            <a:stCxn id="7" idx="1"/>
          </p:cNvCxnSpPr>
          <p:nvPr/>
        </p:nvCxnSpPr>
        <p:spPr>
          <a:xfrm flipH="1">
            <a:off x="1292772" y="2705356"/>
            <a:ext cx="3910154" cy="10678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40CF97D-6A74-9846-80A6-4204F28FF498}"/>
              </a:ext>
            </a:extLst>
          </p:cNvPr>
          <p:cNvSpPr txBox="1"/>
          <p:nvPr/>
        </p:nvSpPr>
        <p:spPr>
          <a:xfrm>
            <a:off x="5202926" y="4553498"/>
            <a:ext cx="3483874" cy="135421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600" dirty="0">
                <a:latin typeface="Menlo" panose="020B0609030804020204" pitchFamily="49" charset="0"/>
                <a:ea typeface="Menlo" panose="020B0609030804020204" pitchFamily="49" charset="0"/>
                <a:cs typeface="Menlo" panose="020B0609030804020204" pitchFamily="49" charset="0"/>
              </a:rPr>
              <a:t>Enter first integer:</a:t>
            </a:r>
          </a:p>
          <a:p>
            <a:r>
              <a:rPr lang="en-HK" sz="16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32</a:t>
            </a:r>
          </a:p>
          <a:p>
            <a:r>
              <a:rPr lang="en-HK" sz="1600" dirty="0">
                <a:latin typeface="Menlo" panose="020B0609030804020204" pitchFamily="49" charset="0"/>
                <a:ea typeface="Menlo" panose="020B0609030804020204" pitchFamily="49" charset="0"/>
                <a:cs typeface="Menlo" panose="020B0609030804020204" pitchFamily="49" charset="0"/>
              </a:rPr>
              <a:t>Enter second integer:</a:t>
            </a:r>
          </a:p>
          <a:p>
            <a:r>
              <a:rPr lang="en-HK" sz="16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65</a:t>
            </a:r>
          </a:p>
          <a:p>
            <a:r>
              <a:rPr lang="en-HK" sz="1600" dirty="0">
                <a:latin typeface="Menlo" panose="020B0609030804020204" pitchFamily="49" charset="0"/>
                <a:ea typeface="Menlo" panose="020B0609030804020204" pitchFamily="49" charset="0"/>
                <a:cs typeface="Menlo" panose="020B0609030804020204" pitchFamily="49" charset="0"/>
              </a:rPr>
              <a:t>Sum is 97</a:t>
            </a:r>
          </a:p>
        </p:txBody>
      </p:sp>
      <p:sp>
        <p:nvSpPr>
          <p:cNvPr id="13" name="TextBox 12">
            <a:extLst>
              <a:ext uri="{FF2B5EF4-FFF2-40B4-BE49-F238E27FC236}">
                <a16:creationId xmlns:a16="http://schemas.microsoft.com/office/drawing/2014/main" id="{D1DD6298-C20A-4549-A00C-027944D9C93C}"/>
              </a:ext>
            </a:extLst>
          </p:cNvPr>
          <p:cNvSpPr txBox="1"/>
          <p:nvPr/>
        </p:nvSpPr>
        <p:spPr>
          <a:xfrm>
            <a:off x="7398322" y="4214944"/>
            <a:ext cx="1351845" cy="338554"/>
          </a:xfrm>
          <a:prstGeom prst="rect">
            <a:avLst/>
          </a:prstGeom>
          <a:noFill/>
        </p:spPr>
        <p:txBody>
          <a:bodyPr wrap="none" rtlCol="0">
            <a:spAutoFit/>
          </a:bodyPr>
          <a:lstStyle/>
          <a:p>
            <a:r>
              <a:rPr lang="en-US" sz="1600" dirty="0"/>
              <a:t>Screen output</a:t>
            </a:r>
          </a:p>
        </p:txBody>
      </p:sp>
      <p:sp>
        <p:nvSpPr>
          <p:cNvPr id="14" name="TextBox 13">
            <a:extLst>
              <a:ext uri="{FF2B5EF4-FFF2-40B4-BE49-F238E27FC236}">
                <a16:creationId xmlns:a16="http://schemas.microsoft.com/office/drawing/2014/main" id="{4CBA4151-5D5E-BB40-AB23-2446DC51FDF3}"/>
              </a:ext>
            </a:extLst>
          </p:cNvPr>
          <p:cNvSpPr txBox="1"/>
          <p:nvPr/>
        </p:nvSpPr>
        <p:spPr>
          <a:xfrm>
            <a:off x="5139559" y="5962755"/>
            <a:ext cx="3791679" cy="338554"/>
          </a:xfrm>
          <a:prstGeom prst="rect">
            <a:avLst/>
          </a:prstGeom>
          <a:noFill/>
        </p:spPr>
        <p:txBody>
          <a:bodyPr wrap="none" rtlCol="0">
            <a:spAutoFit/>
          </a:bodyPr>
          <a:lstStyle/>
          <a:p>
            <a:r>
              <a:rPr lang="en-US" sz="1600" dirty="0">
                <a:solidFill>
                  <a:schemeClr val="tx2">
                    <a:lumMod val="60000"/>
                    <a:lumOff val="40000"/>
                  </a:schemeClr>
                </a:solidFill>
              </a:rPr>
              <a:t>The numbers in blue above are user inputs.</a:t>
            </a:r>
          </a:p>
        </p:txBody>
      </p:sp>
      <p:sp>
        <p:nvSpPr>
          <p:cNvPr id="15" name="TextBox 14">
            <a:extLst>
              <a:ext uri="{FF2B5EF4-FFF2-40B4-BE49-F238E27FC236}">
                <a16:creationId xmlns:a16="http://schemas.microsoft.com/office/drawing/2014/main" id="{40CD319F-46B0-9C4D-8214-17DF7AC00563}"/>
              </a:ext>
            </a:extLst>
          </p:cNvPr>
          <p:cNvSpPr txBox="1"/>
          <p:nvPr/>
        </p:nvSpPr>
        <p:spPr>
          <a:xfrm>
            <a:off x="383628" y="6382921"/>
            <a:ext cx="6248185" cy="338554"/>
          </a:xfrm>
          <a:prstGeom prst="rect">
            <a:avLst/>
          </a:prstGeom>
          <a:noFill/>
        </p:spPr>
        <p:txBody>
          <a:bodyPr wrap="none" rtlCol="0">
            <a:spAutoFit/>
          </a:bodyPr>
          <a:lstStyle/>
          <a:p>
            <a:r>
              <a:rPr lang="en-US" sz="1600" dirty="0"/>
              <a:t>We will talk more about formatted input and output in C in later modules.</a:t>
            </a:r>
          </a:p>
        </p:txBody>
      </p:sp>
    </p:spTree>
    <p:extLst>
      <p:ext uri="{BB962C8B-B14F-4D97-AF65-F5344CB8AC3E}">
        <p14:creationId xmlns:p14="http://schemas.microsoft.com/office/powerpoint/2010/main" val="17696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3C51-2A50-B24E-9712-9043057984C4}"/>
              </a:ext>
            </a:extLst>
          </p:cNvPr>
          <p:cNvSpPr>
            <a:spLocks noGrp="1"/>
          </p:cNvSpPr>
          <p:nvPr>
            <p:ph type="title"/>
          </p:nvPr>
        </p:nvSpPr>
        <p:spPr/>
        <p:txBody>
          <a:bodyPr/>
          <a:lstStyle/>
          <a:p>
            <a:r>
              <a:rPr lang="en-US" dirty="0"/>
              <a:t>Character Handling Functions</a:t>
            </a:r>
          </a:p>
        </p:txBody>
      </p:sp>
      <p:sp>
        <p:nvSpPr>
          <p:cNvPr id="3" name="Content Placeholder 2">
            <a:extLst>
              <a:ext uri="{FF2B5EF4-FFF2-40B4-BE49-F238E27FC236}">
                <a16:creationId xmlns:a16="http://schemas.microsoft.com/office/drawing/2014/main" id="{95E2B6E9-C02D-C148-BABE-16CB87266FED}"/>
              </a:ext>
            </a:extLst>
          </p:cNvPr>
          <p:cNvSpPr>
            <a:spLocks noGrp="1"/>
          </p:cNvSpPr>
          <p:nvPr>
            <p:ph idx="1"/>
          </p:nvPr>
        </p:nvSpPr>
        <p:spPr>
          <a:xfrm>
            <a:off x="457200" y="1421087"/>
            <a:ext cx="8229600" cy="4525963"/>
          </a:xfrm>
        </p:spPr>
        <p:txBody>
          <a:bodyPr/>
          <a:lstStyle/>
          <a:p>
            <a:pPr marL="0" indent="0">
              <a:buNone/>
            </a:pPr>
            <a:r>
              <a:rPr lang="en-US" sz="2200" dirty="0"/>
              <a:t>Recall (from Module 6) that a character takes up 1 byte of storage space.   The values 0-127 stored in a char correspond to a particular character in the ASCII character set.  We may also perform arithmetic operations on char as if they are of </a:t>
            </a:r>
            <a:r>
              <a:rPr lang="en-US" sz="2200" dirty="0" err="1"/>
              <a:t>int</a:t>
            </a:r>
            <a:r>
              <a:rPr lang="en-US" sz="2200" dirty="0"/>
              <a:t> data type.</a:t>
            </a:r>
          </a:p>
          <a:p>
            <a:pPr marL="0" indent="0">
              <a:buNone/>
            </a:pPr>
            <a:r>
              <a:rPr lang="en-US" sz="2200" dirty="0"/>
              <a:t>The &lt;</a:t>
            </a:r>
            <a:r>
              <a:rPr lang="en-US" sz="2200" dirty="0" err="1"/>
              <a:t>ctype.h</a:t>
            </a:r>
            <a:r>
              <a:rPr lang="en-US" sz="2200" dirty="0"/>
              <a:t>&gt; header file contains handy functions for character handling.  Here are some examples:</a:t>
            </a:r>
          </a:p>
          <a:p>
            <a:pPr marL="0" indent="0">
              <a:buNone/>
            </a:pPr>
            <a:endParaRPr lang="en-US" dirty="0"/>
          </a:p>
        </p:txBody>
      </p:sp>
      <p:sp>
        <p:nvSpPr>
          <p:cNvPr id="4" name="Slide Number Placeholder 3">
            <a:extLst>
              <a:ext uri="{FF2B5EF4-FFF2-40B4-BE49-F238E27FC236}">
                <a16:creationId xmlns:a16="http://schemas.microsoft.com/office/drawing/2014/main" id="{2B327417-6667-194E-A11A-76C7D0FDBDF9}"/>
              </a:ext>
            </a:extLst>
          </p:cNvPr>
          <p:cNvSpPr>
            <a:spLocks noGrp="1"/>
          </p:cNvSpPr>
          <p:nvPr>
            <p:ph type="sldNum" sz="quarter" idx="12"/>
          </p:nvPr>
        </p:nvSpPr>
        <p:spPr/>
        <p:txBody>
          <a:bodyPr/>
          <a:lstStyle/>
          <a:p>
            <a:fld id="{A2D5F323-9395-A24C-8003-89F99F5948AE}" type="slidenum">
              <a:rPr lang="en-US" smtClean="0"/>
              <a:pPr/>
              <a:t>55</a:t>
            </a:fld>
            <a:endParaRPr lang="en-US" dirty="0"/>
          </a:p>
        </p:txBody>
      </p:sp>
      <p:graphicFrame>
        <p:nvGraphicFramePr>
          <p:cNvPr id="5" name="Table 4">
            <a:extLst>
              <a:ext uri="{FF2B5EF4-FFF2-40B4-BE49-F238E27FC236}">
                <a16:creationId xmlns:a16="http://schemas.microsoft.com/office/drawing/2014/main" id="{BA06A682-93B3-D94B-969C-9DA68B32815F}"/>
              </a:ext>
            </a:extLst>
          </p:cNvPr>
          <p:cNvGraphicFramePr>
            <a:graphicFrameLocks noGrp="1"/>
          </p:cNvGraphicFramePr>
          <p:nvPr>
            <p:extLst>
              <p:ext uri="{D42A27DB-BD31-4B8C-83A1-F6EECF244321}">
                <p14:modId xmlns:p14="http://schemas.microsoft.com/office/powerpoint/2010/main" val="1893781054"/>
              </p:ext>
            </p:extLst>
          </p:nvPr>
        </p:nvGraphicFramePr>
        <p:xfrm>
          <a:off x="457200" y="3684068"/>
          <a:ext cx="8385142" cy="2890520"/>
        </p:xfrm>
        <a:graphic>
          <a:graphicData uri="http://schemas.openxmlformats.org/drawingml/2006/table">
            <a:tbl>
              <a:tblPr firstRow="1" bandRow="1">
                <a:tableStyleId>{2D5ABB26-0587-4C30-8999-92F81FD0307C}</a:tableStyleId>
              </a:tblPr>
              <a:tblGrid>
                <a:gridCol w="1922881">
                  <a:extLst>
                    <a:ext uri="{9D8B030D-6E8A-4147-A177-3AD203B41FA5}">
                      <a16:colId xmlns:a16="http://schemas.microsoft.com/office/drawing/2014/main" val="1309862846"/>
                    </a:ext>
                  </a:extLst>
                </a:gridCol>
                <a:gridCol w="6462261">
                  <a:extLst>
                    <a:ext uri="{9D8B030D-6E8A-4147-A177-3AD203B41FA5}">
                      <a16:colId xmlns:a16="http://schemas.microsoft.com/office/drawing/2014/main" val="3974361444"/>
                    </a:ext>
                  </a:extLst>
                </a:gridCol>
              </a:tblGrid>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isdigit</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Returns a nonzero (true) value if c is a digit,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00512451"/>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isalpha</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isalnum</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digit or a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930274687"/>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islower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lowercase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54870914"/>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isupper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an uppercase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52288719"/>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tolower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If c is a lowercase letter, returns c as an uppercase letter. Otherwise, returns the argument unchanged.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9617548"/>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toupper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If c is an uppercase letter, returns c as  lowercase letter. Otherwise, returns the argument unchanged.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9530589"/>
                  </a:ext>
                </a:extLst>
              </a:tr>
            </a:tbl>
          </a:graphicData>
        </a:graphic>
      </p:graphicFrame>
      <p:sp>
        <p:nvSpPr>
          <p:cNvPr id="6" name="TextBox 5">
            <a:extLst>
              <a:ext uri="{FF2B5EF4-FFF2-40B4-BE49-F238E27FC236}">
                <a16:creationId xmlns:a16="http://schemas.microsoft.com/office/drawing/2014/main" id="{63EEAC5F-32A8-AF42-9B2E-7FAB62EB27BE}"/>
              </a:ext>
            </a:extLst>
          </p:cNvPr>
          <p:cNvSpPr txBox="1"/>
          <p:nvPr/>
        </p:nvSpPr>
        <p:spPr>
          <a:xfrm>
            <a:off x="371703" y="6419048"/>
            <a:ext cx="5576911" cy="338554"/>
          </a:xfrm>
          <a:prstGeom prst="rect">
            <a:avLst/>
          </a:prstGeom>
          <a:noFill/>
        </p:spPr>
        <p:txBody>
          <a:bodyPr wrap="none" rtlCol="0">
            <a:spAutoFit/>
          </a:bodyPr>
          <a:lstStyle/>
          <a:p>
            <a:r>
              <a:rPr lang="en-US" sz="1600" b="1" dirty="0">
                <a:solidFill>
                  <a:schemeClr val="accent5">
                    <a:lumMod val="75000"/>
                  </a:schemeClr>
                </a:solidFill>
              </a:rPr>
              <a:t>Reference only:  </a:t>
            </a:r>
            <a:r>
              <a:rPr lang="en-US" sz="1600" dirty="0"/>
              <a:t>check </a:t>
            </a:r>
            <a:r>
              <a:rPr lang="en-US" sz="1600" dirty="0">
                <a:hlinkClick r:id="rId2"/>
              </a:rPr>
              <a:t>this</a:t>
            </a:r>
            <a:r>
              <a:rPr lang="en-US" sz="1600" dirty="0"/>
              <a:t> for more character handling functions </a:t>
            </a:r>
          </a:p>
        </p:txBody>
      </p:sp>
    </p:spTree>
    <p:extLst>
      <p:ext uri="{BB962C8B-B14F-4D97-AF65-F5344CB8AC3E}">
        <p14:creationId xmlns:p14="http://schemas.microsoft.com/office/powerpoint/2010/main" val="1696511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69180A-CA9A-194F-B94E-9BA9158DC8B8}"/>
              </a:ext>
            </a:extLst>
          </p:cNvPr>
          <p:cNvSpPr>
            <a:spLocks noGrp="1"/>
          </p:cNvSpPr>
          <p:nvPr>
            <p:ph type="sldNum" sz="quarter" idx="12"/>
          </p:nvPr>
        </p:nvSpPr>
        <p:spPr/>
        <p:txBody>
          <a:bodyPr/>
          <a:lstStyle/>
          <a:p>
            <a:fld id="{A2D5F323-9395-A24C-8003-89F99F5948AE}" type="slidenum">
              <a:rPr lang="en-US" smtClean="0"/>
              <a:pPr/>
              <a:t>56</a:t>
            </a:fld>
            <a:endParaRPr lang="en-US" dirty="0"/>
          </a:p>
        </p:txBody>
      </p:sp>
      <p:sp>
        <p:nvSpPr>
          <p:cNvPr id="5" name="TextBox 4">
            <a:extLst>
              <a:ext uri="{FF2B5EF4-FFF2-40B4-BE49-F238E27FC236}">
                <a16:creationId xmlns:a16="http://schemas.microsoft.com/office/drawing/2014/main" id="{891F967D-4B55-6644-82FD-82229E259537}"/>
              </a:ext>
            </a:extLst>
          </p:cNvPr>
          <p:cNvSpPr txBox="1"/>
          <p:nvPr/>
        </p:nvSpPr>
        <p:spPr>
          <a:xfrm>
            <a:off x="692870" y="704443"/>
            <a:ext cx="7187938" cy="601703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ctype.h</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'7';</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isdigit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digit"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isdigit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digit"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'B';</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'b';</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'4';</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letter"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'Z';</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lowercase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'z';</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lowercase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'5';</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lowercase letter"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'M';</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"an uppercase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'm';</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"an uppercase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"an uppercase letter"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8" name="TextBox 7">
            <a:extLst>
              <a:ext uri="{FF2B5EF4-FFF2-40B4-BE49-F238E27FC236}">
                <a16:creationId xmlns:a16="http://schemas.microsoft.com/office/drawing/2014/main" id="{BBEA29BA-A2F5-4F4E-8402-2820C5B7BEE1}"/>
              </a:ext>
            </a:extLst>
          </p:cNvPr>
          <p:cNvSpPr txBox="1"/>
          <p:nvPr/>
        </p:nvSpPr>
        <p:spPr>
          <a:xfrm>
            <a:off x="2271524" y="54538"/>
            <a:ext cx="3483874" cy="738664"/>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a:t>
            </a:r>
            <a:r>
              <a:rPr lang="en-US" sz="1400" dirty="0" err="1"/>
              <a:t>c%s%s</a:t>
            </a:r>
            <a:r>
              <a:rPr lang="en-US" sz="1400" dirty="0"/>
              <a:t>" indicates that </a:t>
            </a:r>
            <a:r>
              <a:rPr lang="en-US" sz="1400" dirty="0" err="1"/>
              <a:t>printf</a:t>
            </a:r>
            <a:r>
              <a:rPr lang="en-US" sz="1400" dirty="0"/>
              <a:t> will output a character (%c) followed by two strings (%s) to the standard output.</a:t>
            </a:r>
          </a:p>
        </p:txBody>
      </p:sp>
      <p:cxnSp>
        <p:nvCxnSpPr>
          <p:cNvPr id="9" name="Straight Arrow Connector 8">
            <a:extLst>
              <a:ext uri="{FF2B5EF4-FFF2-40B4-BE49-F238E27FC236}">
                <a16:creationId xmlns:a16="http://schemas.microsoft.com/office/drawing/2014/main" id="{44C75634-424D-9D49-9F77-CACA53C6298C}"/>
              </a:ext>
            </a:extLst>
          </p:cNvPr>
          <p:cNvCxnSpPr>
            <a:cxnSpLocks/>
          </p:cNvCxnSpPr>
          <p:nvPr/>
        </p:nvCxnSpPr>
        <p:spPr>
          <a:xfrm flipH="1">
            <a:off x="1945460" y="793202"/>
            <a:ext cx="859882" cy="1280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8CF5DF3-1A07-0B4C-8827-D46A2EAF5569}"/>
              </a:ext>
            </a:extLst>
          </p:cNvPr>
          <p:cNvSpPr txBox="1"/>
          <p:nvPr/>
        </p:nvSpPr>
        <p:spPr>
          <a:xfrm>
            <a:off x="2969921" y="881961"/>
            <a:ext cx="1413543" cy="95410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first character to output is stored in the variable a</a:t>
            </a:r>
          </a:p>
        </p:txBody>
      </p:sp>
      <p:cxnSp>
        <p:nvCxnSpPr>
          <p:cNvPr id="14" name="Straight Arrow Connector 13">
            <a:extLst>
              <a:ext uri="{FF2B5EF4-FFF2-40B4-BE49-F238E27FC236}">
                <a16:creationId xmlns:a16="http://schemas.microsoft.com/office/drawing/2014/main" id="{6C2880C6-4EE5-1E41-AA8A-B26DF35E2E30}"/>
              </a:ext>
            </a:extLst>
          </p:cNvPr>
          <p:cNvCxnSpPr>
            <a:cxnSpLocks/>
            <a:stCxn id="12" idx="2"/>
          </p:cNvCxnSpPr>
          <p:nvPr/>
        </p:nvCxnSpPr>
        <p:spPr>
          <a:xfrm flipH="1">
            <a:off x="2585171" y="1836068"/>
            <a:ext cx="1091522" cy="2378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26B4F55-432F-9E40-8BC0-5EF70BE40E71}"/>
              </a:ext>
            </a:extLst>
          </p:cNvPr>
          <p:cNvSpPr txBox="1"/>
          <p:nvPr/>
        </p:nvSpPr>
        <p:spPr>
          <a:xfrm>
            <a:off x="4463996" y="881961"/>
            <a:ext cx="2804069" cy="95410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next string to output depends on the value of </a:t>
            </a:r>
            <a:r>
              <a:rPr lang="en-US" sz="1400" dirty="0" err="1"/>
              <a:t>isdigit</a:t>
            </a:r>
            <a:r>
              <a:rPr lang="en-US" sz="1400" dirty="0"/>
              <a:t>(a), if it is true, then " is " is output; otherwise " is not " is output.</a:t>
            </a:r>
          </a:p>
        </p:txBody>
      </p:sp>
      <p:cxnSp>
        <p:nvCxnSpPr>
          <p:cNvPr id="26" name="Straight Arrow Connector 25">
            <a:extLst>
              <a:ext uri="{FF2B5EF4-FFF2-40B4-BE49-F238E27FC236}">
                <a16:creationId xmlns:a16="http://schemas.microsoft.com/office/drawing/2014/main" id="{E9BE78F3-A91D-D948-867A-DE2325C4C378}"/>
              </a:ext>
            </a:extLst>
          </p:cNvPr>
          <p:cNvCxnSpPr>
            <a:cxnSpLocks/>
            <a:stCxn id="17" idx="2"/>
          </p:cNvCxnSpPr>
          <p:nvPr/>
        </p:nvCxnSpPr>
        <p:spPr>
          <a:xfrm flipH="1">
            <a:off x="3676693" y="1836068"/>
            <a:ext cx="2189338" cy="2378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8A37C20B-0CCE-E447-92AF-B07A8ED18E16}"/>
              </a:ext>
            </a:extLst>
          </p:cNvPr>
          <p:cNvSpPr txBox="1"/>
          <p:nvPr/>
        </p:nvSpPr>
        <p:spPr>
          <a:xfrm>
            <a:off x="6314194" y="1682179"/>
            <a:ext cx="2804069" cy="30777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last string to output is "a digit"</a:t>
            </a:r>
          </a:p>
        </p:txBody>
      </p:sp>
      <p:cxnSp>
        <p:nvCxnSpPr>
          <p:cNvPr id="30" name="Straight Arrow Connector 29">
            <a:extLst>
              <a:ext uri="{FF2B5EF4-FFF2-40B4-BE49-F238E27FC236}">
                <a16:creationId xmlns:a16="http://schemas.microsoft.com/office/drawing/2014/main" id="{BB384F73-480A-C148-928A-FCE5FC057DEB}"/>
              </a:ext>
            </a:extLst>
          </p:cNvPr>
          <p:cNvCxnSpPr>
            <a:cxnSpLocks/>
            <a:stCxn id="29" idx="2"/>
          </p:cNvCxnSpPr>
          <p:nvPr/>
        </p:nvCxnSpPr>
        <p:spPr>
          <a:xfrm flipH="1">
            <a:off x="6429080" y="1989956"/>
            <a:ext cx="1287149" cy="178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64AC1A12-3579-8742-B694-9337BC63F840}"/>
              </a:ext>
            </a:extLst>
          </p:cNvPr>
          <p:cNvSpPr txBox="1"/>
          <p:nvPr/>
        </p:nvSpPr>
        <p:spPr>
          <a:xfrm>
            <a:off x="251652" y="335111"/>
            <a:ext cx="1152880" cy="369332"/>
          </a:xfrm>
          <a:prstGeom prst="rect">
            <a:avLst/>
          </a:prstGeom>
          <a:noFill/>
        </p:spPr>
        <p:txBody>
          <a:bodyPr wrap="none" rtlCol="0">
            <a:spAutoFit/>
          </a:bodyPr>
          <a:lstStyle/>
          <a:p>
            <a:r>
              <a:rPr lang="en-US" b="1" dirty="0" err="1">
                <a:solidFill>
                  <a:schemeClr val="accent5">
                    <a:lumMod val="75000"/>
                  </a:schemeClr>
                </a:solidFill>
              </a:rPr>
              <a:t>charfunc.c</a:t>
            </a:r>
            <a:endParaRPr lang="en-US" b="1" dirty="0">
              <a:solidFill>
                <a:schemeClr val="accent5">
                  <a:lumMod val="75000"/>
                </a:schemeClr>
              </a:solidFill>
            </a:endParaRPr>
          </a:p>
        </p:txBody>
      </p:sp>
    </p:spTree>
    <p:extLst>
      <p:ext uri="{BB962C8B-B14F-4D97-AF65-F5344CB8AC3E}">
        <p14:creationId xmlns:p14="http://schemas.microsoft.com/office/powerpoint/2010/main" val="2154238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49FD94-4025-FA4F-86AC-E60B60C0FAC9}"/>
              </a:ext>
            </a:extLst>
          </p:cNvPr>
          <p:cNvSpPr>
            <a:spLocks noGrp="1"/>
          </p:cNvSpPr>
          <p:nvPr>
            <p:ph type="title"/>
          </p:nvPr>
        </p:nvSpPr>
        <p:spPr/>
        <p:txBody>
          <a:bodyPr/>
          <a:lstStyle/>
          <a:p>
            <a:r>
              <a:rPr lang="en-US" dirty="0"/>
              <a:t>Character Handling Functions</a:t>
            </a:r>
          </a:p>
        </p:txBody>
      </p:sp>
      <p:sp>
        <p:nvSpPr>
          <p:cNvPr id="4" name="Slide Number Placeholder 3">
            <a:extLst>
              <a:ext uri="{FF2B5EF4-FFF2-40B4-BE49-F238E27FC236}">
                <a16:creationId xmlns:a16="http://schemas.microsoft.com/office/drawing/2014/main" id="{D0D8D784-083A-9B4D-B6E1-9B84BF6EB87B}"/>
              </a:ext>
            </a:extLst>
          </p:cNvPr>
          <p:cNvSpPr>
            <a:spLocks noGrp="1"/>
          </p:cNvSpPr>
          <p:nvPr>
            <p:ph type="sldNum" sz="quarter" idx="12"/>
          </p:nvPr>
        </p:nvSpPr>
        <p:spPr/>
        <p:txBody>
          <a:bodyPr/>
          <a:lstStyle/>
          <a:p>
            <a:fld id="{A2D5F323-9395-A24C-8003-89F99F5948AE}" type="slidenum">
              <a:rPr lang="en-US" smtClean="0"/>
              <a:pPr/>
              <a:t>57</a:t>
            </a:fld>
            <a:endParaRPr lang="en-US" dirty="0"/>
          </a:p>
        </p:txBody>
      </p:sp>
      <p:sp>
        <p:nvSpPr>
          <p:cNvPr id="5" name="TextBox 4">
            <a:extLst>
              <a:ext uri="{FF2B5EF4-FFF2-40B4-BE49-F238E27FC236}">
                <a16:creationId xmlns:a16="http://schemas.microsoft.com/office/drawing/2014/main" id="{A7FEB6E5-F28F-104A-9FAC-B922D3BEECDC}"/>
              </a:ext>
            </a:extLst>
          </p:cNvPr>
          <p:cNvSpPr txBox="1"/>
          <p:nvPr/>
        </p:nvSpPr>
        <p:spPr>
          <a:xfrm>
            <a:off x="843699" y="2199252"/>
            <a:ext cx="7024688" cy="2462213"/>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400" dirty="0">
                <a:latin typeface="Menlo" panose="020B0609030804020204" pitchFamily="49" charset="0"/>
                <a:ea typeface="Menlo" panose="020B0609030804020204" pitchFamily="49" charset="0"/>
                <a:cs typeface="Menlo" panose="020B0609030804020204" pitchFamily="49" charset="0"/>
              </a:rPr>
              <a:t>7 is a digit</a:t>
            </a:r>
          </a:p>
          <a:p>
            <a:r>
              <a:rPr lang="en-HK" sz="1400" dirty="0">
                <a:latin typeface="Menlo" panose="020B0609030804020204" pitchFamily="49" charset="0"/>
                <a:ea typeface="Menlo" panose="020B0609030804020204" pitchFamily="49" charset="0"/>
                <a:cs typeface="Menlo" panose="020B0609030804020204" pitchFamily="49" charset="0"/>
              </a:rPr>
              <a:t>$ is not a digit</a:t>
            </a:r>
          </a:p>
          <a:p>
            <a:r>
              <a:rPr lang="en-HK" sz="1400" dirty="0">
                <a:latin typeface="Menlo" panose="020B0609030804020204" pitchFamily="49" charset="0"/>
                <a:ea typeface="Menlo" panose="020B0609030804020204" pitchFamily="49" charset="0"/>
                <a:cs typeface="Menlo" panose="020B0609030804020204" pitchFamily="49" charset="0"/>
              </a:rPr>
              <a:t>B is a letter</a:t>
            </a:r>
          </a:p>
          <a:p>
            <a:r>
              <a:rPr lang="en-HK" sz="1400" dirty="0">
                <a:latin typeface="Menlo" panose="020B0609030804020204" pitchFamily="49" charset="0"/>
                <a:ea typeface="Menlo" panose="020B0609030804020204" pitchFamily="49" charset="0"/>
                <a:cs typeface="Menlo" panose="020B0609030804020204" pitchFamily="49" charset="0"/>
              </a:rPr>
              <a:t>b is a letter</a:t>
            </a:r>
          </a:p>
          <a:p>
            <a:r>
              <a:rPr lang="en-HK" sz="1400" dirty="0">
                <a:latin typeface="Menlo" panose="020B0609030804020204" pitchFamily="49" charset="0"/>
                <a:ea typeface="Menlo" panose="020B0609030804020204" pitchFamily="49" charset="0"/>
                <a:cs typeface="Menlo" panose="020B0609030804020204" pitchFamily="49" charset="0"/>
              </a:rPr>
              <a:t>4 is not a letter</a:t>
            </a:r>
          </a:p>
          <a:p>
            <a:r>
              <a:rPr lang="en-HK" sz="1400" dirty="0">
                <a:latin typeface="Menlo" panose="020B0609030804020204" pitchFamily="49" charset="0"/>
                <a:ea typeface="Menlo" panose="020B0609030804020204" pitchFamily="49" charset="0"/>
                <a:cs typeface="Menlo" panose="020B0609030804020204" pitchFamily="49" charset="0"/>
              </a:rPr>
              <a:t>Z is not a lowercase letter</a:t>
            </a:r>
          </a:p>
          <a:p>
            <a:r>
              <a:rPr lang="en-HK" sz="1400" dirty="0">
                <a:latin typeface="Menlo" panose="020B0609030804020204" pitchFamily="49" charset="0"/>
                <a:ea typeface="Menlo" panose="020B0609030804020204" pitchFamily="49" charset="0"/>
                <a:cs typeface="Menlo" panose="020B0609030804020204" pitchFamily="49" charset="0"/>
              </a:rPr>
              <a:t>z is a lowercase letter</a:t>
            </a:r>
          </a:p>
          <a:p>
            <a:r>
              <a:rPr lang="en-HK" sz="1400" dirty="0">
                <a:latin typeface="Menlo" panose="020B0609030804020204" pitchFamily="49" charset="0"/>
                <a:ea typeface="Menlo" panose="020B0609030804020204" pitchFamily="49" charset="0"/>
                <a:cs typeface="Menlo" panose="020B0609030804020204" pitchFamily="49" charset="0"/>
              </a:rPr>
              <a:t>5 is not a lowercase letter</a:t>
            </a:r>
          </a:p>
          <a:p>
            <a:r>
              <a:rPr lang="en-HK" sz="1400" dirty="0">
                <a:latin typeface="Menlo" panose="020B0609030804020204" pitchFamily="49" charset="0"/>
                <a:ea typeface="Menlo" panose="020B0609030804020204" pitchFamily="49" charset="0"/>
                <a:cs typeface="Menlo" panose="020B0609030804020204" pitchFamily="49" charset="0"/>
              </a:rPr>
              <a:t>M is not an uppercase letter</a:t>
            </a:r>
          </a:p>
          <a:p>
            <a:r>
              <a:rPr lang="en-HK" sz="1400" dirty="0">
                <a:latin typeface="Menlo" panose="020B0609030804020204" pitchFamily="49" charset="0"/>
                <a:ea typeface="Menlo" panose="020B0609030804020204" pitchFamily="49" charset="0"/>
                <a:cs typeface="Menlo" panose="020B0609030804020204" pitchFamily="49" charset="0"/>
              </a:rPr>
              <a:t>m is an uppercase letter</a:t>
            </a:r>
          </a:p>
          <a:p>
            <a:r>
              <a:rPr lang="en-HK" sz="1400" dirty="0">
                <a:latin typeface="Menlo" panose="020B0609030804020204" pitchFamily="49" charset="0"/>
                <a:ea typeface="Menlo" panose="020B0609030804020204" pitchFamily="49" charset="0"/>
                <a:cs typeface="Menlo" panose="020B0609030804020204" pitchFamily="49" charset="0"/>
              </a:rPr>
              <a:t># is not an uppercase letter</a:t>
            </a:r>
            <a:endParaRPr lang="en-HK" dirty="0">
              <a:latin typeface="Menlo" panose="020B0609030804020204" pitchFamily="49" charset="0"/>
              <a:ea typeface="Menlo" panose="020B0609030804020204" pitchFamily="49" charset="0"/>
              <a:cs typeface="Menlo" panose="020B0609030804020204" pitchFamily="49" charset="0"/>
            </a:endParaRPr>
          </a:p>
        </p:txBody>
      </p:sp>
      <p:sp>
        <p:nvSpPr>
          <p:cNvPr id="6" name="TextBox 5">
            <a:extLst>
              <a:ext uri="{FF2B5EF4-FFF2-40B4-BE49-F238E27FC236}">
                <a16:creationId xmlns:a16="http://schemas.microsoft.com/office/drawing/2014/main" id="{5A796CD4-7C54-6642-B2A3-2175634A4D63}"/>
              </a:ext>
            </a:extLst>
          </p:cNvPr>
          <p:cNvSpPr txBox="1"/>
          <p:nvPr/>
        </p:nvSpPr>
        <p:spPr>
          <a:xfrm>
            <a:off x="843699" y="1794710"/>
            <a:ext cx="2472343" cy="338554"/>
          </a:xfrm>
          <a:prstGeom prst="rect">
            <a:avLst/>
          </a:prstGeom>
          <a:noFill/>
        </p:spPr>
        <p:txBody>
          <a:bodyPr wrap="none" rtlCol="0">
            <a:spAutoFit/>
          </a:bodyPr>
          <a:lstStyle/>
          <a:p>
            <a:r>
              <a:rPr lang="en-US" sz="1600" dirty="0"/>
              <a:t>Screen output of </a:t>
            </a:r>
            <a:r>
              <a:rPr lang="en-US" sz="1600" dirty="0" err="1"/>
              <a:t>charfunc.c</a:t>
            </a:r>
            <a:endParaRPr lang="en-US" sz="1600" dirty="0"/>
          </a:p>
        </p:txBody>
      </p:sp>
    </p:spTree>
    <p:extLst>
      <p:ext uri="{BB962C8B-B14F-4D97-AF65-F5344CB8AC3E}">
        <p14:creationId xmlns:p14="http://schemas.microsoft.com/office/powerpoint/2010/main" val="163333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389B-C54B-5542-B36B-A5C8AB52579D}"/>
              </a:ext>
            </a:extLst>
          </p:cNvPr>
          <p:cNvSpPr>
            <a:spLocks noGrp="1"/>
          </p:cNvSpPr>
          <p:nvPr>
            <p:ph type="title"/>
          </p:nvPr>
        </p:nvSpPr>
        <p:spPr/>
        <p:txBody>
          <a:bodyPr/>
          <a:lstStyle/>
          <a:p>
            <a:r>
              <a:rPr lang="en-US" dirty="0"/>
              <a:t>Character Handling</a:t>
            </a:r>
            <a:r>
              <a:rPr lang="zh-TW" altLang="en-US" dirty="0"/>
              <a:t> </a:t>
            </a:r>
            <a:r>
              <a:rPr lang="en-US" dirty="0"/>
              <a:t>Functions</a:t>
            </a:r>
          </a:p>
        </p:txBody>
      </p:sp>
      <p:sp>
        <p:nvSpPr>
          <p:cNvPr id="4" name="Slide Number Placeholder 3">
            <a:extLst>
              <a:ext uri="{FF2B5EF4-FFF2-40B4-BE49-F238E27FC236}">
                <a16:creationId xmlns:a16="http://schemas.microsoft.com/office/drawing/2014/main" id="{7E3828C4-E01C-C34D-AFDC-279E97C4D85F}"/>
              </a:ext>
            </a:extLst>
          </p:cNvPr>
          <p:cNvSpPr>
            <a:spLocks noGrp="1"/>
          </p:cNvSpPr>
          <p:nvPr>
            <p:ph type="sldNum" sz="quarter" idx="12"/>
          </p:nvPr>
        </p:nvSpPr>
        <p:spPr/>
        <p:txBody>
          <a:bodyPr/>
          <a:lstStyle/>
          <a:p>
            <a:fld id="{A2D5F323-9395-A24C-8003-89F99F5948AE}" type="slidenum">
              <a:rPr lang="en-US" smtClean="0"/>
              <a:pPr/>
              <a:t>58</a:t>
            </a:fld>
            <a:endParaRPr lang="en-US" dirty="0"/>
          </a:p>
        </p:txBody>
      </p:sp>
      <p:sp>
        <p:nvSpPr>
          <p:cNvPr id="6" name="TextBox 5">
            <a:extLst>
              <a:ext uri="{FF2B5EF4-FFF2-40B4-BE49-F238E27FC236}">
                <a16:creationId xmlns:a16="http://schemas.microsoft.com/office/drawing/2014/main" id="{287603AD-F2F1-F349-AD61-2C7A188D7A67}"/>
              </a:ext>
            </a:extLst>
          </p:cNvPr>
          <p:cNvSpPr txBox="1"/>
          <p:nvPr/>
        </p:nvSpPr>
        <p:spPr>
          <a:xfrm>
            <a:off x="523188" y="1334352"/>
            <a:ext cx="1442383" cy="369332"/>
          </a:xfrm>
          <a:prstGeom prst="rect">
            <a:avLst/>
          </a:prstGeom>
          <a:noFill/>
        </p:spPr>
        <p:txBody>
          <a:bodyPr wrap="none" rtlCol="0">
            <a:spAutoFit/>
          </a:bodyPr>
          <a:lstStyle/>
          <a:p>
            <a:r>
              <a:rPr lang="en-US" b="1" dirty="0" err="1">
                <a:solidFill>
                  <a:schemeClr val="accent5">
                    <a:lumMod val="75000"/>
                  </a:schemeClr>
                </a:solidFill>
              </a:rPr>
              <a:t>charconvert.c</a:t>
            </a:r>
            <a:endParaRPr lang="en-US" b="1" dirty="0">
              <a:solidFill>
                <a:schemeClr val="accent5">
                  <a:lumMod val="75000"/>
                </a:schemeClr>
              </a:solidFill>
            </a:endParaRPr>
          </a:p>
        </p:txBody>
      </p:sp>
      <p:sp>
        <p:nvSpPr>
          <p:cNvPr id="7" name="TextBox 6">
            <a:extLst>
              <a:ext uri="{FF2B5EF4-FFF2-40B4-BE49-F238E27FC236}">
                <a16:creationId xmlns:a16="http://schemas.microsoft.com/office/drawing/2014/main" id="{2EC0100F-4301-224C-A858-560200CCBE56}"/>
              </a:ext>
            </a:extLst>
          </p:cNvPr>
          <p:cNvSpPr txBox="1"/>
          <p:nvPr/>
        </p:nvSpPr>
        <p:spPr>
          <a:xfrm>
            <a:off x="610386" y="1805692"/>
            <a:ext cx="5585382" cy="4662815"/>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ctype.h</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'e';</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uppercase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toupper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'S';</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uppercase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toupper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uppercase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toupper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'9';</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uppercase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toupper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'w';</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lowercase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'R';</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lowercase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'&amp;';</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lowercase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'2';</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lowercase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10" name="TextBox 9">
            <a:extLst>
              <a:ext uri="{FF2B5EF4-FFF2-40B4-BE49-F238E27FC236}">
                <a16:creationId xmlns:a16="http://schemas.microsoft.com/office/drawing/2014/main" id="{706DE950-4E59-B446-9DB5-F6BE2C829EA2}"/>
              </a:ext>
            </a:extLst>
          </p:cNvPr>
          <p:cNvSpPr txBox="1"/>
          <p:nvPr/>
        </p:nvSpPr>
        <p:spPr>
          <a:xfrm>
            <a:off x="6066149" y="4118598"/>
            <a:ext cx="2729060" cy="144655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100" dirty="0">
                <a:latin typeface="Menlo" panose="020B0609030804020204" pitchFamily="49" charset="0"/>
                <a:ea typeface="Menlo" panose="020B0609030804020204" pitchFamily="49" charset="0"/>
                <a:cs typeface="Menlo" panose="020B0609030804020204" pitchFamily="49" charset="0"/>
              </a:rPr>
              <a:t>e converted to uppercase is E</a:t>
            </a:r>
          </a:p>
          <a:p>
            <a:r>
              <a:rPr lang="en-HK" sz="1100" dirty="0">
                <a:latin typeface="Menlo" panose="020B0609030804020204" pitchFamily="49" charset="0"/>
                <a:ea typeface="Menlo" panose="020B0609030804020204" pitchFamily="49" charset="0"/>
                <a:cs typeface="Menlo" panose="020B0609030804020204" pitchFamily="49" charset="0"/>
              </a:rPr>
              <a:t>S converted to uppercase is S</a:t>
            </a:r>
          </a:p>
          <a:p>
            <a:r>
              <a:rPr lang="en-HK" sz="1100" dirty="0">
                <a:latin typeface="Menlo" panose="020B0609030804020204" pitchFamily="49" charset="0"/>
                <a:ea typeface="Menlo" panose="020B0609030804020204" pitchFamily="49" charset="0"/>
                <a:cs typeface="Menlo" panose="020B0609030804020204" pitchFamily="49" charset="0"/>
              </a:rPr>
              <a:t>% converted to uppercase is %</a:t>
            </a:r>
          </a:p>
          <a:p>
            <a:r>
              <a:rPr lang="en-HK" sz="1100" dirty="0">
                <a:latin typeface="Menlo" panose="020B0609030804020204" pitchFamily="49" charset="0"/>
                <a:ea typeface="Menlo" panose="020B0609030804020204" pitchFamily="49" charset="0"/>
                <a:cs typeface="Menlo" panose="020B0609030804020204" pitchFamily="49" charset="0"/>
              </a:rPr>
              <a:t>9 converted to uppercase is 9</a:t>
            </a:r>
          </a:p>
          <a:p>
            <a:r>
              <a:rPr lang="en-HK" sz="1100" dirty="0">
                <a:latin typeface="Menlo" panose="020B0609030804020204" pitchFamily="49" charset="0"/>
                <a:ea typeface="Menlo" panose="020B0609030804020204" pitchFamily="49" charset="0"/>
                <a:cs typeface="Menlo" panose="020B0609030804020204" pitchFamily="49" charset="0"/>
              </a:rPr>
              <a:t>w converted to lowercase is w</a:t>
            </a:r>
          </a:p>
          <a:p>
            <a:r>
              <a:rPr lang="en-HK" sz="1100" dirty="0">
                <a:latin typeface="Menlo" panose="020B0609030804020204" pitchFamily="49" charset="0"/>
                <a:ea typeface="Menlo" panose="020B0609030804020204" pitchFamily="49" charset="0"/>
                <a:cs typeface="Menlo" panose="020B0609030804020204" pitchFamily="49" charset="0"/>
              </a:rPr>
              <a:t>R converted to lowercase is r</a:t>
            </a:r>
          </a:p>
          <a:p>
            <a:r>
              <a:rPr lang="en-HK" sz="1100" dirty="0">
                <a:latin typeface="Menlo" panose="020B0609030804020204" pitchFamily="49" charset="0"/>
                <a:ea typeface="Menlo" panose="020B0609030804020204" pitchFamily="49" charset="0"/>
                <a:cs typeface="Menlo" panose="020B0609030804020204" pitchFamily="49" charset="0"/>
              </a:rPr>
              <a:t>&amp; converted to lowercase is &amp;</a:t>
            </a:r>
          </a:p>
          <a:p>
            <a:r>
              <a:rPr lang="en-HK" sz="1100" dirty="0">
                <a:latin typeface="Menlo" panose="020B0609030804020204" pitchFamily="49" charset="0"/>
                <a:ea typeface="Menlo" panose="020B0609030804020204" pitchFamily="49" charset="0"/>
                <a:cs typeface="Menlo" panose="020B0609030804020204" pitchFamily="49" charset="0"/>
              </a:rPr>
              <a:t>2 converted to lowercase is 2</a:t>
            </a:r>
          </a:p>
        </p:txBody>
      </p:sp>
      <p:sp>
        <p:nvSpPr>
          <p:cNvPr id="11" name="TextBox 10">
            <a:extLst>
              <a:ext uri="{FF2B5EF4-FFF2-40B4-BE49-F238E27FC236}">
                <a16:creationId xmlns:a16="http://schemas.microsoft.com/office/drawing/2014/main" id="{22E4FB8A-ED2A-484A-847B-10342CF22B9A}"/>
              </a:ext>
            </a:extLst>
          </p:cNvPr>
          <p:cNvSpPr txBox="1"/>
          <p:nvPr/>
        </p:nvSpPr>
        <p:spPr>
          <a:xfrm>
            <a:off x="7517877" y="3798545"/>
            <a:ext cx="1351845" cy="338554"/>
          </a:xfrm>
          <a:prstGeom prst="rect">
            <a:avLst/>
          </a:prstGeom>
          <a:noFill/>
        </p:spPr>
        <p:txBody>
          <a:bodyPr wrap="none" rtlCol="0">
            <a:spAutoFit/>
          </a:bodyPr>
          <a:lstStyle/>
          <a:p>
            <a:r>
              <a:rPr lang="en-US" sz="1600" dirty="0"/>
              <a:t>Screen output</a:t>
            </a:r>
          </a:p>
        </p:txBody>
      </p:sp>
    </p:spTree>
    <p:extLst>
      <p:ext uri="{BB962C8B-B14F-4D97-AF65-F5344CB8AC3E}">
        <p14:creationId xmlns:p14="http://schemas.microsoft.com/office/powerpoint/2010/main" val="41746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7722-6A15-BC4E-8EC8-41BCA76FD8D6}"/>
              </a:ext>
            </a:extLst>
          </p:cNvPr>
          <p:cNvSpPr>
            <a:spLocks noGrp="1"/>
          </p:cNvSpPr>
          <p:nvPr>
            <p:ph type="title"/>
          </p:nvPr>
        </p:nvSpPr>
        <p:spPr/>
        <p:txBody>
          <a:bodyPr/>
          <a:lstStyle/>
          <a:p>
            <a:r>
              <a:rPr lang="en-US" dirty="0"/>
              <a:t>Strings in C</a:t>
            </a:r>
          </a:p>
        </p:txBody>
      </p:sp>
      <p:sp>
        <p:nvSpPr>
          <p:cNvPr id="3" name="Content Placeholder 2">
            <a:extLst>
              <a:ext uri="{FF2B5EF4-FFF2-40B4-BE49-F238E27FC236}">
                <a16:creationId xmlns:a16="http://schemas.microsoft.com/office/drawing/2014/main" id="{24C572E2-B340-BC4D-B435-CD79B242173B}"/>
              </a:ext>
            </a:extLst>
          </p:cNvPr>
          <p:cNvSpPr>
            <a:spLocks noGrp="1"/>
          </p:cNvSpPr>
          <p:nvPr>
            <p:ph idx="1"/>
          </p:nvPr>
        </p:nvSpPr>
        <p:spPr>
          <a:xfrm>
            <a:off x="457200" y="1600200"/>
            <a:ext cx="8229600" cy="4756150"/>
          </a:xfrm>
        </p:spPr>
        <p:txBody>
          <a:bodyPr>
            <a:normAutofit/>
          </a:bodyPr>
          <a:lstStyle/>
          <a:p>
            <a:pPr marL="0" indent="0">
              <a:buNone/>
            </a:pPr>
            <a:r>
              <a:rPr lang="en-US" dirty="0"/>
              <a:t>Recall from Module 6 that a string can be represented as an array of char (C-Strings), which is ended by a null character (</a:t>
            </a:r>
            <a:r>
              <a:rPr lang="en-US" dirty="0">
                <a:solidFill>
                  <a:schemeClr val="accent5">
                    <a:lumMod val="75000"/>
                  </a:schemeClr>
                </a:solidFill>
              </a:rPr>
              <a:t>'\0’</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do not have string objects in C, and </a:t>
            </a:r>
            <a:r>
              <a:rPr lang="en-US" b="1" dirty="0">
                <a:solidFill>
                  <a:schemeClr val="accent6">
                    <a:lumMod val="75000"/>
                  </a:schemeClr>
                </a:solidFill>
              </a:rPr>
              <a:t>C-Strings are the only representation for strings in a C program</a:t>
            </a:r>
            <a:r>
              <a:rPr lang="en-US" dirty="0"/>
              <a:t>.</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55196CE-3036-4D4C-BD6B-DB9D3FB46903}"/>
              </a:ext>
            </a:extLst>
          </p:cNvPr>
          <p:cNvSpPr>
            <a:spLocks noGrp="1"/>
          </p:cNvSpPr>
          <p:nvPr>
            <p:ph type="sldNum" sz="quarter" idx="12"/>
          </p:nvPr>
        </p:nvSpPr>
        <p:spPr/>
        <p:txBody>
          <a:bodyPr/>
          <a:lstStyle/>
          <a:p>
            <a:fld id="{A2D5F323-9395-A24C-8003-89F99F5948AE}" type="slidenum">
              <a:rPr lang="en-US" smtClean="0"/>
              <a:pPr/>
              <a:t>59</a:t>
            </a:fld>
            <a:endParaRPr lang="en-US" dirty="0"/>
          </a:p>
        </p:txBody>
      </p:sp>
      <p:sp>
        <p:nvSpPr>
          <p:cNvPr id="5" name="TextBox 4">
            <a:extLst>
              <a:ext uri="{FF2B5EF4-FFF2-40B4-BE49-F238E27FC236}">
                <a16:creationId xmlns:a16="http://schemas.microsoft.com/office/drawing/2014/main" id="{C2F75690-7584-354E-B5D2-B4C28B7E247A}"/>
              </a:ext>
            </a:extLst>
          </p:cNvPr>
          <p:cNvSpPr txBox="1"/>
          <p:nvPr/>
        </p:nvSpPr>
        <p:spPr>
          <a:xfrm>
            <a:off x="581475" y="2569378"/>
            <a:ext cx="2385974" cy="523220"/>
          </a:xfrm>
          <a:prstGeom prst="rect">
            <a:avLst/>
          </a:prstGeom>
          <a:noFill/>
        </p:spPr>
        <p:txBody>
          <a:bodyPr wrap="none" rtlCol="0">
            <a:spAutoFit/>
          </a:bodyPr>
          <a:lstStyle/>
          <a:p>
            <a:pPr marL="0" lvl="1"/>
            <a:r>
              <a:rPr lang="en-US" sz="2800" b="1" dirty="0">
                <a:solidFill>
                  <a:schemeClr val="accent4">
                    <a:lumMod val="75000"/>
                  </a:schemeClr>
                </a:solidFill>
              </a:rPr>
              <a:t>"Hello World!"</a:t>
            </a:r>
            <a:endParaRPr lang="en-US" dirty="0"/>
          </a:p>
        </p:txBody>
      </p:sp>
      <p:graphicFrame>
        <p:nvGraphicFramePr>
          <p:cNvPr id="6" name="Table 5">
            <a:extLst>
              <a:ext uri="{FF2B5EF4-FFF2-40B4-BE49-F238E27FC236}">
                <a16:creationId xmlns:a16="http://schemas.microsoft.com/office/drawing/2014/main" id="{820A58BE-E4A3-F940-B689-D3827F12E0A8}"/>
              </a:ext>
            </a:extLst>
          </p:cNvPr>
          <p:cNvGraphicFramePr>
            <a:graphicFrameLocks noGrp="1"/>
          </p:cNvGraphicFramePr>
          <p:nvPr>
            <p:extLst>
              <p:ext uri="{D42A27DB-BD31-4B8C-83A1-F6EECF244321}">
                <p14:modId xmlns:p14="http://schemas.microsoft.com/office/powerpoint/2010/main" val="2337822101"/>
              </p:ext>
            </p:extLst>
          </p:nvPr>
        </p:nvGraphicFramePr>
        <p:xfrm>
          <a:off x="1085316" y="3369597"/>
          <a:ext cx="7169409" cy="370840"/>
        </p:xfrm>
        <a:graphic>
          <a:graphicData uri="http://schemas.openxmlformats.org/drawingml/2006/table">
            <a:tbl>
              <a:tblPr bandRow="1">
                <a:tableStyleId>{5C22544A-7EE6-4342-B048-85BDC9FD1C3A}</a:tableStyleId>
              </a:tblPr>
              <a:tblGrid>
                <a:gridCol w="551493">
                  <a:extLst>
                    <a:ext uri="{9D8B030D-6E8A-4147-A177-3AD203B41FA5}">
                      <a16:colId xmlns:a16="http://schemas.microsoft.com/office/drawing/2014/main" val="20000"/>
                    </a:ext>
                  </a:extLst>
                </a:gridCol>
                <a:gridCol w="551493">
                  <a:extLst>
                    <a:ext uri="{9D8B030D-6E8A-4147-A177-3AD203B41FA5}">
                      <a16:colId xmlns:a16="http://schemas.microsoft.com/office/drawing/2014/main" val="20001"/>
                    </a:ext>
                  </a:extLst>
                </a:gridCol>
                <a:gridCol w="551493">
                  <a:extLst>
                    <a:ext uri="{9D8B030D-6E8A-4147-A177-3AD203B41FA5}">
                      <a16:colId xmlns:a16="http://schemas.microsoft.com/office/drawing/2014/main" val="20002"/>
                    </a:ext>
                  </a:extLst>
                </a:gridCol>
                <a:gridCol w="551493">
                  <a:extLst>
                    <a:ext uri="{9D8B030D-6E8A-4147-A177-3AD203B41FA5}">
                      <a16:colId xmlns:a16="http://schemas.microsoft.com/office/drawing/2014/main" val="20003"/>
                    </a:ext>
                  </a:extLst>
                </a:gridCol>
                <a:gridCol w="551493">
                  <a:extLst>
                    <a:ext uri="{9D8B030D-6E8A-4147-A177-3AD203B41FA5}">
                      <a16:colId xmlns:a16="http://schemas.microsoft.com/office/drawing/2014/main" val="20004"/>
                    </a:ext>
                  </a:extLst>
                </a:gridCol>
                <a:gridCol w="551493">
                  <a:extLst>
                    <a:ext uri="{9D8B030D-6E8A-4147-A177-3AD203B41FA5}">
                      <a16:colId xmlns:a16="http://schemas.microsoft.com/office/drawing/2014/main" val="20005"/>
                    </a:ext>
                  </a:extLst>
                </a:gridCol>
                <a:gridCol w="551493">
                  <a:extLst>
                    <a:ext uri="{9D8B030D-6E8A-4147-A177-3AD203B41FA5}">
                      <a16:colId xmlns:a16="http://schemas.microsoft.com/office/drawing/2014/main" val="20006"/>
                    </a:ext>
                  </a:extLst>
                </a:gridCol>
                <a:gridCol w="551493">
                  <a:extLst>
                    <a:ext uri="{9D8B030D-6E8A-4147-A177-3AD203B41FA5}">
                      <a16:colId xmlns:a16="http://schemas.microsoft.com/office/drawing/2014/main" val="20007"/>
                    </a:ext>
                  </a:extLst>
                </a:gridCol>
                <a:gridCol w="551493">
                  <a:extLst>
                    <a:ext uri="{9D8B030D-6E8A-4147-A177-3AD203B41FA5}">
                      <a16:colId xmlns:a16="http://schemas.microsoft.com/office/drawing/2014/main" val="20008"/>
                    </a:ext>
                  </a:extLst>
                </a:gridCol>
                <a:gridCol w="551493">
                  <a:extLst>
                    <a:ext uri="{9D8B030D-6E8A-4147-A177-3AD203B41FA5}">
                      <a16:colId xmlns:a16="http://schemas.microsoft.com/office/drawing/2014/main" val="20009"/>
                    </a:ext>
                  </a:extLst>
                </a:gridCol>
                <a:gridCol w="551493">
                  <a:extLst>
                    <a:ext uri="{9D8B030D-6E8A-4147-A177-3AD203B41FA5}">
                      <a16:colId xmlns:a16="http://schemas.microsoft.com/office/drawing/2014/main" val="20010"/>
                    </a:ext>
                  </a:extLst>
                </a:gridCol>
                <a:gridCol w="551493">
                  <a:extLst>
                    <a:ext uri="{9D8B030D-6E8A-4147-A177-3AD203B41FA5}">
                      <a16:colId xmlns:a16="http://schemas.microsoft.com/office/drawing/2014/main" val="20011"/>
                    </a:ext>
                  </a:extLst>
                </a:gridCol>
                <a:gridCol w="551493">
                  <a:extLst>
                    <a:ext uri="{9D8B030D-6E8A-4147-A177-3AD203B41FA5}">
                      <a16:colId xmlns:a16="http://schemas.microsoft.com/office/drawing/2014/main" val="20012"/>
                    </a:ext>
                  </a:extLst>
                </a:gridCol>
              </a:tblGrid>
              <a:tr h="370840">
                <a:tc>
                  <a:txBody>
                    <a:bodyPr/>
                    <a:lstStyle/>
                    <a:p>
                      <a:pPr algn="ctr"/>
                      <a:r>
                        <a:rPr lang="en-US" b="1" dirty="0">
                          <a:solidFill>
                            <a:schemeClr val="accent4">
                              <a:lumMod val="75000"/>
                            </a:schemeClr>
                          </a:solidFill>
                        </a:rPr>
                        <a:t>'H'</a:t>
                      </a:r>
                    </a:p>
                  </a:txBody>
                  <a:tcPr/>
                </a:tc>
                <a:tc>
                  <a:txBody>
                    <a:bodyPr/>
                    <a:lstStyle/>
                    <a:p>
                      <a:pPr algn="ctr"/>
                      <a:r>
                        <a:rPr lang="en-US" b="1" dirty="0">
                          <a:solidFill>
                            <a:schemeClr val="accent4">
                              <a:lumMod val="75000"/>
                            </a:schemeClr>
                          </a:solidFill>
                        </a:rPr>
                        <a:t>'e'</a:t>
                      </a:r>
                    </a:p>
                  </a:txBody>
                  <a:tcPr/>
                </a:tc>
                <a:tc>
                  <a:txBody>
                    <a:bodyPr/>
                    <a:lstStyle/>
                    <a:p>
                      <a:pPr algn="ctr"/>
                      <a:r>
                        <a:rPr lang="en-US" b="1" dirty="0">
                          <a:solidFill>
                            <a:schemeClr val="accent4">
                              <a:lumMod val="75000"/>
                            </a:schemeClr>
                          </a:solidFill>
                        </a:rPr>
                        <a:t>'l'</a:t>
                      </a:r>
                    </a:p>
                  </a:txBody>
                  <a:tcPr/>
                </a:tc>
                <a:tc>
                  <a:txBody>
                    <a:bodyPr/>
                    <a:lstStyle/>
                    <a:p>
                      <a:pPr algn="ctr"/>
                      <a:r>
                        <a:rPr lang="en-US" b="1" dirty="0">
                          <a:solidFill>
                            <a:schemeClr val="accent4">
                              <a:lumMod val="75000"/>
                            </a:schemeClr>
                          </a:solidFill>
                        </a:rPr>
                        <a:t>'l'</a:t>
                      </a:r>
                    </a:p>
                  </a:txBody>
                  <a:tcPr/>
                </a:tc>
                <a:tc>
                  <a:txBody>
                    <a:bodyPr/>
                    <a:lstStyle/>
                    <a:p>
                      <a:pPr algn="ctr"/>
                      <a:r>
                        <a:rPr lang="en-US" b="1" dirty="0">
                          <a:solidFill>
                            <a:schemeClr val="accent4">
                              <a:lumMod val="75000"/>
                            </a:schemeClr>
                          </a:solidFill>
                        </a:rPr>
                        <a:t>'o'</a:t>
                      </a:r>
                    </a:p>
                  </a:txBody>
                  <a:tcPr/>
                </a:tc>
                <a:tc>
                  <a:txBody>
                    <a:bodyPr/>
                    <a:lstStyle/>
                    <a:p>
                      <a:pPr algn="ctr"/>
                      <a:r>
                        <a:rPr lang="en-US" b="1" dirty="0">
                          <a:solidFill>
                            <a:schemeClr val="accent4">
                              <a:lumMod val="75000"/>
                            </a:schemeClr>
                          </a:solidFill>
                        </a:rPr>
                        <a:t>'  '</a:t>
                      </a:r>
                    </a:p>
                  </a:txBody>
                  <a:tcPr/>
                </a:tc>
                <a:tc>
                  <a:txBody>
                    <a:bodyPr/>
                    <a:lstStyle/>
                    <a:p>
                      <a:pPr algn="ctr"/>
                      <a:r>
                        <a:rPr lang="en-US" b="1" dirty="0">
                          <a:solidFill>
                            <a:schemeClr val="accent4">
                              <a:lumMod val="75000"/>
                            </a:schemeClr>
                          </a:solidFill>
                        </a:rPr>
                        <a:t>'W'</a:t>
                      </a:r>
                    </a:p>
                  </a:txBody>
                  <a:tcPr/>
                </a:tc>
                <a:tc>
                  <a:txBody>
                    <a:bodyPr/>
                    <a:lstStyle/>
                    <a:p>
                      <a:pPr algn="ctr"/>
                      <a:r>
                        <a:rPr lang="en-US" b="1" dirty="0">
                          <a:solidFill>
                            <a:schemeClr val="accent4">
                              <a:lumMod val="75000"/>
                            </a:schemeClr>
                          </a:solidFill>
                        </a:rPr>
                        <a:t>'o'</a:t>
                      </a:r>
                    </a:p>
                  </a:txBody>
                  <a:tcPr/>
                </a:tc>
                <a:tc>
                  <a:txBody>
                    <a:bodyPr/>
                    <a:lstStyle/>
                    <a:p>
                      <a:pPr algn="ctr"/>
                      <a:r>
                        <a:rPr lang="en-US" b="1" dirty="0">
                          <a:solidFill>
                            <a:schemeClr val="accent4">
                              <a:lumMod val="75000"/>
                            </a:schemeClr>
                          </a:solidFill>
                        </a:rPr>
                        <a:t>'r'</a:t>
                      </a:r>
                    </a:p>
                  </a:txBody>
                  <a:tcPr/>
                </a:tc>
                <a:tc>
                  <a:txBody>
                    <a:bodyPr/>
                    <a:lstStyle/>
                    <a:p>
                      <a:pPr algn="ctr"/>
                      <a:r>
                        <a:rPr lang="en-US" b="1" dirty="0">
                          <a:solidFill>
                            <a:schemeClr val="accent4">
                              <a:lumMod val="75000"/>
                            </a:schemeClr>
                          </a:solidFill>
                        </a:rPr>
                        <a:t>'l'</a:t>
                      </a:r>
                    </a:p>
                  </a:txBody>
                  <a:tcPr/>
                </a:tc>
                <a:tc>
                  <a:txBody>
                    <a:bodyPr/>
                    <a:lstStyle/>
                    <a:p>
                      <a:pPr algn="ctr"/>
                      <a:r>
                        <a:rPr lang="en-US" b="1" dirty="0">
                          <a:solidFill>
                            <a:schemeClr val="accent4">
                              <a:lumMod val="75000"/>
                            </a:schemeClr>
                          </a:solidFill>
                        </a:rPr>
                        <a:t>'d'</a:t>
                      </a:r>
                    </a:p>
                  </a:txBody>
                  <a:tcPr/>
                </a:tc>
                <a:tc>
                  <a:txBody>
                    <a:bodyPr/>
                    <a:lstStyle/>
                    <a:p>
                      <a:pPr algn="ctr"/>
                      <a:r>
                        <a:rPr lang="en-US" b="1" dirty="0">
                          <a:solidFill>
                            <a:schemeClr val="accent4">
                              <a:lumMod val="75000"/>
                            </a:schemeClr>
                          </a:solidFill>
                        </a:rPr>
                        <a:t>'!'</a:t>
                      </a:r>
                    </a:p>
                  </a:txBody>
                  <a:tcPr/>
                </a:tc>
                <a:tc>
                  <a:txBody>
                    <a:bodyPr/>
                    <a:lstStyle/>
                    <a:p>
                      <a:pPr algn="ctr"/>
                      <a:r>
                        <a:rPr lang="en-US" b="1" dirty="0">
                          <a:solidFill>
                            <a:schemeClr val="accent4">
                              <a:lumMod val="75000"/>
                            </a:schemeClr>
                          </a:solidFill>
                        </a:rPr>
                        <a:t>'\0'</a:t>
                      </a:r>
                    </a:p>
                  </a:txBody>
                  <a:tcPr/>
                </a:tc>
                <a:extLst>
                  <a:ext uri="{0D108BD9-81ED-4DB2-BD59-A6C34878D82A}">
                    <a16:rowId xmlns:a16="http://schemas.microsoft.com/office/drawing/2014/main" val="10000"/>
                  </a:ext>
                </a:extLst>
              </a:tr>
            </a:tbl>
          </a:graphicData>
        </a:graphic>
      </p:graphicFrame>
      <p:cxnSp>
        <p:nvCxnSpPr>
          <p:cNvPr id="7" name="Curved Connector 6">
            <a:extLst>
              <a:ext uri="{FF2B5EF4-FFF2-40B4-BE49-F238E27FC236}">
                <a16:creationId xmlns:a16="http://schemas.microsoft.com/office/drawing/2014/main" id="{BCCD6043-B42C-464E-A914-28D1A777FA45}"/>
              </a:ext>
            </a:extLst>
          </p:cNvPr>
          <p:cNvCxnSpPr>
            <a:stCxn id="5" idx="1"/>
          </p:cNvCxnSpPr>
          <p:nvPr/>
        </p:nvCxnSpPr>
        <p:spPr>
          <a:xfrm rot="10800000" flipH="1" flipV="1">
            <a:off x="581475" y="2830988"/>
            <a:ext cx="503840" cy="726738"/>
          </a:xfrm>
          <a:prstGeom prst="curvedConnector4">
            <a:avLst>
              <a:gd name="adj1" fmla="val -45372"/>
              <a:gd name="adj2" fmla="val 101183"/>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FF70492C-BC48-3B44-A89D-D496979784B5}"/>
              </a:ext>
            </a:extLst>
          </p:cNvPr>
          <p:cNvSpPr txBox="1"/>
          <p:nvPr/>
        </p:nvSpPr>
        <p:spPr>
          <a:xfrm>
            <a:off x="5117835" y="2551206"/>
            <a:ext cx="323922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A character array of 13 elements</a:t>
            </a:r>
          </a:p>
        </p:txBody>
      </p:sp>
      <p:sp>
        <p:nvSpPr>
          <p:cNvPr id="9" name="TextBox 8">
            <a:extLst>
              <a:ext uri="{FF2B5EF4-FFF2-40B4-BE49-F238E27FC236}">
                <a16:creationId xmlns:a16="http://schemas.microsoft.com/office/drawing/2014/main" id="{DF0359E9-5067-2942-B5C6-8C856704387D}"/>
              </a:ext>
            </a:extLst>
          </p:cNvPr>
          <p:cNvSpPr txBox="1"/>
          <p:nvPr/>
        </p:nvSpPr>
        <p:spPr>
          <a:xfrm>
            <a:off x="626262" y="4555632"/>
            <a:ext cx="2836482"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Each element is of type </a:t>
            </a:r>
            <a:r>
              <a:rPr lang="en-US" b="1" dirty="0"/>
              <a:t>char</a:t>
            </a:r>
          </a:p>
        </p:txBody>
      </p:sp>
      <p:cxnSp>
        <p:nvCxnSpPr>
          <p:cNvPr id="10" name="Straight Arrow Connector 9">
            <a:extLst>
              <a:ext uri="{FF2B5EF4-FFF2-40B4-BE49-F238E27FC236}">
                <a16:creationId xmlns:a16="http://schemas.microsoft.com/office/drawing/2014/main" id="{8670AD08-D101-084C-933D-FCCE32F671DA}"/>
              </a:ext>
            </a:extLst>
          </p:cNvPr>
          <p:cNvCxnSpPr/>
          <p:nvPr/>
        </p:nvCxnSpPr>
        <p:spPr>
          <a:xfrm flipV="1">
            <a:off x="1298961" y="3740438"/>
            <a:ext cx="68366" cy="8151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248DEED-7750-A645-BFF5-DB24EE3D3A05}"/>
              </a:ext>
            </a:extLst>
          </p:cNvPr>
          <p:cNvSpPr txBox="1"/>
          <p:nvPr/>
        </p:nvSpPr>
        <p:spPr>
          <a:xfrm>
            <a:off x="2967449" y="4046226"/>
            <a:ext cx="203466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the space character</a:t>
            </a:r>
          </a:p>
        </p:txBody>
      </p:sp>
      <p:cxnSp>
        <p:nvCxnSpPr>
          <p:cNvPr id="12" name="Straight Arrow Connector 11">
            <a:extLst>
              <a:ext uri="{FF2B5EF4-FFF2-40B4-BE49-F238E27FC236}">
                <a16:creationId xmlns:a16="http://schemas.microsoft.com/office/drawing/2014/main" id="{11FF245E-4B51-0D46-9311-A041FC91EABA}"/>
              </a:ext>
            </a:extLst>
          </p:cNvPr>
          <p:cNvCxnSpPr/>
          <p:nvPr/>
        </p:nvCxnSpPr>
        <p:spPr>
          <a:xfrm flipV="1">
            <a:off x="4119073" y="3740438"/>
            <a:ext cx="34183" cy="305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F0455C0-7B29-0540-B07C-8FD606602ACE}"/>
              </a:ext>
            </a:extLst>
          </p:cNvPr>
          <p:cNvSpPr txBox="1"/>
          <p:nvPr/>
        </p:nvSpPr>
        <p:spPr>
          <a:xfrm>
            <a:off x="6737445" y="4093967"/>
            <a:ext cx="21336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t>the null character </a:t>
            </a:r>
            <a:r>
              <a:rPr lang="en-US" dirty="0"/>
              <a:t>to indicate </a:t>
            </a:r>
            <a:r>
              <a:rPr lang="en-US" dirty="0">
                <a:solidFill>
                  <a:schemeClr val="accent5">
                    <a:lumMod val="75000"/>
                  </a:schemeClr>
                </a:solidFill>
              </a:rPr>
              <a:t>the end of string</a:t>
            </a:r>
          </a:p>
        </p:txBody>
      </p:sp>
      <p:cxnSp>
        <p:nvCxnSpPr>
          <p:cNvPr id="14" name="Straight Arrow Connector 13">
            <a:extLst>
              <a:ext uri="{FF2B5EF4-FFF2-40B4-BE49-F238E27FC236}">
                <a16:creationId xmlns:a16="http://schemas.microsoft.com/office/drawing/2014/main" id="{AB081DC5-DCC0-1F45-89AF-E7A0CFD53340}"/>
              </a:ext>
            </a:extLst>
          </p:cNvPr>
          <p:cNvCxnSpPr/>
          <p:nvPr/>
        </p:nvCxnSpPr>
        <p:spPr>
          <a:xfrm flipV="1">
            <a:off x="7964680" y="3739944"/>
            <a:ext cx="34183" cy="3540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BDC095E-8065-E649-A52F-A48DA207A7EF}"/>
              </a:ext>
            </a:extLst>
          </p:cNvPr>
          <p:cNvSpPr txBox="1"/>
          <p:nvPr/>
        </p:nvSpPr>
        <p:spPr>
          <a:xfrm>
            <a:off x="5117835" y="2920973"/>
            <a:ext cx="222599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A string of length = 12</a:t>
            </a:r>
          </a:p>
        </p:txBody>
      </p:sp>
    </p:spTree>
    <p:extLst>
      <p:ext uri="{BB962C8B-B14F-4D97-AF65-F5344CB8AC3E}">
        <p14:creationId xmlns:p14="http://schemas.microsoft.com/office/powerpoint/2010/main" val="383390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Part I: Strings (C++)</a:t>
            </a:r>
          </a:p>
          <a:p>
            <a:pPr marL="457200" lvl="1" indent="0">
              <a:buNone/>
            </a:pPr>
            <a:endParaRPr lang="en-US" dirty="0"/>
          </a:p>
          <a:p>
            <a:pPr marL="0" indent="0">
              <a:buNone/>
            </a:pPr>
            <a:r>
              <a:rPr lang="en-US" dirty="0"/>
              <a:t>Part II: Characters and Strings in C </a:t>
            </a:r>
          </a:p>
          <a:p>
            <a:pPr marL="0" indent="0">
              <a:buNone/>
            </a:pPr>
            <a:endParaRPr lang="en-US" dirty="0"/>
          </a:p>
          <a:p>
            <a:pPr marL="0" indent="0">
              <a:buNone/>
            </a:pPr>
            <a:r>
              <a:rPr lang="en-US" dirty="0"/>
              <a:t>Part III: Recursion (C++)</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6A43-92F9-BE42-95D8-B1C073B9EE06}"/>
              </a:ext>
            </a:extLst>
          </p:cNvPr>
          <p:cNvSpPr>
            <a:spLocks noGrp="1"/>
          </p:cNvSpPr>
          <p:nvPr>
            <p:ph type="title"/>
          </p:nvPr>
        </p:nvSpPr>
        <p:spPr/>
        <p:txBody>
          <a:bodyPr/>
          <a:lstStyle/>
          <a:p>
            <a:r>
              <a:rPr lang="en-US" dirty="0"/>
              <a:t>String Handling Functions</a:t>
            </a:r>
          </a:p>
        </p:txBody>
      </p:sp>
      <p:sp>
        <p:nvSpPr>
          <p:cNvPr id="3" name="Content Placeholder 2">
            <a:extLst>
              <a:ext uri="{FF2B5EF4-FFF2-40B4-BE49-F238E27FC236}">
                <a16:creationId xmlns:a16="http://schemas.microsoft.com/office/drawing/2014/main" id="{701FFFDC-A9E0-DC44-9130-131D76344A84}"/>
              </a:ext>
            </a:extLst>
          </p:cNvPr>
          <p:cNvSpPr>
            <a:spLocks noGrp="1"/>
          </p:cNvSpPr>
          <p:nvPr>
            <p:ph idx="1"/>
          </p:nvPr>
        </p:nvSpPr>
        <p:spPr/>
        <p:txBody>
          <a:bodyPr/>
          <a:lstStyle/>
          <a:p>
            <a:pPr marL="0" indent="0">
              <a:buNone/>
            </a:pPr>
            <a:r>
              <a:rPr lang="en-US" dirty="0"/>
              <a:t>You may manipulate individual characters in a char array storing a string, or you may make use of some string handling functions. </a:t>
            </a:r>
          </a:p>
          <a:p>
            <a:pPr marL="0" indent="0">
              <a:buNone/>
            </a:pPr>
            <a:endParaRPr lang="en-US" sz="1200" dirty="0"/>
          </a:p>
          <a:p>
            <a:pPr marL="0" indent="0">
              <a:buNone/>
            </a:pPr>
            <a:r>
              <a:rPr lang="en-US" dirty="0"/>
              <a:t>Let's take a look at some </a:t>
            </a:r>
            <a:r>
              <a:rPr lang="en-US" dirty="0">
                <a:solidFill>
                  <a:schemeClr val="accent5">
                    <a:lumMod val="75000"/>
                  </a:schemeClr>
                </a:solidFill>
              </a:rPr>
              <a:t>string conversion functions </a:t>
            </a:r>
            <a:r>
              <a:rPr lang="en-US" dirty="0"/>
              <a:t>first.</a:t>
            </a:r>
          </a:p>
        </p:txBody>
      </p:sp>
      <p:sp>
        <p:nvSpPr>
          <p:cNvPr id="4" name="Slide Number Placeholder 3">
            <a:extLst>
              <a:ext uri="{FF2B5EF4-FFF2-40B4-BE49-F238E27FC236}">
                <a16:creationId xmlns:a16="http://schemas.microsoft.com/office/drawing/2014/main" id="{28131A5F-7019-BD47-ABD0-B0EA2414ABC7}"/>
              </a:ext>
            </a:extLst>
          </p:cNvPr>
          <p:cNvSpPr>
            <a:spLocks noGrp="1"/>
          </p:cNvSpPr>
          <p:nvPr>
            <p:ph type="sldNum" sz="quarter" idx="12"/>
          </p:nvPr>
        </p:nvSpPr>
        <p:spPr/>
        <p:txBody>
          <a:bodyPr/>
          <a:lstStyle/>
          <a:p>
            <a:fld id="{A2D5F323-9395-A24C-8003-89F99F5948AE}" type="slidenum">
              <a:rPr lang="en-US" smtClean="0"/>
              <a:pPr/>
              <a:t>60</a:t>
            </a:fld>
            <a:endParaRPr lang="en-US" dirty="0"/>
          </a:p>
        </p:txBody>
      </p:sp>
      <p:graphicFrame>
        <p:nvGraphicFramePr>
          <p:cNvPr id="5" name="Table 4">
            <a:extLst>
              <a:ext uri="{FF2B5EF4-FFF2-40B4-BE49-F238E27FC236}">
                <a16:creationId xmlns:a16="http://schemas.microsoft.com/office/drawing/2014/main" id="{CB49F8B0-2F99-F943-8895-8FE915217211}"/>
              </a:ext>
            </a:extLst>
          </p:cNvPr>
          <p:cNvGraphicFramePr>
            <a:graphicFrameLocks noGrp="1"/>
          </p:cNvGraphicFramePr>
          <p:nvPr>
            <p:extLst>
              <p:ext uri="{D42A27DB-BD31-4B8C-83A1-F6EECF244321}">
                <p14:modId xmlns:p14="http://schemas.microsoft.com/office/powerpoint/2010/main" val="3190459223"/>
              </p:ext>
            </p:extLst>
          </p:nvPr>
        </p:nvGraphicFramePr>
        <p:xfrm>
          <a:off x="457200" y="3753547"/>
          <a:ext cx="8385142" cy="749418"/>
        </p:xfrm>
        <a:graphic>
          <a:graphicData uri="http://schemas.openxmlformats.org/drawingml/2006/table">
            <a:tbl>
              <a:tblPr firstRow="1" bandRow="1">
                <a:tableStyleId>{2D5ABB26-0587-4C30-8999-92F81FD0307C}</a:tableStyleId>
              </a:tblPr>
              <a:tblGrid>
                <a:gridCol w="3181546">
                  <a:extLst>
                    <a:ext uri="{9D8B030D-6E8A-4147-A177-3AD203B41FA5}">
                      <a16:colId xmlns:a16="http://schemas.microsoft.com/office/drawing/2014/main" val="1309862846"/>
                    </a:ext>
                  </a:extLst>
                </a:gridCol>
                <a:gridCol w="5203596">
                  <a:extLst>
                    <a:ext uri="{9D8B030D-6E8A-4147-A177-3AD203B41FA5}">
                      <a16:colId xmlns:a16="http://schemas.microsoft.com/office/drawing/2014/main" val="3974361444"/>
                    </a:ext>
                  </a:extLst>
                </a:gridCol>
              </a:tblGrid>
              <a:tr h="374709">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atoi</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a:t>
                      </a:r>
                      <a:r>
                        <a:rPr lang="en-US" sz="1200" dirty="0" err="1">
                          <a:latin typeface="Menlo" panose="020B0609030804020204" pitchFamily="49" charset="0"/>
                          <a:ea typeface="Menlo" panose="020B0609030804020204" pitchFamily="49" charset="0"/>
                          <a:cs typeface="Menlo" panose="020B0609030804020204" pitchFamily="49" charset="0"/>
                        </a:rPr>
                        <a:t>str</a:t>
                      </a:r>
                      <a:r>
                        <a:rPr lang="en-US" sz="1200" dirty="0">
                          <a:latin typeface="Menlo" panose="020B0609030804020204" pitchFamily="49" charset="0"/>
                          <a:ea typeface="Menlo" panose="020B0609030804020204" pitchFamily="49" charset="0"/>
                          <a:cs typeface="Menlo" panose="020B0609030804020204" pitchFamily="49"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Converts the string pointed to by </a:t>
                      </a:r>
                      <a:r>
                        <a:rPr lang="en-US" sz="1400" dirty="0" err="1">
                          <a:latin typeface="Avenir Next Condensed" panose="020B0506020202020204" pitchFamily="34" charset="0"/>
                        </a:rPr>
                        <a:t>str</a:t>
                      </a:r>
                      <a:r>
                        <a:rPr lang="en-US" sz="1400" dirty="0">
                          <a:latin typeface="Avenir Next Condensed" panose="020B0506020202020204" pitchFamily="34" charset="0"/>
                        </a:rPr>
                        <a:t> to </a:t>
                      </a:r>
                      <a:r>
                        <a:rPr lang="en-US" sz="1400" dirty="0" err="1">
                          <a:latin typeface="Avenir Next Condensed" panose="020B0506020202020204" pitchFamily="34" charset="0"/>
                        </a:rPr>
                        <a:t>int</a:t>
                      </a:r>
                      <a:r>
                        <a:rPr lang="en-US" sz="1400" dirty="0">
                          <a:latin typeface="Avenir Next Condensed" panose="020B0506020202020204" pitchFamily="34"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00512451"/>
                  </a:ext>
                </a:extLst>
              </a:tr>
              <a:tr h="374709">
                <a:tc>
                  <a:txBody>
                    <a:bodyPr/>
                    <a:lstStyle/>
                    <a:p>
                      <a:r>
                        <a:rPr lang="en-US" sz="1200" dirty="0">
                          <a:latin typeface="Menlo" panose="020B0609030804020204" pitchFamily="49" charset="0"/>
                          <a:ea typeface="Menlo" panose="020B0609030804020204" pitchFamily="49" charset="0"/>
                          <a:cs typeface="Menlo" panose="020B0609030804020204" pitchFamily="49" charset="0"/>
                        </a:rPr>
                        <a:t>double </a:t>
                      </a:r>
                      <a:r>
                        <a:rPr lang="en-US" sz="1200" dirty="0" err="1">
                          <a:latin typeface="Menlo" panose="020B0609030804020204" pitchFamily="49" charset="0"/>
                          <a:ea typeface="Menlo" panose="020B0609030804020204" pitchFamily="49" charset="0"/>
                          <a:cs typeface="Menlo" panose="020B0609030804020204" pitchFamily="49" charset="0"/>
                        </a:rPr>
                        <a:t>atof</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a:t>
                      </a:r>
                      <a:r>
                        <a:rPr lang="en-US" sz="1200" dirty="0" err="1">
                          <a:latin typeface="Menlo" panose="020B0609030804020204" pitchFamily="49" charset="0"/>
                          <a:ea typeface="Menlo" panose="020B0609030804020204" pitchFamily="49" charset="0"/>
                          <a:cs typeface="Menlo" panose="020B0609030804020204" pitchFamily="49" charset="0"/>
                        </a:rPr>
                        <a:t>str</a:t>
                      </a:r>
                      <a:r>
                        <a:rPr lang="en-US" sz="1200" dirty="0">
                          <a:latin typeface="Menlo" panose="020B0609030804020204" pitchFamily="49" charset="0"/>
                          <a:ea typeface="Menlo" panose="020B0609030804020204" pitchFamily="49" charset="0"/>
                          <a:cs typeface="Menlo" panose="020B0609030804020204" pitchFamily="49"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Converts the string pointed to by str to floating point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bl>
          </a:graphicData>
        </a:graphic>
      </p:graphicFrame>
      <p:sp>
        <p:nvSpPr>
          <p:cNvPr id="6" name="TextBox 5">
            <a:extLst>
              <a:ext uri="{FF2B5EF4-FFF2-40B4-BE49-F238E27FC236}">
                <a16:creationId xmlns:a16="http://schemas.microsoft.com/office/drawing/2014/main" id="{7EB50876-4DEE-4E4B-8D13-6E3D2A143D5F}"/>
              </a:ext>
            </a:extLst>
          </p:cNvPr>
          <p:cNvSpPr txBox="1"/>
          <p:nvPr/>
        </p:nvSpPr>
        <p:spPr>
          <a:xfrm>
            <a:off x="457200" y="3338694"/>
            <a:ext cx="4866589" cy="369332"/>
          </a:xfrm>
          <a:prstGeom prst="rect">
            <a:avLst/>
          </a:prstGeom>
          <a:noFill/>
        </p:spPr>
        <p:txBody>
          <a:bodyPr wrap="none" rtlCol="0">
            <a:spAutoFit/>
          </a:bodyPr>
          <a:lstStyle/>
          <a:p>
            <a:r>
              <a:rPr lang="en-US" dirty="0"/>
              <a:t>Include </a:t>
            </a:r>
            <a:r>
              <a:rPr lang="en-US" b="1" dirty="0">
                <a:solidFill>
                  <a:schemeClr val="accent6">
                    <a:lumMod val="75000"/>
                  </a:schemeClr>
                </a:solidFill>
              </a:rPr>
              <a:t>&lt;</a:t>
            </a:r>
            <a:r>
              <a:rPr lang="en-US" b="1" dirty="0" err="1">
                <a:solidFill>
                  <a:schemeClr val="accent6">
                    <a:lumMod val="75000"/>
                  </a:schemeClr>
                </a:solidFill>
              </a:rPr>
              <a:t>stdlib.h</a:t>
            </a:r>
            <a:r>
              <a:rPr lang="en-US" b="1" dirty="0">
                <a:solidFill>
                  <a:schemeClr val="accent6">
                    <a:lumMod val="75000"/>
                  </a:schemeClr>
                </a:solidFill>
              </a:rPr>
              <a:t>&gt; </a:t>
            </a:r>
            <a:r>
              <a:rPr lang="en-US" dirty="0"/>
              <a:t>for using the following functions</a:t>
            </a:r>
          </a:p>
        </p:txBody>
      </p:sp>
      <p:sp>
        <p:nvSpPr>
          <p:cNvPr id="7" name="TextBox 6">
            <a:extLst>
              <a:ext uri="{FF2B5EF4-FFF2-40B4-BE49-F238E27FC236}">
                <a16:creationId xmlns:a16="http://schemas.microsoft.com/office/drawing/2014/main" id="{4ED5B3D1-61BA-1049-B2A1-D112E943EDAC}"/>
              </a:ext>
            </a:extLst>
          </p:cNvPr>
          <p:cNvSpPr txBox="1"/>
          <p:nvPr/>
        </p:nvSpPr>
        <p:spPr>
          <a:xfrm>
            <a:off x="301658" y="4956613"/>
            <a:ext cx="3073138" cy="95410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a:t>
            </a:r>
            <a:r>
              <a:rPr lang="en-US" sz="1400" dirty="0" err="1"/>
              <a:t>const</a:t>
            </a:r>
            <a:r>
              <a:rPr lang="en-US" sz="1400" dirty="0"/>
              <a:t>" specifier indicates that the parameter </a:t>
            </a:r>
            <a:r>
              <a:rPr lang="en-US" sz="1400" dirty="0" err="1"/>
              <a:t>str</a:t>
            </a:r>
            <a:r>
              <a:rPr lang="en-US" sz="1400" dirty="0"/>
              <a:t> (i.e., the string input to these functions) will not be modified by the functions</a:t>
            </a:r>
          </a:p>
        </p:txBody>
      </p:sp>
      <p:cxnSp>
        <p:nvCxnSpPr>
          <p:cNvPr id="8" name="Straight Arrow Connector 7">
            <a:extLst>
              <a:ext uri="{FF2B5EF4-FFF2-40B4-BE49-F238E27FC236}">
                <a16:creationId xmlns:a16="http://schemas.microsoft.com/office/drawing/2014/main" id="{17567885-3664-2D41-AC3A-365D6576614D}"/>
              </a:ext>
            </a:extLst>
          </p:cNvPr>
          <p:cNvCxnSpPr>
            <a:cxnSpLocks/>
            <a:stCxn id="7" idx="0"/>
          </p:cNvCxnSpPr>
          <p:nvPr/>
        </p:nvCxnSpPr>
        <p:spPr>
          <a:xfrm flipV="1">
            <a:off x="1838227" y="4396892"/>
            <a:ext cx="61274" cy="559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153E389-549C-2543-B246-873B18C83462}"/>
              </a:ext>
            </a:extLst>
          </p:cNvPr>
          <p:cNvSpPr txBox="1"/>
          <p:nvPr/>
        </p:nvSpPr>
        <p:spPr>
          <a:xfrm>
            <a:off x="3530338" y="4956612"/>
            <a:ext cx="4670982" cy="116955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 here means a pointer to the input string (i.e. an address of the memory location where the string is stored).  For the time being, </a:t>
            </a:r>
            <a:r>
              <a:rPr lang="en-US" sz="1400" dirty="0">
                <a:solidFill>
                  <a:schemeClr val="accent6">
                    <a:lumMod val="75000"/>
                  </a:schemeClr>
                </a:solidFill>
              </a:rPr>
              <a:t>just remember that the name of the character array storing the string provides such a pointer</a:t>
            </a:r>
            <a:r>
              <a:rPr lang="en-US" sz="1400" dirty="0"/>
              <a:t>.  See example next page on the usage.</a:t>
            </a:r>
          </a:p>
        </p:txBody>
      </p:sp>
      <p:cxnSp>
        <p:nvCxnSpPr>
          <p:cNvPr id="18" name="Straight Arrow Connector 17">
            <a:extLst>
              <a:ext uri="{FF2B5EF4-FFF2-40B4-BE49-F238E27FC236}">
                <a16:creationId xmlns:a16="http://schemas.microsoft.com/office/drawing/2014/main" id="{C74EC810-44A5-F041-B1FF-78568E862A2F}"/>
              </a:ext>
            </a:extLst>
          </p:cNvPr>
          <p:cNvCxnSpPr>
            <a:cxnSpLocks/>
            <a:stCxn id="17" idx="0"/>
          </p:cNvCxnSpPr>
          <p:nvPr/>
        </p:nvCxnSpPr>
        <p:spPr>
          <a:xfrm flipH="1" flipV="1">
            <a:off x="2744379" y="4396892"/>
            <a:ext cx="3121450" cy="559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D572458-A0CF-1641-83A4-9C45E1E81744}"/>
              </a:ext>
            </a:extLst>
          </p:cNvPr>
          <p:cNvSpPr txBox="1"/>
          <p:nvPr/>
        </p:nvSpPr>
        <p:spPr>
          <a:xfrm>
            <a:off x="371703" y="6419048"/>
            <a:ext cx="5267852" cy="338554"/>
          </a:xfrm>
          <a:prstGeom prst="rect">
            <a:avLst/>
          </a:prstGeom>
          <a:noFill/>
        </p:spPr>
        <p:txBody>
          <a:bodyPr wrap="none" rtlCol="0">
            <a:spAutoFit/>
          </a:bodyPr>
          <a:lstStyle/>
          <a:p>
            <a:r>
              <a:rPr lang="en-US" sz="1600" b="1" dirty="0">
                <a:solidFill>
                  <a:schemeClr val="accent5">
                    <a:lumMod val="75000"/>
                  </a:schemeClr>
                </a:solidFill>
              </a:rPr>
              <a:t>Reference only:  </a:t>
            </a:r>
            <a:r>
              <a:rPr lang="en-US" sz="1600" dirty="0"/>
              <a:t>check </a:t>
            </a:r>
            <a:r>
              <a:rPr lang="en-US" sz="1600" dirty="0">
                <a:hlinkClick r:id="rId2"/>
              </a:rPr>
              <a:t>this</a:t>
            </a:r>
            <a:r>
              <a:rPr lang="en-US" sz="1600" dirty="0"/>
              <a:t> for more string handling functions </a:t>
            </a:r>
          </a:p>
        </p:txBody>
      </p:sp>
    </p:spTree>
    <p:extLst>
      <p:ext uri="{BB962C8B-B14F-4D97-AF65-F5344CB8AC3E}">
        <p14:creationId xmlns:p14="http://schemas.microsoft.com/office/powerpoint/2010/main" val="4186370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9248-C2F9-C64D-B529-01E2AD0ACE76}"/>
              </a:ext>
            </a:extLst>
          </p:cNvPr>
          <p:cNvSpPr>
            <a:spLocks noGrp="1"/>
          </p:cNvSpPr>
          <p:nvPr>
            <p:ph type="title"/>
          </p:nvPr>
        </p:nvSpPr>
        <p:spPr/>
        <p:txBody>
          <a:bodyPr/>
          <a:lstStyle/>
          <a:p>
            <a:r>
              <a:rPr lang="en-US" dirty="0"/>
              <a:t>String Conversion Functions</a:t>
            </a:r>
          </a:p>
        </p:txBody>
      </p:sp>
      <p:sp>
        <p:nvSpPr>
          <p:cNvPr id="4" name="Slide Number Placeholder 3">
            <a:extLst>
              <a:ext uri="{FF2B5EF4-FFF2-40B4-BE49-F238E27FC236}">
                <a16:creationId xmlns:a16="http://schemas.microsoft.com/office/drawing/2014/main" id="{A7592762-9723-8D45-82B2-DCD8A9001B8C}"/>
              </a:ext>
            </a:extLst>
          </p:cNvPr>
          <p:cNvSpPr>
            <a:spLocks noGrp="1"/>
          </p:cNvSpPr>
          <p:nvPr>
            <p:ph type="sldNum" sz="quarter" idx="12"/>
          </p:nvPr>
        </p:nvSpPr>
        <p:spPr/>
        <p:txBody>
          <a:bodyPr/>
          <a:lstStyle/>
          <a:p>
            <a:fld id="{A2D5F323-9395-A24C-8003-89F99F5948AE}" type="slidenum">
              <a:rPr lang="en-US" smtClean="0"/>
              <a:pPr/>
              <a:t>61</a:t>
            </a:fld>
            <a:endParaRPr lang="en-US" dirty="0"/>
          </a:p>
        </p:txBody>
      </p:sp>
      <p:sp>
        <p:nvSpPr>
          <p:cNvPr id="5" name="TextBox 4">
            <a:extLst>
              <a:ext uri="{FF2B5EF4-FFF2-40B4-BE49-F238E27FC236}">
                <a16:creationId xmlns:a16="http://schemas.microsoft.com/office/drawing/2014/main" id="{111B6858-72CF-B047-8BAB-ED63B90AE246}"/>
              </a:ext>
            </a:extLst>
          </p:cNvPr>
          <p:cNvSpPr txBox="1"/>
          <p:nvPr/>
        </p:nvSpPr>
        <p:spPr>
          <a:xfrm>
            <a:off x="523188" y="1334352"/>
            <a:ext cx="1560427" cy="369332"/>
          </a:xfrm>
          <a:prstGeom prst="rect">
            <a:avLst/>
          </a:prstGeom>
          <a:noFill/>
        </p:spPr>
        <p:txBody>
          <a:bodyPr wrap="none" rtlCol="0">
            <a:spAutoFit/>
          </a:bodyPr>
          <a:lstStyle/>
          <a:p>
            <a:r>
              <a:rPr lang="en-US" b="1" dirty="0" err="1">
                <a:solidFill>
                  <a:schemeClr val="accent5">
                    <a:lumMod val="75000"/>
                  </a:schemeClr>
                </a:solidFill>
              </a:rPr>
              <a:t>stringconvert.c</a:t>
            </a:r>
            <a:endParaRPr lang="en-US" b="1" dirty="0">
              <a:solidFill>
                <a:schemeClr val="accent5">
                  <a:lumMod val="75000"/>
                </a:schemeClr>
              </a:solidFill>
            </a:endParaRPr>
          </a:p>
        </p:txBody>
      </p:sp>
      <p:sp>
        <p:nvSpPr>
          <p:cNvPr id="6" name="TextBox 5">
            <a:extLst>
              <a:ext uri="{FF2B5EF4-FFF2-40B4-BE49-F238E27FC236}">
                <a16:creationId xmlns:a16="http://schemas.microsoft.com/office/drawing/2014/main" id="{45AEE249-438C-6D41-A041-17C635D3FBD9}"/>
              </a:ext>
            </a:extLst>
          </p:cNvPr>
          <p:cNvSpPr txBox="1"/>
          <p:nvPr/>
        </p:nvSpPr>
        <p:spPr>
          <a:xfrm>
            <a:off x="610386" y="1805692"/>
            <a:ext cx="6026084" cy="3308598"/>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stdlib.h</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double d;</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long l;</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atoi</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("1340");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("The string \"1340\" converted to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is %d\n",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("The converted value minus 111 is %d\n", i-111);</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d =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atof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("23.9");</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("The string \"23.9\" converted to double is %.3f\n", d);</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("The converted value divided by 3 is %.3f\n", d / 3);</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CBDA47A3-0600-B543-9840-25B148F358EC}"/>
              </a:ext>
            </a:extLst>
          </p:cNvPr>
          <p:cNvSpPr txBox="1"/>
          <p:nvPr/>
        </p:nvSpPr>
        <p:spPr>
          <a:xfrm>
            <a:off x="3120272" y="5517713"/>
            <a:ext cx="4939647" cy="76944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100" dirty="0">
                <a:latin typeface="Menlo" panose="020B0609030804020204" pitchFamily="49" charset="0"/>
                <a:ea typeface="Menlo" panose="020B0609030804020204" pitchFamily="49" charset="0"/>
                <a:cs typeface="Menlo" panose="020B0609030804020204" pitchFamily="49" charset="0"/>
              </a:rPr>
              <a:t>The string "1340" converted to </a:t>
            </a:r>
            <a:r>
              <a:rPr lang="en-HK" sz="1100" dirty="0" err="1">
                <a:latin typeface="Menlo" panose="020B0609030804020204" pitchFamily="49" charset="0"/>
                <a:ea typeface="Menlo" panose="020B0609030804020204" pitchFamily="49" charset="0"/>
                <a:cs typeface="Menlo" panose="020B0609030804020204" pitchFamily="49" charset="0"/>
              </a:rPr>
              <a:t>int</a:t>
            </a:r>
            <a:r>
              <a:rPr lang="en-HK" sz="1100" dirty="0">
                <a:latin typeface="Menlo" panose="020B0609030804020204" pitchFamily="49" charset="0"/>
                <a:ea typeface="Menlo" panose="020B0609030804020204" pitchFamily="49" charset="0"/>
                <a:cs typeface="Menlo" panose="020B0609030804020204" pitchFamily="49" charset="0"/>
              </a:rPr>
              <a:t> is 1340</a:t>
            </a:r>
          </a:p>
          <a:p>
            <a:r>
              <a:rPr lang="en-HK" sz="1100" dirty="0">
                <a:latin typeface="Menlo" panose="020B0609030804020204" pitchFamily="49" charset="0"/>
                <a:ea typeface="Menlo" panose="020B0609030804020204" pitchFamily="49" charset="0"/>
                <a:cs typeface="Menlo" panose="020B0609030804020204" pitchFamily="49" charset="0"/>
              </a:rPr>
              <a:t>The converted value minus 111 is 1229</a:t>
            </a:r>
          </a:p>
          <a:p>
            <a:r>
              <a:rPr lang="en-HK" sz="1100" dirty="0">
                <a:latin typeface="Menlo" panose="020B0609030804020204" pitchFamily="49" charset="0"/>
                <a:ea typeface="Menlo" panose="020B0609030804020204" pitchFamily="49" charset="0"/>
                <a:cs typeface="Menlo" panose="020B0609030804020204" pitchFamily="49" charset="0"/>
              </a:rPr>
              <a:t>The string "23.9" converted to double is 23.900</a:t>
            </a:r>
          </a:p>
          <a:p>
            <a:r>
              <a:rPr lang="en-HK" sz="1100" dirty="0">
                <a:latin typeface="Menlo" panose="020B0609030804020204" pitchFamily="49" charset="0"/>
                <a:ea typeface="Menlo" panose="020B0609030804020204" pitchFamily="49" charset="0"/>
                <a:cs typeface="Menlo" panose="020B0609030804020204" pitchFamily="49" charset="0"/>
              </a:rPr>
              <a:t>The converted value divided by 3 is 7.967</a:t>
            </a:r>
          </a:p>
        </p:txBody>
      </p:sp>
      <p:sp>
        <p:nvSpPr>
          <p:cNvPr id="8" name="TextBox 7">
            <a:extLst>
              <a:ext uri="{FF2B5EF4-FFF2-40B4-BE49-F238E27FC236}">
                <a16:creationId xmlns:a16="http://schemas.microsoft.com/office/drawing/2014/main" id="{C49CBA73-0331-774E-8068-FEBF92B60B75}"/>
              </a:ext>
            </a:extLst>
          </p:cNvPr>
          <p:cNvSpPr txBox="1"/>
          <p:nvPr/>
        </p:nvSpPr>
        <p:spPr>
          <a:xfrm>
            <a:off x="6758350" y="5179159"/>
            <a:ext cx="1351845" cy="338554"/>
          </a:xfrm>
          <a:prstGeom prst="rect">
            <a:avLst/>
          </a:prstGeom>
          <a:noFill/>
        </p:spPr>
        <p:txBody>
          <a:bodyPr wrap="none" rtlCol="0">
            <a:spAutoFit/>
          </a:bodyPr>
          <a:lstStyle/>
          <a:p>
            <a:r>
              <a:rPr lang="en-US" sz="1600" dirty="0"/>
              <a:t>Screen output</a:t>
            </a:r>
          </a:p>
        </p:txBody>
      </p:sp>
      <p:sp>
        <p:nvSpPr>
          <p:cNvPr id="9" name="TextBox 8">
            <a:extLst>
              <a:ext uri="{FF2B5EF4-FFF2-40B4-BE49-F238E27FC236}">
                <a16:creationId xmlns:a16="http://schemas.microsoft.com/office/drawing/2014/main" id="{364D8709-7520-7547-98EB-B0D26C42488D}"/>
              </a:ext>
            </a:extLst>
          </p:cNvPr>
          <p:cNvSpPr txBox="1"/>
          <p:nvPr/>
        </p:nvSpPr>
        <p:spPr>
          <a:xfrm>
            <a:off x="5684363" y="2272965"/>
            <a:ext cx="3365369" cy="738664"/>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"%.3f" specifier indicates that the parameter </a:t>
            </a:r>
            <a:r>
              <a:rPr lang="en-US" sz="1400" dirty="0" err="1"/>
              <a:t>printf</a:t>
            </a:r>
            <a:r>
              <a:rPr lang="en-US" sz="1400" dirty="0"/>
              <a:t> is to output a floating point number (f) with 3 decimal places (.3)</a:t>
            </a:r>
          </a:p>
        </p:txBody>
      </p:sp>
      <p:cxnSp>
        <p:nvCxnSpPr>
          <p:cNvPr id="10" name="Straight Arrow Connector 9">
            <a:extLst>
              <a:ext uri="{FF2B5EF4-FFF2-40B4-BE49-F238E27FC236}">
                <a16:creationId xmlns:a16="http://schemas.microsoft.com/office/drawing/2014/main" id="{C3DBDBA7-C6E9-6640-8C11-1407BDE7A05C}"/>
              </a:ext>
            </a:extLst>
          </p:cNvPr>
          <p:cNvCxnSpPr>
            <a:cxnSpLocks/>
            <a:stCxn id="9" idx="2"/>
          </p:cNvCxnSpPr>
          <p:nvPr/>
        </p:nvCxnSpPr>
        <p:spPr>
          <a:xfrm flipH="1">
            <a:off x="5410988" y="3011629"/>
            <a:ext cx="1956060" cy="11738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07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3F13-6569-9C4F-A2F3-FDC8FF458401}"/>
              </a:ext>
            </a:extLst>
          </p:cNvPr>
          <p:cNvSpPr>
            <a:spLocks noGrp="1"/>
          </p:cNvSpPr>
          <p:nvPr>
            <p:ph type="title"/>
          </p:nvPr>
        </p:nvSpPr>
        <p:spPr/>
        <p:txBody>
          <a:bodyPr/>
          <a:lstStyle/>
          <a:p>
            <a:r>
              <a:rPr lang="en-US" dirty="0"/>
              <a:t>String Handling Functions</a:t>
            </a:r>
          </a:p>
        </p:txBody>
      </p:sp>
      <p:sp>
        <p:nvSpPr>
          <p:cNvPr id="4" name="Slide Number Placeholder 3">
            <a:extLst>
              <a:ext uri="{FF2B5EF4-FFF2-40B4-BE49-F238E27FC236}">
                <a16:creationId xmlns:a16="http://schemas.microsoft.com/office/drawing/2014/main" id="{75506A63-7C7E-C445-9DF4-28DFADED2264}"/>
              </a:ext>
            </a:extLst>
          </p:cNvPr>
          <p:cNvSpPr>
            <a:spLocks noGrp="1"/>
          </p:cNvSpPr>
          <p:nvPr>
            <p:ph type="sldNum" sz="quarter" idx="12"/>
          </p:nvPr>
        </p:nvSpPr>
        <p:spPr/>
        <p:txBody>
          <a:bodyPr/>
          <a:lstStyle/>
          <a:p>
            <a:fld id="{A2D5F323-9395-A24C-8003-89F99F5948AE}" type="slidenum">
              <a:rPr lang="en-US" smtClean="0"/>
              <a:pPr/>
              <a:t>62</a:t>
            </a:fld>
            <a:endParaRPr lang="en-US" dirty="0"/>
          </a:p>
        </p:txBody>
      </p:sp>
      <p:graphicFrame>
        <p:nvGraphicFramePr>
          <p:cNvPr id="5" name="Table 4">
            <a:extLst>
              <a:ext uri="{FF2B5EF4-FFF2-40B4-BE49-F238E27FC236}">
                <a16:creationId xmlns:a16="http://schemas.microsoft.com/office/drawing/2014/main" id="{FDE15D4E-3FB9-0242-A696-378CCC8C0A13}"/>
              </a:ext>
            </a:extLst>
          </p:cNvPr>
          <p:cNvGraphicFramePr>
            <a:graphicFrameLocks noGrp="1"/>
          </p:cNvGraphicFramePr>
          <p:nvPr>
            <p:extLst>
              <p:ext uri="{D42A27DB-BD31-4B8C-83A1-F6EECF244321}">
                <p14:modId xmlns:p14="http://schemas.microsoft.com/office/powerpoint/2010/main" val="3018126828"/>
              </p:ext>
            </p:extLst>
          </p:nvPr>
        </p:nvGraphicFramePr>
        <p:xfrm>
          <a:off x="457200" y="1775426"/>
          <a:ext cx="8385142" cy="3818949"/>
        </p:xfrm>
        <a:graphic>
          <a:graphicData uri="http://schemas.openxmlformats.org/drawingml/2006/table">
            <a:tbl>
              <a:tblPr firstRow="1" bandRow="1">
                <a:tableStyleId>{2D5ABB26-0587-4C30-8999-92F81FD0307C}</a:tableStyleId>
              </a:tblPr>
              <a:tblGrid>
                <a:gridCol w="4878371">
                  <a:extLst>
                    <a:ext uri="{9D8B030D-6E8A-4147-A177-3AD203B41FA5}">
                      <a16:colId xmlns:a16="http://schemas.microsoft.com/office/drawing/2014/main" val="1309862846"/>
                    </a:ext>
                  </a:extLst>
                </a:gridCol>
                <a:gridCol w="3506771">
                  <a:extLst>
                    <a:ext uri="{9D8B030D-6E8A-4147-A177-3AD203B41FA5}">
                      <a16:colId xmlns:a16="http://schemas.microsoft.com/office/drawing/2014/main" val="3974361444"/>
                    </a:ext>
                  </a:extLst>
                </a:gridCol>
              </a:tblGrid>
              <a:tr h="374709">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char *</a:t>
                      </a:r>
                      <a:r>
                        <a:rPr lang="en-US" sz="1200" dirty="0" err="1">
                          <a:latin typeface="Menlo" panose="020B0609030804020204" pitchFamily="49" charset="0"/>
                          <a:ea typeface="Menlo" panose="020B0609030804020204" pitchFamily="49" charset="0"/>
                          <a:cs typeface="Menlo" panose="020B0609030804020204" pitchFamily="49" charset="0"/>
                        </a:rPr>
                        <a:t>strcpy</a:t>
                      </a:r>
                      <a:r>
                        <a:rPr lang="en-US" sz="1200" dirty="0">
                          <a:latin typeface="Menlo" panose="020B0609030804020204" pitchFamily="49" charset="0"/>
                          <a:ea typeface="Menlo" panose="020B0609030804020204" pitchFamily="49" charset="0"/>
                          <a:cs typeface="Menlo" panose="020B0609030804020204" pitchFamily="49" charset="0"/>
                        </a:rPr>
                        <a:t>(char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Copies the string s2 into the array s1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00512451"/>
                  </a:ext>
                </a:extLst>
              </a:tr>
              <a:tr h="374709">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char *</a:t>
                      </a:r>
                      <a:r>
                        <a:rPr lang="en-US" sz="1200" dirty="0" err="1">
                          <a:latin typeface="Menlo" panose="020B0609030804020204" pitchFamily="49" charset="0"/>
                          <a:ea typeface="Menlo" panose="020B0609030804020204" pitchFamily="49" charset="0"/>
                          <a:cs typeface="Menlo" panose="020B0609030804020204" pitchFamily="49" charset="0"/>
                        </a:rPr>
                        <a:t>strncpy</a:t>
                      </a:r>
                      <a:r>
                        <a:rPr lang="en-US" sz="1200" dirty="0">
                          <a:latin typeface="Menlo" panose="020B0609030804020204" pitchFamily="49" charset="0"/>
                          <a:ea typeface="Menlo" panose="020B0609030804020204" pitchFamily="49" charset="0"/>
                          <a:cs typeface="Menlo" panose="020B0609030804020204" pitchFamily="49" charset="0"/>
                        </a:rPr>
                        <a:t>(char * s1, const char *s2, size_t 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Copies n characters of the string s2 into the array s1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r h="374709">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char *</a:t>
                      </a:r>
                      <a:r>
                        <a:rPr lang="en-US" sz="1200" dirty="0" err="1">
                          <a:latin typeface="Menlo" panose="020B0609030804020204" pitchFamily="49" charset="0"/>
                          <a:ea typeface="Menlo" panose="020B0609030804020204" pitchFamily="49" charset="0"/>
                          <a:cs typeface="Menlo" panose="020B0609030804020204" pitchFamily="49" charset="0"/>
                        </a:rPr>
                        <a:t>strcat</a:t>
                      </a:r>
                      <a:r>
                        <a:rPr lang="en-US" sz="1200" dirty="0">
                          <a:latin typeface="Menlo" panose="020B0609030804020204" pitchFamily="49" charset="0"/>
                          <a:ea typeface="Menlo" panose="020B0609030804020204" pitchFamily="49" charset="0"/>
                          <a:cs typeface="Menlo" panose="020B0609030804020204" pitchFamily="49" charset="0"/>
                        </a:rPr>
                        <a:t>(char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Appends the string s2 into array s1.  The first character of s2 overwrites the terminating '\0' character of s1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6326210"/>
                  </a:ext>
                </a:extLst>
              </a:tr>
              <a:tr h="374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enlo" panose="020B0609030804020204" pitchFamily="49" charset="0"/>
                          <a:ea typeface="Menlo" panose="020B0609030804020204" pitchFamily="49" charset="0"/>
                          <a:cs typeface="Menlo" panose="020B0609030804020204" pitchFamily="49" charset="0"/>
                        </a:rPr>
                        <a:t>char *</a:t>
                      </a:r>
                      <a:r>
                        <a:rPr lang="en-US" sz="1200" dirty="0" err="1">
                          <a:latin typeface="Menlo" panose="020B0609030804020204" pitchFamily="49" charset="0"/>
                          <a:ea typeface="Menlo" panose="020B0609030804020204" pitchFamily="49" charset="0"/>
                          <a:cs typeface="Menlo" panose="020B0609030804020204" pitchFamily="49" charset="0"/>
                        </a:rPr>
                        <a:t>strncat</a:t>
                      </a:r>
                      <a:r>
                        <a:rPr lang="en-US" sz="1200" dirty="0">
                          <a:latin typeface="Menlo" panose="020B0609030804020204" pitchFamily="49" charset="0"/>
                          <a:ea typeface="Menlo" panose="020B0609030804020204" pitchFamily="49" charset="0"/>
                          <a:cs typeface="Menlo" panose="020B0609030804020204" pitchFamily="49" charset="0"/>
                        </a:rPr>
                        <a:t>(char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 </a:t>
                      </a:r>
                      <a:r>
                        <a:rPr lang="en-US" sz="1200" dirty="0" err="1">
                          <a:latin typeface="Menlo" panose="020B0609030804020204" pitchFamily="49" charset="0"/>
                          <a:ea typeface="Menlo" panose="020B0609030804020204" pitchFamily="49" charset="0"/>
                          <a:cs typeface="Menlo" panose="020B0609030804020204" pitchFamily="49" charset="0"/>
                        </a:rPr>
                        <a:t>size_t</a:t>
                      </a:r>
                      <a:r>
                        <a:rPr lang="en-US" sz="1200" dirty="0">
                          <a:latin typeface="Menlo" panose="020B0609030804020204" pitchFamily="49" charset="0"/>
                          <a:ea typeface="Menlo" panose="020B0609030804020204" pitchFamily="49" charset="0"/>
                          <a:cs typeface="Menlo" panose="020B0609030804020204" pitchFamily="49" charset="0"/>
                        </a:rPr>
                        <a:t> 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Appends n characters of the string s2 into array s1.  The first character of s2 overwrites the terminating '\0' character of s1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00729517"/>
                  </a:ext>
                </a:extLst>
              </a:tr>
              <a:tr h="374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strcmp</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Compares the string s1 to the string s2.  Returns 0, less than 0, or great than 0 if s1 is equal to, less than, or greater than s2, in lexicographical order, respectively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27607013"/>
                  </a:ext>
                </a:extLst>
              </a:tr>
              <a:tr h="374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Menlo" panose="020B0609030804020204" pitchFamily="49" charset="0"/>
                          <a:ea typeface="Menlo" panose="020B0609030804020204" pitchFamily="49" charset="0"/>
                          <a:cs typeface="Menlo" panose="020B0609030804020204" pitchFamily="49" charset="0"/>
                        </a:rPr>
                        <a:t>size_t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strlen</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the length of string s (i.e., the number of characters preceding '\0')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59979442"/>
                  </a:ext>
                </a:extLst>
              </a:tr>
            </a:tbl>
          </a:graphicData>
        </a:graphic>
      </p:graphicFrame>
      <p:sp>
        <p:nvSpPr>
          <p:cNvPr id="6" name="TextBox 5">
            <a:extLst>
              <a:ext uri="{FF2B5EF4-FFF2-40B4-BE49-F238E27FC236}">
                <a16:creationId xmlns:a16="http://schemas.microsoft.com/office/drawing/2014/main" id="{89E3EAF7-C3A6-134E-8525-E6EF9712C056}"/>
              </a:ext>
            </a:extLst>
          </p:cNvPr>
          <p:cNvSpPr txBox="1"/>
          <p:nvPr/>
        </p:nvSpPr>
        <p:spPr>
          <a:xfrm>
            <a:off x="457200" y="1360573"/>
            <a:ext cx="4976812" cy="369332"/>
          </a:xfrm>
          <a:prstGeom prst="rect">
            <a:avLst/>
          </a:prstGeom>
          <a:noFill/>
        </p:spPr>
        <p:txBody>
          <a:bodyPr wrap="none" rtlCol="0">
            <a:spAutoFit/>
          </a:bodyPr>
          <a:lstStyle/>
          <a:p>
            <a:r>
              <a:rPr lang="en-US" dirty="0"/>
              <a:t>Include </a:t>
            </a:r>
            <a:r>
              <a:rPr lang="en-US" b="1" dirty="0">
                <a:solidFill>
                  <a:schemeClr val="accent6">
                    <a:lumMod val="75000"/>
                  </a:schemeClr>
                </a:solidFill>
              </a:rPr>
              <a:t>&lt;</a:t>
            </a:r>
            <a:r>
              <a:rPr lang="en-US" b="1" dirty="0" err="1">
                <a:solidFill>
                  <a:schemeClr val="accent6">
                    <a:lumMod val="75000"/>
                  </a:schemeClr>
                </a:solidFill>
              </a:rPr>
              <a:t>string.h</a:t>
            </a:r>
            <a:r>
              <a:rPr lang="en-US" b="1" dirty="0">
                <a:solidFill>
                  <a:schemeClr val="accent6">
                    <a:lumMod val="75000"/>
                  </a:schemeClr>
                </a:solidFill>
              </a:rPr>
              <a:t>&gt; </a:t>
            </a:r>
            <a:r>
              <a:rPr lang="en-US" dirty="0"/>
              <a:t>for using the following functions</a:t>
            </a:r>
          </a:p>
        </p:txBody>
      </p:sp>
      <p:cxnSp>
        <p:nvCxnSpPr>
          <p:cNvPr id="7" name="Straight Arrow Connector 6">
            <a:extLst>
              <a:ext uri="{FF2B5EF4-FFF2-40B4-BE49-F238E27FC236}">
                <a16:creationId xmlns:a16="http://schemas.microsoft.com/office/drawing/2014/main" id="{9C88B6B6-631E-4D4D-A212-774310A7AC79}"/>
              </a:ext>
            </a:extLst>
          </p:cNvPr>
          <p:cNvCxnSpPr>
            <a:cxnSpLocks/>
            <a:stCxn id="8" idx="0"/>
          </p:cNvCxnSpPr>
          <p:nvPr/>
        </p:nvCxnSpPr>
        <p:spPr>
          <a:xfrm flipH="1" flipV="1">
            <a:off x="840828" y="5333829"/>
            <a:ext cx="1089770" cy="3823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47B267E-36BB-FB4C-83CE-33FC1651BBFA}"/>
              </a:ext>
            </a:extLst>
          </p:cNvPr>
          <p:cNvSpPr txBox="1"/>
          <p:nvPr/>
        </p:nvSpPr>
        <p:spPr>
          <a:xfrm>
            <a:off x="247913" y="5716221"/>
            <a:ext cx="3365369" cy="738664"/>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This is the same as the unsigned integer type, i.e., the number must be a non-negative number</a:t>
            </a:r>
          </a:p>
        </p:txBody>
      </p:sp>
      <p:sp>
        <p:nvSpPr>
          <p:cNvPr id="9" name="TextBox 8">
            <a:extLst>
              <a:ext uri="{FF2B5EF4-FFF2-40B4-BE49-F238E27FC236}">
                <a16:creationId xmlns:a16="http://schemas.microsoft.com/office/drawing/2014/main" id="{72DA5D42-0B60-1F42-A375-E58BA8654537}"/>
              </a:ext>
            </a:extLst>
          </p:cNvPr>
          <p:cNvSpPr txBox="1"/>
          <p:nvPr/>
        </p:nvSpPr>
        <p:spPr>
          <a:xfrm>
            <a:off x="3305637" y="5531555"/>
            <a:ext cx="3118811" cy="1107996"/>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Note that C-strings do not support direct assignment, e.g., you CANNOT write</a:t>
            </a:r>
            <a:br>
              <a:rPr lang="en-US" sz="1400" dirty="0"/>
            </a:br>
            <a:r>
              <a:rPr lang="en-US" sz="1200" dirty="0">
                <a:latin typeface="Menlo" panose="020B0609030804020204" pitchFamily="49" charset="0"/>
                <a:ea typeface="Menlo" panose="020B0609030804020204" pitchFamily="49" charset="0"/>
                <a:cs typeface="Menlo" panose="020B0609030804020204" pitchFamily="49" charset="0"/>
              </a:rPr>
              <a:t>char s1[20];</a:t>
            </a:r>
          </a:p>
          <a:p>
            <a:r>
              <a:rPr lang="en-US" sz="1200" dirty="0">
                <a:latin typeface="Menlo" panose="020B0609030804020204" pitchFamily="49" charset="0"/>
                <a:ea typeface="Menlo" panose="020B0609030804020204" pitchFamily="49" charset="0"/>
                <a:cs typeface="Menlo" panose="020B0609030804020204" pitchFamily="49" charset="0"/>
              </a:rPr>
              <a:t>s1 = "</a:t>
            </a:r>
            <a:r>
              <a:rPr lang="en-US" sz="1200" dirty="0" err="1">
                <a:latin typeface="Menlo" panose="020B0609030804020204" pitchFamily="49" charset="0"/>
                <a:ea typeface="Menlo" panose="020B0609030804020204" pitchFamily="49" charset="0"/>
                <a:cs typeface="Menlo" panose="020B0609030804020204" pitchFamily="49" charset="0"/>
              </a:rPr>
              <a:t>abc</a:t>
            </a:r>
            <a:r>
              <a:rPr lang="en-US" sz="1200" dirty="0">
                <a:latin typeface="Menlo" panose="020B0609030804020204" pitchFamily="49" charset="0"/>
                <a:ea typeface="Menlo" panose="020B0609030804020204" pitchFamily="49" charset="0"/>
                <a:cs typeface="Menlo" panose="020B0609030804020204" pitchFamily="49" charset="0"/>
              </a:rPr>
              <a:t>";</a:t>
            </a:r>
          </a:p>
          <a:p>
            <a:r>
              <a:rPr lang="en-US" sz="1400" dirty="0"/>
              <a:t>so you need </a:t>
            </a:r>
            <a:r>
              <a:rPr lang="en-US" sz="1400" dirty="0" err="1"/>
              <a:t>strcpy</a:t>
            </a:r>
            <a:r>
              <a:rPr lang="en-US" sz="1400" dirty="0"/>
              <a:t>() to do assignment</a:t>
            </a:r>
          </a:p>
        </p:txBody>
      </p:sp>
      <p:sp>
        <p:nvSpPr>
          <p:cNvPr id="10" name="TextBox 9">
            <a:extLst>
              <a:ext uri="{FF2B5EF4-FFF2-40B4-BE49-F238E27FC236}">
                <a16:creationId xmlns:a16="http://schemas.microsoft.com/office/drawing/2014/main" id="{D36F71FD-B57C-224A-8906-3AC169C078DF}"/>
              </a:ext>
            </a:extLst>
          </p:cNvPr>
          <p:cNvSpPr txBox="1"/>
          <p:nvPr/>
        </p:nvSpPr>
        <p:spPr>
          <a:xfrm>
            <a:off x="6469116" y="5496445"/>
            <a:ext cx="2217684" cy="95410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Also, comparison of strings using == is not supported, you'll need to use </a:t>
            </a:r>
            <a:r>
              <a:rPr lang="en-US" sz="1400" dirty="0" err="1"/>
              <a:t>strcmp</a:t>
            </a:r>
            <a:r>
              <a:rPr lang="en-US" sz="1400" dirty="0"/>
              <a:t>() for C-strings comparison</a:t>
            </a:r>
          </a:p>
        </p:txBody>
      </p:sp>
    </p:spTree>
    <p:extLst>
      <p:ext uri="{BB962C8B-B14F-4D97-AF65-F5344CB8AC3E}">
        <p14:creationId xmlns:p14="http://schemas.microsoft.com/office/powerpoint/2010/main" val="28553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69C9-0046-F647-B8B7-E592AE061A82}"/>
              </a:ext>
            </a:extLst>
          </p:cNvPr>
          <p:cNvSpPr>
            <a:spLocks noGrp="1"/>
          </p:cNvSpPr>
          <p:nvPr>
            <p:ph type="title"/>
          </p:nvPr>
        </p:nvSpPr>
        <p:spPr/>
        <p:txBody>
          <a:bodyPr/>
          <a:lstStyle/>
          <a:p>
            <a:r>
              <a:rPr lang="en-US" dirty="0"/>
              <a:t>String Handling Functions</a:t>
            </a:r>
          </a:p>
        </p:txBody>
      </p:sp>
      <p:sp>
        <p:nvSpPr>
          <p:cNvPr id="4" name="Slide Number Placeholder 3">
            <a:extLst>
              <a:ext uri="{FF2B5EF4-FFF2-40B4-BE49-F238E27FC236}">
                <a16:creationId xmlns:a16="http://schemas.microsoft.com/office/drawing/2014/main" id="{5A35DEF0-9EEA-D448-8870-7C678147B25C}"/>
              </a:ext>
            </a:extLst>
          </p:cNvPr>
          <p:cNvSpPr>
            <a:spLocks noGrp="1"/>
          </p:cNvSpPr>
          <p:nvPr>
            <p:ph type="sldNum" sz="quarter" idx="12"/>
          </p:nvPr>
        </p:nvSpPr>
        <p:spPr/>
        <p:txBody>
          <a:bodyPr/>
          <a:lstStyle/>
          <a:p>
            <a:fld id="{A2D5F323-9395-A24C-8003-89F99F5948AE}" type="slidenum">
              <a:rPr lang="en-US" smtClean="0"/>
              <a:pPr/>
              <a:t>63</a:t>
            </a:fld>
            <a:endParaRPr lang="en-US" dirty="0"/>
          </a:p>
        </p:txBody>
      </p:sp>
      <p:sp>
        <p:nvSpPr>
          <p:cNvPr id="6" name="TextBox 5">
            <a:extLst>
              <a:ext uri="{FF2B5EF4-FFF2-40B4-BE49-F238E27FC236}">
                <a16:creationId xmlns:a16="http://schemas.microsoft.com/office/drawing/2014/main" id="{F75C3E8D-7AB2-A941-A5F7-318364AF6432}"/>
              </a:ext>
            </a:extLst>
          </p:cNvPr>
          <p:cNvSpPr txBox="1"/>
          <p:nvPr/>
        </p:nvSpPr>
        <p:spPr>
          <a:xfrm>
            <a:off x="516117" y="1145766"/>
            <a:ext cx="6026084" cy="5678478"/>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string.h</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x[30] = "ENGG1340 computer programming";</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y[30], z[10];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s1[20] = "Keep calm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s2[20] = "and code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s3[40] =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strcpy</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(y, x);</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n%s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x, y);</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strncpy</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(z, x, 8);</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n%s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z, y);</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("%s\n", s1);</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strcat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(s1, s2);</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("%s\n", s1);</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strncat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(s3, s2, 4);</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("%s\n", s3);</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strcat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(s3, s1);</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("%s\n\n", s3);</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("%d\n",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strcmp</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(x, y));</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("%d\n",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strcmp</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(s1, s3));</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("%d\n\n",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strcmp</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(s1, x));</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("length of x = %d\n",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strlen</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(x));</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4BC29B1C-B968-A342-8BD6-7BA7A988EAB2}"/>
              </a:ext>
            </a:extLst>
          </p:cNvPr>
          <p:cNvSpPr txBox="1"/>
          <p:nvPr/>
        </p:nvSpPr>
        <p:spPr>
          <a:xfrm>
            <a:off x="5128183" y="3532940"/>
            <a:ext cx="3530337" cy="2462213"/>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100" dirty="0">
                <a:latin typeface="Menlo" panose="020B0609030804020204" pitchFamily="49" charset="0"/>
                <a:ea typeface="Menlo" panose="020B0609030804020204" pitchFamily="49" charset="0"/>
                <a:cs typeface="Menlo" panose="020B0609030804020204" pitchFamily="49" charset="0"/>
              </a:rPr>
              <a:t>ENGG1340 computer programming</a:t>
            </a:r>
          </a:p>
          <a:p>
            <a:r>
              <a:rPr lang="en-HK" sz="1100" dirty="0">
                <a:latin typeface="Menlo" panose="020B0609030804020204" pitchFamily="49" charset="0"/>
                <a:ea typeface="Menlo" panose="020B0609030804020204" pitchFamily="49" charset="0"/>
                <a:cs typeface="Menlo" panose="020B0609030804020204" pitchFamily="49" charset="0"/>
              </a:rPr>
              <a:t>ENGG1340 computer programming</a:t>
            </a:r>
          </a:p>
          <a:p>
            <a:r>
              <a:rPr lang="en-HK" sz="1100" dirty="0">
                <a:latin typeface="Menlo" panose="020B0609030804020204" pitchFamily="49" charset="0"/>
                <a:ea typeface="Menlo" panose="020B0609030804020204" pitchFamily="49" charset="0"/>
                <a:cs typeface="Menlo" panose="020B0609030804020204" pitchFamily="49" charset="0"/>
              </a:rPr>
              <a:t>ENGG1340</a:t>
            </a:r>
          </a:p>
          <a:p>
            <a:r>
              <a:rPr lang="en-HK" sz="1100" dirty="0">
                <a:latin typeface="Menlo" panose="020B0609030804020204" pitchFamily="49" charset="0"/>
                <a:ea typeface="Menlo" panose="020B0609030804020204" pitchFamily="49" charset="0"/>
                <a:cs typeface="Menlo" panose="020B0609030804020204" pitchFamily="49" charset="0"/>
              </a:rPr>
              <a:t>ENGG1340 computer programming</a:t>
            </a:r>
          </a:p>
          <a:p>
            <a:r>
              <a:rPr lang="en-HK" sz="1100" dirty="0">
                <a:latin typeface="Menlo" panose="020B0609030804020204" pitchFamily="49" charset="0"/>
                <a:ea typeface="Menlo" panose="020B0609030804020204" pitchFamily="49" charset="0"/>
                <a:cs typeface="Menlo" panose="020B0609030804020204" pitchFamily="49" charset="0"/>
              </a:rPr>
              <a:t>Keep calm </a:t>
            </a:r>
          </a:p>
          <a:p>
            <a:r>
              <a:rPr lang="en-HK" sz="1100" dirty="0">
                <a:latin typeface="Menlo" panose="020B0609030804020204" pitchFamily="49" charset="0"/>
                <a:ea typeface="Menlo" panose="020B0609030804020204" pitchFamily="49" charset="0"/>
                <a:cs typeface="Menlo" panose="020B0609030804020204" pitchFamily="49" charset="0"/>
              </a:rPr>
              <a:t>Keep calm and code </a:t>
            </a:r>
          </a:p>
          <a:p>
            <a:r>
              <a:rPr lang="en-HK" sz="1100" dirty="0">
                <a:latin typeface="Menlo" panose="020B0609030804020204" pitchFamily="49" charset="0"/>
                <a:ea typeface="Menlo" panose="020B0609030804020204" pitchFamily="49" charset="0"/>
                <a:cs typeface="Menlo" panose="020B0609030804020204" pitchFamily="49" charset="0"/>
              </a:rPr>
              <a:t>and </a:t>
            </a:r>
          </a:p>
          <a:p>
            <a:r>
              <a:rPr lang="en-HK" sz="1100" dirty="0">
                <a:latin typeface="Menlo" panose="020B0609030804020204" pitchFamily="49" charset="0"/>
                <a:ea typeface="Menlo" panose="020B0609030804020204" pitchFamily="49" charset="0"/>
                <a:cs typeface="Menlo" panose="020B0609030804020204" pitchFamily="49" charset="0"/>
              </a:rPr>
              <a:t>and Keep calm and code </a:t>
            </a:r>
          </a:p>
          <a:p>
            <a:endParaRPr lang="en-HK" sz="1100" dirty="0">
              <a:latin typeface="Menlo" panose="020B0609030804020204" pitchFamily="49" charset="0"/>
              <a:ea typeface="Menlo" panose="020B0609030804020204" pitchFamily="49" charset="0"/>
              <a:cs typeface="Menlo" panose="020B0609030804020204" pitchFamily="49" charset="0"/>
            </a:endParaRPr>
          </a:p>
          <a:p>
            <a:r>
              <a:rPr lang="en-HK" sz="1100" dirty="0">
                <a:latin typeface="Menlo" panose="020B0609030804020204" pitchFamily="49" charset="0"/>
                <a:ea typeface="Menlo" panose="020B0609030804020204" pitchFamily="49" charset="0"/>
                <a:cs typeface="Menlo" panose="020B0609030804020204" pitchFamily="49" charset="0"/>
              </a:rPr>
              <a:t>0</a:t>
            </a:r>
          </a:p>
          <a:p>
            <a:r>
              <a:rPr lang="en-HK" sz="1100" dirty="0">
                <a:latin typeface="Menlo" panose="020B0609030804020204" pitchFamily="49" charset="0"/>
                <a:ea typeface="Menlo" panose="020B0609030804020204" pitchFamily="49" charset="0"/>
                <a:cs typeface="Menlo" panose="020B0609030804020204" pitchFamily="49" charset="0"/>
              </a:rPr>
              <a:t>-22</a:t>
            </a:r>
          </a:p>
          <a:p>
            <a:r>
              <a:rPr lang="en-HK" sz="1100" dirty="0">
                <a:latin typeface="Menlo" panose="020B0609030804020204" pitchFamily="49" charset="0"/>
                <a:ea typeface="Menlo" panose="020B0609030804020204" pitchFamily="49" charset="0"/>
                <a:cs typeface="Menlo" panose="020B0609030804020204" pitchFamily="49" charset="0"/>
              </a:rPr>
              <a:t>6</a:t>
            </a:r>
          </a:p>
          <a:p>
            <a:endParaRPr lang="en-HK" sz="1100" dirty="0">
              <a:latin typeface="Menlo" panose="020B0609030804020204" pitchFamily="49" charset="0"/>
              <a:ea typeface="Menlo" panose="020B0609030804020204" pitchFamily="49" charset="0"/>
              <a:cs typeface="Menlo" panose="020B0609030804020204" pitchFamily="49" charset="0"/>
            </a:endParaRPr>
          </a:p>
          <a:p>
            <a:r>
              <a:rPr lang="en-HK" sz="1100" dirty="0">
                <a:latin typeface="Menlo" panose="020B0609030804020204" pitchFamily="49" charset="0"/>
                <a:ea typeface="Menlo" panose="020B0609030804020204" pitchFamily="49" charset="0"/>
                <a:cs typeface="Menlo" panose="020B0609030804020204" pitchFamily="49" charset="0"/>
              </a:rPr>
              <a:t>29</a:t>
            </a:r>
          </a:p>
        </p:txBody>
      </p:sp>
      <p:sp>
        <p:nvSpPr>
          <p:cNvPr id="8" name="TextBox 7">
            <a:extLst>
              <a:ext uri="{FF2B5EF4-FFF2-40B4-BE49-F238E27FC236}">
                <a16:creationId xmlns:a16="http://schemas.microsoft.com/office/drawing/2014/main" id="{378C9F30-069B-DC44-8F0A-DD818000F632}"/>
              </a:ext>
            </a:extLst>
          </p:cNvPr>
          <p:cNvSpPr txBox="1"/>
          <p:nvPr/>
        </p:nvSpPr>
        <p:spPr>
          <a:xfrm>
            <a:off x="7423611" y="3194386"/>
            <a:ext cx="1381026" cy="338554"/>
          </a:xfrm>
          <a:prstGeom prst="rect">
            <a:avLst/>
          </a:prstGeom>
          <a:noFill/>
        </p:spPr>
        <p:txBody>
          <a:bodyPr wrap="square" rtlCol="0">
            <a:spAutoFit/>
          </a:bodyPr>
          <a:lstStyle/>
          <a:p>
            <a:r>
              <a:rPr lang="en-US" sz="1600" dirty="0"/>
              <a:t>Screen output</a:t>
            </a:r>
          </a:p>
        </p:txBody>
      </p:sp>
      <p:sp>
        <p:nvSpPr>
          <p:cNvPr id="9" name="TextBox 8">
            <a:extLst>
              <a:ext uri="{FF2B5EF4-FFF2-40B4-BE49-F238E27FC236}">
                <a16:creationId xmlns:a16="http://schemas.microsoft.com/office/drawing/2014/main" id="{64B8AA8B-0B8A-934A-8478-71BBBC9E15AE}"/>
              </a:ext>
            </a:extLst>
          </p:cNvPr>
          <p:cNvSpPr txBox="1"/>
          <p:nvPr/>
        </p:nvSpPr>
        <p:spPr>
          <a:xfrm>
            <a:off x="5231876" y="1405232"/>
            <a:ext cx="3073138" cy="116955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Note that you'll need to make sure that the destination char array for the copy functions is large enough for the resulting string; otherwise, runtime error will occur</a:t>
            </a:r>
          </a:p>
        </p:txBody>
      </p:sp>
      <p:cxnSp>
        <p:nvCxnSpPr>
          <p:cNvPr id="10" name="Straight Arrow Connector 9">
            <a:extLst>
              <a:ext uri="{FF2B5EF4-FFF2-40B4-BE49-F238E27FC236}">
                <a16:creationId xmlns:a16="http://schemas.microsoft.com/office/drawing/2014/main" id="{56E188CE-2B10-DD47-AC37-82A0A82011C6}"/>
              </a:ext>
            </a:extLst>
          </p:cNvPr>
          <p:cNvCxnSpPr>
            <a:cxnSpLocks/>
            <a:stCxn id="9" idx="2"/>
          </p:cNvCxnSpPr>
          <p:nvPr/>
        </p:nvCxnSpPr>
        <p:spPr>
          <a:xfrm flipH="1">
            <a:off x="2262433" y="2574783"/>
            <a:ext cx="4506012" cy="21279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 name="TextBox 4">
            <a:extLst>
              <a:ext uri="{FF2B5EF4-FFF2-40B4-BE49-F238E27FC236}">
                <a16:creationId xmlns:a16="http://schemas.microsoft.com/office/drawing/2014/main" id="{001EF167-6E3F-1943-BF30-D772B5ED5574}"/>
              </a:ext>
            </a:extLst>
          </p:cNvPr>
          <p:cNvSpPr txBox="1"/>
          <p:nvPr/>
        </p:nvSpPr>
        <p:spPr>
          <a:xfrm>
            <a:off x="4221748" y="6352143"/>
            <a:ext cx="2205797" cy="369332"/>
          </a:xfrm>
          <a:prstGeom prst="rect">
            <a:avLst/>
          </a:prstGeom>
          <a:noFill/>
          <a:ln>
            <a:solidFill>
              <a:schemeClr val="accent1"/>
            </a:solidFill>
          </a:ln>
        </p:spPr>
        <p:txBody>
          <a:bodyPr wrap="none" rtlCol="0">
            <a:spAutoFit/>
          </a:bodyPr>
          <a:lstStyle/>
          <a:p>
            <a:r>
              <a:rPr lang="en-US" b="1" dirty="0" err="1">
                <a:solidFill>
                  <a:schemeClr val="accent5">
                    <a:lumMod val="75000"/>
                  </a:schemeClr>
                </a:solidFill>
              </a:rPr>
              <a:t>string_manipulation.c</a:t>
            </a:r>
            <a:endParaRPr lang="en-US" b="1" dirty="0">
              <a:solidFill>
                <a:schemeClr val="accent5">
                  <a:lumMod val="75000"/>
                </a:schemeClr>
              </a:solidFill>
            </a:endParaRPr>
          </a:p>
        </p:txBody>
      </p:sp>
    </p:spTree>
    <p:extLst>
      <p:ext uri="{BB962C8B-B14F-4D97-AF65-F5344CB8AC3E}">
        <p14:creationId xmlns:p14="http://schemas.microsoft.com/office/powerpoint/2010/main" val="78317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D23E-1079-3E45-88CF-1DCEED035B70}"/>
              </a:ext>
            </a:extLst>
          </p:cNvPr>
          <p:cNvSpPr>
            <a:spLocks noGrp="1"/>
          </p:cNvSpPr>
          <p:nvPr>
            <p:ph type="title"/>
          </p:nvPr>
        </p:nvSpPr>
        <p:spPr/>
        <p:txBody>
          <a:bodyPr/>
          <a:lstStyle/>
          <a:p>
            <a:r>
              <a:rPr lang="en-US" dirty="0"/>
              <a:t>Using C-Strings in C++</a:t>
            </a:r>
          </a:p>
        </p:txBody>
      </p:sp>
      <p:sp>
        <p:nvSpPr>
          <p:cNvPr id="3" name="Content Placeholder 2">
            <a:extLst>
              <a:ext uri="{FF2B5EF4-FFF2-40B4-BE49-F238E27FC236}">
                <a16:creationId xmlns:a16="http://schemas.microsoft.com/office/drawing/2014/main" id="{DDC23180-53AC-5F4F-99E8-E01F509180AC}"/>
              </a:ext>
            </a:extLst>
          </p:cNvPr>
          <p:cNvSpPr>
            <a:spLocks noGrp="1"/>
          </p:cNvSpPr>
          <p:nvPr>
            <p:ph idx="1"/>
          </p:nvPr>
        </p:nvSpPr>
        <p:spPr>
          <a:xfrm>
            <a:off x="534971" y="1559283"/>
            <a:ext cx="8229600" cy="4525963"/>
          </a:xfrm>
        </p:spPr>
        <p:txBody>
          <a:bodyPr>
            <a:normAutofit/>
          </a:bodyPr>
          <a:lstStyle/>
          <a:p>
            <a:pPr marL="0" indent="0">
              <a:buNone/>
            </a:pPr>
            <a:r>
              <a:rPr lang="en-US" sz="2000" dirty="0"/>
              <a:t>You may use C-strings in C++, and to use the character and string handling functions, include the following headers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65390EF7-E829-274B-9B6D-5493C34569AC}"/>
              </a:ext>
            </a:extLst>
          </p:cNvPr>
          <p:cNvSpPr>
            <a:spLocks noGrp="1"/>
          </p:cNvSpPr>
          <p:nvPr>
            <p:ph type="sldNum" sz="quarter" idx="12"/>
          </p:nvPr>
        </p:nvSpPr>
        <p:spPr/>
        <p:txBody>
          <a:bodyPr/>
          <a:lstStyle/>
          <a:p>
            <a:fld id="{A2D5F323-9395-A24C-8003-89F99F5948AE}" type="slidenum">
              <a:rPr lang="en-US" smtClean="0"/>
              <a:pPr/>
              <a:t>64</a:t>
            </a:fld>
            <a:endParaRPr lang="en-US" dirty="0"/>
          </a:p>
        </p:txBody>
      </p:sp>
      <p:graphicFrame>
        <p:nvGraphicFramePr>
          <p:cNvPr id="5" name="Table 4">
            <a:extLst>
              <a:ext uri="{FF2B5EF4-FFF2-40B4-BE49-F238E27FC236}">
                <a16:creationId xmlns:a16="http://schemas.microsoft.com/office/drawing/2014/main" id="{6D6B4C6C-CB0A-D84D-87F9-61F73F99B98F}"/>
              </a:ext>
            </a:extLst>
          </p:cNvPr>
          <p:cNvGraphicFramePr>
            <a:graphicFrameLocks noGrp="1"/>
          </p:cNvGraphicFramePr>
          <p:nvPr>
            <p:extLst>
              <p:ext uri="{D42A27DB-BD31-4B8C-83A1-F6EECF244321}">
                <p14:modId xmlns:p14="http://schemas.microsoft.com/office/powerpoint/2010/main" val="787173967"/>
              </p:ext>
            </p:extLst>
          </p:nvPr>
        </p:nvGraphicFramePr>
        <p:xfrm>
          <a:off x="930897" y="2290409"/>
          <a:ext cx="7475456" cy="1489740"/>
        </p:xfrm>
        <a:graphic>
          <a:graphicData uri="http://schemas.openxmlformats.org/drawingml/2006/table">
            <a:tbl>
              <a:tblPr firstRow="1" bandRow="1">
                <a:tableStyleId>{2D5ABB26-0587-4C30-8999-92F81FD0307C}</a:tableStyleId>
              </a:tblPr>
              <a:tblGrid>
                <a:gridCol w="3737728">
                  <a:extLst>
                    <a:ext uri="{9D8B030D-6E8A-4147-A177-3AD203B41FA5}">
                      <a16:colId xmlns:a16="http://schemas.microsoft.com/office/drawing/2014/main" val="1309862846"/>
                    </a:ext>
                  </a:extLst>
                </a:gridCol>
                <a:gridCol w="3737728">
                  <a:extLst>
                    <a:ext uri="{9D8B030D-6E8A-4147-A177-3AD203B41FA5}">
                      <a16:colId xmlns:a16="http://schemas.microsoft.com/office/drawing/2014/main" val="3974361444"/>
                    </a:ext>
                  </a:extLst>
                </a:gridCol>
              </a:tblGrid>
              <a:tr h="372435">
                <a:tc>
                  <a:txBody>
                    <a:bodyPr/>
                    <a:lstStyle/>
                    <a:p>
                      <a:r>
                        <a:rPr lang="en-US" sz="1800" b="0" i="0" kern="1200" dirty="0">
                          <a:solidFill>
                            <a:schemeClr val="tx1"/>
                          </a:solidFill>
                          <a:latin typeface="Calibri Light" charset="0"/>
                          <a:ea typeface="Menlo" panose="020B0609030804020204" pitchFamily="49" charset="0"/>
                          <a:cs typeface="Calibri Light" charset="0"/>
                        </a:rPr>
                        <a:t>in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tc>
                  <a:txBody>
                    <a:bodyPr/>
                    <a:lstStyle/>
                    <a:p>
                      <a:r>
                        <a:rPr lang="en-US" sz="1800" b="0" i="0" kern="1200" dirty="0">
                          <a:solidFill>
                            <a:schemeClr val="tx1"/>
                          </a:solidFill>
                          <a:latin typeface="Calibri Light" charset="0"/>
                          <a:cs typeface="Calibri Light" charset="0"/>
                        </a:rPr>
                        <a:t>in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00512451"/>
                  </a:ext>
                </a:extLst>
              </a:tr>
              <a:tr h="372435">
                <a:tc>
                  <a:txBody>
                    <a:bodyPr/>
                    <a:lstStyle/>
                    <a:p>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rPr>
                        <a:t>ctype.h</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rPr>
                        <a:t>&gt;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2"/>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hlinkClick r:id="rId2"/>
                        </a:rPr>
                        <a:t>cctype</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2"/>
                        </a:rPr>
                        <a:t>&gt;</a:t>
                      </a:r>
                      <a:endPar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r h="372435">
                <a:tc>
                  <a:txBody>
                    <a:bodyPr/>
                    <a:lstStyle/>
                    <a:p>
                      <a:r>
                        <a:rPr lang="en-US" sz="1200" b="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200" b="0" dirty="0" err="1">
                          <a:solidFill>
                            <a:schemeClr val="tx1"/>
                          </a:solidFill>
                          <a:latin typeface="Menlo" panose="020B0609030804020204" pitchFamily="49" charset="0"/>
                          <a:ea typeface="Menlo" panose="020B0609030804020204" pitchFamily="49" charset="0"/>
                          <a:cs typeface="Menlo" panose="020B0609030804020204" pitchFamily="49" charset="0"/>
                        </a:rPr>
                        <a:t>stdlib.h</a:t>
                      </a:r>
                      <a:r>
                        <a:rPr lang="en-US" sz="1200" b="0" dirty="0">
                          <a:solidFill>
                            <a:schemeClr val="tx1"/>
                          </a:solidFill>
                          <a:latin typeface="Menlo" panose="020B0609030804020204" pitchFamily="49" charset="0"/>
                          <a:ea typeface="Menlo" panose="020B0609030804020204" pitchFamily="49" charset="0"/>
                          <a:cs typeface="Menlo" panose="020B0609030804020204" pitchFamily="49" charset="0"/>
                        </a:rPr>
                        <a:t>&gt; </a:t>
                      </a:r>
                      <a:endPar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3"/>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hlinkClick r:id="rId3"/>
                        </a:rPr>
                        <a:t>cstdlib</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3"/>
                        </a:rPr>
                        <a:t>&gt;</a:t>
                      </a:r>
                      <a:endPar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6326210"/>
                  </a:ext>
                </a:extLst>
              </a:tr>
              <a:tr h="3724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rPr>
                        <a:t>string.h</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rPr>
                        <a:t>&gt;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4"/>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hlinkClick r:id="rId4"/>
                        </a:rPr>
                        <a:t>cstring</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4"/>
                        </a:rPr>
                        <a:t>&gt;</a:t>
                      </a:r>
                      <a:endPar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00729517"/>
                  </a:ext>
                </a:extLst>
              </a:tr>
            </a:tbl>
          </a:graphicData>
        </a:graphic>
      </p:graphicFrame>
      <p:sp>
        <p:nvSpPr>
          <p:cNvPr id="6" name="TextBox 5">
            <a:extLst>
              <a:ext uri="{FF2B5EF4-FFF2-40B4-BE49-F238E27FC236}">
                <a16:creationId xmlns:a16="http://schemas.microsoft.com/office/drawing/2014/main" id="{F09AA47F-F31A-2044-BBF0-55C98DC1F94B}"/>
              </a:ext>
            </a:extLst>
          </p:cNvPr>
          <p:cNvSpPr txBox="1"/>
          <p:nvPr/>
        </p:nvSpPr>
        <p:spPr>
          <a:xfrm>
            <a:off x="4668625" y="4235601"/>
            <a:ext cx="2820971" cy="2462213"/>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&lt;string&gt;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cstring</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string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abc</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s1[10];</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strcpy</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(s1,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str.c_str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s1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A6786533-DB25-184E-A629-C7A9CA0C1ED7}"/>
              </a:ext>
            </a:extLst>
          </p:cNvPr>
          <p:cNvSpPr txBox="1"/>
          <p:nvPr/>
        </p:nvSpPr>
        <p:spPr>
          <a:xfrm>
            <a:off x="534971" y="4115597"/>
            <a:ext cx="4279769" cy="1015663"/>
          </a:xfrm>
          <a:prstGeom prst="rect">
            <a:avLst/>
          </a:prstGeom>
          <a:noFill/>
        </p:spPr>
        <p:txBody>
          <a:bodyPr wrap="square" rtlCol="0">
            <a:spAutoFit/>
          </a:bodyPr>
          <a:lstStyle/>
          <a:p>
            <a:r>
              <a:rPr lang="en-US" sz="2000" dirty="0"/>
              <a:t>To convert a C++ string to C-string, you may use the .</a:t>
            </a:r>
            <a:r>
              <a:rPr lang="en-US" sz="2000" b="1" dirty="0" err="1">
                <a:solidFill>
                  <a:schemeClr val="accent6">
                    <a:lumMod val="75000"/>
                  </a:schemeClr>
                </a:solidFill>
              </a:rPr>
              <a:t>c_str</a:t>
            </a:r>
            <a:r>
              <a:rPr lang="en-US" sz="2000" b="1" dirty="0">
                <a:solidFill>
                  <a:schemeClr val="accent6">
                    <a:lumMod val="75000"/>
                  </a:schemeClr>
                </a:solidFill>
              </a:rPr>
              <a:t>() </a:t>
            </a:r>
            <a:r>
              <a:rPr lang="en-US" sz="2000" dirty="0"/>
              <a:t>member function of a string object:</a:t>
            </a:r>
          </a:p>
        </p:txBody>
      </p:sp>
    </p:spTree>
    <p:extLst>
      <p:ext uri="{BB962C8B-B14F-4D97-AF65-F5344CB8AC3E}">
        <p14:creationId xmlns:p14="http://schemas.microsoft.com/office/powerpoint/2010/main" val="26906924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14FC1A-84CD-DB44-AD26-E2FC2D0DB069}"/>
              </a:ext>
            </a:extLst>
          </p:cNvPr>
          <p:cNvSpPr>
            <a:spLocks noGrp="1"/>
          </p:cNvSpPr>
          <p:nvPr>
            <p:ph type="sldNum" sz="quarter" idx="12"/>
          </p:nvPr>
        </p:nvSpPr>
        <p:spPr/>
        <p:txBody>
          <a:bodyPr/>
          <a:lstStyle/>
          <a:p>
            <a:fld id="{A2D5F323-9395-A24C-8003-89F99F5948AE}" type="slidenum">
              <a:rPr lang="en-US" smtClean="0"/>
              <a:pPr/>
              <a:t>65</a:t>
            </a:fld>
            <a:endParaRPr lang="en-US" dirty="0"/>
          </a:p>
        </p:txBody>
      </p:sp>
      <p:sp>
        <p:nvSpPr>
          <p:cNvPr id="5" name="Rectangle 4">
            <a:extLst>
              <a:ext uri="{FF2B5EF4-FFF2-40B4-BE49-F238E27FC236}">
                <a16:creationId xmlns:a16="http://schemas.microsoft.com/office/drawing/2014/main" id="{0F2CCC64-C630-6A49-8712-F3907FECC8BC}"/>
              </a:ext>
            </a:extLst>
          </p:cNvPr>
          <p:cNvSpPr/>
          <p:nvPr/>
        </p:nvSpPr>
        <p:spPr>
          <a:xfrm>
            <a:off x="0" y="0"/>
            <a:ext cx="9144000" cy="6858000"/>
          </a:xfrm>
          <a:prstGeom prst="rect">
            <a:avLst/>
          </a:prstGeom>
          <a:solidFill>
            <a:srgbClr val="92D05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Now switching back to C++…</a:t>
            </a:r>
          </a:p>
          <a:p>
            <a:pPr algn="ctr"/>
            <a:r>
              <a:rPr lang="en-US" sz="2800" dirty="0">
                <a:latin typeface="Avenir Next Condensed" panose="020B0506020202020204" pitchFamily="34" charset="0"/>
              </a:rPr>
              <a:t>Remember to set your compiler options properly before you proceed.</a:t>
            </a:r>
          </a:p>
        </p:txBody>
      </p:sp>
    </p:spTree>
    <p:extLst>
      <p:ext uri="{BB962C8B-B14F-4D97-AF65-F5344CB8AC3E}">
        <p14:creationId xmlns:p14="http://schemas.microsoft.com/office/powerpoint/2010/main" val="21533691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Recursion</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III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66</a:t>
            </a:fld>
            <a:endParaRPr lang="en-US" dirty="0"/>
          </a:p>
        </p:txBody>
      </p:sp>
    </p:spTree>
    <p:extLst>
      <p:ext uri="{BB962C8B-B14F-4D97-AF65-F5344CB8AC3E}">
        <p14:creationId xmlns:p14="http://schemas.microsoft.com/office/powerpoint/2010/main" val="3302095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p:txBody>
          <a:bodyPr/>
          <a:lstStyle/>
          <a:p>
            <a:r>
              <a:rPr lang="en-US" dirty="0"/>
              <a:t>Recursive definition</a:t>
            </a:r>
          </a:p>
          <a:p>
            <a:r>
              <a:rPr lang="en-US" dirty="0"/>
              <a:t>Recursive functions in C++</a:t>
            </a:r>
          </a:p>
          <a:p>
            <a:r>
              <a:rPr lang="en-US" dirty="0"/>
              <a:t>Flow of control in recursive functions</a:t>
            </a:r>
          </a:p>
          <a:p>
            <a:r>
              <a:rPr lang="en-US" dirty="0"/>
              <a:t>General structure of a recursive function</a:t>
            </a:r>
          </a:p>
          <a:p>
            <a:r>
              <a:rPr lang="en-US" dirty="0"/>
              <a:t>Examples of recursive functions</a:t>
            </a:r>
          </a:p>
          <a:p>
            <a:r>
              <a:rPr lang="en-US" dirty="0"/>
              <a:t>Stack overflow problem</a:t>
            </a:r>
          </a:p>
          <a:p>
            <a:r>
              <a:rPr lang="en-US" dirty="0"/>
              <a:t>Recursion versus iteration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67</a:t>
            </a:fld>
            <a:endParaRPr lang="en-US"/>
          </a:p>
        </p:txBody>
      </p:sp>
    </p:spTree>
    <p:extLst>
      <p:ext uri="{BB962C8B-B14F-4D97-AF65-F5344CB8AC3E}">
        <p14:creationId xmlns:p14="http://schemas.microsoft.com/office/powerpoint/2010/main" val="917974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Some problems are </a:t>
            </a:r>
            <a:r>
              <a:rPr lang="en-US" b="1" dirty="0">
                <a:solidFill>
                  <a:schemeClr val="accent6">
                    <a:lumMod val="75000"/>
                  </a:schemeClr>
                </a:solidFill>
              </a:rPr>
              <a:t>recursive</a:t>
            </a:r>
            <a:r>
              <a:rPr lang="en-US" dirty="0"/>
              <a:t> by nature, i.e., it has a </a:t>
            </a:r>
            <a:r>
              <a:rPr lang="en-US" dirty="0">
                <a:solidFill>
                  <a:schemeClr val="accent5">
                    <a:lumMod val="75000"/>
                  </a:schemeClr>
                </a:solidFill>
              </a:rPr>
              <a:t>recursive definition</a:t>
            </a:r>
            <a:r>
              <a:rPr lang="en-US" dirty="0"/>
              <a:t> which means that the problem can be defined in terms of a smaller version of itself.</a:t>
            </a:r>
          </a:p>
        </p:txBody>
      </p:sp>
      <p:sp>
        <p:nvSpPr>
          <p:cNvPr id="2" name="Title 1"/>
          <p:cNvSpPr>
            <a:spLocks noGrp="1"/>
          </p:cNvSpPr>
          <p:nvPr>
            <p:ph type="title"/>
          </p:nvPr>
        </p:nvSpPr>
        <p:spPr/>
        <p:txBody>
          <a:bodyPr/>
          <a:lstStyle/>
          <a:p>
            <a:r>
              <a:rPr lang="en-US" dirty="0"/>
              <a:t>Recursive Definition</a:t>
            </a:r>
          </a:p>
        </p:txBody>
      </p:sp>
      <p:sp>
        <p:nvSpPr>
          <p:cNvPr id="6" name="TextBox 5"/>
          <p:cNvSpPr txBox="1"/>
          <p:nvPr/>
        </p:nvSpPr>
        <p:spPr>
          <a:xfrm>
            <a:off x="534693" y="3048044"/>
            <a:ext cx="4604658" cy="369332"/>
          </a:xfrm>
          <a:prstGeom prst="rect">
            <a:avLst/>
          </a:prstGeom>
          <a:noFill/>
        </p:spPr>
        <p:txBody>
          <a:bodyPr wrap="none" rtlCol="0">
            <a:spAutoFit/>
          </a:bodyPr>
          <a:lstStyle/>
          <a:p>
            <a:r>
              <a:rPr lang="en-US" dirty="0"/>
              <a:t>Consider the factorial of a nonnegative integer:</a:t>
            </a:r>
          </a:p>
        </p:txBody>
      </p:sp>
      <p:grpSp>
        <p:nvGrpSpPr>
          <p:cNvPr id="13" name="Group 12"/>
          <p:cNvGrpSpPr/>
          <p:nvPr/>
        </p:nvGrpSpPr>
        <p:grpSpPr>
          <a:xfrm>
            <a:off x="1007390" y="3417376"/>
            <a:ext cx="6648773" cy="922149"/>
            <a:chOff x="1007390" y="3417376"/>
            <a:chExt cx="6648773" cy="922149"/>
          </a:xfrm>
        </p:grpSpPr>
        <p:sp>
          <p:nvSpPr>
            <p:cNvPr id="8" name="Rectangle 7"/>
            <p:cNvSpPr/>
            <p:nvPr/>
          </p:nvSpPr>
          <p:spPr>
            <a:xfrm>
              <a:off x="1007390" y="3417376"/>
              <a:ext cx="6648773" cy="922149"/>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solidFill>
                    <a:schemeClr val="tx1"/>
                  </a:solidFill>
                  <a:latin typeface="Segoe Print" pitchFamily="2" charset="0"/>
                </a:rPr>
                <a:t>Definition 1</a:t>
              </a:r>
            </a:p>
          </p:txBody>
        </p:sp>
        <p:sp>
          <p:nvSpPr>
            <p:cNvPr id="7" name="TextBox 6"/>
            <p:cNvSpPr txBox="1"/>
            <p:nvPr/>
          </p:nvSpPr>
          <p:spPr>
            <a:xfrm>
              <a:off x="2727553" y="3564610"/>
              <a:ext cx="4304383" cy="646331"/>
            </a:xfrm>
            <a:prstGeom prst="rect">
              <a:avLst/>
            </a:prstGeom>
            <a:noFill/>
          </p:spPr>
          <p:txBody>
            <a:bodyPr wrap="none" rtlCol="0">
              <a:spAutoFit/>
            </a:bodyPr>
            <a:lstStyle/>
            <a:p>
              <a:r>
                <a:rPr lang="en-US" dirty="0"/>
                <a:t>0! = 1</a:t>
              </a:r>
            </a:p>
            <a:p>
              <a:r>
                <a:rPr lang="en-US" dirty="0"/>
                <a:t>n! = n </a:t>
              </a:r>
              <a:r>
                <a:rPr lang="en-US" dirty="0">
                  <a:sym typeface="Symbol"/>
                </a:rPr>
                <a:t></a:t>
              </a:r>
              <a:r>
                <a:rPr lang="en-US" dirty="0"/>
                <a:t> (n</a:t>
              </a:r>
              <a:r>
                <a:rPr lang="en-US" dirty="0">
                  <a:sym typeface="Symbol"/>
                </a:rPr>
                <a:t></a:t>
              </a:r>
              <a:r>
                <a:rPr lang="en-US" dirty="0"/>
                <a:t>1) </a:t>
              </a:r>
              <a:r>
                <a:rPr lang="en-US" dirty="0">
                  <a:sym typeface="Symbol"/>
                </a:rPr>
                <a:t> (n2)  …  2  1,      if n &gt; 0</a:t>
              </a:r>
              <a:endParaRPr lang="en-US" dirty="0"/>
            </a:p>
          </p:txBody>
        </p:sp>
      </p:grpSp>
      <p:grpSp>
        <p:nvGrpSpPr>
          <p:cNvPr id="14" name="Group 13"/>
          <p:cNvGrpSpPr/>
          <p:nvPr/>
        </p:nvGrpSpPr>
        <p:grpSpPr>
          <a:xfrm>
            <a:off x="1007390" y="4827722"/>
            <a:ext cx="6648773" cy="922149"/>
            <a:chOff x="1007390" y="4827722"/>
            <a:chExt cx="6648773" cy="922149"/>
          </a:xfrm>
        </p:grpSpPr>
        <p:sp>
          <p:nvSpPr>
            <p:cNvPr id="9" name="Rectangle 8"/>
            <p:cNvSpPr/>
            <p:nvPr/>
          </p:nvSpPr>
          <p:spPr>
            <a:xfrm>
              <a:off x="1007390" y="4827722"/>
              <a:ext cx="6648773" cy="92214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400" dirty="0">
                  <a:solidFill>
                    <a:schemeClr val="tx1"/>
                  </a:solidFill>
                  <a:latin typeface="Segoe Print" pitchFamily="2" charset="0"/>
                </a:rPr>
                <a:t>Definition 2</a:t>
              </a:r>
            </a:p>
          </p:txBody>
        </p:sp>
        <p:sp>
          <p:nvSpPr>
            <p:cNvPr id="10" name="TextBox 9"/>
            <p:cNvSpPr txBox="1"/>
            <p:nvPr/>
          </p:nvSpPr>
          <p:spPr>
            <a:xfrm>
              <a:off x="2727553" y="4979554"/>
              <a:ext cx="2550698" cy="646331"/>
            </a:xfrm>
            <a:prstGeom prst="rect">
              <a:avLst/>
            </a:prstGeom>
            <a:noFill/>
          </p:spPr>
          <p:txBody>
            <a:bodyPr wrap="none" rtlCol="0">
              <a:spAutoFit/>
            </a:bodyPr>
            <a:lstStyle/>
            <a:p>
              <a:r>
                <a:rPr lang="en-US" dirty="0"/>
                <a:t>0! = 1</a:t>
              </a:r>
            </a:p>
            <a:p>
              <a:r>
                <a:rPr lang="en-US" dirty="0"/>
                <a:t>n! = n </a:t>
              </a:r>
              <a:r>
                <a:rPr lang="en-US" dirty="0">
                  <a:sym typeface="Symbol"/>
                </a:rPr>
                <a:t></a:t>
              </a:r>
              <a:r>
                <a:rPr lang="en-US" dirty="0"/>
                <a:t> </a:t>
              </a:r>
              <a:r>
                <a:rPr lang="en-US" b="1" dirty="0">
                  <a:solidFill>
                    <a:schemeClr val="accent6">
                      <a:lumMod val="75000"/>
                    </a:schemeClr>
                  </a:solidFill>
                </a:rPr>
                <a:t>(n</a:t>
              </a:r>
              <a:r>
                <a:rPr lang="en-US" b="1" dirty="0">
                  <a:solidFill>
                    <a:schemeClr val="accent6">
                      <a:lumMod val="75000"/>
                    </a:schemeClr>
                  </a:solidFill>
                  <a:sym typeface="Symbol"/>
                </a:rPr>
                <a:t></a:t>
              </a:r>
              <a:r>
                <a:rPr lang="en-US" b="1" dirty="0">
                  <a:solidFill>
                    <a:schemeClr val="accent6">
                      <a:lumMod val="75000"/>
                    </a:schemeClr>
                  </a:solidFill>
                </a:rPr>
                <a:t>1)!</a:t>
              </a:r>
              <a:r>
                <a:rPr lang="en-US" dirty="0">
                  <a:sym typeface="Symbol"/>
                </a:rPr>
                <a:t>,      if n &gt; 0</a:t>
              </a:r>
              <a:endParaRPr lang="en-US" dirty="0"/>
            </a:p>
          </p:txBody>
        </p:sp>
      </p:grpSp>
      <p:sp>
        <p:nvSpPr>
          <p:cNvPr id="11" name="TextBox 10"/>
          <p:cNvSpPr txBox="1"/>
          <p:nvPr/>
        </p:nvSpPr>
        <p:spPr>
          <a:xfrm>
            <a:off x="6587858" y="4252383"/>
            <a:ext cx="2217677" cy="340519"/>
          </a:xfrm>
          <a:prstGeom prst="roundRect">
            <a:avLst/>
          </a:prstGeom>
          <a:solidFill>
            <a:srgbClr val="FFFF00"/>
          </a:solidFill>
          <a:ln w="127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An iterative definition</a:t>
            </a:r>
          </a:p>
        </p:txBody>
      </p:sp>
      <p:sp>
        <p:nvSpPr>
          <p:cNvPr id="12" name="TextBox 11"/>
          <p:cNvSpPr txBox="1"/>
          <p:nvPr/>
        </p:nvSpPr>
        <p:spPr>
          <a:xfrm>
            <a:off x="6587858" y="5625885"/>
            <a:ext cx="2139989" cy="340519"/>
          </a:xfrm>
          <a:prstGeom prst="roundRect">
            <a:avLst/>
          </a:prstGeom>
          <a:solidFill>
            <a:srgbClr val="FFFF00"/>
          </a:solidFill>
          <a:ln w="127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A recursive definition</a:t>
            </a:r>
          </a:p>
        </p:txBody>
      </p:sp>
      <p:sp>
        <p:nvSpPr>
          <p:cNvPr id="15" name="Slide Number Placeholder 14"/>
          <p:cNvSpPr>
            <a:spLocks noGrp="1"/>
          </p:cNvSpPr>
          <p:nvPr>
            <p:ph type="sldNum" sz="quarter" idx="12"/>
          </p:nvPr>
        </p:nvSpPr>
        <p:spPr/>
        <p:txBody>
          <a:bodyPr/>
          <a:lstStyle/>
          <a:p>
            <a:fld id="{A2D5F323-9395-A24C-8003-89F99F5948AE}" type="slidenum">
              <a:rPr lang="en-US" smtClean="0"/>
              <a:pPr/>
              <a:t>68</a:t>
            </a:fld>
            <a:endParaRPr lang="en-US"/>
          </a:p>
        </p:txBody>
      </p:sp>
    </p:spTree>
    <p:extLst>
      <p:ext uri="{BB962C8B-B14F-4D97-AF65-F5344CB8AC3E}">
        <p14:creationId xmlns:p14="http://schemas.microsoft.com/office/powerpoint/2010/main" val="354630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a:t>
            </a:r>
          </a:p>
        </p:txBody>
      </p:sp>
      <p:sp>
        <p:nvSpPr>
          <p:cNvPr id="3" name="Content Placeholder 2"/>
          <p:cNvSpPr>
            <a:spLocks noGrp="1"/>
          </p:cNvSpPr>
          <p:nvPr>
            <p:ph idx="1"/>
          </p:nvPr>
        </p:nvSpPr>
        <p:spPr/>
        <p:txBody>
          <a:bodyPr/>
          <a:lstStyle/>
          <a:p>
            <a:r>
              <a:rPr lang="en-US" dirty="0"/>
              <a:t>How does a recursive definition work?</a:t>
            </a:r>
          </a:p>
        </p:txBody>
      </p:sp>
      <p:sp>
        <p:nvSpPr>
          <p:cNvPr id="7" name="Rectangle 6"/>
          <p:cNvSpPr/>
          <p:nvPr/>
        </p:nvSpPr>
        <p:spPr>
          <a:xfrm>
            <a:off x="2426092" y="2156850"/>
            <a:ext cx="5137081" cy="120111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endParaRPr lang="en-US" sz="1400" dirty="0">
              <a:solidFill>
                <a:schemeClr val="tx1"/>
              </a:solidFill>
              <a:latin typeface="Segoe Print" pitchFamily="2" charset="0"/>
            </a:endParaRPr>
          </a:p>
        </p:txBody>
      </p:sp>
      <p:sp>
        <p:nvSpPr>
          <p:cNvPr id="8" name="TextBox 7"/>
          <p:cNvSpPr txBox="1"/>
          <p:nvPr/>
        </p:nvSpPr>
        <p:spPr>
          <a:xfrm>
            <a:off x="3820332" y="2249838"/>
            <a:ext cx="3323346" cy="978729"/>
          </a:xfrm>
          <a:prstGeom prst="rect">
            <a:avLst/>
          </a:prstGeom>
          <a:noFill/>
        </p:spPr>
        <p:txBody>
          <a:bodyPr wrap="none" rtlCol="0">
            <a:spAutoFit/>
          </a:bodyPr>
          <a:lstStyle/>
          <a:p>
            <a:pPr>
              <a:lnSpc>
                <a:spcPct val="120000"/>
              </a:lnSpc>
            </a:pPr>
            <a:r>
              <a:rPr lang="en-US" sz="2400" dirty="0"/>
              <a:t>0! = 1</a:t>
            </a:r>
          </a:p>
          <a:p>
            <a:pPr>
              <a:lnSpc>
                <a:spcPct val="120000"/>
              </a:lnSpc>
            </a:pPr>
            <a:r>
              <a:rPr lang="en-US" sz="2400" dirty="0"/>
              <a:t>n! = n </a:t>
            </a:r>
            <a:r>
              <a:rPr lang="en-US" sz="2400" dirty="0">
                <a:sym typeface="Symbol"/>
              </a:rPr>
              <a:t></a:t>
            </a:r>
            <a:r>
              <a:rPr lang="en-US" sz="2400" dirty="0"/>
              <a:t> </a:t>
            </a:r>
            <a:r>
              <a:rPr lang="en-US" sz="2400" b="1" dirty="0">
                <a:solidFill>
                  <a:schemeClr val="accent6">
                    <a:lumMod val="75000"/>
                  </a:schemeClr>
                </a:solidFill>
              </a:rPr>
              <a:t>(n</a:t>
            </a:r>
            <a:r>
              <a:rPr lang="en-US" sz="2400" b="1" dirty="0">
                <a:solidFill>
                  <a:schemeClr val="accent6">
                    <a:lumMod val="75000"/>
                  </a:schemeClr>
                </a:solidFill>
                <a:sym typeface="Symbol"/>
              </a:rPr>
              <a:t></a:t>
            </a:r>
            <a:r>
              <a:rPr lang="en-US" sz="2400" b="1" dirty="0">
                <a:solidFill>
                  <a:schemeClr val="accent6">
                    <a:lumMod val="75000"/>
                  </a:schemeClr>
                </a:solidFill>
              </a:rPr>
              <a:t>1)!</a:t>
            </a:r>
            <a:r>
              <a:rPr lang="en-US" sz="2400" dirty="0">
                <a:sym typeface="Symbol"/>
              </a:rPr>
              <a:t>,      if n &gt; 0</a:t>
            </a:r>
            <a:endParaRPr lang="en-US" sz="2400" dirty="0"/>
          </a:p>
        </p:txBody>
      </p:sp>
      <p:sp>
        <p:nvSpPr>
          <p:cNvPr id="10" name="TextBox 9"/>
          <p:cNvSpPr txBox="1"/>
          <p:nvPr/>
        </p:nvSpPr>
        <p:spPr>
          <a:xfrm>
            <a:off x="1646008" y="2365670"/>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11" name="TextBox 10"/>
          <p:cNvSpPr txBox="1"/>
          <p:nvPr/>
        </p:nvSpPr>
        <p:spPr>
          <a:xfrm>
            <a:off x="2758503" y="2249838"/>
            <a:ext cx="1061829" cy="978729"/>
          </a:xfrm>
          <a:prstGeom prst="rect">
            <a:avLst/>
          </a:prstGeom>
          <a:noFill/>
        </p:spPr>
        <p:txBody>
          <a:bodyPr wrap="none" rtlCol="0">
            <a:spAutoFit/>
          </a:bodyPr>
          <a:lstStyle/>
          <a:p>
            <a:pPr>
              <a:lnSpc>
                <a:spcPct val="120000"/>
              </a:lnSpc>
            </a:pPr>
            <a:r>
              <a:rPr lang="en-US" sz="2400" dirty="0">
                <a:solidFill>
                  <a:schemeClr val="tx1">
                    <a:lumMod val="65000"/>
                    <a:lumOff val="35000"/>
                  </a:schemeClr>
                </a:solidFill>
              </a:rPr>
              <a:t>Eq. (1):</a:t>
            </a:r>
          </a:p>
          <a:p>
            <a:pPr>
              <a:lnSpc>
                <a:spcPct val="120000"/>
              </a:lnSpc>
            </a:pPr>
            <a:r>
              <a:rPr lang="en-US" sz="2400" dirty="0">
                <a:solidFill>
                  <a:schemeClr val="tx1">
                    <a:lumMod val="65000"/>
                    <a:lumOff val="35000"/>
                  </a:schemeClr>
                </a:solidFill>
              </a:rPr>
              <a:t>Eq. (2):</a:t>
            </a:r>
          </a:p>
        </p:txBody>
      </p:sp>
      <p:sp>
        <p:nvSpPr>
          <p:cNvPr id="12" name="TextBox 11"/>
          <p:cNvSpPr txBox="1"/>
          <p:nvPr/>
        </p:nvSpPr>
        <p:spPr>
          <a:xfrm>
            <a:off x="420456" y="3537513"/>
            <a:ext cx="1838965" cy="4001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To calculate</a:t>
            </a:r>
            <a:r>
              <a:rPr lang="en-US" sz="2000" dirty="0"/>
              <a:t>  </a:t>
            </a:r>
            <a:r>
              <a:rPr lang="en-US" dirty="0"/>
              <a:t>3! :</a:t>
            </a:r>
          </a:p>
        </p:txBody>
      </p:sp>
      <p:grpSp>
        <p:nvGrpSpPr>
          <p:cNvPr id="28" name="Group 27"/>
          <p:cNvGrpSpPr/>
          <p:nvPr/>
        </p:nvGrpSpPr>
        <p:grpSpPr>
          <a:xfrm>
            <a:off x="3358901" y="5987778"/>
            <a:ext cx="2966791" cy="400110"/>
            <a:chOff x="2832858" y="5682975"/>
            <a:chExt cx="2966791" cy="400110"/>
          </a:xfrm>
        </p:grpSpPr>
        <p:sp>
          <p:nvSpPr>
            <p:cNvPr id="19" name="TextBox 18"/>
            <p:cNvSpPr txBox="1"/>
            <p:nvPr/>
          </p:nvSpPr>
          <p:spPr>
            <a:xfrm>
              <a:off x="2832858" y="5682975"/>
              <a:ext cx="2078539" cy="400110"/>
            </a:xfrm>
            <a:prstGeom prst="rect">
              <a:avLst/>
            </a:prstGeom>
            <a:noFill/>
          </p:spPr>
          <p:txBody>
            <a:bodyPr wrap="none" rtlCol="0">
              <a:spAutoFit/>
            </a:bodyPr>
            <a:lstStyle/>
            <a:p>
              <a:r>
                <a:rPr lang="en-US" sz="1600" dirty="0">
                  <a:latin typeface="Segoe Print" pitchFamily="2" charset="0"/>
                </a:rPr>
                <a:t>4.  Apply</a:t>
              </a:r>
              <a:r>
                <a:rPr lang="en-US" sz="2000" dirty="0"/>
                <a:t>  Eq. (1) :</a:t>
              </a:r>
            </a:p>
          </p:txBody>
        </p:sp>
        <p:sp>
          <p:nvSpPr>
            <p:cNvPr id="20" name="TextBox 19"/>
            <p:cNvSpPr txBox="1"/>
            <p:nvPr/>
          </p:nvSpPr>
          <p:spPr>
            <a:xfrm>
              <a:off x="5028284" y="5682975"/>
              <a:ext cx="771365" cy="400110"/>
            </a:xfrm>
            <a:prstGeom prst="rect">
              <a:avLst/>
            </a:prstGeom>
            <a:noFill/>
          </p:spPr>
          <p:txBody>
            <a:bodyPr wrap="none" rtlCol="0">
              <a:spAutoFit/>
            </a:bodyPr>
            <a:lstStyle/>
            <a:p>
              <a:r>
                <a:rPr lang="en-US" sz="2000" dirty="0"/>
                <a:t>0! = 1</a:t>
              </a:r>
              <a:endParaRPr lang="en-US" sz="2000" b="1" dirty="0">
                <a:solidFill>
                  <a:schemeClr val="accent6">
                    <a:lumMod val="75000"/>
                  </a:schemeClr>
                </a:solidFill>
              </a:endParaRPr>
            </a:p>
          </p:txBody>
        </p:sp>
      </p:grpSp>
      <p:grpSp>
        <p:nvGrpSpPr>
          <p:cNvPr id="61" name="Group 60"/>
          <p:cNvGrpSpPr/>
          <p:nvPr/>
        </p:nvGrpSpPr>
        <p:grpSpPr>
          <a:xfrm>
            <a:off x="485027" y="5315673"/>
            <a:ext cx="3275101" cy="400110"/>
            <a:chOff x="538817" y="5010870"/>
            <a:chExt cx="3275101" cy="400110"/>
          </a:xfrm>
        </p:grpSpPr>
        <p:sp>
          <p:nvSpPr>
            <p:cNvPr id="17" name="TextBox 16"/>
            <p:cNvSpPr txBox="1"/>
            <p:nvPr/>
          </p:nvSpPr>
          <p:spPr>
            <a:xfrm>
              <a:off x="538817" y="5010870"/>
              <a:ext cx="2065715" cy="400110"/>
            </a:xfrm>
            <a:prstGeom prst="rect">
              <a:avLst/>
            </a:prstGeom>
            <a:noFill/>
          </p:spPr>
          <p:txBody>
            <a:bodyPr wrap="none" rtlCol="0">
              <a:spAutoFit/>
            </a:bodyPr>
            <a:lstStyle/>
            <a:p>
              <a:r>
                <a:rPr lang="en-US" sz="1600" dirty="0">
                  <a:latin typeface="Segoe Print" pitchFamily="2" charset="0"/>
                </a:rPr>
                <a:t>3.  Apply</a:t>
              </a:r>
              <a:r>
                <a:rPr lang="en-US" sz="2000" dirty="0"/>
                <a:t>  Eq. (2) :</a:t>
              </a:r>
            </a:p>
          </p:txBody>
        </p:sp>
        <p:sp>
          <p:nvSpPr>
            <p:cNvPr id="18" name="TextBox 17"/>
            <p:cNvSpPr txBox="1"/>
            <p:nvPr/>
          </p:nvSpPr>
          <p:spPr>
            <a:xfrm>
              <a:off x="2572873" y="5010870"/>
              <a:ext cx="1241045" cy="400110"/>
            </a:xfrm>
            <a:prstGeom prst="rect">
              <a:avLst/>
            </a:prstGeom>
            <a:noFill/>
          </p:spPr>
          <p:txBody>
            <a:bodyPr wrap="none" rtlCol="0">
              <a:spAutoFit/>
            </a:bodyPr>
            <a:lstStyle/>
            <a:p>
              <a:r>
                <a:rPr lang="en-US" sz="2000" dirty="0"/>
                <a:t>1! = 1 </a:t>
              </a:r>
              <a:r>
                <a:rPr lang="en-US" sz="2000" dirty="0">
                  <a:sym typeface="Symbol"/>
                </a:rPr>
                <a:t></a:t>
              </a:r>
              <a:r>
                <a:rPr lang="en-US" sz="2000" dirty="0"/>
                <a:t> </a:t>
              </a:r>
              <a:r>
                <a:rPr lang="en-US" sz="2000" b="1" dirty="0">
                  <a:solidFill>
                    <a:schemeClr val="accent6">
                      <a:lumMod val="75000"/>
                    </a:schemeClr>
                  </a:solidFill>
                </a:rPr>
                <a:t>0!</a:t>
              </a:r>
            </a:p>
          </p:txBody>
        </p:sp>
      </p:grpSp>
      <p:sp>
        <p:nvSpPr>
          <p:cNvPr id="21" name="TextBox 20"/>
          <p:cNvSpPr txBox="1"/>
          <p:nvPr/>
        </p:nvSpPr>
        <p:spPr>
          <a:xfrm>
            <a:off x="5417239" y="5315673"/>
            <a:ext cx="3262520" cy="400110"/>
          </a:xfrm>
          <a:prstGeom prst="rect">
            <a:avLst/>
          </a:prstGeom>
          <a:noFill/>
        </p:spPr>
        <p:txBody>
          <a:bodyPr wrap="square" rtlCol="0">
            <a:spAutoFit/>
          </a:bodyPr>
          <a:lstStyle/>
          <a:p>
            <a:r>
              <a:rPr lang="en-US" sz="1600" dirty="0">
                <a:latin typeface="Segoe Print" pitchFamily="2" charset="0"/>
              </a:rPr>
              <a:t>5.  Substitute</a:t>
            </a:r>
            <a:r>
              <a:rPr lang="en-US" sz="2000" dirty="0"/>
              <a:t>:    1! = 1</a:t>
            </a:r>
            <a:r>
              <a:rPr lang="en-US" sz="2000" dirty="0">
                <a:sym typeface="Symbol"/>
              </a:rPr>
              <a:t>  </a:t>
            </a:r>
            <a:r>
              <a:rPr lang="en-US" sz="2000" b="1" dirty="0">
                <a:solidFill>
                  <a:schemeClr val="accent5">
                    <a:lumMod val="75000"/>
                  </a:schemeClr>
                </a:solidFill>
                <a:sym typeface="Symbol"/>
              </a:rPr>
              <a:t>1</a:t>
            </a:r>
            <a:r>
              <a:rPr lang="en-US" sz="2000" dirty="0">
                <a:sym typeface="Symbol"/>
              </a:rPr>
              <a:t> = 1</a:t>
            </a:r>
            <a:endParaRPr lang="en-US" sz="2000" dirty="0"/>
          </a:p>
        </p:txBody>
      </p:sp>
      <p:grpSp>
        <p:nvGrpSpPr>
          <p:cNvPr id="60" name="Group 59"/>
          <p:cNvGrpSpPr/>
          <p:nvPr/>
        </p:nvGrpSpPr>
        <p:grpSpPr>
          <a:xfrm>
            <a:off x="485027" y="4643569"/>
            <a:ext cx="3275101" cy="400110"/>
            <a:chOff x="538817" y="4338766"/>
            <a:chExt cx="3275101" cy="400110"/>
          </a:xfrm>
        </p:grpSpPr>
        <p:sp>
          <p:nvSpPr>
            <p:cNvPr id="15" name="TextBox 14"/>
            <p:cNvSpPr txBox="1"/>
            <p:nvPr/>
          </p:nvSpPr>
          <p:spPr>
            <a:xfrm>
              <a:off x="538817" y="4338766"/>
              <a:ext cx="2065715" cy="400110"/>
            </a:xfrm>
            <a:prstGeom prst="rect">
              <a:avLst/>
            </a:prstGeom>
            <a:noFill/>
          </p:spPr>
          <p:txBody>
            <a:bodyPr wrap="none" rtlCol="0">
              <a:spAutoFit/>
            </a:bodyPr>
            <a:lstStyle/>
            <a:p>
              <a:r>
                <a:rPr lang="en-US" sz="1600" dirty="0">
                  <a:latin typeface="Segoe Print" pitchFamily="2" charset="0"/>
                </a:rPr>
                <a:t>2.  Apply</a:t>
              </a:r>
              <a:r>
                <a:rPr lang="en-US" sz="2000" dirty="0"/>
                <a:t>  Eq. (2) :</a:t>
              </a:r>
            </a:p>
          </p:txBody>
        </p:sp>
        <p:sp>
          <p:nvSpPr>
            <p:cNvPr id="16" name="TextBox 15"/>
            <p:cNvSpPr txBox="1"/>
            <p:nvPr/>
          </p:nvSpPr>
          <p:spPr>
            <a:xfrm>
              <a:off x="2572873" y="4338766"/>
              <a:ext cx="1241045" cy="400110"/>
            </a:xfrm>
            <a:prstGeom prst="rect">
              <a:avLst/>
            </a:prstGeom>
            <a:noFill/>
          </p:spPr>
          <p:txBody>
            <a:bodyPr wrap="none" rtlCol="0">
              <a:spAutoFit/>
            </a:bodyPr>
            <a:lstStyle/>
            <a:p>
              <a:r>
                <a:rPr lang="en-US" sz="2000" dirty="0"/>
                <a:t>2! = 2 </a:t>
              </a:r>
              <a:r>
                <a:rPr lang="en-US" sz="2000" dirty="0">
                  <a:sym typeface="Symbol"/>
                </a:rPr>
                <a:t></a:t>
              </a:r>
              <a:r>
                <a:rPr lang="en-US" sz="2000" dirty="0"/>
                <a:t> </a:t>
              </a:r>
              <a:r>
                <a:rPr lang="en-US" sz="2000" b="1" dirty="0">
                  <a:solidFill>
                    <a:schemeClr val="accent6">
                      <a:lumMod val="75000"/>
                    </a:schemeClr>
                  </a:solidFill>
                </a:rPr>
                <a:t>1!</a:t>
              </a:r>
            </a:p>
          </p:txBody>
        </p:sp>
      </p:grpSp>
      <p:sp>
        <p:nvSpPr>
          <p:cNvPr id="23" name="TextBox 22"/>
          <p:cNvSpPr txBox="1"/>
          <p:nvPr/>
        </p:nvSpPr>
        <p:spPr>
          <a:xfrm>
            <a:off x="5417239" y="4643569"/>
            <a:ext cx="3262520" cy="400110"/>
          </a:xfrm>
          <a:prstGeom prst="rect">
            <a:avLst/>
          </a:prstGeom>
          <a:noFill/>
        </p:spPr>
        <p:txBody>
          <a:bodyPr wrap="square" rtlCol="0">
            <a:spAutoFit/>
          </a:bodyPr>
          <a:lstStyle/>
          <a:p>
            <a:r>
              <a:rPr lang="en-US" sz="1600" dirty="0">
                <a:latin typeface="Segoe Print" pitchFamily="2" charset="0"/>
              </a:rPr>
              <a:t>6.  Substitute</a:t>
            </a:r>
            <a:r>
              <a:rPr lang="en-US" sz="2000" dirty="0"/>
              <a:t>:    2! = 2</a:t>
            </a:r>
            <a:r>
              <a:rPr lang="en-US" sz="2000" dirty="0">
                <a:sym typeface="Symbol"/>
              </a:rPr>
              <a:t>  </a:t>
            </a:r>
            <a:r>
              <a:rPr lang="en-US" sz="2000" b="1" dirty="0">
                <a:solidFill>
                  <a:schemeClr val="accent5">
                    <a:lumMod val="75000"/>
                  </a:schemeClr>
                </a:solidFill>
                <a:sym typeface="Symbol"/>
              </a:rPr>
              <a:t>1</a:t>
            </a:r>
            <a:r>
              <a:rPr lang="en-US" sz="2000" dirty="0">
                <a:sym typeface="Symbol"/>
              </a:rPr>
              <a:t> = 2</a:t>
            </a:r>
            <a:endParaRPr lang="en-US" sz="2000" dirty="0"/>
          </a:p>
        </p:txBody>
      </p:sp>
      <p:grpSp>
        <p:nvGrpSpPr>
          <p:cNvPr id="59" name="Group 58"/>
          <p:cNvGrpSpPr/>
          <p:nvPr/>
        </p:nvGrpSpPr>
        <p:grpSpPr>
          <a:xfrm>
            <a:off x="485027" y="3971465"/>
            <a:ext cx="3275101" cy="400110"/>
            <a:chOff x="538817" y="3666662"/>
            <a:chExt cx="3275101" cy="400110"/>
          </a:xfrm>
        </p:grpSpPr>
        <p:sp>
          <p:nvSpPr>
            <p:cNvPr id="13" name="TextBox 12"/>
            <p:cNvSpPr txBox="1"/>
            <p:nvPr/>
          </p:nvSpPr>
          <p:spPr>
            <a:xfrm>
              <a:off x="538817" y="3666662"/>
              <a:ext cx="2065715" cy="400110"/>
            </a:xfrm>
            <a:prstGeom prst="rect">
              <a:avLst/>
            </a:prstGeom>
            <a:noFill/>
          </p:spPr>
          <p:txBody>
            <a:bodyPr wrap="none" rtlCol="0">
              <a:spAutoFit/>
            </a:bodyPr>
            <a:lstStyle/>
            <a:p>
              <a:r>
                <a:rPr lang="en-US" sz="1600" dirty="0">
                  <a:latin typeface="Segoe Print" pitchFamily="2" charset="0"/>
                </a:rPr>
                <a:t>1.  Apply</a:t>
              </a:r>
              <a:r>
                <a:rPr lang="en-US" sz="2000" dirty="0"/>
                <a:t>  Eq. (2) :</a:t>
              </a:r>
            </a:p>
          </p:txBody>
        </p:sp>
        <p:sp>
          <p:nvSpPr>
            <p:cNvPr id="14" name="TextBox 13"/>
            <p:cNvSpPr txBox="1"/>
            <p:nvPr/>
          </p:nvSpPr>
          <p:spPr>
            <a:xfrm>
              <a:off x="2572873" y="3666662"/>
              <a:ext cx="1241045" cy="400110"/>
            </a:xfrm>
            <a:prstGeom prst="rect">
              <a:avLst/>
            </a:prstGeom>
            <a:noFill/>
          </p:spPr>
          <p:txBody>
            <a:bodyPr wrap="none" rtlCol="0">
              <a:spAutoFit/>
            </a:bodyPr>
            <a:lstStyle/>
            <a:p>
              <a:r>
                <a:rPr lang="en-US" sz="2000" dirty="0"/>
                <a:t>3! = 3 </a:t>
              </a:r>
              <a:r>
                <a:rPr lang="en-US" sz="2000" dirty="0">
                  <a:sym typeface="Symbol"/>
                </a:rPr>
                <a:t></a:t>
              </a:r>
              <a:r>
                <a:rPr lang="en-US" sz="2000" dirty="0"/>
                <a:t> </a:t>
              </a:r>
              <a:r>
                <a:rPr lang="en-US" sz="2000" b="1" dirty="0">
                  <a:solidFill>
                    <a:schemeClr val="accent6">
                      <a:lumMod val="75000"/>
                    </a:schemeClr>
                  </a:solidFill>
                </a:rPr>
                <a:t>2!</a:t>
              </a:r>
            </a:p>
          </p:txBody>
        </p:sp>
      </p:grpSp>
      <p:sp>
        <p:nvSpPr>
          <p:cNvPr id="24" name="TextBox 23"/>
          <p:cNvSpPr txBox="1"/>
          <p:nvPr/>
        </p:nvSpPr>
        <p:spPr>
          <a:xfrm>
            <a:off x="5417239" y="3971465"/>
            <a:ext cx="3262520" cy="400110"/>
          </a:xfrm>
          <a:prstGeom prst="rect">
            <a:avLst/>
          </a:prstGeom>
          <a:noFill/>
        </p:spPr>
        <p:txBody>
          <a:bodyPr wrap="square" rtlCol="0">
            <a:spAutoFit/>
          </a:bodyPr>
          <a:lstStyle/>
          <a:p>
            <a:r>
              <a:rPr lang="en-US" sz="1600" dirty="0">
                <a:latin typeface="Segoe Print" pitchFamily="2" charset="0"/>
              </a:rPr>
              <a:t>7.  Substitute</a:t>
            </a:r>
            <a:r>
              <a:rPr lang="en-US" sz="2000" dirty="0"/>
              <a:t>:    3! = 3</a:t>
            </a:r>
            <a:r>
              <a:rPr lang="en-US" sz="2000" dirty="0">
                <a:sym typeface="Symbol"/>
              </a:rPr>
              <a:t>  </a:t>
            </a:r>
            <a:r>
              <a:rPr lang="en-US" sz="2000" b="1" dirty="0">
                <a:solidFill>
                  <a:schemeClr val="accent5">
                    <a:lumMod val="75000"/>
                  </a:schemeClr>
                </a:solidFill>
                <a:sym typeface="Symbol"/>
              </a:rPr>
              <a:t>2</a:t>
            </a:r>
            <a:r>
              <a:rPr lang="en-US" sz="2000" dirty="0">
                <a:sym typeface="Symbol"/>
              </a:rPr>
              <a:t> = 6</a:t>
            </a:r>
            <a:endParaRPr lang="en-US" sz="2000" dirty="0"/>
          </a:p>
        </p:txBody>
      </p:sp>
      <p:sp>
        <p:nvSpPr>
          <p:cNvPr id="49" name="TextBox 48"/>
          <p:cNvSpPr txBox="1"/>
          <p:nvPr/>
        </p:nvSpPr>
        <p:spPr>
          <a:xfrm>
            <a:off x="1365126" y="2825293"/>
            <a:ext cx="1341848"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General case</a:t>
            </a:r>
          </a:p>
        </p:txBody>
      </p:sp>
      <p:sp>
        <p:nvSpPr>
          <p:cNvPr id="55" name="TextBox 54"/>
          <p:cNvSpPr txBox="1"/>
          <p:nvPr/>
        </p:nvSpPr>
        <p:spPr>
          <a:xfrm>
            <a:off x="3795988" y="4020283"/>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6" name="TextBox 55"/>
          <p:cNvSpPr txBox="1"/>
          <p:nvPr/>
        </p:nvSpPr>
        <p:spPr>
          <a:xfrm>
            <a:off x="3813918" y="4695376"/>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7" name="TextBox 56"/>
          <p:cNvSpPr txBox="1"/>
          <p:nvPr/>
        </p:nvSpPr>
        <p:spPr>
          <a:xfrm>
            <a:off x="3795988" y="5370469"/>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8" name="TextBox 57"/>
          <p:cNvSpPr txBox="1"/>
          <p:nvPr/>
        </p:nvSpPr>
        <p:spPr>
          <a:xfrm>
            <a:off x="6388447" y="6045561"/>
            <a:ext cx="935603"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Base case</a:t>
            </a:r>
          </a:p>
        </p:txBody>
      </p:sp>
      <p:sp>
        <p:nvSpPr>
          <p:cNvPr id="36" name="Slide Number Placeholder 35"/>
          <p:cNvSpPr>
            <a:spLocks noGrp="1"/>
          </p:cNvSpPr>
          <p:nvPr>
            <p:ph type="sldNum" sz="quarter" idx="12"/>
          </p:nvPr>
        </p:nvSpPr>
        <p:spPr/>
        <p:txBody>
          <a:bodyPr/>
          <a:lstStyle/>
          <a:p>
            <a:fld id="{A2D5F323-9395-A24C-8003-89F99F5948AE}" type="slidenum">
              <a:rPr lang="en-US" smtClean="0"/>
              <a:pPr/>
              <a:t>69</a:t>
            </a:fld>
            <a:endParaRPr lang="en-US"/>
          </a:p>
        </p:txBody>
      </p:sp>
      <p:cxnSp>
        <p:nvCxnSpPr>
          <p:cNvPr id="5" name="Straight Arrow Connector 4">
            <a:extLst>
              <a:ext uri="{FF2B5EF4-FFF2-40B4-BE49-F238E27FC236}">
                <a16:creationId xmlns:a16="http://schemas.microsoft.com/office/drawing/2014/main" id="{098F9B4E-52C1-EE48-961A-B634E663997A}"/>
              </a:ext>
            </a:extLst>
          </p:cNvPr>
          <p:cNvCxnSpPr/>
          <p:nvPr/>
        </p:nvCxnSpPr>
        <p:spPr>
          <a:xfrm flipH="1">
            <a:off x="2758503" y="4326750"/>
            <a:ext cx="752341" cy="3686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Straight Arrow Connector 37">
            <a:extLst>
              <a:ext uri="{FF2B5EF4-FFF2-40B4-BE49-F238E27FC236}">
                <a16:creationId xmlns:a16="http://schemas.microsoft.com/office/drawing/2014/main" id="{B2E92FCB-C203-4643-BB8B-4A60AAA3171C}"/>
              </a:ext>
            </a:extLst>
          </p:cNvPr>
          <p:cNvCxnSpPr>
            <a:cxnSpLocks/>
          </p:cNvCxnSpPr>
          <p:nvPr/>
        </p:nvCxnSpPr>
        <p:spPr>
          <a:xfrm flipH="1">
            <a:off x="2758502" y="5000733"/>
            <a:ext cx="752341" cy="3686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1" name="Straight Arrow Connector 40">
            <a:extLst>
              <a:ext uri="{FF2B5EF4-FFF2-40B4-BE49-F238E27FC236}">
                <a16:creationId xmlns:a16="http://schemas.microsoft.com/office/drawing/2014/main" id="{34BCB017-B406-A240-A0C6-4942A764B3B8}"/>
              </a:ext>
            </a:extLst>
          </p:cNvPr>
          <p:cNvCxnSpPr>
            <a:cxnSpLocks/>
          </p:cNvCxnSpPr>
          <p:nvPr/>
        </p:nvCxnSpPr>
        <p:spPr>
          <a:xfrm>
            <a:off x="3589674" y="5693688"/>
            <a:ext cx="2084165" cy="3610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4" name="Straight Arrow Connector 43">
            <a:extLst>
              <a:ext uri="{FF2B5EF4-FFF2-40B4-BE49-F238E27FC236}">
                <a16:creationId xmlns:a16="http://schemas.microsoft.com/office/drawing/2014/main" id="{F7E290D1-FE80-4344-B7FE-4D3C56A01261}"/>
              </a:ext>
            </a:extLst>
          </p:cNvPr>
          <p:cNvCxnSpPr>
            <a:cxnSpLocks/>
          </p:cNvCxnSpPr>
          <p:nvPr/>
        </p:nvCxnSpPr>
        <p:spPr>
          <a:xfrm flipV="1">
            <a:off x="6119911" y="5663691"/>
            <a:ext cx="1962933" cy="39109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8" name="Straight Arrow Connector 47">
            <a:extLst>
              <a:ext uri="{FF2B5EF4-FFF2-40B4-BE49-F238E27FC236}">
                <a16:creationId xmlns:a16="http://schemas.microsoft.com/office/drawing/2014/main" id="{50066D45-72DE-5548-9C48-33886BFC99B4}"/>
              </a:ext>
            </a:extLst>
          </p:cNvPr>
          <p:cNvCxnSpPr>
            <a:cxnSpLocks/>
          </p:cNvCxnSpPr>
          <p:nvPr/>
        </p:nvCxnSpPr>
        <p:spPr>
          <a:xfrm flipH="1" flipV="1">
            <a:off x="8119588" y="4991587"/>
            <a:ext cx="367993" cy="37777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2" name="Straight Arrow Connector 51">
            <a:extLst>
              <a:ext uri="{FF2B5EF4-FFF2-40B4-BE49-F238E27FC236}">
                <a16:creationId xmlns:a16="http://schemas.microsoft.com/office/drawing/2014/main" id="{BB160729-3A49-B14C-ABAF-DCD0C2EC295E}"/>
              </a:ext>
            </a:extLst>
          </p:cNvPr>
          <p:cNvCxnSpPr>
            <a:cxnSpLocks/>
          </p:cNvCxnSpPr>
          <p:nvPr/>
        </p:nvCxnSpPr>
        <p:spPr>
          <a:xfrm flipH="1" flipV="1">
            <a:off x="8109238" y="4309836"/>
            <a:ext cx="367993" cy="37777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95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23" grpId="0"/>
      <p:bldP spid="24" grpId="0"/>
      <p:bldP spid="49" grpId="0" animBg="1"/>
      <p:bldP spid="55" grpId="0" animBg="1"/>
      <p:bldP spid="56" grpId="0" animBg="1"/>
      <p:bldP spid="57"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Strings</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
        <p:nvSpPr>
          <p:cNvPr id="7" name="Rectangle 6">
            <a:extLst>
              <a:ext uri="{FF2B5EF4-FFF2-40B4-BE49-F238E27FC236}">
                <a16:creationId xmlns:a16="http://schemas.microsoft.com/office/drawing/2014/main" id="{830D2002-133B-2A43-B764-9126B7080AEC}"/>
              </a:ext>
            </a:extLst>
          </p:cNvPr>
          <p:cNvSpPr/>
          <p:nvPr/>
        </p:nvSpPr>
        <p:spPr>
          <a:xfrm>
            <a:off x="722313" y="5341213"/>
            <a:ext cx="2423389" cy="721449"/>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accent3">
                    <a:lumMod val="75000"/>
                  </a:schemeClr>
                </a:solidFill>
                <a:latin typeface="Avenir Next Condensed" panose="020B0506020202020204" pitchFamily="34" charset="0"/>
                <a:ea typeface="Consolas" charset="0"/>
                <a:cs typeface="Consolas" charset="0"/>
              </a:rPr>
              <a:t>Note that we will be using C++ in Part I</a:t>
            </a:r>
            <a:endParaRPr lang="en-US"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04569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319134"/>
            <a:ext cx="8584442" cy="3620419"/>
          </a:xfrm>
        </p:spPr>
        <p:txBody>
          <a:bodyPr/>
          <a:lstStyle/>
          <a:p>
            <a:r>
              <a:rPr lang="en-US" dirty="0"/>
              <a:t>Properties for a recursive definition</a:t>
            </a:r>
          </a:p>
          <a:p>
            <a:pPr lvl="1"/>
            <a:r>
              <a:rPr lang="en-US" dirty="0"/>
              <a:t>Must have one (or more) base cases</a:t>
            </a:r>
          </a:p>
          <a:p>
            <a:pPr lvl="1"/>
            <a:r>
              <a:rPr lang="en-US" dirty="0"/>
              <a:t>The general case must be reduced to a base case eventually</a:t>
            </a:r>
          </a:p>
          <a:p>
            <a:pPr lvl="1"/>
            <a:r>
              <a:rPr lang="en-US" dirty="0"/>
              <a:t>The base case terminates the recursion</a:t>
            </a:r>
          </a:p>
        </p:txBody>
      </p:sp>
      <p:sp>
        <p:nvSpPr>
          <p:cNvPr id="9" name="Content Placeholder 2"/>
          <p:cNvSpPr txBox="1">
            <a:spLocks/>
          </p:cNvSpPr>
          <p:nvPr/>
        </p:nvSpPr>
        <p:spPr>
          <a:xfrm>
            <a:off x="286603" y="3129343"/>
            <a:ext cx="8584442" cy="362041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Some more examples of recursive problems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Fibonacci sequence: 0, 1, 1, 2, 3, 5, 8, 13, 21, 34,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F</a:t>
            </a:r>
            <a:r>
              <a:rPr kumimoji="0" lang="en-US" sz="2200" b="0" i="0" u="none" strike="noStrike" kern="1200" cap="none" spc="0" normalizeH="0" baseline="-25000" noProof="0" dirty="0">
                <a:ln>
                  <a:noFill/>
                </a:ln>
                <a:solidFill>
                  <a:schemeClr val="tx1"/>
                </a:solidFill>
                <a:effectLst/>
                <a:uLnTx/>
                <a:uFillTx/>
                <a:latin typeface="+mn-lt"/>
                <a:ea typeface="+mn-ea"/>
                <a:cs typeface="+mn-cs"/>
              </a:rPr>
              <a:t>n  </a:t>
            </a:r>
            <a:r>
              <a:rPr kumimoji="0" lang="en-US" sz="2200" b="0" i="0" u="none" strike="noStrike" kern="1200" cap="none" spc="0" normalizeH="0" baseline="0" noProof="0" dirty="0">
                <a:ln>
                  <a:noFill/>
                </a:ln>
                <a:solidFill>
                  <a:schemeClr val="tx1"/>
                </a:solidFill>
                <a:effectLst/>
                <a:uLnTx/>
                <a:uFillTx/>
                <a:latin typeface="+mn-lt"/>
                <a:ea typeface="+mn-ea"/>
                <a:cs typeface="+mn-cs"/>
              </a:rPr>
              <a:t>= F</a:t>
            </a:r>
            <a:r>
              <a:rPr kumimoji="0" lang="en-US" sz="2200" b="0" i="0" u="none" strike="noStrike" kern="1200" cap="none" spc="0" normalizeH="0" baseline="-25000" noProof="0" dirty="0">
                <a:ln>
                  <a:noFill/>
                </a:ln>
                <a:solidFill>
                  <a:schemeClr val="tx1"/>
                </a:solidFill>
                <a:effectLst/>
                <a:uLnTx/>
                <a:uFillTx/>
                <a:latin typeface="+mn-lt"/>
                <a:ea typeface="+mn-ea"/>
                <a:cs typeface="+mn-cs"/>
              </a:rPr>
              <a:t>n-1</a:t>
            </a:r>
            <a:r>
              <a:rPr kumimoji="0" lang="en-US" sz="2200" b="0" i="0" u="none" strike="noStrike" kern="1200" cap="none" spc="0" normalizeH="0" baseline="0" noProof="0" dirty="0">
                <a:ln>
                  <a:noFill/>
                </a:ln>
                <a:solidFill>
                  <a:schemeClr val="tx1"/>
                </a:solidFill>
                <a:effectLst/>
                <a:uLnTx/>
                <a:uFillTx/>
                <a:latin typeface="+mn-lt"/>
                <a:ea typeface="+mn-ea"/>
                <a:cs typeface="+mn-cs"/>
              </a:rPr>
              <a:t> + F</a:t>
            </a:r>
            <a:r>
              <a:rPr kumimoji="0" lang="en-US" sz="2200" b="0" i="0" u="none" strike="noStrike" kern="1200" cap="none" spc="0" normalizeH="0" baseline="-25000" noProof="0" dirty="0">
                <a:ln>
                  <a:noFill/>
                </a:ln>
                <a:solidFill>
                  <a:schemeClr val="tx1"/>
                </a:solidFill>
                <a:effectLst/>
                <a:uLnTx/>
                <a:uFillTx/>
                <a:latin typeface="+mn-lt"/>
                <a:ea typeface="+mn-ea"/>
                <a:cs typeface="+mn-cs"/>
              </a:rPr>
              <a:t>n-2 </a:t>
            </a:r>
            <a:r>
              <a:rPr kumimoji="0" lang="en-US" sz="2200" b="0" i="0" u="none" strike="noStrike" kern="1200" cap="none" spc="0" normalizeH="0" baseline="0" noProof="0" dirty="0">
                <a:ln>
                  <a:noFill/>
                </a:ln>
                <a:solidFill>
                  <a:schemeClr val="tx1"/>
                </a:solidFill>
                <a:effectLst/>
                <a:uLnTx/>
                <a:uFillTx/>
                <a:latin typeface="+mn-lt"/>
                <a:ea typeface="+mn-ea"/>
                <a:cs typeface="+mn-cs"/>
              </a:rPr>
              <a:t>,   F</a:t>
            </a:r>
            <a:r>
              <a:rPr kumimoji="0" lang="en-US" sz="2200" b="0" i="0" u="none" strike="noStrike" kern="1200" cap="none" spc="0" normalizeH="0" baseline="-25000" noProof="0" dirty="0">
                <a:ln>
                  <a:noFill/>
                </a:ln>
                <a:solidFill>
                  <a:schemeClr val="tx1"/>
                </a:solidFill>
                <a:effectLst/>
                <a:uLnTx/>
                <a:uFillTx/>
                <a:latin typeface="+mn-lt"/>
                <a:ea typeface="+mn-ea"/>
                <a:cs typeface="+mn-cs"/>
              </a:rPr>
              <a:t>0</a:t>
            </a:r>
            <a:r>
              <a:rPr kumimoji="0" lang="en-US" sz="2200" b="0" i="0" u="none" strike="noStrike" kern="1200" cap="none" spc="0" normalizeH="0" baseline="0" noProof="0" dirty="0">
                <a:ln>
                  <a:noFill/>
                </a:ln>
                <a:solidFill>
                  <a:schemeClr val="tx1"/>
                </a:solidFill>
                <a:effectLst/>
                <a:uLnTx/>
                <a:uFillTx/>
                <a:latin typeface="+mn-lt"/>
                <a:ea typeface="+mn-ea"/>
                <a:cs typeface="+mn-cs"/>
              </a:rPr>
              <a:t> = 0,  F</a:t>
            </a:r>
            <a:r>
              <a:rPr kumimoji="0" lang="en-US" sz="2200" b="0" i="0" u="none" strike="noStrike" kern="1200" cap="none" spc="0" normalizeH="0" baseline="-25000" noProof="0" dirty="0">
                <a:ln>
                  <a:noFill/>
                </a:ln>
                <a:solidFill>
                  <a:schemeClr val="tx1"/>
                </a:solidFill>
                <a:effectLst/>
                <a:uLnTx/>
                <a:uFillTx/>
                <a:latin typeface="+mn-lt"/>
                <a:ea typeface="+mn-ea"/>
                <a:cs typeface="+mn-cs"/>
              </a:rPr>
              <a:t>1</a:t>
            </a:r>
            <a:r>
              <a:rPr kumimoji="0" lang="en-US" sz="2200" b="0" i="0" u="none" strike="noStrike" kern="1200" cap="none" spc="0" normalizeH="0" baseline="0" noProof="0" dirty="0">
                <a:ln>
                  <a:noFill/>
                </a:ln>
                <a:solidFill>
                  <a:schemeClr val="tx1"/>
                </a:solidFill>
                <a:effectLst/>
                <a:uLnTx/>
                <a:uFillTx/>
                <a:latin typeface="+mn-lt"/>
                <a:ea typeface="+mn-ea"/>
                <a:cs typeface="+mn-cs"/>
              </a:rPr>
              <a:t> = 1</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Tower of Hanoi</a:t>
            </a:r>
          </a:p>
        </p:txBody>
      </p:sp>
      <p:sp>
        <p:nvSpPr>
          <p:cNvPr id="2" name="Title 1"/>
          <p:cNvSpPr>
            <a:spLocks noGrp="1"/>
          </p:cNvSpPr>
          <p:nvPr>
            <p:ph type="title"/>
          </p:nvPr>
        </p:nvSpPr>
        <p:spPr/>
        <p:txBody>
          <a:bodyPr/>
          <a:lstStyle/>
          <a:p>
            <a:r>
              <a:rPr lang="en-US" dirty="0"/>
              <a:t>Recursive Definition</a:t>
            </a:r>
          </a:p>
        </p:txBody>
      </p:sp>
      <p:sp>
        <p:nvSpPr>
          <p:cNvPr id="5" name="Rounded Rectangle 4"/>
          <p:cNvSpPr/>
          <p:nvPr/>
        </p:nvSpPr>
        <p:spPr>
          <a:xfrm>
            <a:off x="5298141" y="4025153"/>
            <a:ext cx="2801469" cy="4751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latin typeface="Segoe Print" pitchFamily="2" charset="0"/>
              </a:rPr>
              <a:t>General case:</a:t>
            </a:r>
            <a:r>
              <a:rPr lang="en-US" sz="1200" dirty="0">
                <a:latin typeface="Segoe Print" pitchFamily="2" charset="0"/>
              </a:rPr>
              <a:t> a number is the sum of its previous two numbers</a:t>
            </a:r>
            <a:endParaRPr lang="en-US" sz="1200" dirty="0">
              <a:latin typeface="Menlo" pitchFamily="49" charset="0"/>
              <a:ea typeface="Menlo" pitchFamily="49" charset="0"/>
              <a:cs typeface="Menlo" pitchFamily="49" charset="0"/>
            </a:endParaRPr>
          </a:p>
        </p:txBody>
      </p:sp>
      <p:pic>
        <p:nvPicPr>
          <p:cNvPr id="1026" name="Picture 2" descr="C:\Users\ykchoi\Dropbox\teaching\programming\engg1112 computer programming (2014-15)\lecture\lect15_Recursion\Tower_of_Hanoi.jpeg"/>
          <p:cNvPicPr>
            <a:picLocks noChangeAspect="1" noChangeArrowheads="1"/>
          </p:cNvPicPr>
          <p:nvPr/>
        </p:nvPicPr>
        <p:blipFill>
          <a:blip r:embed="rId2"/>
          <a:srcRect/>
          <a:stretch>
            <a:fillRect/>
          </a:stretch>
        </p:blipFill>
        <p:spPr bwMode="auto">
          <a:xfrm>
            <a:off x="1788086" y="4825425"/>
            <a:ext cx="3187326" cy="1402988"/>
          </a:xfrm>
          <a:prstGeom prst="rect">
            <a:avLst/>
          </a:prstGeom>
          <a:noFill/>
        </p:spPr>
      </p:pic>
      <p:sp>
        <p:nvSpPr>
          <p:cNvPr id="8" name="TextBox 7"/>
          <p:cNvSpPr txBox="1"/>
          <p:nvPr/>
        </p:nvSpPr>
        <p:spPr>
          <a:xfrm>
            <a:off x="1707401" y="6174623"/>
            <a:ext cx="2276008" cy="276999"/>
          </a:xfrm>
          <a:prstGeom prst="rect">
            <a:avLst/>
          </a:prstGeom>
          <a:noFill/>
        </p:spPr>
        <p:txBody>
          <a:bodyPr wrap="none" rtlCol="0">
            <a:spAutoFit/>
          </a:bodyPr>
          <a:lstStyle/>
          <a:p>
            <a:r>
              <a:rPr lang="en-US" sz="1200" dirty="0"/>
              <a:t>Image from Wikimedia Commons</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70</a:t>
            </a:fld>
            <a:endParaRPr lang="en-US"/>
          </a:p>
        </p:txBody>
      </p:sp>
    </p:spTree>
    <p:extLst>
      <p:ext uri="{BB962C8B-B14F-4D97-AF65-F5344CB8AC3E}">
        <p14:creationId xmlns:p14="http://schemas.microsoft.com/office/powerpoint/2010/main" val="296305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Function</a:t>
            </a:r>
          </a:p>
        </p:txBody>
      </p:sp>
      <p:sp>
        <p:nvSpPr>
          <p:cNvPr id="3" name="Content Placeholder 2"/>
          <p:cNvSpPr>
            <a:spLocks noGrp="1"/>
          </p:cNvSpPr>
          <p:nvPr>
            <p:ph idx="1"/>
          </p:nvPr>
        </p:nvSpPr>
        <p:spPr/>
        <p:txBody>
          <a:bodyPr/>
          <a:lstStyle/>
          <a:p>
            <a:r>
              <a:rPr lang="en-US" dirty="0"/>
              <a:t>In C/C++, we may write </a:t>
            </a:r>
            <a:r>
              <a:rPr lang="en-US" b="1" dirty="0">
                <a:solidFill>
                  <a:schemeClr val="accent6">
                    <a:lumMod val="75000"/>
                  </a:schemeClr>
                </a:solidFill>
              </a:rPr>
              <a:t>recursive function </a:t>
            </a:r>
            <a:r>
              <a:rPr lang="en-US" dirty="0"/>
              <a:t>to implement recursion.  </a:t>
            </a:r>
          </a:p>
          <a:p>
            <a:r>
              <a:rPr lang="en-US" dirty="0"/>
              <a:t>A recursive function is one that </a:t>
            </a:r>
            <a:r>
              <a:rPr lang="en-US" dirty="0">
                <a:solidFill>
                  <a:schemeClr val="accent5">
                    <a:lumMod val="75000"/>
                  </a:schemeClr>
                </a:solidFill>
              </a:rPr>
              <a:t>contains a call to itself</a:t>
            </a:r>
            <a:r>
              <a:rPr lang="en-US" dirty="0"/>
              <a:t>.</a:t>
            </a:r>
          </a:p>
        </p:txBody>
      </p:sp>
      <p:sp>
        <p:nvSpPr>
          <p:cNvPr id="5" name="Rectangle 4"/>
          <p:cNvSpPr/>
          <p:nvPr/>
        </p:nvSpPr>
        <p:spPr>
          <a:xfrm>
            <a:off x="1684097" y="3119711"/>
            <a:ext cx="5613171" cy="226807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factorial(</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num)</a:t>
            </a:r>
          </a:p>
          <a:p>
            <a:r>
              <a:rPr lang="en-US" dirty="0">
                <a:solidFill>
                  <a:schemeClr val="tx1"/>
                </a:solidFill>
                <a:latin typeface="Menlo" pitchFamily="49" charset="0"/>
                <a:ea typeface="Menlo" pitchFamily="49" charset="0"/>
                <a:cs typeface="Menlo" pitchFamily="49" charset="0"/>
              </a:rPr>
              <a:t>{</a:t>
            </a:r>
          </a:p>
          <a:p>
            <a:r>
              <a:rPr lang="en-US" dirty="0">
                <a:solidFill>
                  <a:schemeClr val="tx1"/>
                </a:solidFill>
                <a:latin typeface="Menlo" pitchFamily="49" charset="0"/>
                <a:ea typeface="Menlo" pitchFamily="49" charset="0"/>
                <a:cs typeface="Menlo" pitchFamily="49" charset="0"/>
              </a:rPr>
              <a:t>	if (num == 0)</a:t>
            </a:r>
          </a:p>
          <a:p>
            <a:r>
              <a:rPr lang="en-US" dirty="0">
                <a:solidFill>
                  <a:schemeClr val="tx1"/>
                </a:solidFill>
                <a:latin typeface="Menlo" pitchFamily="49" charset="0"/>
                <a:ea typeface="Menlo" pitchFamily="49" charset="0"/>
                <a:cs typeface="Menlo" pitchFamily="49" charset="0"/>
              </a:rPr>
              <a:t>		return 1;</a:t>
            </a:r>
          </a:p>
          <a:p>
            <a:r>
              <a:rPr lang="en-US" dirty="0">
                <a:solidFill>
                  <a:schemeClr val="tx1"/>
                </a:solidFill>
                <a:latin typeface="Menlo" pitchFamily="49" charset="0"/>
                <a:ea typeface="Menlo" pitchFamily="49" charset="0"/>
                <a:cs typeface="Menlo" pitchFamily="49" charset="0"/>
              </a:rPr>
              <a:t>	else</a:t>
            </a:r>
          </a:p>
          <a:p>
            <a:r>
              <a:rPr lang="en-US" dirty="0">
                <a:solidFill>
                  <a:schemeClr val="tx1"/>
                </a:solidFill>
                <a:latin typeface="Menlo" pitchFamily="49" charset="0"/>
                <a:ea typeface="Menlo" pitchFamily="49" charset="0"/>
                <a:cs typeface="Menlo" pitchFamily="49" charset="0"/>
              </a:rPr>
              <a:t>		return num * </a:t>
            </a:r>
            <a:r>
              <a:rPr lang="en-US" b="1" dirty="0">
                <a:solidFill>
                  <a:schemeClr val="accent6">
                    <a:lumMod val="75000"/>
                  </a:schemeClr>
                </a:solidFill>
                <a:latin typeface="Menlo" pitchFamily="49" charset="0"/>
                <a:ea typeface="Menlo" pitchFamily="49" charset="0"/>
                <a:cs typeface="Menlo" pitchFamily="49" charset="0"/>
              </a:rPr>
              <a:t>factorial(num – 1)</a:t>
            </a:r>
            <a:r>
              <a:rPr lang="en-US" dirty="0">
                <a:solidFill>
                  <a:schemeClr val="tx1"/>
                </a:solidFill>
                <a:latin typeface="Menlo" pitchFamily="49" charset="0"/>
                <a:ea typeface="Menlo" pitchFamily="49" charset="0"/>
                <a:cs typeface="Menlo" pitchFamily="49" charset="0"/>
              </a:rPr>
              <a:t>;</a:t>
            </a:r>
          </a:p>
          <a:p>
            <a:r>
              <a:rPr lang="en-US" dirty="0">
                <a:solidFill>
                  <a:schemeClr val="tx1"/>
                </a:solidFill>
                <a:latin typeface="Menlo" pitchFamily="49" charset="0"/>
                <a:ea typeface="Menlo" pitchFamily="49" charset="0"/>
                <a:cs typeface="Menlo" pitchFamily="49" charset="0"/>
              </a:rPr>
              <a:t>}		</a:t>
            </a:r>
          </a:p>
        </p:txBody>
      </p:sp>
      <p:sp>
        <p:nvSpPr>
          <p:cNvPr id="6" name="TextBox 5"/>
          <p:cNvSpPr txBox="1"/>
          <p:nvPr/>
        </p:nvSpPr>
        <p:spPr>
          <a:xfrm>
            <a:off x="1115525" y="3899786"/>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7" name="TextBox 6"/>
          <p:cNvSpPr txBox="1"/>
          <p:nvPr/>
        </p:nvSpPr>
        <p:spPr>
          <a:xfrm>
            <a:off x="834643" y="4556563"/>
            <a:ext cx="1341848"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General case</a:t>
            </a:r>
          </a:p>
        </p:txBody>
      </p:sp>
      <p:sp>
        <p:nvSpPr>
          <p:cNvPr id="8" name="Rounded Rectangle 7"/>
          <p:cNvSpPr/>
          <p:nvPr/>
        </p:nvSpPr>
        <p:spPr>
          <a:xfrm>
            <a:off x="4186519" y="5150216"/>
            <a:ext cx="4500282" cy="120613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Since the argument passed to the functions keeps decrementing by 1, we are certain that the base case will be reached eventually which stops the recursion.</a:t>
            </a:r>
            <a:endParaRPr lang="en-US" sz="1400" dirty="0">
              <a:latin typeface="Menlo" pitchFamily="49" charset="0"/>
              <a:ea typeface="Menlo" pitchFamily="49" charset="0"/>
              <a:cs typeface="Menlo" pitchFamily="49" charset="0"/>
            </a:endParaRPr>
          </a:p>
        </p:txBody>
      </p:sp>
      <p:sp>
        <p:nvSpPr>
          <p:cNvPr id="9" name="TextBox 8"/>
          <p:cNvSpPr txBox="1"/>
          <p:nvPr/>
        </p:nvSpPr>
        <p:spPr>
          <a:xfrm>
            <a:off x="1639127" y="5414161"/>
            <a:ext cx="1218988" cy="338554"/>
          </a:xfrm>
          <a:prstGeom prst="rect">
            <a:avLst/>
          </a:prstGeom>
          <a:noFill/>
        </p:spPr>
        <p:txBody>
          <a:bodyPr wrap="none" rtlCol="0">
            <a:spAutoFit/>
          </a:bodyPr>
          <a:lstStyle/>
          <a:p>
            <a:r>
              <a:rPr lang="en-US" sz="1600" dirty="0"/>
              <a:t>factorial.cpp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71</a:t>
            </a:fld>
            <a:endParaRPr lang="en-US"/>
          </a:p>
        </p:txBody>
      </p:sp>
    </p:spTree>
    <p:extLst>
      <p:ext uri="{BB962C8B-B14F-4D97-AF65-F5344CB8AC3E}">
        <p14:creationId xmlns:p14="http://schemas.microsoft.com/office/powerpoint/2010/main" val="205314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a:t>
            </a:r>
          </a:p>
        </p:txBody>
      </p:sp>
      <p:sp>
        <p:nvSpPr>
          <p:cNvPr id="3" name="Content Placeholder 2"/>
          <p:cNvSpPr>
            <a:spLocks noGrp="1"/>
          </p:cNvSpPr>
          <p:nvPr>
            <p:ph idx="1"/>
          </p:nvPr>
        </p:nvSpPr>
        <p:spPr>
          <a:xfrm>
            <a:off x="286603" y="1206708"/>
            <a:ext cx="8584442" cy="5021705"/>
          </a:xfrm>
        </p:spPr>
        <p:txBody>
          <a:bodyPr>
            <a:normAutofit/>
          </a:bodyPr>
          <a:lstStyle/>
          <a:p>
            <a:r>
              <a:rPr lang="en-US" sz="2400" dirty="0"/>
              <a:t>Flow of control is essentially the same as function calls, except that the same function is repeatedly called.</a:t>
            </a:r>
          </a:p>
        </p:txBody>
      </p:sp>
      <p:sp>
        <p:nvSpPr>
          <p:cNvPr id="5" name="TextBox 4"/>
          <p:cNvSpPr txBox="1"/>
          <p:nvPr/>
        </p:nvSpPr>
        <p:spPr>
          <a:xfrm>
            <a:off x="138615" y="2112838"/>
            <a:ext cx="3501280" cy="4001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we call </a:t>
            </a:r>
            <a:r>
              <a:rPr lang="en-US" sz="2000" dirty="0"/>
              <a:t> </a:t>
            </a:r>
            <a:r>
              <a:rPr lang="en-US" sz="1600" dirty="0">
                <a:latin typeface="Menlo" pitchFamily="49" charset="0"/>
                <a:ea typeface="Menlo" pitchFamily="49" charset="0"/>
                <a:cs typeface="Menlo" pitchFamily="49" charset="0"/>
              </a:rPr>
              <a:t>factorial(3)</a:t>
            </a:r>
            <a:r>
              <a:rPr lang="en-US" sz="2000" dirty="0"/>
              <a:t>:</a:t>
            </a:r>
            <a:endParaRPr lang="en-US" dirty="0"/>
          </a:p>
        </p:txBody>
      </p:sp>
      <p:sp>
        <p:nvSpPr>
          <p:cNvPr id="6" name="Rectangle 5"/>
          <p:cNvSpPr/>
          <p:nvPr/>
        </p:nvSpPr>
        <p:spPr>
          <a:xfrm>
            <a:off x="5078089" y="2029034"/>
            <a:ext cx="3792956" cy="133574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100" dirty="0" err="1">
                <a:solidFill>
                  <a:schemeClr val="tx1"/>
                </a:solidFill>
                <a:latin typeface="Menlo" pitchFamily="49" charset="0"/>
                <a:ea typeface="Menlo" pitchFamily="49" charset="0"/>
                <a:cs typeface="Menlo" pitchFamily="49" charset="0"/>
              </a:rPr>
              <a:t>int</a:t>
            </a:r>
            <a:r>
              <a:rPr lang="en-US" sz="1100" dirty="0">
                <a:solidFill>
                  <a:schemeClr val="tx1"/>
                </a:solidFill>
                <a:latin typeface="Menlo" pitchFamily="49" charset="0"/>
                <a:ea typeface="Menlo" pitchFamily="49" charset="0"/>
                <a:cs typeface="Menlo" pitchFamily="49" charset="0"/>
              </a:rPr>
              <a:t> factorial(</a:t>
            </a:r>
            <a:r>
              <a:rPr lang="en-US" sz="1100" dirty="0" err="1">
                <a:solidFill>
                  <a:schemeClr val="tx1"/>
                </a:solidFill>
                <a:latin typeface="Menlo" pitchFamily="49" charset="0"/>
                <a:ea typeface="Menlo" pitchFamily="49" charset="0"/>
                <a:cs typeface="Menlo" pitchFamily="49" charset="0"/>
              </a:rPr>
              <a:t>int</a:t>
            </a:r>
            <a:r>
              <a:rPr lang="en-US" sz="1100" dirty="0">
                <a:solidFill>
                  <a:schemeClr val="tx1"/>
                </a:solidFill>
                <a:latin typeface="Menlo" pitchFamily="49" charset="0"/>
                <a:ea typeface="Menlo" pitchFamily="49" charset="0"/>
                <a:cs typeface="Menlo" pitchFamily="49" charset="0"/>
              </a:rPr>
              <a:t> num)</a:t>
            </a:r>
          </a:p>
          <a:p>
            <a:r>
              <a:rPr lang="en-US" sz="1100" dirty="0">
                <a:solidFill>
                  <a:schemeClr val="tx1"/>
                </a:solidFill>
                <a:latin typeface="Menlo" pitchFamily="49" charset="0"/>
                <a:ea typeface="Menlo" pitchFamily="49" charset="0"/>
                <a:cs typeface="Menlo" pitchFamily="49" charset="0"/>
              </a:rPr>
              <a:t>{</a:t>
            </a:r>
          </a:p>
          <a:p>
            <a:r>
              <a:rPr lang="en-US" sz="1100" dirty="0">
                <a:solidFill>
                  <a:schemeClr val="tx1"/>
                </a:solidFill>
                <a:latin typeface="Menlo" pitchFamily="49" charset="0"/>
                <a:ea typeface="Menlo" pitchFamily="49" charset="0"/>
                <a:cs typeface="Menlo" pitchFamily="49" charset="0"/>
              </a:rPr>
              <a:t>	if (num == 0)</a:t>
            </a:r>
          </a:p>
          <a:p>
            <a:r>
              <a:rPr lang="en-US" sz="1100" dirty="0">
                <a:solidFill>
                  <a:schemeClr val="tx1"/>
                </a:solidFill>
                <a:latin typeface="Menlo" pitchFamily="49" charset="0"/>
                <a:ea typeface="Menlo" pitchFamily="49" charset="0"/>
                <a:cs typeface="Menlo" pitchFamily="49" charset="0"/>
              </a:rPr>
              <a:t>		return 1;</a:t>
            </a:r>
          </a:p>
          <a:p>
            <a:r>
              <a:rPr lang="en-US" sz="1100" dirty="0">
                <a:solidFill>
                  <a:schemeClr val="tx1"/>
                </a:solidFill>
                <a:latin typeface="Menlo" pitchFamily="49" charset="0"/>
                <a:ea typeface="Menlo" pitchFamily="49" charset="0"/>
                <a:cs typeface="Menlo" pitchFamily="49" charset="0"/>
              </a:rPr>
              <a:t>	else</a:t>
            </a:r>
          </a:p>
          <a:p>
            <a:r>
              <a:rPr lang="en-US" sz="1100" dirty="0">
                <a:solidFill>
                  <a:schemeClr val="tx1"/>
                </a:solidFill>
                <a:latin typeface="Menlo" pitchFamily="49" charset="0"/>
                <a:ea typeface="Menlo" pitchFamily="49" charset="0"/>
                <a:cs typeface="Menlo" pitchFamily="49" charset="0"/>
              </a:rPr>
              <a:t>		return num * factorial(num – 1);</a:t>
            </a:r>
          </a:p>
          <a:p>
            <a:r>
              <a:rPr lang="en-US" sz="1100" dirty="0">
                <a:solidFill>
                  <a:schemeClr val="tx1"/>
                </a:solidFill>
                <a:latin typeface="Menlo" pitchFamily="49" charset="0"/>
                <a:ea typeface="Menlo" pitchFamily="49" charset="0"/>
                <a:cs typeface="Menlo" pitchFamily="49" charset="0"/>
              </a:rPr>
              <a:t>}		</a:t>
            </a:r>
          </a:p>
        </p:txBody>
      </p:sp>
      <p:grpSp>
        <p:nvGrpSpPr>
          <p:cNvPr id="52" name="Group 51"/>
          <p:cNvGrpSpPr/>
          <p:nvPr/>
        </p:nvGrpSpPr>
        <p:grpSpPr>
          <a:xfrm>
            <a:off x="456296" y="2606660"/>
            <a:ext cx="3183599" cy="1065892"/>
            <a:chOff x="456296" y="2606660"/>
            <a:chExt cx="3183599" cy="1065892"/>
          </a:xfrm>
        </p:grpSpPr>
        <p:sp>
          <p:nvSpPr>
            <p:cNvPr id="11" name="TextBox 10"/>
            <p:cNvSpPr txBox="1"/>
            <p:nvPr/>
          </p:nvSpPr>
          <p:spPr>
            <a:xfrm>
              <a:off x="456296" y="2606660"/>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factorial(3)</a:t>
              </a:r>
            </a:p>
          </p:txBody>
        </p:sp>
        <p:grpSp>
          <p:nvGrpSpPr>
            <p:cNvPr id="13" name="Group 12"/>
            <p:cNvGrpSpPr/>
            <p:nvPr/>
          </p:nvGrpSpPr>
          <p:grpSpPr>
            <a:xfrm>
              <a:off x="456296" y="2847799"/>
              <a:ext cx="3183599" cy="824753"/>
              <a:chOff x="366647" y="3155576"/>
              <a:chExt cx="3183599" cy="824753"/>
            </a:xfrm>
          </p:grpSpPr>
          <p:sp>
            <p:nvSpPr>
              <p:cNvPr id="7" name="Rectangle 6"/>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8" name="TextBox 7"/>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0" name="Rectangle 9"/>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3</a:t>
                </a:r>
              </a:p>
            </p:txBody>
          </p:sp>
          <p:sp>
            <p:nvSpPr>
              <p:cNvPr id="12" name="TextBox 11"/>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3 * factorial(2);</a:t>
                </a:r>
              </a:p>
            </p:txBody>
          </p:sp>
        </p:grpSp>
      </p:grpSp>
      <p:grpSp>
        <p:nvGrpSpPr>
          <p:cNvPr id="55" name="Group 54"/>
          <p:cNvGrpSpPr/>
          <p:nvPr/>
        </p:nvGrpSpPr>
        <p:grpSpPr>
          <a:xfrm>
            <a:off x="456296" y="3742398"/>
            <a:ext cx="4507500" cy="824753"/>
            <a:chOff x="456296" y="3742398"/>
            <a:chExt cx="4507500" cy="824753"/>
          </a:xfrm>
        </p:grpSpPr>
        <p:grpSp>
          <p:nvGrpSpPr>
            <p:cNvPr id="29" name="Group 28"/>
            <p:cNvGrpSpPr/>
            <p:nvPr/>
          </p:nvGrpSpPr>
          <p:grpSpPr>
            <a:xfrm>
              <a:off x="1780197" y="3742398"/>
              <a:ext cx="3183599" cy="824753"/>
              <a:chOff x="366647" y="3155576"/>
              <a:chExt cx="3183599" cy="824753"/>
            </a:xfrm>
          </p:grpSpPr>
          <p:sp>
            <p:nvSpPr>
              <p:cNvPr id="30" name="Rectangle 29"/>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1" name="TextBox 30"/>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2" name="Rectangle 31"/>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33" name="TextBox 32"/>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2 * factorial(1);</a:t>
                </a:r>
              </a:p>
            </p:txBody>
          </p:sp>
        </p:grpSp>
        <p:cxnSp>
          <p:nvCxnSpPr>
            <p:cNvPr id="45" name="Elbow Connector 44"/>
            <p:cNvCxnSpPr/>
            <p:nvPr/>
          </p:nvCxnSpPr>
          <p:spPr>
            <a:xfrm>
              <a:off x="502842" y="3742398"/>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456296" y="3920498"/>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factorial(2)</a:t>
              </a:r>
            </a:p>
          </p:txBody>
        </p:sp>
      </p:grpSp>
      <p:grpSp>
        <p:nvGrpSpPr>
          <p:cNvPr id="56" name="Group 55"/>
          <p:cNvGrpSpPr/>
          <p:nvPr/>
        </p:nvGrpSpPr>
        <p:grpSpPr>
          <a:xfrm>
            <a:off x="1812707" y="4636997"/>
            <a:ext cx="4474990" cy="824753"/>
            <a:chOff x="1812707" y="4636997"/>
            <a:chExt cx="4474990" cy="824753"/>
          </a:xfrm>
        </p:grpSpPr>
        <p:grpSp>
          <p:nvGrpSpPr>
            <p:cNvPr id="34" name="Group 33"/>
            <p:cNvGrpSpPr/>
            <p:nvPr/>
          </p:nvGrpSpPr>
          <p:grpSpPr>
            <a:xfrm>
              <a:off x="3104098" y="4636997"/>
              <a:ext cx="3183599" cy="824753"/>
              <a:chOff x="366647" y="3155576"/>
              <a:chExt cx="3183599" cy="824753"/>
            </a:xfrm>
          </p:grpSpPr>
          <p:sp>
            <p:nvSpPr>
              <p:cNvPr id="35" name="Rectangle 34"/>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6" name="TextBox 35"/>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7" name="Rectangle 36"/>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38" name="TextBox 37"/>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1 * factorial(0);</a:t>
                </a:r>
              </a:p>
            </p:txBody>
          </p:sp>
        </p:grpSp>
        <p:cxnSp>
          <p:nvCxnSpPr>
            <p:cNvPr id="48" name="Elbow Connector 47"/>
            <p:cNvCxnSpPr/>
            <p:nvPr/>
          </p:nvCxnSpPr>
          <p:spPr>
            <a:xfrm>
              <a:off x="1859253" y="4654927"/>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TextBox 48"/>
            <p:cNvSpPr txBox="1"/>
            <p:nvPr/>
          </p:nvSpPr>
          <p:spPr>
            <a:xfrm>
              <a:off x="1812707" y="4833027"/>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factorial(1)</a:t>
              </a:r>
            </a:p>
          </p:txBody>
        </p:sp>
      </p:grpSp>
      <p:grpSp>
        <p:nvGrpSpPr>
          <p:cNvPr id="57" name="Group 56"/>
          <p:cNvGrpSpPr/>
          <p:nvPr/>
        </p:nvGrpSpPr>
        <p:grpSpPr>
          <a:xfrm>
            <a:off x="3157888" y="5513667"/>
            <a:ext cx="4453711" cy="842683"/>
            <a:chOff x="3157888" y="5513667"/>
            <a:chExt cx="4453711" cy="842683"/>
          </a:xfrm>
        </p:grpSpPr>
        <p:grpSp>
          <p:nvGrpSpPr>
            <p:cNvPr id="39" name="Group 38"/>
            <p:cNvGrpSpPr/>
            <p:nvPr/>
          </p:nvGrpSpPr>
          <p:grpSpPr>
            <a:xfrm>
              <a:off x="4428000" y="5531597"/>
              <a:ext cx="3183599" cy="824753"/>
              <a:chOff x="366647" y="3155576"/>
              <a:chExt cx="3183599" cy="824753"/>
            </a:xfrm>
          </p:grpSpPr>
          <p:sp>
            <p:nvSpPr>
              <p:cNvPr id="40" name="Rectangle 39"/>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41" name="TextBox 40"/>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42" name="Rectangle 41"/>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43" name="TextBox 42"/>
              <p:cNvSpPr txBox="1"/>
              <p:nvPr/>
            </p:nvSpPr>
            <p:spPr>
              <a:xfrm>
                <a:off x="432607" y="3672552"/>
                <a:ext cx="1763560" cy="307777"/>
              </a:xfrm>
              <a:prstGeom prst="rect">
                <a:avLst/>
              </a:prstGeom>
              <a:noFill/>
            </p:spPr>
            <p:txBody>
              <a:bodyPr wrap="none" rtlCol="0">
                <a:spAutoFit/>
              </a:bodyPr>
              <a:lstStyle/>
              <a:p>
                <a:r>
                  <a:rPr lang="en-US" sz="1400" b="1" dirty="0">
                    <a:solidFill>
                      <a:srgbClr val="FF0000"/>
                    </a:solidFill>
                  </a:rPr>
                  <a:t>Executes</a:t>
                </a:r>
                <a:r>
                  <a:rPr lang="en-US" sz="1200" dirty="0">
                    <a:latin typeface="Menlo" pitchFamily="49" charset="0"/>
                    <a:ea typeface="Menlo" pitchFamily="49" charset="0"/>
                    <a:cs typeface="Menlo" pitchFamily="49" charset="0"/>
                  </a:rPr>
                  <a:t> return 1;</a:t>
                </a:r>
              </a:p>
            </p:txBody>
          </p:sp>
        </p:grpSp>
        <p:cxnSp>
          <p:nvCxnSpPr>
            <p:cNvPr id="50" name="Elbow Connector 49"/>
            <p:cNvCxnSpPr/>
            <p:nvPr/>
          </p:nvCxnSpPr>
          <p:spPr>
            <a:xfrm>
              <a:off x="3204434" y="5513667"/>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51" name="TextBox 50"/>
            <p:cNvSpPr txBox="1"/>
            <p:nvPr/>
          </p:nvSpPr>
          <p:spPr>
            <a:xfrm>
              <a:off x="3157888" y="5691767"/>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factorial(0)</a:t>
              </a:r>
            </a:p>
          </p:txBody>
        </p:sp>
      </p:grpSp>
      <p:grpSp>
        <p:nvGrpSpPr>
          <p:cNvPr id="58" name="Group 57"/>
          <p:cNvGrpSpPr/>
          <p:nvPr/>
        </p:nvGrpSpPr>
        <p:grpSpPr>
          <a:xfrm>
            <a:off x="6266485" y="5388547"/>
            <a:ext cx="2423288" cy="921636"/>
            <a:chOff x="6266485" y="5388547"/>
            <a:chExt cx="2423288" cy="921636"/>
          </a:xfrm>
        </p:grpSpPr>
        <p:cxnSp>
          <p:nvCxnSpPr>
            <p:cNvPr id="53" name="Elbow Connector 52"/>
            <p:cNvCxnSpPr/>
            <p:nvPr/>
          </p:nvCxnSpPr>
          <p:spPr>
            <a:xfrm flipV="1">
              <a:off x="6266485" y="5388547"/>
              <a:ext cx="12700" cy="894600"/>
            </a:xfrm>
            <a:prstGeom prst="bentConnector3">
              <a:avLst>
                <a:gd name="adj1" fmla="val 13870595"/>
              </a:avLst>
            </a:prstGeom>
            <a:ln>
              <a:tailEnd type="arrow"/>
            </a:ln>
          </p:spPr>
          <p:style>
            <a:lnRef idx="2">
              <a:schemeClr val="accent5"/>
            </a:lnRef>
            <a:fillRef idx="0">
              <a:schemeClr val="accent5"/>
            </a:fillRef>
            <a:effectRef idx="1">
              <a:schemeClr val="accent5"/>
            </a:effectRef>
            <a:fontRef idx="minor">
              <a:schemeClr val="tx1"/>
            </a:fontRef>
          </p:style>
        </p:cxnSp>
        <p:sp>
          <p:nvSpPr>
            <p:cNvPr id="54" name="TextBox 53"/>
            <p:cNvSpPr txBox="1"/>
            <p:nvPr/>
          </p:nvSpPr>
          <p:spPr>
            <a:xfrm>
              <a:off x="7017520" y="5600249"/>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factorial(0) = 1</a:t>
              </a:r>
            </a:p>
          </p:txBody>
        </p:sp>
        <p:sp>
          <p:nvSpPr>
            <p:cNvPr id="61" name="TextBox 60"/>
            <p:cNvSpPr txBox="1"/>
            <p:nvPr/>
          </p:nvSpPr>
          <p:spPr>
            <a:xfrm>
              <a:off x="6683140" y="6048573"/>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grpSp>
      <p:grpSp>
        <p:nvGrpSpPr>
          <p:cNvPr id="59" name="Group 58"/>
          <p:cNvGrpSpPr/>
          <p:nvPr/>
        </p:nvGrpSpPr>
        <p:grpSpPr>
          <a:xfrm>
            <a:off x="4974687" y="4523716"/>
            <a:ext cx="3576181" cy="812060"/>
            <a:chOff x="4974687" y="4523716"/>
            <a:chExt cx="3576181" cy="812060"/>
          </a:xfrm>
        </p:grpSpPr>
        <p:cxnSp>
          <p:nvCxnSpPr>
            <p:cNvPr id="63" name="Elbow Connector 62"/>
            <p:cNvCxnSpPr/>
            <p:nvPr/>
          </p:nvCxnSpPr>
          <p:spPr>
            <a:xfrm rot="10800000">
              <a:off x="4974687" y="4523716"/>
              <a:ext cx="1168491" cy="784149"/>
            </a:xfrm>
            <a:prstGeom prst="bentConnector3">
              <a:avLst>
                <a:gd name="adj1" fmla="val -141034"/>
              </a:avLst>
            </a:prstGeom>
            <a:ln>
              <a:tailEnd type="arrow"/>
            </a:ln>
          </p:spPr>
          <p:style>
            <a:lnRef idx="2">
              <a:schemeClr val="accent5"/>
            </a:lnRef>
            <a:fillRef idx="0">
              <a:schemeClr val="accent5"/>
            </a:fillRef>
            <a:effectRef idx="1">
              <a:schemeClr val="accent5"/>
            </a:effectRef>
            <a:fontRef idx="minor">
              <a:schemeClr val="tx1"/>
            </a:fontRef>
          </p:style>
        </p:cxnSp>
        <p:sp>
          <p:nvSpPr>
            <p:cNvPr id="64" name="TextBox 63"/>
            <p:cNvSpPr txBox="1"/>
            <p:nvPr/>
          </p:nvSpPr>
          <p:spPr>
            <a:xfrm>
              <a:off x="6878615" y="4694527"/>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factorial(1) = 1</a:t>
              </a:r>
            </a:p>
          </p:txBody>
        </p:sp>
        <p:sp>
          <p:nvSpPr>
            <p:cNvPr id="65" name="TextBox 64"/>
            <p:cNvSpPr txBox="1"/>
            <p:nvPr/>
          </p:nvSpPr>
          <p:spPr>
            <a:xfrm>
              <a:off x="6415894" y="5074166"/>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 * 1</a:t>
              </a:r>
            </a:p>
          </p:txBody>
        </p:sp>
      </p:grpSp>
      <p:grpSp>
        <p:nvGrpSpPr>
          <p:cNvPr id="60" name="Group 59"/>
          <p:cNvGrpSpPr/>
          <p:nvPr/>
        </p:nvGrpSpPr>
        <p:grpSpPr>
          <a:xfrm>
            <a:off x="3639895" y="3613059"/>
            <a:ext cx="3612125" cy="822840"/>
            <a:chOff x="3639895" y="3613059"/>
            <a:chExt cx="3612125" cy="822840"/>
          </a:xfrm>
        </p:grpSpPr>
        <p:cxnSp>
          <p:nvCxnSpPr>
            <p:cNvPr id="78" name="Elbow Connector 77"/>
            <p:cNvCxnSpPr/>
            <p:nvPr/>
          </p:nvCxnSpPr>
          <p:spPr>
            <a:xfrm rot="10800000">
              <a:off x="3639895" y="3613059"/>
              <a:ext cx="1175770" cy="800204"/>
            </a:xfrm>
            <a:prstGeom prst="bentConnector3">
              <a:avLst>
                <a:gd name="adj1" fmla="val -153029"/>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TextBox 78"/>
            <p:cNvSpPr txBox="1"/>
            <p:nvPr/>
          </p:nvSpPr>
          <p:spPr>
            <a:xfrm>
              <a:off x="5579767" y="3781998"/>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factorial(2) = 2</a:t>
              </a:r>
            </a:p>
          </p:txBody>
        </p:sp>
        <p:sp>
          <p:nvSpPr>
            <p:cNvPr id="80" name="TextBox 79"/>
            <p:cNvSpPr txBox="1"/>
            <p:nvPr/>
          </p:nvSpPr>
          <p:spPr>
            <a:xfrm>
              <a:off x="5247741" y="4174289"/>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2 * 1</a:t>
              </a:r>
            </a:p>
          </p:txBody>
        </p:sp>
      </p:grpSp>
      <p:grpSp>
        <p:nvGrpSpPr>
          <p:cNvPr id="62" name="Group 61"/>
          <p:cNvGrpSpPr/>
          <p:nvPr/>
        </p:nvGrpSpPr>
        <p:grpSpPr>
          <a:xfrm>
            <a:off x="3302433" y="2265771"/>
            <a:ext cx="1672253" cy="1280807"/>
            <a:chOff x="3302433" y="2265771"/>
            <a:chExt cx="1672253" cy="1280807"/>
          </a:xfrm>
        </p:grpSpPr>
        <p:cxnSp>
          <p:nvCxnSpPr>
            <p:cNvPr id="90" name="Elbow Connector 89"/>
            <p:cNvCxnSpPr/>
            <p:nvPr/>
          </p:nvCxnSpPr>
          <p:spPr>
            <a:xfrm rot="5400000" flipH="1" flipV="1">
              <a:off x="3370091" y="2369292"/>
              <a:ext cx="1227390" cy="1020347"/>
            </a:xfrm>
            <a:prstGeom prst="bentConnector3">
              <a:avLst>
                <a:gd name="adj1" fmla="val -1425"/>
              </a:avLst>
            </a:prstGeom>
            <a:ln>
              <a:tailEnd type="arrow"/>
            </a:ln>
          </p:spPr>
          <p:style>
            <a:lnRef idx="2">
              <a:schemeClr val="accent5"/>
            </a:lnRef>
            <a:fillRef idx="0">
              <a:schemeClr val="accent5"/>
            </a:fillRef>
            <a:effectRef idx="1">
              <a:schemeClr val="accent5"/>
            </a:effectRef>
            <a:fontRef idx="minor">
              <a:schemeClr val="tx1"/>
            </a:fontRef>
          </p:style>
        </p:cxnSp>
        <p:sp>
          <p:nvSpPr>
            <p:cNvPr id="91" name="TextBox 90"/>
            <p:cNvSpPr txBox="1"/>
            <p:nvPr/>
          </p:nvSpPr>
          <p:spPr>
            <a:xfrm>
              <a:off x="3302433" y="2700192"/>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factorial(3) = 6</a:t>
              </a:r>
            </a:p>
          </p:txBody>
        </p:sp>
        <p:sp>
          <p:nvSpPr>
            <p:cNvPr id="92" name="TextBox 91"/>
            <p:cNvSpPr txBox="1"/>
            <p:nvPr/>
          </p:nvSpPr>
          <p:spPr>
            <a:xfrm>
              <a:off x="3713134" y="3284968"/>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3 * 2</a:t>
              </a:r>
            </a:p>
          </p:txBody>
        </p:sp>
      </p:grpSp>
      <p:sp>
        <p:nvSpPr>
          <p:cNvPr id="46" name="Slide Number Placeholder 45"/>
          <p:cNvSpPr>
            <a:spLocks noGrp="1"/>
          </p:cNvSpPr>
          <p:nvPr>
            <p:ph type="sldNum" sz="quarter" idx="12"/>
          </p:nvPr>
        </p:nvSpPr>
        <p:spPr/>
        <p:txBody>
          <a:bodyPr/>
          <a:lstStyle/>
          <a:p>
            <a:fld id="{A2D5F323-9395-A24C-8003-89F99F5948AE}" type="slidenum">
              <a:rPr lang="en-US" smtClean="0"/>
              <a:pPr/>
              <a:t>72</a:t>
            </a:fld>
            <a:endParaRPr lang="en-US"/>
          </a:p>
        </p:txBody>
      </p:sp>
    </p:spTree>
    <p:extLst>
      <p:ext uri="{BB962C8B-B14F-4D97-AF65-F5344CB8AC3E}">
        <p14:creationId xmlns:p14="http://schemas.microsoft.com/office/powerpoint/2010/main" val="147641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Structure</a:t>
            </a:r>
          </a:p>
        </p:txBody>
      </p:sp>
      <p:sp>
        <p:nvSpPr>
          <p:cNvPr id="3" name="Content Placeholder 2"/>
          <p:cNvSpPr>
            <a:spLocks noGrp="1"/>
          </p:cNvSpPr>
          <p:nvPr>
            <p:ph idx="1"/>
          </p:nvPr>
        </p:nvSpPr>
        <p:spPr>
          <a:xfrm>
            <a:off x="457200" y="1417638"/>
            <a:ext cx="8229600" cy="4708525"/>
          </a:xfrm>
        </p:spPr>
        <p:txBody>
          <a:bodyPr>
            <a:normAutofit/>
          </a:bodyPr>
          <a:lstStyle/>
          <a:p>
            <a:r>
              <a:rPr lang="en-US" sz="2400" dirty="0"/>
              <a:t>The process of calling a function itself recursively can be repeated any number of times.</a:t>
            </a:r>
          </a:p>
          <a:p>
            <a:r>
              <a:rPr lang="en-US" sz="2400" dirty="0"/>
              <a:t>How to avoid </a:t>
            </a:r>
            <a:r>
              <a:rPr lang="en-US" sz="2400" b="1" dirty="0">
                <a:solidFill>
                  <a:schemeClr val="accent6">
                    <a:lumMod val="75000"/>
                  </a:schemeClr>
                </a:solidFill>
              </a:rPr>
              <a:t>infinite</a:t>
            </a:r>
            <a:r>
              <a:rPr lang="en-US" sz="2400" dirty="0">
                <a:solidFill>
                  <a:schemeClr val="accent6">
                    <a:lumMod val="75000"/>
                  </a:schemeClr>
                </a:solidFill>
              </a:rPr>
              <a:t> </a:t>
            </a:r>
            <a:r>
              <a:rPr lang="en-US" sz="2400" b="1" dirty="0">
                <a:solidFill>
                  <a:schemeClr val="accent6">
                    <a:lumMod val="75000"/>
                  </a:schemeClr>
                </a:solidFill>
              </a:rPr>
              <a:t>recursion</a:t>
            </a:r>
            <a:r>
              <a:rPr lang="en-US" sz="2400" dirty="0"/>
              <a:t>?</a:t>
            </a:r>
          </a:p>
          <a:p>
            <a:r>
              <a:rPr lang="en-US" sz="2400" dirty="0"/>
              <a:t>General structure for a recursive function definition:</a:t>
            </a:r>
          </a:p>
          <a:p>
            <a:pPr lvl="1"/>
            <a:r>
              <a:rPr lang="en-US" sz="2000" dirty="0"/>
              <a:t>Having one or more recursive calls to itself to accomplish smaller tasks</a:t>
            </a:r>
          </a:p>
          <a:p>
            <a:pPr lvl="1"/>
            <a:r>
              <a:rPr lang="en-US" sz="2000" dirty="0"/>
              <a:t>Having one or more base cases </a:t>
            </a:r>
            <a:r>
              <a:rPr lang="en-US" sz="2000" dirty="0">
                <a:solidFill>
                  <a:schemeClr val="accent5">
                    <a:lumMod val="75000"/>
                  </a:schemeClr>
                </a:solidFill>
              </a:rPr>
              <a:t>without using recursive calls</a:t>
            </a:r>
            <a:r>
              <a:rPr lang="en-US" sz="2000" dirty="0"/>
              <a:t> to terminate the recursion</a:t>
            </a:r>
          </a:p>
        </p:txBody>
      </p:sp>
      <p:sp>
        <p:nvSpPr>
          <p:cNvPr id="5" name="Rectangle 4"/>
          <p:cNvSpPr/>
          <p:nvPr/>
        </p:nvSpPr>
        <p:spPr>
          <a:xfrm>
            <a:off x="1777063" y="4354741"/>
            <a:ext cx="4878149" cy="226807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factorial(</a:t>
            </a:r>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num)</a:t>
            </a:r>
          </a:p>
          <a:p>
            <a:r>
              <a:rPr lang="en-US" sz="1400" dirty="0">
                <a:solidFill>
                  <a:schemeClr val="tx1"/>
                </a:solidFill>
                <a:latin typeface="Menlo" pitchFamily="49" charset="0"/>
                <a:ea typeface="Menlo" pitchFamily="49" charset="0"/>
                <a:cs typeface="Menlo" pitchFamily="49" charset="0"/>
              </a:rPr>
              <a:t>{</a:t>
            </a:r>
          </a:p>
          <a:p>
            <a:r>
              <a:rPr lang="en-US" sz="1400" dirty="0">
                <a:solidFill>
                  <a:schemeClr val="tx1"/>
                </a:solidFill>
                <a:latin typeface="Menlo" pitchFamily="49" charset="0"/>
                <a:ea typeface="Menlo" pitchFamily="49" charset="0"/>
                <a:cs typeface="Menlo" pitchFamily="49" charset="0"/>
              </a:rPr>
              <a:t>	if (num == 0)</a:t>
            </a:r>
          </a:p>
          <a:p>
            <a:r>
              <a:rPr lang="en-US" sz="1400" dirty="0">
                <a:solidFill>
                  <a:schemeClr val="tx1"/>
                </a:solidFill>
                <a:latin typeface="Menlo" pitchFamily="49" charset="0"/>
                <a:ea typeface="Menlo" pitchFamily="49" charset="0"/>
                <a:cs typeface="Menlo" pitchFamily="49" charset="0"/>
              </a:rPr>
              <a:t>		return 1;</a:t>
            </a:r>
          </a:p>
          <a:p>
            <a:r>
              <a:rPr lang="en-US" sz="1400" dirty="0">
                <a:solidFill>
                  <a:schemeClr val="tx1"/>
                </a:solidFill>
                <a:latin typeface="Menlo" pitchFamily="49" charset="0"/>
                <a:ea typeface="Menlo" pitchFamily="49" charset="0"/>
                <a:cs typeface="Menlo" pitchFamily="49" charset="0"/>
              </a:rPr>
              <a:t>	else</a:t>
            </a:r>
          </a:p>
          <a:p>
            <a:r>
              <a:rPr lang="en-US" sz="1400" dirty="0">
                <a:solidFill>
                  <a:schemeClr val="tx1"/>
                </a:solidFill>
                <a:latin typeface="Menlo" pitchFamily="49" charset="0"/>
                <a:ea typeface="Menlo" pitchFamily="49" charset="0"/>
                <a:cs typeface="Menlo" pitchFamily="49" charset="0"/>
              </a:rPr>
              <a:t>		return num * </a:t>
            </a:r>
            <a:r>
              <a:rPr lang="en-US" sz="1400" b="1" dirty="0">
                <a:solidFill>
                  <a:schemeClr val="accent6">
                    <a:lumMod val="75000"/>
                  </a:schemeClr>
                </a:solidFill>
                <a:latin typeface="Menlo" pitchFamily="49" charset="0"/>
                <a:ea typeface="Menlo" pitchFamily="49" charset="0"/>
                <a:cs typeface="Menlo" pitchFamily="49" charset="0"/>
              </a:rPr>
              <a:t>factorial(num – 1)</a:t>
            </a:r>
            <a:r>
              <a:rPr lang="en-US" sz="1400" dirty="0">
                <a:solidFill>
                  <a:schemeClr val="tx1"/>
                </a:solidFill>
                <a:latin typeface="Menlo" pitchFamily="49" charset="0"/>
                <a:ea typeface="Menlo" pitchFamily="49" charset="0"/>
                <a:cs typeface="Menlo" pitchFamily="49" charset="0"/>
              </a:rPr>
              <a:t>;</a:t>
            </a:r>
          </a:p>
          <a:p>
            <a:r>
              <a:rPr lang="en-US" sz="1400" dirty="0">
                <a:solidFill>
                  <a:schemeClr val="tx1"/>
                </a:solidFill>
                <a:latin typeface="Menlo" pitchFamily="49" charset="0"/>
                <a:ea typeface="Menlo" pitchFamily="49" charset="0"/>
                <a:cs typeface="Menlo" pitchFamily="49" charset="0"/>
              </a:rPr>
              <a:t>}		</a:t>
            </a:r>
          </a:p>
        </p:txBody>
      </p:sp>
      <p:grpSp>
        <p:nvGrpSpPr>
          <p:cNvPr id="11" name="Group 10"/>
          <p:cNvGrpSpPr/>
          <p:nvPr/>
        </p:nvGrpSpPr>
        <p:grpSpPr>
          <a:xfrm>
            <a:off x="3769202" y="4539057"/>
            <a:ext cx="4313044" cy="2182418"/>
            <a:chOff x="4661024" y="4272595"/>
            <a:chExt cx="4313044" cy="2182418"/>
          </a:xfrm>
        </p:grpSpPr>
        <p:sp>
          <p:nvSpPr>
            <p:cNvPr id="6" name="TextBox 5"/>
            <p:cNvSpPr txBox="1"/>
            <p:nvPr/>
          </p:nvSpPr>
          <p:spPr>
            <a:xfrm>
              <a:off x="5381204" y="4272595"/>
              <a:ext cx="3263232"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 without using recursion</a:t>
              </a:r>
            </a:p>
          </p:txBody>
        </p:sp>
        <p:sp>
          <p:nvSpPr>
            <p:cNvPr id="7" name="TextBox 6"/>
            <p:cNvSpPr txBox="1"/>
            <p:nvPr/>
          </p:nvSpPr>
          <p:spPr>
            <a:xfrm>
              <a:off x="5849868" y="5876131"/>
              <a:ext cx="3124200" cy="578882"/>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Segoe Print" pitchFamily="2" charset="0"/>
                </a:rPr>
                <a:t>Recursion to handle smaller tasks by making recursive calls</a:t>
              </a:r>
            </a:p>
          </p:txBody>
        </p:sp>
        <p:cxnSp>
          <p:nvCxnSpPr>
            <p:cNvPr id="9" name="Straight Arrow Connector 8"/>
            <p:cNvCxnSpPr>
              <a:stCxn id="6" idx="2"/>
            </p:cNvCxnSpPr>
            <p:nvPr/>
          </p:nvCxnSpPr>
          <p:spPr>
            <a:xfrm flipH="1">
              <a:off x="4661024" y="4613114"/>
              <a:ext cx="2351796" cy="590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7" idx="1"/>
            </p:cNvCxnSpPr>
            <p:nvPr/>
          </p:nvCxnSpPr>
          <p:spPr>
            <a:xfrm flipH="1" flipV="1">
              <a:off x="5381204" y="5778500"/>
              <a:ext cx="468664" cy="3870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0" name="Slide Number Placeholder 9"/>
          <p:cNvSpPr>
            <a:spLocks noGrp="1"/>
          </p:cNvSpPr>
          <p:nvPr>
            <p:ph type="sldNum" sz="quarter" idx="12"/>
          </p:nvPr>
        </p:nvSpPr>
        <p:spPr/>
        <p:txBody>
          <a:bodyPr/>
          <a:lstStyle/>
          <a:p>
            <a:fld id="{A2D5F323-9395-A24C-8003-89F99F5948AE}" type="slidenum">
              <a:rPr lang="en-US" smtClean="0"/>
              <a:pPr/>
              <a:t>73</a:t>
            </a:fld>
            <a:endParaRPr lang="en-US"/>
          </a:p>
        </p:txBody>
      </p:sp>
    </p:spTree>
    <p:extLst>
      <p:ext uri="{BB962C8B-B14F-4D97-AF65-F5344CB8AC3E}">
        <p14:creationId xmlns:p14="http://schemas.microsoft.com/office/powerpoint/2010/main" val="77517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Fibonacci Sequence</a:t>
            </a:r>
          </a:p>
        </p:txBody>
      </p:sp>
      <p:sp>
        <p:nvSpPr>
          <p:cNvPr id="5" name="Rectangle 4"/>
          <p:cNvSpPr/>
          <p:nvPr/>
        </p:nvSpPr>
        <p:spPr>
          <a:xfrm>
            <a:off x="555659" y="1319134"/>
            <a:ext cx="5137081" cy="120111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400" dirty="0">
                <a:solidFill>
                  <a:schemeClr val="tx1"/>
                </a:solidFill>
                <a:latin typeface="Segoe Print" pitchFamily="2" charset="0"/>
              </a:rPr>
              <a:t>Recursive definition for the problem:</a:t>
            </a:r>
          </a:p>
        </p:txBody>
      </p:sp>
      <p:sp>
        <p:nvSpPr>
          <p:cNvPr id="6" name="TextBox 5"/>
          <p:cNvSpPr txBox="1"/>
          <p:nvPr/>
        </p:nvSpPr>
        <p:spPr>
          <a:xfrm>
            <a:off x="995320" y="1650775"/>
            <a:ext cx="2754280" cy="1046440"/>
          </a:xfrm>
          <a:prstGeom prst="rect">
            <a:avLst/>
          </a:prstGeom>
          <a:noFill/>
        </p:spPr>
        <p:txBody>
          <a:bodyPr wrap="none" rtlCol="0">
            <a:spAutoFit/>
          </a:bodyPr>
          <a:lstStyle/>
          <a:p>
            <a:pPr marL="0" lvl="2"/>
            <a:r>
              <a:rPr lang="en-US" sz="2200" dirty="0"/>
              <a:t>F</a:t>
            </a:r>
            <a:r>
              <a:rPr lang="en-US" sz="2200" baseline="-25000" dirty="0"/>
              <a:t>0</a:t>
            </a:r>
            <a:r>
              <a:rPr lang="en-US" sz="2200" dirty="0"/>
              <a:t> = 0,  F</a:t>
            </a:r>
            <a:r>
              <a:rPr lang="en-US" sz="2200" baseline="-25000" dirty="0"/>
              <a:t>1</a:t>
            </a:r>
            <a:r>
              <a:rPr lang="en-US" sz="2200" dirty="0"/>
              <a:t> = 1</a:t>
            </a:r>
          </a:p>
          <a:p>
            <a:pPr marL="0" lvl="2"/>
            <a:r>
              <a:rPr lang="en-US" sz="2200" dirty="0"/>
              <a:t>F</a:t>
            </a:r>
            <a:r>
              <a:rPr lang="en-US" sz="2200" baseline="-25000" dirty="0"/>
              <a:t>n  </a:t>
            </a:r>
            <a:r>
              <a:rPr lang="en-US" sz="2200" dirty="0"/>
              <a:t>= F</a:t>
            </a:r>
            <a:r>
              <a:rPr lang="en-US" sz="2200" baseline="-25000" dirty="0"/>
              <a:t>n-1</a:t>
            </a:r>
            <a:r>
              <a:rPr lang="en-US" sz="2200" dirty="0"/>
              <a:t> + F</a:t>
            </a:r>
            <a:r>
              <a:rPr lang="en-US" sz="2200" baseline="-25000" dirty="0"/>
              <a:t>n-2 </a:t>
            </a:r>
            <a:r>
              <a:rPr lang="en-US" sz="2200" dirty="0"/>
              <a:t>,  if n &gt; 1</a:t>
            </a:r>
          </a:p>
          <a:p>
            <a:endParaRPr lang="en-US" dirty="0"/>
          </a:p>
        </p:txBody>
      </p:sp>
      <p:grpSp>
        <p:nvGrpSpPr>
          <p:cNvPr id="23" name="Group 22"/>
          <p:cNvGrpSpPr/>
          <p:nvPr/>
        </p:nvGrpSpPr>
        <p:grpSpPr>
          <a:xfrm>
            <a:off x="3884173" y="1699919"/>
            <a:ext cx="1579152" cy="705314"/>
            <a:chOff x="3884173" y="1699919"/>
            <a:chExt cx="1579152" cy="705314"/>
          </a:xfrm>
        </p:grpSpPr>
        <p:sp>
          <p:nvSpPr>
            <p:cNvPr id="7" name="TextBox 6"/>
            <p:cNvSpPr txBox="1"/>
            <p:nvPr/>
          </p:nvSpPr>
          <p:spPr>
            <a:xfrm>
              <a:off x="4384214" y="1699919"/>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8" name="TextBox 7"/>
            <p:cNvSpPr txBox="1"/>
            <p:nvPr/>
          </p:nvSpPr>
          <p:spPr>
            <a:xfrm>
              <a:off x="4384214" y="2064714"/>
              <a:ext cx="1079111"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Recursion</a:t>
              </a:r>
            </a:p>
          </p:txBody>
        </p:sp>
        <p:cxnSp>
          <p:nvCxnSpPr>
            <p:cNvPr id="10" name="Straight Arrow Connector 9"/>
            <p:cNvCxnSpPr>
              <a:stCxn id="7" idx="1"/>
            </p:cNvCxnSpPr>
            <p:nvPr/>
          </p:nvCxnSpPr>
          <p:spPr>
            <a:xfrm flipH="1" flipV="1">
              <a:off x="3884173" y="1869260"/>
              <a:ext cx="500041" cy="91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1"/>
            </p:cNvCxnSpPr>
            <p:nvPr/>
          </p:nvCxnSpPr>
          <p:spPr>
            <a:xfrm flipH="1">
              <a:off x="3884173" y="2234974"/>
              <a:ext cx="50004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6" name="Rounded Rectangle 15"/>
          <p:cNvSpPr/>
          <p:nvPr/>
        </p:nvSpPr>
        <p:spPr>
          <a:xfrm>
            <a:off x="5591596" y="1906585"/>
            <a:ext cx="2840305" cy="6567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chemeClr val="tx1"/>
                </a:solidFill>
              </a:rPr>
              <a:t>The sequence:</a:t>
            </a:r>
          </a:p>
          <a:p>
            <a:r>
              <a:rPr lang="en-US" sz="1600" dirty="0">
                <a:solidFill>
                  <a:schemeClr val="tx1"/>
                </a:solidFill>
              </a:rPr>
              <a:t>0, 1, 1, 2, 3, 5, 8, 13, 21, 34, …</a:t>
            </a:r>
          </a:p>
        </p:txBody>
      </p:sp>
      <p:sp>
        <p:nvSpPr>
          <p:cNvPr id="12" name="Rectangle 11"/>
          <p:cNvSpPr/>
          <p:nvPr/>
        </p:nvSpPr>
        <p:spPr>
          <a:xfrm>
            <a:off x="1302142" y="2953594"/>
            <a:ext cx="6312463"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fib(</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num)</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14" name="TextBox 13"/>
          <p:cNvSpPr txBox="1"/>
          <p:nvPr/>
        </p:nvSpPr>
        <p:spPr>
          <a:xfrm>
            <a:off x="1890622" y="3725238"/>
            <a:ext cx="2319866"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(num &lt; 2)</a:t>
            </a:r>
          </a:p>
          <a:p>
            <a:r>
              <a:rPr lang="en-US" dirty="0">
                <a:latin typeface="Menlo" pitchFamily="49" charset="0"/>
                <a:ea typeface="Menlo" pitchFamily="49" charset="0"/>
                <a:cs typeface="Menlo" pitchFamily="49" charset="0"/>
              </a:rPr>
              <a:t>	return  ???;</a:t>
            </a:r>
          </a:p>
        </p:txBody>
      </p:sp>
      <p:sp>
        <p:nvSpPr>
          <p:cNvPr id="15" name="TextBox 14"/>
          <p:cNvSpPr txBox="1"/>
          <p:nvPr/>
        </p:nvSpPr>
        <p:spPr>
          <a:xfrm>
            <a:off x="1890622" y="4371569"/>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17" name="Rectangle 16"/>
          <p:cNvSpPr/>
          <p:nvPr/>
        </p:nvSpPr>
        <p:spPr>
          <a:xfrm>
            <a:off x="3352375" y="4513242"/>
            <a:ext cx="3525854" cy="653268"/>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fib(num-1) </a:t>
            </a:r>
            <a:r>
              <a:rPr lang="en-US" dirty="0">
                <a:solidFill>
                  <a:schemeClr val="tx1"/>
                </a:solidFill>
                <a:latin typeface="Menlo" pitchFamily="49" charset="0"/>
                <a:ea typeface="Menlo" pitchFamily="49" charset="0"/>
                <a:cs typeface="Menlo" pitchFamily="49" charset="0"/>
              </a:rPr>
              <a:t>+</a:t>
            </a:r>
            <a:r>
              <a:rPr lang="en-US" b="1" dirty="0">
                <a:solidFill>
                  <a:schemeClr val="accent6">
                    <a:lumMod val="75000"/>
                  </a:schemeClr>
                </a:solidFill>
                <a:latin typeface="Menlo" pitchFamily="49" charset="0"/>
                <a:ea typeface="Menlo" pitchFamily="49" charset="0"/>
                <a:cs typeface="Menlo" pitchFamily="49" charset="0"/>
              </a:rPr>
              <a:t> fib(num-2);</a:t>
            </a:r>
          </a:p>
        </p:txBody>
      </p:sp>
      <p:sp>
        <p:nvSpPr>
          <p:cNvPr id="18" name="Rectangle 17"/>
          <p:cNvSpPr/>
          <p:nvPr/>
        </p:nvSpPr>
        <p:spPr>
          <a:xfrm>
            <a:off x="3362137" y="4021742"/>
            <a:ext cx="3525854"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num;</a:t>
            </a:r>
          </a:p>
        </p:txBody>
      </p:sp>
      <p:sp>
        <p:nvSpPr>
          <p:cNvPr id="19" name="TextBox 18"/>
          <p:cNvSpPr txBox="1"/>
          <p:nvPr/>
        </p:nvSpPr>
        <p:spPr>
          <a:xfrm>
            <a:off x="4898300" y="3220631"/>
            <a:ext cx="3263232"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 without using recursion</a:t>
            </a:r>
          </a:p>
        </p:txBody>
      </p:sp>
      <p:cxnSp>
        <p:nvCxnSpPr>
          <p:cNvPr id="20" name="Straight Arrow Connector 19"/>
          <p:cNvCxnSpPr>
            <a:stCxn id="19" idx="2"/>
          </p:cNvCxnSpPr>
          <p:nvPr/>
        </p:nvCxnSpPr>
        <p:spPr>
          <a:xfrm flipH="1">
            <a:off x="4178120" y="3561150"/>
            <a:ext cx="2351796" cy="590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4679152" y="5677884"/>
            <a:ext cx="3124200" cy="578882"/>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Segoe Print" pitchFamily="2" charset="0"/>
              </a:rPr>
              <a:t>Recursion to handle smaller tasks by making recursive calls</a:t>
            </a:r>
          </a:p>
        </p:txBody>
      </p:sp>
      <p:cxnSp>
        <p:nvCxnSpPr>
          <p:cNvPr id="22" name="Straight Arrow Connector 21"/>
          <p:cNvCxnSpPr>
            <a:stCxn id="21" idx="0"/>
          </p:cNvCxnSpPr>
          <p:nvPr/>
        </p:nvCxnSpPr>
        <p:spPr>
          <a:xfrm flipH="1" flipV="1">
            <a:off x="4178120" y="5017900"/>
            <a:ext cx="2063132" cy="6599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21" idx="0"/>
          </p:cNvCxnSpPr>
          <p:nvPr/>
        </p:nvCxnSpPr>
        <p:spPr>
          <a:xfrm flipH="1" flipV="1">
            <a:off x="6019800" y="5017900"/>
            <a:ext cx="221452" cy="6599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302142" y="5488978"/>
            <a:ext cx="1287532" cy="338554"/>
          </a:xfrm>
          <a:prstGeom prst="rect">
            <a:avLst/>
          </a:prstGeom>
          <a:noFill/>
        </p:spPr>
        <p:txBody>
          <a:bodyPr wrap="none" rtlCol="0">
            <a:spAutoFit/>
          </a:bodyPr>
          <a:lstStyle/>
          <a:p>
            <a:r>
              <a:rPr lang="en-US" sz="1600" dirty="0"/>
              <a:t>fibonacci.cpp</a:t>
            </a:r>
          </a:p>
        </p:txBody>
      </p:sp>
      <p:sp>
        <p:nvSpPr>
          <p:cNvPr id="29" name="Slide Number Placeholder 28"/>
          <p:cNvSpPr>
            <a:spLocks noGrp="1"/>
          </p:cNvSpPr>
          <p:nvPr>
            <p:ph type="sldNum" sz="quarter" idx="12"/>
          </p:nvPr>
        </p:nvSpPr>
        <p:spPr/>
        <p:txBody>
          <a:bodyPr/>
          <a:lstStyle/>
          <a:p>
            <a:fld id="{A2D5F323-9395-A24C-8003-89F99F5948AE}" type="slidenum">
              <a:rPr lang="en-US" smtClean="0"/>
              <a:pPr/>
              <a:t>74</a:t>
            </a:fld>
            <a:endParaRPr lang="en-US"/>
          </a:p>
        </p:txBody>
      </p:sp>
    </p:spTree>
    <p:extLst>
      <p:ext uri="{BB962C8B-B14F-4D97-AF65-F5344CB8AC3E}">
        <p14:creationId xmlns:p14="http://schemas.microsoft.com/office/powerpoint/2010/main" val="206830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animBg="1"/>
      <p:bldP spid="18" grpId="0" animBg="1"/>
      <p:bldP spid="19" grpId="0" animBg="1"/>
      <p:bldP spid="2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Fibonacci Sequence</a:t>
            </a:r>
          </a:p>
        </p:txBody>
      </p:sp>
      <p:sp>
        <p:nvSpPr>
          <p:cNvPr id="23" name="TextBox 22"/>
          <p:cNvSpPr txBox="1"/>
          <p:nvPr/>
        </p:nvSpPr>
        <p:spPr>
          <a:xfrm>
            <a:off x="2770676" y="1206708"/>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fib(4)</a:t>
            </a:r>
          </a:p>
        </p:txBody>
      </p:sp>
      <p:grpSp>
        <p:nvGrpSpPr>
          <p:cNvPr id="24" name="Group 23"/>
          <p:cNvGrpSpPr/>
          <p:nvPr/>
        </p:nvGrpSpPr>
        <p:grpSpPr>
          <a:xfrm>
            <a:off x="2816029" y="1447848"/>
            <a:ext cx="2286000" cy="615622"/>
            <a:chOff x="366648" y="3155576"/>
            <a:chExt cx="2194583" cy="824753"/>
          </a:xfrm>
        </p:grpSpPr>
        <p:sp>
          <p:nvSpPr>
            <p:cNvPr id="26" name="Rectangle 25"/>
            <p:cNvSpPr/>
            <p:nvPr/>
          </p:nvSpPr>
          <p:spPr>
            <a:xfrm>
              <a:off x="366648" y="3155576"/>
              <a:ext cx="219458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27" name="TextBox 26"/>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28" name="Rectangle 27"/>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4</a:t>
              </a:r>
            </a:p>
          </p:txBody>
        </p:sp>
        <p:sp>
          <p:nvSpPr>
            <p:cNvPr id="29" name="TextBox 28"/>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fib(3) + fib(2)</a:t>
              </a:r>
            </a:p>
          </p:txBody>
        </p:sp>
      </p:grpSp>
      <p:sp>
        <p:nvSpPr>
          <p:cNvPr id="30" name="TextBox 29"/>
          <p:cNvSpPr txBox="1"/>
          <p:nvPr/>
        </p:nvSpPr>
        <p:spPr>
          <a:xfrm>
            <a:off x="464912" y="1240188"/>
            <a:ext cx="1951175" cy="707886"/>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we call </a:t>
            </a:r>
            <a:r>
              <a:rPr lang="en-US" sz="2000" dirty="0"/>
              <a:t> </a:t>
            </a:r>
          </a:p>
          <a:p>
            <a:r>
              <a:rPr lang="en-US" sz="1600" dirty="0">
                <a:latin typeface="Menlo" pitchFamily="49" charset="0"/>
                <a:ea typeface="Menlo" pitchFamily="49" charset="0"/>
                <a:cs typeface="Menlo" pitchFamily="49" charset="0"/>
              </a:rPr>
              <a:t>fib(4)</a:t>
            </a:r>
            <a:r>
              <a:rPr lang="en-US" sz="2000" dirty="0"/>
              <a:t>:</a:t>
            </a:r>
            <a:endParaRPr lang="en-US" dirty="0"/>
          </a:p>
        </p:txBody>
      </p:sp>
      <p:grpSp>
        <p:nvGrpSpPr>
          <p:cNvPr id="107" name="Group 106"/>
          <p:cNvGrpSpPr/>
          <p:nvPr/>
        </p:nvGrpSpPr>
        <p:grpSpPr>
          <a:xfrm>
            <a:off x="1209936" y="1998482"/>
            <a:ext cx="2412017" cy="1425224"/>
            <a:chOff x="1209936" y="1998482"/>
            <a:chExt cx="2412017" cy="1425224"/>
          </a:xfrm>
        </p:grpSpPr>
        <p:grpSp>
          <p:nvGrpSpPr>
            <p:cNvPr id="31" name="Group 30"/>
            <p:cNvGrpSpPr/>
            <p:nvPr/>
          </p:nvGrpSpPr>
          <p:grpSpPr>
            <a:xfrm>
              <a:off x="1250396" y="2808084"/>
              <a:ext cx="2286000" cy="615622"/>
              <a:chOff x="366648" y="3155576"/>
              <a:chExt cx="2194584" cy="824753"/>
            </a:xfrm>
          </p:grpSpPr>
          <p:sp>
            <p:nvSpPr>
              <p:cNvPr id="32" name="Rectangle 31"/>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3" name="TextBox 32"/>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4" name="Rectangle 33"/>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3</a:t>
                </a:r>
              </a:p>
            </p:txBody>
          </p:sp>
          <p:sp>
            <p:nvSpPr>
              <p:cNvPr id="35" name="TextBox 34"/>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fib(2) + fib(1)</a:t>
                </a:r>
              </a:p>
            </p:txBody>
          </p:sp>
        </p:grpSp>
        <p:sp>
          <p:nvSpPr>
            <p:cNvPr id="47" name="TextBox 46"/>
            <p:cNvSpPr txBox="1"/>
            <p:nvPr/>
          </p:nvSpPr>
          <p:spPr>
            <a:xfrm>
              <a:off x="1209936" y="2566725"/>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fib(3)</a:t>
              </a:r>
            </a:p>
          </p:txBody>
        </p:sp>
        <p:cxnSp>
          <p:nvCxnSpPr>
            <p:cNvPr id="51" name="Straight Arrow Connector 50"/>
            <p:cNvCxnSpPr>
              <a:endCxn id="47" idx="3"/>
            </p:cNvCxnSpPr>
            <p:nvPr/>
          </p:nvCxnSpPr>
          <p:spPr>
            <a:xfrm flipH="1">
              <a:off x="1952447" y="1998482"/>
              <a:ext cx="1669506" cy="70674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8" name="Oval 147"/>
            <p:cNvSpPr/>
            <p:nvPr/>
          </p:nvSpPr>
          <p:spPr>
            <a:xfrm>
              <a:off x="2349841" y="2251694"/>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a:t>
              </a:r>
            </a:p>
          </p:txBody>
        </p:sp>
      </p:grpSp>
      <p:grpSp>
        <p:nvGrpSpPr>
          <p:cNvPr id="108" name="Group 107"/>
          <p:cNvGrpSpPr/>
          <p:nvPr/>
        </p:nvGrpSpPr>
        <p:grpSpPr>
          <a:xfrm>
            <a:off x="562576" y="3367889"/>
            <a:ext cx="2340640" cy="1416053"/>
            <a:chOff x="562576" y="3367889"/>
            <a:chExt cx="2340640" cy="1416053"/>
          </a:xfrm>
        </p:grpSpPr>
        <p:grpSp>
          <p:nvGrpSpPr>
            <p:cNvPr id="36" name="Group 35"/>
            <p:cNvGrpSpPr/>
            <p:nvPr/>
          </p:nvGrpSpPr>
          <p:grpSpPr>
            <a:xfrm>
              <a:off x="617216" y="4168320"/>
              <a:ext cx="2286000" cy="615622"/>
              <a:chOff x="366648" y="3155576"/>
              <a:chExt cx="2194584" cy="824753"/>
            </a:xfrm>
          </p:grpSpPr>
          <p:sp>
            <p:nvSpPr>
              <p:cNvPr id="37" name="Rectangle 36"/>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8" name="TextBox 37"/>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9" name="Rectangle 38"/>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40" name="TextBox 39"/>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fib(1) + fib(0)</a:t>
                </a:r>
              </a:p>
            </p:txBody>
          </p:sp>
        </p:grpSp>
        <p:sp>
          <p:nvSpPr>
            <p:cNvPr id="48" name="TextBox 47"/>
            <p:cNvSpPr txBox="1"/>
            <p:nvPr/>
          </p:nvSpPr>
          <p:spPr>
            <a:xfrm>
              <a:off x="562576" y="392368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fib(2)</a:t>
              </a:r>
            </a:p>
          </p:txBody>
        </p:sp>
        <p:cxnSp>
          <p:nvCxnSpPr>
            <p:cNvPr id="53" name="Straight Arrow Connector 52"/>
            <p:cNvCxnSpPr/>
            <p:nvPr/>
          </p:nvCxnSpPr>
          <p:spPr>
            <a:xfrm flipH="1">
              <a:off x="1305087" y="3367889"/>
              <a:ext cx="968776" cy="6943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9" name="Oval 148"/>
            <p:cNvSpPr/>
            <p:nvPr/>
          </p:nvSpPr>
          <p:spPr>
            <a:xfrm>
              <a:off x="1517885" y="3578033"/>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2</a:t>
              </a:r>
            </a:p>
          </p:txBody>
        </p:sp>
      </p:grpSp>
      <p:grpSp>
        <p:nvGrpSpPr>
          <p:cNvPr id="109" name="Group 108"/>
          <p:cNvGrpSpPr/>
          <p:nvPr/>
        </p:nvGrpSpPr>
        <p:grpSpPr>
          <a:xfrm>
            <a:off x="327908" y="4731560"/>
            <a:ext cx="1700560" cy="1412617"/>
            <a:chOff x="327908" y="4731560"/>
            <a:chExt cx="1700560" cy="1412617"/>
          </a:xfrm>
        </p:grpSpPr>
        <p:grpSp>
          <p:nvGrpSpPr>
            <p:cNvPr id="41" name="Group 40"/>
            <p:cNvGrpSpPr/>
            <p:nvPr/>
          </p:nvGrpSpPr>
          <p:grpSpPr>
            <a:xfrm>
              <a:off x="382548" y="5528555"/>
              <a:ext cx="1645920" cy="615622"/>
              <a:chOff x="366648" y="3155576"/>
              <a:chExt cx="1580103" cy="824753"/>
            </a:xfrm>
          </p:grpSpPr>
          <p:sp>
            <p:nvSpPr>
              <p:cNvPr id="42" name="Rectangle 41"/>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43" name="TextBox 42"/>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44" name="Rectangle 43"/>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45" name="TextBox 44"/>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49" name="TextBox 48"/>
            <p:cNvSpPr txBox="1"/>
            <p:nvPr/>
          </p:nvSpPr>
          <p:spPr>
            <a:xfrm>
              <a:off x="327908" y="528485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64" name="Straight Arrow Connector 63"/>
            <p:cNvCxnSpPr>
              <a:endCxn id="49" idx="3"/>
            </p:cNvCxnSpPr>
            <p:nvPr/>
          </p:nvCxnSpPr>
          <p:spPr>
            <a:xfrm flipH="1">
              <a:off x="1070419" y="4731560"/>
              <a:ext cx="573702"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0" name="Oval 149"/>
            <p:cNvSpPr/>
            <p:nvPr/>
          </p:nvSpPr>
          <p:spPr>
            <a:xfrm>
              <a:off x="1082143" y="4984559"/>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3</a:t>
              </a:r>
            </a:p>
          </p:txBody>
        </p:sp>
      </p:grpSp>
      <p:grpSp>
        <p:nvGrpSpPr>
          <p:cNvPr id="137" name="Group 136"/>
          <p:cNvGrpSpPr/>
          <p:nvPr/>
        </p:nvGrpSpPr>
        <p:grpSpPr>
          <a:xfrm>
            <a:off x="1551748" y="4731561"/>
            <a:ext cx="864339" cy="796994"/>
            <a:chOff x="1551748" y="4731561"/>
            <a:chExt cx="864339" cy="796994"/>
          </a:xfrm>
        </p:grpSpPr>
        <p:cxnSp>
          <p:nvCxnSpPr>
            <p:cNvPr id="74" name="Straight Arrow Connector 73"/>
            <p:cNvCxnSpPr/>
            <p:nvPr/>
          </p:nvCxnSpPr>
          <p:spPr>
            <a:xfrm flipH="1" flipV="1">
              <a:off x="1725041" y="4731561"/>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TextBox 78"/>
            <p:cNvSpPr txBox="1"/>
            <p:nvPr/>
          </p:nvSpPr>
          <p:spPr>
            <a:xfrm>
              <a:off x="1551748" y="5007860"/>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1" name="Oval 150"/>
            <p:cNvSpPr/>
            <p:nvPr/>
          </p:nvSpPr>
          <p:spPr>
            <a:xfrm>
              <a:off x="1861007" y="5284859"/>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4</a:t>
              </a:r>
            </a:p>
          </p:txBody>
        </p:sp>
      </p:grpSp>
      <p:grpSp>
        <p:nvGrpSpPr>
          <p:cNvPr id="138" name="Group 137"/>
          <p:cNvGrpSpPr/>
          <p:nvPr/>
        </p:nvGrpSpPr>
        <p:grpSpPr>
          <a:xfrm>
            <a:off x="2219223" y="4731560"/>
            <a:ext cx="1700560" cy="1412617"/>
            <a:chOff x="2219223" y="4731560"/>
            <a:chExt cx="1700560" cy="1412617"/>
          </a:xfrm>
        </p:grpSpPr>
        <p:grpSp>
          <p:nvGrpSpPr>
            <p:cNvPr id="68" name="Group 67"/>
            <p:cNvGrpSpPr/>
            <p:nvPr/>
          </p:nvGrpSpPr>
          <p:grpSpPr>
            <a:xfrm>
              <a:off x="2273863" y="5528555"/>
              <a:ext cx="1645920" cy="615622"/>
              <a:chOff x="366648" y="3155576"/>
              <a:chExt cx="1580103" cy="824753"/>
            </a:xfrm>
          </p:grpSpPr>
          <p:sp>
            <p:nvSpPr>
              <p:cNvPr id="69" name="Rectangle 68"/>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70" name="TextBox 69"/>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71" name="Rectangle 70"/>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72" name="TextBox 71"/>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73" name="TextBox 72"/>
            <p:cNvSpPr txBox="1"/>
            <p:nvPr/>
          </p:nvSpPr>
          <p:spPr>
            <a:xfrm>
              <a:off x="2219223" y="528485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fib(0)</a:t>
              </a:r>
            </a:p>
          </p:txBody>
        </p:sp>
        <p:cxnSp>
          <p:nvCxnSpPr>
            <p:cNvPr id="83" name="Straight Arrow Connector 82"/>
            <p:cNvCxnSpPr>
              <a:endCxn id="73" idx="3"/>
            </p:cNvCxnSpPr>
            <p:nvPr/>
          </p:nvCxnSpPr>
          <p:spPr>
            <a:xfrm>
              <a:off x="2677985" y="4731560"/>
              <a:ext cx="283749"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2" name="Oval 151"/>
            <p:cNvSpPr/>
            <p:nvPr/>
          </p:nvSpPr>
          <p:spPr>
            <a:xfrm>
              <a:off x="2560077" y="4984559"/>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5</a:t>
              </a:r>
            </a:p>
          </p:txBody>
        </p:sp>
      </p:grpSp>
      <p:grpSp>
        <p:nvGrpSpPr>
          <p:cNvPr id="139" name="Group 138"/>
          <p:cNvGrpSpPr/>
          <p:nvPr/>
        </p:nvGrpSpPr>
        <p:grpSpPr>
          <a:xfrm>
            <a:off x="2790770" y="4731560"/>
            <a:ext cx="1231292" cy="830298"/>
            <a:chOff x="2790770" y="4731560"/>
            <a:chExt cx="1231292" cy="830298"/>
          </a:xfrm>
        </p:grpSpPr>
        <p:cxnSp>
          <p:nvCxnSpPr>
            <p:cNvPr id="80" name="Straight Arrow Connector 79"/>
            <p:cNvCxnSpPr/>
            <p:nvPr/>
          </p:nvCxnSpPr>
          <p:spPr>
            <a:xfrm flipH="1" flipV="1">
              <a:off x="2790770" y="4731560"/>
              <a:ext cx="930615" cy="83029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2" name="TextBox 81"/>
            <p:cNvSpPr txBox="1"/>
            <p:nvPr/>
          </p:nvSpPr>
          <p:spPr>
            <a:xfrm>
              <a:off x="3157723" y="5007860"/>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0</a:t>
              </a:r>
            </a:p>
          </p:txBody>
        </p:sp>
        <p:sp>
          <p:nvSpPr>
            <p:cNvPr id="153" name="Oval 152"/>
            <p:cNvSpPr/>
            <p:nvPr/>
          </p:nvSpPr>
          <p:spPr>
            <a:xfrm>
              <a:off x="3614313" y="5273378"/>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6</a:t>
              </a:r>
            </a:p>
          </p:txBody>
        </p:sp>
      </p:grpSp>
      <p:grpSp>
        <p:nvGrpSpPr>
          <p:cNvPr id="140" name="Group 139"/>
          <p:cNvGrpSpPr/>
          <p:nvPr/>
        </p:nvGrpSpPr>
        <p:grpSpPr>
          <a:xfrm>
            <a:off x="2104283" y="3367889"/>
            <a:ext cx="864339" cy="796994"/>
            <a:chOff x="2104283" y="3367889"/>
            <a:chExt cx="864339" cy="796994"/>
          </a:xfrm>
        </p:grpSpPr>
        <p:cxnSp>
          <p:nvCxnSpPr>
            <p:cNvPr id="85" name="Straight Arrow Connector 84"/>
            <p:cNvCxnSpPr/>
            <p:nvPr/>
          </p:nvCxnSpPr>
          <p:spPr>
            <a:xfrm flipH="1" flipV="1">
              <a:off x="2427692" y="3367889"/>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6" name="TextBox 85"/>
            <p:cNvSpPr txBox="1"/>
            <p:nvPr/>
          </p:nvSpPr>
          <p:spPr>
            <a:xfrm>
              <a:off x="2104283" y="3785189"/>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5" name="Oval 154"/>
            <p:cNvSpPr/>
            <p:nvPr/>
          </p:nvSpPr>
          <p:spPr>
            <a:xfrm>
              <a:off x="2520997" y="3578033"/>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7</a:t>
              </a:r>
            </a:p>
          </p:txBody>
        </p:sp>
      </p:grpSp>
      <p:grpSp>
        <p:nvGrpSpPr>
          <p:cNvPr id="141" name="Group 140"/>
          <p:cNvGrpSpPr/>
          <p:nvPr/>
        </p:nvGrpSpPr>
        <p:grpSpPr>
          <a:xfrm>
            <a:off x="3076001" y="3371326"/>
            <a:ext cx="1828800" cy="1412616"/>
            <a:chOff x="3076001" y="3371326"/>
            <a:chExt cx="1828800" cy="1412616"/>
          </a:xfrm>
        </p:grpSpPr>
        <p:grpSp>
          <p:nvGrpSpPr>
            <p:cNvPr id="98" name="Group 97"/>
            <p:cNvGrpSpPr/>
            <p:nvPr/>
          </p:nvGrpSpPr>
          <p:grpSpPr>
            <a:xfrm>
              <a:off x="3258881" y="4168320"/>
              <a:ext cx="1645920" cy="615622"/>
              <a:chOff x="366648" y="3155576"/>
              <a:chExt cx="1580103" cy="824753"/>
            </a:xfrm>
          </p:grpSpPr>
          <p:sp>
            <p:nvSpPr>
              <p:cNvPr id="99" name="Rectangle 98"/>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00" name="TextBox 99"/>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01" name="Rectangle 100"/>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102" name="TextBox 101"/>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03" name="TextBox 102"/>
            <p:cNvSpPr txBox="1"/>
            <p:nvPr/>
          </p:nvSpPr>
          <p:spPr>
            <a:xfrm>
              <a:off x="3204241" y="3924624"/>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104" name="Straight Arrow Connector 103"/>
            <p:cNvCxnSpPr>
              <a:endCxn id="103" idx="0"/>
            </p:cNvCxnSpPr>
            <p:nvPr/>
          </p:nvCxnSpPr>
          <p:spPr>
            <a:xfrm>
              <a:off x="3127748" y="3371326"/>
              <a:ext cx="447749" cy="55329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6" name="Oval 155"/>
            <p:cNvSpPr/>
            <p:nvPr/>
          </p:nvSpPr>
          <p:spPr>
            <a:xfrm>
              <a:off x="3076001" y="3578033"/>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8</a:t>
              </a:r>
            </a:p>
          </p:txBody>
        </p:sp>
      </p:grpSp>
      <p:grpSp>
        <p:nvGrpSpPr>
          <p:cNvPr id="142" name="Group 141"/>
          <p:cNvGrpSpPr/>
          <p:nvPr/>
        </p:nvGrpSpPr>
        <p:grpSpPr>
          <a:xfrm>
            <a:off x="3310887" y="3371326"/>
            <a:ext cx="1516388" cy="796994"/>
            <a:chOff x="3310887" y="3371326"/>
            <a:chExt cx="1516388" cy="796994"/>
          </a:xfrm>
        </p:grpSpPr>
        <p:cxnSp>
          <p:nvCxnSpPr>
            <p:cNvPr id="105" name="Straight Arrow Connector 104"/>
            <p:cNvCxnSpPr/>
            <p:nvPr/>
          </p:nvCxnSpPr>
          <p:spPr>
            <a:xfrm flipH="1" flipV="1">
              <a:off x="3310887" y="3371326"/>
              <a:ext cx="1395517"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6" name="TextBox 105"/>
            <p:cNvSpPr txBox="1"/>
            <p:nvPr/>
          </p:nvSpPr>
          <p:spPr>
            <a:xfrm>
              <a:off x="3962936" y="3785189"/>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7" name="Oval 156"/>
            <p:cNvSpPr/>
            <p:nvPr/>
          </p:nvSpPr>
          <p:spPr>
            <a:xfrm>
              <a:off x="4022062" y="3578033"/>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9</a:t>
              </a:r>
            </a:p>
          </p:txBody>
        </p:sp>
      </p:grpSp>
      <p:grpSp>
        <p:nvGrpSpPr>
          <p:cNvPr id="144" name="Group 143"/>
          <p:cNvGrpSpPr/>
          <p:nvPr/>
        </p:nvGrpSpPr>
        <p:grpSpPr>
          <a:xfrm>
            <a:off x="3310887" y="1998482"/>
            <a:ext cx="1041065" cy="853334"/>
            <a:chOff x="3310887" y="1998482"/>
            <a:chExt cx="1041065" cy="853334"/>
          </a:xfrm>
        </p:grpSpPr>
        <p:cxnSp>
          <p:nvCxnSpPr>
            <p:cNvPr id="87" name="Straight Arrow Connector 86"/>
            <p:cNvCxnSpPr/>
            <p:nvPr/>
          </p:nvCxnSpPr>
          <p:spPr>
            <a:xfrm flipV="1">
              <a:off x="3310887" y="1998482"/>
              <a:ext cx="661687" cy="8533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9" name="TextBox 88"/>
            <p:cNvSpPr txBox="1"/>
            <p:nvPr/>
          </p:nvSpPr>
          <p:spPr>
            <a:xfrm>
              <a:off x="3487613" y="2289726"/>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2</a:t>
              </a:r>
            </a:p>
          </p:txBody>
        </p:sp>
        <p:sp>
          <p:nvSpPr>
            <p:cNvPr id="158" name="Oval 157"/>
            <p:cNvSpPr/>
            <p:nvPr/>
          </p:nvSpPr>
          <p:spPr>
            <a:xfrm>
              <a:off x="3535434" y="2606091"/>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10</a:t>
              </a:r>
            </a:p>
          </p:txBody>
        </p:sp>
      </p:grpSp>
      <p:grpSp>
        <p:nvGrpSpPr>
          <p:cNvPr id="145" name="Group 144"/>
          <p:cNvGrpSpPr/>
          <p:nvPr/>
        </p:nvGrpSpPr>
        <p:grpSpPr>
          <a:xfrm>
            <a:off x="4662576" y="1998482"/>
            <a:ext cx="3089623" cy="1420802"/>
            <a:chOff x="4662576" y="1998482"/>
            <a:chExt cx="3089623" cy="1420802"/>
          </a:xfrm>
        </p:grpSpPr>
        <p:grpSp>
          <p:nvGrpSpPr>
            <p:cNvPr id="110" name="Group 109"/>
            <p:cNvGrpSpPr/>
            <p:nvPr/>
          </p:nvGrpSpPr>
          <p:grpSpPr>
            <a:xfrm>
              <a:off x="5466199" y="2803662"/>
              <a:ext cx="2286000" cy="615622"/>
              <a:chOff x="366648" y="3155576"/>
              <a:chExt cx="2194584" cy="824753"/>
            </a:xfrm>
          </p:grpSpPr>
          <p:sp>
            <p:nvSpPr>
              <p:cNvPr id="111" name="Rectangle 110"/>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12" name="TextBox 111"/>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13" name="Rectangle 112"/>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114" name="TextBox 113"/>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fib(1) + fib(0)</a:t>
                </a:r>
              </a:p>
            </p:txBody>
          </p:sp>
        </p:grpSp>
        <p:sp>
          <p:nvSpPr>
            <p:cNvPr id="120" name="TextBox 119"/>
            <p:cNvSpPr txBox="1"/>
            <p:nvPr/>
          </p:nvSpPr>
          <p:spPr>
            <a:xfrm>
              <a:off x="5411559" y="255903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fib(2)</a:t>
              </a:r>
            </a:p>
          </p:txBody>
        </p:sp>
        <p:cxnSp>
          <p:nvCxnSpPr>
            <p:cNvPr id="135" name="Straight Arrow Connector 134"/>
            <p:cNvCxnSpPr>
              <a:endCxn id="120" idx="1"/>
            </p:cNvCxnSpPr>
            <p:nvPr/>
          </p:nvCxnSpPr>
          <p:spPr>
            <a:xfrm>
              <a:off x="4662576" y="1998482"/>
              <a:ext cx="748983" cy="69904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9" name="Oval 158"/>
            <p:cNvSpPr/>
            <p:nvPr/>
          </p:nvSpPr>
          <p:spPr>
            <a:xfrm>
              <a:off x="4871857" y="2383845"/>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11</a:t>
              </a:r>
            </a:p>
          </p:txBody>
        </p:sp>
      </p:grpSp>
      <p:grpSp>
        <p:nvGrpSpPr>
          <p:cNvPr id="147" name="Group 146"/>
          <p:cNvGrpSpPr/>
          <p:nvPr/>
        </p:nvGrpSpPr>
        <p:grpSpPr>
          <a:xfrm>
            <a:off x="5176891" y="3366902"/>
            <a:ext cx="1700560" cy="1412617"/>
            <a:chOff x="5176891" y="3366902"/>
            <a:chExt cx="1700560" cy="1412617"/>
          </a:xfrm>
        </p:grpSpPr>
        <p:grpSp>
          <p:nvGrpSpPr>
            <p:cNvPr id="115" name="Group 114"/>
            <p:cNvGrpSpPr/>
            <p:nvPr/>
          </p:nvGrpSpPr>
          <p:grpSpPr>
            <a:xfrm>
              <a:off x="5231531" y="4163897"/>
              <a:ext cx="1645920" cy="615622"/>
              <a:chOff x="366648" y="3155576"/>
              <a:chExt cx="1580103" cy="824753"/>
            </a:xfrm>
          </p:grpSpPr>
          <p:sp>
            <p:nvSpPr>
              <p:cNvPr id="116" name="Rectangle 115"/>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17" name="TextBox 116"/>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18" name="Rectangle 117"/>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119" name="TextBox 118"/>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21" name="TextBox 120"/>
            <p:cNvSpPr txBox="1"/>
            <p:nvPr/>
          </p:nvSpPr>
          <p:spPr>
            <a:xfrm>
              <a:off x="5176891" y="392020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122" name="Straight Arrow Connector 121"/>
            <p:cNvCxnSpPr>
              <a:endCxn id="121" idx="3"/>
            </p:cNvCxnSpPr>
            <p:nvPr/>
          </p:nvCxnSpPr>
          <p:spPr>
            <a:xfrm flipH="1">
              <a:off x="5919402" y="3366902"/>
              <a:ext cx="573702"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0" name="Oval 159"/>
            <p:cNvSpPr/>
            <p:nvPr/>
          </p:nvSpPr>
          <p:spPr>
            <a:xfrm>
              <a:off x="5993976" y="3551762"/>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12</a:t>
              </a:r>
            </a:p>
          </p:txBody>
        </p:sp>
      </p:grpSp>
      <p:grpSp>
        <p:nvGrpSpPr>
          <p:cNvPr id="154" name="Group 153"/>
          <p:cNvGrpSpPr/>
          <p:nvPr/>
        </p:nvGrpSpPr>
        <p:grpSpPr>
          <a:xfrm>
            <a:off x="6400731" y="3366903"/>
            <a:ext cx="864339" cy="796994"/>
            <a:chOff x="6400731" y="3366903"/>
            <a:chExt cx="864339" cy="796994"/>
          </a:xfrm>
        </p:grpSpPr>
        <p:cxnSp>
          <p:nvCxnSpPr>
            <p:cNvPr id="129" name="Straight Arrow Connector 128"/>
            <p:cNvCxnSpPr/>
            <p:nvPr/>
          </p:nvCxnSpPr>
          <p:spPr>
            <a:xfrm flipH="1" flipV="1">
              <a:off x="6574024" y="3366903"/>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0" name="TextBox 129"/>
            <p:cNvSpPr txBox="1"/>
            <p:nvPr/>
          </p:nvSpPr>
          <p:spPr>
            <a:xfrm>
              <a:off x="6400731" y="3643202"/>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61" name="Oval 160"/>
            <p:cNvSpPr/>
            <p:nvPr/>
          </p:nvSpPr>
          <p:spPr>
            <a:xfrm>
              <a:off x="6727771" y="3920201"/>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13</a:t>
              </a:r>
            </a:p>
          </p:txBody>
        </p:sp>
      </p:grpSp>
      <p:grpSp>
        <p:nvGrpSpPr>
          <p:cNvPr id="168" name="Group 167"/>
          <p:cNvGrpSpPr/>
          <p:nvPr/>
        </p:nvGrpSpPr>
        <p:grpSpPr>
          <a:xfrm>
            <a:off x="7068206" y="3366902"/>
            <a:ext cx="1700560" cy="1412617"/>
            <a:chOff x="7068206" y="3366902"/>
            <a:chExt cx="1700560" cy="1412617"/>
          </a:xfrm>
        </p:grpSpPr>
        <p:grpSp>
          <p:nvGrpSpPr>
            <p:cNvPr id="123" name="Group 122"/>
            <p:cNvGrpSpPr/>
            <p:nvPr/>
          </p:nvGrpSpPr>
          <p:grpSpPr>
            <a:xfrm>
              <a:off x="7122846" y="4163897"/>
              <a:ext cx="1645920" cy="615622"/>
              <a:chOff x="366648" y="3155576"/>
              <a:chExt cx="1580103" cy="824753"/>
            </a:xfrm>
          </p:grpSpPr>
          <p:sp>
            <p:nvSpPr>
              <p:cNvPr id="124" name="Rectangle 123"/>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25" name="TextBox 124"/>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26" name="Rectangle 125"/>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127" name="TextBox 126"/>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28" name="TextBox 127"/>
            <p:cNvSpPr txBox="1"/>
            <p:nvPr/>
          </p:nvSpPr>
          <p:spPr>
            <a:xfrm>
              <a:off x="7068206" y="392020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fib(0)</a:t>
              </a:r>
            </a:p>
          </p:txBody>
        </p:sp>
        <p:cxnSp>
          <p:nvCxnSpPr>
            <p:cNvPr id="133" name="Straight Arrow Connector 132"/>
            <p:cNvCxnSpPr>
              <a:endCxn id="128" idx="3"/>
            </p:cNvCxnSpPr>
            <p:nvPr/>
          </p:nvCxnSpPr>
          <p:spPr>
            <a:xfrm>
              <a:off x="7526968" y="3366902"/>
              <a:ext cx="283749"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2" name="Oval 161"/>
            <p:cNvSpPr/>
            <p:nvPr/>
          </p:nvSpPr>
          <p:spPr>
            <a:xfrm>
              <a:off x="7384060" y="3551762"/>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14</a:t>
              </a:r>
            </a:p>
          </p:txBody>
        </p:sp>
      </p:grpSp>
      <p:grpSp>
        <p:nvGrpSpPr>
          <p:cNvPr id="169" name="Group 168"/>
          <p:cNvGrpSpPr/>
          <p:nvPr/>
        </p:nvGrpSpPr>
        <p:grpSpPr>
          <a:xfrm>
            <a:off x="7639753" y="3366902"/>
            <a:ext cx="1231292" cy="830298"/>
            <a:chOff x="7639753" y="3366902"/>
            <a:chExt cx="1231292" cy="830298"/>
          </a:xfrm>
        </p:grpSpPr>
        <p:cxnSp>
          <p:nvCxnSpPr>
            <p:cNvPr id="131" name="Straight Arrow Connector 130"/>
            <p:cNvCxnSpPr/>
            <p:nvPr/>
          </p:nvCxnSpPr>
          <p:spPr>
            <a:xfrm flipH="1" flipV="1">
              <a:off x="7639753" y="3366902"/>
              <a:ext cx="930615" cy="83029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2" name="TextBox 131"/>
            <p:cNvSpPr txBox="1"/>
            <p:nvPr/>
          </p:nvSpPr>
          <p:spPr>
            <a:xfrm>
              <a:off x="8006706" y="3643202"/>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0</a:t>
              </a:r>
            </a:p>
          </p:txBody>
        </p:sp>
        <p:sp>
          <p:nvSpPr>
            <p:cNvPr id="163" name="Oval 162"/>
            <p:cNvSpPr/>
            <p:nvPr/>
          </p:nvSpPr>
          <p:spPr>
            <a:xfrm>
              <a:off x="8478928" y="3924624"/>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15</a:t>
              </a:r>
            </a:p>
          </p:txBody>
        </p:sp>
      </p:grpSp>
      <p:grpSp>
        <p:nvGrpSpPr>
          <p:cNvPr id="170" name="Group 169"/>
          <p:cNvGrpSpPr/>
          <p:nvPr/>
        </p:nvGrpSpPr>
        <p:grpSpPr>
          <a:xfrm>
            <a:off x="4810897" y="1998482"/>
            <a:ext cx="2664603" cy="837548"/>
            <a:chOff x="4810897" y="1998482"/>
            <a:chExt cx="2664603" cy="837548"/>
          </a:xfrm>
        </p:grpSpPr>
        <p:sp>
          <p:nvSpPr>
            <p:cNvPr id="134" name="TextBox 133"/>
            <p:cNvSpPr txBox="1"/>
            <p:nvPr/>
          </p:nvSpPr>
          <p:spPr>
            <a:xfrm>
              <a:off x="6203867" y="2289726"/>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cxnSp>
          <p:nvCxnSpPr>
            <p:cNvPr id="136" name="Straight Arrow Connector 135"/>
            <p:cNvCxnSpPr/>
            <p:nvPr/>
          </p:nvCxnSpPr>
          <p:spPr>
            <a:xfrm flipH="1" flipV="1">
              <a:off x="4810897" y="1998482"/>
              <a:ext cx="2645063" cy="8375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4" name="Oval 163"/>
            <p:cNvSpPr/>
            <p:nvPr/>
          </p:nvSpPr>
          <p:spPr>
            <a:xfrm>
              <a:off x="7292620" y="2566725"/>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16</a:t>
              </a:r>
            </a:p>
          </p:txBody>
        </p:sp>
      </p:grpSp>
      <p:grpSp>
        <p:nvGrpSpPr>
          <p:cNvPr id="171" name="Group 170"/>
          <p:cNvGrpSpPr/>
          <p:nvPr/>
        </p:nvGrpSpPr>
        <p:grpSpPr>
          <a:xfrm>
            <a:off x="4963297" y="1083597"/>
            <a:ext cx="3931502" cy="660691"/>
            <a:chOff x="4963297" y="1083597"/>
            <a:chExt cx="3931502" cy="660691"/>
          </a:xfrm>
        </p:grpSpPr>
        <p:cxnSp>
          <p:nvCxnSpPr>
            <p:cNvPr id="143" name="Straight Arrow Connector 142"/>
            <p:cNvCxnSpPr/>
            <p:nvPr/>
          </p:nvCxnSpPr>
          <p:spPr>
            <a:xfrm flipV="1">
              <a:off x="4963297" y="1083597"/>
              <a:ext cx="1437434" cy="5105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6" name="TextBox 145"/>
            <p:cNvSpPr txBox="1"/>
            <p:nvPr/>
          </p:nvSpPr>
          <p:spPr>
            <a:xfrm>
              <a:off x="5792102" y="1240188"/>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3</a:t>
              </a:r>
            </a:p>
          </p:txBody>
        </p:sp>
        <p:sp>
          <p:nvSpPr>
            <p:cNvPr id="165" name="Oval 164"/>
            <p:cNvSpPr/>
            <p:nvPr/>
          </p:nvSpPr>
          <p:spPr>
            <a:xfrm>
              <a:off x="5564645" y="1447848"/>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17</a:t>
              </a:r>
            </a:p>
          </p:txBody>
        </p:sp>
        <p:sp>
          <p:nvSpPr>
            <p:cNvPr id="166" name="Rounded Rectangle 165"/>
            <p:cNvSpPr/>
            <p:nvPr/>
          </p:nvSpPr>
          <p:spPr>
            <a:xfrm>
              <a:off x="6877451" y="1332646"/>
              <a:ext cx="2017348" cy="411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Hence, </a:t>
              </a:r>
              <a:r>
                <a:rPr lang="en-US" sz="1400" dirty="0">
                  <a:latin typeface="Menlo" pitchFamily="49" charset="0"/>
                  <a:ea typeface="Menlo" pitchFamily="49" charset="0"/>
                  <a:cs typeface="Menlo" pitchFamily="49" charset="0"/>
                </a:rPr>
                <a:t>fib(4) = 3</a:t>
              </a:r>
            </a:p>
          </p:txBody>
        </p:sp>
      </p:grpSp>
      <p:sp>
        <p:nvSpPr>
          <p:cNvPr id="167" name="Slide Number Placeholder 166"/>
          <p:cNvSpPr>
            <a:spLocks noGrp="1"/>
          </p:cNvSpPr>
          <p:nvPr>
            <p:ph type="sldNum" sz="quarter" idx="12"/>
          </p:nvPr>
        </p:nvSpPr>
        <p:spPr/>
        <p:txBody>
          <a:bodyPr/>
          <a:lstStyle/>
          <a:p>
            <a:fld id="{A2D5F323-9395-A24C-8003-89F99F5948AE}" type="slidenum">
              <a:rPr lang="en-US" smtClean="0"/>
              <a:pPr/>
              <a:t>75</a:t>
            </a:fld>
            <a:endParaRPr lang="en-US"/>
          </a:p>
        </p:txBody>
      </p:sp>
    </p:spTree>
    <p:extLst>
      <p:ext uri="{BB962C8B-B14F-4D97-AF65-F5344CB8AC3E}">
        <p14:creationId xmlns:p14="http://schemas.microsoft.com/office/powerpoint/2010/main" val="39896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Greatest Common Divisor</a:t>
            </a:r>
          </a:p>
        </p:txBody>
      </p:sp>
      <p:sp>
        <p:nvSpPr>
          <p:cNvPr id="3" name="Content Placeholder 2"/>
          <p:cNvSpPr>
            <a:spLocks noGrp="1"/>
          </p:cNvSpPr>
          <p:nvPr>
            <p:ph idx="1"/>
          </p:nvPr>
        </p:nvSpPr>
        <p:spPr>
          <a:xfrm>
            <a:off x="457200" y="1379240"/>
            <a:ext cx="8229600" cy="4746924"/>
          </a:xfrm>
        </p:spPr>
        <p:txBody>
          <a:bodyPr/>
          <a:lstStyle/>
          <a:p>
            <a:r>
              <a:rPr lang="en-US" dirty="0"/>
              <a:t>Euclidean algorithm</a:t>
            </a:r>
          </a:p>
        </p:txBody>
      </p:sp>
      <p:sp>
        <p:nvSpPr>
          <p:cNvPr id="5" name="TextBox 4"/>
          <p:cNvSpPr txBox="1"/>
          <p:nvPr/>
        </p:nvSpPr>
        <p:spPr>
          <a:xfrm>
            <a:off x="555627" y="1948074"/>
            <a:ext cx="2634054"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E.g., </a:t>
            </a:r>
            <a:r>
              <a:rPr lang="en-US" sz="1600" dirty="0" err="1">
                <a:latin typeface="Segoe Print" pitchFamily="2" charset="0"/>
              </a:rPr>
              <a:t>gcd</a:t>
            </a:r>
            <a:r>
              <a:rPr lang="en-US" sz="1600" dirty="0">
                <a:latin typeface="Segoe Print" pitchFamily="2" charset="0"/>
              </a:rPr>
              <a:t> of </a:t>
            </a:r>
            <a:r>
              <a:rPr lang="en-US" sz="1600" dirty="0">
                <a:solidFill>
                  <a:schemeClr val="accent6">
                    <a:lumMod val="75000"/>
                  </a:schemeClr>
                </a:solidFill>
                <a:latin typeface="Segoe Print" pitchFamily="2" charset="0"/>
              </a:rPr>
              <a:t>48</a:t>
            </a:r>
            <a:r>
              <a:rPr lang="en-US" sz="1600" dirty="0">
                <a:latin typeface="Segoe Print" pitchFamily="2" charset="0"/>
              </a:rPr>
              <a:t> and </a:t>
            </a:r>
            <a:r>
              <a:rPr lang="en-US" sz="1600" dirty="0">
                <a:solidFill>
                  <a:schemeClr val="accent5">
                    <a:lumMod val="75000"/>
                  </a:schemeClr>
                </a:solidFill>
                <a:latin typeface="Segoe Print" pitchFamily="2" charset="0"/>
              </a:rPr>
              <a:t>18</a:t>
            </a:r>
            <a:r>
              <a:rPr lang="en-US" sz="1600" dirty="0">
                <a:latin typeface="Segoe Print" pitchFamily="2" charset="0"/>
              </a:rPr>
              <a:t>:</a:t>
            </a:r>
            <a:endParaRPr lang="en-US" dirty="0"/>
          </a:p>
        </p:txBody>
      </p:sp>
      <p:grpSp>
        <p:nvGrpSpPr>
          <p:cNvPr id="61" name="Group 60"/>
          <p:cNvGrpSpPr/>
          <p:nvPr/>
        </p:nvGrpSpPr>
        <p:grpSpPr>
          <a:xfrm>
            <a:off x="1133420" y="2392241"/>
            <a:ext cx="945663" cy="1284938"/>
            <a:chOff x="1133420" y="2392241"/>
            <a:chExt cx="945663" cy="1284938"/>
          </a:xfrm>
        </p:grpSpPr>
        <p:grpSp>
          <p:nvGrpSpPr>
            <p:cNvPr id="53" name="Group 52"/>
            <p:cNvGrpSpPr/>
            <p:nvPr/>
          </p:nvGrpSpPr>
          <p:grpSpPr>
            <a:xfrm>
              <a:off x="1133420" y="2701019"/>
              <a:ext cx="943802" cy="976160"/>
              <a:chOff x="1133420" y="2701019"/>
              <a:chExt cx="943802" cy="976160"/>
            </a:xfrm>
          </p:grpSpPr>
          <p:sp>
            <p:nvSpPr>
              <p:cNvPr id="9" name="TextBox 8"/>
              <p:cNvSpPr txBox="1"/>
              <p:nvPr/>
            </p:nvSpPr>
            <p:spPr>
              <a:xfrm>
                <a:off x="1613634" y="2701019"/>
                <a:ext cx="463588" cy="646331"/>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48</a:t>
                </a:r>
              </a:p>
              <a:p>
                <a:r>
                  <a:rPr lang="en-US" dirty="0">
                    <a:latin typeface="Menlo" pitchFamily="49" charset="0"/>
                    <a:ea typeface="Menlo" pitchFamily="49" charset="0"/>
                    <a:cs typeface="Menlo" pitchFamily="49" charset="0"/>
                  </a:rPr>
                  <a:t>36</a:t>
                </a:r>
              </a:p>
            </p:txBody>
          </p:sp>
          <p:grpSp>
            <p:nvGrpSpPr>
              <p:cNvPr id="17" name="Group 16"/>
              <p:cNvGrpSpPr/>
              <p:nvPr/>
            </p:nvGrpSpPr>
            <p:grpSpPr>
              <a:xfrm>
                <a:off x="1503776" y="2728321"/>
                <a:ext cx="540197" cy="272935"/>
                <a:chOff x="3419095" y="3649287"/>
                <a:chExt cx="875284" cy="389313"/>
              </a:xfrm>
            </p:grpSpPr>
            <p:cxnSp>
              <p:nvCxnSpPr>
                <p:cNvPr id="12" name="Straight Connector 11"/>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16" name="Freeform 15"/>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19" name="TextBox 18"/>
              <p:cNvSpPr txBox="1"/>
              <p:nvPr/>
            </p:nvSpPr>
            <p:spPr>
              <a:xfrm>
                <a:off x="1133420" y="2701019"/>
                <a:ext cx="463588" cy="369332"/>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18</a:t>
                </a:r>
              </a:p>
            </p:txBody>
          </p:sp>
          <p:cxnSp>
            <p:nvCxnSpPr>
              <p:cNvPr id="21" name="Straight Connector 20"/>
              <p:cNvCxnSpPr/>
              <p:nvPr/>
            </p:nvCxnSpPr>
            <p:spPr>
              <a:xfrm>
                <a:off x="1597008"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613634" y="3307847"/>
                <a:ext cx="46358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p:txBody>
          </p:sp>
        </p:grpSp>
        <p:sp>
          <p:nvSpPr>
            <p:cNvPr id="33" name="TextBox 32"/>
            <p:cNvSpPr txBox="1"/>
            <p:nvPr/>
          </p:nvSpPr>
          <p:spPr>
            <a:xfrm>
              <a:off x="1754955"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2</a:t>
              </a:r>
            </a:p>
          </p:txBody>
        </p:sp>
      </p:grpSp>
      <p:grpSp>
        <p:nvGrpSpPr>
          <p:cNvPr id="62" name="Group 61"/>
          <p:cNvGrpSpPr/>
          <p:nvPr/>
        </p:nvGrpSpPr>
        <p:grpSpPr>
          <a:xfrm>
            <a:off x="3124200" y="2392241"/>
            <a:ext cx="943805" cy="1284938"/>
            <a:chOff x="3124200" y="2392241"/>
            <a:chExt cx="943805" cy="1284938"/>
          </a:xfrm>
        </p:grpSpPr>
        <p:sp>
          <p:nvSpPr>
            <p:cNvPr id="26" name="TextBox 25"/>
            <p:cNvSpPr txBox="1"/>
            <p:nvPr/>
          </p:nvSpPr>
          <p:spPr>
            <a:xfrm>
              <a:off x="3604414" y="2701019"/>
              <a:ext cx="463588" cy="646331"/>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18</a:t>
              </a:r>
            </a:p>
            <a:p>
              <a:r>
                <a:rPr lang="en-US" dirty="0">
                  <a:latin typeface="Menlo" pitchFamily="49" charset="0"/>
                  <a:ea typeface="Menlo" pitchFamily="49" charset="0"/>
                  <a:cs typeface="Menlo" pitchFamily="49" charset="0"/>
                </a:rPr>
                <a:t>12</a:t>
              </a:r>
            </a:p>
          </p:txBody>
        </p:sp>
        <p:grpSp>
          <p:nvGrpSpPr>
            <p:cNvPr id="27" name="Group 26"/>
            <p:cNvGrpSpPr/>
            <p:nvPr/>
          </p:nvGrpSpPr>
          <p:grpSpPr>
            <a:xfrm>
              <a:off x="3494556" y="2728321"/>
              <a:ext cx="540197" cy="272935"/>
              <a:chOff x="3419095" y="3649287"/>
              <a:chExt cx="875284" cy="389313"/>
            </a:xfrm>
          </p:grpSpPr>
          <p:cxnSp>
            <p:nvCxnSpPr>
              <p:cNvPr id="28" name="Straight Connector 27"/>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29" name="Freeform 28"/>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30" name="TextBox 29"/>
            <p:cNvSpPr txBox="1"/>
            <p:nvPr/>
          </p:nvSpPr>
          <p:spPr>
            <a:xfrm>
              <a:off x="3124200" y="2701019"/>
              <a:ext cx="46358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p:txBody>
        </p:sp>
        <p:cxnSp>
          <p:nvCxnSpPr>
            <p:cNvPr id="31" name="Straight Connector 30"/>
            <p:cNvCxnSpPr/>
            <p:nvPr/>
          </p:nvCxnSpPr>
          <p:spPr>
            <a:xfrm>
              <a:off x="3587788"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3737422" y="3307847"/>
              <a:ext cx="324128" cy="369332"/>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6</a:t>
              </a:r>
            </a:p>
          </p:txBody>
        </p:sp>
        <p:sp>
          <p:nvSpPr>
            <p:cNvPr id="34" name="TextBox 33"/>
            <p:cNvSpPr txBox="1"/>
            <p:nvPr/>
          </p:nvSpPr>
          <p:spPr>
            <a:xfrm>
              <a:off x="3743877"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1</a:t>
              </a:r>
            </a:p>
          </p:txBody>
        </p:sp>
      </p:grpSp>
      <p:grpSp>
        <p:nvGrpSpPr>
          <p:cNvPr id="64" name="Group 63"/>
          <p:cNvGrpSpPr/>
          <p:nvPr/>
        </p:nvGrpSpPr>
        <p:grpSpPr>
          <a:xfrm>
            <a:off x="5209003" y="2392241"/>
            <a:ext cx="802484" cy="1284938"/>
            <a:chOff x="5209003" y="2392241"/>
            <a:chExt cx="802484" cy="1284938"/>
          </a:xfrm>
        </p:grpSpPr>
        <p:sp>
          <p:nvSpPr>
            <p:cNvPr id="36" name="TextBox 35"/>
            <p:cNvSpPr txBox="1"/>
            <p:nvPr/>
          </p:nvSpPr>
          <p:spPr>
            <a:xfrm>
              <a:off x="5547896" y="2701019"/>
              <a:ext cx="463588" cy="646331"/>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a:p>
              <a:r>
                <a:rPr lang="en-US" dirty="0">
                  <a:latin typeface="Menlo" pitchFamily="49" charset="0"/>
                  <a:ea typeface="Menlo" pitchFamily="49" charset="0"/>
                  <a:cs typeface="Menlo" pitchFamily="49" charset="0"/>
                </a:rPr>
                <a:t>12</a:t>
              </a:r>
            </a:p>
          </p:txBody>
        </p:sp>
        <p:grpSp>
          <p:nvGrpSpPr>
            <p:cNvPr id="37" name="Group 36"/>
            <p:cNvGrpSpPr/>
            <p:nvPr/>
          </p:nvGrpSpPr>
          <p:grpSpPr>
            <a:xfrm>
              <a:off x="5438038" y="2728321"/>
              <a:ext cx="540197" cy="272935"/>
              <a:chOff x="3419095" y="3649287"/>
              <a:chExt cx="875284" cy="389313"/>
            </a:xfrm>
          </p:grpSpPr>
          <p:cxnSp>
            <p:nvCxnSpPr>
              <p:cNvPr id="38" name="Straight Connector 37"/>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39" name="Freeform 38"/>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40" name="TextBox 39"/>
            <p:cNvSpPr txBox="1"/>
            <p:nvPr/>
          </p:nvSpPr>
          <p:spPr>
            <a:xfrm>
              <a:off x="5209003" y="2701019"/>
              <a:ext cx="324128" cy="369332"/>
            </a:xfrm>
            <a:prstGeom prst="rect">
              <a:avLst/>
            </a:prstGeom>
            <a:noFill/>
          </p:spPr>
          <p:txBody>
            <a:bodyPr wrap="none" rtlCol="0">
              <a:spAutoFit/>
            </a:bodyPr>
            <a:lstStyle/>
            <a:p>
              <a:r>
                <a:rPr lang="en-US" b="1" dirty="0">
                  <a:solidFill>
                    <a:schemeClr val="accent5">
                      <a:lumMod val="75000"/>
                    </a:schemeClr>
                  </a:solidFill>
                  <a:latin typeface="Menlo" pitchFamily="49" charset="0"/>
                  <a:ea typeface="Menlo" pitchFamily="49" charset="0"/>
                  <a:cs typeface="Menlo" pitchFamily="49" charset="0"/>
                </a:rPr>
                <a:t>6</a:t>
              </a:r>
            </a:p>
          </p:txBody>
        </p:sp>
        <p:cxnSp>
          <p:nvCxnSpPr>
            <p:cNvPr id="41" name="Straight Connector 40"/>
            <p:cNvCxnSpPr/>
            <p:nvPr/>
          </p:nvCxnSpPr>
          <p:spPr>
            <a:xfrm>
              <a:off x="5531270"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5680904" y="3307847"/>
              <a:ext cx="32412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0</a:t>
              </a:r>
            </a:p>
          </p:txBody>
        </p:sp>
        <p:sp>
          <p:nvSpPr>
            <p:cNvPr id="43" name="TextBox 42"/>
            <p:cNvSpPr txBox="1"/>
            <p:nvPr/>
          </p:nvSpPr>
          <p:spPr>
            <a:xfrm>
              <a:off x="5687359"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2</a:t>
              </a:r>
            </a:p>
          </p:txBody>
        </p:sp>
      </p:grpSp>
      <p:sp>
        <p:nvSpPr>
          <p:cNvPr id="44" name="TextBox 43"/>
          <p:cNvSpPr txBox="1"/>
          <p:nvPr/>
        </p:nvSpPr>
        <p:spPr>
          <a:xfrm>
            <a:off x="7003029" y="2831979"/>
            <a:ext cx="986167"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err="1">
                <a:latin typeface="Segoe Print" pitchFamily="2" charset="0"/>
              </a:rPr>
              <a:t>gcd</a:t>
            </a:r>
            <a:r>
              <a:rPr lang="en-US" sz="1600" dirty="0">
                <a:latin typeface="Segoe Print" pitchFamily="2" charset="0"/>
              </a:rPr>
              <a:t> = 6</a:t>
            </a:r>
            <a:endParaRPr lang="en-US" dirty="0"/>
          </a:p>
        </p:txBody>
      </p:sp>
      <p:grpSp>
        <p:nvGrpSpPr>
          <p:cNvPr id="65" name="Group 64"/>
          <p:cNvGrpSpPr/>
          <p:nvPr/>
        </p:nvGrpSpPr>
        <p:grpSpPr>
          <a:xfrm>
            <a:off x="451184" y="3726544"/>
            <a:ext cx="2938010" cy="1975988"/>
            <a:chOff x="451184" y="3726544"/>
            <a:chExt cx="2938010" cy="1975988"/>
          </a:xfrm>
        </p:grpSpPr>
        <p:sp>
          <p:nvSpPr>
            <p:cNvPr id="45" name="Rectangle 44"/>
            <p:cNvSpPr/>
            <p:nvPr/>
          </p:nvSpPr>
          <p:spPr>
            <a:xfrm>
              <a:off x="486116" y="3994335"/>
              <a:ext cx="2903078" cy="1708197"/>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endParaRPr lang="en-US" sz="1400" dirty="0">
                <a:solidFill>
                  <a:schemeClr val="tx1"/>
                </a:solidFill>
                <a:latin typeface="Segoe Print" pitchFamily="2" charset="0"/>
              </a:endParaRPr>
            </a:p>
          </p:txBody>
        </p:sp>
        <p:sp>
          <p:nvSpPr>
            <p:cNvPr id="50" name="TextBox 49"/>
            <p:cNvSpPr txBox="1"/>
            <p:nvPr/>
          </p:nvSpPr>
          <p:spPr>
            <a:xfrm>
              <a:off x="459542" y="3726544"/>
              <a:ext cx="2119491" cy="307777"/>
            </a:xfrm>
            <a:prstGeom prst="rect">
              <a:avLst/>
            </a:prstGeom>
            <a:noFill/>
          </p:spPr>
          <p:txBody>
            <a:bodyPr wrap="none" rtlCol="0">
              <a:spAutoFit/>
            </a:bodyPr>
            <a:lstStyle/>
            <a:p>
              <a:r>
                <a:rPr lang="en-US" sz="1400" dirty="0">
                  <a:latin typeface="Segoe Print" pitchFamily="2" charset="0"/>
                </a:rPr>
                <a:t>A recursive definition</a:t>
              </a:r>
            </a:p>
          </p:txBody>
        </p:sp>
        <p:grpSp>
          <p:nvGrpSpPr>
            <p:cNvPr id="52" name="Group 51"/>
            <p:cNvGrpSpPr/>
            <p:nvPr/>
          </p:nvGrpSpPr>
          <p:grpSpPr>
            <a:xfrm>
              <a:off x="451184" y="4064371"/>
              <a:ext cx="2905780" cy="1414390"/>
              <a:chOff x="218420" y="4139188"/>
              <a:chExt cx="2905780" cy="1414390"/>
            </a:xfrm>
          </p:grpSpPr>
          <p:sp>
            <p:nvSpPr>
              <p:cNvPr id="46" name="TextBox 45"/>
              <p:cNvSpPr txBox="1"/>
              <p:nvPr/>
            </p:nvSpPr>
            <p:spPr>
              <a:xfrm>
                <a:off x="345096" y="4139188"/>
                <a:ext cx="1285356" cy="369332"/>
              </a:xfrm>
              <a:prstGeom prst="rect">
                <a:avLst/>
              </a:prstGeom>
              <a:noFill/>
            </p:spPr>
            <p:txBody>
              <a:bodyPr wrap="square" rtlCol="0">
                <a:spAutoFit/>
              </a:bodyPr>
              <a:lstStyle/>
              <a:p>
                <a:r>
                  <a:rPr lang="en-US" dirty="0" err="1"/>
                  <a:t>gcd</a:t>
                </a:r>
                <a:r>
                  <a:rPr lang="en-US" dirty="0"/>
                  <a:t>(</a:t>
                </a:r>
                <a:r>
                  <a:rPr lang="en-US" i="1" dirty="0">
                    <a:latin typeface="Times New Roman" pitchFamily="18" charset="0"/>
                    <a:cs typeface="Times New Roman" pitchFamily="18" charset="0"/>
                  </a:rPr>
                  <a:t>x</a:t>
                </a:r>
                <a:r>
                  <a:rPr lang="en-US" dirty="0"/>
                  <a:t>, </a:t>
                </a:r>
                <a:r>
                  <a:rPr lang="en-US" i="1" dirty="0">
                    <a:latin typeface="Times New Roman" pitchFamily="18" charset="0"/>
                    <a:cs typeface="Times New Roman" pitchFamily="18" charset="0"/>
                  </a:rPr>
                  <a:t>y</a:t>
                </a:r>
                <a:r>
                  <a:rPr lang="en-US" dirty="0"/>
                  <a:t>)</a:t>
                </a:r>
              </a:p>
            </p:txBody>
          </p:sp>
          <p:sp>
            <p:nvSpPr>
              <p:cNvPr id="47" name="Left Brace 46"/>
              <p:cNvSpPr/>
              <p:nvPr/>
            </p:nvSpPr>
            <p:spPr>
              <a:xfrm>
                <a:off x="458472" y="4522114"/>
                <a:ext cx="194309" cy="1031463"/>
              </a:xfrm>
              <a:prstGeom prst="leftBrace">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8" name="TextBox 47"/>
              <p:cNvSpPr txBox="1"/>
              <p:nvPr/>
            </p:nvSpPr>
            <p:spPr>
              <a:xfrm>
                <a:off x="652781" y="4568693"/>
                <a:ext cx="1920008" cy="338554"/>
              </a:xfrm>
              <a:prstGeom prst="rect">
                <a:avLst/>
              </a:prstGeom>
              <a:noFill/>
            </p:spPr>
            <p:txBody>
              <a:bodyPr wrap="square" rtlCol="0">
                <a:spAutoFit/>
              </a:bodyPr>
              <a:lstStyle/>
              <a:p>
                <a:r>
                  <a:rPr lang="en-US" sz="1600" i="1" dirty="0">
                    <a:latin typeface="Times New Roman" pitchFamily="18" charset="0"/>
                    <a:cs typeface="Times New Roman" pitchFamily="18" charset="0"/>
                  </a:rPr>
                  <a:t>x</a:t>
                </a:r>
                <a:r>
                  <a:rPr lang="en-US" sz="1600" dirty="0"/>
                  <a:t>,      </a:t>
                </a:r>
                <a:r>
                  <a:rPr lang="en-US" sz="1600" i="1" dirty="0"/>
                  <a:t>if</a:t>
                </a:r>
                <a:r>
                  <a:rPr lang="en-US" sz="1600" dirty="0"/>
                  <a:t> </a:t>
                </a:r>
                <a:r>
                  <a:rPr lang="en-US" sz="1600" i="1" dirty="0">
                    <a:latin typeface="Times New Roman" pitchFamily="18" charset="0"/>
                    <a:cs typeface="Times New Roman" pitchFamily="18" charset="0"/>
                  </a:rPr>
                  <a:t>y</a:t>
                </a:r>
                <a:r>
                  <a:rPr lang="en-US" sz="1600" dirty="0"/>
                  <a:t> = 0</a:t>
                </a:r>
              </a:p>
            </p:txBody>
          </p:sp>
          <p:sp>
            <p:nvSpPr>
              <p:cNvPr id="49" name="TextBox 48"/>
              <p:cNvSpPr txBox="1"/>
              <p:nvPr/>
            </p:nvSpPr>
            <p:spPr>
              <a:xfrm>
                <a:off x="652781" y="4968803"/>
                <a:ext cx="2471419" cy="584775"/>
              </a:xfrm>
              <a:prstGeom prst="rect">
                <a:avLst/>
              </a:prstGeom>
              <a:noFill/>
            </p:spPr>
            <p:txBody>
              <a:bodyPr wrap="square" rtlCol="0">
                <a:spAutoFit/>
              </a:bodyPr>
              <a:lstStyle/>
              <a:p>
                <a:r>
                  <a:rPr lang="en-US" sz="1600" dirty="0" err="1"/>
                  <a:t>gcd</a:t>
                </a:r>
                <a:r>
                  <a:rPr lang="en-US" sz="1600" dirty="0"/>
                  <a:t>( </a:t>
                </a:r>
                <a:r>
                  <a:rPr lang="en-US" sz="1600" i="1" dirty="0">
                    <a:latin typeface="Times New Roman" pitchFamily="18" charset="0"/>
                    <a:cs typeface="Times New Roman" pitchFamily="18" charset="0"/>
                  </a:rPr>
                  <a:t>y</a:t>
                </a:r>
                <a:r>
                  <a:rPr lang="en-US" sz="1600" dirty="0"/>
                  <a:t>, remainder of </a:t>
                </a:r>
                <a:r>
                  <a:rPr lang="en-US" sz="1600" i="1" dirty="0">
                    <a:latin typeface="Times New Roman" pitchFamily="18" charset="0"/>
                    <a:cs typeface="Times New Roman" pitchFamily="18" charset="0"/>
                  </a:rPr>
                  <a:t>x</a:t>
                </a:r>
                <a:r>
                  <a:rPr lang="en-US" sz="1600" dirty="0"/>
                  <a:t> / </a:t>
                </a:r>
                <a:r>
                  <a:rPr lang="en-US" sz="1600" i="1" dirty="0">
                    <a:latin typeface="Times New Roman" pitchFamily="18" charset="0"/>
                    <a:cs typeface="Times New Roman" pitchFamily="18" charset="0"/>
                  </a:rPr>
                  <a:t>y </a:t>
                </a:r>
                <a:r>
                  <a:rPr lang="en-US" sz="1600" dirty="0"/>
                  <a:t>) , </a:t>
                </a:r>
              </a:p>
              <a:p>
                <a:r>
                  <a:rPr lang="en-US" sz="1600" i="1" dirty="0"/>
                  <a:t>         otherwise</a:t>
                </a:r>
              </a:p>
            </p:txBody>
          </p:sp>
          <p:sp>
            <p:nvSpPr>
              <p:cNvPr id="51" name="TextBox 50"/>
              <p:cNvSpPr txBox="1"/>
              <p:nvPr/>
            </p:nvSpPr>
            <p:spPr>
              <a:xfrm>
                <a:off x="218420" y="4820826"/>
                <a:ext cx="1285356" cy="400110"/>
              </a:xfrm>
              <a:prstGeom prst="rect">
                <a:avLst/>
              </a:prstGeom>
              <a:noFill/>
            </p:spPr>
            <p:txBody>
              <a:bodyPr wrap="square" rtlCol="0">
                <a:spAutoFit/>
              </a:bodyPr>
              <a:lstStyle/>
              <a:p>
                <a:r>
                  <a:rPr lang="en-US" sz="2000" dirty="0"/>
                  <a:t>=</a:t>
                </a:r>
              </a:p>
            </p:txBody>
          </p:sp>
        </p:grpSp>
      </p:grpSp>
      <p:sp>
        <p:nvSpPr>
          <p:cNvPr id="54" name="Rectangle 53"/>
          <p:cNvSpPr/>
          <p:nvPr/>
        </p:nvSpPr>
        <p:spPr>
          <a:xfrm>
            <a:off x="3743877" y="3791176"/>
            <a:ext cx="4102331"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a:t>
            </a:r>
            <a:r>
              <a:rPr lang="en-US" dirty="0" err="1">
                <a:solidFill>
                  <a:schemeClr val="tx1"/>
                </a:solidFill>
                <a:latin typeface="Menlo" pitchFamily="49" charset="0"/>
                <a:ea typeface="Menlo" pitchFamily="49" charset="0"/>
                <a:cs typeface="Menlo" pitchFamily="49" charset="0"/>
              </a:rPr>
              <a:t>gcd</a:t>
            </a:r>
            <a:r>
              <a:rPr lang="en-US" dirty="0">
                <a:solidFill>
                  <a:schemeClr val="tx1"/>
                </a:solidFill>
                <a:latin typeface="Menlo" pitchFamily="49" charset="0"/>
                <a:ea typeface="Menlo" pitchFamily="49" charset="0"/>
                <a:cs typeface="Menlo" pitchFamily="49" charset="0"/>
              </a:rPr>
              <a:t>(</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x, </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y)</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55" name="TextBox 54"/>
          <p:cNvSpPr txBox="1"/>
          <p:nvPr/>
        </p:nvSpPr>
        <p:spPr>
          <a:xfrm>
            <a:off x="4332357" y="4562820"/>
            <a:ext cx="2319866"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(y == 0)</a:t>
            </a:r>
          </a:p>
          <a:p>
            <a:r>
              <a:rPr lang="en-US" dirty="0">
                <a:latin typeface="Menlo" pitchFamily="49" charset="0"/>
                <a:ea typeface="Menlo" pitchFamily="49" charset="0"/>
                <a:cs typeface="Menlo" pitchFamily="49" charset="0"/>
              </a:rPr>
              <a:t>	return  ???;</a:t>
            </a:r>
          </a:p>
        </p:txBody>
      </p:sp>
      <p:sp>
        <p:nvSpPr>
          <p:cNvPr id="56" name="TextBox 55"/>
          <p:cNvSpPr txBox="1"/>
          <p:nvPr/>
        </p:nvSpPr>
        <p:spPr>
          <a:xfrm>
            <a:off x="4332357" y="5209151"/>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57" name="Rectangle 56"/>
          <p:cNvSpPr/>
          <p:nvPr/>
        </p:nvSpPr>
        <p:spPr>
          <a:xfrm>
            <a:off x="5794110" y="5350824"/>
            <a:ext cx="1919094" cy="653268"/>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err="1">
                <a:solidFill>
                  <a:schemeClr val="accent6">
                    <a:lumMod val="75000"/>
                  </a:schemeClr>
                </a:solidFill>
                <a:latin typeface="Menlo" pitchFamily="49" charset="0"/>
                <a:ea typeface="Menlo" pitchFamily="49" charset="0"/>
                <a:cs typeface="Menlo" pitchFamily="49" charset="0"/>
              </a:rPr>
              <a:t>gcd</a:t>
            </a:r>
            <a:r>
              <a:rPr lang="en-US" b="1" dirty="0">
                <a:solidFill>
                  <a:schemeClr val="accent6">
                    <a:lumMod val="75000"/>
                  </a:schemeClr>
                </a:solidFill>
                <a:latin typeface="Menlo" pitchFamily="49" charset="0"/>
                <a:ea typeface="Menlo" pitchFamily="49" charset="0"/>
                <a:cs typeface="Menlo" pitchFamily="49" charset="0"/>
              </a:rPr>
              <a:t>(y, </a:t>
            </a:r>
            <a:r>
              <a:rPr lang="en-US" b="1" dirty="0" err="1">
                <a:solidFill>
                  <a:schemeClr val="accent6">
                    <a:lumMod val="75000"/>
                  </a:schemeClr>
                </a:solidFill>
                <a:latin typeface="Menlo" pitchFamily="49" charset="0"/>
                <a:ea typeface="Menlo" pitchFamily="49" charset="0"/>
                <a:cs typeface="Menlo" pitchFamily="49" charset="0"/>
              </a:rPr>
              <a:t>x%y</a:t>
            </a:r>
            <a:r>
              <a:rPr lang="en-US" b="1" dirty="0">
                <a:solidFill>
                  <a:schemeClr val="accent6">
                    <a:lumMod val="75000"/>
                  </a:schemeClr>
                </a:solidFill>
                <a:latin typeface="Menlo" pitchFamily="49" charset="0"/>
                <a:ea typeface="Menlo" pitchFamily="49" charset="0"/>
                <a:cs typeface="Menlo" pitchFamily="49" charset="0"/>
              </a:rPr>
              <a:t>);</a:t>
            </a:r>
          </a:p>
        </p:txBody>
      </p:sp>
      <p:sp>
        <p:nvSpPr>
          <p:cNvPr id="58" name="Rectangle 57"/>
          <p:cNvSpPr/>
          <p:nvPr/>
        </p:nvSpPr>
        <p:spPr>
          <a:xfrm>
            <a:off x="5798697" y="4859351"/>
            <a:ext cx="1107509"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x;</a:t>
            </a:r>
          </a:p>
        </p:txBody>
      </p:sp>
      <p:sp>
        <p:nvSpPr>
          <p:cNvPr id="59" name="TextBox 58"/>
          <p:cNvSpPr txBox="1"/>
          <p:nvPr/>
        </p:nvSpPr>
        <p:spPr>
          <a:xfrm>
            <a:off x="7846208" y="6059136"/>
            <a:ext cx="826252" cy="338554"/>
          </a:xfrm>
          <a:prstGeom prst="rect">
            <a:avLst/>
          </a:prstGeom>
          <a:noFill/>
        </p:spPr>
        <p:txBody>
          <a:bodyPr wrap="none" rtlCol="0">
            <a:spAutoFit/>
          </a:bodyPr>
          <a:lstStyle/>
          <a:p>
            <a:r>
              <a:rPr lang="en-US" sz="1600" dirty="0"/>
              <a:t>gcd.cpp</a:t>
            </a:r>
          </a:p>
        </p:txBody>
      </p:sp>
      <p:sp>
        <p:nvSpPr>
          <p:cNvPr id="60" name="Slide Number Placeholder 59"/>
          <p:cNvSpPr>
            <a:spLocks noGrp="1"/>
          </p:cNvSpPr>
          <p:nvPr>
            <p:ph type="sldNum" sz="quarter" idx="12"/>
          </p:nvPr>
        </p:nvSpPr>
        <p:spPr/>
        <p:txBody>
          <a:bodyPr/>
          <a:lstStyle/>
          <a:p>
            <a:fld id="{A2D5F323-9395-A24C-8003-89F99F5948AE}" type="slidenum">
              <a:rPr lang="en-US" smtClean="0"/>
              <a:pPr/>
              <a:t>76</a:t>
            </a:fld>
            <a:endParaRPr lang="en-US"/>
          </a:p>
        </p:txBody>
      </p:sp>
      <p:grpSp>
        <p:nvGrpSpPr>
          <p:cNvPr id="11" name="Group 10">
            <a:extLst>
              <a:ext uri="{FF2B5EF4-FFF2-40B4-BE49-F238E27FC236}">
                <a16:creationId xmlns:a16="http://schemas.microsoft.com/office/drawing/2014/main" id="{A5E20DAB-C258-AE41-9054-B53653247624}"/>
              </a:ext>
            </a:extLst>
          </p:cNvPr>
          <p:cNvGrpSpPr/>
          <p:nvPr/>
        </p:nvGrpSpPr>
        <p:grpSpPr>
          <a:xfrm>
            <a:off x="1365214" y="2925368"/>
            <a:ext cx="1683106" cy="567145"/>
            <a:chOff x="1365214" y="2925368"/>
            <a:chExt cx="1683106" cy="567145"/>
          </a:xfrm>
        </p:grpSpPr>
        <p:cxnSp>
          <p:nvCxnSpPr>
            <p:cNvPr id="6" name="Curved Connector 5">
              <a:extLst>
                <a:ext uri="{FF2B5EF4-FFF2-40B4-BE49-F238E27FC236}">
                  <a16:creationId xmlns:a16="http://schemas.microsoft.com/office/drawing/2014/main" id="{2205F79D-0E12-DF40-BE72-2B3ACBAAD8E4}"/>
                </a:ext>
              </a:extLst>
            </p:cNvPr>
            <p:cNvCxnSpPr>
              <a:cxnSpLocks/>
              <a:stCxn id="19" idx="2"/>
              <a:endCxn id="25" idx="1"/>
            </p:cNvCxnSpPr>
            <p:nvPr/>
          </p:nvCxnSpPr>
          <p:spPr>
            <a:xfrm rot="16200000" flipH="1">
              <a:off x="1278343" y="3157222"/>
              <a:ext cx="422162" cy="248420"/>
            </a:xfrm>
            <a:prstGeom prst="curved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D433F483-59F5-6843-B4B4-A936A87831A9}"/>
                </a:ext>
              </a:extLst>
            </p:cNvPr>
            <p:cNvSpPr txBox="1"/>
            <p:nvPr/>
          </p:nvSpPr>
          <p:spPr>
            <a:xfrm>
              <a:off x="2504581" y="3221514"/>
              <a:ext cx="543739" cy="261610"/>
            </a:xfrm>
            <a:prstGeom prst="rect">
              <a:avLst/>
            </a:prstGeom>
            <a:noFill/>
          </p:spPr>
          <p:txBody>
            <a:bodyPr wrap="none" rtlCol="0">
              <a:spAutoFit/>
            </a:bodyPr>
            <a:lstStyle/>
            <a:p>
              <a:r>
                <a:rPr lang="en-US" sz="1050" dirty="0"/>
                <a:t>18÷12</a:t>
              </a:r>
            </a:p>
          </p:txBody>
        </p:sp>
        <p:sp>
          <p:nvSpPr>
            <p:cNvPr id="63" name="Right Arrow 62">
              <a:extLst>
                <a:ext uri="{FF2B5EF4-FFF2-40B4-BE49-F238E27FC236}">
                  <a16:creationId xmlns:a16="http://schemas.microsoft.com/office/drawing/2014/main" id="{C24DE46C-BC0D-8E47-AFFB-E88EDD71E5DA}"/>
                </a:ext>
              </a:extLst>
            </p:cNvPr>
            <p:cNvSpPr/>
            <p:nvPr/>
          </p:nvSpPr>
          <p:spPr>
            <a:xfrm>
              <a:off x="2572789" y="2925368"/>
              <a:ext cx="407324" cy="2899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5106886-B962-F447-BB2F-021F75773207}"/>
              </a:ext>
            </a:extLst>
          </p:cNvPr>
          <p:cNvGrpSpPr/>
          <p:nvPr/>
        </p:nvGrpSpPr>
        <p:grpSpPr>
          <a:xfrm>
            <a:off x="3397074" y="2925368"/>
            <a:ext cx="1526521" cy="568647"/>
            <a:chOff x="3397074" y="2925368"/>
            <a:chExt cx="1526521" cy="568647"/>
          </a:xfrm>
        </p:grpSpPr>
        <p:cxnSp>
          <p:nvCxnSpPr>
            <p:cNvPr id="66" name="Curved Connector 65">
              <a:extLst>
                <a:ext uri="{FF2B5EF4-FFF2-40B4-BE49-F238E27FC236}">
                  <a16:creationId xmlns:a16="http://schemas.microsoft.com/office/drawing/2014/main" id="{CB214545-1C40-2040-89E9-EC8A9B41D3F9}"/>
                </a:ext>
              </a:extLst>
            </p:cNvPr>
            <p:cNvCxnSpPr>
              <a:cxnSpLocks/>
            </p:cNvCxnSpPr>
            <p:nvPr/>
          </p:nvCxnSpPr>
          <p:spPr>
            <a:xfrm rot="16200000" flipH="1">
              <a:off x="3310203" y="3158724"/>
              <a:ext cx="422162" cy="248420"/>
            </a:xfrm>
            <a:prstGeom prst="curved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67" name="TextBox 66">
              <a:extLst>
                <a:ext uri="{FF2B5EF4-FFF2-40B4-BE49-F238E27FC236}">
                  <a16:creationId xmlns:a16="http://schemas.microsoft.com/office/drawing/2014/main" id="{871FC74E-171A-C44E-A63B-E3091F72D78B}"/>
                </a:ext>
              </a:extLst>
            </p:cNvPr>
            <p:cNvSpPr txBox="1"/>
            <p:nvPr/>
          </p:nvSpPr>
          <p:spPr>
            <a:xfrm>
              <a:off x="4444885" y="3218019"/>
              <a:ext cx="458780" cy="253916"/>
            </a:xfrm>
            <a:prstGeom prst="rect">
              <a:avLst/>
            </a:prstGeom>
            <a:noFill/>
          </p:spPr>
          <p:txBody>
            <a:bodyPr wrap="none" rtlCol="0">
              <a:spAutoFit/>
            </a:bodyPr>
            <a:lstStyle/>
            <a:p>
              <a:r>
                <a:rPr lang="en-US" sz="1050" dirty="0"/>
                <a:t>12÷6</a:t>
              </a:r>
            </a:p>
          </p:txBody>
        </p:sp>
        <p:sp>
          <p:nvSpPr>
            <p:cNvPr id="68" name="Right Arrow 67">
              <a:extLst>
                <a:ext uri="{FF2B5EF4-FFF2-40B4-BE49-F238E27FC236}">
                  <a16:creationId xmlns:a16="http://schemas.microsoft.com/office/drawing/2014/main" id="{DB91CE9A-9EB3-EF4C-BE8F-69E00932FA2B}"/>
                </a:ext>
              </a:extLst>
            </p:cNvPr>
            <p:cNvSpPr/>
            <p:nvPr/>
          </p:nvSpPr>
          <p:spPr>
            <a:xfrm>
              <a:off x="4516271" y="2925368"/>
              <a:ext cx="407324" cy="2899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132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4" grpId="0" animBg="1"/>
      <p:bldP spid="54" grpId="0" animBg="1"/>
      <p:bldP spid="55" grpId="0"/>
      <p:bldP spid="56" grpId="0"/>
      <p:bldP spid="57" grpId="0" animBg="1"/>
      <p:bldP spid="58" grpId="0" animBg="1"/>
      <p:bldP spid="5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Palindrome</a:t>
            </a:r>
          </a:p>
        </p:txBody>
      </p:sp>
      <p:sp>
        <p:nvSpPr>
          <p:cNvPr id="3" name="Content Placeholder 2"/>
          <p:cNvSpPr>
            <a:spLocks noGrp="1"/>
          </p:cNvSpPr>
          <p:nvPr>
            <p:ph idx="1"/>
          </p:nvPr>
        </p:nvSpPr>
        <p:spPr>
          <a:xfrm>
            <a:off x="457200" y="1284514"/>
            <a:ext cx="8229600" cy="4841649"/>
          </a:xfrm>
        </p:spPr>
        <p:txBody>
          <a:bodyPr>
            <a:normAutofit/>
          </a:bodyPr>
          <a:lstStyle/>
          <a:p>
            <a:r>
              <a:rPr lang="en-US" sz="2400" dirty="0"/>
              <a:t>Recall that a palindrome is a word that reads the same forward and backward, e.g., level, noon, racecar</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77</a:t>
            </a:fld>
            <a:endParaRPr lang="en-US"/>
          </a:p>
        </p:txBody>
      </p:sp>
      <p:sp>
        <p:nvSpPr>
          <p:cNvPr id="6" name="Rectangle 5"/>
          <p:cNvSpPr/>
          <p:nvPr/>
        </p:nvSpPr>
        <p:spPr>
          <a:xfrm>
            <a:off x="483773" y="2436460"/>
            <a:ext cx="6712783" cy="1249651"/>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tx1"/>
                </a:solidFill>
              </a:rPr>
              <a:t>To check if a string </a:t>
            </a:r>
            <a:r>
              <a:rPr lang="en-US" sz="1600" dirty="0">
                <a:solidFill>
                  <a:schemeClr val="tx1"/>
                </a:solidFill>
                <a:latin typeface="Menlo" pitchFamily="49" charset="0"/>
                <a:ea typeface="Menlo" pitchFamily="49" charset="0"/>
                <a:cs typeface="Menlo" pitchFamily="49" charset="0"/>
              </a:rPr>
              <a:t>s[0..n–1]</a:t>
            </a:r>
            <a:r>
              <a:rPr lang="en-US" dirty="0">
                <a:solidFill>
                  <a:schemeClr val="tx1"/>
                </a:solidFill>
              </a:rPr>
              <a:t> is a palindrome,</a:t>
            </a:r>
          </a:p>
          <a:p>
            <a:pPr marL="685800" indent="-342900">
              <a:buAutoNum type="arabicPeriod"/>
            </a:pPr>
            <a:r>
              <a:rPr lang="en-US" dirty="0">
                <a:solidFill>
                  <a:schemeClr val="tx1"/>
                </a:solidFill>
              </a:rPr>
              <a:t>if </a:t>
            </a:r>
            <a:r>
              <a:rPr lang="en-US" sz="1600" dirty="0">
                <a:solidFill>
                  <a:schemeClr val="tx1"/>
                </a:solidFill>
                <a:latin typeface="Menlo" pitchFamily="49" charset="0"/>
                <a:ea typeface="Menlo" pitchFamily="49" charset="0"/>
                <a:cs typeface="Menlo" pitchFamily="49" charset="0"/>
              </a:rPr>
              <a:t>n</a:t>
            </a:r>
            <a:r>
              <a:rPr lang="en-US" dirty="0">
                <a:solidFill>
                  <a:schemeClr val="tx1"/>
                </a:solidFill>
              </a:rPr>
              <a:t> &lt; 2, </a:t>
            </a:r>
            <a:r>
              <a:rPr lang="en-US" sz="1600" dirty="0">
                <a:solidFill>
                  <a:schemeClr val="tx1"/>
                </a:solidFill>
                <a:latin typeface="Menlo" pitchFamily="49" charset="0"/>
                <a:ea typeface="Menlo" pitchFamily="49" charset="0"/>
                <a:cs typeface="Menlo" pitchFamily="49" charset="0"/>
              </a:rPr>
              <a:t>s</a:t>
            </a:r>
            <a:r>
              <a:rPr lang="en-US" dirty="0">
                <a:solidFill>
                  <a:schemeClr val="tx1"/>
                </a:solidFill>
              </a:rPr>
              <a:t> is a palindrome</a:t>
            </a:r>
          </a:p>
          <a:p>
            <a:pPr marL="685800" indent="-342900">
              <a:buAutoNum type="arabicPeriod"/>
            </a:pPr>
            <a:r>
              <a:rPr lang="en-US" dirty="0">
                <a:solidFill>
                  <a:schemeClr val="tx1"/>
                </a:solidFill>
              </a:rPr>
              <a:t>otherwise, </a:t>
            </a:r>
            <a:r>
              <a:rPr lang="en-US" sz="1600" dirty="0">
                <a:solidFill>
                  <a:schemeClr val="tx1"/>
                </a:solidFill>
                <a:latin typeface="Menlo" pitchFamily="49" charset="0"/>
                <a:ea typeface="Menlo" pitchFamily="49" charset="0"/>
                <a:cs typeface="Menlo" pitchFamily="49" charset="0"/>
              </a:rPr>
              <a:t>s</a:t>
            </a:r>
            <a:r>
              <a:rPr lang="en-US" dirty="0">
                <a:solidFill>
                  <a:schemeClr val="tx1"/>
                </a:solidFill>
              </a:rPr>
              <a:t> is a palindrome if and only if </a:t>
            </a:r>
            <a:br>
              <a:rPr lang="en-US" dirty="0">
                <a:solidFill>
                  <a:schemeClr val="tx1"/>
                </a:solidFill>
              </a:rPr>
            </a:br>
            <a:r>
              <a:rPr lang="en-US" sz="1600" dirty="0">
                <a:solidFill>
                  <a:schemeClr val="tx1"/>
                </a:solidFill>
                <a:highlight>
                  <a:srgbClr val="FFFF00"/>
                </a:highlight>
                <a:latin typeface="Menlo" pitchFamily="49" charset="0"/>
                <a:ea typeface="Menlo" pitchFamily="49" charset="0"/>
                <a:cs typeface="Menlo" pitchFamily="49" charset="0"/>
              </a:rPr>
              <a:t>s[0]</a:t>
            </a:r>
            <a:r>
              <a:rPr lang="en-US" dirty="0">
                <a:solidFill>
                  <a:schemeClr val="tx1"/>
                </a:solidFill>
                <a:highlight>
                  <a:srgbClr val="FFFF00"/>
                </a:highlight>
              </a:rPr>
              <a:t> is the same as </a:t>
            </a:r>
            <a:r>
              <a:rPr lang="en-US" sz="1600" dirty="0">
                <a:solidFill>
                  <a:schemeClr val="tx1"/>
                </a:solidFill>
                <a:highlight>
                  <a:srgbClr val="FFFF00"/>
                </a:highlight>
                <a:latin typeface="Menlo" pitchFamily="49" charset="0"/>
                <a:ea typeface="Menlo" pitchFamily="49" charset="0"/>
                <a:cs typeface="Menlo" pitchFamily="49" charset="0"/>
              </a:rPr>
              <a:t>s[n-1]</a:t>
            </a:r>
            <a:r>
              <a:rPr lang="en-US" dirty="0">
                <a:solidFill>
                  <a:schemeClr val="tx1"/>
                </a:solidFill>
                <a:highlight>
                  <a:srgbClr val="FFFF00"/>
                </a:highlight>
              </a:rPr>
              <a:t> </a:t>
            </a:r>
            <a:r>
              <a:rPr lang="en-US" dirty="0">
                <a:solidFill>
                  <a:schemeClr val="tx1"/>
                </a:solidFill>
              </a:rPr>
              <a:t>and </a:t>
            </a:r>
            <a:r>
              <a:rPr lang="en-US" sz="1600" dirty="0">
                <a:solidFill>
                  <a:schemeClr val="tx1"/>
                </a:solidFill>
                <a:highlight>
                  <a:srgbClr val="FFFF00"/>
                </a:highlight>
                <a:latin typeface="Menlo" pitchFamily="49" charset="0"/>
                <a:ea typeface="Menlo" pitchFamily="49" charset="0"/>
                <a:cs typeface="Menlo" pitchFamily="49" charset="0"/>
              </a:rPr>
              <a:t>s[1..n-2] </a:t>
            </a:r>
            <a:r>
              <a:rPr lang="en-US" dirty="0">
                <a:solidFill>
                  <a:schemeClr val="tx1"/>
                </a:solidFill>
                <a:highlight>
                  <a:srgbClr val="FFFF00"/>
                </a:highlight>
              </a:rPr>
              <a:t>is a palindrome</a:t>
            </a:r>
          </a:p>
        </p:txBody>
      </p:sp>
      <p:sp>
        <p:nvSpPr>
          <p:cNvPr id="7" name="TextBox 6"/>
          <p:cNvSpPr txBox="1"/>
          <p:nvPr/>
        </p:nvSpPr>
        <p:spPr>
          <a:xfrm>
            <a:off x="457200" y="2168669"/>
            <a:ext cx="1976823" cy="307777"/>
          </a:xfrm>
          <a:prstGeom prst="rect">
            <a:avLst/>
          </a:prstGeom>
          <a:noFill/>
        </p:spPr>
        <p:txBody>
          <a:bodyPr wrap="none" rtlCol="0">
            <a:spAutoFit/>
          </a:bodyPr>
          <a:lstStyle/>
          <a:p>
            <a:r>
              <a:rPr lang="en-US" sz="1400" dirty="0">
                <a:latin typeface="Segoe Print" pitchFamily="2" charset="0"/>
              </a:rPr>
              <a:t>Recursive algorithm</a:t>
            </a:r>
          </a:p>
        </p:txBody>
      </p:sp>
      <p:graphicFrame>
        <p:nvGraphicFramePr>
          <p:cNvPr id="8" name="Table 7"/>
          <p:cNvGraphicFramePr>
            <a:graphicFrameLocks noGrp="1"/>
          </p:cNvGraphicFramePr>
          <p:nvPr>
            <p:extLst>
              <p:ext uri="{D42A27DB-BD31-4B8C-83A1-F6EECF244321}">
                <p14:modId xmlns:p14="http://schemas.microsoft.com/office/powerpoint/2010/main" val="3406484963"/>
              </p:ext>
            </p:extLst>
          </p:nvPr>
        </p:nvGraphicFramePr>
        <p:xfrm>
          <a:off x="4962945" y="2179285"/>
          <a:ext cx="3914778" cy="365760"/>
        </p:xfrm>
        <a:graphic>
          <a:graphicData uri="http://schemas.openxmlformats.org/drawingml/2006/table">
            <a:tbl>
              <a:tblPr>
                <a:tableStyleId>{073A0DAA-6AF3-43AB-8588-CEC1D06C72B9}</a:tableStyleId>
              </a:tblPr>
              <a:tblGrid>
                <a:gridCol w="559254">
                  <a:extLst>
                    <a:ext uri="{9D8B030D-6E8A-4147-A177-3AD203B41FA5}">
                      <a16:colId xmlns:a16="http://schemas.microsoft.com/office/drawing/2014/main" val="20000"/>
                    </a:ext>
                  </a:extLst>
                </a:gridCol>
                <a:gridCol w="559254">
                  <a:extLst>
                    <a:ext uri="{9D8B030D-6E8A-4147-A177-3AD203B41FA5}">
                      <a16:colId xmlns:a16="http://schemas.microsoft.com/office/drawing/2014/main" val="20001"/>
                    </a:ext>
                  </a:extLst>
                </a:gridCol>
                <a:gridCol w="559254">
                  <a:extLst>
                    <a:ext uri="{9D8B030D-6E8A-4147-A177-3AD203B41FA5}">
                      <a16:colId xmlns:a16="http://schemas.microsoft.com/office/drawing/2014/main" val="20002"/>
                    </a:ext>
                  </a:extLst>
                </a:gridCol>
                <a:gridCol w="559254">
                  <a:extLst>
                    <a:ext uri="{9D8B030D-6E8A-4147-A177-3AD203B41FA5}">
                      <a16:colId xmlns:a16="http://schemas.microsoft.com/office/drawing/2014/main" val="20003"/>
                    </a:ext>
                  </a:extLst>
                </a:gridCol>
                <a:gridCol w="559254">
                  <a:extLst>
                    <a:ext uri="{9D8B030D-6E8A-4147-A177-3AD203B41FA5}">
                      <a16:colId xmlns:a16="http://schemas.microsoft.com/office/drawing/2014/main" val="20004"/>
                    </a:ext>
                  </a:extLst>
                </a:gridCol>
                <a:gridCol w="559254">
                  <a:extLst>
                    <a:ext uri="{9D8B030D-6E8A-4147-A177-3AD203B41FA5}">
                      <a16:colId xmlns:a16="http://schemas.microsoft.com/office/drawing/2014/main" val="20005"/>
                    </a:ext>
                  </a:extLst>
                </a:gridCol>
                <a:gridCol w="559254">
                  <a:extLst>
                    <a:ext uri="{9D8B030D-6E8A-4147-A177-3AD203B41FA5}">
                      <a16:colId xmlns:a16="http://schemas.microsoft.com/office/drawing/2014/main" val="20006"/>
                    </a:ext>
                  </a:extLst>
                </a:gridCol>
              </a:tblGrid>
              <a:tr h="365760">
                <a:tc>
                  <a:txBody>
                    <a:bodyPr/>
                    <a:lstStyle/>
                    <a:p>
                      <a:pPr algn="ctr"/>
                      <a:r>
                        <a:rPr lang="en-US" sz="1600"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Rectangle 10"/>
          <p:cNvSpPr/>
          <p:nvPr/>
        </p:nvSpPr>
        <p:spPr>
          <a:xfrm>
            <a:off x="763379" y="3791176"/>
            <a:ext cx="7989021"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bool</a:t>
            </a:r>
            <a:r>
              <a:rPr lang="en-US" dirty="0">
                <a:solidFill>
                  <a:schemeClr val="tx1"/>
                </a:solidFill>
                <a:latin typeface="Menlo" pitchFamily="49" charset="0"/>
                <a:ea typeface="Menlo" pitchFamily="49" charset="0"/>
                <a:cs typeface="Menlo" pitchFamily="49" charset="0"/>
              </a:rPr>
              <a:t> </a:t>
            </a:r>
            <a:r>
              <a:rPr lang="en-US" dirty="0" err="1">
                <a:solidFill>
                  <a:schemeClr val="tx1"/>
                </a:solidFill>
                <a:latin typeface="Menlo" pitchFamily="49" charset="0"/>
                <a:ea typeface="Menlo" pitchFamily="49" charset="0"/>
                <a:cs typeface="Menlo" pitchFamily="49" charset="0"/>
              </a:rPr>
              <a:t>is_palindrome</a:t>
            </a:r>
            <a:r>
              <a:rPr lang="en-US" dirty="0">
                <a:solidFill>
                  <a:schemeClr val="tx1"/>
                </a:solidFill>
                <a:latin typeface="Menlo" pitchFamily="49" charset="0"/>
                <a:ea typeface="Menlo" pitchFamily="49" charset="0"/>
                <a:cs typeface="Menlo" pitchFamily="49" charset="0"/>
              </a:rPr>
              <a:t>( string s )</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12" name="TextBox 11"/>
          <p:cNvSpPr txBox="1"/>
          <p:nvPr/>
        </p:nvSpPr>
        <p:spPr>
          <a:xfrm>
            <a:off x="1351860" y="4372320"/>
            <a:ext cx="2834430"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a:t>
            </a:r>
            <a:r>
              <a:rPr lang="en-US" dirty="0" err="1">
                <a:latin typeface="Menlo" pitchFamily="49" charset="0"/>
                <a:ea typeface="Menlo" pitchFamily="49" charset="0"/>
                <a:cs typeface="Menlo" pitchFamily="49" charset="0"/>
              </a:rPr>
              <a:t>s.length</a:t>
            </a:r>
            <a:r>
              <a:rPr lang="en-US" dirty="0">
                <a:latin typeface="Menlo" pitchFamily="49" charset="0"/>
                <a:ea typeface="Menlo" pitchFamily="49" charset="0"/>
                <a:cs typeface="Menlo" pitchFamily="49" charset="0"/>
              </a:rPr>
              <a:t>() &lt; 2)</a:t>
            </a:r>
          </a:p>
          <a:p>
            <a:r>
              <a:rPr lang="en-US" dirty="0">
                <a:latin typeface="Menlo" pitchFamily="49" charset="0"/>
                <a:ea typeface="Menlo" pitchFamily="49" charset="0"/>
                <a:cs typeface="Menlo" pitchFamily="49" charset="0"/>
              </a:rPr>
              <a:t>	return  ???;</a:t>
            </a:r>
          </a:p>
        </p:txBody>
      </p:sp>
      <p:sp>
        <p:nvSpPr>
          <p:cNvPr id="13" name="TextBox 12"/>
          <p:cNvSpPr txBox="1"/>
          <p:nvPr/>
        </p:nvSpPr>
        <p:spPr>
          <a:xfrm>
            <a:off x="1351860" y="5018651"/>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14" name="Rectangle 13"/>
          <p:cNvSpPr/>
          <p:nvPr/>
        </p:nvSpPr>
        <p:spPr>
          <a:xfrm>
            <a:off x="2746938" y="5284149"/>
            <a:ext cx="5938788" cy="380833"/>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(s[0] == s[</a:t>
            </a:r>
            <a:r>
              <a:rPr lang="en-US" b="1" dirty="0" err="1">
                <a:solidFill>
                  <a:schemeClr val="accent6">
                    <a:lumMod val="75000"/>
                  </a:schemeClr>
                </a:solidFill>
                <a:latin typeface="Menlo" pitchFamily="49" charset="0"/>
                <a:ea typeface="Menlo" pitchFamily="49" charset="0"/>
                <a:cs typeface="Menlo" pitchFamily="49" charset="0"/>
              </a:rPr>
              <a:t>s.length</a:t>
            </a:r>
            <a:r>
              <a:rPr lang="en-US" b="1" dirty="0">
                <a:solidFill>
                  <a:schemeClr val="accent6">
                    <a:lumMod val="75000"/>
                  </a:schemeClr>
                </a:solidFill>
                <a:latin typeface="Menlo" pitchFamily="49" charset="0"/>
                <a:ea typeface="Menlo" pitchFamily="49" charset="0"/>
                <a:cs typeface="Menlo" pitchFamily="49" charset="0"/>
              </a:rPr>
              <a:t>()-1]) </a:t>
            </a:r>
          </a:p>
        </p:txBody>
      </p:sp>
      <p:sp>
        <p:nvSpPr>
          <p:cNvPr id="15" name="Rectangle 14"/>
          <p:cNvSpPr/>
          <p:nvPr/>
        </p:nvSpPr>
        <p:spPr>
          <a:xfrm>
            <a:off x="2818200" y="4668851"/>
            <a:ext cx="1107509"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true;</a:t>
            </a:r>
          </a:p>
        </p:txBody>
      </p:sp>
      <p:sp>
        <p:nvSpPr>
          <p:cNvPr id="16" name="TextBox 15"/>
          <p:cNvSpPr txBox="1"/>
          <p:nvPr/>
        </p:nvSpPr>
        <p:spPr>
          <a:xfrm>
            <a:off x="6479101" y="3753076"/>
            <a:ext cx="2351606" cy="338554"/>
          </a:xfrm>
          <a:prstGeom prst="rect">
            <a:avLst/>
          </a:prstGeom>
          <a:noFill/>
        </p:spPr>
        <p:txBody>
          <a:bodyPr wrap="none" rtlCol="0">
            <a:spAutoFit/>
          </a:bodyPr>
          <a:lstStyle/>
          <a:p>
            <a:r>
              <a:rPr lang="en-US" sz="1600" dirty="0"/>
              <a:t>palindrome_recursive.cpp</a:t>
            </a:r>
          </a:p>
        </p:txBody>
      </p:sp>
      <p:sp>
        <p:nvSpPr>
          <p:cNvPr id="17" name="Rectangle 16"/>
          <p:cNvSpPr/>
          <p:nvPr/>
        </p:nvSpPr>
        <p:spPr>
          <a:xfrm>
            <a:off x="2391338" y="5616030"/>
            <a:ext cx="6278418" cy="326634"/>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&amp;&amp; </a:t>
            </a:r>
            <a:r>
              <a:rPr lang="en-US" b="1" dirty="0" err="1">
                <a:solidFill>
                  <a:schemeClr val="accent6">
                    <a:lumMod val="75000"/>
                  </a:schemeClr>
                </a:solidFill>
                <a:latin typeface="Menlo" pitchFamily="49" charset="0"/>
                <a:ea typeface="Menlo" pitchFamily="49" charset="0"/>
                <a:cs typeface="Menlo" pitchFamily="49" charset="0"/>
              </a:rPr>
              <a:t>is_palindrome</a:t>
            </a:r>
            <a:r>
              <a:rPr lang="en-US" b="1" dirty="0">
                <a:solidFill>
                  <a:schemeClr val="accent6">
                    <a:lumMod val="75000"/>
                  </a:schemeClr>
                </a:solidFill>
                <a:latin typeface="Menlo" pitchFamily="49" charset="0"/>
                <a:ea typeface="Menlo" pitchFamily="49" charset="0"/>
                <a:cs typeface="Menlo" pitchFamily="49" charset="0"/>
              </a:rPr>
              <a:t>(</a:t>
            </a:r>
            <a:r>
              <a:rPr lang="en-US" b="1" dirty="0" err="1">
                <a:solidFill>
                  <a:schemeClr val="accent6">
                    <a:lumMod val="75000"/>
                  </a:schemeClr>
                </a:solidFill>
                <a:latin typeface="Menlo" pitchFamily="49" charset="0"/>
                <a:ea typeface="Menlo" pitchFamily="49" charset="0"/>
                <a:cs typeface="Menlo" pitchFamily="49" charset="0"/>
              </a:rPr>
              <a:t>s.substr</a:t>
            </a:r>
            <a:r>
              <a:rPr lang="en-US" b="1" dirty="0">
                <a:solidFill>
                  <a:schemeClr val="accent6">
                    <a:lumMod val="75000"/>
                  </a:schemeClr>
                </a:solidFill>
                <a:latin typeface="Menlo" pitchFamily="49" charset="0"/>
                <a:ea typeface="Menlo" pitchFamily="49" charset="0"/>
                <a:cs typeface="Menlo" pitchFamily="49" charset="0"/>
              </a:rPr>
              <a:t>(1,s.length()-2));</a:t>
            </a:r>
          </a:p>
        </p:txBody>
      </p:sp>
    </p:spTree>
    <p:extLst>
      <p:ext uri="{BB962C8B-B14F-4D97-AF65-F5344CB8AC3E}">
        <p14:creationId xmlns:p14="http://schemas.microsoft.com/office/powerpoint/2010/main" val="3923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p:bldP spid="14" grpId="0" animBg="1"/>
      <p:bldP spid="15" grpId="0" animBg="1"/>
      <p:bldP spid="16" grpId="0"/>
      <p:bldP spid="1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3" name="Content Placeholder 2"/>
          <p:cNvSpPr>
            <a:spLocks noGrp="1"/>
          </p:cNvSpPr>
          <p:nvPr>
            <p:ph idx="1"/>
          </p:nvPr>
        </p:nvSpPr>
        <p:spPr/>
        <p:txBody>
          <a:bodyPr>
            <a:normAutofit/>
          </a:bodyPr>
          <a:lstStyle/>
          <a:p>
            <a:r>
              <a:rPr lang="en-US" sz="2400" dirty="0"/>
              <a:t>The </a:t>
            </a:r>
            <a:r>
              <a:rPr lang="en-US" sz="2400" b="1" dirty="0">
                <a:solidFill>
                  <a:schemeClr val="accent6">
                    <a:lumMod val="75000"/>
                  </a:schemeClr>
                </a:solidFill>
              </a:rPr>
              <a:t>Tower of Hanoi</a:t>
            </a:r>
            <a:r>
              <a:rPr lang="en-US" sz="2400" dirty="0"/>
              <a:t> is a mathematical game, consisting of three rods and disks of different sizes which can slide onto any rod.</a:t>
            </a:r>
          </a:p>
          <a:p>
            <a:r>
              <a:rPr lang="en-US" sz="2400" dirty="0"/>
              <a:t>The puzzle starts with the disks neatly stacked in order of size on one rod, the smallest at the top, thus making a conical shape.</a:t>
            </a:r>
          </a:p>
          <a:p>
            <a:r>
              <a:rPr lang="en-US" sz="2400" dirty="0"/>
              <a:t>Objectives: To move the entire stack to another rod.</a:t>
            </a:r>
          </a:p>
          <a:p>
            <a:r>
              <a:rPr lang="en-US" sz="2400" dirty="0"/>
              <a:t>Rules: </a:t>
            </a:r>
          </a:p>
          <a:p>
            <a:pPr lvl="1"/>
            <a:r>
              <a:rPr lang="en-US" dirty="0"/>
              <a:t>Only one disk may be moved at a time</a:t>
            </a:r>
          </a:p>
          <a:p>
            <a:pPr lvl="1"/>
            <a:r>
              <a:rPr lang="en-US" dirty="0"/>
              <a:t>The removed disk must be placed on one of the rods</a:t>
            </a:r>
          </a:p>
          <a:p>
            <a:pPr lvl="1"/>
            <a:r>
              <a:rPr lang="en-US" dirty="0"/>
              <a:t>No disk may be placed on top </a:t>
            </a:r>
            <a:br>
              <a:rPr lang="en-US" dirty="0"/>
            </a:br>
            <a:r>
              <a:rPr lang="en-US" dirty="0"/>
              <a:t>of a smaller disk </a:t>
            </a:r>
          </a:p>
          <a:p>
            <a:pPr>
              <a:buNone/>
            </a:pPr>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78</a:t>
            </a:fld>
            <a:endParaRPr lang="en-US"/>
          </a:p>
        </p:txBody>
      </p:sp>
      <p:pic>
        <p:nvPicPr>
          <p:cNvPr id="8" name="Picture 2" descr="C:\Users\ykchoi\Dropbox\teaching\programming\engg1112 computer programming (2014-15)\lecture\lect15_Recursion\Tower_of_Hanoi.jpeg"/>
          <p:cNvPicPr>
            <a:picLocks noChangeAspect="1" noChangeArrowheads="1"/>
          </p:cNvPicPr>
          <p:nvPr/>
        </p:nvPicPr>
        <p:blipFill>
          <a:blip r:embed="rId2"/>
          <a:srcRect/>
          <a:stretch>
            <a:fillRect/>
          </a:stretch>
        </p:blipFill>
        <p:spPr bwMode="auto">
          <a:xfrm>
            <a:off x="4959537" y="5231803"/>
            <a:ext cx="3187326" cy="1402988"/>
          </a:xfrm>
          <a:prstGeom prst="rect">
            <a:avLst/>
          </a:prstGeom>
          <a:noFill/>
        </p:spPr>
      </p:pic>
      <p:sp>
        <p:nvSpPr>
          <p:cNvPr id="9" name="TextBox 8"/>
          <p:cNvSpPr txBox="1"/>
          <p:nvPr/>
        </p:nvSpPr>
        <p:spPr>
          <a:xfrm>
            <a:off x="5327739" y="6581001"/>
            <a:ext cx="2276008" cy="276999"/>
          </a:xfrm>
          <a:prstGeom prst="rect">
            <a:avLst/>
          </a:prstGeom>
          <a:noFill/>
        </p:spPr>
        <p:txBody>
          <a:bodyPr wrap="none" rtlCol="0">
            <a:spAutoFit/>
          </a:bodyPr>
          <a:lstStyle/>
          <a:p>
            <a:r>
              <a:rPr lang="en-US" sz="1200" dirty="0"/>
              <a:t>Image from Wikimedia Commons</a:t>
            </a:r>
          </a:p>
        </p:txBody>
      </p:sp>
    </p:spTree>
    <p:extLst>
      <p:ext uri="{BB962C8B-B14F-4D97-AF65-F5344CB8AC3E}">
        <p14:creationId xmlns:p14="http://schemas.microsoft.com/office/powerpoint/2010/main" val="1692651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ounded Rectangle 113"/>
          <p:cNvSpPr/>
          <p:nvPr/>
        </p:nvSpPr>
        <p:spPr>
          <a:xfrm>
            <a:off x="7380124" y="2509216"/>
            <a:ext cx="1618425" cy="21341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1 step</a:t>
            </a:r>
          </a:p>
        </p:txBody>
      </p:sp>
      <p:sp>
        <p:nvSpPr>
          <p:cNvPr id="2" name="Title 1"/>
          <p:cNvSpPr>
            <a:spLocks noGrp="1"/>
          </p:cNvSpPr>
          <p:nvPr>
            <p:ph type="title"/>
          </p:nvPr>
        </p:nvSpPr>
        <p:spPr>
          <a:xfrm>
            <a:off x="457200" y="274638"/>
            <a:ext cx="8229600" cy="578896"/>
          </a:xfrm>
        </p:spPr>
        <p:txBody>
          <a:bodyPr>
            <a:noAutofit/>
          </a:bodyPr>
          <a:lstStyle/>
          <a:p>
            <a:r>
              <a:rPr lang="en-US" sz="3600" dirty="0"/>
              <a:t>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79</a:t>
            </a:fld>
            <a:endParaRPr lang="en-US"/>
          </a:p>
        </p:txBody>
      </p:sp>
      <p:sp>
        <p:nvSpPr>
          <p:cNvPr id="6" name="TextBox 5"/>
          <p:cNvSpPr txBox="1"/>
          <p:nvPr/>
        </p:nvSpPr>
        <p:spPr>
          <a:xfrm>
            <a:off x="655415" y="1152290"/>
            <a:ext cx="4937570"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1 disk only?</a:t>
            </a:r>
            <a:endParaRPr lang="en-US" dirty="0"/>
          </a:p>
        </p:txBody>
      </p:sp>
      <p:sp>
        <p:nvSpPr>
          <p:cNvPr id="29" name="TextBox 28"/>
          <p:cNvSpPr txBox="1"/>
          <p:nvPr/>
        </p:nvSpPr>
        <p:spPr>
          <a:xfrm>
            <a:off x="655415" y="2647950"/>
            <a:ext cx="4498347"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2 disks?</a:t>
            </a:r>
            <a:endParaRPr lang="en-US" dirty="0"/>
          </a:p>
        </p:txBody>
      </p:sp>
      <p:grpSp>
        <p:nvGrpSpPr>
          <p:cNvPr id="107" name="Group 106"/>
          <p:cNvGrpSpPr/>
          <p:nvPr/>
        </p:nvGrpSpPr>
        <p:grpSpPr>
          <a:xfrm>
            <a:off x="920905" y="3088242"/>
            <a:ext cx="2743200" cy="950059"/>
            <a:chOff x="920905" y="3088242"/>
            <a:chExt cx="2743200" cy="950059"/>
          </a:xfrm>
        </p:grpSpPr>
        <p:sp>
          <p:nvSpPr>
            <p:cNvPr id="36" name="TextBox 35"/>
            <p:cNvSpPr txBox="1"/>
            <p:nvPr/>
          </p:nvSpPr>
          <p:spPr>
            <a:xfrm>
              <a:off x="1229983" y="3699747"/>
              <a:ext cx="303288" cy="338554"/>
            </a:xfrm>
            <a:prstGeom prst="rect">
              <a:avLst/>
            </a:prstGeom>
            <a:noFill/>
          </p:spPr>
          <p:txBody>
            <a:bodyPr wrap="none" rtlCol="0">
              <a:spAutoFit/>
            </a:bodyPr>
            <a:lstStyle/>
            <a:p>
              <a:r>
                <a:rPr lang="en-US" sz="1600" dirty="0"/>
                <a:t>A</a:t>
              </a:r>
            </a:p>
          </p:txBody>
        </p:sp>
        <p:sp>
          <p:nvSpPr>
            <p:cNvPr id="37" name="TextBox 36"/>
            <p:cNvSpPr txBox="1"/>
            <p:nvPr/>
          </p:nvSpPr>
          <p:spPr>
            <a:xfrm>
              <a:off x="2142766" y="3699747"/>
              <a:ext cx="303288" cy="338554"/>
            </a:xfrm>
            <a:prstGeom prst="rect">
              <a:avLst/>
            </a:prstGeom>
            <a:noFill/>
          </p:spPr>
          <p:txBody>
            <a:bodyPr wrap="none" rtlCol="0">
              <a:spAutoFit/>
            </a:bodyPr>
            <a:lstStyle/>
            <a:p>
              <a:r>
                <a:rPr lang="en-US" sz="1600" dirty="0"/>
                <a:t>B</a:t>
              </a:r>
            </a:p>
          </p:txBody>
        </p:sp>
        <p:sp>
          <p:nvSpPr>
            <p:cNvPr id="38" name="TextBox 37"/>
            <p:cNvSpPr txBox="1"/>
            <p:nvPr/>
          </p:nvSpPr>
          <p:spPr>
            <a:xfrm>
              <a:off x="3073100" y="3699747"/>
              <a:ext cx="303288" cy="338554"/>
            </a:xfrm>
            <a:prstGeom prst="rect">
              <a:avLst/>
            </a:prstGeom>
            <a:noFill/>
          </p:spPr>
          <p:txBody>
            <a:bodyPr wrap="none" rtlCol="0">
              <a:spAutoFit/>
            </a:bodyPr>
            <a:lstStyle/>
            <a:p>
              <a:r>
                <a:rPr lang="en-US" sz="1600" dirty="0"/>
                <a:t>C</a:t>
              </a:r>
            </a:p>
          </p:txBody>
        </p:sp>
        <p:grpSp>
          <p:nvGrpSpPr>
            <p:cNvPr id="100" name="Group 99"/>
            <p:cNvGrpSpPr/>
            <p:nvPr/>
          </p:nvGrpSpPr>
          <p:grpSpPr>
            <a:xfrm>
              <a:off x="920905" y="3088242"/>
              <a:ext cx="2743200" cy="654455"/>
              <a:chOff x="920905" y="3088242"/>
              <a:chExt cx="2743200" cy="654455"/>
            </a:xfrm>
          </p:grpSpPr>
          <p:grpSp>
            <p:nvGrpSpPr>
              <p:cNvPr id="30" name="Group 29"/>
              <p:cNvGrpSpPr/>
              <p:nvPr/>
            </p:nvGrpSpPr>
            <p:grpSpPr>
              <a:xfrm>
                <a:off x="1331691" y="3088242"/>
                <a:ext cx="1921628" cy="640080"/>
                <a:chOff x="1951237" y="2331722"/>
                <a:chExt cx="1921628" cy="640080"/>
              </a:xfrm>
            </p:grpSpPr>
            <p:sp>
              <p:nvSpPr>
                <p:cNvPr id="31" name="Rounded Rectangle 3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ounded Rectangle 3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ounded Rectangle 3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4" name="Rounded Rectangle 33"/>
              <p:cNvSpPr/>
              <p:nvPr/>
            </p:nvSpPr>
            <p:spPr>
              <a:xfrm>
                <a:off x="920905" y="365125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ounded Rectangle 34"/>
              <p:cNvSpPr/>
              <p:nvPr/>
            </p:nvSpPr>
            <p:spPr>
              <a:xfrm>
                <a:off x="1009649" y="349591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1101089" y="3340563"/>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grpSp>
        <p:nvGrpSpPr>
          <p:cNvPr id="101" name="Group 100"/>
          <p:cNvGrpSpPr/>
          <p:nvPr/>
        </p:nvGrpSpPr>
        <p:grpSpPr>
          <a:xfrm>
            <a:off x="3749830" y="3088242"/>
            <a:ext cx="4359215" cy="950059"/>
            <a:chOff x="3749830" y="3088242"/>
            <a:chExt cx="4359215" cy="950059"/>
          </a:xfrm>
        </p:grpSpPr>
        <p:sp>
          <p:nvSpPr>
            <p:cNvPr id="39" name="Right Arrow 38"/>
            <p:cNvSpPr/>
            <p:nvPr/>
          </p:nvSpPr>
          <p:spPr>
            <a:xfrm>
              <a:off x="3981450" y="360934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40" name="Group 39"/>
            <p:cNvGrpSpPr/>
            <p:nvPr/>
          </p:nvGrpSpPr>
          <p:grpSpPr>
            <a:xfrm>
              <a:off x="5776631" y="3088242"/>
              <a:ext cx="1921628" cy="640080"/>
              <a:chOff x="1951237" y="2331722"/>
              <a:chExt cx="1921628" cy="640080"/>
            </a:xfrm>
          </p:grpSpPr>
          <p:sp>
            <p:nvSpPr>
              <p:cNvPr id="41" name="Rounded Rectangle 4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ounded Rectangle 4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ounded Rectangle 4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4" name="Rounded Rectangle 43"/>
            <p:cNvSpPr/>
            <p:nvPr/>
          </p:nvSpPr>
          <p:spPr>
            <a:xfrm>
              <a:off x="5365845" y="365125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5674923" y="3699747"/>
              <a:ext cx="303288" cy="338554"/>
            </a:xfrm>
            <a:prstGeom prst="rect">
              <a:avLst/>
            </a:prstGeom>
            <a:noFill/>
          </p:spPr>
          <p:txBody>
            <a:bodyPr wrap="none" rtlCol="0">
              <a:spAutoFit/>
            </a:bodyPr>
            <a:lstStyle/>
            <a:p>
              <a:r>
                <a:rPr lang="en-US" sz="1600" dirty="0"/>
                <a:t>A</a:t>
              </a:r>
            </a:p>
          </p:txBody>
        </p:sp>
        <p:sp>
          <p:nvSpPr>
            <p:cNvPr id="47" name="TextBox 46"/>
            <p:cNvSpPr txBox="1"/>
            <p:nvPr/>
          </p:nvSpPr>
          <p:spPr>
            <a:xfrm>
              <a:off x="6587706" y="3699747"/>
              <a:ext cx="303288" cy="338554"/>
            </a:xfrm>
            <a:prstGeom prst="rect">
              <a:avLst/>
            </a:prstGeom>
            <a:noFill/>
          </p:spPr>
          <p:txBody>
            <a:bodyPr wrap="none" rtlCol="0">
              <a:spAutoFit/>
            </a:bodyPr>
            <a:lstStyle/>
            <a:p>
              <a:r>
                <a:rPr lang="en-US" sz="1600" dirty="0"/>
                <a:t>B</a:t>
              </a:r>
            </a:p>
          </p:txBody>
        </p:sp>
        <p:sp>
          <p:nvSpPr>
            <p:cNvPr id="48" name="TextBox 47"/>
            <p:cNvSpPr txBox="1"/>
            <p:nvPr/>
          </p:nvSpPr>
          <p:spPr>
            <a:xfrm>
              <a:off x="7518040" y="3699747"/>
              <a:ext cx="303288" cy="338554"/>
            </a:xfrm>
            <a:prstGeom prst="rect">
              <a:avLst/>
            </a:prstGeom>
            <a:noFill/>
          </p:spPr>
          <p:txBody>
            <a:bodyPr wrap="none" rtlCol="0">
              <a:spAutoFit/>
            </a:bodyPr>
            <a:lstStyle/>
            <a:p>
              <a:r>
                <a:rPr lang="en-US" sz="1600" dirty="0"/>
                <a:t>C</a:t>
              </a:r>
            </a:p>
          </p:txBody>
        </p:sp>
        <p:sp>
          <p:nvSpPr>
            <p:cNvPr id="49" name="TextBox 48"/>
            <p:cNvSpPr txBox="1"/>
            <p:nvPr/>
          </p:nvSpPr>
          <p:spPr>
            <a:xfrm>
              <a:off x="3749830" y="3333955"/>
              <a:ext cx="1469569" cy="307777"/>
            </a:xfrm>
            <a:prstGeom prst="rect">
              <a:avLst/>
            </a:prstGeom>
            <a:noFill/>
          </p:spPr>
          <p:txBody>
            <a:bodyPr wrap="none" rtlCol="0">
              <a:spAutoFit/>
            </a:bodyPr>
            <a:lstStyle/>
            <a:p>
              <a:r>
                <a:rPr lang="en-US" sz="1400" dirty="0"/>
                <a:t>Move from A to B</a:t>
              </a:r>
            </a:p>
          </p:txBody>
        </p:sp>
        <p:sp>
          <p:nvSpPr>
            <p:cNvPr id="52" name="Rounded Rectangle 51"/>
            <p:cNvSpPr/>
            <p:nvPr/>
          </p:nvSpPr>
          <p:spPr>
            <a:xfrm>
              <a:off x="5464211" y="349591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6472650" y="349591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104" name="Group 103"/>
          <p:cNvGrpSpPr/>
          <p:nvPr/>
        </p:nvGrpSpPr>
        <p:grpSpPr>
          <a:xfrm>
            <a:off x="3749830" y="4247267"/>
            <a:ext cx="4359215" cy="950059"/>
            <a:chOff x="3749830" y="4240562"/>
            <a:chExt cx="4359215" cy="950059"/>
          </a:xfrm>
        </p:grpSpPr>
        <p:sp>
          <p:nvSpPr>
            <p:cNvPr id="63" name="Right Arrow 62"/>
            <p:cNvSpPr/>
            <p:nvPr/>
          </p:nvSpPr>
          <p:spPr>
            <a:xfrm>
              <a:off x="3981450" y="476166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64" name="Group 63"/>
            <p:cNvGrpSpPr/>
            <p:nvPr/>
          </p:nvGrpSpPr>
          <p:grpSpPr>
            <a:xfrm>
              <a:off x="5776631" y="4240562"/>
              <a:ext cx="1921628" cy="640080"/>
              <a:chOff x="1951237" y="2331722"/>
              <a:chExt cx="1921628" cy="640080"/>
            </a:xfrm>
          </p:grpSpPr>
          <p:sp>
            <p:nvSpPr>
              <p:cNvPr id="65" name="Rounded Rectangle 64"/>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ounded Rectangle 65"/>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ounded Rectangle 66"/>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8" name="Rounded Rectangle 67"/>
            <p:cNvSpPr/>
            <p:nvPr/>
          </p:nvSpPr>
          <p:spPr>
            <a:xfrm>
              <a:off x="5365845" y="480357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TextBox 68"/>
            <p:cNvSpPr txBox="1"/>
            <p:nvPr/>
          </p:nvSpPr>
          <p:spPr>
            <a:xfrm>
              <a:off x="5674923" y="4852067"/>
              <a:ext cx="303288" cy="338554"/>
            </a:xfrm>
            <a:prstGeom prst="rect">
              <a:avLst/>
            </a:prstGeom>
            <a:noFill/>
          </p:spPr>
          <p:txBody>
            <a:bodyPr wrap="none" rtlCol="0">
              <a:spAutoFit/>
            </a:bodyPr>
            <a:lstStyle/>
            <a:p>
              <a:r>
                <a:rPr lang="en-US" sz="1600" dirty="0"/>
                <a:t>A</a:t>
              </a:r>
            </a:p>
          </p:txBody>
        </p:sp>
        <p:sp>
          <p:nvSpPr>
            <p:cNvPr id="70" name="TextBox 69"/>
            <p:cNvSpPr txBox="1"/>
            <p:nvPr/>
          </p:nvSpPr>
          <p:spPr>
            <a:xfrm>
              <a:off x="6587706" y="4852067"/>
              <a:ext cx="303288" cy="338554"/>
            </a:xfrm>
            <a:prstGeom prst="rect">
              <a:avLst/>
            </a:prstGeom>
            <a:noFill/>
          </p:spPr>
          <p:txBody>
            <a:bodyPr wrap="none" rtlCol="0">
              <a:spAutoFit/>
            </a:bodyPr>
            <a:lstStyle/>
            <a:p>
              <a:r>
                <a:rPr lang="en-US" sz="1600" dirty="0"/>
                <a:t>B</a:t>
              </a:r>
            </a:p>
          </p:txBody>
        </p:sp>
        <p:sp>
          <p:nvSpPr>
            <p:cNvPr id="71" name="TextBox 70"/>
            <p:cNvSpPr txBox="1"/>
            <p:nvPr/>
          </p:nvSpPr>
          <p:spPr>
            <a:xfrm>
              <a:off x="7518040" y="4852067"/>
              <a:ext cx="303288" cy="338554"/>
            </a:xfrm>
            <a:prstGeom prst="rect">
              <a:avLst/>
            </a:prstGeom>
            <a:noFill/>
          </p:spPr>
          <p:txBody>
            <a:bodyPr wrap="none" rtlCol="0">
              <a:spAutoFit/>
            </a:bodyPr>
            <a:lstStyle/>
            <a:p>
              <a:r>
                <a:rPr lang="en-US" sz="1600" dirty="0"/>
                <a:t>C</a:t>
              </a:r>
            </a:p>
          </p:txBody>
        </p:sp>
        <p:sp>
          <p:nvSpPr>
            <p:cNvPr id="72" name="TextBox 71"/>
            <p:cNvSpPr txBox="1"/>
            <p:nvPr/>
          </p:nvSpPr>
          <p:spPr>
            <a:xfrm>
              <a:off x="3749830" y="4486275"/>
              <a:ext cx="1467966" cy="307777"/>
            </a:xfrm>
            <a:prstGeom prst="rect">
              <a:avLst/>
            </a:prstGeom>
            <a:noFill/>
          </p:spPr>
          <p:txBody>
            <a:bodyPr wrap="none" rtlCol="0">
              <a:spAutoFit/>
            </a:bodyPr>
            <a:lstStyle/>
            <a:p>
              <a:r>
                <a:rPr lang="en-US" sz="1400" dirty="0"/>
                <a:t>Move from A to C</a:t>
              </a:r>
            </a:p>
          </p:txBody>
        </p:sp>
        <p:sp>
          <p:nvSpPr>
            <p:cNvPr id="74" name="Rounded Rectangle 73"/>
            <p:cNvSpPr/>
            <p:nvPr/>
          </p:nvSpPr>
          <p:spPr>
            <a:xfrm>
              <a:off x="7294400" y="464823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472650" y="464823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110" name="Group 109"/>
          <p:cNvGrpSpPr/>
          <p:nvPr/>
        </p:nvGrpSpPr>
        <p:grpSpPr>
          <a:xfrm>
            <a:off x="3749830" y="5406291"/>
            <a:ext cx="4359215" cy="950059"/>
            <a:chOff x="3749830" y="5406291"/>
            <a:chExt cx="4359215" cy="950059"/>
          </a:xfrm>
        </p:grpSpPr>
        <p:sp>
          <p:nvSpPr>
            <p:cNvPr id="85" name="Right Arrow 8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86" name="Group 85"/>
            <p:cNvGrpSpPr/>
            <p:nvPr/>
          </p:nvGrpSpPr>
          <p:grpSpPr>
            <a:xfrm>
              <a:off x="5776631" y="5406291"/>
              <a:ext cx="1921628" cy="640080"/>
              <a:chOff x="1951237" y="2331722"/>
              <a:chExt cx="1921628" cy="640080"/>
            </a:xfrm>
          </p:grpSpPr>
          <p:sp>
            <p:nvSpPr>
              <p:cNvPr id="87" name="Rounded Rectangle 86"/>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ounded Rectangle 87"/>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ounded Rectangle 88"/>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0" name="Rounded Rectangle 89"/>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92" name="TextBox 91"/>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93" name="TextBox 92"/>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94" name="TextBox 93"/>
            <p:cNvSpPr txBox="1"/>
            <p:nvPr/>
          </p:nvSpPr>
          <p:spPr>
            <a:xfrm>
              <a:off x="3749830" y="5652004"/>
              <a:ext cx="1467966" cy="307777"/>
            </a:xfrm>
            <a:prstGeom prst="rect">
              <a:avLst/>
            </a:prstGeom>
            <a:noFill/>
          </p:spPr>
          <p:txBody>
            <a:bodyPr wrap="none" rtlCol="0">
              <a:spAutoFit/>
            </a:bodyPr>
            <a:lstStyle/>
            <a:p>
              <a:r>
                <a:rPr lang="en-US" sz="1400" dirty="0"/>
                <a:t>Move from B to C</a:t>
              </a:r>
            </a:p>
          </p:txBody>
        </p:sp>
        <p:sp>
          <p:nvSpPr>
            <p:cNvPr id="96" name="Rounded Rectangle 95"/>
            <p:cNvSpPr/>
            <p:nvPr/>
          </p:nvSpPr>
          <p:spPr>
            <a:xfrm>
              <a:off x="7294400" y="5813959"/>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ounded Rectangle 96"/>
            <p:cNvSpPr/>
            <p:nvPr/>
          </p:nvSpPr>
          <p:spPr>
            <a:xfrm>
              <a:off x="7380124" y="5652004"/>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98" name="Group 97"/>
          <p:cNvGrpSpPr/>
          <p:nvPr/>
        </p:nvGrpSpPr>
        <p:grpSpPr>
          <a:xfrm>
            <a:off x="920905" y="1573532"/>
            <a:ext cx="2743200" cy="950059"/>
            <a:chOff x="920905" y="1573532"/>
            <a:chExt cx="2743200" cy="950059"/>
          </a:xfrm>
        </p:grpSpPr>
        <p:grpSp>
          <p:nvGrpSpPr>
            <p:cNvPr id="11" name="Group 10"/>
            <p:cNvGrpSpPr/>
            <p:nvPr/>
          </p:nvGrpSpPr>
          <p:grpSpPr>
            <a:xfrm>
              <a:off x="1331691" y="1573532"/>
              <a:ext cx="1921628" cy="640080"/>
              <a:chOff x="1951237" y="2331722"/>
              <a:chExt cx="1921628" cy="640080"/>
            </a:xfrm>
          </p:grpSpPr>
          <p:sp>
            <p:nvSpPr>
              <p:cNvPr id="8" name="Rounded Rectangle 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ounded Rectangle 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ounded Rectangle 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7" name="Rounded Rectangle 6"/>
            <p:cNvSpPr/>
            <p:nvPr/>
          </p:nvSpPr>
          <p:spPr>
            <a:xfrm>
              <a:off x="920905" y="213654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ounded Rectangle 11"/>
            <p:cNvSpPr/>
            <p:nvPr/>
          </p:nvSpPr>
          <p:spPr>
            <a:xfrm>
              <a:off x="1009649" y="198120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229983" y="2185037"/>
              <a:ext cx="303288" cy="338554"/>
            </a:xfrm>
            <a:prstGeom prst="rect">
              <a:avLst/>
            </a:prstGeom>
            <a:noFill/>
          </p:spPr>
          <p:txBody>
            <a:bodyPr wrap="none" rtlCol="0">
              <a:spAutoFit/>
            </a:bodyPr>
            <a:lstStyle/>
            <a:p>
              <a:r>
                <a:rPr lang="en-US" sz="1600" dirty="0"/>
                <a:t>A</a:t>
              </a:r>
            </a:p>
          </p:txBody>
        </p:sp>
        <p:sp>
          <p:nvSpPr>
            <p:cNvPr id="15" name="TextBox 14"/>
            <p:cNvSpPr txBox="1"/>
            <p:nvPr/>
          </p:nvSpPr>
          <p:spPr>
            <a:xfrm>
              <a:off x="2142766" y="2185037"/>
              <a:ext cx="303288" cy="338554"/>
            </a:xfrm>
            <a:prstGeom prst="rect">
              <a:avLst/>
            </a:prstGeom>
            <a:noFill/>
          </p:spPr>
          <p:txBody>
            <a:bodyPr wrap="none" rtlCol="0">
              <a:spAutoFit/>
            </a:bodyPr>
            <a:lstStyle/>
            <a:p>
              <a:r>
                <a:rPr lang="en-US" sz="1600" dirty="0"/>
                <a:t>B</a:t>
              </a:r>
            </a:p>
          </p:txBody>
        </p:sp>
        <p:sp>
          <p:nvSpPr>
            <p:cNvPr id="16" name="TextBox 15"/>
            <p:cNvSpPr txBox="1"/>
            <p:nvPr/>
          </p:nvSpPr>
          <p:spPr>
            <a:xfrm>
              <a:off x="3073100" y="2185037"/>
              <a:ext cx="303288" cy="338554"/>
            </a:xfrm>
            <a:prstGeom prst="rect">
              <a:avLst/>
            </a:prstGeom>
            <a:noFill/>
          </p:spPr>
          <p:txBody>
            <a:bodyPr wrap="none" rtlCol="0">
              <a:spAutoFit/>
            </a:bodyPr>
            <a:lstStyle/>
            <a:p>
              <a:r>
                <a:rPr lang="en-US" sz="1600" dirty="0"/>
                <a:t>C</a:t>
              </a:r>
            </a:p>
          </p:txBody>
        </p:sp>
      </p:grpSp>
      <p:grpSp>
        <p:nvGrpSpPr>
          <p:cNvPr id="112" name="Group 111"/>
          <p:cNvGrpSpPr/>
          <p:nvPr/>
        </p:nvGrpSpPr>
        <p:grpSpPr>
          <a:xfrm>
            <a:off x="3749830" y="1573532"/>
            <a:ext cx="4359215" cy="950059"/>
            <a:chOff x="3749830" y="1573532"/>
            <a:chExt cx="4359215" cy="950059"/>
          </a:xfrm>
        </p:grpSpPr>
        <p:sp>
          <p:nvSpPr>
            <p:cNvPr id="24" name="TextBox 23"/>
            <p:cNvSpPr txBox="1"/>
            <p:nvPr/>
          </p:nvSpPr>
          <p:spPr>
            <a:xfrm>
              <a:off x="5674923" y="2185037"/>
              <a:ext cx="303288" cy="338554"/>
            </a:xfrm>
            <a:prstGeom prst="rect">
              <a:avLst/>
            </a:prstGeom>
            <a:noFill/>
          </p:spPr>
          <p:txBody>
            <a:bodyPr wrap="none" rtlCol="0">
              <a:spAutoFit/>
            </a:bodyPr>
            <a:lstStyle/>
            <a:p>
              <a:r>
                <a:rPr lang="en-US" sz="1600" dirty="0"/>
                <a:t>A</a:t>
              </a:r>
            </a:p>
          </p:txBody>
        </p:sp>
        <p:sp>
          <p:nvSpPr>
            <p:cNvPr id="25" name="TextBox 24"/>
            <p:cNvSpPr txBox="1"/>
            <p:nvPr/>
          </p:nvSpPr>
          <p:spPr>
            <a:xfrm>
              <a:off x="6587706" y="2185037"/>
              <a:ext cx="303288" cy="338554"/>
            </a:xfrm>
            <a:prstGeom prst="rect">
              <a:avLst/>
            </a:prstGeom>
            <a:noFill/>
          </p:spPr>
          <p:txBody>
            <a:bodyPr wrap="none" rtlCol="0">
              <a:spAutoFit/>
            </a:bodyPr>
            <a:lstStyle/>
            <a:p>
              <a:r>
                <a:rPr lang="en-US" sz="1600" dirty="0"/>
                <a:t>B</a:t>
              </a:r>
            </a:p>
          </p:txBody>
        </p:sp>
        <p:sp>
          <p:nvSpPr>
            <p:cNvPr id="26" name="TextBox 25"/>
            <p:cNvSpPr txBox="1"/>
            <p:nvPr/>
          </p:nvSpPr>
          <p:spPr>
            <a:xfrm>
              <a:off x="7518040" y="2185037"/>
              <a:ext cx="303288" cy="338554"/>
            </a:xfrm>
            <a:prstGeom prst="rect">
              <a:avLst/>
            </a:prstGeom>
            <a:noFill/>
          </p:spPr>
          <p:txBody>
            <a:bodyPr wrap="none" rtlCol="0">
              <a:spAutoFit/>
            </a:bodyPr>
            <a:lstStyle/>
            <a:p>
              <a:r>
                <a:rPr lang="en-US" sz="1600" dirty="0"/>
                <a:t>C</a:t>
              </a:r>
            </a:p>
          </p:txBody>
        </p:sp>
        <p:grpSp>
          <p:nvGrpSpPr>
            <p:cNvPr id="99" name="Group 98"/>
            <p:cNvGrpSpPr/>
            <p:nvPr/>
          </p:nvGrpSpPr>
          <p:grpSpPr>
            <a:xfrm>
              <a:off x="3749830" y="1573532"/>
              <a:ext cx="4359215" cy="654455"/>
              <a:chOff x="3749830" y="1573532"/>
              <a:chExt cx="4359215" cy="654455"/>
            </a:xfrm>
          </p:grpSpPr>
          <p:sp>
            <p:nvSpPr>
              <p:cNvPr id="17" name="Right Arrow 16"/>
              <p:cNvSpPr/>
              <p:nvPr/>
            </p:nvSpPr>
            <p:spPr>
              <a:xfrm>
                <a:off x="3981450" y="209463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8" name="Group 17"/>
              <p:cNvGrpSpPr/>
              <p:nvPr/>
            </p:nvGrpSpPr>
            <p:grpSpPr>
              <a:xfrm>
                <a:off x="5776631" y="1573532"/>
                <a:ext cx="1921628" cy="640080"/>
                <a:chOff x="1951237" y="2331722"/>
                <a:chExt cx="1921628" cy="640080"/>
              </a:xfrm>
            </p:grpSpPr>
            <p:sp>
              <p:nvSpPr>
                <p:cNvPr id="19" name="Rounded Rectangle 18"/>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ounded Rectangle 19"/>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ounded Rectangle 20"/>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Rounded Rectangle 21"/>
              <p:cNvSpPr/>
              <p:nvPr/>
            </p:nvSpPr>
            <p:spPr>
              <a:xfrm>
                <a:off x="5365845" y="213654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ounded Rectangle 22"/>
              <p:cNvSpPr/>
              <p:nvPr/>
            </p:nvSpPr>
            <p:spPr>
              <a:xfrm>
                <a:off x="7294400" y="198120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749830" y="1819245"/>
                <a:ext cx="1467966" cy="307777"/>
              </a:xfrm>
              <a:prstGeom prst="rect">
                <a:avLst/>
              </a:prstGeom>
              <a:noFill/>
            </p:spPr>
            <p:txBody>
              <a:bodyPr wrap="none" rtlCol="0">
                <a:spAutoFit/>
              </a:bodyPr>
              <a:lstStyle/>
              <a:p>
                <a:r>
                  <a:rPr lang="en-US" sz="1400" dirty="0"/>
                  <a:t>Move from A to C</a:t>
                </a:r>
              </a:p>
            </p:txBody>
          </p:sp>
        </p:grpSp>
      </p:grpSp>
      <p:sp>
        <p:nvSpPr>
          <p:cNvPr id="115" name="Rounded Rectangle 114"/>
          <p:cNvSpPr/>
          <p:nvPr/>
        </p:nvSpPr>
        <p:spPr>
          <a:xfrm>
            <a:off x="6212077" y="6352586"/>
            <a:ext cx="1977259" cy="27994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3 steps</a:t>
            </a:r>
          </a:p>
        </p:txBody>
      </p:sp>
      <p:sp>
        <p:nvSpPr>
          <p:cNvPr id="105" name="TextBox 104">
            <a:extLst>
              <a:ext uri="{FF2B5EF4-FFF2-40B4-BE49-F238E27FC236}">
                <a16:creationId xmlns:a16="http://schemas.microsoft.com/office/drawing/2014/main" id="{94E1FDF2-00B0-0842-B4BD-FC87944810AA}"/>
              </a:ext>
            </a:extLst>
          </p:cNvPr>
          <p:cNvSpPr txBox="1"/>
          <p:nvPr/>
        </p:nvSpPr>
        <p:spPr>
          <a:xfrm>
            <a:off x="655415" y="825702"/>
            <a:ext cx="6306535"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the task is to move the stack from rod A to rod C</a:t>
            </a:r>
            <a:endParaRPr lang="en-US" dirty="0"/>
          </a:p>
        </p:txBody>
      </p:sp>
    </p:spTree>
    <p:extLst>
      <p:ext uri="{BB962C8B-B14F-4D97-AF65-F5344CB8AC3E}">
        <p14:creationId xmlns:p14="http://schemas.microsoft.com/office/powerpoint/2010/main" val="186596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29" grpId="0" animBg="1"/>
      <p:bldP spid="1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a:lnSpc>
                <a:spcPct val="120000"/>
              </a:lnSpc>
            </a:pPr>
            <a:r>
              <a:rPr lang="en-US" dirty="0"/>
              <a:t>The </a:t>
            </a:r>
            <a:r>
              <a:rPr lang="en-US" dirty="0">
                <a:latin typeface="Consolas" charset="0"/>
                <a:ea typeface="Consolas" charset="0"/>
                <a:cs typeface="Consolas" charset="0"/>
              </a:rPr>
              <a:t>string</a:t>
            </a:r>
            <a:r>
              <a:rPr lang="en-US" dirty="0"/>
              <a:t> class as string representations</a:t>
            </a:r>
          </a:p>
          <a:p>
            <a:pPr>
              <a:lnSpc>
                <a:spcPct val="120000"/>
              </a:lnSpc>
            </a:pPr>
            <a:r>
              <a:rPr lang="en-US" dirty="0"/>
              <a:t>String concatenation</a:t>
            </a:r>
          </a:p>
          <a:p>
            <a:pPr>
              <a:lnSpc>
                <a:spcPct val="120000"/>
              </a:lnSpc>
            </a:pPr>
            <a:r>
              <a:rPr lang="en-US" dirty="0"/>
              <a:t>String comparison</a:t>
            </a:r>
          </a:p>
          <a:p>
            <a:pPr>
              <a:lnSpc>
                <a:spcPct val="120000"/>
              </a:lnSpc>
            </a:pPr>
            <a:r>
              <a:rPr lang="en-US" dirty="0"/>
              <a:t>String I/O</a:t>
            </a:r>
          </a:p>
          <a:p>
            <a:pPr>
              <a:lnSpc>
                <a:spcPct val="120000"/>
              </a:lnSpc>
            </a:pPr>
            <a:r>
              <a:rPr lang="en-US" dirty="0"/>
              <a:t>Member functions of the string class for string manipulation, e.g.,</a:t>
            </a:r>
          </a:p>
          <a:p>
            <a:pPr lvl="1">
              <a:lnSpc>
                <a:spcPct val="120000"/>
              </a:lnSpc>
            </a:pPr>
            <a:r>
              <a:rPr lang="en-US" dirty="0">
                <a:latin typeface="Consolas" charset="0"/>
                <a:ea typeface="Consolas" charset="0"/>
                <a:cs typeface="Consolas" charset="0"/>
              </a:rPr>
              <a:t>string::length()</a:t>
            </a:r>
          </a:p>
          <a:p>
            <a:pPr lvl="1">
              <a:lnSpc>
                <a:spcPct val="120000"/>
              </a:lnSpc>
            </a:pPr>
            <a:r>
              <a:rPr lang="en-US" dirty="0">
                <a:latin typeface="Consolas" charset="0"/>
                <a:ea typeface="Consolas" charset="0"/>
                <a:cs typeface="Consolas" charset="0"/>
              </a:rPr>
              <a:t>string::empty(</a:t>
            </a:r>
            <a:r>
              <a:rPr lang="en-US" dirty="0"/>
              <a:t>)</a:t>
            </a:r>
          </a:p>
          <a:p>
            <a:pPr lvl="1">
              <a:lnSpc>
                <a:spcPct val="120000"/>
              </a:lnSpc>
            </a:pPr>
            <a:r>
              <a:rPr lang="en-US" dirty="0">
                <a:latin typeface="Consolas" charset="0"/>
                <a:ea typeface="Consolas" charset="0"/>
                <a:cs typeface="Consolas" charset="0"/>
              </a:rPr>
              <a:t>string::</a:t>
            </a:r>
            <a:r>
              <a:rPr lang="en-US" dirty="0" err="1">
                <a:latin typeface="Consolas" charset="0"/>
                <a:ea typeface="Consolas" charset="0"/>
                <a:cs typeface="Consolas" charset="0"/>
              </a:rPr>
              <a:t>substr</a:t>
            </a:r>
            <a:r>
              <a:rPr lang="en-US" dirty="0">
                <a:latin typeface="Consolas" charset="0"/>
                <a:ea typeface="Consolas" charset="0"/>
                <a:cs typeface="Consolas" charset="0"/>
              </a:rPr>
              <a:t>()</a:t>
            </a:r>
          </a:p>
          <a:p>
            <a:pPr lvl="1">
              <a:lnSpc>
                <a:spcPct val="120000"/>
              </a:lnSpc>
            </a:pPr>
            <a:r>
              <a:rPr lang="en-US" dirty="0">
                <a:latin typeface="Consolas" charset="0"/>
                <a:ea typeface="Consolas" charset="0"/>
                <a:cs typeface="Consolas" charset="0"/>
              </a:rPr>
              <a:t>string::find()</a:t>
            </a:r>
          </a:p>
          <a:p>
            <a:pPr lvl="1">
              <a:lnSpc>
                <a:spcPct val="120000"/>
              </a:lnSpc>
            </a:pPr>
            <a:r>
              <a:rPr lang="en-US" dirty="0">
                <a:latin typeface="Consolas" charset="0"/>
                <a:ea typeface="Consolas" charset="0"/>
                <a:cs typeface="Consolas" charset="0"/>
              </a:rPr>
              <a:t>string::</a:t>
            </a:r>
            <a:r>
              <a:rPr lang="en-US" dirty="0" err="1">
                <a:latin typeface="Consolas" charset="0"/>
                <a:ea typeface="Consolas" charset="0"/>
                <a:cs typeface="Consolas" charset="0"/>
              </a:rPr>
              <a:t>rfind</a:t>
            </a:r>
            <a:r>
              <a:rPr lang="en-US" dirty="0">
                <a:latin typeface="Consolas" charset="0"/>
                <a:ea typeface="Consolas" charset="0"/>
                <a:cs typeface="Consolas" charset="0"/>
              </a:rPr>
              <a:t>()</a:t>
            </a:r>
          </a:p>
          <a:p>
            <a:pPr lvl="1">
              <a:lnSpc>
                <a:spcPct val="120000"/>
              </a:lnSpc>
            </a:pPr>
            <a:r>
              <a:rPr lang="en-US" dirty="0"/>
              <a:t>…</a:t>
            </a:r>
          </a:p>
          <a:p>
            <a:pPr>
              <a:lnSpc>
                <a:spcPct val="120000"/>
              </a:lnSpc>
            </a:pPr>
            <a:endParaRPr lang="en-US" dirty="0"/>
          </a:p>
          <a:p>
            <a:pPr>
              <a:lnSpc>
                <a:spcPct val="120000"/>
              </a:lnSpc>
            </a:pPr>
            <a:endParaRPr lang="en-US" dirty="0"/>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8</a:t>
            </a:fld>
            <a:endParaRPr lang="en-US"/>
          </a:p>
        </p:txBody>
      </p:sp>
    </p:spTree>
    <p:extLst>
      <p:ext uri="{BB962C8B-B14F-4D97-AF65-F5344CB8AC3E}">
        <p14:creationId xmlns:p14="http://schemas.microsoft.com/office/powerpoint/2010/main" val="41231868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80</a:t>
            </a:fld>
            <a:endParaRPr lang="en-US"/>
          </a:p>
        </p:txBody>
      </p:sp>
      <p:sp>
        <p:nvSpPr>
          <p:cNvPr id="6" name="TextBox 5"/>
          <p:cNvSpPr txBox="1"/>
          <p:nvPr/>
        </p:nvSpPr>
        <p:spPr>
          <a:xfrm>
            <a:off x="655415" y="1152290"/>
            <a:ext cx="4498347"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3 disks?</a:t>
            </a:r>
            <a:endParaRPr lang="en-US" dirty="0"/>
          </a:p>
        </p:txBody>
      </p:sp>
      <p:grpSp>
        <p:nvGrpSpPr>
          <p:cNvPr id="228" name="Group 227"/>
          <p:cNvGrpSpPr/>
          <p:nvPr/>
        </p:nvGrpSpPr>
        <p:grpSpPr>
          <a:xfrm>
            <a:off x="920905" y="1590664"/>
            <a:ext cx="2743200" cy="950059"/>
            <a:chOff x="920905" y="1590664"/>
            <a:chExt cx="2743200" cy="950059"/>
          </a:xfrm>
        </p:grpSpPr>
        <p:sp>
          <p:nvSpPr>
            <p:cNvPr id="36" name="TextBox 35"/>
            <p:cNvSpPr txBox="1"/>
            <p:nvPr/>
          </p:nvSpPr>
          <p:spPr>
            <a:xfrm>
              <a:off x="1229983" y="2202169"/>
              <a:ext cx="303288" cy="338554"/>
            </a:xfrm>
            <a:prstGeom prst="rect">
              <a:avLst/>
            </a:prstGeom>
            <a:noFill/>
          </p:spPr>
          <p:txBody>
            <a:bodyPr wrap="none" rtlCol="0">
              <a:spAutoFit/>
            </a:bodyPr>
            <a:lstStyle/>
            <a:p>
              <a:r>
                <a:rPr lang="en-US" sz="1600" dirty="0"/>
                <a:t>A</a:t>
              </a:r>
            </a:p>
          </p:txBody>
        </p:sp>
        <p:sp>
          <p:nvSpPr>
            <p:cNvPr id="37" name="TextBox 36"/>
            <p:cNvSpPr txBox="1"/>
            <p:nvPr/>
          </p:nvSpPr>
          <p:spPr>
            <a:xfrm>
              <a:off x="2142766" y="2202169"/>
              <a:ext cx="303288" cy="338554"/>
            </a:xfrm>
            <a:prstGeom prst="rect">
              <a:avLst/>
            </a:prstGeom>
            <a:noFill/>
          </p:spPr>
          <p:txBody>
            <a:bodyPr wrap="none" rtlCol="0">
              <a:spAutoFit/>
            </a:bodyPr>
            <a:lstStyle/>
            <a:p>
              <a:r>
                <a:rPr lang="en-US" sz="1600" dirty="0"/>
                <a:t>B</a:t>
              </a:r>
            </a:p>
          </p:txBody>
        </p:sp>
        <p:sp>
          <p:nvSpPr>
            <p:cNvPr id="38" name="TextBox 37"/>
            <p:cNvSpPr txBox="1"/>
            <p:nvPr/>
          </p:nvSpPr>
          <p:spPr>
            <a:xfrm>
              <a:off x="3073100" y="2202169"/>
              <a:ext cx="303288" cy="338554"/>
            </a:xfrm>
            <a:prstGeom prst="rect">
              <a:avLst/>
            </a:prstGeom>
            <a:noFill/>
          </p:spPr>
          <p:txBody>
            <a:bodyPr wrap="none" rtlCol="0">
              <a:spAutoFit/>
            </a:bodyPr>
            <a:lstStyle/>
            <a:p>
              <a:r>
                <a:rPr lang="en-US" sz="1600" dirty="0"/>
                <a:t>C</a:t>
              </a:r>
            </a:p>
          </p:txBody>
        </p:sp>
        <p:grpSp>
          <p:nvGrpSpPr>
            <p:cNvPr id="45" name="Group 29"/>
            <p:cNvGrpSpPr/>
            <p:nvPr/>
          </p:nvGrpSpPr>
          <p:grpSpPr>
            <a:xfrm>
              <a:off x="1331691" y="1590664"/>
              <a:ext cx="1921628" cy="640080"/>
              <a:chOff x="1951237" y="2331722"/>
              <a:chExt cx="1921628" cy="640080"/>
            </a:xfrm>
          </p:grpSpPr>
          <p:sp>
            <p:nvSpPr>
              <p:cNvPr id="31" name="Rounded Rectangle 3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ounded Rectangle 3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ounded Rectangle 3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4" name="Rounded Rectangle 33"/>
            <p:cNvSpPr/>
            <p:nvPr/>
          </p:nvSpPr>
          <p:spPr>
            <a:xfrm>
              <a:off x="920905" y="2153679"/>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ounded Rectangle 34"/>
            <p:cNvSpPr/>
            <p:nvPr/>
          </p:nvSpPr>
          <p:spPr>
            <a:xfrm>
              <a:off x="1009649" y="1998332"/>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1101089" y="1842985"/>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83" name="Rounded Rectangle 182"/>
            <p:cNvSpPr/>
            <p:nvPr/>
          </p:nvSpPr>
          <p:spPr>
            <a:xfrm>
              <a:off x="1196339" y="1681030"/>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0" name="Group 229"/>
          <p:cNvGrpSpPr/>
          <p:nvPr/>
        </p:nvGrpSpPr>
        <p:grpSpPr>
          <a:xfrm>
            <a:off x="3749830" y="1590664"/>
            <a:ext cx="4359215" cy="950059"/>
            <a:chOff x="3749830" y="1590664"/>
            <a:chExt cx="4359215" cy="950059"/>
          </a:xfrm>
        </p:grpSpPr>
        <p:sp>
          <p:nvSpPr>
            <p:cNvPr id="39" name="Right Arrow 38"/>
            <p:cNvSpPr/>
            <p:nvPr/>
          </p:nvSpPr>
          <p:spPr>
            <a:xfrm>
              <a:off x="3981450" y="2111769"/>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4" name="Group 39"/>
            <p:cNvGrpSpPr/>
            <p:nvPr/>
          </p:nvGrpSpPr>
          <p:grpSpPr>
            <a:xfrm>
              <a:off x="5776631" y="1590664"/>
              <a:ext cx="1921628" cy="640080"/>
              <a:chOff x="1951237" y="2331722"/>
              <a:chExt cx="1921628" cy="640080"/>
            </a:xfrm>
          </p:grpSpPr>
          <p:sp>
            <p:nvSpPr>
              <p:cNvPr id="41" name="Rounded Rectangle 4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ounded Rectangle 4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ounded Rectangle 4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4" name="Rounded Rectangle 43"/>
            <p:cNvSpPr/>
            <p:nvPr/>
          </p:nvSpPr>
          <p:spPr>
            <a:xfrm>
              <a:off x="5365845" y="2153679"/>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5674923" y="2202169"/>
              <a:ext cx="303288" cy="338554"/>
            </a:xfrm>
            <a:prstGeom prst="rect">
              <a:avLst/>
            </a:prstGeom>
            <a:noFill/>
          </p:spPr>
          <p:txBody>
            <a:bodyPr wrap="none" rtlCol="0">
              <a:spAutoFit/>
            </a:bodyPr>
            <a:lstStyle/>
            <a:p>
              <a:r>
                <a:rPr lang="en-US" sz="1600" dirty="0"/>
                <a:t>A</a:t>
              </a:r>
            </a:p>
          </p:txBody>
        </p:sp>
        <p:sp>
          <p:nvSpPr>
            <p:cNvPr id="47" name="TextBox 46"/>
            <p:cNvSpPr txBox="1"/>
            <p:nvPr/>
          </p:nvSpPr>
          <p:spPr>
            <a:xfrm>
              <a:off x="6587706" y="2202169"/>
              <a:ext cx="303288" cy="338554"/>
            </a:xfrm>
            <a:prstGeom prst="rect">
              <a:avLst/>
            </a:prstGeom>
            <a:noFill/>
          </p:spPr>
          <p:txBody>
            <a:bodyPr wrap="none" rtlCol="0">
              <a:spAutoFit/>
            </a:bodyPr>
            <a:lstStyle/>
            <a:p>
              <a:r>
                <a:rPr lang="en-US" sz="1600" dirty="0"/>
                <a:t>B</a:t>
              </a:r>
            </a:p>
          </p:txBody>
        </p:sp>
        <p:sp>
          <p:nvSpPr>
            <p:cNvPr id="48" name="TextBox 47"/>
            <p:cNvSpPr txBox="1"/>
            <p:nvPr/>
          </p:nvSpPr>
          <p:spPr>
            <a:xfrm>
              <a:off x="7518040" y="2202169"/>
              <a:ext cx="303288" cy="338554"/>
            </a:xfrm>
            <a:prstGeom prst="rect">
              <a:avLst/>
            </a:prstGeom>
            <a:noFill/>
          </p:spPr>
          <p:txBody>
            <a:bodyPr wrap="none" rtlCol="0">
              <a:spAutoFit/>
            </a:bodyPr>
            <a:lstStyle/>
            <a:p>
              <a:r>
                <a:rPr lang="en-US" sz="1600" dirty="0"/>
                <a:t>C</a:t>
              </a:r>
            </a:p>
          </p:txBody>
        </p:sp>
        <p:sp>
          <p:nvSpPr>
            <p:cNvPr id="49" name="TextBox 48"/>
            <p:cNvSpPr txBox="1"/>
            <p:nvPr/>
          </p:nvSpPr>
          <p:spPr>
            <a:xfrm>
              <a:off x="3749830" y="1836377"/>
              <a:ext cx="1469569" cy="307777"/>
            </a:xfrm>
            <a:prstGeom prst="rect">
              <a:avLst/>
            </a:prstGeom>
            <a:noFill/>
          </p:spPr>
          <p:txBody>
            <a:bodyPr wrap="none" rtlCol="0">
              <a:spAutoFit/>
            </a:bodyPr>
            <a:lstStyle/>
            <a:p>
              <a:r>
                <a:rPr lang="en-US" sz="1400" dirty="0"/>
                <a:t>Move from A to C</a:t>
              </a:r>
            </a:p>
          </p:txBody>
        </p:sp>
        <p:sp>
          <p:nvSpPr>
            <p:cNvPr id="52" name="Rounded Rectangle 51"/>
            <p:cNvSpPr/>
            <p:nvPr/>
          </p:nvSpPr>
          <p:spPr>
            <a:xfrm>
              <a:off x="5464211" y="1998332"/>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ounded Rectangle 183"/>
            <p:cNvSpPr/>
            <p:nvPr/>
          </p:nvSpPr>
          <p:spPr>
            <a:xfrm>
              <a:off x="5549936" y="1842985"/>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85" name="Rounded Rectangle 184"/>
            <p:cNvSpPr/>
            <p:nvPr/>
          </p:nvSpPr>
          <p:spPr>
            <a:xfrm>
              <a:off x="7474618" y="1998332"/>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3" name="Group 232"/>
          <p:cNvGrpSpPr/>
          <p:nvPr/>
        </p:nvGrpSpPr>
        <p:grpSpPr>
          <a:xfrm>
            <a:off x="3749830" y="2809521"/>
            <a:ext cx="4359215" cy="950059"/>
            <a:chOff x="3749830" y="2749689"/>
            <a:chExt cx="4359215" cy="950059"/>
          </a:xfrm>
        </p:grpSpPr>
        <p:grpSp>
          <p:nvGrpSpPr>
            <p:cNvPr id="98" name="Group 103"/>
            <p:cNvGrpSpPr/>
            <p:nvPr/>
          </p:nvGrpSpPr>
          <p:grpSpPr>
            <a:xfrm>
              <a:off x="3749830" y="2749689"/>
              <a:ext cx="4359215" cy="950059"/>
              <a:chOff x="3749830" y="4240562"/>
              <a:chExt cx="4359215" cy="950059"/>
            </a:xfrm>
          </p:grpSpPr>
          <p:sp>
            <p:nvSpPr>
              <p:cNvPr id="63" name="Right Arrow 62"/>
              <p:cNvSpPr/>
              <p:nvPr/>
            </p:nvSpPr>
            <p:spPr>
              <a:xfrm>
                <a:off x="3981450" y="476166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99" name="Group 63"/>
              <p:cNvGrpSpPr/>
              <p:nvPr/>
            </p:nvGrpSpPr>
            <p:grpSpPr>
              <a:xfrm>
                <a:off x="5776631" y="4240562"/>
                <a:ext cx="1921628" cy="640080"/>
                <a:chOff x="1951237" y="2331722"/>
                <a:chExt cx="1921628" cy="640080"/>
              </a:xfrm>
            </p:grpSpPr>
            <p:sp>
              <p:nvSpPr>
                <p:cNvPr id="65" name="Rounded Rectangle 64"/>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ounded Rectangle 65"/>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ounded Rectangle 66"/>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8" name="Rounded Rectangle 67"/>
              <p:cNvSpPr/>
              <p:nvPr/>
            </p:nvSpPr>
            <p:spPr>
              <a:xfrm>
                <a:off x="5365845" y="480357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TextBox 68"/>
              <p:cNvSpPr txBox="1"/>
              <p:nvPr/>
            </p:nvSpPr>
            <p:spPr>
              <a:xfrm>
                <a:off x="5674923" y="4852067"/>
                <a:ext cx="303288" cy="338554"/>
              </a:xfrm>
              <a:prstGeom prst="rect">
                <a:avLst/>
              </a:prstGeom>
              <a:noFill/>
            </p:spPr>
            <p:txBody>
              <a:bodyPr wrap="none" rtlCol="0">
                <a:spAutoFit/>
              </a:bodyPr>
              <a:lstStyle/>
              <a:p>
                <a:r>
                  <a:rPr lang="en-US" sz="1600" dirty="0"/>
                  <a:t>A</a:t>
                </a:r>
              </a:p>
            </p:txBody>
          </p:sp>
          <p:sp>
            <p:nvSpPr>
              <p:cNvPr id="70" name="TextBox 69"/>
              <p:cNvSpPr txBox="1"/>
              <p:nvPr/>
            </p:nvSpPr>
            <p:spPr>
              <a:xfrm>
                <a:off x="6587706" y="4852067"/>
                <a:ext cx="303288" cy="338554"/>
              </a:xfrm>
              <a:prstGeom prst="rect">
                <a:avLst/>
              </a:prstGeom>
              <a:noFill/>
            </p:spPr>
            <p:txBody>
              <a:bodyPr wrap="none" rtlCol="0">
                <a:spAutoFit/>
              </a:bodyPr>
              <a:lstStyle/>
              <a:p>
                <a:r>
                  <a:rPr lang="en-US" sz="1600" dirty="0"/>
                  <a:t>B</a:t>
                </a:r>
              </a:p>
            </p:txBody>
          </p:sp>
          <p:sp>
            <p:nvSpPr>
              <p:cNvPr id="71" name="TextBox 70"/>
              <p:cNvSpPr txBox="1"/>
              <p:nvPr/>
            </p:nvSpPr>
            <p:spPr>
              <a:xfrm>
                <a:off x="7518040" y="4852067"/>
                <a:ext cx="303288" cy="338554"/>
              </a:xfrm>
              <a:prstGeom prst="rect">
                <a:avLst/>
              </a:prstGeom>
              <a:noFill/>
            </p:spPr>
            <p:txBody>
              <a:bodyPr wrap="none" rtlCol="0">
                <a:spAutoFit/>
              </a:bodyPr>
              <a:lstStyle/>
              <a:p>
                <a:r>
                  <a:rPr lang="en-US" sz="1600" dirty="0"/>
                  <a:t>C</a:t>
                </a:r>
              </a:p>
            </p:txBody>
          </p:sp>
          <p:sp>
            <p:nvSpPr>
              <p:cNvPr id="72" name="TextBox 71"/>
              <p:cNvSpPr txBox="1"/>
              <p:nvPr/>
            </p:nvSpPr>
            <p:spPr>
              <a:xfrm>
                <a:off x="3749830" y="4486275"/>
                <a:ext cx="1467966" cy="307777"/>
              </a:xfrm>
              <a:prstGeom prst="rect">
                <a:avLst/>
              </a:prstGeom>
              <a:noFill/>
            </p:spPr>
            <p:txBody>
              <a:bodyPr wrap="none" rtlCol="0">
                <a:spAutoFit/>
              </a:bodyPr>
              <a:lstStyle/>
              <a:p>
                <a:r>
                  <a:rPr lang="en-US" sz="1400" dirty="0"/>
                  <a:t>Move from A to B</a:t>
                </a:r>
              </a:p>
            </p:txBody>
          </p:sp>
        </p:grpSp>
        <p:sp>
          <p:nvSpPr>
            <p:cNvPr id="189" name="Rounded Rectangle 188"/>
            <p:cNvSpPr/>
            <p:nvPr/>
          </p:nvSpPr>
          <p:spPr>
            <a:xfrm>
              <a:off x="5464211" y="3157357"/>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ounded Rectangle 189"/>
            <p:cNvSpPr/>
            <p:nvPr/>
          </p:nvSpPr>
          <p:spPr>
            <a:xfrm>
              <a:off x="6472650" y="3157357"/>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1" name="Rounded Rectangle 190"/>
            <p:cNvSpPr/>
            <p:nvPr/>
          </p:nvSpPr>
          <p:spPr>
            <a:xfrm>
              <a:off x="7474618" y="3157357"/>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6" name="Group 235"/>
          <p:cNvGrpSpPr/>
          <p:nvPr/>
        </p:nvGrpSpPr>
        <p:grpSpPr>
          <a:xfrm>
            <a:off x="3749830" y="4028378"/>
            <a:ext cx="4359215" cy="950059"/>
            <a:chOff x="3749830" y="3908713"/>
            <a:chExt cx="4359215" cy="950059"/>
          </a:xfrm>
        </p:grpSpPr>
        <p:grpSp>
          <p:nvGrpSpPr>
            <p:cNvPr id="103" name="Group 109"/>
            <p:cNvGrpSpPr/>
            <p:nvPr/>
          </p:nvGrpSpPr>
          <p:grpSpPr>
            <a:xfrm>
              <a:off x="3749830" y="3908713"/>
              <a:ext cx="4359215" cy="950059"/>
              <a:chOff x="3749830" y="5406291"/>
              <a:chExt cx="4359215" cy="950059"/>
            </a:xfrm>
          </p:grpSpPr>
          <p:sp>
            <p:nvSpPr>
              <p:cNvPr id="85" name="Right Arrow 8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4" name="Group 85"/>
              <p:cNvGrpSpPr/>
              <p:nvPr/>
            </p:nvGrpSpPr>
            <p:grpSpPr>
              <a:xfrm>
                <a:off x="5776631" y="5406291"/>
                <a:ext cx="1921628" cy="640080"/>
                <a:chOff x="1951237" y="2331722"/>
                <a:chExt cx="1921628" cy="640080"/>
              </a:xfrm>
            </p:grpSpPr>
            <p:sp>
              <p:nvSpPr>
                <p:cNvPr id="87" name="Rounded Rectangle 86"/>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ounded Rectangle 87"/>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ounded Rectangle 88"/>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0" name="Rounded Rectangle 89"/>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92" name="TextBox 91"/>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93" name="TextBox 92"/>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94" name="TextBox 93"/>
              <p:cNvSpPr txBox="1"/>
              <p:nvPr/>
            </p:nvSpPr>
            <p:spPr>
              <a:xfrm>
                <a:off x="3749830" y="5652004"/>
                <a:ext cx="1461554" cy="307777"/>
              </a:xfrm>
              <a:prstGeom prst="rect">
                <a:avLst/>
              </a:prstGeom>
              <a:noFill/>
            </p:spPr>
            <p:txBody>
              <a:bodyPr wrap="none" rtlCol="0">
                <a:spAutoFit/>
              </a:bodyPr>
              <a:lstStyle/>
              <a:p>
                <a:r>
                  <a:rPr lang="en-US" sz="1400" dirty="0"/>
                  <a:t>Move from C to B</a:t>
                </a:r>
              </a:p>
            </p:txBody>
          </p:sp>
        </p:grpSp>
        <p:sp>
          <p:nvSpPr>
            <p:cNvPr id="195" name="Rounded Rectangle 194"/>
            <p:cNvSpPr/>
            <p:nvPr/>
          </p:nvSpPr>
          <p:spPr>
            <a:xfrm>
              <a:off x="5464211" y="4316381"/>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ounded Rectangle 195"/>
            <p:cNvSpPr/>
            <p:nvPr/>
          </p:nvSpPr>
          <p:spPr>
            <a:xfrm>
              <a:off x="6472650" y="4316381"/>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7" name="Rounded Rectangle 196"/>
            <p:cNvSpPr/>
            <p:nvPr/>
          </p:nvSpPr>
          <p:spPr>
            <a:xfrm>
              <a:off x="6563334" y="4161034"/>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8" name="Group 237"/>
          <p:cNvGrpSpPr/>
          <p:nvPr/>
        </p:nvGrpSpPr>
        <p:grpSpPr>
          <a:xfrm>
            <a:off x="3749830" y="5247235"/>
            <a:ext cx="4359215" cy="950059"/>
            <a:chOff x="3749830" y="5047210"/>
            <a:chExt cx="4359215" cy="950059"/>
          </a:xfrm>
        </p:grpSpPr>
        <p:grpSp>
          <p:nvGrpSpPr>
            <p:cNvPr id="200" name="Group 109"/>
            <p:cNvGrpSpPr/>
            <p:nvPr/>
          </p:nvGrpSpPr>
          <p:grpSpPr>
            <a:xfrm>
              <a:off x="3749830" y="5047210"/>
              <a:ext cx="4359215" cy="950059"/>
              <a:chOff x="3749830" y="5406291"/>
              <a:chExt cx="4359215" cy="950059"/>
            </a:xfrm>
          </p:grpSpPr>
          <p:sp>
            <p:nvSpPr>
              <p:cNvPr id="201" name="Right Arrow 200"/>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02" name="Group 85"/>
              <p:cNvGrpSpPr/>
              <p:nvPr/>
            </p:nvGrpSpPr>
            <p:grpSpPr>
              <a:xfrm>
                <a:off x="5776631" y="5406291"/>
                <a:ext cx="1921628" cy="640080"/>
                <a:chOff x="1951237" y="2331722"/>
                <a:chExt cx="1921628" cy="640080"/>
              </a:xfrm>
            </p:grpSpPr>
            <p:sp>
              <p:nvSpPr>
                <p:cNvPr id="208" name="Rounded Rectangle 20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ounded Rectangle 20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ounded Rectangle 20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03" name="Rounded Rectangle 202"/>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TextBox 203"/>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205" name="TextBox 204"/>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206" name="TextBox 205"/>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207" name="TextBox 206"/>
              <p:cNvSpPr txBox="1"/>
              <p:nvPr/>
            </p:nvSpPr>
            <p:spPr>
              <a:xfrm>
                <a:off x="3749830" y="5652004"/>
                <a:ext cx="1461554" cy="307777"/>
              </a:xfrm>
              <a:prstGeom prst="rect">
                <a:avLst/>
              </a:prstGeom>
              <a:noFill/>
            </p:spPr>
            <p:txBody>
              <a:bodyPr wrap="none" rtlCol="0">
                <a:spAutoFit/>
              </a:bodyPr>
              <a:lstStyle/>
              <a:p>
                <a:r>
                  <a:rPr lang="en-US" sz="1400" dirty="0"/>
                  <a:t>Move from A to C</a:t>
                </a:r>
              </a:p>
            </p:txBody>
          </p:sp>
        </p:grpSp>
        <p:sp>
          <p:nvSpPr>
            <p:cNvPr id="222" name="Rounded Rectangle 221"/>
            <p:cNvSpPr/>
            <p:nvPr/>
          </p:nvSpPr>
          <p:spPr>
            <a:xfrm>
              <a:off x="7294399" y="5454878"/>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ounded Rectangle 222"/>
            <p:cNvSpPr/>
            <p:nvPr/>
          </p:nvSpPr>
          <p:spPr>
            <a:xfrm>
              <a:off x="6472650" y="5454878"/>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4" name="Rounded Rectangle 223"/>
            <p:cNvSpPr/>
            <p:nvPr/>
          </p:nvSpPr>
          <p:spPr>
            <a:xfrm>
              <a:off x="6563334" y="5299531"/>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242" name="Oval 241"/>
          <p:cNvSpPr/>
          <p:nvPr/>
        </p:nvSpPr>
        <p:spPr>
          <a:xfrm>
            <a:off x="4288183" y="1507418"/>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1</a:t>
            </a:r>
          </a:p>
        </p:txBody>
      </p:sp>
      <p:sp>
        <p:nvSpPr>
          <p:cNvPr id="243" name="Oval 242"/>
          <p:cNvSpPr/>
          <p:nvPr/>
        </p:nvSpPr>
        <p:spPr>
          <a:xfrm>
            <a:off x="4297727" y="2700129"/>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2</a:t>
            </a:r>
          </a:p>
        </p:txBody>
      </p:sp>
      <p:sp>
        <p:nvSpPr>
          <p:cNvPr id="244" name="Oval 243"/>
          <p:cNvSpPr/>
          <p:nvPr/>
        </p:nvSpPr>
        <p:spPr>
          <a:xfrm>
            <a:off x="4288183" y="3949409"/>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3</a:t>
            </a:r>
          </a:p>
        </p:txBody>
      </p:sp>
      <p:sp>
        <p:nvSpPr>
          <p:cNvPr id="245" name="Oval 244"/>
          <p:cNvSpPr/>
          <p:nvPr/>
        </p:nvSpPr>
        <p:spPr>
          <a:xfrm>
            <a:off x="4297727" y="5167702"/>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4</a:t>
            </a:r>
          </a:p>
        </p:txBody>
      </p:sp>
    </p:spTree>
    <p:extLst>
      <p:ext uri="{BB962C8B-B14F-4D97-AF65-F5344CB8AC3E}">
        <p14:creationId xmlns:p14="http://schemas.microsoft.com/office/powerpoint/2010/main" val="113221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2" grpId="0" animBg="1"/>
      <p:bldP spid="243" grpId="0" animBg="1"/>
      <p:bldP spid="244" grpId="0" animBg="1"/>
      <p:bldP spid="24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81</a:t>
            </a:fld>
            <a:endParaRPr lang="en-US"/>
          </a:p>
        </p:txBody>
      </p:sp>
      <p:grpSp>
        <p:nvGrpSpPr>
          <p:cNvPr id="162" name="Group 161"/>
          <p:cNvGrpSpPr/>
          <p:nvPr/>
        </p:nvGrpSpPr>
        <p:grpSpPr>
          <a:xfrm>
            <a:off x="3749830" y="1206708"/>
            <a:ext cx="4359215" cy="950059"/>
            <a:chOff x="3749830" y="1206708"/>
            <a:chExt cx="4359215" cy="950059"/>
          </a:xfrm>
        </p:grpSpPr>
        <p:grpSp>
          <p:nvGrpSpPr>
            <p:cNvPr id="19" name="Group 109"/>
            <p:cNvGrpSpPr/>
            <p:nvPr/>
          </p:nvGrpSpPr>
          <p:grpSpPr>
            <a:xfrm>
              <a:off x="3749830" y="1206708"/>
              <a:ext cx="4359215" cy="950059"/>
              <a:chOff x="3749830" y="5406291"/>
              <a:chExt cx="4359215" cy="950059"/>
            </a:xfrm>
          </p:grpSpPr>
          <p:sp>
            <p:nvSpPr>
              <p:cNvPr id="201" name="Right Arrow 200"/>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0" name="Group 85"/>
              <p:cNvGrpSpPr/>
              <p:nvPr/>
            </p:nvGrpSpPr>
            <p:grpSpPr>
              <a:xfrm>
                <a:off x="5776631" y="5406291"/>
                <a:ext cx="1921628" cy="640080"/>
                <a:chOff x="1951237" y="2331722"/>
                <a:chExt cx="1921628" cy="640080"/>
              </a:xfrm>
            </p:grpSpPr>
            <p:sp>
              <p:nvSpPr>
                <p:cNvPr id="208" name="Rounded Rectangle 20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ounded Rectangle 20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ounded Rectangle 20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03" name="Rounded Rectangle 202"/>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TextBox 203"/>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205" name="TextBox 204"/>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206" name="TextBox 205"/>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207" name="TextBox 206"/>
              <p:cNvSpPr txBox="1"/>
              <p:nvPr/>
            </p:nvSpPr>
            <p:spPr>
              <a:xfrm>
                <a:off x="3749830" y="5652004"/>
                <a:ext cx="1461554" cy="307777"/>
              </a:xfrm>
              <a:prstGeom prst="rect">
                <a:avLst/>
              </a:prstGeom>
              <a:noFill/>
            </p:spPr>
            <p:txBody>
              <a:bodyPr wrap="none" rtlCol="0">
                <a:spAutoFit/>
              </a:bodyPr>
              <a:lstStyle/>
              <a:p>
                <a:r>
                  <a:rPr lang="en-US" sz="1400" dirty="0"/>
                  <a:t>Move from B to A</a:t>
                </a:r>
              </a:p>
            </p:txBody>
          </p:sp>
        </p:grpSp>
        <p:sp>
          <p:nvSpPr>
            <p:cNvPr id="222" name="Rounded Rectangle 221"/>
            <p:cNvSpPr/>
            <p:nvPr/>
          </p:nvSpPr>
          <p:spPr>
            <a:xfrm>
              <a:off x="7294399" y="1614376"/>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ounded Rectangle 222"/>
            <p:cNvSpPr/>
            <p:nvPr/>
          </p:nvSpPr>
          <p:spPr>
            <a:xfrm>
              <a:off x="6472650" y="1614376"/>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4" name="Rounded Rectangle 223"/>
            <p:cNvSpPr/>
            <p:nvPr/>
          </p:nvSpPr>
          <p:spPr>
            <a:xfrm>
              <a:off x="5647091" y="1614376"/>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61" name="Group 160"/>
          <p:cNvGrpSpPr/>
          <p:nvPr/>
        </p:nvGrpSpPr>
        <p:grpSpPr>
          <a:xfrm>
            <a:off x="920905" y="1206708"/>
            <a:ext cx="2743200" cy="950059"/>
            <a:chOff x="920905" y="1206708"/>
            <a:chExt cx="2743200" cy="950059"/>
          </a:xfrm>
        </p:grpSpPr>
        <p:grpSp>
          <p:nvGrpSpPr>
            <p:cNvPr id="17" name="Group 108"/>
            <p:cNvGrpSpPr/>
            <p:nvPr/>
          </p:nvGrpSpPr>
          <p:grpSpPr>
            <a:xfrm>
              <a:off x="920905" y="1206708"/>
              <a:ext cx="2743200" cy="950059"/>
              <a:chOff x="920905" y="5406291"/>
              <a:chExt cx="2743200" cy="950059"/>
            </a:xfrm>
          </p:grpSpPr>
          <p:grpSp>
            <p:nvGrpSpPr>
              <p:cNvPr id="18" name="Group 75"/>
              <p:cNvGrpSpPr/>
              <p:nvPr/>
            </p:nvGrpSpPr>
            <p:grpSpPr>
              <a:xfrm>
                <a:off x="1331691" y="5406291"/>
                <a:ext cx="1921628" cy="640080"/>
                <a:chOff x="1951237" y="2331722"/>
                <a:chExt cx="1921628" cy="640080"/>
              </a:xfrm>
            </p:grpSpPr>
            <p:sp>
              <p:nvSpPr>
                <p:cNvPr id="216" name="Rounded Rectangle 215"/>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ounded Rectangle 216"/>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ounded Rectangle 217"/>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12" name="Rounded Rectangle 211"/>
              <p:cNvSpPr/>
              <p:nvPr/>
            </p:nvSpPr>
            <p:spPr>
              <a:xfrm>
                <a:off x="92090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TextBox 212"/>
              <p:cNvSpPr txBox="1"/>
              <p:nvPr/>
            </p:nvSpPr>
            <p:spPr>
              <a:xfrm>
                <a:off x="1229983" y="6017796"/>
                <a:ext cx="303288" cy="338554"/>
              </a:xfrm>
              <a:prstGeom prst="rect">
                <a:avLst/>
              </a:prstGeom>
              <a:noFill/>
            </p:spPr>
            <p:txBody>
              <a:bodyPr wrap="none" rtlCol="0">
                <a:spAutoFit/>
              </a:bodyPr>
              <a:lstStyle/>
              <a:p>
                <a:r>
                  <a:rPr lang="en-US" sz="1600" dirty="0"/>
                  <a:t>A</a:t>
                </a:r>
              </a:p>
            </p:txBody>
          </p:sp>
          <p:sp>
            <p:nvSpPr>
              <p:cNvPr id="214" name="TextBox 213"/>
              <p:cNvSpPr txBox="1"/>
              <p:nvPr/>
            </p:nvSpPr>
            <p:spPr>
              <a:xfrm>
                <a:off x="2142766" y="6017796"/>
                <a:ext cx="303288" cy="338554"/>
              </a:xfrm>
              <a:prstGeom prst="rect">
                <a:avLst/>
              </a:prstGeom>
              <a:noFill/>
            </p:spPr>
            <p:txBody>
              <a:bodyPr wrap="none" rtlCol="0">
                <a:spAutoFit/>
              </a:bodyPr>
              <a:lstStyle/>
              <a:p>
                <a:r>
                  <a:rPr lang="en-US" sz="1600" dirty="0"/>
                  <a:t>B</a:t>
                </a:r>
              </a:p>
            </p:txBody>
          </p:sp>
          <p:sp>
            <p:nvSpPr>
              <p:cNvPr id="215" name="TextBox 214"/>
              <p:cNvSpPr txBox="1"/>
              <p:nvPr/>
            </p:nvSpPr>
            <p:spPr>
              <a:xfrm>
                <a:off x="3073100" y="6017796"/>
                <a:ext cx="303288" cy="338554"/>
              </a:xfrm>
              <a:prstGeom prst="rect">
                <a:avLst/>
              </a:prstGeom>
              <a:noFill/>
            </p:spPr>
            <p:txBody>
              <a:bodyPr wrap="none" rtlCol="0">
                <a:spAutoFit/>
              </a:bodyPr>
              <a:lstStyle/>
              <a:p>
                <a:r>
                  <a:rPr lang="en-US" sz="1600" dirty="0"/>
                  <a:t>C</a:t>
                </a:r>
              </a:p>
            </p:txBody>
          </p:sp>
        </p:grpSp>
        <p:sp>
          <p:nvSpPr>
            <p:cNvPr id="225" name="Rounded Rectangle 224"/>
            <p:cNvSpPr/>
            <p:nvPr/>
          </p:nvSpPr>
          <p:spPr>
            <a:xfrm>
              <a:off x="2849459" y="1614376"/>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ounded Rectangle 225"/>
            <p:cNvSpPr/>
            <p:nvPr/>
          </p:nvSpPr>
          <p:spPr>
            <a:xfrm>
              <a:off x="2027710" y="1614376"/>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7" name="Rounded Rectangle 226"/>
            <p:cNvSpPr/>
            <p:nvPr/>
          </p:nvSpPr>
          <p:spPr>
            <a:xfrm>
              <a:off x="2118394" y="1459029"/>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65" name="Group 164"/>
          <p:cNvGrpSpPr/>
          <p:nvPr/>
        </p:nvGrpSpPr>
        <p:grpSpPr>
          <a:xfrm>
            <a:off x="3749830" y="2440727"/>
            <a:ext cx="4359215" cy="950059"/>
            <a:chOff x="3749830" y="2430782"/>
            <a:chExt cx="4359215" cy="950059"/>
          </a:xfrm>
        </p:grpSpPr>
        <p:grpSp>
          <p:nvGrpSpPr>
            <p:cNvPr id="118" name="Group 109"/>
            <p:cNvGrpSpPr/>
            <p:nvPr/>
          </p:nvGrpSpPr>
          <p:grpSpPr>
            <a:xfrm>
              <a:off x="3749830" y="2430782"/>
              <a:ext cx="4359215" cy="950059"/>
              <a:chOff x="3749830" y="5406291"/>
              <a:chExt cx="4359215" cy="950059"/>
            </a:xfrm>
          </p:grpSpPr>
          <p:sp>
            <p:nvSpPr>
              <p:cNvPr id="119" name="Right Arrow 118"/>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20" name="Group 85"/>
              <p:cNvGrpSpPr/>
              <p:nvPr/>
            </p:nvGrpSpPr>
            <p:grpSpPr>
              <a:xfrm>
                <a:off x="5776631" y="5406291"/>
                <a:ext cx="1921628" cy="640080"/>
                <a:chOff x="1951237" y="2331722"/>
                <a:chExt cx="1921628" cy="640080"/>
              </a:xfrm>
            </p:grpSpPr>
            <p:sp>
              <p:nvSpPr>
                <p:cNvPr id="126" name="Rounded Rectangle 125"/>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ounded Rectangle 126"/>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ounded Rectangle 127"/>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21" name="Rounded Rectangle 120"/>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TextBox 121"/>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123" name="TextBox 122"/>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124" name="TextBox 123"/>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125" name="TextBox 124"/>
              <p:cNvSpPr txBox="1"/>
              <p:nvPr/>
            </p:nvSpPr>
            <p:spPr>
              <a:xfrm>
                <a:off x="3749830" y="5652004"/>
                <a:ext cx="1461554" cy="307777"/>
              </a:xfrm>
              <a:prstGeom prst="rect">
                <a:avLst/>
              </a:prstGeom>
              <a:noFill/>
            </p:spPr>
            <p:txBody>
              <a:bodyPr wrap="none" rtlCol="0">
                <a:spAutoFit/>
              </a:bodyPr>
              <a:lstStyle/>
              <a:p>
                <a:r>
                  <a:rPr lang="en-US" sz="1400" dirty="0"/>
                  <a:t>Move from B to C</a:t>
                </a:r>
              </a:p>
            </p:txBody>
          </p:sp>
        </p:grpSp>
        <p:grpSp>
          <p:nvGrpSpPr>
            <p:cNvPr id="164" name="Group 163"/>
            <p:cNvGrpSpPr/>
            <p:nvPr/>
          </p:nvGrpSpPr>
          <p:grpSpPr>
            <a:xfrm>
              <a:off x="5647091" y="2686020"/>
              <a:ext cx="2378828" cy="298252"/>
              <a:chOff x="5647091" y="2686020"/>
              <a:chExt cx="2378828" cy="298252"/>
            </a:xfrm>
          </p:grpSpPr>
          <p:sp>
            <p:nvSpPr>
              <p:cNvPr id="129" name="Rounded Rectangle 128"/>
              <p:cNvSpPr/>
              <p:nvPr/>
            </p:nvSpPr>
            <p:spPr>
              <a:xfrm>
                <a:off x="7294399" y="283845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7385839" y="268602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1" name="Rounded Rectangle 130"/>
              <p:cNvSpPr/>
              <p:nvPr/>
            </p:nvSpPr>
            <p:spPr>
              <a:xfrm>
                <a:off x="5647091" y="2838450"/>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grpSp>
        <p:nvGrpSpPr>
          <p:cNvPr id="167" name="Group 166"/>
          <p:cNvGrpSpPr/>
          <p:nvPr/>
        </p:nvGrpSpPr>
        <p:grpSpPr>
          <a:xfrm>
            <a:off x="3749830" y="3674745"/>
            <a:ext cx="4359215" cy="950059"/>
            <a:chOff x="3749830" y="3674745"/>
            <a:chExt cx="4359215" cy="950059"/>
          </a:xfrm>
        </p:grpSpPr>
        <p:grpSp>
          <p:nvGrpSpPr>
            <p:cNvPr id="144" name="Group 109"/>
            <p:cNvGrpSpPr/>
            <p:nvPr/>
          </p:nvGrpSpPr>
          <p:grpSpPr>
            <a:xfrm>
              <a:off x="3749830" y="3674745"/>
              <a:ext cx="4359215" cy="950059"/>
              <a:chOff x="3749830" y="5406291"/>
              <a:chExt cx="4359215" cy="950059"/>
            </a:xfrm>
          </p:grpSpPr>
          <p:sp>
            <p:nvSpPr>
              <p:cNvPr id="145" name="Right Arrow 14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46" name="Group 85"/>
              <p:cNvGrpSpPr/>
              <p:nvPr/>
            </p:nvGrpSpPr>
            <p:grpSpPr>
              <a:xfrm>
                <a:off x="5776631" y="5406291"/>
                <a:ext cx="1921628" cy="640080"/>
                <a:chOff x="1951237" y="2331722"/>
                <a:chExt cx="1921628" cy="640080"/>
              </a:xfrm>
            </p:grpSpPr>
            <p:sp>
              <p:nvSpPr>
                <p:cNvPr id="152" name="Rounded Rectangle 151"/>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ounded Rectangle 152"/>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ounded Rectangle 153"/>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47" name="Rounded Rectangle 146"/>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TextBox 147"/>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149" name="TextBox 148"/>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150" name="TextBox 149"/>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151" name="TextBox 150"/>
              <p:cNvSpPr txBox="1"/>
              <p:nvPr/>
            </p:nvSpPr>
            <p:spPr>
              <a:xfrm>
                <a:off x="3749830" y="5652004"/>
                <a:ext cx="1461554" cy="307777"/>
              </a:xfrm>
              <a:prstGeom prst="rect">
                <a:avLst/>
              </a:prstGeom>
              <a:noFill/>
            </p:spPr>
            <p:txBody>
              <a:bodyPr wrap="none" rtlCol="0">
                <a:spAutoFit/>
              </a:bodyPr>
              <a:lstStyle/>
              <a:p>
                <a:r>
                  <a:rPr lang="en-US" sz="1400" dirty="0"/>
                  <a:t>Move from A to C</a:t>
                </a:r>
              </a:p>
            </p:txBody>
          </p:sp>
        </p:grpSp>
        <p:sp>
          <p:nvSpPr>
            <p:cNvPr id="155" name="Rounded Rectangle 154"/>
            <p:cNvSpPr/>
            <p:nvPr/>
          </p:nvSpPr>
          <p:spPr>
            <a:xfrm>
              <a:off x="7294399" y="4082413"/>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7385839" y="3929983"/>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7" name="Rounded Rectangle 156"/>
            <p:cNvSpPr/>
            <p:nvPr/>
          </p:nvSpPr>
          <p:spPr>
            <a:xfrm>
              <a:off x="7474618" y="3774636"/>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71" name="Rounded Rectangle 170"/>
          <p:cNvSpPr/>
          <p:nvPr/>
        </p:nvSpPr>
        <p:spPr>
          <a:xfrm>
            <a:off x="7305485" y="4695492"/>
            <a:ext cx="1530553" cy="3385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7 steps</a:t>
            </a:r>
          </a:p>
        </p:txBody>
      </p:sp>
      <p:sp>
        <p:nvSpPr>
          <p:cNvPr id="172" name="TextBox 171"/>
          <p:cNvSpPr txBox="1"/>
          <p:nvPr/>
        </p:nvSpPr>
        <p:spPr>
          <a:xfrm>
            <a:off x="307962" y="4955173"/>
            <a:ext cx="4860626"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64 disks???</a:t>
            </a:r>
            <a:endParaRPr lang="en-US" dirty="0"/>
          </a:p>
        </p:txBody>
      </p:sp>
      <p:sp>
        <p:nvSpPr>
          <p:cNvPr id="173" name="Oval 172"/>
          <p:cNvSpPr/>
          <p:nvPr/>
        </p:nvSpPr>
        <p:spPr>
          <a:xfrm>
            <a:off x="4297727" y="1150247"/>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5</a:t>
            </a:r>
          </a:p>
        </p:txBody>
      </p:sp>
      <p:sp>
        <p:nvSpPr>
          <p:cNvPr id="174" name="Oval 173"/>
          <p:cNvSpPr/>
          <p:nvPr/>
        </p:nvSpPr>
        <p:spPr>
          <a:xfrm>
            <a:off x="4297727" y="2351316"/>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6</a:t>
            </a:r>
          </a:p>
        </p:txBody>
      </p:sp>
      <p:sp>
        <p:nvSpPr>
          <p:cNvPr id="175" name="Oval 174"/>
          <p:cNvSpPr/>
          <p:nvPr/>
        </p:nvSpPr>
        <p:spPr>
          <a:xfrm>
            <a:off x="4297727" y="3609647"/>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7</a:t>
            </a:r>
          </a:p>
        </p:txBody>
      </p:sp>
      <p:sp>
        <p:nvSpPr>
          <p:cNvPr id="176" name="Rounded Rectangle 175"/>
          <p:cNvSpPr/>
          <p:nvPr/>
        </p:nvSpPr>
        <p:spPr>
          <a:xfrm>
            <a:off x="752571" y="5293727"/>
            <a:ext cx="5580002" cy="10626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a:t>Look at the example for moving 3 disks:</a:t>
            </a:r>
          </a:p>
          <a:p>
            <a:r>
              <a:rPr lang="en-US" sz="1600" dirty="0"/>
              <a:t>Steps 1 to 3 essentially </a:t>
            </a:r>
            <a:r>
              <a:rPr lang="en-US" sz="1600" dirty="0">
                <a:solidFill>
                  <a:schemeClr val="accent6">
                    <a:lumMod val="75000"/>
                  </a:schemeClr>
                </a:solidFill>
              </a:rPr>
              <a:t>move a stack of 2 disks </a:t>
            </a:r>
            <a:r>
              <a:rPr lang="en-US" sz="1600" dirty="0"/>
              <a:t>from A to B</a:t>
            </a:r>
          </a:p>
          <a:p>
            <a:r>
              <a:rPr lang="en-US" sz="1600" dirty="0"/>
              <a:t>Step 4 moves a disk (the lowest of the initial stack) from A to C</a:t>
            </a:r>
          </a:p>
          <a:p>
            <a:r>
              <a:rPr lang="en-US" sz="1600" dirty="0"/>
              <a:t>Steps 5 to 7 essentially </a:t>
            </a:r>
            <a:r>
              <a:rPr lang="en-US" sz="1600" dirty="0">
                <a:solidFill>
                  <a:schemeClr val="accent6">
                    <a:lumMod val="75000"/>
                  </a:schemeClr>
                </a:solidFill>
              </a:rPr>
              <a:t>move a stack of 2 disks</a:t>
            </a:r>
            <a:r>
              <a:rPr lang="en-US" sz="1600" dirty="0"/>
              <a:t> from B to C</a:t>
            </a:r>
            <a:endParaRPr lang="en-US" sz="1600" dirty="0">
              <a:ea typeface="Menlo" pitchFamily="49" charset="0"/>
              <a:cs typeface="Menlo" pitchFamily="49" charset="0"/>
            </a:endParaRPr>
          </a:p>
        </p:txBody>
      </p:sp>
      <p:sp>
        <p:nvSpPr>
          <p:cNvPr id="177" name="TextBox 176"/>
          <p:cNvSpPr txBox="1"/>
          <p:nvPr/>
        </p:nvSpPr>
        <p:spPr>
          <a:xfrm>
            <a:off x="6354454" y="5482709"/>
            <a:ext cx="2789546" cy="369332"/>
          </a:xfrm>
          <a:prstGeom prst="rect">
            <a:avLst/>
          </a:prstGeom>
          <a:noFill/>
        </p:spPr>
        <p:txBody>
          <a:bodyPr wrap="none" rtlCol="0">
            <a:spAutoFit/>
          </a:bodyPr>
          <a:lstStyle/>
          <a:p>
            <a:r>
              <a:rPr lang="en-US" dirty="0">
                <a:latin typeface="Segoe Print" pitchFamily="2" charset="0"/>
              </a:rPr>
              <a:t>A recursive algorithm!</a:t>
            </a:r>
          </a:p>
        </p:txBody>
      </p:sp>
      <p:cxnSp>
        <p:nvCxnSpPr>
          <p:cNvPr id="179" name="Straight Arrow Connector 178"/>
          <p:cNvCxnSpPr/>
          <p:nvPr/>
        </p:nvCxnSpPr>
        <p:spPr>
          <a:xfrm flipH="1">
            <a:off x="6354454" y="5852041"/>
            <a:ext cx="939945" cy="1772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140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4" grpId="0" animBg="1"/>
      <p:bldP spid="175" grpId="0" animBg="1"/>
      <p:bldP spid="176" grpId="0" animBg="1"/>
      <p:bldP spid="17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82</a:t>
            </a:fld>
            <a:endParaRPr lang="en-US"/>
          </a:p>
        </p:txBody>
      </p:sp>
      <p:sp>
        <p:nvSpPr>
          <p:cNvPr id="6" name="Rectangle 5"/>
          <p:cNvSpPr/>
          <p:nvPr/>
        </p:nvSpPr>
        <p:spPr>
          <a:xfrm>
            <a:off x="655563" y="1474499"/>
            <a:ext cx="7535937" cy="1249651"/>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tx1"/>
                </a:solidFill>
              </a:rPr>
              <a:t>To move a stack of </a:t>
            </a:r>
            <a:r>
              <a:rPr lang="en-US" dirty="0">
                <a:solidFill>
                  <a:schemeClr val="tx1"/>
                </a:solidFill>
                <a:latin typeface="Times New Roman" pitchFamily="18" charset="0"/>
                <a:cs typeface="Times New Roman" pitchFamily="18" charset="0"/>
              </a:rPr>
              <a:t>n</a:t>
            </a:r>
            <a:r>
              <a:rPr lang="en-US" dirty="0">
                <a:solidFill>
                  <a:schemeClr val="tx1"/>
                </a:solidFill>
              </a:rPr>
              <a:t> disks from rod A to rod C, </a:t>
            </a:r>
            <a:r>
              <a:rPr lang="en-US" dirty="0">
                <a:solidFill>
                  <a:schemeClr val="tx1"/>
                </a:solidFill>
                <a:latin typeface="Times New Roman" pitchFamily="18" charset="0"/>
                <a:cs typeface="Times New Roman" pitchFamily="18" charset="0"/>
              </a:rPr>
              <a:t>n</a:t>
            </a:r>
            <a:r>
              <a:rPr lang="en-US" dirty="0">
                <a:solidFill>
                  <a:schemeClr val="tx1"/>
                </a:solidFill>
              </a:rPr>
              <a:t> &gt;= 1</a:t>
            </a:r>
          </a:p>
          <a:p>
            <a:pPr marL="685800" indent="-342900">
              <a:buAutoNum type="arabicPeriod"/>
            </a:pPr>
            <a:r>
              <a:rPr lang="en-US" dirty="0">
                <a:solidFill>
                  <a:schemeClr val="tx1"/>
                </a:solidFill>
              </a:rPr>
              <a:t>Move the top </a:t>
            </a:r>
            <a:r>
              <a:rPr lang="en-US" dirty="0">
                <a:solidFill>
                  <a:schemeClr val="tx1"/>
                </a:solidFill>
                <a:latin typeface="Times New Roman" pitchFamily="18" charset="0"/>
                <a:cs typeface="Times New Roman" pitchFamily="18" charset="0"/>
              </a:rPr>
              <a:t>n</a:t>
            </a:r>
            <a:r>
              <a:rPr lang="en-US" dirty="0">
                <a:solidFill>
                  <a:schemeClr val="tx1"/>
                </a:solidFill>
              </a:rPr>
              <a:t> – 1 disks from A to B, using C as an intermediate rod</a:t>
            </a:r>
          </a:p>
          <a:p>
            <a:pPr marL="685800" indent="-342900">
              <a:buAutoNum type="arabicPeriod"/>
            </a:pPr>
            <a:r>
              <a:rPr lang="en-US" dirty="0">
                <a:solidFill>
                  <a:schemeClr val="tx1"/>
                </a:solidFill>
              </a:rPr>
              <a:t>Move the remaining 1 disk from A to C</a:t>
            </a:r>
          </a:p>
          <a:p>
            <a:pPr marL="685800" indent="-342900">
              <a:buAutoNum type="arabicPeriod"/>
            </a:pPr>
            <a:r>
              <a:rPr lang="en-US" dirty="0">
                <a:solidFill>
                  <a:schemeClr val="tx1"/>
                </a:solidFill>
              </a:rPr>
              <a:t>Move the top </a:t>
            </a:r>
            <a:r>
              <a:rPr lang="en-US" dirty="0">
                <a:solidFill>
                  <a:schemeClr val="tx1"/>
                </a:solidFill>
                <a:latin typeface="Times New Roman" pitchFamily="18" charset="0"/>
                <a:cs typeface="Times New Roman" pitchFamily="18" charset="0"/>
              </a:rPr>
              <a:t>n</a:t>
            </a:r>
            <a:r>
              <a:rPr lang="en-US" dirty="0">
                <a:solidFill>
                  <a:schemeClr val="tx1"/>
                </a:solidFill>
              </a:rPr>
              <a:t> – 1 disks from B to C, using A as an intermediate rod</a:t>
            </a:r>
          </a:p>
        </p:txBody>
      </p:sp>
      <p:sp>
        <p:nvSpPr>
          <p:cNvPr id="7" name="TextBox 6"/>
          <p:cNvSpPr txBox="1"/>
          <p:nvPr/>
        </p:nvSpPr>
        <p:spPr>
          <a:xfrm>
            <a:off x="628990" y="1206708"/>
            <a:ext cx="1976823" cy="307777"/>
          </a:xfrm>
          <a:prstGeom prst="rect">
            <a:avLst/>
          </a:prstGeom>
          <a:noFill/>
        </p:spPr>
        <p:txBody>
          <a:bodyPr wrap="none" rtlCol="0">
            <a:spAutoFit/>
          </a:bodyPr>
          <a:lstStyle/>
          <a:p>
            <a:r>
              <a:rPr lang="en-US" sz="1400" dirty="0">
                <a:latin typeface="Segoe Print" pitchFamily="2" charset="0"/>
              </a:rPr>
              <a:t>Recursive algorithm</a:t>
            </a:r>
          </a:p>
        </p:txBody>
      </p:sp>
      <p:sp>
        <p:nvSpPr>
          <p:cNvPr id="8" name="Rectangle 7"/>
          <p:cNvSpPr/>
          <p:nvPr/>
        </p:nvSpPr>
        <p:spPr>
          <a:xfrm>
            <a:off x="628989" y="3305174"/>
            <a:ext cx="8029235" cy="305117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void move(</a:t>
            </a:r>
            <a:r>
              <a:rPr lang="en-US" sz="1600" dirty="0" err="1">
                <a:solidFill>
                  <a:schemeClr val="tx1"/>
                </a:solidFill>
                <a:latin typeface="Menlo" pitchFamily="49" charset="0"/>
                <a:ea typeface="Menlo" pitchFamily="49" charset="0"/>
                <a:cs typeface="Menlo" pitchFamily="49" charset="0"/>
              </a:rPr>
              <a:t>int</a:t>
            </a:r>
            <a:r>
              <a:rPr lang="en-US" sz="1600" dirty="0">
                <a:solidFill>
                  <a:schemeClr val="tx1"/>
                </a:solidFill>
                <a:latin typeface="Menlo" pitchFamily="49" charset="0"/>
                <a:ea typeface="Menlo" pitchFamily="49" charset="0"/>
                <a:cs typeface="Menlo" pitchFamily="49" charset="0"/>
              </a:rPr>
              <a:t> n, char </a:t>
            </a:r>
            <a:r>
              <a:rPr lang="en-US" sz="1600" dirty="0" err="1">
                <a:solidFill>
                  <a:schemeClr val="tx1"/>
                </a:solidFill>
                <a:latin typeface="Menlo" pitchFamily="49" charset="0"/>
                <a:ea typeface="Menlo" pitchFamily="49" charset="0"/>
                <a:cs typeface="Menlo" pitchFamily="49" charset="0"/>
              </a:rPr>
              <a:t>src</a:t>
            </a:r>
            <a:r>
              <a:rPr lang="en-US" sz="1600" dirty="0">
                <a:solidFill>
                  <a:schemeClr val="tx1"/>
                </a:solidFill>
                <a:latin typeface="Menlo" pitchFamily="49" charset="0"/>
                <a:ea typeface="Menlo" pitchFamily="49" charset="0"/>
                <a:cs typeface="Menlo" pitchFamily="49" charset="0"/>
              </a:rPr>
              <a:t>, char des, char </a:t>
            </a:r>
            <a:r>
              <a:rPr lang="en-US" sz="1600" dirty="0" err="1">
                <a:solidFill>
                  <a:schemeClr val="tx1"/>
                </a:solidFill>
                <a:latin typeface="Menlo" pitchFamily="49" charset="0"/>
                <a:ea typeface="Menlo" pitchFamily="49" charset="0"/>
                <a:cs typeface="Menlo" pitchFamily="49" charset="0"/>
              </a:rPr>
              <a:t>tmp</a:t>
            </a:r>
            <a:r>
              <a:rPr lang="en-US" sz="1600" dirty="0">
                <a:solidFill>
                  <a:schemeClr val="tx1"/>
                </a:solidFill>
                <a:latin typeface="Menlo" pitchFamily="49" charset="0"/>
                <a:ea typeface="Menlo" pitchFamily="49" charset="0"/>
                <a:cs typeface="Menlo" pitchFamily="49" charset="0"/>
              </a:rPr>
              <a:t>)</a:t>
            </a:r>
          </a:p>
          <a:p>
            <a:r>
              <a:rPr lang="en-US" sz="1600" dirty="0">
                <a:solidFill>
                  <a:schemeClr val="tx1"/>
                </a:solidFill>
                <a:latin typeface="Menlo" pitchFamily="49" charset="0"/>
                <a:ea typeface="Menlo" pitchFamily="49" charset="0"/>
                <a:cs typeface="Menlo" pitchFamily="49" charset="0"/>
              </a:rPr>
              <a:t>{</a:t>
            </a: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a:t>
            </a: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a:t>
            </a:r>
          </a:p>
        </p:txBody>
      </p:sp>
      <p:sp>
        <p:nvSpPr>
          <p:cNvPr id="9" name="TextBox 8"/>
          <p:cNvSpPr txBox="1"/>
          <p:nvPr/>
        </p:nvSpPr>
        <p:spPr>
          <a:xfrm>
            <a:off x="980881" y="3868864"/>
            <a:ext cx="7890164" cy="584775"/>
          </a:xfrm>
          <a:prstGeom prst="rect">
            <a:avLst/>
          </a:prstGeom>
          <a:noFill/>
        </p:spPr>
        <p:txBody>
          <a:bodyPr wrap="square" rtlCol="0">
            <a:spAutoFit/>
          </a:bodyPr>
          <a:lstStyle/>
          <a:p>
            <a:r>
              <a:rPr lang="en-US" sz="1600" dirty="0">
                <a:latin typeface="Menlo" pitchFamily="49" charset="0"/>
                <a:ea typeface="Menlo" pitchFamily="49" charset="0"/>
                <a:cs typeface="Menlo" pitchFamily="49" charset="0"/>
              </a:rPr>
              <a:t>if (n == 1)</a:t>
            </a: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cout</a:t>
            </a:r>
            <a:r>
              <a:rPr lang="en-US" sz="1600" dirty="0">
                <a:latin typeface="Menlo" pitchFamily="49" charset="0"/>
                <a:ea typeface="Menlo" pitchFamily="49" charset="0"/>
                <a:cs typeface="Menlo" pitchFamily="49" charset="0"/>
              </a:rPr>
              <a:t> &lt;&lt; "Move disk from " &lt;&lt; </a:t>
            </a:r>
            <a:r>
              <a:rPr lang="en-US" sz="1600" dirty="0" err="1">
                <a:latin typeface="Menlo" pitchFamily="49" charset="0"/>
                <a:ea typeface="Menlo" pitchFamily="49" charset="0"/>
                <a:cs typeface="Menlo" pitchFamily="49" charset="0"/>
              </a:rPr>
              <a:t>src</a:t>
            </a:r>
            <a:r>
              <a:rPr lang="en-US" sz="1600" dirty="0">
                <a:latin typeface="Menlo" pitchFamily="49" charset="0"/>
                <a:ea typeface="Menlo" pitchFamily="49" charset="0"/>
                <a:cs typeface="Menlo" pitchFamily="49" charset="0"/>
              </a:rPr>
              <a:t> &lt;&lt; " to " &lt;&lt; des &lt;&lt; </a:t>
            </a:r>
            <a:r>
              <a:rPr lang="en-US" sz="1600" dirty="0" err="1">
                <a:latin typeface="Menlo" pitchFamily="49" charset="0"/>
                <a:ea typeface="Menlo" pitchFamily="49" charset="0"/>
                <a:cs typeface="Menlo" pitchFamily="49" charset="0"/>
              </a:rPr>
              <a:t>endl</a:t>
            </a:r>
            <a:r>
              <a:rPr lang="en-US" sz="1600" dirty="0">
                <a:latin typeface="Menlo" pitchFamily="49" charset="0"/>
                <a:ea typeface="Menlo" pitchFamily="49" charset="0"/>
                <a:cs typeface="Menlo" pitchFamily="49" charset="0"/>
              </a:rPr>
              <a:t>;</a:t>
            </a:r>
          </a:p>
        </p:txBody>
      </p:sp>
      <p:sp>
        <p:nvSpPr>
          <p:cNvPr id="10" name="TextBox 9"/>
          <p:cNvSpPr txBox="1"/>
          <p:nvPr/>
        </p:nvSpPr>
        <p:spPr>
          <a:xfrm>
            <a:off x="980881" y="4505670"/>
            <a:ext cx="925253" cy="1815882"/>
          </a:xfrm>
          <a:prstGeom prst="rect">
            <a:avLst/>
          </a:prstGeom>
          <a:noFill/>
        </p:spPr>
        <p:txBody>
          <a:bodyPr wrap="none" rtlCol="0">
            <a:spAutoFit/>
          </a:bodyPr>
          <a:lstStyle/>
          <a:p>
            <a:r>
              <a:rPr lang="en-US" sz="1600" dirty="0">
                <a:latin typeface="Menlo" pitchFamily="49" charset="0"/>
                <a:ea typeface="Menlo" pitchFamily="49" charset="0"/>
                <a:cs typeface="Menlo" pitchFamily="49" charset="0"/>
              </a:rPr>
              <a:t>else {</a:t>
            </a: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r>
              <a:rPr lang="en-US" sz="1600" dirty="0">
                <a:latin typeface="Menlo" pitchFamily="49" charset="0"/>
                <a:ea typeface="Menlo" pitchFamily="49" charset="0"/>
                <a:cs typeface="Menlo" pitchFamily="49" charset="0"/>
              </a:rPr>
              <a:t>}</a:t>
            </a:r>
          </a:p>
          <a:p>
            <a:r>
              <a:rPr lang="en-US" sz="1600" dirty="0">
                <a:latin typeface="Menlo" pitchFamily="49" charset="0"/>
                <a:ea typeface="Menlo" pitchFamily="49" charset="0"/>
                <a:cs typeface="Menlo" pitchFamily="49" charset="0"/>
              </a:rPr>
              <a:t>	</a:t>
            </a:r>
          </a:p>
        </p:txBody>
      </p:sp>
      <p:sp>
        <p:nvSpPr>
          <p:cNvPr id="12" name="Rectangle 11"/>
          <p:cNvSpPr/>
          <p:nvPr/>
        </p:nvSpPr>
        <p:spPr>
          <a:xfrm>
            <a:off x="1431628" y="4830775"/>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n-1,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 des);</a:t>
            </a:r>
          </a:p>
        </p:txBody>
      </p:sp>
      <p:sp>
        <p:nvSpPr>
          <p:cNvPr id="13" name="Rectangle 12"/>
          <p:cNvSpPr/>
          <p:nvPr/>
        </p:nvSpPr>
        <p:spPr>
          <a:xfrm>
            <a:off x="1431628" y="5176809"/>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move( 1,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 des,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a:t>
            </a:r>
          </a:p>
        </p:txBody>
      </p:sp>
      <p:sp>
        <p:nvSpPr>
          <p:cNvPr id="14" name="Rectangle 13"/>
          <p:cNvSpPr/>
          <p:nvPr/>
        </p:nvSpPr>
        <p:spPr>
          <a:xfrm>
            <a:off x="1431628" y="5522843"/>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n-1,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 des,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a:t>
            </a:r>
          </a:p>
        </p:txBody>
      </p:sp>
      <p:sp>
        <p:nvSpPr>
          <p:cNvPr id="15" name="TextBox 14"/>
          <p:cNvSpPr txBox="1"/>
          <p:nvPr/>
        </p:nvSpPr>
        <p:spPr>
          <a:xfrm>
            <a:off x="7433082" y="6059136"/>
            <a:ext cx="1005403" cy="338554"/>
          </a:xfrm>
          <a:prstGeom prst="rect">
            <a:avLst/>
          </a:prstGeom>
          <a:noFill/>
        </p:spPr>
        <p:txBody>
          <a:bodyPr wrap="none" rtlCol="0">
            <a:spAutoFit/>
          </a:bodyPr>
          <a:lstStyle/>
          <a:p>
            <a:r>
              <a:rPr lang="en-US" sz="1600" dirty="0"/>
              <a:t>hanoi.cpp</a:t>
            </a:r>
          </a:p>
        </p:txBody>
      </p:sp>
      <p:sp>
        <p:nvSpPr>
          <p:cNvPr id="16" name="TextBox 15"/>
          <p:cNvSpPr txBox="1"/>
          <p:nvPr/>
        </p:nvSpPr>
        <p:spPr>
          <a:xfrm>
            <a:off x="628989" y="2882384"/>
            <a:ext cx="2024913" cy="307777"/>
          </a:xfrm>
          <a:prstGeom prst="rect">
            <a:avLst/>
          </a:prstGeom>
          <a:noFill/>
        </p:spPr>
        <p:txBody>
          <a:bodyPr wrap="none" rtlCol="0">
            <a:spAutoFit/>
          </a:bodyPr>
          <a:lstStyle/>
          <a:p>
            <a:r>
              <a:rPr lang="en-US" sz="1400" dirty="0">
                <a:latin typeface="Segoe Print" pitchFamily="2" charset="0"/>
              </a:rPr>
              <a:t>No. of disks to move</a:t>
            </a:r>
          </a:p>
        </p:txBody>
      </p:sp>
      <p:cxnSp>
        <p:nvCxnSpPr>
          <p:cNvPr id="18" name="Straight Arrow Connector 17"/>
          <p:cNvCxnSpPr/>
          <p:nvPr/>
        </p:nvCxnSpPr>
        <p:spPr>
          <a:xfrm>
            <a:off x="2047875" y="3152061"/>
            <a:ext cx="40005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895939" y="2882384"/>
            <a:ext cx="1168910" cy="307777"/>
          </a:xfrm>
          <a:prstGeom prst="rect">
            <a:avLst/>
          </a:prstGeom>
          <a:noFill/>
        </p:spPr>
        <p:txBody>
          <a:bodyPr wrap="none" rtlCol="0">
            <a:spAutoFit/>
          </a:bodyPr>
          <a:lstStyle/>
          <a:p>
            <a:r>
              <a:rPr lang="en-US" sz="1400" dirty="0">
                <a:latin typeface="Segoe Print" pitchFamily="2" charset="0"/>
              </a:rPr>
              <a:t>Source rod</a:t>
            </a:r>
          </a:p>
        </p:txBody>
      </p:sp>
      <p:sp>
        <p:nvSpPr>
          <p:cNvPr id="21" name="TextBox 20"/>
          <p:cNvSpPr txBox="1"/>
          <p:nvPr/>
        </p:nvSpPr>
        <p:spPr>
          <a:xfrm>
            <a:off x="4391364" y="2882384"/>
            <a:ext cx="1596912" cy="307777"/>
          </a:xfrm>
          <a:prstGeom prst="rect">
            <a:avLst/>
          </a:prstGeom>
          <a:noFill/>
        </p:spPr>
        <p:txBody>
          <a:bodyPr wrap="none" rtlCol="0">
            <a:spAutoFit/>
          </a:bodyPr>
          <a:lstStyle/>
          <a:p>
            <a:r>
              <a:rPr lang="en-US" sz="1400" dirty="0">
                <a:latin typeface="Segoe Print" pitchFamily="2" charset="0"/>
              </a:rPr>
              <a:t>Destination rod</a:t>
            </a:r>
          </a:p>
        </p:txBody>
      </p:sp>
      <p:sp>
        <p:nvSpPr>
          <p:cNvPr id="22" name="TextBox 21"/>
          <p:cNvSpPr txBox="1"/>
          <p:nvPr/>
        </p:nvSpPr>
        <p:spPr>
          <a:xfrm>
            <a:off x="6383393" y="2882384"/>
            <a:ext cx="1742785" cy="307777"/>
          </a:xfrm>
          <a:prstGeom prst="rect">
            <a:avLst/>
          </a:prstGeom>
          <a:noFill/>
        </p:spPr>
        <p:txBody>
          <a:bodyPr wrap="none" rtlCol="0">
            <a:spAutoFit/>
          </a:bodyPr>
          <a:lstStyle/>
          <a:p>
            <a:r>
              <a:rPr lang="en-US" sz="1400" dirty="0">
                <a:latin typeface="Segoe Print" pitchFamily="2" charset="0"/>
              </a:rPr>
              <a:t>Intermediate rod</a:t>
            </a:r>
          </a:p>
        </p:txBody>
      </p:sp>
      <p:cxnSp>
        <p:nvCxnSpPr>
          <p:cNvPr id="23" name="Straight Arrow Connector 22"/>
          <p:cNvCxnSpPr/>
          <p:nvPr/>
        </p:nvCxnSpPr>
        <p:spPr>
          <a:xfrm>
            <a:off x="3524250" y="3152061"/>
            <a:ext cx="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H="1">
            <a:off x="4857750" y="3103722"/>
            <a:ext cx="342900" cy="2871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5988276" y="3185041"/>
            <a:ext cx="749169" cy="2058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970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400" dirty="0"/>
              <a:t>How many steps does it take to move 64 disks?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83</a:t>
            </a:fld>
            <a:endParaRPr lang="en-US"/>
          </a:p>
        </p:txBody>
      </p:sp>
      <p:sp>
        <p:nvSpPr>
          <p:cNvPr id="6" name="Rectangle 5"/>
          <p:cNvSpPr/>
          <p:nvPr/>
        </p:nvSpPr>
        <p:spPr>
          <a:xfrm>
            <a:off x="838199" y="2524125"/>
            <a:ext cx="5899245" cy="3832225"/>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r>
              <a:rPr lang="en-US" sz="2400" dirty="0">
                <a:solidFill>
                  <a:schemeClr val="tx1"/>
                </a:solidFill>
                <a:ea typeface="Menlo" pitchFamily="49" charset="0"/>
                <a:cs typeface="Menlo" pitchFamily="49" charset="0"/>
              </a:rPr>
              <a:t>T(n) = 2 T(n – 1) + 1</a:t>
            </a:r>
          </a:p>
          <a:p>
            <a:endParaRPr lang="en-US" sz="2400" dirty="0">
              <a:solidFill>
                <a:schemeClr val="tx1"/>
              </a:solidFill>
              <a:ea typeface="Menlo" pitchFamily="49" charset="0"/>
              <a:cs typeface="Menlo" pitchFamily="49" charset="0"/>
            </a:endParaRPr>
          </a:p>
        </p:txBody>
      </p:sp>
      <p:sp>
        <p:nvSpPr>
          <p:cNvPr id="7" name="Rectangle 6"/>
          <p:cNvSpPr/>
          <p:nvPr/>
        </p:nvSpPr>
        <p:spPr>
          <a:xfrm>
            <a:off x="933449" y="2895600"/>
            <a:ext cx="5899246" cy="3051176"/>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rtlCol="0" anchor="t"/>
          <a:lstStyle/>
          <a:p>
            <a:r>
              <a:rPr lang="en-US" sz="2400" dirty="0">
                <a:solidFill>
                  <a:schemeClr val="tx1"/>
                </a:solidFill>
                <a:ea typeface="Menlo" pitchFamily="49" charset="0"/>
                <a:cs typeface="Menlo" pitchFamily="49" charset="0"/>
              </a:rPr>
              <a:t>	= 2 [ 2 T(n – 2) + 1 ]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2 </a:t>
            </a:r>
            <a:r>
              <a:rPr lang="en-US" sz="2400" dirty="0">
                <a:solidFill>
                  <a:schemeClr val="tx1"/>
                </a:solidFill>
                <a:ea typeface="Menlo" pitchFamily="49" charset="0"/>
                <a:cs typeface="Menlo" pitchFamily="49" charset="0"/>
              </a:rPr>
              <a:t>T(n – 2)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2 </a:t>
            </a:r>
            <a:r>
              <a:rPr lang="en-US" sz="2400" dirty="0">
                <a:solidFill>
                  <a:schemeClr val="tx1"/>
                </a:solidFill>
                <a:ea typeface="Menlo" pitchFamily="49" charset="0"/>
                <a:cs typeface="Menlo" pitchFamily="49" charset="0"/>
              </a:rPr>
              <a:t>[ 2 T(n – 3) + 1 ]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3 </a:t>
            </a:r>
            <a:r>
              <a:rPr lang="en-US" sz="2400" dirty="0">
                <a:solidFill>
                  <a:schemeClr val="tx1"/>
                </a:solidFill>
                <a:ea typeface="Menlo" pitchFamily="49" charset="0"/>
                <a:cs typeface="Menlo" pitchFamily="49" charset="0"/>
              </a:rPr>
              <a:t>T(n – 3) + 2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T(n – (n – 1)) + 2</a:t>
            </a:r>
            <a:r>
              <a:rPr lang="en-US" sz="2400" baseline="30000" dirty="0">
                <a:solidFill>
                  <a:schemeClr val="tx1"/>
                </a:solidFill>
                <a:ea typeface="Menlo" pitchFamily="49" charset="0"/>
                <a:cs typeface="Menlo" pitchFamily="49" charset="0"/>
              </a:rPr>
              <a:t>n – 2</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T(1) + 2</a:t>
            </a:r>
            <a:r>
              <a:rPr lang="en-US" sz="2400" baseline="30000" dirty="0">
                <a:solidFill>
                  <a:schemeClr val="tx1"/>
                </a:solidFill>
                <a:ea typeface="Menlo" pitchFamily="49" charset="0"/>
                <a:cs typeface="Menlo" pitchFamily="49" charset="0"/>
              </a:rPr>
              <a:t>n – 2</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a:t>
            </a:r>
            <a:r>
              <a:rPr lang="en-US" sz="2400" dirty="0">
                <a:solidFill>
                  <a:schemeClr val="tx1"/>
                </a:solidFill>
                <a:ea typeface="Menlo" pitchFamily="49" charset="0"/>
                <a:cs typeface="Menlo" pitchFamily="49" charset="0"/>
              </a:rPr>
              <a:t> – 1</a:t>
            </a: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p:txBody>
      </p:sp>
      <p:sp>
        <p:nvSpPr>
          <p:cNvPr id="8" name="TextBox 7"/>
          <p:cNvSpPr txBox="1"/>
          <p:nvPr/>
        </p:nvSpPr>
        <p:spPr>
          <a:xfrm>
            <a:off x="423012" y="2131397"/>
            <a:ext cx="2735044" cy="307777"/>
          </a:xfrm>
          <a:prstGeom prst="rect">
            <a:avLst/>
          </a:prstGeom>
          <a:noFill/>
        </p:spPr>
        <p:txBody>
          <a:bodyPr wrap="none" rtlCol="0">
            <a:spAutoFit/>
          </a:bodyPr>
          <a:lstStyle/>
          <a:p>
            <a:r>
              <a:rPr lang="en-US" sz="1400" dirty="0">
                <a:latin typeface="Segoe Print" pitchFamily="2" charset="0"/>
              </a:rPr>
              <a:t>No. of steps to move n disks</a:t>
            </a:r>
          </a:p>
        </p:txBody>
      </p:sp>
      <p:cxnSp>
        <p:nvCxnSpPr>
          <p:cNvPr id="9" name="Straight Arrow Connector 8"/>
          <p:cNvCxnSpPr/>
          <p:nvPr/>
        </p:nvCxnSpPr>
        <p:spPr>
          <a:xfrm>
            <a:off x="1095375" y="2401074"/>
            <a:ext cx="11430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Rounded Rectangle 10"/>
          <p:cNvSpPr/>
          <p:nvPr/>
        </p:nvSpPr>
        <p:spPr>
          <a:xfrm>
            <a:off x="5991225" y="1836122"/>
            <a:ext cx="2560848" cy="7642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Hence, it takes </a:t>
            </a:r>
          </a:p>
          <a:p>
            <a:pPr algn="ctr"/>
            <a:r>
              <a:rPr lang="en-US" sz="1400" dirty="0">
                <a:latin typeface="Segoe Print" pitchFamily="2" charset="0"/>
              </a:rPr>
              <a:t>2</a:t>
            </a:r>
            <a:r>
              <a:rPr lang="en-US" sz="1400" baseline="30000" dirty="0">
                <a:latin typeface="Segoe Print" pitchFamily="2" charset="0"/>
              </a:rPr>
              <a:t>64</a:t>
            </a:r>
            <a:r>
              <a:rPr lang="en-US" sz="1400" dirty="0">
                <a:latin typeface="Segoe Print" pitchFamily="2" charset="0"/>
              </a:rPr>
              <a:t>- 1 </a:t>
            </a:r>
            <a:r>
              <a:rPr lang="en-US" sz="1400" dirty="0">
                <a:latin typeface="Segoe Print" pitchFamily="2" charset="0"/>
                <a:sym typeface="Symbol"/>
              </a:rPr>
              <a:t> 1.6  10</a:t>
            </a:r>
            <a:r>
              <a:rPr lang="en-US" sz="1400" baseline="30000" dirty="0">
                <a:latin typeface="Segoe Print" pitchFamily="2" charset="0"/>
                <a:sym typeface="Symbol"/>
              </a:rPr>
              <a:t>19</a:t>
            </a:r>
            <a:r>
              <a:rPr lang="en-US" sz="1400" dirty="0">
                <a:latin typeface="Segoe Print" pitchFamily="2" charset="0"/>
                <a:sym typeface="Symbol"/>
              </a:rPr>
              <a:t> </a:t>
            </a:r>
            <a:r>
              <a:rPr lang="en-US" sz="1400" dirty="0">
                <a:latin typeface="Segoe Print" pitchFamily="2" charset="0"/>
              </a:rPr>
              <a:t>steps to move 64 disks</a:t>
            </a:r>
            <a:endParaRPr lang="en-US" sz="1400" dirty="0">
              <a:latin typeface="Menlo" pitchFamily="49" charset="0"/>
              <a:ea typeface="Menlo" pitchFamily="49" charset="0"/>
              <a:cs typeface="Menlo" pitchFamily="49" charset="0"/>
            </a:endParaRPr>
          </a:p>
        </p:txBody>
      </p:sp>
      <p:sp>
        <p:nvSpPr>
          <p:cNvPr id="12" name="Rounded Rectangle 11"/>
          <p:cNvSpPr/>
          <p:nvPr/>
        </p:nvSpPr>
        <p:spPr>
          <a:xfrm>
            <a:off x="5240129" y="2639913"/>
            <a:ext cx="3513347" cy="94148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If it takes 1 second to move a disk physically by hand, it would take</a:t>
            </a:r>
            <a:br>
              <a:rPr lang="en-US" sz="1400" dirty="0">
                <a:latin typeface="Segoe Print" pitchFamily="2" charset="0"/>
              </a:rPr>
            </a:br>
            <a:r>
              <a:rPr lang="en-US" sz="1400" dirty="0">
                <a:latin typeface="Segoe Print" pitchFamily="2" charset="0"/>
                <a:sym typeface="Symbol"/>
              </a:rPr>
              <a:t>5  10</a:t>
            </a:r>
            <a:r>
              <a:rPr lang="en-US" sz="1400" baseline="30000" dirty="0">
                <a:latin typeface="Segoe Print" pitchFamily="2" charset="0"/>
                <a:sym typeface="Symbol"/>
              </a:rPr>
              <a:t>11</a:t>
            </a:r>
            <a:r>
              <a:rPr lang="en-US" sz="1400" dirty="0">
                <a:latin typeface="Segoe Print" pitchFamily="2" charset="0"/>
              </a:rPr>
              <a:t> years to finish.</a:t>
            </a:r>
            <a:endParaRPr lang="en-US" sz="1400" dirty="0">
              <a:latin typeface="Menlo" pitchFamily="49" charset="0"/>
              <a:ea typeface="Menlo" pitchFamily="49" charset="0"/>
              <a:cs typeface="Menlo" pitchFamily="49" charset="0"/>
            </a:endParaRPr>
          </a:p>
        </p:txBody>
      </p:sp>
      <p:sp>
        <p:nvSpPr>
          <p:cNvPr id="13" name="Rounded Rectangle 12"/>
          <p:cNvSpPr/>
          <p:nvPr/>
        </p:nvSpPr>
        <p:spPr>
          <a:xfrm>
            <a:off x="5038726" y="3619500"/>
            <a:ext cx="3714750" cy="8345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If a computer can generate 10</a:t>
            </a:r>
            <a:r>
              <a:rPr lang="en-US" sz="1400" baseline="30000" dirty="0">
                <a:latin typeface="Segoe Print" pitchFamily="2" charset="0"/>
              </a:rPr>
              <a:t>9</a:t>
            </a:r>
            <a:r>
              <a:rPr lang="en-US" sz="1400" dirty="0">
                <a:latin typeface="Segoe Print" pitchFamily="2" charset="0"/>
              </a:rPr>
              <a:t> moves per second, it still takes 500 years to generate all the moves!</a:t>
            </a:r>
            <a:endParaRPr lang="en-US" sz="1400" dirty="0">
              <a:latin typeface="Menlo" pitchFamily="49" charset="0"/>
              <a:ea typeface="Menlo" pitchFamily="49" charset="0"/>
              <a:cs typeface="Menlo" pitchFamily="49" charset="0"/>
            </a:endParaRPr>
          </a:p>
        </p:txBody>
      </p:sp>
    </p:spTree>
    <p:extLst>
      <p:ext uri="{BB962C8B-B14F-4D97-AF65-F5344CB8AC3E}">
        <p14:creationId xmlns:p14="http://schemas.microsoft.com/office/powerpoint/2010/main" val="191022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9C57-2F72-4A4E-AE55-56891D57E461}"/>
              </a:ext>
            </a:extLst>
          </p:cNvPr>
          <p:cNvSpPr>
            <a:spLocks noGrp="1"/>
          </p:cNvSpPr>
          <p:nvPr>
            <p:ph type="title"/>
          </p:nvPr>
        </p:nvSpPr>
        <p:spPr/>
        <p:txBody>
          <a:bodyPr/>
          <a:lstStyle/>
          <a:p>
            <a:r>
              <a:rPr lang="en-US" dirty="0"/>
              <a:t>Stack Overflow</a:t>
            </a:r>
          </a:p>
        </p:txBody>
      </p:sp>
      <p:sp>
        <p:nvSpPr>
          <p:cNvPr id="3" name="Content Placeholder 2">
            <a:extLst>
              <a:ext uri="{FF2B5EF4-FFF2-40B4-BE49-F238E27FC236}">
                <a16:creationId xmlns:a16="http://schemas.microsoft.com/office/drawing/2014/main" id="{F2B8A743-F3CD-DB4E-97FC-66EFFDF2A359}"/>
              </a:ext>
            </a:extLst>
          </p:cNvPr>
          <p:cNvSpPr>
            <a:spLocks noGrp="1"/>
          </p:cNvSpPr>
          <p:nvPr>
            <p:ph idx="1"/>
          </p:nvPr>
        </p:nvSpPr>
        <p:spPr/>
        <p:txBody>
          <a:bodyPr/>
          <a:lstStyle/>
          <a:p>
            <a:r>
              <a:rPr lang="en-US" dirty="0"/>
              <a:t>Each function call entails additional memory space (function call stack).</a:t>
            </a:r>
          </a:p>
          <a:p>
            <a:r>
              <a:rPr lang="en-US" dirty="0"/>
              <a:t>There is always some limit to the memory size.</a:t>
            </a:r>
          </a:p>
          <a:p>
            <a:r>
              <a:rPr lang="en-US" dirty="0"/>
              <a:t>If there is excessively long chain of recursive call, e.g., infinite recursion, </a:t>
            </a:r>
            <a:r>
              <a:rPr lang="en-US" b="1" dirty="0">
                <a:solidFill>
                  <a:schemeClr val="accent6">
                    <a:lumMod val="75000"/>
                  </a:schemeClr>
                </a:solidFill>
              </a:rPr>
              <a:t>stack overflow error</a:t>
            </a:r>
            <a:r>
              <a:rPr lang="en-US" dirty="0"/>
              <a:t> may occur</a:t>
            </a:r>
          </a:p>
          <a:p>
            <a:pPr marL="0" indent="0">
              <a:buNone/>
            </a:pPr>
            <a:endParaRPr lang="en-US" dirty="0"/>
          </a:p>
          <a:p>
            <a:pPr marL="0" indent="0">
              <a:buNone/>
            </a:pPr>
            <a:r>
              <a:rPr lang="en-US" dirty="0"/>
              <a:t>Try the Tower of Hanoi program and see what’s the largest </a:t>
            </a:r>
            <a:r>
              <a:rPr lang="en-US" i="1" dirty="0"/>
              <a:t>n </a:t>
            </a:r>
            <a:r>
              <a:rPr lang="en-US" dirty="0"/>
              <a:t>that will crash your machine </a:t>
            </a:r>
            <a:r>
              <a:rPr lang="en-US" dirty="0">
                <a:sym typeface="Wingdings" pitchFamily="2" charset="2"/>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A51BB8D-AF0F-BB4A-9F1F-44B5B0DB3267}"/>
              </a:ext>
            </a:extLst>
          </p:cNvPr>
          <p:cNvSpPr>
            <a:spLocks noGrp="1"/>
          </p:cNvSpPr>
          <p:nvPr>
            <p:ph type="sldNum" sz="quarter" idx="12"/>
          </p:nvPr>
        </p:nvSpPr>
        <p:spPr/>
        <p:txBody>
          <a:bodyPr/>
          <a:lstStyle/>
          <a:p>
            <a:fld id="{A2D5F323-9395-A24C-8003-89F99F5948AE}" type="slidenum">
              <a:rPr lang="en-US" smtClean="0"/>
              <a:pPr/>
              <a:t>84</a:t>
            </a:fld>
            <a:endParaRPr lang="en-US" dirty="0"/>
          </a:p>
        </p:txBody>
      </p:sp>
    </p:spTree>
    <p:extLst>
      <p:ext uri="{BB962C8B-B14F-4D97-AF65-F5344CB8AC3E}">
        <p14:creationId xmlns:p14="http://schemas.microsoft.com/office/powerpoint/2010/main" val="28531928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t>
            </a:r>
            <a:r>
              <a:rPr lang="en-US" dirty="0" err="1"/>
              <a:t>vs</a:t>
            </a:r>
            <a:r>
              <a:rPr lang="en-US" dirty="0"/>
              <a:t> Iteration</a:t>
            </a: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sz="2400" dirty="0"/>
              <a:t>Recursion is </a:t>
            </a:r>
            <a:r>
              <a:rPr lang="en-US" sz="2400" b="1" dirty="0">
                <a:solidFill>
                  <a:schemeClr val="accent6">
                    <a:lumMod val="75000"/>
                  </a:schemeClr>
                </a:solidFill>
              </a:rPr>
              <a:t>NOT</a:t>
            </a:r>
            <a:r>
              <a:rPr lang="en-US" sz="2400" dirty="0"/>
              <a:t> absolutely necessary.</a:t>
            </a:r>
          </a:p>
          <a:p>
            <a:r>
              <a:rPr lang="en-US" sz="2400" dirty="0"/>
              <a:t>Any task that can be accomplished using recursion can also be done in some other way </a:t>
            </a:r>
            <a:r>
              <a:rPr lang="en-US" sz="2400" dirty="0">
                <a:solidFill>
                  <a:schemeClr val="accent5">
                    <a:lumMod val="75000"/>
                  </a:schemeClr>
                </a:solidFill>
              </a:rPr>
              <a:t>without</a:t>
            </a:r>
            <a:r>
              <a:rPr lang="en-US" sz="2400" dirty="0"/>
              <a:t> using recursion. </a:t>
            </a:r>
          </a:p>
          <a:p>
            <a:r>
              <a:rPr lang="en-US" sz="2400" dirty="0"/>
              <a:t>The non-recursive version of a function typically uses a loop of some sort in place of recursion, hence often being referred to as </a:t>
            </a:r>
            <a:r>
              <a:rPr lang="en-US" sz="2400" b="1" dirty="0">
                <a:solidFill>
                  <a:schemeClr val="accent5">
                    <a:lumMod val="75000"/>
                  </a:schemeClr>
                </a:solidFill>
              </a:rPr>
              <a:t>iterative version</a:t>
            </a:r>
            <a:r>
              <a:rPr lang="en-US" sz="2400" dirty="0"/>
              <a:t>.  </a:t>
            </a:r>
          </a:p>
          <a:p>
            <a:r>
              <a:rPr lang="en-US" sz="2400" dirty="0"/>
              <a:t>A recursively written function will usually </a:t>
            </a:r>
            <a:r>
              <a:rPr lang="en-US" sz="2400" dirty="0">
                <a:solidFill>
                  <a:schemeClr val="accent6">
                    <a:lumMod val="75000"/>
                  </a:schemeClr>
                </a:solidFill>
              </a:rPr>
              <a:t>run slower</a:t>
            </a:r>
            <a:r>
              <a:rPr lang="en-US" sz="2400" dirty="0"/>
              <a:t> and </a:t>
            </a:r>
            <a:r>
              <a:rPr lang="en-US" sz="2400" dirty="0">
                <a:solidFill>
                  <a:schemeClr val="accent6">
                    <a:lumMod val="75000"/>
                  </a:schemeClr>
                </a:solidFill>
              </a:rPr>
              <a:t>use more storage</a:t>
            </a:r>
            <a:r>
              <a:rPr lang="en-US" sz="2400" dirty="0"/>
              <a:t> than an equivalent iterative version (due to extra work in memory management for function calls (aka stack management).</a:t>
            </a:r>
          </a:p>
          <a:p>
            <a:r>
              <a:rPr lang="en-US" sz="2400" dirty="0"/>
              <a:t>Nonetheless, using recursion can sometimes make the job of programming easier and produce code that is easier to understand. </a:t>
            </a:r>
          </a:p>
          <a:p>
            <a:pPr>
              <a:buNone/>
            </a:pPr>
            <a:endParaRPr lang="en-US" sz="2400"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85</a:t>
            </a:fld>
            <a:endParaRPr lang="en-US"/>
          </a:p>
        </p:txBody>
      </p:sp>
    </p:spTree>
    <p:extLst>
      <p:ext uri="{BB962C8B-B14F-4D97-AF65-F5344CB8AC3E}">
        <p14:creationId xmlns:p14="http://schemas.microsoft.com/office/powerpoint/2010/main" val="11570205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t>
            </a:r>
            <a:r>
              <a:rPr lang="en-US" dirty="0" err="1"/>
              <a:t>vs</a:t>
            </a:r>
            <a:r>
              <a:rPr lang="en-US" dirty="0"/>
              <a:t> Iteration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86</a:t>
            </a:fld>
            <a:endParaRPr lang="en-US"/>
          </a:p>
        </p:txBody>
      </p:sp>
      <p:sp>
        <p:nvSpPr>
          <p:cNvPr id="6" name="Rectangle 5"/>
          <p:cNvSpPr/>
          <p:nvPr/>
        </p:nvSpPr>
        <p:spPr>
          <a:xfrm>
            <a:off x="339169" y="1657349"/>
            <a:ext cx="4229098" cy="444182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endParaRPr lang="en-US" sz="1600" dirty="0"/>
          </a:p>
          <a:p>
            <a:pPr>
              <a:tabLst>
                <a:tab pos="228600" algn="l"/>
                <a:tab pos="457200" algn="l"/>
                <a:tab pos="685800" algn="l"/>
              </a:tabLst>
            </a:pP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binary_search</a:t>
            </a:r>
            <a:r>
              <a:rPr lang="en-US" sz="1600" dirty="0">
                <a:ea typeface="Menlo" pitchFamily="49" charset="0"/>
                <a:cs typeface="Menlo" pitchFamily="49" charset="0"/>
              </a:rPr>
              <a:t>(</a:t>
            </a:r>
            <a:r>
              <a:rPr lang="en-US" sz="1600" dirty="0" err="1">
                <a:ea typeface="Menlo" pitchFamily="49" charset="0"/>
                <a:cs typeface="Menlo" pitchFamily="49" charset="0"/>
              </a:rPr>
              <a:t>int</a:t>
            </a:r>
            <a:r>
              <a:rPr lang="en-US" sz="1600" dirty="0">
                <a:ea typeface="Menlo" pitchFamily="49" charset="0"/>
                <a:cs typeface="Menlo" pitchFamily="49" charset="0"/>
              </a:rPr>
              <a:t> A[], </a:t>
            </a:r>
            <a:r>
              <a:rPr lang="en-US" sz="1600" dirty="0" err="1">
                <a:ea typeface="Menlo" pitchFamily="49" charset="0"/>
                <a:cs typeface="Menlo" pitchFamily="49" charset="0"/>
              </a:rPr>
              <a:t>int</a:t>
            </a:r>
            <a:r>
              <a:rPr lang="en-US" sz="1600" dirty="0">
                <a:ea typeface="Menlo" pitchFamily="49" charset="0"/>
                <a:cs typeface="Menlo" pitchFamily="49" charset="0"/>
              </a:rPr>
              <a:t> lb, </a:t>
            </a: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ub</a:t>
            </a:r>
            <a:r>
              <a:rPr lang="en-US" sz="1600" dirty="0">
                <a:ea typeface="Menlo" pitchFamily="49" charset="0"/>
                <a:cs typeface="Menlo" pitchFamily="49" charset="0"/>
              </a:rPr>
              <a:t>, </a:t>
            </a:r>
            <a:r>
              <a:rPr lang="en-US" sz="1600" dirty="0" err="1">
                <a:ea typeface="Menlo" pitchFamily="49" charset="0"/>
                <a:cs typeface="Menlo" pitchFamily="49" charset="0"/>
              </a:rPr>
              <a:t>int</a:t>
            </a:r>
            <a:r>
              <a:rPr lang="en-US" sz="1600" dirty="0">
                <a:ea typeface="Menlo" pitchFamily="49" charset="0"/>
                <a:cs typeface="Menlo" pitchFamily="49" charset="0"/>
              </a:rPr>
              <a:t> value) </a:t>
            </a:r>
          </a:p>
          <a:p>
            <a:pPr>
              <a:tabLst>
                <a:tab pos="228600" algn="l"/>
                <a:tab pos="457200" algn="l"/>
                <a:tab pos="685800" algn="l"/>
              </a:tabLst>
            </a:pP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if (lb &gt; </a:t>
            </a:r>
            <a:r>
              <a:rPr lang="en-US" sz="1600" dirty="0" err="1">
                <a:ea typeface="Menlo" pitchFamily="49" charset="0"/>
                <a:cs typeface="Menlo" pitchFamily="49" charset="0"/>
              </a:rPr>
              <a:t>ub</a:t>
            </a: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return -1; </a:t>
            </a:r>
          </a:p>
          <a:p>
            <a:pPr>
              <a:tabLst>
                <a:tab pos="228600" algn="l"/>
                <a:tab pos="457200" algn="l"/>
                <a:tab pos="685800" algn="l"/>
              </a:tabLst>
            </a:pPr>
            <a:r>
              <a:rPr lang="en-US" sz="1600" dirty="0">
                <a:ea typeface="Menlo" pitchFamily="49" charset="0"/>
                <a:cs typeface="Menlo" pitchFamily="49" charset="0"/>
              </a:rPr>
              <a:t>	else </a:t>
            </a:r>
          </a:p>
          <a:p>
            <a:pPr>
              <a:tabLst>
                <a:tab pos="228600" algn="l"/>
                <a:tab pos="457200" algn="l"/>
                <a:tab pos="685800" algn="l"/>
              </a:tabLst>
            </a:pPr>
            <a:r>
              <a:rPr lang="en-US" sz="1600" dirty="0">
                <a:ea typeface="Menlo" pitchFamily="49" charset="0"/>
                <a:cs typeface="Menlo" pitchFamily="49" charset="0"/>
              </a:rPr>
              <a:t>	{ </a:t>
            </a:r>
          </a:p>
          <a:p>
            <a:pPr>
              <a:tabLst>
                <a:tab pos="228600" algn="l"/>
                <a:tab pos="457200" algn="l"/>
                <a:tab pos="685800" algn="l"/>
              </a:tabLst>
            </a:pPr>
            <a:r>
              <a:rPr lang="en-US" sz="1600" dirty="0">
                <a:ea typeface="Menlo" pitchFamily="49" charset="0"/>
                <a:cs typeface="Menlo" pitchFamily="49" charset="0"/>
              </a:rPr>
              <a:t>		</a:t>
            </a: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i</a:t>
            </a:r>
            <a:r>
              <a:rPr lang="en-US" sz="1600" dirty="0">
                <a:ea typeface="Menlo" pitchFamily="49" charset="0"/>
                <a:cs typeface="Menlo" pitchFamily="49" charset="0"/>
              </a:rPr>
              <a:t> = (lb + </a:t>
            </a:r>
            <a:r>
              <a:rPr lang="en-US" sz="1600" dirty="0" err="1">
                <a:ea typeface="Menlo" pitchFamily="49" charset="0"/>
                <a:cs typeface="Menlo" pitchFamily="49" charset="0"/>
              </a:rPr>
              <a:t>ub</a:t>
            </a:r>
            <a:r>
              <a:rPr lang="en-US" sz="1600" dirty="0">
                <a:ea typeface="Menlo" pitchFamily="49" charset="0"/>
                <a:cs typeface="Menlo" pitchFamily="49" charset="0"/>
              </a:rPr>
              <a:t>) / 2; </a:t>
            </a:r>
          </a:p>
          <a:p>
            <a:pPr>
              <a:tabLst>
                <a:tab pos="228600" algn="l"/>
                <a:tab pos="457200" algn="l"/>
                <a:tab pos="685800" algn="l"/>
              </a:tabLst>
            </a:pPr>
            <a:r>
              <a:rPr lang="en-US" sz="1600" dirty="0">
                <a:ea typeface="Menlo" pitchFamily="49" charset="0"/>
                <a:cs typeface="Menlo" pitchFamily="49" charset="0"/>
              </a:rPr>
              <a:t>		if (A[</a:t>
            </a:r>
            <a:r>
              <a:rPr lang="en-US" sz="1600" dirty="0" err="1">
                <a:ea typeface="Menlo" pitchFamily="49" charset="0"/>
                <a:cs typeface="Menlo" pitchFamily="49" charset="0"/>
              </a:rPr>
              <a:t>i</a:t>
            </a:r>
            <a:r>
              <a:rPr lang="en-US" sz="1600" dirty="0">
                <a:ea typeface="Menlo" pitchFamily="49" charset="0"/>
                <a:cs typeface="Menlo" pitchFamily="49" charset="0"/>
              </a:rPr>
              <a:t>] == value)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i</a:t>
            </a: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else if (A[</a:t>
            </a:r>
            <a:r>
              <a:rPr lang="en-US" sz="1600" dirty="0" err="1">
                <a:ea typeface="Menlo" pitchFamily="49" charset="0"/>
                <a:cs typeface="Menlo" pitchFamily="49" charset="0"/>
              </a:rPr>
              <a:t>i</a:t>
            </a:r>
            <a:r>
              <a:rPr lang="en-US" sz="1600" dirty="0">
                <a:ea typeface="Menlo" pitchFamily="49" charset="0"/>
                <a:cs typeface="Menlo" pitchFamily="49" charset="0"/>
              </a:rPr>
              <a:t>] &gt; value)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binary_search</a:t>
            </a:r>
            <a:r>
              <a:rPr lang="en-US" sz="1600" dirty="0">
                <a:ea typeface="Menlo" pitchFamily="49" charset="0"/>
                <a:cs typeface="Menlo" pitchFamily="49" charset="0"/>
              </a:rPr>
              <a:t>(A, lb, </a:t>
            </a:r>
            <a:r>
              <a:rPr lang="en-US" sz="1600" dirty="0" err="1">
                <a:ea typeface="Menlo" pitchFamily="49" charset="0"/>
                <a:cs typeface="Menlo" pitchFamily="49" charset="0"/>
              </a:rPr>
              <a:t>i</a:t>
            </a:r>
            <a:r>
              <a:rPr lang="en-US" sz="1600" dirty="0">
                <a:ea typeface="Menlo" pitchFamily="49" charset="0"/>
                <a:cs typeface="Menlo" pitchFamily="49" charset="0"/>
              </a:rPr>
              <a:t> - 1, value); </a:t>
            </a:r>
          </a:p>
          <a:p>
            <a:pPr>
              <a:tabLst>
                <a:tab pos="228600" algn="l"/>
                <a:tab pos="457200" algn="l"/>
                <a:tab pos="685800" algn="l"/>
              </a:tabLst>
            </a:pPr>
            <a:r>
              <a:rPr lang="en-US" sz="1600" dirty="0">
                <a:ea typeface="Menlo" pitchFamily="49" charset="0"/>
                <a:cs typeface="Menlo" pitchFamily="49" charset="0"/>
              </a:rPr>
              <a:t>		else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binary_search</a:t>
            </a:r>
            <a:r>
              <a:rPr lang="en-US" sz="1600" dirty="0">
                <a:ea typeface="Menlo" pitchFamily="49" charset="0"/>
                <a:cs typeface="Menlo" pitchFamily="49" charset="0"/>
              </a:rPr>
              <a:t>(A, </a:t>
            </a:r>
            <a:r>
              <a:rPr lang="en-US" sz="1600" dirty="0" err="1">
                <a:ea typeface="Menlo" pitchFamily="49" charset="0"/>
                <a:cs typeface="Menlo" pitchFamily="49" charset="0"/>
              </a:rPr>
              <a:t>i</a:t>
            </a:r>
            <a:r>
              <a:rPr lang="en-US" sz="1600" dirty="0">
                <a:ea typeface="Menlo" pitchFamily="49" charset="0"/>
                <a:cs typeface="Menlo" pitchFamily="49" charset="0"/>
              </a:rPr>
              <a:t> + 1, </a:t>
            </a:r>
            <a:r>
              <a:rPr lang="en-US" sz="1600" dirty="0" err="1">
                <a:ea typeface="Menlo" pitchFamily="49" charset="0"/>
                <a:cs typeface="Menlo" pitchFamily="49" charset="0"/>
              </a:rPr>
              <a:t>ub</a:t>
            </a:r>
            <a:r>
              <a:rPr lang="en-US" sz="1600" dirty="0">
                <a:ea typeface="Menlo" pitchFamily="49" charset="0"/>
                <a:cs typeface="Menlo" pitchFamily="49" charset="0"/>
              </a:rPr>
              <a:t>, value); </a:t>
            </a:r>
          </a:p>
          <a:p>
            <a:pPr>
              <a:tabLst>
                <a:tab pos="228600" algn="l"/>
                <a:tab pos="457200" algn="l"/>
                <a:tab pos="685800" algn="l"/>
              </a:tabLst>
            </a:pPr>
            <a:r>
              <a:rPr lang="en-US" sz="1600" dirty="0">
                <a:ea typeface="Menlo" pitchFamily="49" charset="0"/>
                <a:cs typeface="Menlo" pitchFamily="49" charset="0"/>
              </a:rPr>
              <a:t>	} </a:t>
            </a:r>
          </a:p>
          <a:p>
            <a:pPr>
              <a:tabLst>
                <a:tab pos="228600" algn="l"/>
                <a:tab pos="457200" algn="l"/>
                <a:tab pos="685800" algn="l"/>
              </a:tabLst>
            </a:pPr>
            <a:r>
              <a:rPr lang="en-US" sz="1600" dirty="0">
                <a:ea typeface="Menlo" pitchFamily="49" charset="0"/>
                <a:cs typeface="Menlo" pitchFamily="49" charset="0"/>
              </a:rPr>
              <a:t>}</a:t>
            </a:r>
            <a:endParaRPr lang="en-US" sz="1600" dirty="0">
              <a:solidFill>
                <a:schemeClr val="tx1"/>
              </a:solidFill>
              <a:ea typeface="Menlo" pitchFamily="49" charset="0"/>
              <a:cs typeface="Menlo" pitchFamily="49" charset="0"/>
            </a:endParaRPr>
          </a:p>
        </p:txBody>
      </p:sp>
      <p:sp>
        <p:nvSpPr>
          <p:cNvPr id="7" name="Rectangle 6"/>
          <p:cNvSpPr/>
          <p:nvPr/>
        </p:nvSpPr>
        <p:spPr>
          <a:xfrm>
            <a:off x="4768291" y="1657349"/>
            <a:ext cx="4102753" cy="444182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endParaRPr lang="en-US" sz="1600" dirty="0"/>
          </a:p>
          <a:p>
            <a:pPr>
              <a:tabLst>
                <a:tab pos="228600" algn="l"/>
                <a:tab pos="457200" algn="l"/>
                <a:tab pos="685800" algn="l"/>
              </a:tabLst>
            </a:pPr>
            <a:r>
              <a:rPr lang="en-US" sz="1600" dirty="0" err="1"/>
              <a:t>int</a:t>
            </a:r>
            <a:r>
              <a:rPr lang="en-US" sz="1600" dirty="0"/>
              <a:t> </a:t>
            </a:r>
            <a:r>
              <a:rPr lang="en-US" sz="1600" dirty="0" err="1"/>
              <a:t>binary_search</a:t>
            </a:r>
            <a:r>
              <a:rPr lang="en-US" sz="1600" dirty="0"/>
              <a:t>(</a:t>
            </a:r>
            <a:r>
              <a:rPr lang="en-US" sz="1600" dirty="0" err="1"/>
              <a:t>int</a:t>
            </a:r>
            <a:r>
              <a:rPr lang="en-US" sz="1600" dirty="0"/>
              <a:t> A[], </a:t>
            </a:r>
            <a:r>
              <a:rPr lang="en-US" sz="1600" dirty="0" err="1"/>
              <a:t>int</a:t>
            </a:r>
            <a:r>
              <a:rPr lang="en-US" sz="1600" dirty="0"/>
              <a:t> size, </a:t>
            </a:r>
            <a:r>
              <a:rPr lang="en-US" sz="1600" dirty="0" err="1"/>
              <a:t>int</a:t>
            </a:r>
            <a:r>
              <a:rPr lang="en-US" sz="1600" dirty="0"/>
              <a:t> value) </a:t>
            </a:r>
          </a:p>
          <a:p>
            <a:pPr>
              <a:tabLst>
                <a:tab pos="228600" algn="l"/>
                <a:tab pos="457200" algn="l"/>
                <a:tab pos="685800" algn="l"/>
              </a:tabLst>
            </a:pPr>
            <a:r>
              <a:rPr lang="en-US" sz="1600" dirty="0"/>
              <a:t>{</a:t>
            </a:r>
          </a:p>
          <a:p>
            <a:pPr>
              <a:tabLst>
                <a:tab pos="228600" algn="l"/>
                <a:tab pos="457200" algn="l"/>
                <a:tab pos="685800" algn="l"/>
              </a:tabLst>
            </a:pPr>
            <a:r>
              <a:rPr lang="en-US" sz="1600" dirty="0"/>
              <a:t> 	</a:t>
            </a:r>
            <a:r>
              <a:rPr lang="en-US" sz="1600" dirty="0" err="1"/>
              <a:t>int</a:t>
            </a:r>
            <a:r>
              <a:rPr lang="en-US" sz="1600" dirty="0"/>
              <a:t> lb = 0, </a:t>
            </a:r>
            <a:r>
              <a:rPr lang="en-US" sz="1600" dirty="0" err="1"/>
              <a:t>ub</a:t>
            </a:r>
            <a:r>
              <a:rPr lang="en-US" sz="1600" dirty="0"/>
              <a:t> = size - 1; </a:t>
            </a:r>
          </a:p>
          <a:p>
            <a:pPr>
              <a:tabLst>
                <a:tab pos="228600" algn="l"/>
                <a:tab pos="457200" algn="l"/>
                <a:tab pos="685800" algn="l"/>
              </a:tabLst>
            </a:pPr>
            <a:endParaRPr lang="en-US" sz="1600" dirty="0"/>
          </a:p>
          <a:p>
            <a:pPr>
              <a:tabLst>
                <a:tab pos="228600" algn="l"/>
                <a:tab pos="457200" algn="l"/>
                <a:tab pos="685800" algn="l"/>
              </a:tabLst>
            </a:pPr>
            <a:r>
              <a:rPr lang="en-US" sz="1600" dirty="0"/>
              <a:t>	while (lb &lt;= </a:t>
            </a:r>
            <a:r>
              <a:rPr lang="en-US" sz="1600" dirty="0" err="1"/>
              <a:t>ub</a:t>
            </a:r>
            <a:r>
              <a:rPr lang="en-US" sz="1600" dirty="0"/>
              <a:t>) </a:t>
            </a:r>
          </a:p>
          <a:p>
            <a:pPr>
              <a:tabLst>
                <a:tab pos="228600" algn="l"/>
                <a:tab pos="457200" algn="l"/>
                <a:tab pos="685800" algn="l"/>
              </a:tabLst>
            </a:pPr>
            <a:r>
              <a:rPr lang="en-US" sz="1600" dirty="0"/>
              <a:t>	{ </a:t>
            </a:r>
          </a:p>
          <a:p>
            <a:pPr>
              <a:tabLst>
                <a:tab pos="228600" algn="l"/>
                <a:tab pos="457200" algn="l"/>
                <a:tab pos="685800" algn="l"/>
              </a:tabLst>
            </a:pPr>
            <a:r>
              <a:rPr lang="en-US" sz="1600" dirty="0"/>
              <a:t>		</a:t>
            </a:r>
            <a:r>
              <a:rPr lang="en-US" sz="1600" dirty="0" err="1"/>
              <a:t>int</a:t>
            </a:r>
            <a:r>
              <a:rPr lang="en-US" sz="1600" dirty="0"/>
              <a:t> </a:t>
            </a:r>
            <a:r>
              <a:rPr lang="en-US" sz="1600" dirty="0" err="1"/>
              <a:t>i</a:t>
            </a:r>
            <a:r>
              <a:rPr lang="en-US" sz="1600" dirty="0"/>
              <a:t> = (lb + </a:t>
            </a:r>
            <a:r>
              <a:rPr lang="en-US" sz="1600" dirty="0" err="1"/>
              <a:t>ub</a:t>
            </a:r>
            <a:r>
              <a:rPr lang="en-US" sz="1600" dirty="0"/>
              <a:t>) / 2;</a:t>
            </a:r>
          </a:p>
          <a:p>
            <a:pPr>
              <a:tabLst>
                <a:tab pos="228600" algn="l"/>
                <a:tab pos="457200" algn="l"/>
                <a:tab pos="685800" algn="l"/>
              </a:tabLst>
            </a:pPr>
            <a:r>
              <a:rPr lang="en-US" sz="1600" dirty="0"/>
              <a:t> 		if (A[</a:t>
            </a:r>
            <a:r>
              <a:rPr lang="en-US" sz="1600" dirty="0" err="1"/>
              <a:t>i</a:t>
            </a:r>
            <a:r>
              <a:rPr lang="en-US" sz="1600" dirty="0"/>
              <a:t>] == value)</a:t>
            </a:r>
          </a:p>
          <a:p>
            <a:pPr>
              <a:tabLst>
                <a:tab pos="228600" algn="l"/>
                <a:tab pos="457200" algn="l"/>
                <a:tab pos="685800" algn="l"/>
              </a:tabLst>
            </a:pPr>
            <a:r>
              <a:rPr lang="en-US" sz="1600" dirty="0"/>
              <a:t>	 		return </a:t>
            </a:r>
            <a:r>
              <a:rPr lang="en-US" sz="1600" dirty="0" err="1"/>
              <a:t>i</a:t>
            </a:r>
            <a:r>
              <a:rPr lang="en-US" sz="1600" dirty="0"/>
              <a:t>; </a:t>
            </a:r>
          </a:p>
          <a:p>
            <a:pPr>
              <a:tabLst>
                <a:tab pos="228600" algn="l"/>
                <a:tab pos="457200" algn="l"/>
                <a:tab pos="685800" algn="l"/>
              </a:tabLst>
            </a:pPr>
            <a:r>
              <a:rPr lang="en-US" sz="1600" dirty="0"/>
              <a:t>		else if (A[</a:t>
            </a:r>
            <a:r>
              <a:rPr lang="en-US" sz="1600" dirty="0" err="1"/>
              <a:t>i</a:t>
            </a:r>
            <a:r>
              <a:rPr lang="en-US" sz="1600" dirty="0"/>
              <a:t>] &gt; value) </a:t>
            </a:r>
          </a:p>
          <a:p>
            <a:pPr>
              <a:tabLst>
                <a:tab pos="228600" algn="l"/>
                <a:tab pos="457200" algn="l"/>
                <a:tab pos="685800" algn="l"/>
              </a:tabLst>
            </a:pPr>
            <a:r>
              <a:rPr lang="en-US" sz="1600" dirty="0"/>
              <a:t>			</a:t>
            </a:r>
            <a:r>
              <a:rPr lang="en-US" sz="1600" dirty="0" err="1"/>
              <a:t>ub</a:t>
            </a:r>
            <a:r>
              <a:rPr lang="en-US" sz="1600" dirty="0"/>
              <a:t> = </a:t>
            </a:r>
            <a:r>
              <a:rPr lang="en-US" sz="1600" dirty="0" err="1"/>
              <a:t>i</a:t>
            </a:r>
            <a:r>
              <a:rPr lang="en-US" sz="1600" dirty="0"/>
              <a:t> - 1; </a:t>
            </a:r>
          </a:p>
          <a:p>
            <a:pPr>
              <a:tabLst>
                <a:tab pos="228600" algn="l"/>
                <a:tab pos="457200" algn="l"/>
                <a:tab pos="685800" algn="l"/>
              </a:tabLst>
            </a:pPr>
            <a:r>
              <a:rPr lang="en-US" sz="1600" dirty="0"/>
              <a:t>		else </a:t>
            </a:r>
          </a:p>
          <a:p>
            <a:pPr>
              <a:tabLst>
                <a:tab pos="228600" algn="l"/>
                <a:tab pos="457200" algn="l"/>
                <a:tab pos="685800" algn="l"/>
              </a:tabLst>
            </a:pPr>
            <a:r>
              <a:rPr lang="en-US" sz="1600" dirty="0"/>
              <a:t>			lb = </a:t>
            </a:r>
            <a:r>
              <a:rPr lang="en-US" sz="1600" dirty="0" err="1"/>
              <a:t>i</a:t>
            </a:r>
            <a:r>
              <a:rPr lang="en-US" sz="1600" dirty="0"/>
              <a:t> + 1; </a:t>
            </a:r>
          </a:p>
          <a:p>
            <a:pPr>
              <a:tabLst>
                <a:tab pos="228600" algn="l"/>
                <a:tab pos="457200" algn="l"/>
                <a:tab pos="685800" algn="l"/>
              </a:tabLst>
            </a:pPr>
            <a:r>
              <a:rPr lang="en-US" sz="1600" dirty="0"/>
              <a:t>	} </a:t>
            </a:r>
          </a:p>
          <a:p>
            <a:pPr>
              <a:tabLst>
                <a:tab pos="228600" algn="l"/>
                <a:tab pos="457200" algn="l"/>
                <a:tab pos="685800" algn="l"/>
              </a:tabLst>
            </a:pPr>
            <a:r>
              <a:rPr lang="en-US" sz="1600" dirty="0"/>
              <a:t>	return -1; </a:t>
            </a:r>
          </a:p>
          <a:p>
            <a:pPr>
              <a:tabLst>
                <a:tab pos="228600" algn="l"/>
                <a:tab pos="457200" algn="l"/>
                <a:tab pos="685800" algn="l"/>
              </a:tabLst>
            </a:pPr>
            <a:r>
              <a:rPr lang="en-US" sz="1600" dirty="0"/>
              <a:t>}</a:t>
            </a:r>
          </a:p>
        </p:txBody>
      </p:sp>
      <p:sp>
        <p:nvSpPr>
          <p:cNvPr id="8" name="TextBox 7"/>
          <p:cNvSpPr txBox="1"/>
          <p:nvPr/>
        </p:nvSpPr>
        <p:spPr>
          <a:xfrm>
            <a:off x="6737445" y="6099174"/>
            <a:ext cx="1708738" cy="338554"/>
          </a:xfrm>
          <a:prstGeom prst="rect">
            <a:avLst/>
          </a:prstGeom>
          <a:noFill/>
        </p:spPr>
        <p:txBody>
          <a:bodyPr wrap="none" rtlCol="0">
            <a:spAutoFit/>
          </a:bodyPr>
          <a:lstStyle/>
          <a:p>
            <a:r>
              <a:rPr lang="en-US" sz="1600" dirty="0"/>
              <a:t>binary_search.cpp</a:t>
            </a:r>
          </a:p>
        </p:txBody>
      </p:sp>
      <p:sp>
        <p:nvSpPr>
          <p:cNvPr id="9" name="TextBox 8"/>
          <p:cNvSpPr txBox="1"/>
          <p:nvPr/>
        </p:nvSpPr>
        <p:spPr>
          <a:xfrm>
            <a:off x="267553" y="1364892"/>
            <a:ext cx="2375971" cy="369332"/>
          </a:xfrm>
          <a:prstGeom prst="rect">
            <a:avLst/>
          </a:prstGeom>
          <a:noFill/>
        </p:spPr>
        <p:txBody>
          <a:bodyPr wrap="none" rtlCol="0">
            <a:spAutoFit/>
          </a:bodyPr>
          <a:lstStyle/>
          <a:p>
            <a:r>
              <a:rPr lang="en-US" dirty="0">
                <a:latin typeface="Segoe Print" pitchFamily="2" charset="0"/>
              </a:rPr>
              <a:t>Recursive example:</a:t>
            </a:r>
          </a:p>
        </p:txBody>
      </p:sp>
      <p:sp>
        <p:nvSpPr>
          <p:cNvPr id="10" name="TextBox 9"/>
          <p:cNvSpPr txBox="1"/>
          <p:nvPr/>
        </p:nvSpPr>
        <p:spPr>
          <a:xfrm>
            <a:off x="4749241" y="1364892"/>
            <a:ext cx="2279791" cy="369332"/>
          </a:xfrm>
          <a:prstGeom prst="rect">
            <a:avLst/>
          </a:prstGeom>
          <a:noFill/>
        </p:spPr>
        <p:txBody>
          <a:bodyPr wrap="none" rtlCol="0">
            <a:spAutoFit/>
          </a:bodyPr>
          <a:lstStyle/>
          <a:p>
            <a:r>
              <a:rPr lang="en-US" dirty="0">
                <a:latin typeface="Segoe Print" pitchFamily="2" charset="0"/>
              </a:rPr>
              <a:t>Iterative example:</a:t>
            </a:r>
          </a:p>
        </p:txBody>
      </p:sp>
    </p:spTree>
    <p:extLst>
      <p:ext uri="{BB962C8B-B14F-4D97-AF65-F5344CB8AC3E}">
        <p14:creationId xmlns:p14="http://schemas.microsoft.com/office/powerpoint/2010/main" val="201757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Sum of natural numbers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Tutorial Problems - Recursion</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87</a:t>
            </a:fld>
            <a:endParaRPr lang="en-US" dirty="0"/>
          </a:p>
        </p:txBody>
      </p:sp>
    </p:spTree>
    <p:extLst>
      <p:ext uri="{BB962C8B-B14F-4D97-AF65-F5344CB8AC3E}">
        <p14:creationId xmlns:p14="http://schemas.microsoft.com/office/powerpoint/2010/main" val="32323812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 of Natural Numbers</a:t>
            </a:r>
          </a:p>
        </p:txBody>
      </p:sp>
      <p:sp>
        <p:nvSpPr>
          <p:cNvPr id="3" name="Content Placeholder 2"/>
          <p:cNvSpPr>
            <a:spLocks noGrp="1"/>
          </p:cNvSpPr>
          <p:nvPr>
            <p:ph idx="1"/>
          </p:nvPr>
        </p:nvSpPr>
        <p:spPr/>
        <p:txBody>
          <a:bodyPr>
            <a:normAutofit/>
          </a:bodyPr>
          <a:lstStyle/>
          <a:p>
            <a:r>
              <a:rPr lang="en-US" dirty="0"/>
              <a:t>Write a program that calculates the sum of the first </a:t>
            </a:r>
            <a:r>
              <a:rPr lang="en-US" b="1" dirty="0"/>
              <a:t>n</a:t>
            </a:r>
            <a:r>
              <a:rPr lang="en-US" dirty="0"/>
              <a:t> natural numbers, i.e., 1 + 2 + … + n.</a:t>
            </a:r>
          </a:p>
          <a:p>
            <a:r>
              <a:rPr lang="en-US" dirty="0">
                <a:solidFill>
                  <a:schemeClr val="accent6">
                    <a:lumMod val="75000"/>
                  </a:schemeClr>
                </a:solidFill>
              </a:rPr>
              <a:t>Create a new file and save it as </a:t>
            </a:r>
            <a:r>
              <a:rPr lang="en-US" sz="2000" b="1" dirty="0" err="1">
                <a:solidFill>
                  <a:schemeClr val="accent6">
                    <a:lumMod val="75000"/>
                  </a:schemeClr>
                </a:solidFill>
                <a:latin typeface="Menlo Regular"/>
                <a:cs typeface="Menlo Regular"/>
              </a:rPr>
              <a:t>sum.cpp</a:t>
            </a:r>
            <a:endParaRPr lang="en-US" dirty="0">
              <a:solidFill>
                <a:schemeClr val="accent6">
                  <a:lumMod val="75000"/>
                </a:schemeClr>
              </a:solidFill>
            </a:endParaRPr>
          </a:p>
          <a:p>
            <a:r>
              <a:rPr lang="en-US" dirty="0">
                <a:solidFill>
                  <a:schemeClr val="accent6">
                    <a:lumMod val="75000"/>
                  </a:schemeClr>
                </a:solidFill>
              </a:rPr>
              <a:t>Write a </a:t>
            </a:r>
            <a:r>
              <a:rPr lang="en-US" sz="2000" b="1" dirty="0">
                <a:solidFill>
                  <a:schemeClr val="accent6">
                    <a:lumMod val="75000"/>
                  </a:schemeClr>
                </a:solidFill>
                <a:latin typeface="Menlo Regular"/>
                <a:cs typeface="Menlo Regular"/>
              </a:rPr>
              <a:t>main</a:t>
            </a:r>
            <a:r>
              <a:rPr lang="en-US" dirty="0">
                <a:solidFill>
                  <a:schemeClr val="accent6">
                    <a:lumMod val="75000"/>
                  </a:schemeClr>
                </a:solidFill>
              </a:rPr>
              <a:t> function that </a:t>
            </a:r>
          </a:p>
          <a:p>
            <a:pPr lvl="1"/>
            <a:r>
              <a:rPr lang="en-US" dirty="0"/>
              <a:t>ask a user to input a positive integer </a:t>
            </a:r>
            <a:r>
              <a:rPr lang="en-US" b="1" dirty="0"/>
              <a:t>n</a:t>
            </a:r>
          </a:p>
          <a:p>
            <a:pPr lvl="1"/>
            <a:r>
              <a:rPr lang="en-US" dirty="0"/>
              <a:t>call a function </a:t>
            </a:r>
            <a:r>
              <a:rPr lang="en-US" sz="1800" b="1" dirty="0">
                <a:latin typeface="Menlo Regular"/>
                <a:cs typeface="Menlo Regular"/>
              </a:rPr>
              <a:t>sum(n)</a:t>
            </a:r>
            <a:r>
              <a:rPr lang="en-US" b="1" dirty="0"/>
              <a:t> </a:t>
            </a:r>
            <a:r>
              <a:rPr lang="en-US" dirty="0"/>
              <a:t>to calculate the sum</a:t>
            </a:r>
          </a:p>
          <a:p>
            <a:pPr lvl="1"/>
            <a:r>
              <a:rPr lang="en-US" dirty="0"/>
              <a:t>output the result</a:t>
            </a:r>
          </a:p>
          <a:p>
            <a:r>
              <a:rPr lang="en-US" dirty="0">
                <a:solidFill>
                  <a:schemeClr val="accent6">
                    <a:lumMod val="75000"/>
                  </a:schemeClr>
                </a:solidFill>
              </a:rPr>
              <a:t>Write a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function (see also next slide) that</a:t>
            </a:r>
          </a:p>
          <a:p>
            <a:pPr lvl="1"/>
            <a:r>
              <a:rPr lang="en-US" dirty="0">
                <a:solidFill>
                  <a:srgbClr val="000000"/>
                </a:solidFill>
              </a:rPr>
              <a:t>takes an integer n as input parameter</a:t>
            </a:r>
          </a:p>
          <a:p>
            <a:pPr lvl="1"/>
            <a:r>
              <a:rPr lang="en-US" dirty="0">
                <a:solidFill>
                  <a:srgbClr val="000000"/>
                </a:solidFill>
              </a:rPr>
              <a:t>return the result of 1 + 2 + … + n</a:t>
            </a:r>
          </a:p>
          <a:p>
            <a:endParaRPr lang="en-US" dirty="0"/>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88</a:t>
            </a:fld>
            <a:endParaRPr lang="en-US"/>
          </a:p>
        </p:txBody>
      </p:sp>
      <p:sp>
        <p:nvSpPr>
          <p:cNvPr id="6" name="Rectangle 5"/>
          <p:cNvSpPr/>
          <p:nvPr/>
        </p:nvSpPr>
        <p:spPr>
          <a:xfrm>
            <a:off x="5400175" y="5713778"/>
            <a:ext cx="3519707" cy="59539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latin typeface="Menlo Regular"/>
                <a:cs typeface="Menlo Regular"/>
              </a:rPr>
              <a:t>Enter a positive integer: </a:t>
            </a:r>
            <a:r>
              <a:rPr lang="en-US" sz="1200" dirty="0">
                <a:solidFill>
                  <a:schemeClr val="accent6">
                    <a:lumMod val="75000"/>
                  </a:schemeClr>
                </a:solidFill>
                <a:latin typeface="Menlo Regular"/>
                <a:cs typeface="Menlo Regular"/>
              </a:rPr>
              <a:t>5</a:t>
            </a:r>
            <a:br>
              <a:rPr lang="en-US" sz="1200" dirty="0">
                <a:latin typeface="Menlo Regular"/>
                <a:cs typeface="Menlo Regular"/>
              </a:rPr>
            </a:br>
            <a:r>
              <a:rPr lang="en-US" sz="1200" dirty="0">
                <a:latin typeface="Menlo Regular"/>
                <a:cs typeface="Menlo Regular"/>
              </a:rPr>
              <a:t>Sum of first 5 natural numbers = 15</a:t>
            </a:r>
            <a:endParaRPr lang="en-US" sz="1200" dirty="0">
              <a:solidFill>
                <a:schemeClr val="accent6">
                  <a:lumMod val="75000"/>
                </a:schemeClr>
              </a:solidFill>
              <a:latin typeface="Menlo Regular"/>
              <a:cs typeface="Menlo Regular"/>
            </a:endParaRPr>
          </a:p>
        </p:txBody>
      </p:sp>
      <p:sp>
        <p:nvSpPr>
          <p:cNvPr id="7" name="TextBox 6"/>
          <p:cNvSpPr txBox="1"/>
          <p:nvPr/>
        </p:nvSpPr>
        <p:spPr>
          <a:xfrm>
            <a:off x="5325196" y="5438570"/>
            <a:ext cx="3640740" cy="307777"/>
          </a:xfrm>
          <a:prstGeom prst="rect">
            <a:avLst/>
          </a:prstGeom>
          <a:noFill/>
        </p:spPr>
        <p:txBody>
          <a:bodyPr wrap="none" rtlCol="0">
            <a:spAutoFit/>
          </a:bodyPr>
          <a:lstStyle/>
          <a:p>
            <a:r>
              <a:rPr lang="en-US" sz="1400" dirty="0">
                <a:latin typeface="Segoe Print"/>
                <a:cs typeface="Segoe Print"/>
              </a:rPr>
              <a:t>Sample output (user input in </a:t>
            </a:r>
            <a:r>
              <a:rPr lang="en-US" sz="1400" dirty="0">
                <a:solidFill>
                  <a:srgbClr val="E46C0A"/>
                </a:solidFill>
                <a:latin typeface="Segoe Print"/>
                <a:cs typeface="Segoe Print"/>
              </a:rPr>
              <a:t>orange</a:t>
            </a:r>
            <a:r>
              <a:rPr lang="en-US" sz="1400" dirty="0">
                <a:latin typeface="Segoe Print"/>
                <a:cs typeface="Segoe Print"/>
              </a:rPr>
              <a:t>):</a:t>
            </a:r>
          </a:p>
        </p:txBody>
      </p:sp>
      <p:sp>
        <p:nvSpPr>
          <p:cNvPr id="8" name="TextBox 7">
            <a:extLst>
              <a:ext uri="{FF2B5EF4-FFF2-40B4-BE49-F238E27FC236}">
                <a16:creationId xmlns:a16="http://schemas.microsoft.com/office/drawing/2014/main" id="{8187CF29-3D2D-B147-9797-1F91B4373FA0}"/>
              </a:ext>
            </a:extLst>
          </p:cNvPr>
          <p:cNvSpPr txBox="1"/>
          <p:nvPr/>
        </p:nvSpPr>
        <p:spPr>
          <a:xfrm>
            <a:off x="299097" y="5798145"/>
            <a:ext cx="4867996" cy="923330"/>
          </a:xfrm>
          <a:prstGeom prst="rect">
            <a:avLst/>
          </a:prstGeom>
          <a:noFill/>
        </p:spPr>
        <p:txBody>
          <a:bodyPr wrap="square" rtlCol="0">
            <a:spAutoFit/>
          </a:bodyPr>
          <a:lstStyle/>
          <a:p>
            <a:r>
              <a:rPr lang="en-US" b="1" dirty="0" err="1">
                <a:solidFill>
                  <a:schemeClr val="accent5">
                    <a:lumMod val="75000"/>
                  </a:schemeClr>
                </a:solidFill>
              </a:rPr>
              <a:t>sum_complete.cpp</a:t>
            </a:r>
            <a:r>
              <a:rPr lang="en-US" b="1" dirty="0">
                <a:solidFill>
                  <a:schemeClr val="accent5">
                    <a:lumMod val="75000"/>
                  </a:schemeClr>
                </a:solidFill>
              </a:rPr>
              <a:t> provides the completed version of this tutorial problem.  You may compile and run it to see the expected results first.</a:t>
            </a:r>
          </a:p>
        </p:txBody>
      </p:sp>
    </p:spTree>
    <p:extLst>
      <p:ext uri="{BB962C8B-B14F-4D97-AF65-F5344CB8AC3E}">
        <p14:creationId xmlns:p14="http://schemas.microsoft.com/office/powerpoint/2010/main" val="3664360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 of Natural Numbers</a:t>
            </a:r>
          </a:p>
        </p:txBody>
      </p:sp>
      <p:sp>
        <p:nvSpPr>
          <p:cNvPr id="3" name="Content Placeholder 2"/>
          <p:cNvSpPr>
            <a:spLocks noGrp="1"/>
          </p:cNvSpPr>
          <p:nvPr>
            <p:ph idx="1"/>
          </p:nvPr>
        </p:nvSpPr>
        <p:spPr>
          <a:xfrm>
            <a:off x="457200" y="1446245"/>
            <a:ext cx="8229600" cy="5152618"/>
          </a:xfrm>
        </p:spPr>
        <p:txBody>
          <a:bodyPr>
            <a:normAutofit/>
          </a:bodyPr>
          <a:lstStyle/>
          <a:p>
            <a:r>
              <a:rPr lang="en-US" dirty="0">
                <a:solidFill>
                  <a:schemeClr val="accent6">
                    <a:lumMod val="75000"/>
                  </a:schemeClr>
                </a:solidFill>
              </a:rPr>
              <a:t>First version of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 iterative version</a:t>
            </a:r>
          </a:p>
          <a:p>
            <a:pPr lvl="1"/>
            <a:r>
              <a:rPr lang="en-US" dirty="0"/>
              <a:t>Write a </a:t>
            </a:r>
            <a:r>
              <a:rPr lang="en-US" sz="1800" b="1" dirty="0">
                <a:latin typeface="Menlo Regular"/>
                <a:cs typeface="Menlo Regular"/>
              </a:rPr>
              <a:t>sum()</a:t>
            </a:r>
            <a:r>
              <a:rPr lang="en-US" dirty="0"/>
              <a:t> function so that it makes use of a loop to calculate the sum</a:t>
            </a:r>
          </a:p>
          <a:p>
            <a:pPr lvl="1"/>
            <a:r>
              <a:rPr lang="en-US" dirty="0"/>
              <a:t>Run and test your program</a:t>
            </a:r>
          </a:p>
          <a:p>
            <a:r>
              <a:rPr lang="en-US" dirty="0">
                <a:solidFill>
                  <a:schemeClr val="accent6">
                    <a:lumMod val="75000"/>
                  </a:schemeClr>
                </a:solidFill>
              </a:rPr>
              <a:t>Second version of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 recursive version</a:t>
            </a:r>
          </a:p>
          <a:p>
            <a:pPr lvl="1"/>
            <a:r>
              <a:rPr lang="en-US" dirty="0"/>
              <a:t>Write a </a:t>
            </a:r>
            <a:r>
              <a:rPr lang="en-US" sz="1800" b="1" dirty="0">
                <a:latin typeface="Menlo Regular"/>
                <a:cs typeface="Menlo Regular"/>
              </a:rPr>
              <a:t>sum()</a:t>
            </a:r>
            <a:r>
              <a:rPr lang="en-US" dirty="0"/>
              <a:t> function which makes use of recursion to calculate the sum</a:t>
            </a:r>
          </a:p>
          <a:p>
            <a:pPr lvl="1"/>
            <a:endParaRPr lang="en-US" dirty="0"/>
          </a:p>
          <a:p>
            <a:pPr lvl="1"/>
            <a:endParaRPr lang="en-US" dirty="0"/>
          </a:p>
          <a:p>
            <a:pPr lvl="1"/>
            <a:endParaRPr lang="en-US" dirty="0"/>
          </a:p>
          <a:p>
            <a:pPr lvl="1"/>
            <a:r>
              <a:rPr lang="en-US" dirty="0"/>
              <a:t>What is the base case?  What is the general case?</a:t>
            </a:r>
          </a:p>
          <a:p>
            <a:pPr lvl="1"/>
            <a:r>
              <a:rPr lang="en-US" dirty="0"/>
              <a:t>Run and test your program</a:t>
            </a:r>
          </a:p>
        </p:txBody>
      </p:sp>
      <p:sp>
        <p:nvSpPr>
          <p:cNvPr id="4" name="Slide Number Placeholder 3"/>
          <p:cNvSpPr>
            <a:spLocks noGrp="1"/>
          </p:cNvSpPr>
          <p:nvPr>
            <p:ph type="sldNum" sz="quarter" idx="12"/>
          </p:nvPr>
        </p:nvSpPr>
        <p:spPr/>
        <p:txBody>
          <a:bodyPr/>
          <a:lstStyle/>
          <a:p>
            <a:fld id="{A2D5F323-9395-A24C-8003-89F99F5948AE}" type="slidenum">
              <a:rPr lang="en-US" smtClean="0"/>
              <a:pPr/>
              <a:t>89</a:t>
            </a:fld>
            <a:endParaRPr lang="en-US"/>
          </a:p>
        </p:txBody>
      </p:sp>
      <p:sp>
        <p:nvSpPr>
          <p:cNvPr id="5" name="Rounded Rectangle 4"/>
          <p:cNvSpPr/>
          <p:nvPr/>
        </p:nvSpPr>
        <p:spPr>
          <a:xfrm>
            <a:off x="2060751" y="4113160"/>
            <a:ext cx="5130179" cy="522750"/>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Idea:  1+2+…+n = (1+2+…+n-1) + n </a:t>
            </a:r>
            <a:endParaRPr lang="en-US" sz="1600" b="1" dirty="0">
              <a:latin typeface="Menlo Regular"/>
              <a:cs typeface="Menlo Regular"/>
            </a:endParaRPr>
          </a:p>
        </p:txBody>
      </p:sp>
      <p:sp>
        <p:nvSpPr>
          <p:cNvPr id="6" name="TextBox 5"/>
          <p:cNvSpPr txBox="1"/>
          <p:nvPr/>
        </p:nvSpPr>
        <p:spPr>
          <a:xfrm>
            <a:off x="2734805" y="4903820"/>
            <a:ext cx="1624062" cy="338554"/>
          </a:xfrm>
          <a:prstGeom prst="rect">
            <a:avLst/>
          </a:prstGeom>
          <a:noFill/>
        </p:spPr>
        <p:txBody>
          <a:bodyPr wrap="none" rtlCol="0">
            <a:spAutoFit/>
          </a:bodyPr>
          <a:lstStyle/>
          <a:p>
            <a:r>
              <a:rPr lang="en-US" sz="1600" dirty="0">
                <a:solidFill>
                  <a:srgbClr val="FF0000"/>
                </a:solidFill>
                <a:latin typeface="Segoe Print"/>
                <a:cs typeface="Segoe Print"/>
              </a:rPr>
              <a:t>This is sum(n)</a:t>
            </a:r>
          </a:p>
        </p:txBody>
      </p:sp>
      <p:sp>
        <p:nvSpPr>
          <p:cNvPr id="7" name="TextBox 6"/>
          <p:cNvSpPr txBox="1"/>
          <p:nvPr/>
        </p:nvSpPr>
        <p:spPr>
          <a:xfrm>
            <a:off x="4832526" y="4903820"/>
            <a:ext cx="1826842" cy="338554"/>
          </a:xfrm>
          <a:prstGeom prst="rect">
            <a:avLst/>
          </a:prstGeom>
          <a:noFill/>
        </p:spPr>
        <p:txBody>
          <a:bodyPr wrap="none" rtlCol="0">
            <a:spAutoFit/>
          </a:bodyPr>
          <a:lstStyle/>
          <a:p>
            <a:r>
              <a:rPr lang="en-US" sz="1600" dirty="0">
                <a:solidFill>
                  <a:srgbClr val="FF0000"/>
                </a:solidFill>
                <a:latin typeface="Segoe Print"/>
                <a:cs typeface="Segoe Print"/>
              </a:rPr>
              <a:t>So what is this?</a:t>
            </a:r>
          </a:p>
        </p:txBody>
      </p:sp>
      <p:sp>
        <p:nvSpPr>
          <p:cNvPr id="8" name="Left Brace 7"/>
          <p:cNvSpPr/>
          <p:nvPr/>
        </p:nvSpPr>
        <p:spPr>
          <a:xfrm rot="16200000">
            <a:off x="5208499" y="4134475"/>
            <a:ext cx="335760" cy="120292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1" name="Left Brace 10"/>
          <p:cNvSpPr/>
          <p:nvPr/>
        </p:nvSpPr>
        <p:spPr>
          <a:xfrm rot="16200000">
            <a:off x="3707737" y="4252690"/>
            <a:ext cx="335760" cy="96649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2" name="Rounded Rectangle 11"/>
          <p:cNvSpPr/>
          <p:nvPr/>
        </p:nvSpPr>
        <p:spPr>
          <a:xfrm>
            <a:off x="4358867" y="5850731"/>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330320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a:t>
            </a:r>
            <a:r>
              <a:rPr lang="en-US" b="1" dirty="0"/>
              <a:t>String</a:t>
            </a:r>
          </a:p>
        </p:txBody>
      </p:sp>
      <p:sp>
        <p:nvSpPr>
          <p:cNvPr id="3" name="Content Placeholder 2"/>
          <p:cNvSpPr>
            <a:spLocks noGrp="1"/>
          </p:cNvSpPr>
          <p:nvPr>
            <p:ph idx="1"/>
          </p:nvPr>
        </p:nvSpPr>
        <p:spPr/>
        <p:txBody>
          <a:bodyPr/>
          <a:lstStyle/>
          <a:p>
            <a:r>
              <a:rPr lang="en-US" dirty="0"/>
              <a:t>C++ standard library provides a </a:t>
            </a:r>
            <a:r>
              <a:rPr lang="en-US" b="1" dirty="0">
                <a:solidFill>
                  <a:schemeClr val="accent5">
                    <a:lumMod val="75000"/>
                  </a:schemeClr>
                </a:solidFill>
              </a:rPr>
              <a:t>class</a:t>
            </a:r>
            <a:r>
              <a:rPr lang="en-US" dirty="0"/>
              <a:t> (i.e., programmer defined data type) named </a:t>
            </a:r>
            <a:r>
              <a:rPr lang="en-US" b="1" dirty="0">
                <a:solidFill>
                  <a:schemeClr val="accent6">
                    <a:lumMod val="75000"/>
                  </a:schemeClr>
                </a:solidFill>
                <a:latin typeface="Consolas" charset="0"/>
                <a:ea typeface="Consolas" charset="0"/>
                <a:cs typeface="Consolas" charset="0"/>
              </a:rPr>
              <a:t>string</a:t>
            </a:r>
            <a:r>
              <a:rPr lang="en-US" b="1" dirty="0"/>
              <a:t> </a:t>
            </a:r>
            <a:r>
              <a:rPr lang="en-US" dirty="0"/>
              <a:t>for more convenient handling of strings.  </a:t>
            </a:r>
          </a:p>
          <a:p>
            <a:r>
              <a:rPr lang="en-US" dirty="0"/>
              <a:t>We need to include the header file </a:t>
            </a:r>
            <a:r>
              <a:rPr lang="en-US" dirty="0">
                <a:latin typeface="Consolas" charset="0"/>
                <a:ea typeface="Consolas" charset="0"/>
                <a:cs typeface="Consolas" charset="0"/>
              </a:rPr>
              <a:t>string</a:t>
            </a:r>
            <a:r>
              <a:rPr lang="en-US" dirty="0"/>
              <a:t> to use the class </a:t>
            </a:r>
            <a:r>
              <a:rPr lang="en-US" dirty="0">
                <a:latin typeface="Consolas" charset="0"/>
                <a:ea typeface="Consolas" charset="0"/>
                <a:cs typeface="Consolas" charset="0"/>
              </a:rPr>
              <a:t>string</a:t>
            </a:r>
            <a:r>
              <a:rPr lang="en-US" dirty="0"/>
              <a:t>:</a:t>
            </a:r>
            <a:br>
              <a:rPr lang="en-US" dirty="0"/>
            </a:br>
            <a:endParaRPr lang="en-US" dirty="0"/>
          </a:p>
          <a:p>
            <a:r>
              <a:rPr lang="en-US" dirty="0"/>
              <a:t>A string object can be declared using the class name string and </a:t>
            </a:r>
            <a:r>
              <a:rPr lang="en-US" b="1" dirty="0">
                <a:solidFill>
                  <a:schemeClr val="accent5">
                    <a:lumMod val="75000"/>
                  </a:schemeClr>
                </a:solidFill>
              </a:rPr>
              <a:t>initialized</a:t>
            </a:r>
            <a:r>
              <a:rPr lang="en-US" dirty="0"/>
              <a:t> with a C-string or another string object: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9</a:t>
            </a:fld>
            <a:endParaRPr lang="en-US"/>
          </a:p>
        </p:txBody>
      </p:sp>
      <p:sp>
        <p:nvSpPr>
          <p:cNvPr id="6" name="Rectangle 5"/>
          <p:cNvSpPr/>
          <p:nvPr/>
        </p:nvSpPr>
        <p:spPr>
          <a:xfrm>
            <a:off x="2393094" y="3306551"/>
            <a:ext cx="3355910" cy="55663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accent6">
                    <a:lumMod val="75000"/>
                  </a:schemeClr>
                </a:solidFill>
                <a:latin typeface="Consolas" charset="0"/>
                <a:ea typeface="Consolas" charset="0"/>
                <a:cs typeface="Consolas" charset="0"/>
              </a:rPr>
              <a:t>	</a:t>
            </a:r>
            <a:r>
              <a:rPr lang="en-US" b="1" dirty="0">
                <a:solidFill>
                  <a:schemeClr val="accent6">
                    <a:lumMod val="75000"/>
                  </a:schemeClr>
                </a:solidFill>
                <a:latin typeface="Consolas" charset="0"/>
                <a:ea typeface="Consolas" charset="0"/>
                <a:cs typeface="Consolas" charset="0"/>
              </a:rPr>
              <a:t>#include &lt;string&gt;</a:t>
            </a:r>
            <a:endParaRPr lang="en-US" dirty="0">
              <a:solidFill>
                <a:schemeClr val="accent6">
                  <a:lumMod val="75000"/>
                </a:schemeClr>
              </a:solidFill>
              <a:latin typeface="Consolas" charset="0"/>
              <a:ea typeface="Consolas" charset="0"/>
              <a:cs typeface="Consolas" charset="0"/>
            </a:endParaRPr>
          </a:p>
        </p:txBody>
      </p:sp>
      <p:sp>
        <p:nvSpPr>
          <p:cNvPr id="7" name="Rectangle 6"/>
          <p:cNvSpPr/>
          <p:nvPr/>
        </p:nvSpPr>
        <p:spPr>
          <a:xfrm>
            <a:off x="270164" y="4797631"/>
            <a:ext cx="8602276" cy="155871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char a[80] = "Hello";		// a C-string </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msg1 = a;			// initialized with a C-string</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msg2 = "World";	// initialized with a string literal</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msg3 = msg1;		// initialized with a string object</a:t>
            </a:r>
            <a:endParaRPr lang="en-US"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19463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allAtOnce"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Largest element in an array</a:t>
            </a:r>
          </a:p>
        </p:txBody>
      </p:sp>
      <p:sp>
        <p:nvSpPr>
          <p:cNvPr id="6" name="Text Placeholder 5"/>
          <p:cNvSpPr>
            <a:spLocks noGrp="1"/>
          </p:cNvSpPr>
          <p:nvPr>
            <p:ph type="body" idx="1"/>
          </p:nvPr>
        </p:nvSpPr>
        <p:spPr/>
        <p:txBody>
          <a:bodyPr/>
          <a:lstStyle/>
          <a:p>
            <a:r>
              <a:rPr lang="en-US" dirty="0"/>
              <a:t>Tutorial Problems - Recursion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90</a:t>
            </a:fld>
            <a:endParaRPr lang="en-US"/>
          </a:p>
        </p:txBody>
      </p:sp>
    </p:spTree>
    <p:extLst>
      <p:ext uri="{BB962C8B-B14F-4D97-AF65-F5344CB8AC3E}">
        <p14:creationId xmlns:p14="http://schemas.microsoft.com/office/powerpoint/2010/main" val="10533855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937"/>
            <a:ext cx="8229600" cy="1143000"/>
          </a:xfrm>
        </p:spPr>
        <p:txBody>
          <a:bodyPr>
            <a:normAutofit/>
          </a:bodyPr>
          <a:lstStyle/>
          <a:p>
            <a:r>
              <a:rPr lang="en-US" dirty="0"/>
              <a:t>Largest Element in an Array </a:t>
            </a:r>
          </a:p>
        </p:txBody>
      </p:sp>
      <p:sp>
        <p:nvSpPr>
          <p:cNvPr id="3" name="Content Placeholder 2"/>
          <p:cNvSpPr>
            <a:spLocks noGrp="1"/>
          </p:cNvSpPr>
          <p:nvPr>
            <p:ph idx="1"/>
          </p:nvPr>
        </p:nvSpPr>
        <p:spPr/>
        <p:txBody>
          <a:bodyPr/>
          <a:lstStyle/>
          <a:p>
            <a:r>
              <a:rPr lang="en-US" dirty="0"/>
              <a:t>Write a program to find the largest element in an array</a:t>
            </a:r>
          </a:p>
          <a:p>
            <a:r>
              <a:rPr lang="en-US" dirty="0">
                <a:solidFill>
                  <a:schemeClr val="accent6">
                    <a:lumMod val="75000"/>
                  </a:schemeClr>
                </a:solidFill>
              </a:rPr>
              <a:t>Open </a:t>
            </a:r>
            <a:r>
              <a:rPr lang="en-US" b="1" dirty="0" err="1">
                <a:solidFill>
                  <a:schemeClr val="accent6">
                    <a:lumMod val="75000"/>
                  </a:schemeClr>
                </a:solidFill>
                <a:latin typeface="Menlo Regular"/>
                <a:cs typeface="Menlo Regular"/>
              </a:rPr>
              <a:t>largest_element_incomplete.cpp</a:t>
            </a:r>
            <a:endParaRPr lang="en-US" dirty="0">
              <a:solidFill>
                <a:schemeClr val="accent6">
                  <a:lumMod val="75000"/>
                </a:schemeClr>
              </a:solidFill>
            </a:endParaRPr>
          </a:p>
          <a:p>
            <a:r>
              <a:rPr lang="en-US" dirty="0">
                <a:solidFill>
                  <a:schemeClr val="accent6">
                    <a:lumMod val="75000"/>
                  </a:schemeClr>
                </a:solidFill>
              </a:rPr>
              <a:t>Study the </a:t>
            </a:r>
            <a:r>
              <a:rPr lang="en-US" b="1" dirty="0">
                <a:solidFill>
                  <a:schemeClr val="accent6">
                    <a:lumMod val="75000"/>
                  </a:schemeClr>
                </a:solidFill>
                <a:latin typeface="Menlo Regular"/>
                <a:cs typeface="Menlo Regular"/>
              </a:rPr>
              <a:t>main</a:t>
            </a:r>
            <a:r>
              <a:rPr lang="en-US" dirty="0">
                <a:solidFill>
                  <a:schemeClr val="accent6">
                    <a:lumMod val="75000"/>
                  </a:schemeClr>
                </a:solidFill>
              </a:rPr>
              <a:t> function</a:t>
            </a:r>
            <a:r>
              <a:rPr lang="en-US" dirty="0"/>
              <a:t>.  It </a:t>
            </a:r>
          </a:p>
          <a:p>
            <a:pPr lvl="1"/>
            <a:r>
              <a:rPr lang="en-US" dirty="0"/>
              <a:t>generates a set of random positive numbers in an array</a:t>
            </a:r>
          </a:p>
          <a:p>
            <a:pPr lvl="1"/>
            <a:r>
              <a:rPr lang="en-US" dirty="0"/>
              <a:t>outputs the numbers to the screen</a:t>
            </a:r>
          </a:p>
          <a:p>
            <a:pPr lvl="1"/>
            <a:r>
              <a:rPr lang="en-US" dirty="0"/>
              <a:t>determines the largest element in the array by calling </a:t>
            </a:r>
            <a:r>
              <a:rPr lang="en-US" sz="1800" b="1" dirty="0">
                <a:latin typeface="Menlo Regular"/>
                <a:cs typeface="Menlo Regular"/>
              </a:rPr>
              <a:t>largest()</a:t>
            </a:r>
          </a:p>
          <a:p>
            <a:pPr lvl="1"/>
            <a:r>
              <a:rPr lang="en-US" dirty="0"/>
              <a:t>outputs the largest element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91</a:t>
            </a:fld>
            <a:endParaRPr lang="en-US"/>
          </a:p>
        </p:txBody>
      </p:sp>
      <p:sp>
        <p:nvSpPr>
          <p:cNvPr id="5" name="TextBox 4">
            <a:extLst>
              <a:ext uri="{FF2B5EF4-FFF2-40B4-BE49-F238E27FC236}">
                <a16:creationId xmlns:a16="http://schemas.microsoft.com/office/drawing/2014/main" id="{2B106530-3594-F543-B40D-BECEE8A06A2B}"/>
              </a:ext>
            </a:extLst>
          </p:cNvPr>
          <p:cNvSpPr txBox="1"/>
          <p:nvPr/>
        </p:nvSpPr>
        <p:spPr>
          <a:xfrm>
            <a:off x="457200" y="5399315"/>
            <a:ext cx="7182159" cy="369332"/>
          </a:xfrm>
          <a:prstGeom prst="rect">
            <a:avLst/>
          </a:prstGeom>
          <a:noFill/>
        </p:spPr>
        <p:txBody>
          <a:bodyPr wrap="none" rtlCol="0">
            <a:spAutoFit/>
          </a:bodyPr>
          <a:lstStyle/>
          <a:p>
            <a:r>
              <a:rPr lang="en-US" b="1" dirty="0" err="1">
                <a:solidFill>
                  <a:schemeClr val="accent5">
                    <a:lumMod val="75000"/>
                  </a:schemeClr>
                </a:solidFill>
              </a:rPr>
              <a:t>largest_element.cpp</a:t>
            </a:r>
            <a:r>
              <a:rPr lang="en-US" b="1" dirty="0">
                <a:solidFill>
                  <a:schemeClr val="accent5">
                    <a:lumMod val="75000"/>
                  </a:schemeClr>
                </a:solidFill>
              </a:rPr>
              <a:t> provides the complete version of this tutorial problem.</a:t>
            </a:r>
          </a:p>
        </p:txBody>
      </p:sp>
    </p:spTree>
    <p:extLst>
      <p:ext uri="{BB962C8B-B14F-4D97-AF65-F5344CB8AC3E}">
        <p14:creationId xmlns:p14="http://schemas.microsoft.com/office/powerpoint/2010/main" val="36831200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Largest Element in an Array </a:t>
            </a:r>
          </a:p>
        </p:txBody>
      </p:sp>
      <p:sp>
        <p:nvSpPr>
          <p:cNvPr id="3" name="Content Placeholder 2"/>
          <p:cNvSpPr>
            <a:spLocks noGrp="1"/>
          </p:cNvSpPr>
          <p:nvPr>
            <p:ph idx="1"/>
          </p:nvPr>
        </p:nvSpPr>
        <p:spPr>
          <a:xfrm>
            <a:off x="457200" y="1204944"/>
            <a:ext cx="8229600" cy="5145056"/>
          </a:xfrm>
        </p:spPr>
        <p:txBody>
          <a:bodyPr>
            <a:normAutofit/>
          </a:bodyPr>
          <a:lstStyle/>
          <a:p>
            <a:r>
              <a:rPr lang="en-US" dirty="0">
                <a:solidFill>
                  <a:schemeClr val="accent6">
                    <a:lumMod val="75000"/>
                  </a:schemeClr>
                </a:solidFill>
              </a:rPr>
              <a:t>Write the </a:t>
            </a:r>
            <a:r>
              <a:rPr lang="en-US" sz="2000" b="1" dirty="0" err="1">
                <a:solidFill>
                  <a:schemeClr val="accent6">
                    <a:lumMod val="75000"/>
                  </a:schemeClr>
                </a:solidFill>
                <a:latin typeface="Menlo Regular"/>
                <a:cs typeface="Menlo Regular"/>
              </a:rPr>
              <a:t>largest_element</a:t>
            </a:r>
            <a:r>
              <a:rPr lang="en-US" sz="2000" b="1" dirty="0">
                <a:solidFill>
                  <a:schemeClr val="accent6">
                    <a:lumMod val="75000"/>
                  </a:schemeClr>
                </a:solidFill>
                <a:latin typeface="Menlo Regular"/>
                <a:cs typeface="Menlo Regular"/>
              </a:rPr>
              <a:t>()</a:t>
            </a:r>
            <a:r>
              <a:rPr lang="en-US" dirty="0">
                <a:solidFill>
                  <a:schemeClr val="accent6">
                    <a:lumMod val="75000"/>
                  </a:schemeClr>
                </a:solidFill>
              </a:rPr>
              <a:t> function that uses a loop to determine the largest element in an array</a:t>
            </a:r>
          </a:p>
          <a:p>
            <a:pPr lvl="1"/>
            <a:r>
              <a:rPr lang="en-US" dirty="0"/>
              <a:t>First determine the function prototype.   Look at how it is called in </a:t>
            </a:r>
            <a:r>
              <a:rPr lang="en-US" sz="1600" b="1" dirty="0">
                <a:latin typeface="Menlo Regular"/>
                <a:cs typeface="Menlo Regular"/>
              </a:rPr>
              <a:t>main()</a:t>
            </a:r>
            <a:r>
              <a:rPr lang="en-US" dirty="0"/>
              <a:t>.  What should be the input parameters? What should be the return value?</a:t>
            </a:r>
          </a:p>
          <a:p>
            <a:pPr lvl="1"/>
            <a:r>
              <a:rPr lang="en-US" dirty="0"/>
              <a:t>Finish the function body.  Compile and run the program.</a:t>
            </a:r>
          </a:p>
          <a:p>
            <a:r>
              <a:rPr lang="en-US" dirty="0">
                <a:solidFill>
                  <a:schemeClr val="accent6">
                    <a:lumMod val="75000"/>
                  </a:schemeClr>
                </a:solidFill>
              </a:rPr>
              <a:t>Write the </a:t>
            </a:r>
            <a:r>
              <a:rPr lang="en-US" sz="2000" b="1" dirty="0" err="1">
                <a:solidFill>
                  <a:schemeClr val="accent6">
                    <a:lumMod val="75000"/>
                  </a:schemeClr>
                </a:solidFill>
                <a:latin typeface="Menlo Regular"/>
                <a:cs typeface="Menlo Regular"/>
              </a:rPr>
              <a:t>largest_element</a:t>
            </a:r>
            <a:r>
              <a:rPr lang="en-US" sz="2000" b="1" dirty="0">
                <a:solidFill>
                  <a:schemeClr val="accent6">
                    <a:lumMod val="75000"/>
                  </a:schemeClr>
                </a:solidFill>
                <a:latin typeface="Menlo Regular"/>
                <a:cs typeface="Menlo Regular"/>
              </a:rPr>
              <a:t>()</a:t>
            </a:r>
            <a:r>
              <a:rPr lang="en-US" dirty="0">
                <a:solidFill>
                  <a:schemeClr val="accent6">
                    <a:lumMod val="75000"/>
                  </a:schemeClr>
                </a:solidFill>
              </a:rPr>
              <a:t> function that uses recursion to determine the largest element in an array</a:t>
            </a:r>
          </a:p>
          <a:p>
            <a:pPr lvl="1"/>
            <a:endParaRPr lang="en-US" dirty="0"/>
          </a:p>
          <a:p>
            <a:pPr lvl="1"/>
            <a:endParaRPr lang="en-US" dirty="0"/>
          </a:p>
          <a:p>
            <a:pPr lvl="1"/>
            <a:br>
              <a:rPr lang="en-US" dirty="0"/>
            </a:br>
            <a:br>
              <a:rPr lang="en-US" dirty="0"/>
            </a:br>
            <a:endParaRPr lang="en-US" dirty="0"/>
          </a:p>
          <a:p>
            <a:pPr lvl="1"/>
            <a:r>
              <a:rPr lang="en-US" dirty="0"/>
              <a:t>What is the base case?  What is the general case?</a:t>
            </a:r>
          </a:p>
          <a:p>
            <a:pPr lvl="1"/>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92</a:t>
            </a:fld>
            <a:endParaRPr lang="en-US"/>
          </a:p>
        </p:txBody>
      </p:sp>
      <p:graphicFrame>
        <p:nvGraphicFramePr>
          <p:cNvPr id="5" name="Table 4"/>
          <p:cNvGraphicFramePr>
            <a:graphicFrameLocks noGrp="1"/>
          </p:cNvGraphicFramePr>
          <p:nvPr>
            <p:extLst/>
          </p:nvPr>
        </p:nvGraphicFramePr>
        <p:xfrm>
          <a:off x="738602" y="4925060"/>
          <a:ext cx="4381500" cy="370840"/>
        </p:xfrm>
        <a:graphic>
          <a:graphicData uri="http://schemas.openxmlformats.org/drawingml/2006/table">
            <a:tbl>
              <a:tblPr>
                <a:tableStyleId>{073A0DAA-6AF3-43AB-8588-CEC1D06C72B9}</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7302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tblGrid>
              <a:tr h="370840">
                <a:tc>
                  <a:txBody>
                    <a:bodyPr/>
                    <a:lstStyle/>
                    <a:p>
                      <a:pPr algn="ctr"/>
                      <a:r>
                        <a:rPr lang="en-US" dirty="0"/>
                        <a:t>23</a:t>
                      </a:r>
                    </a:p>
                  </a:txBody>
                  <a:tcPr/>
                </a:tc>
                <a:tc>
                  <a:txBody>
                    <a:bodyPr/>
                    <a:lstStyle/>
                    <a:p>
                      <a:pPr algn="ctr"/>
                      <a:r>
                        <a:rPr lang="en-US" dirty="0"/>
                        <a:t>14</a:t>
                      </a:r>
                    </a:p>
                  </a:txBody>
                  <a:tcPr/>
                </a:tc>
                <a:tc>
                  <a:txBody>
                    <a:bodyPr/>
                    <a:lstStyle/>
                    <a:p>
                      <a:pPr algn="ctr"/>
                      <a:r>
                        <a:rPr lang="en-US" dirty="0"/>
                        <a:t>67</a:t>
                      </a:r>
                    </a:p>
                  </a:txBody>
                  <a:tcPr/>
                </a:tc>
                <a:tc>
                  <a:txBody>
                    <a:bodyPr/>
                    <a:lstStyle/>
                    <a:p>
                      <a:pPr algn="ctr"/>
                      <a:r>
                        <a:rPr lang="en-US" dirty="0"/>
                        <a:t>45</a:t>
                      </a:r>
                    </a:p>
                  </a:txBody>
                  <a:tcPr/>
                </a:tc>
                <a:tc>
                  <a:txBody>
                    <a:bodyPr/>
                    <a:lstStyle/>
                    <a:p>
                      <a:pPr algn="ctr"/>
                      <a:r>
                        <a:rPr lang="en-US" dirty="0"/>
                        <a:t>3</a:t>
                      </a:r>
                    </a:p>
                  </a:txBody>
                  <a:tcPr/>
                </a:tc>
                <a:tc>
                  <a:txBody>
                    <a:bodyPr/>
                    <a:lstStyle/>
                    <a:p>
                      <a:pPr algn="ctr"/>
                      <a:r>
                        <a:rPr lang="en-US" dirty="0"/>
                        <a:t>82</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638897" y="5486402"/>
            <a:ext cx="4128592"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B:  67 is the largest of the first 5 elements</a:t>
            </a:r>
          </a:p>
        </p:txBody>
      </p:sp>
      <p:sp>
        <p:nvSpPr>
          <p:cNvPr id="7" name="Left Brace 6"/>
          <p:cNvSpPr/>
          <p:nvPr/>
        </p:nvSpPr>
        <p:spPr>
          <a:xfrm rot="16200000">
            <a:off x="2510337" y="3778333"/>
            <a:ext cx="228601" cy="3263734"/>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8" name="Left Brace 7"/>
          <p:cNvSpPr/>
          <p:nvPr/>
        </p:nvSpPr>
        <p:spPr>
          <a:xfrm rot="16200000" flipH="1" flipV="1">
            <a:off x="2880254" y="2798746"/>
            <a:ext cx="213430" cy="3988399"/>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9" name="TextBox 8"/>
          <p:cNvSpPr txBox="1"/>
          <p:nvPr/>
        </p:nvSpPr>
        <p:spPr>
          <a:xfrm>
            <a:off x="1553297" y="4415452"/>
            <a:ext cx="4136306"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A:  82 is the largest of the first 6 elements</a:t>
            </a:r>
          </a:p>
        </p:txBody>
      </p:sp>
      <p:sp>
        <p:nvSpPr>
          <p:cNvPr id="10" name="TextBox 9"/>
          <p:cNvSpPr txBox="1"/>
          <p:nvPr/>
        </p:nvSpPr>
        <p:spPr>
          <a:xfrm>
            <a:off x="5584198" y="4899661"/>
            <a:ext cx="2712864"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accent1">
                    <a:lumMod val="75000"/>
                  </a:schemeClr>
                </a:solidFill>
                <a:latin typeface="Segoe Print"/>
                <a:cs typeface="Segoe Print"/>
              </a:rPr>
              <a:t>How to determine A using the results of B?</a:t>
            </a:r>
          </a:p>
        </p:txBody>
      </p:sp>
      <p:sp>
        <p:nvSpPr>
          <p:cNvPr id="11" name="Rounded Rectangle 10"/>
          <p:cNvSpPr/>
          <p:nvPr/>
        </p:nvSpPr>
        <p:spPr>
          <a:xfrm>
            <a:off x="4358867" y="6236868"/>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17983957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Reversing a string</a:t>
            </a:r>
          </a:p>
        </p:txBody>
      </p:sp>
      <p:sp>
        <p:nvSpPr>
          <p:cNvPr id="6" name="Text Placeholder 5"/>
          <p:cNvSpPr>
            <a:spLocks noGrp="1"/>
          </p:cNvSpPr>
          <p:nvPr>
            <p:ph type="body" idx="1"/>
          </p:nvPr>
        </p:nvSpPr>
        <p:spPr/>
        <p:txBody>
          <a:bodyPr/>
          <a:lstStyle/>
          <a:p>
            <a:r>
              <a:rPr lang="en-US" dirty="0"/>
              <a:t>Tutorial Problems - Recursion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93</a:t>
            </a:fld>
            <a:endParaRPr lang="en-US"/>
          </a:p>
        </p:txBody>
      </p:sp>
    </p:spTree>
    <p:extLst>
      <p:ext uri="{BB962C8B-B14F-4D97-AF65-F5344CB8AC3E}">
        <p14:creationId xmlns:p14="http://schemas.microsoft.com/office/powerpoint/2010/main" val="20277761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a String</a:t>
            </a:r>
          </a:p>
        </p:txBody>
      </p:sp>
      <p:sp>
        <p:nvSpPr>
          <p:cNvPr id="3" name="Content Placeholder 2"/>
          <p:cNvSpPr>
            <a:spLocks noGrp="1"/>
          </p:cNvSpPr>
          <p:nvPr>
            <p:ph idx="1"/>
          </p:nvPr>
        </p:nvSpPr>
        <p:spPr/>
        <p:txBody>
          <a:bodyPr>
            <a:normAutofit lnSpcReduction="10000"/>
          </a:bodyPr>
          <a:lstStyle/>
          <a:p>
            <a:r>
              <a:rPr lang="en-US" dirty="0"/>
              <a:t>Write a program to reverse an input string.</a:t>
            </a:r>
          </a:p>
          <a:p>
            <a:r>
              <a:rPr lang="en-US" dirty="0">
                <a:solidFill>
                  <a:schemeClr val="accent6">
                    <a:lumMod val="75000"/>
                  </a:schemeClr>
                </a:solidFill>
              </a:rPr>
              <a:t>Open </a:t>
            </a:r>
            <a:r>
              <a:rPr lang="en-US" sz="2200" b="1" dirty="0" err="1">
                <a:solidFill>
                  <a:schemeClr val="accent6">
                    <a:lumMod val="75000"/>
                  </a:schemeClr>
                </a:solidFill>
                <a:latin typeface="Menlo Regular"/>
                <a:cs typeface="Menlo Regular"/>
              </a:rPr>
              <a:t>string_reverse_incomplete.cpp</a:t>
            </a:r>
            <a:endParaRPr lang="en-US" dirty="0">
              <a:solidFill>
                <a:schemeClr val="accent6">
                  <a:lumMod val="75000"/>
                </a:schemeClr>
              </a:solidFill>
            </a:endParaRPr>
          </a:p>
          <a:p>
            <a:r>
              <a:rPr lang="en-US" dirty="0">
                <a:solidFill>
                  <a:schemeClr val="accent6">
                    <a:lumMod val="75000"/>
                  </a:schemeClr>
                </a:solidFill>
              </a:rPr>
              <a:t>Study the </a:t>
            </a:r>
            <a:r>
              <a:rPr lang="en-US" sz="2200" b="1" dirty="0">
                <a:solidFill>
                  <a:schemeClr val="accent6">
                    <a:lumMod val="75000"/>
                  </a:schemeClr>
                </a:solidFill>
                <a:latin typeface="Menlo Regular"/>
                <a:cs typeface="Menlo Regular"/>
              </a:rPr>
              <a:t>main</a:t>
            </a:r>
            <a:r>
              <a:rPr lang="en-US" dirty="0">
                <a:solidFill>
                  <a:schemeClr val="accent6">
                    <a:lumMod val="75000"/>
                  </a:schemeClr>
                </a:solidFill>
              </a:rPr>
              <a:t> function</a:t>
            </a:r>
            <a:r>
              <a:rPr lang="en-US" dirty="0"/>
              <a:t>.  It </a:t>
            </a:r>
          </a:p>
          <a:p>
            <a:pPr lvl="1"/>
            <a:r>
              <a:rPr lang="en-US" dirty="0"/>
              <a:t>asks the user to input a string</a:t>
            </a:r>
          </a:p>
          <a:p>
            <a:pPr lvl="1"/>
            <a:r>
              <a:rPr lang="en-US" dirty="0"/>
              <a:t>reverse the string by calling </a:t>
            </a:r>
            <a:r>
              <a:rPr lang="en-US" sz="1700" b="1" dirty="0">
                <a:latin typeface="Menlo Regular"/>
                <a:cs typeface="Menlo Regular"/>
              </a:rPr>
              <a:t>reverse()</a:t>
            </a:r>
          </a:p>
          <a:p>
            <a:pPr lvl="1"/>
            <a:r>
              <a:rPr lang="en-US" dirty="0"/>
              <a:t>print out the reversed string</a:t>
            </a:r>
          </a:p>
          <a:p>
            <a:r>
              <a:rPr lang="en-US" dirty="0">
                <a:solidFill>
                  <a:schemeClr val="accent6">
                    <a:lumMod val="75000"/>
                  </a:schemeClr>
                </a:solidFill>
              </a:rPr>
              <a:t>Write the </a:t>
            </a:r>
            <a:r>
              <a:rPr lang="en-US" sz="2200" b="1" dirty="0">
                <a:solidFill>
                  <a:schemeClr val="accent6">
                    <a:lumMod val="75000"/>
                  </a:schemeClr>
                </a:solidFill>
                <a:latin typeface="Menlo Regular"/>
                <a:cs typeface="Menlo Regular"/>
              </a:rPr>
              <a:t>reverse()</a:t>
            </a:r>
            <a:r>
              <a:rPr lang="en-US" dirty="0">
                <a:solidFill>
                  <a:schemeClr val="accent6">
                    <a:lumMod val="75000"/>
                  </a:schemeClr>
                </a:solidFill>
              </a:rPr>
              <a:t> function that uses a loop to reverse an input string</a:t>
            </a:r>
          </a:p>
          <a:p>
            <a:pPr lvl="1"/>
            <a:r>
              <a:rPr lang="en-US" dirty="0"/>
              <a:t>First determine the function prototype.   Look at how it is called in </a:t>
            </a:r>
            <a:r>
              <a:rPr lang="en-US" sz="1700" b="1" dirty="0">
                <a:latin typeface="Menlo Regular"/>
                <a:cs typeface="Menlo Regular"/>
              </a:rPr>
              <a:t>main()</a:t>
            </a:r>
            <a:r>
              <a:rPr lang="en-US" dirty="0"/>
              <a:t>.  What should be the input parameters? What should be the return value?</a:t>
            </a:r>
          </a:p>
          <a:p>
            <a:pPr lvl="1"/>
            <a:r>
              <a:rPr lang="en-US" dirty="0"/>
              <a:t>Finish the function body.  Compile and run the program.</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94</a:t>
            </a:fld>
            <a:endParaRPr lang="en-US"/>
          </a:p>
        </p:txBody>
      </p:sp>
      <p:sp>
        <p:nvSpPr>
          <p:cNvPr id="5" name="TextBox 4">
            <a:extLst>
              <a:ext uri="{FF2B5EF4-FFF2-40B4-BE49-F238E27FC236}">
                <a16:creationId xmlns:a16="http://schemas.microsoft.com/office/drawing/2014/main" id="{F7DE2409-B691-D74E-BB1A-8549F9FE85B0}"/>
              </a:ext>
            </a:extLst>
          </p:cNvPr>
          <p:cNvSpPr txBox="1"/>
          <p:nvPr/>
        </p:nvSpPr>
        <p:spPr>
          <a:xfrm>
            <a:off x="489857" y="6169580"/>
            <a:ext cx="6969408" cy="369332"/>
          </a:xfrm>
          <a:prstGeom prst="rect">
            <a:avLst/>
          </a:prstGeom>
          <a:noFill/>
        </p:spPr>
        <p:txBody>
          <a:bodyPr wrap="none" rtlCol="0">
            <a:spAutoFit/>
          </a:bodyPr>
          <a:lstStyle/>
          <a:p>
            <a:r>
              <a:rPr lang="en-US" b="1" dirty="0" err="1">
                <a:solidFill>
                  <a:schemeClr val="accent5">
                    <a:lumMod val="75000"/>
                  </a:schemeClr>
                </a:solidFill>
              </a:rPr>
              <a:t>string_reverse.cpp</a:t>
            </a:r>
            <a:r>
              <a:rPr lang="en-US" b="1" dirty="0">
                <a:solidFill>
                  <a:schemeClr val="accent5">
                    <a:lumMod val="75000"/>
                  </a:schemeClr>
                </a:solidFill>
              </a:rPr>
              <a:t> provides the complete version of this tutorial problem.</a:t>
            </a:r>
          </a:p>
        </p:txBody>
      </p:sp>
    </p:spTree>
    <p:extLst>
      <p:ext uri="{BB962C8B-B14F-4D97-AF65-F5344CB8AC3E}">
        <p14:creationId xmlns:p14="http://schemas.microsoft.com/office/powerpoint/2010/main" val="29833534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a String</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Write the </a:t>
            </a:r>
            <a:r>
              <a:rPr lang="en-US" sz="2000" b="1" dirty="0">
                <a:solidFill>
                  <a:schemeClr val="accent6">
                    <a:lumMod val="75000"/>
                  </a:schemeClr>
                </a:solidFill>
                <a:latin typeface="Menlo Regular"/>
                <a:cs typeface="Menlo Regular"/>
              </a:rPr>
              <a:t>reverse()</a:t>
            </a:r>
            <a:r>
              <a:rPr lang="en-US" dirty="0">
                <a:solidFill>
                  <a:schemeClr val="accent6">
                    <a:lumMod val="75000"/>
                  </a:schemeClr>
                </a:solidFill>
              </a:rPr>
              <a:t> function that uses recursion to reverse an input string</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t>What is the base case? </a:t>
            </a:r>
            <a:br>
              <a:rPr lang="en-US" dirty="0"/>
            </a:br>
            <a:r>
              <a:rPr lang="en-US" dirty="0"/>
              <a:t>What is the general case?</a:t>
            </a:r>
          </a:p>
          <a:p>
            <a:pPr lvl="1"/>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95</a:t>
            </a:fld>
            <a:endParaRPr lang="en-US"/>
          </a:p>
        </p:txBody>
      </p:sp>
      <p:graphicFrame>
        <p:nvGraphicFramePr>
          <p:cNvPr id="5" name="Table 4"/>
          <p:cNvGraphicFramePr>
            <a:graphicFrameLocks noGrp="1"/>
          </p:cNvGraphicFramePr>
          <p:nvPr>
            <p:extLst/>
          </p:nvPr>
        </p:nvGraphicFramePr>
        <p:xfrm>
          <a:off x="764004" y="2689860"/>
          <a:ext cx="5217696" cy="365760"/>
        </p:xfrm>
        <a:graphic>
          <a:graphicData uri="http://schemas.openxmlformats.org/drawingml/2006/table">
            <a:tbl>
              <a:tblPr>
                <a:tableStyleId>{073A0DAA-6AF3-43AB-8588-CEC1D06C72B9}</a:tableStyleId>
              </a:tblPr>
              <a:tblGrid>
                <a:gridCol w="474336">
                  <a:extLst>
                    <a:ext uri="{9D8B030D-6E8A-4147-A177-3AD203B41FA5}">
                      <a16:colId xmlns:a16="http://schemas.microsoft.com/office/drawing/2014/main" val="20000"/>
                    </a:ext>
                  </a:extLst>
                </a:gridCol>
                <a:gridCol w="474336">
                  <a:extLst>
                    <a:ext uri="{9D8B030D-6E8A-4147-A177-3AD203B41FA5}">
                      <a16:colId xmlns:a16="http://schemas.microsoft.com/office/drawing/2014/main" val="20001"/>
                    </a:ext>
                  </a:extLst>
                </a:gridCol>
                <a:gridCol w="474336">
                  <a:extLst>
                    <a:ext uri="{9D8B030D-6E8A-4147-A177-3AD203B41FA5}">
                      <a16:colId xmlns:a16="http://schemas.microsoft.com/office/drawing/2014/main" val="20002"/>
                    </a:ext>
                  </a:extLst>
                </a:gridCol>
                <a:gridCol w="474336">
                  <a:extLst>
                    <a:ext uri="{9D8B030D-6E8A-4147-A177-3AD203B41FA5}">
                      <a16:colId xmlns:a16="http://schemas.microsoft.com/office/drawing/2014/main" val="20003"/>
                    </a:ext>
                  </a:extLst>
                </a:gridCol>
                <a:gridCol w="474336">
                  <a:extLst>
                    <a:ext uri="{9D8B030D-6E8A-4147-A177-3AD203B41FA5}">
                      <a16:colId xmlns:a16="http://schemas.microsoft.com/office/drawing/2014/main" val="20004"/>
                    </a:ext>
                  </a:extLst>
                </a:gridCol>
                <a:gridCol w="474336">
                  <a:extLst>
                    <a:ext uri="{9D8B030D-6E8A-4147-A177-3AD203B41FA5}">
                      <a16:colId xmlns:a16="http://schemas.microsoft.com/office/drawing/2014/main" val="20005"/>
                    </a:ext>
                  </a:extLst>
                </a:gridCol>
                <a:gridCol w="474336">
                  <a:extLst>
                    <a:ext uri="{9D8B030D-6E8A-4147-A177-3AD203B41FA5}">
                      <a16:colId xmlns:a16="http://schemas.microsoft.com/office/drawing/2014/main" val="20006"/>
                    </a:ext>
                  </a:extLst>
                </a:gridCol>
                <a:gridCol w="474336">
                  <a:extLst>
                    <a:ext uri="{9D8B030D-6E8A-4147-A177-3AD203B41FA5}">
                      <a16:colId xmlns:a16="http://schemas.microsoft.com/office/drawing/2014/main" val="20007"/>
                    </a:ext>
                  </a:extLst>
                </a:gridCol>
                <a:gridCol w="474336">
                  <a:extLst>
                    <a:ext uri="{9D8B030D-6E8A-4147-A177-3AD203B41FA5}">
                      <a16:colId xmlns:a16="http://schemas.microsoft.com/office/drawing/2014/main" val="20008"/>
                    </a:ext>
                  </a:extLst>
                </a:gridCol>
                <a:gridCol w="474336">
                  <a:extLst>
                    <a:ext uri="{9D8B030D-6E8A-4147-A177-3AD203B41FA5}">
                      <a16:colId xmlns:a16="http://schemas.microsoft.com/office/drawing/2014/main" val="20009"/>
                    </a:ext>
                  </a:extLst>
                </a:gridCol>
                <a:gridCol w="474336">
                  <a:extLst>
                    <a:ext uri="{9D8B030D-6E8A-4147-A177-3AD203B41FA5}">
                      <a16:colId xmlns:a16="http://schemas.microsoft.com/office/drawing/2014/main" val="20010"/>
                    </a:ext>
                  </a:extLst>
                </a:gridCol>
              </a:tblGrid>
              <a:tr h="358140">
                <a:tc>
                  <a:txBody>
                    <a:bodyPr/>
                    <a:lstStyle/>
                    <a:p>
                      <a:pPr algn="ctr"/>
                      <a:r>
                        <a:rPr lang="en-US" dirty="0"/>
                        <a:t>p</a:t>
                      </a:r>
                    </a:p>
                  </a:txBody>
                  <a:tcPr/>
                </a:tc>
                <a:tc>
                  <a:txBody>
                    <a:bodyPr/>
                    <a:lstStyle/>
                    <a:p>
                      <a:pPr algn="ctr"/>
                      <a:r>
                        <a:rPr lang="en-US" dirty="0"/>
                        <a:t>r</a:t>
                      </a:r>
                    </a:p>
                  </a:txBody>
                  <a:tcPr/>
                </a:tc>
                <a:tc>
                  <a:txBody>
                    <a:bodyPr/>
                    <a:lstStyle/>
                    <a:p>
                      <a:pPr algn="ctr"/>
                      <a:r>
                        <a:rPr lang="en-US" dirty="0"/>
                        <a:t>o</a:t>
                      </a:r>
                    </a:p>
                  </a:txBody>
                  <a:tcPr/>
                </a:tc>
                <a:tc>
                  <a:txBody>
                    <a:bodyPr/>
                    <a:lstStyle/>
                    <a:p>
                      <a:pPr algn="ctr"/>
                      <a:r>
                        <a:rPr lang="en-US" dirty="0"/>
                        <a:t>g</a:t>
                      </a:r>
                    </a:p>
                  </a:txBody>
                  <a:tcPr/>
                </a:tc>
                <a:tc>
                  <a:txBody>
                    <a:bodyPr/>
                    <a:lstStyle/>
                    <a:p>
                      <a:pPr algn="ctr"/>
                      <a:r>
                        <a:rPr lang="en-US" dirty="0"/>
                        <a:t>r</a:t>
                      </a:r>
                    </a:p>
                  </a:txBody>
                  <a:tcPr/>
                </a:tc>
                <a:tc>
                  <a:txBody>
                    <a:bodyPr/>
                    <a:lstStyle/>
                    <a:p>
                      <a:pPr algn="ctr"/>
                      <a:r>
                        <a:rPr lang="en-US" dirty="0"/>
                        <a:t>a</a:t>
                      </a:r>
                    </a:p>
                  </a:txBody>
                  <a:tcPr/>
                </a:tc>
                <a:tc>
                  <a:txBody>
                    <a:bodyPr/>
                    <a:lstStyle/>
                    <a:p>
                      <a:pPr algn="ctr"/>
                      <a:r>
                        <a:rPr lang="en-US" dirty="0"/>
                        <a:t>m</a:t>
                      </a:r>
                    </a:p>
                  </a:txBody>
                  <a:tcPr/>
                </a:tc>
                <a:tc>
                  <a:txBody>
                    <a:bodyPr/>
                    <a:lstStyle/>
                    <a:p>
                      <a:pPr algn="ctr"/>
                      <a:r>
                        <a:rPr lang="en-US" dirty="0"/>
                        <a:t>m</a:t>
                      </a:r>
                    </a:p>
                  </a:txBody>
                  <a:tcPr/>
                </a:tc>
                <a:tc>
                  <a:txBody>
                    <a:bodyPr/>
                    <a:lstStyle/>
                    <a:p>
                      <a:pPr algn="ctr"/>
                      <a:r>
                        <a:rPr lang="en-US" dirty="0" err="1"/>
                        <a:t>i</a:t>
                      </a:r>
                      <a:endParaRPr lang="en-US" dirty="0"/>
                    </a:p>
                  </a:txBody>
                  <a:tcPr/>
                </a:tc>
                <a:tc>
                  <a:txBody>
                    <a:bodyPr/>
                    <a:lstStyle/>
                    <a:p>
                      <a:pPr algn="ctr"/>
                      <a:r>
                        <a:rPr lang="en-US" dirty="0"/>
                        <a:t>n</a:t>
                      </a:r>
                    </a:p>
                  </a:txBody>
                  <a:tcPr/>
                </a:tc>
                <a:tc>
                  <a:txBody>
                    <a:bodyPr/>
                    <a:lstStyle/>
                    <a:p>
                      <a:pPr algn="ctr"/>
                      <a:r>
                        <a:rPr lang="en-US" dirty="0"/>
                        <a:t>g</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2986502" y="3824228"/>
          <a:ext cx="5217696" cy="365760"/>
        </p:xfrm>
        <a:graphic>
          <a:graphicData uri="http://schemas.openxmlformats.org/drawingml/2006/table">
            <a:tbl>
              <a:tblPr>
                <a:tableStyleId>{073A0DAA-6AF3-43AB-8588-CEC1D06C72B9}</a:tableStyleId>
              </a:tblPr>
              <a:tblGrid>
                <a:gridCol w="474336">
                  <a:extLst>
                    <a:ext uri="{9D8B030D-6E8A-4147-A177-3AD203B41FA5}">
                      <a16:colId xmlns:a16="http://schemas.microsoft.com/office/drawing/2014/main" val="20000"/>
                    </a:ext>
                  </a:extLst>
                </a:gridCol>
                <a:gridCol w="474336">
                  <a:extLst>
                    <a:ext uri="{9D8B030D-6E8A-4147-A177-3AD203B41FA5}">
                      <a16:colId xmlns:a16="http://schemas.microsoft.com/office/drawing/2014/main" val="20001"/>
                    </a:ext>
                  </a:extLst>
                </a:gridCol>
                <a:gridCol w="474336">
                  <a:extLst>
                    <a:ext uri="{9D8B030D-6E8A-4147-A177-3AD203B41FA5}">
                      <a16:colId xmlns:a16="http://schemas.microsoft.com/office/drawing/2014/main" val="20002"/>
                    </a:ext>
                  </a:extLst>
                </a:gridCol>
                <a:gridCol w="474336">
                  <a:extLst>
                    <a:ext uri="{9D8B030D-6E8A-4147-A177-3AD203B41FA5}">
                      <a16:colId xmlns:a16="http://schemas.microsoft.com/office/drawing/2014/main" val="20003"/>
                    </a:ext>
                  </a:extLst>
                </a:gridCol>
                <a:gridCol w="474336">
                  <a:extLst>
                    <a:ext uri="{9D8B030D-6E8A-4147-A177-3AD203B41FA5}">
                      <a16:colId xmlns:a16="http://schemas.microsoft.com/office/drawing/2014/main" val="20004"/>
                    </a:ext>
                  </a:extLst>
                </a:gridCol>
                <a:gridCol w="474336">
                  <a:extLst>
                    <a:ext uri="{9D8B030D-6E8A-4147-A177-3AD203B41FA5}">
                      <a16:colId xmlns:a16="http://schemas.microsoft.com/office/drawing/2014/main" val="20005"/>
                    </a:ext>
                  </a:extLst>
                </a:gridCol>
                <a:gridCol w="474336">
                  <a:extLst>
                    <a:ext uri="{9D8B030D-6E8A-4147-A177-3AD203B41FA5}">
                      <a16:colId xmlns:a16="http://schemas.microsoft.com/office/drawing/2014/main" val="20006"/>
                    </a:ext>
                  </a:extLst>
                </a:gridCol>
                <a:gridCol w="474336">
                  <a:extLst>
                    <a:ext uri="{9D8B030D-6E8A-4147-A177-3AD203B41FA5}">
                      <a16:colId xmlns:a16="http://schemas.microsoft.com/office/drawing/2014/main" val="20007"/>
                    </a:ext>
                  </a:extLst>
                </a:gridCol>
                <a:gridCol w="474336">
                  <a:extLst>
                    <a:ext uri="{9D8B030D-6E8A-4147-A177-3AD203B41FA5}">
                      <a16:colId xmlns:a16="http://schemas.microsoft.com/office/drawing/2014/main" val="20008"/>
                    </a:ext>
                  </a:extLst>
                </a:gridCol>
                <a:gridCol w="474336">
                  <a:extLst>
                    <a:ext uri="{9D8B030D-6E8A-4147-A177-3AD203B41FA5}">
                      <a16:colId xmlns:a16="http://schemas.microsoft.com/office/drawing/2014/main" val="20009"/>
                    </a:ext>
                  </a:extLst>
                </a:gridCol>
                <a:gridCol w="474336">
                  <a:extLst>
                    <a:ext uri="{9D8B030D-6E8A-4147-A177-3AD203B41FA5}">
                      <a16:colId xmlns:a16="http://schemas.microsoft.com/office/drawing/2014/main" val="20010"/>
                    </a:ext>
                  </a:extLst>
                </a:gridCol>
              </a:tblGrid>
              <a:tr h="358140">
                <a:tc>
                  <a:txBody>
                    <a:bodyPr/>
                    <a:lstStyle/>
                    <a:p>
                      <a:pPr algn="ctr"/>
                      <a:r>
                        <a:rPr lang="en-US" dirty="0"/>
                        <a:t>g</a:t>
                      </a:r>
                    </a:p>
                  </a:txBody>
                  <a:tcPr/>
                </a:tc>
                <a:tc>
                  <a:txBody>
                    <a:bodyPr/>
                    <a:lstStyle/>
                    <a:p>
                      <a:pPr algn="ctr"/>
                      <a:r>
                        <a:rPr lang="en-US" dirty="0"/>
                        <a:t>n</a:t>
                      </a:r>
                    </a:p>
                  </a:txBody>
                  <a:tcPr/>
                </a:tc>
                <a:tc>
                  <a:txBody>
                    <a:bodyPr/>
                    <a:lstStyle/>
                    <a:p>
                      <a:pPr algn="ctr"/>
                      <a:r>
                        <a:rPr lang="en-US" dirty="0" err="1"/>
                        <a:t>i</a:t>
                      </a:r>
                      <a:endParaRPr lang="en-US" dirty="0"/>
                    </a:p>
                  </a:txBody>
                  <a:tcPr/>
                </a:tc>
                <a:tc>
                  <a:txBody>
                    <a:bodyPr/>
                    <a:lstStyle/>
                    <a:p>
                      <a:pPr algn="ctr"/>
                      <a:r>
                        <a:rPr lang="en-US" dirty="0"/>
                        <a:t>m</a:t>
                      </a:r>
                    </a:p>
                  </a:txBody>
                  <a:tcPr/>
                </a:tc>
                <a:tc>
                  <a:txBody>
                    <a:bodyPr/>
                    <a:lstStyle/>
                    <a:p>
                      <a:pPr algn="ctr"/>
                      <a:r>
                        <a:rPr lang="en-US" dirty="0"/>
                        <a:t>m</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g</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p</a:t>
                      </a:r>
                    </a:p>
                  </a:txBody>
                  <a:tcPr/>
                </a:tc>
                <a:extLst>
                  <a:ext uri="{0D108BD9-81ED-4DB2-BD59-A6C34878D82A}">
                    <a16:rowId xmlns:a16="http://schemas.microsoft.com/office/drawing/2014/main" val="10000"/>
                  </a:ext>
                </a:extLst>
              </a:tr>
            </a:tbl>
          </a:graphicData>
        </a:graphic>
      </p:graphicFrame>
      <p:sp>
        <p:nvSpPr>
          <p:cNvPr id="7" name="Left Brace 6"/>
          <p:cNvSpPr/>
          <p:nvPr/>
        </p:nvSpPr>
        <p:spPr>
          <a:xfrm rot="16200000" flipH="1" flipV="1">
            <a:off x="3253519" y="97232"/>
            <a:ext cx="213432" cy="5014331"/>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8" name="TextBox 7"/>
          <p:cNvSpPr txBox="1"/>
          <p:nvPr/>
        </p:nvSpPr>
        <p:spPr>
          <a:xfrm>
            <a:off x="3191024" y="2226903"/>
            <a:ext cx="325730"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A</a:t>
            </a:r>
          </a:p>
        </p:txBody>
      </p:sp>
      <p:sp>
        <p:nvSpPr>
          <p:cNvPr id="9" name="TextBox 8"/>
          <p:cNvSpPr txBox="1"/>
          <p:nvPr/>
        </p:nvSpPr>
        <p:spPr>
          <a:xfrm>
            <a:off x="3034154" y="3212976"/>
            <a:ext cx="325730"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B</a:t>
            </a:r>
          </a:p>
        </p:txBody>
      </p:sp>
      <p:sp>
        <p:nvSpPr>
          <p:cNvPr id="10" name="Left Brace 9"/>
          <p:cNvSpPr/>
          <p:nvPr/>
        </p:nvSpPr>
        <p:spPr>
          <a:xfrm rot="5400000" flipH="1">
            <a:off x="3068833" y="928759"/>
            <a:ext cx="189106" cy="4442830"/>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solidFill>
                <a:schemeClr val="accent3">
                  <a:lumMod val="75000"/>
                </a:schemeClr>
              </a:solidFill>
            </a:endParaRPr>
          </a:p>
        </p:txBody>
      </p:sp>
      <p:sp>
        <p:nvSpPr>
          <p:cNvPr id="11" name="Left Brace 10"/>
          <p:cNvSpPr/>
          <p:nvPr/>
        </p:nvSpPr>
        <p:spPr>
          <a:xfrm rot="16200000" flipH="1" flipV="1">
            <a:off x="5488719" y="1199199"/>
            <a:ext cx="213432" cy="5014331"/>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12" name="TextBox 11"/>
          <p:cNvSpPr txBox="1"/>
          <p:nvPr/>
        </p:nvSpPr>
        <p:spPr>
          <a:xfrm>
            <a:off x="4981724" y="3328870"/>
            <a:ext cx="1313180"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reverse of A</a:t>
            </a:r>
          </a:p>
        </p:txBody>
      </p:sp>
      <p:sp>
        <p:nvSpPr>
          <p:cNvPr id="13" name="TextBox 12"/>
          <p:cNvSpPr txBox="1"/>
          <p:nvPr/>
        </p:nvSpPr>
        <p:spPr>
          <a:xfrm>
            <a:off x="5256654" y="4314943"/>
            <a:ext cx="1305102"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reverse of B</a:t>
            </a:r>
          </a:p>
        </p:txBody>
      </p:sp>
      <p:sp>
        <p:nvSpPr>
          <p:cNvPr id="14" name="Left Brace 13"/>
          <p:cNvSpPr/>
          <p:nvPr/>
        </p:nvSpPr>
        <p:spPr>
          <a:xfrm rot="5400000" flipH="1">
            <a:off x="5786633" y="2030726"/>
            <a:ext cx="189106" cy="4442830"/>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solidFill>
                <a:schemeClr val="accent3">
                  <a:lumMod val="75000"/>
                </a:schemeClr>
              </a:solidFill>
            </a:endParaRPr>
          </a:p>
        </p:txBody>
      </p:sp>
      <p:sp>
        <p:nvSpPr>
          <p:cNvPr id="15" name="TextBox 14"/>
          <p:cNvSpPr txBox="1"/>
          <p:nvPr/>
        </p:nvSpPr>
        <p:spPr>
          <a:xfrm>
            <a:off x="6294904" y="4647916"/>
            <a:ext cx="2712864"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accent1">
                    <a:lumMod val="75000"/>
                  </a:schemeClr>
                </a:solidFill>
                <a:latin typeface="Segoe Print"/>
                <a:cs typeface="Segoe Print"/>
              </a:rPr>
              <a:t>How is reverse of A and reverse of B related?</a:t>
            </a:r>
          </a:p>
        </p:txBody>
      </p:sp>
      <p:sp>
        <p:nvSpPr>
          <p:cNvPr id="18" name="Rounded Rectangle 17"/>
          <p:cNvSpPr/>
          <p:nvPr/>
        </p:nvSpPr>
        <p:spPr>
          <a:xfrm>
            <a:off x="1505086" y="5828297"/>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39543894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Hints</a:t>
            </a:r>
          </a:p>
        </p:txBody>
      </p:sp>
      <p:sp>
        <p:nvSpPr>
          <p:cNvPr id="6" name="Content Placeholder 5"/>
          <p:cNvSpPr>
            <a:spLocks noGrp="1"/>
          </p:cNvSpPr>
          <p:nvPr>
            <p:ph idx="1"/>
          </p:nvPr>
        </p:nvSpPr>
        <p:spPr/>
        <p:txBody>
          <a:bodyPr/>
          <a:lstStyle/>
          <a:p>
            <a:r>
              <a:rPr lang="en-US" dirty="0">
                <a:latin typeface="Segoe Print"/>
                <a:cs typeface="Segoe Print"/>
              </a:rPr>
              <a:t>Sum of Natural Numbers</a:t>
            </a:r>
          </a:p>
          <a:p>
            <a:pPr marL="0" indent="0">
              <a:buNone/>
            </a:pPr>
            <a:endParaRPr lang="en-US" dirty="0">
              <a:latin typeface="Segoe Print"/>
              <a:cs typeface="Segoe Print"/>
            </a:endParaRPr>
          </a:p>
          <a:p>
            <a:pPr marL="0" indent="0">
              <a:buNone/>
            </a:pPr>
            <a:br>
              <a:rPr lang="en-US" dirty="0">
                <a:latin typeface="Segoe Print"/>
                <a:cs typeface="Segoe Print"/>
              </a:rPr>
            </a:br>
            <a:endParaRPr lang="en-US" dirty="0">
              <a:latin typeface="Segoe Print"/>
              <a:cs typeface="Segoe Print"/>
            </a:endParaRPr>
          </a:p>
          <a:p>
            <a:r>
              <a:rPr lang="en-HK" dirty="0">
                <a:latin typeface="Segoe Print"/>
                <a:cs typeface="Segoe Print"/>
              </a:rPr>
              <a:t>Largest Element in an Array </a:t>
            </a:r>
            <a:endParaRPr lang="en-US" dirty="0">
              <a:latin typeface="Segoe Print"/>
              <a:cs typeface="Segoe Print"/>
            </a:endParaRPr>
          </a:p>
          <a:p>
            <a:pPr marL="0" indent="0">
              <a:buNone/>
            </a:pPr>
            <a:endParaRPr lang="en-US" dirty="0">
              <a:latin typeface="Segoe Print"/>
              <a:cs typeface="Segoe Print"/>
            </a:endParaRPr>
          </a:p>
          <a:p>
            <a:endParaRPr lang="en-US" dirty="0">
              <a:latin typeface="Segoe Print"/>
              <a:cs typeface="Segoe Print"/>
            </a:endParaRPr>
          </a:p>
          <a:p>
            <a:endParaRPr lang="en-US" dirty="0">
              <a:latin typeface="Segoe Print"/>
              <a:cs typeface="Segoe Print"/>
            </a:endParaRPr>
          </a:p>
          <a:p>
            <a:r>
              <a:rPr lang="en-US" dirty="0">
                <a:latin typeface="Segoe Print"/>
                <a:cs typeface="Segoe Print"/>
              </a:rPr>
              <a:t>Reversing a String</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96</a:t>
            </a:fld>
            <a:endParaRPr lang="en-US"/>
          </a:p>
        </p:txBody>
      </p:sp>
      <p:sp>
        <p:nvSpPr>
          <p:cNvPr id="7" name="TextBox 6"/>
          <p:cNvSpPr txBox="1"/>
          <p:nvPr/>
        </p:nvSpPr>
        <p:spPr>
          <a:xfrm>
            <a:off x="3271088" y="2156278"/>
            <a:ext cx="3656505"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sum = 1,  				if n = 1</a:t>
            </a:r>
          </a:p>
          <a:p>
            <a:r>
              <a:rPr lang="en-US" sz="2000" dirty="0"/>
              <a:t>sum(n) = sum(n–1) + n, 	if n &gt; 1 </a:t>
            </a:r>
          </a:p>
        </p:txBody>
      </p:sp>
      <p:sp>
        <p:nvSpPr>
          <p:cNvPr id="8" name="TextBox 7"/>
          <p:cNvSpPr txBox="1"/>
          <p:nvPr/>
        </p:nvSpPr>
        <p:spPr>
          <a:xfrm>
            <a:off x="697463" y="3854715"/>
            <a:ext cx="8151037"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largest(array[0..n–1]) = –1,  									if n &lt; 1</a:t>
            </a:r>
          </a:p>
          <a:p>
            <a:r>
              <a:rPr lang="en-US" sz="2000" dirty="0"/>
              <a:t>largest(array[0..n–1]) = max(largest(array[0..n–2]), array[n–1]) , 	otherwise </a:t>
            </a:r>
          </a:p>
        </p:txBody>
      </p:sp>
      <p:sp>
        <p:nvSpPr>
          <p:cNvPr id="9" name="TextBox 8"/>
          <p:cNvSpPr txBox="1"/>
          <p:nvPr/>
        </p:nvSpPr>
        <p:spPr>
          <a:xfrm>
            <a:off x="988912" y="5603548"/>
            <a:ext cx="7166175"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reverse(s[0..n–1]) = s,  						if length of s = 0,  </a:t>
            </a:r>
          </a:p>
          <a:p>
            <a:r>
              <a:rPr lang="en-US" sz="2000" dirty="0"/>
              <a:t>reverse(s[0..n–1]) = s[n–1] + reverse(s[0..n–2]), 	otherwise</a:t>
            </a:r>
          </a:p>
        </p:txBody>
      </p:sp>
      <p:sp>
        <p:nvSpPr>
          <p:cNvPr id="10" name="Rounded Rectangle 9"/>
          <p:cNvSpPr/>
          <p:nvPr/>
        </p:nvSpPr>
        <p:spPr>
          <a:xfrm>
            <a:off x="5214681" y="274637"/>
            <a:ext cx="3709595" cy="11716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Note that these are only suggestions.</a:t>
            </a:r>
          </a:p>
          <a:p>
            <a:pPr algn="ctr"/>
            <a:r>
              <a:rPr lang="en-US" sz="1400" b="1" dirty="0">
                <a:latin typeface="Segoe Print" pitchFamily="2" charset="0"/>
                <a:cs typeface="Menlo Regular"/>
              </a:rPr>
              <a:t>You may come up with other solutions that work as well! </a:t>
            </a:r>
            <a:endParaRPr lang="en-US" sz="1400" b="1" dirty="0">
              <a:latin typeface="Menlo Regular"/>
              <a:cs typeface="Menlo Regular"/>
            </a:endParaRPr>
          </a:p>
        </p:txBody>
      </p:sp>
    </p:spTree>
    <p:extLst>
      <p:ext uri="{BB962C8B-B14F-4D97-AF65-F5344CB8AC3E}">
        <p14:creationId xmlns:p14="http://schemas.microsoft.com/office/powerpoint/2010/main" val="1527355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97</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that determines the length of a string by using for loop. DO NOT use any functions provided by &lt;string&gt;.</a:t>
            </a: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98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4213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a:xfrm>
            <a:off x="457200" y="2984938"/>
            <a:ext cx="8229600" cy="3541986"/>
          </a:xfrm>
        </p:spPr>
        <p:txBody>
          <a:bodyPr>
            <a:normAutofit/>
          </a:bodyPr>
          <a:lstStyle/>
          <a:p>
            <a:pPr marL="0" indent="0">
              <a:buNone/>
            </a:pPr>
            <a:r>
              <a:rPr lang="en-US" sz="1800" dirty="0"/>
              <a:t>Your task is to implement the </a:t>
            </a:r>
            <a:r>
              <a:rPr lang="en-US" sz="1800" dirty="0" err="1">
                <a:latin typeface="Menlo" panose="020B0609030804020204" pitchFamily="49" charset="0"/>
                <a:ea typeface="Menlo" panose="020B0609030804020204" pitchFamily="49" charset="0"/>
                <a:cs typeface="Menlo" panose="020B0609030804020204" pitchFamily="49" charset="0"/>
              </a:rPr>
              <a:t>replaceAll</a:t>
            </a:r>
            <a:r>
              <a:rPr lang="en-US" sz="1800" dirty="0"/>
              <a:t> function so that it will update the string input by replacing all occurrences of from by the string in to. Here is a sample input (underlined) and output of the program: </a:t>
            </a:r>
            <a:br>
              <a:rPr lang="en-US" sz="1800" dirty="0"/>
            </a:br>
            <a:endParaRPr lang="en-US" sz="1800" dirty="0"/>
          </a:p>
          <a:p>
            <a:pPr marL="0" indent="0">
              <a:buNone/>
            </a:pPr>
            <a:r>
              <a:rPr lang="en-US" sz="1600" u="sng" dirty="0">
                <a:latin typeface="Menlo" panose="020B0609030804020204" pitchFamily="49" charset="0"/>
                <a:ea typeface="Menlo" panose="020B0609030804020204" pitchFamily="49" charset="0"/>
                <a:cs typeface="Menlo" panose="020B0609030804020204" pitchFamily="49" charset="0"/>
              </a:rPr>
              <a:t>I study at HKU; I love HKU!</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Before replace:</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 study at HKU; I love HKU!</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After replace:</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 study at The University of Hong Kong; I love The University of Hong Kong!</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After replace:</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 study at H.K.U.; I love H.K.U.!</a:t>
            </a:r>
            <a:endParaRPr lang="en-US" altLang="en-US" sz="1600" dirty="0">
              <a:latin typeface="Menlo" panose="020B0609030804020204" pitchFamily="49" charset="0"/>
              <a:ea typeface="Menlo" panose="020B0609030804020204" pitchFamily="49" charset="0"/>
              <a:cs typeface="Menlo" panose="020B0609030804020204" pitchFamily="49"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99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08%20at%209.55.06%">
            <a:extLst>
              <a:ext uri="{FF2B5EF4-FFF2-40B4-BE49-F238E27FC236}">
                <a16:creationId xmlns:a16="http://schemas.microsoft.com/office/drawing/2014/main" id="{75007A43-B2E7-6F46-B2B0-BC8AACD097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7529" y="274638"/>
            <a:ext cx="4809271" cy="2619281"/>
          </a:xfrm>
          <a:prstGeom prst="rect">
            <a:avLst/>
          </a:prstGeom>
          <a:noFill/>
          <a:ln>
            <a:noFill/>
          </a:ln>
        </p:spPr>
      </p:pic>
    </p:spTree>
    <p:extLst>
      <p:ext uri="{BB962C8B-B14F-4D97-AF65-F5344CB8AC3E}">
        <p14:creationId xmlns:p14="http://schemas.microsoft.com/office/powerpoint/2010/main" val="19092728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14157</TotalTime>
  <Words>9518</Words>
  <Application>Microsoft Office PowerPoint</Application>
  <PresentationFormat>On-screen Show (4:3)</PresentationFormat>
  <Paragraphs>1897</Paragraphs>
  <Slides>105</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105</vt:i4>
      </vt:variant>
    </vt:vector>
  </HeadingPairs>
  <TitlesOfParts>
    <vt:vector size="117" baseType="lpstr">
      <vt:lpstr>Arial</vt:lpstr>
      <vt:lpstr>Avenir Next</vt:lpstr>
      <vt:lpstr>Avenir Next Condensed</vt:lpstr>
      <vt:lpstr>Calibri</vt:lpstr>
      <vt:lpstr>Calibri Light</vt:lpstr>
      <vt:lpstr>Consolas</vt:lpstr>
      <vt:lpstr>Menlo</vt:lpstr>
      <vt:lpstr>Menlo Regular</vt:lpstr>
      <vt:lpstr>Segoe Print</vt:lpstr>
      <vt:lpstr>Times New Roman</vt:lpstr>
      <vt:lpstr>Zapf Dingbats</vt:lpstr>
      <vt:lpstr>1_Office Theme</vt:lpstr>
      <vt:lpstr>Module 7 Guidance Notes  C++ Strings, C Characters &amp; Strings, Recursion</vt:lpstr>
      <vt:lpstr>Before We Start</vt:lpstr>
      <vt:lpstr>How to Use this Guidance Notes</vt:lpstr>
      <vt:lpstr>How to Use this Guidance Notes</vt:lpstr>
      <vt:lpstr>References</vt:lpstr>
      <vt:lpstr>Topics</vt:lpstr>
      <vt:lpstr>Strings</vt:lpstr>
      <vt:lpstr>What are we going to learn?</vt:lpstr>
      <vt:lpstr>The Class String</vt:lpstr>
      <vt:lpstr>String Assignment</vt:lpstr>
      <vt:lpstr>String: Subscript Operator</vt:lpstr>
      <vt:lpstr>String Concatenation </vt:lpstr>
      <vt:lpstr>String Comparison</vt:lpstr>
      <vt:lpstr>Example Programs</vt:lpstr>
      <vt:lpstr>I/O with String Objects</vt:lpstr>
      <vt:lpstr>I/O with String Objects</vt:lpstr>
      <vt:lpstr>Reading a Line from Input</vt:lpstr>
      <vt:lpstr>Reading a Line from Input</vt:lpstr>
      <vt:lpstr>Member Functions</vt:lpstr>
      <vt:lpstr>string::length()</vt:lpstr>
      <vt:lpstr>string::empty()</vt:lpstr>
      <vt:lpstr>string::erase()</vt:lpstr>
      <vt:lpstr>Example</vt:lpstr>
      <vt:lpstr>string::substr()</vt:lpstr>
      <vt:lpstr>string::substr()</vt:lpstr>
      <vt:lpstr>string::find()</vt:lpstr>
      <vt:lpstr>string::find()</vt:lpstr>
      <vt:lpstr>string::rfind()</vt:lpstr>
      <vt:lpstr>string::rfind()</vt:lpstr>
      <vt:lpstr>Programming Exercises</vt:lpstr>
      <vt:lpstr>string::insert()</vt:lpstr>
      <vt:lpstr>string::replace()</vt:lpstr>
      <vt:lpstr>Example</vt:lpstr>
      <vt:lpstr>The Hangman Game</vt:lpstr>
      <vt:lpstr>The Hangman Game</vt:lpstr>
      <vt:lpstr>The Hangman Game</vt:lpstr>
      <vt:lpstr>The Hangman Game</vt:lpstr>
      <vt:lpstr>Task 1:  Generate a random word</vt:lpstr>
      <vt:lpstr>Task 2:  Initialize the answer</vt:lpstr>
      <vt:lpstr>Task 3:  Call init_answer()</vt:lpstr>
      <vt:lpstr>Game Logic</vt:lpstr>
      <vt:lpstr>Task 4:  Game Logic</vt:lpstr>
      <vt:lpstr>After guessing a letter</vt:lpstr>
      <vt:lpstr>Task 5: Check if a letter is in a word</vt:lpstr>
      <vt:lpstr>Task 6: Unmask the correct letter</vt:lpstr>
      <vt:lpstr>Task 7:  Display the hangman figure</vt:lpstr>
      <vt:lpstr>PowerPoint Presentation</vt:lpstr>
      <vt:lpstr>Characters and strings in C</vt:lpstr>
      <vt:lpstr>What are we going to learn?</vt:lpstr>
      <vt:lpstr>Compiling a C Program</vt:lpstr>
      <vt:lpstr>Compilation in C</vt:lpstr>
      <vt:lpstr>Hello World in C</vt:lpstr>
      <vt:lpstr>Hello World in C</vt:lpstr>
      <vt:lpstr>Adding Two Numbers</vt:lpstr>
      <vt:lpstr>Character Handling Functions</vt:lpstr>
      <vt:lpstr>PowerPoint Presentation</vt:lpstr>
      <vt:lpstr>Character Handling Functions</vt:lpstr>
      <vt:lpstr>Character Handling Functions</vt:lpstr>
      <vt:lpstr>Strings in C</vt:lpstr>
      <vt:lpstr>String Handling Functions</vt:lpstr>
      <vt:lpstr>String Conversion Functions</vt:lpstr>
      <vt:lpstr>String Handling Functions</vt:lpstr>
      <vt:lpstr>String Handling Functions</vt:lpstr>
      <vt:lpstr>Using C-Strings in C++</vt:lpstr>
      <vt:lpstr>PowerPoint Presentation</vt:lpstr>
      <vt:lpstr>Recursion</vt:lpstr>
      <vt:lpstr>What are we going to learn?</vt:lpstr>
      <vt:lpstr>Recursive Definition</vt:lpstr>
      <vt:lpstr>Recursive Definition</vt:lpstr>
      <vt:lpstr>Recursive Definition</vt:lpstr>
      <vt:lpstr>Recursive Function</vt:lpstr>
      <vt:lpstr>Flow of Control</vt:lpstr>
      <vt:lpstr>General Structure</vt:lpstr>
      <vt:lpstr>Example: Fibonacci Sequence</vt:lpstr>
      <vt:lpstr>Example: Fibonacci Sequence</vt:lpstr>
      <vt:lpstr>Example: Greatest Common Divisor</vt:lpstr>
      <vt:lpstr>Example: Palindrome</vt:lpstr>
      <vt:lpstr>Example: Tower of Hanoi</vt:lpstr>
      <vt:lpstr>Tower of Hanoi</vt:lpstr>
      <vt:lpstr>Example: Tower of Hanoi</vt:lpstr>
      <vt:lpstr>Example: Tower of Hanoi</vt:lpstr>
      <vt:lpstr>Example: Tower of Hanoi</vt:lpstr>
      <vt:lpstr>Example: Tower of Hanoi</vt:lpstr>
      <vt:lpstr>Stack Overflow</vt:lpstr>
      <vt:lpstr>Recursion vs Iteration</vt:lpstr>
      <vt:lpstr>Recursion vs Iteration</vt:lpstr>
      <vt:lpstr>Sum of natural numbers</vt:lpstr>
      <vt:lpstr>Sum of Natural Numbers</vt:lpstr>
      <vt:lpstr>Sum of Natural Numbers</vt:lpstr>
      <vt:lpstr>Largest element in an array</vt:lpstr>
      <vt:lpstr>Largest Element in an Array </vt:lpstr>
      <vt:lpstr>Largest Element in an Array </vt:lpstr>
      <vt:lpstr>Reversing a string</vt:lpstr>
      <vt:lpstr>Reversing a String</vt:lpstr>
      <vt:lpstr>Reversing a String</vt:lpstr>
      <vt:lpstr>Hints</vt:lpstr>
      <vt:lpstr>Problems</vt:lpstr>
      <vt:lpstr>Problem 1</vt:lpstr>
      <vt:lpstr>Problem 2</vt:lpstr>
      <vt:lpstr>Problem 3</vt:lpstr>
      <vt:lpstr>Problem 3</vt:lpstr>
      <vt:lpstr>CHALLENGES</vt:lpstr>
      <vt:lpstr>Challenge 1</vt:lpstr>
      <vt:lpstr>Challenge 1</vt:lpstr>
      <vt:lpstr>Challenge 2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honour olatunji</cp:lastModifiedBy>
  <cp:revision>691</cp:revision>
  <cp:lastPrinted>2017-09-13T13:37:06Z</cp:lastPrinted>
  <dcterms:created xsi:type="dcterms:W3CDTF">2014-07-29T08:55:03Z</dcterms:created>
  <dcterms:modified xsi:type="dcterms:W3CDTF">2019-11-11T17:12:40Z</dcterms:modified>
  <cp:category/>
</cp:coreProperties>
</file>