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autoCompressPictures="0">
  <p:sldMasterIdLst>
    <p:sldMasterId id="2147483736" r:id="rId1"/>
  </p:sldMasterIdLst>
  <p:notesMasterIdLst>
    <p:notesMasterId r:id="rId116"/>
  </p:notesMasterIdLst>
  <p:handoutMasterIdLst>
    <p:handoutMasterId r:id="rId117"/>
  </p:handoutMasterIdLst>
  <p:sldIdLst>
    <p:sldId id="256" r:id="rId2"/>
    <p:sldId id="361" r:id="rId3"/>
    <p:sldId id="379" r:id="rId4"/>
    <p:sldId id="373" r:id="rId5"/>
    <p:sldId id="380" r:id="rId6"/>
    <p:sldId id="257" r:id="rId7"/>
    <p:sldId id="359" r:id="rId8"/>
    <p:sldId id="285" r:id="rId9"/>
    <p:sldId id="286" r:id="rId10"/>
    <p:sldId id="287" r:id="rId11"/>
    <p:sldId id="288" r:id="rId12"/>
    <p:sldId id="289" r:id="rId13"/>
    <p:sldId id="290" r:id="rId14"/>
    <p:sldId id="291" r:id="rId15"/>
    <p:sldId id="292" r:id="rId16"/>
    <p:sldId id="293" r:id="rId17"/>
    <p:sldId id="294" r:id="rId18"/>
    <p:sldId id="295" r:id="rId19"/>
    <p:sldId id="296" r:id="rId20"/>
    <p:sldId id="297" r:id="rId21"/>
    <p:sldId id="298" r:id="rId22"/>
    <p:sldId id="299" r:id="rId23"/>
    <p:sldId id="300" r:id="rId24"/>
    <p:sldId id="301" r:id="rId25"/>
    <p:sldId id="302" r:id="rId26"/>
    <p:sldId id="303" r:id="rId27"/>
    <p:sldId id="318" r:id="rId28"/>
    <p:sldId id="304" r:id="rId29"/>
    <p:sldId id="305" r:id="rId30"/>
    <p:sldId id="319" r:id="rId31"/>
    <p:sldId id="450" r:id="rId32"/>
    <p:sldId id="306" r:id="rId33"/>
    <p:sldId id="307" r:id="rId34"/>
    <p:sldId id="308" r:id="rId35"/>
    <p:sldId id="309" r:id="rId36"/>
    <p:sldId id="310" r:id="rId37"/>
    <p:sldId id="311" r:id="rId38"/>
    <p:sldId id="312" r:id="rId39"/>
    <p:sldId id="313" r:id="rId40"/>
    <p:sldId id="314" r:id="rId41"/>
    <p:sldId id="315" r:id="rId42"/>
    <p:sldId id="316" r:id="rId43"/>
    <p:sldId id="429" r:id="rId44"/>
    <p:sldId id="323" r:id="rId45"/>
    <p:sldId id="350" r:id="rId46"/>
    <p:sldId id="358" r:id="rId47"/>
    <p:sldId id="451" r:id="rId48"/>
    <p:sldId id="351" r:id="rId49"/>
    <p:sldId id="352" r:id="rId50"/>
    <p:sldId id="353" r:id="rId51"/>
    <p:sldId id="354" r:id="rId52"/>
    <p:sldId id="355" r:id="rId53"/>
    <p:sldId id="356" r:id="rId54"/>
    <p:sldId id="357" r:id="rId55"/>
    <p:sldId id="403" r:id="rId56"/>
    <p:sldId id="452" r:id="rId57"/>
    <p:sldId id="258" r:id="rId58"/>
    <p:sldId id="259" r:id="rId59"/>
    <p:sldId id="260" r:id="rId60"/>
    <p:sldId id="261" r:id="rId61"/>
    <p:sldId id="262" r:id="rId62"/>
    <p:sldId id="263" r:id="rId63"/>
    <p:sldId id="264" r:id="rId64"/>
    <p:sldId id="265" r:id="rId65"/>
    <p:sldId id="266" r:id="rId66"/>
    <p:sldId id="267" r:id="rId67"/>
    <p:sldId id="268" r:id="rId68"/>
    <p:sldId id="269" r:id="rId69"/>
    <p:sldId id="271" r:id="rId70"/>
    <p:sldId id="272" r:id="rId71"/>
    <p:sldId id="453" r:id="rId72"/>
    <p:sldId id="273" r:id="rId73"/>
    <p:sldId id="274" r:id="rId74"/>
    <p:sldId id="275" r:id="rId75"/>
    <p:sldId id="276" r:id="rId76"/>
    <p:sldId id="454" r:id="rId77"/>
    <p:sldId id="277" r:id="rId78"/>
    <p:sldId id="278" r:id="rId79"/>
    <p:sldId id="455" r:id="rId80"/>
    <p:sldId id="456" r:id="rId81"/>
    <p:sldId id="279" r:id="rId82"/>
    <p:sldId id="280" r:id="rId83"/>
    <p:sldId id="281" r:id="rId84"/>
    <p:sldId id="282" r:id="rId85"/>
    <p:sldId id="283" r:id="rId86"/>
    <p:sldId id="284" r:id="rId87"/>
    <p:sldId id="457" r:id="rId88"/>
    <p:sldId id="458" r:id="rId89"/>
    <p:sldId id="459" r:id="rId90"/>
    <p:sldId id="463" r:id="rId91"/>
    <p:sldId id="461" r:id="rId92"/>
    <p:sldId id="462" r:id="rId93"/>
    <p:sldId id="466" r:id="rId94"/>
    <p:sldId id="467" r:id="rId95"/>
    <p:sldId id="465" r:id="rId96"/>
    <p:sldId id="360" r:id="rId97"/>
    <p:sldId id="464" r:id="rId98"/>
    <p:sldId id="363" r:id="rId99"/>
    <p:sldId id="366" r:id="rId100"/>
    <p:sldId id="365" r:id="rId101"/>
    <p:sldId id="367" r:id="rId102"/>
    <p:sldId id="368" r:id="rId103"/>
    <p:sldId id="364" r:id="rId104"/>
    <p:sldId id="369" r:id="rId105"/>
    <p:sldId id="370" r:id="rId106"/>
    <p:sldId id="372" r:id="rId107"/>
    <p:sldId id="371" r:id="rId108"/>
    <p:sldId id="388" r:id="rId109"/>
    <p:sldId id="389" r:id="rId110"/>
    <p:sldId id="446" r:id="rId111"/>
    <p:sldId id="448" r:id="rId112"/>
    <p:sldId id="447" r:id="rId113"/>
    <p:sldId id="397" r:id="rId114"/>
    <p:sldId id="396" r:id="rId115"/>
  </p:sldIdLst>
  <p:sldSz cx="9144000" cy="6858000" type="screen4x3"/>
  <p:notesSz cx="6858000" cy="9144000"/>
  <p:embeddedFontLst>
    <p:embeddedFont>
      <p:font typeface="Avenir Next" panose="020B0503020202020204" pitchFamily="34" charset="0"/>
      <p:regular r:id="rId118"/>
      <p:bold r:id="rId119"/>
      <p:italic r:id="rId120"/>
      <p:boldItalic r:id="rId121"/>
    </p:embeddedFont>
    <p:embeddedFont>
      <p:font typeface="Avenir Next Condensed" panose="020B0506020202020204" pitchFamily="34" charset="0"/>
      <p:regular r:id="rId122"/>
      <p:bold r:id="rId123"/>
      <p:italic r:id="rId124"/>
      <p:boldItalic r:id="rId125"/>
    </p:embeddedFont>
    <p:embeddedFont>
      <p:font typeface="Avenir Next Condensed Regular" panose="020B0506020202020204" pitchFamily="34" charset="0"/>
      <p:regular r:id="rId126"/>
    </p:embeddedFont>
    <p:embeddedFont>
      <p:font typeface="Calibri" panose="020F0502020204030204" pitchFamily="34" charset="0"/>
      <p:regular r:id="rId127"/>
      <p:bold r:id="rId128"/>
      <p:italic r:id="rId129"/>
      <p:boldItalic r:id="rId130"/>
    </p:embeddedFont>
    <p:embeddedFont>
      <p:font typeface="Calibri Light" panose="020F0302020204030204" pitchFamily="34" charset="0"/>
      <p:regular r:id="rId131"/>
      <p:italic r:id="rId132"/>
    </p:embeddedFont>
    <p:embeddedFont>
      <p:font typeface="Chalkduster" panose="03050602040202020205" pitchFamily="66" charset="77"/>
      <p:regular r:id="rId133"/>
    </p:embeddedFont>
    <p:embeddedFont>
      <p:font typeface="Consolas" panose="020B0609020204030204" pitchFamily="49" charset="0"/>
      <p:regular r:id="rId134"/>
      <p:bold r:id="rId135"/>
      <p:italic r:id="rId136"/>
      <p:boldItalic r:id="rId137"/>
    </p:embeddedFont>
    <p:embeddedFont>
      <p:font typeface="Menlo" panose="020B0609030804020204" pitchFamily="49" charset="0"/>
      <p:regular r:id="rId138"/>
    </p:embeddedFont>
    <p:embeddedFont>
      <p:font typeface="Menlo Regular" panose="020B0609030804020204" pitchFamily="49" charset="0"/>
      <p:regular r:id="rId139"/>
    </p:embeddedFont>
    <p:embeddedFont>
      <p:font typeface="Segoe Print" panose="02000800000000000000" pitchFamily="2" charset="0"/>
      <p:regular r:id="rId140"/>
      <p:bold r:id="rId14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8067AC2-121E-FD48-B2BC-A9B5C8A7D4FE}">
          <p14:sldIdLst>
            <p14:sldId id="256"/>
            <p14:sldId id="361"/>
            <p14:sldId id="379"/>
            <p14:sldId id="373"/>
            <p14:sldId id="380"/>
            <p14:sldId id="257"/>
            <p14:sldId id="359"/>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18"/>
            <p14:sldId id="304"/>
            <p14:sldId id="305"/>
            <p14:sldId id="319"/>
            <p14:sldId id="450"/>
            <p14:sldId id="306"/>
            <p14:sldId id="307"/>
            <p14:sldId id="308"/>
            <p14:sldId id="309"/>
            <p14:sldId id="310"/>
            <p14:sldId id="311"/>
            <p14:sldId id="312"/>
            <p14:sldId id="313"/>
            <p14:sldId id="314"/>
            <p14:sldId id="315"/>
            <p14:sldId id="316"/>
            <p14:sldId id="429"/>
            <p14:sldId id="323"/>
            <p14:sldId id="350"/>
            <p14:sldId id="358"/>
            <p14:sldId id="451"/>
            <p14:sldId id="351"/>
            <p14:sldId id="352"/>
            <p14:sldId id="353"/>
            <p14:sldId id="354"/>
            <p14:sldId id="355"/>
            <p14:sldId id="356"/>
            <p14:sldId id="357"/>
            <p14:sldId id="403"/>
            <p14:sldId id="452"/>
            <p14:sldId id="258"/>
            <p14:sldId id="259"/>
            <p14:sldId id="260"/>
            <p14:sldId id="261"/>
            <p14:sldId id="262"/>
            <p14:sldId id="263"/>
            <p14:sldId id="264"/>
            <p14:sldId id="265"/>
            <p14:sldId id="266"/>
            <p14:sldId id="267"/>
            <p14:sldId id="268"/>
            <p14:sldId id="269"/>
            <p14:sldId id="271"/>
            <p14:sldId id="272"/>
            <p14:sldId id="453"/>
            <p14:sldId id="273"/>
            <p14:sldId id="274"/>
            <p14:sldId id="275"/>
            <p14:sldId id="276"/>
            <p14:sldId id="454"/>
            <p14:sldId id="277"/>
            <p14:sldId id="278"/>
            <p14:sldId id="455"/>
            <p14:sldId id="456"/>
            <p14:sldId id="279"/>
            <p14:sldId id="280"/>
            <p14:sldId id="281"/>
            <p14:sldId id="282"/>
            <p14:sldId id="283"/>
            <p14:sldId id="284"/>
            <p14:sldId id="457"/>
            <p14:sldId id="458"/>
            <p14:sldId id="459"/>
            <p14:sldId id="463"/>
            <p14:sldId id="461"/>
            <p14:sldId id="462"/>
            <p14:sldId id="466"/>
            <p14:sldId id="467"/>
            <p14:sldId id="465"/>
            <p14:sldId id="360"/>
            <p14:sldId id="464"/>
            <p14:sldId id="363"/>
            <p14:sldId id="366"/>
            <p14:sldId id="365"/>
            <p14:sldId id="367"/>
            <p14:sldId id="368"/>
            <p14:sldId id="364"/>
            <p14:sldId id="369"/>
            <p14:sldId id="370"/>
            <p14:sldId id="372"/>
            <p14:sldId id="371"/>
            <p14:sldId id="388"/>
            <p14:sldId id="389"/>
            <p14:sldId id="446"/>
            <p14:sldId id="448"/>
            <p14:sldId id="447"/>
            <p14:sldId id="397"/>
            <p14:sldId id="39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E46B73"/>
    <a:srgbClr val="FF6699"/>
    <a:srgbClr val="FF66CC"/>
    <a:srgbClr val="FEF4EC"/>
    <a:srgbClr val="91E41E"/>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721"/>
    <p:restoredTop sz="92477"/>
  </p:normalViewPr>
  <p:slideViewPr>
    <p:cSldViewPr snapToGrid="0" snapToObjects="1">
      <p:cViewPr varScale="1">
        <p:scale>
          <a:sx n="121" d="100"/>
          <a:sy n="121" d="100"/>
        </p:scale>
        <p:origin x="1576" y="16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handoutMaster" Target="handoutMasters/handoutMaster1.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font" Target="fonts/font21.fntdata"/><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font" Target="fonts/font11.fntdata"/><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font" Target="fonts/font1.fntdata"/><Relationship Id="rId134" Type="http://schemas.openxmlformats.org/officeDocument/2006/relationships/font" Target="fonts/font17.fntdata"/><Relationship Id="rId139" Type="http://schemas.openxmlformats.org/officeDocument/2006/relationships/font" Target="fonts/font22.fntdata"/><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font" Target="fonts/font7.fntdata"/><Relationship Id="rId129" Type="http://schemas.openxmlformats.org/officeDocument/2006/relationships/font" Target="fonts/font12.fntdata"/><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font" Target="fonts/font23.fntdata"/><Relationship Id="rId14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font" Target="fonts/font2.fntdata"/><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font" Target="fonts/font13.fntdata"/><Relationship Id="rId135" Type="http://schemas.openxmlformats.org/officeDocument/2006/relationships/font" Target="fonts/font18.fntdata"/><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font" Target="fonts/font3.fntdata"/><Relationship Id="rId125" Type="http://schemas.openxmlformats.org/officeDocument/2006/relationships/font" Target="fonts/font8.fntdata"/><Relationship Id="rId141" Type="http://schemas.openxmlformats.org/officeDocument/2006/relationships/font" Target="fonts/font24.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font" Target="fonts/font14.fntdata"/><Relationship Id="rId136" Type="http://schemas.openxmlformats.org/officeDocument/2006/relationships/font" Target="fonts/font19.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font" Target="fonts/font4.fntdata"/><Relationship Id="rId142"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notesMaster" Target="notesMasters/notesMaster1.xml"/><Relationship Id="rId137" Type="http://schemas.openxmlformats.org/officeDocument/2006/relationships/font" Target="fonts/font20.fnt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font" Target="fonts/font15.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font" Target="fonts/font10.fntdata"/><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font" Target="fonts/font5.fntdata"/><Relationship Id="rId14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font" Target="fonts/font16.fntdata"/><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font" Target="fonts/font6.fntdata"/><Relationship Id="rId14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A2970B9-02AE-0D4A-AC2C-25A677C7C916}" type="datetimeFigureOut">
              <a:rPr lang="en-US" smtClean="0"/>
              <a:pPr/>
              <a:t>4/24/19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3EDA67C-559B-DF49-BDFA-0F43542B706F}" type="slidenum">
              <a:rPr lang="en-US" smtClean="0"/>
              <a:pPr/>
              <a:t>‹#›</a:t>
            </a:fld>
            <a:endParaRPr lang="en-US"/>
          </a:p>
        </p:txBody>
      </p:sp>
    </p:spTree>
    <p:extLst>
      <p:ext uri="{BB962C8B-B14F-4D97-AF65-F5344CB8AC3E}">
        <p14:creationId xmlns:p14="http://schemas.microsoft.com/office/powerpoint/2010/main" val="39025940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D8D069-5FD0-D649-8F1E-5F986D8C99D8}" type="datetimeFigureOut">
              <a:rPr lang="en-US" smtClean="0"/>
              <a:pPr/>
              <a:t>4/24/19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C90DB7-2DE3-C342-B55B-305DF2A92E2C}" type="slidenum">
              <a:rPr lang="en-US" smtClean="0"/>
              <a:pPr/>
              <a:t>‹#›</a:t>
            </a:fld>
            <a:endParaRPr lang="en-US"/>
          </a:p>
        </p:txBody>
      </p:sp>
    </p:spTree>
    <p:extLst>
      <p:ext uri="{BB962C8B-B14F-4D97-AF65-F5344CB8AC3E}">
        <p14:creationId xmlns:p14="http://schemas.microsoft.com/office/powerpoint/2010/main" val="414638081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C90DB7-2DE3-C342-B55B-305DF2A92E2C}" type="slidenum">
              <a:rPr lang="en-US" smtClean="0"/>
              <a:pPr/>
              <a:t>6</a:t>
            </a:fld>
            <a:endParaRPr lang="en-US"/>
          </a:p>
        </p:txBody>
      </p:sp>
    </p:spTree>
    <p:extLst>
      <p:ext uri="{BB962C8B-B14F-4D97-AF65-F5344CB8AC3E}">
        <p14:creationId xmlns:p14="http://schemas.microsoft.com/office/powerpoint/2010/main" val="213542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C90DB7-2DE3-C342-B55B-305DF2A92E2C}" type="slidenum">
              <a:rPr lang="en-US" smtClean="0"/>
              <a:pPr/>
              <a:t>8</a:t>
            </a:fld>
            <a:endParaRPr lang="en-US"/>
          </a:p>
        </p:txBody>
      </p:sp>
    </p:spTree>
    <p:extLst>
      <p:ext uri="{BB962C8B-B14F-4D97-AF65-F5344CB8AC3E}">
        <p14:creationId xmlns:p14="http://schemas.microsoft.com/office/powerpoint/2010/main" val="4070248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C90DB7-2DE3-C342-B55B-305DF2A92E2C}" type="slidenum">
              <a:rPr lang="en-US" smtClean="0"/>
              <a:pPr/>
              <a:t>19</a:t>
            </a:fld>
            <a:endParaRPr lang="en-US" dirty="0"/>
          </a:p>
        </p:txBody>
      </p:sp>
    </p:spTree>
    <p:extLst>
      <p:ext uri="{BB962C8B-B14F-4D97-AF65-F5344CB8AC3E}">
        <p14:creationId xmlns:p14="http://schemas.microsoft.com/office/powerpoint/2010/main" val="19060458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AC90DB7-2DE3-C342-B55B-305DF2A92E2C}" type="slidenum">
              <a:rPr lang="en-US" smtClean="0"/>
              <a:pPr/>
              <a:t>34</a:t>
            </a:fld>
            <a:endParaRPr lang="en-US"/>
          </a:p>
        </p:txBody>
      </p:sp>
    </p:spTree>
    <p:extLst>
      <p:ext uri="{BB962C8B-B14F-4D97-AF65-F5344CB8AC3E}">
        <p14:creationId xmlns:p14="http://schemas.microsoft.com/office/powerpoint/2010/main" val="3268081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C90DB7-2DE3-C342-B55B-305DF2A92E2C}" type="slidenum">
              <a:rPr lang="en-US" smtClean="0"/>
              <a:pPr/>
              <a:t>114</a:t>
            </a:fld>
            <a:endParaRPr lang="en-US"/>
          </a:p>
        </p:txBody>
      </p:sp>
    </p:spTree>
    <p:extLst>
      <p:ext uri="{BB962C8B-B14F-4D97-AF65-F5344CB8AC3E}">
        <p14:creationId xmlns:p14="http://schemas.microsoft.com/office/powerpoint/2010/main" val="1455300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76939"/>
            <a:ext cx="7772400" cy="2110285"/>
          </a:xfrm>
        </p:spPr>
        <p:txBody>
          <a:bodyPr/>
          <a:lstStyle>
            <a:lvl1pPr algn="l">
              <a:defRPr/>
            </a:lvl1pPr>
          </a:lstStyle>
          <a:p>
            <a:r>
              <a:rPr lang="en-US" dirty="0"/>
              <a:t>Click to edit Master title style</a:t>
            </a:r>
          </a:p>
        </p:txBody>
      </p:sp>
      <p:sp>
        <p:nvSpPr>
          <p:cNvPr id="3" name="Subtitle 2"/>
          <p:cNvSpPr>
            <a:spLocks noGrp="1"/>
          </p:cNvSpPr>
          <p:nvPr>
            <p:ph type="subTitle" idx="1"/>
          </p:nvPr>
        </p:nvSpPr>
        <p:spPr>
          <a:xfrm>
            <a:off x="685800" y="4572974"/>
            <a:ext cx="6400800" cy="882329"/>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8" name="Straight Connector 7"/>
          <p:cNvCxnSpPr/>
          <p:nvPr userDrawn="1"/>
        </p:nvCxnSpPr>
        <p:spPr>
          <a:xfrm flipV="1">
            <a:off x="685800" y="4392750"/>
            <a:ext cx="7772400" cy="25916"/>
          </a:xfrm>
          <a:prstGeom prst="line">
            <a:avLst/>
          </a:prstGeom>
          <a:ln w="9525" cmpd="sng">
            <a:solidFill>
              <a:schemeClr val="bg1">
                <a:lumMod val="85000"/>
              </a:schemeClr>
            </a:solidFill>
          </a:ln>
          <a:effectLst/>
        </p:spPr>
        <p:style>
          <a:lnRef idx="2">
            <a:schemeClr val="dk1"/>
          </a:lnRef>
          <a:fillRef idx="0">
            <a:schemeClr val="dk1"/>
          </a:fillRef>
          <a:effectRef idx="1">
            <a:schemeClr val="dk1"/>
          </a:effectRef>
          <a:fontRef idx="minor">
            <a:schemeClr val="tx1"/>
          </a:fontRef>
        </p:style>
      </p:cxnSp>
      <p:sp>
        <p:nvSpPr>
          <p:cNvPr id="7" name="Date Placeholder 6"/>
          <p:cNvSpPr>
            <a:spLocks noGrp="1"/>
          </p:cNvSpPr>
          <p:nvPr>
            <p:ph type="dt" sz="half" idx="10"/>
          </p:nvPr>
        </p:nvSpPr>
        <p:spPr/>
        <p:txBody>
          <a:bodyPr/>
          <a:lstStyle/>
          <a:p>
            <a:endParaRPr lang="en-US" dirty="0"/>
          </a:p>
        </p:txBody>
      </p:sp>
      <p:sp>
        <p:nvSpPr>
          <p:cNvPr id="9" name="Footer Placeholder 8"/>
          <p:cNvSpPr>
            <a:spLocks noGrp="1"/>
          </p:cNvSpPr>
          <p:nvPr>
            <p:ph type="ftr" sz="quarter" idx="11"/>
          </p:nvPr>
        </p:nvSpPr>
        <p:spPr/>
        <p:txBody>
          <a:bodyPr/>
          <a:lstStyle/>
          <a:p>
            <a:r>
              <a:rPr lang="en-US"/>
              <a:t>ENGG1112-14 Linked List</a:t>
            </a:r>
            <a:endParaRPr lang="en-US" dirty="0"/>
          </a:p>
        </p:txBody>
      </p:sp>
      <p:sp>
        <p:nvSpPr>
          <p:cNvPr id="10" name="Slide Number Placeholder 9"/>
          <p:cNvSpPr>
            <a:spLocks noGrp="1"/>
          </p:cNvSpPr>
          <p:nvPr>
            <p:ph type="sldNum" sz="quarter" idx="12"/>
          </p:nvPr>
        </p:nvSpPr>
        <p:spPr/>
        <p:txBody>
          <a:bodyPr/>
          <a:lstStyle>
            <a:lvl1pPr>
              <a:defRPr b="0" i="0">
                <a:latin typeface="Calibri Light" charset="0"/>
                <a:ea typeface="Calibri Light" charset="0"/>
                <a:cs typeface="Calibri Light" charset="0"/>
              </a:defRPr>
            </a:lvl1pPr>
          </a:lstStyle>
          <a:p>
            <a:fld id="{A2D5F323-9395-A24C-8003-89F99F5948AE}" type="slidenum">
              <a:rPr lang="en-US" smtClean="0"/>
              <a:pPr/>
              <a:t>‹#›</a:t>
            </a:fld>
            <a:endParaRPr lang="en-US" dirty="0"/>
          </a:p>
        </p:txBody>
      </p:sp>
    </p:spTree>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ENGG1112-14 Linked List</a:t>
            </a:r>
          </a:p>
        </p:txBody>
      </p:sp>
      <p:sp>
        <p:nvSpPr>
          <p:cNvPr id="6" name="Slide Number Placeholder 5"/>
          <p:cNvSpPr>
            <a:spLocks noGrp="1"/>
          </p:cNvSpPr>
          <p:nvPr>
            <p:ph type="sldNum" sz="quarter" idx="12"/>
          </p:nvPr>
        </p:nvSpPr>
        <p:spPr/>
        <p:txBody>
          <a:bodyPr/>
          <a:lstStyle/>
          <a:p>
            <a:fld id="{A2D5F323-9395-A24C-8003-89F99F5948AE}" type="slidenum">
              <a:rPr lang="en-US" smtClean="0"/>
              <a:pPr/>
              <a:t>‹#›</a:t>
            </a:fld>
            <a:endParaRPr lang="en-US"/>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lstStyle>
          <a:p>
            <a:r>
              <a:rPr lang="en-US" dirty="0"/>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ENGG1112-14 Linked List</a:t>
            </a:r>
          </a:p>
        </p:txBody>
      </p:sp>
      <p:sp>
        <p:nvSpPr>
          <p:cNvPr id="6" name="Slide Number Placeholder 5"/>
          <p:cNvSpPr>
            <a:spLocks noGrp="1"/>
          </p:cNvSpPr>
          <p:nvPr>
            <p:ph type="sldNum" sz="quarter" idx="12"/>
          </p:nvPr>
        </p:nvSpPr>
        <p:spPr/>
        <p:txBody>
          <a:bodyPr/>
          <a:lstStyle/>
          <a:p>
            <a:fld id="{A2D5F323-9395-A24C-8003-89F99F5948AE}" type="slidenum">
              <a:rPr lang="en-US" smtClean="0"/>
              <a:pPr/>
              <a:t>‹#›</a:t>
            </a:fld>
            <a:endParaRPr lang="en-US"/>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idx="1"/>
          </p:nvPr>
        </p:nvSpPr>
        <p:spPr/>
        <p:txBody>
          <a:bodyPr/>
          <a:lstStyle>
            <a:lvl1pPr>
              <a:buClr>
                <a:schemeClr val="tx1"/>
              </a:buClr>
              <a:defRPr sz="2400"/>
            </a:lvl1pPr>
            <a:lvl2pPr>
              <a:defRPr sz="20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ENGG1112-14 Linked List</a:t>
            </a:r>
            <a:endParaRPr lang="en-US" dirty="0"/>
          </a:p>
        </p:txBody>
      </p:sp>
      <p:sp>
        <p:nvSpPr>
          <p:cNvPr id="6" name="Slide Number Placeholder 5"/>
          <p:cNvSpPr>
            <a:spLocks noGrp="1"/>
          </p:cNvSpPr>
          <p:nvPr>
            <p:ph type="sldNum" sz="quarter" idx="12"/>
          </p:nvPr>
        </p:nvSpPr>
        <p:spPr/>
        <p:txBody>
          <a:bodyPr/>
          <a:lstStyle>
            <a:lvl1pPr>
              <a:defRPr b="0" i="0">
                <a:latin typeface="Calibri Light" charset="0"/>
                <a:ea typeface="Calibri Light" charset="0"/>
                <a:cs typeface="Calibri Light" charset="0"/>
              </a:defRPr>
            </a:lvl1pPr>
          </a:lstStyle>
          <a:p>
            <a:fld id="{A2D5F323-9395-A24C-8003-89F99F5948AE}" type="slidenum">
              <a:rPr lang="en-US" smtClean="0"/>
              <a:pPr/>
              <a:t>‹#›</a:t>
            </a:fld>
            <a:endParaRPr lang="en-US" dirty="0"/>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ENGG1112-14 Linked List</a:t>
            </a:r>
          </a:p>
        </p:txBody>
      </p:sp>
      <p:sp>
        <p:nvSpPr>
          <p:cNvPr id="6" name="Slide Number Placeholder 5"/>
          <p:cNvSpPr>
            <a:spLocks noGrp="1"/>
          </p:cNvSpPr>
          <p:nvPr>
            <p:ph type="sldNum" sz="quarter" idx="12"/>
          </p:nvPr>
        </p:nvSpPr>
        <p:spPr/>
        <p:txBody>
          <a:bodyPr/>
          <a:lstStyle/>
          <a:p>
            <a:fld id="{A2D5F323-9395-A24C-8003-89F99F5948AE}" type="slidenum">
              <a:rPr lang="en-US" smtClean="0"/>
              <a:pPr/>
              <a:t>‹#›</a:t>
            </a:fld>
            <a:endParaRPr lang="en-US"/>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ENGG1112-14 Linked List</a:t>
            </a:r>
          </a:p>
        </p:txBody>
      </p:sp>
      <p:sp>
        <p:nvSpPr>
          <p:cNvPr id="7" name="Slide Number Placeholder 6"/>
          <p:cNvSpPr>
            <a:spLocks noGrp="1"/>
          </p:cNvSpPr>
          <p:nvPr>
            <p:ph type="sldNum" sz="quarter" idx="12"/>
          </p:nvPr>
        </p:nvSpPr>
        <p:spPr/>
        <p:txBody>
          <a:bodyPr/>
          <a:lstStyle/>
          <a:p>
            <a:fld id="{A2D5F323-9395-A24C-8003-89F99F5948AE}" type="slidenum">
              <a:rPr lang="en-US" smtClean="0"/>
              <a:pPr/>
              <a:t>‹#›</a:t>
            </a:fld>
            <a:endParaRPr lang="en-US"/>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ENGG1112-14 Linked List</a:t>
            </a:r>
          </a:p>
        </p:txBody>
      </p:sp>
      <p:sp>
        <p:nvSpPr>
          <p:cNvPr id="9" name="Slide Number Placeholder 8"/>
          <p:cNvSpPr>
            <a:spLocks noGrp="1"/>
          </p:cNvSpPr>
          <p:nvPr>
            <p:ph type="sldNum" sz="quarter" idx="12"/>
          </p:nvPr>
        </p:nvSpPr>
        <p:spPr/>
        <p:txBody>
          <a:bodyPr/>
          <a:lstStyle/>
          <a:p>
            <a:fld id="{A2D5F323-9395-A24C-8003-89F99F5948AE}" type="slidenum">
              <a:rPr lang="en-US" smtClean="0"/>
              <a:pPr/>
              <a:t>‹#›</a:t>
            </a:fld>
            <a:endParaRPr lang="en-US"/>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ENGG1112-14 Linked List</a:t>
            </a:r>
          </a:p>
        </p:txBody>
      </p:sp>
      <p:sp>
        <p:nvSpPr>
          <p:cNvPr id="5" name="Slide Number Placeholder 4"/>
          <p:cNvSpPr>
            <a:spLocks noGrp="1"/>
          </p:cNvSpPr>
          <p:nvPr>
            <p:ph type="sldNum" sz="quarter" idx="12"/>
          </p:nvPr>
        </p:nvSpPr>
        <p:spPr/>
        <p:txBody>
          <a:bodyPr/>
          <a:lstStyle/>
          <a:p>
            <a:fld id="{A2D5F323-9395-A24C-8003-89F99F5948AE}" type="slidenum">
              <a:rPr lang="en-US" smtClean="0"/>
              <a:pPr/>
              <a:t>‹#›</a:t>
            </a:fld>
            <a:endParaRPr lang="en-US"/>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ENGG1112-14 Linked List</a:t>
            </a:r>
          </a:p>
        </p:txBody>
      </p:sp>
      <p:sp>
        <p:nvSpPr>
          <p:cNvPr id="4" name="Slide Number Placeholder 3"/>
          <p:cNvSpPr>
            <a:spLocks noGrp="1"/>
          </p:cNvSpPr>
          <p:nvPr>
            <p:ph type="sldNum" sz="quarter" idx="12"/>
          </p:nvPr>
        </p:nvSpPr>
        <p:spPr/>
        <p:txBody>
          <a:bodyPr/>
          <a:lstStyle/>
          <a:p>
            <a:fld id="{A2D5F323-9395-A24C-8003-89F99F5948AE}" type="slidenum">
              <a:rPr lang="en-US" smtClean="0"/>
              <a:pPr/>
              <a:t>‹#›</a:t>
            </a:fld>
            <a:endParaRPr lang="en-US"/>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ENGG1112-14 Linked List</a:t>
            </a:r>
          </a:p>
        </p:txBody>
      </p:sp>
      <p:sp>
        <p:nvSpPr>
          <p:cNvPr id="7" name="Slide Number Placeholder 6"/>
          <p:cNvSpPr>
            <a:spLocks noGrp="1"/>
          </p:cNvSpPr>
          <p:nvPr>
            <p:ph type="sldNum" sz="quarter" idx="12"/>
          </p:nvPr>
        </p:nvSpPr>
        <p:spPr/>
        <p:txBody>
          <a:bodyPr/>
          <a:lstStyle/>
          <a:p>
            <a:fld id="{A2D5F323-9395-A24C-8003-89F99F5948AE}" type="slidenum">
              <a:rPr lang="en-US" smtClean="0"/>
              <a:pPr/>
              <a:t>‹#›</a:t>
            </a:fld>
            <a:endParaRPr lang="en-US"/>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ENGG1112-14 Linked List</a:t>
            </a:r>
          </a:p>
        </p:txBody>
      </p:sp>
      <p:sp>
        <p:nvSpPr>
          <p:cNvPr id="7" name="Slide Number Placeholder 6"/>
          <p:cNvSpPr>
            <a:spLocks noGrp="1"/>
          </p:cNvSpPr>
          <p:nvPr>
            <p:ph type="sldNum" sz="quarter" idx="12"/>
          </p:nvPr>
        </p:nvSpPr>
        <p:spPr/>
        <p:txBody>
          <a:bodyPr/>
          <a:lstStyle/>
          <a:p>
            <a:fld id="{A2D5F323-9395-A24C-8003-89F99F5948AE}" type="slidenum">
              <a:rPr lang="en-US" smtClean="0"/>
              <a:pPr/>
              <a:t>‹#›</a:t>
            </a:fld>
            <a:endParaRPr lang="en-US"/>
          </a:p>
        </p:txBody>
      </p:sp>
    </p:spTree>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ENGG1112-14 Linked List</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0" i="0">
                <a:solidFill>
                  <a:schemeClr val="tx1">
                    <a:tint val="75000"/>
                  </a:schemeClr>
                </a:solidFill>
                <a:latin typeface="Calibri Light" charset="0"/>
                <a:ea typeface="Calibri Light" charset="0"/>
                <a:cs typeface="Calibri Light" charset="0"/>
              </a:defRPr>
            </a:lvl1pPr>
          </a:lstStyle>
          <a:p>
            <a:fld id="{A2D5F323-9395-A24C-8003-89F99F5948AE}" type="slidenum">
              <a:rPr lang="en-US" smtClean="0"/>
              <a:pPr/>
              <a:t>‹#›</a:t>
            </a:fld>
            <a:endParaRPr lang="en-US" dirty="0"/>
          </a:p>
        </p:txBody>
      </p:sp>
    </p:spTree>
    <p:extLst>
      <p:ext uri="{BB962C8B-B14F-4D97-AF65-F5344CB8AC3E}">
        <p14:creationId xmlns:p14="http://schemas.microsoft.com/office/powerpoint/2010/main" val="86181103"/>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hf hdr="0" ftr="0" dt="0"/>
  <p:txStyles>
    <p:titleStyle>
      <a:lvl1pPr algn="l" defTabSz="457200" rtl="0" eaLnBrk="1" latinLnBrk="0" hangingPunct="1">
        <a:spcBef>
          <a:spcPct val="0"/>
        </a:spcBef>
        <a:buNone/>
        <a:defRPr sz="4400" kern="1200">
          <a:solidFill>
            <a:schemeClr val="tx1"/>
          </a:solidFill>
          <a:latin typeface="Avenir Next" charset="0"/>
          <a:ea typeface="Avenir Next" charset="0"/>
          <a:cs typeface="Avenir Next" charset="0"/>
        </a:defRPr>
      </a:lvl1pPr>
    </p:titleStyle>
    <p:bodyStyle>
      <a:lvl1pPr marL="342900" indent="-342900" algn="l" defTabSz="457200" rtl="0" eaLnBrk="1" latinLnBrk="0" hangingPunct="1">
        <a:spcBef>
          <a:spcPct val="20000"/>
        </a:spcBef>
        <a:buFont typeface="Arial"/>
        <a:buChar char="•"/>
        <a:defRPr sz="3200" b="0" i="0" kern="1200">
          <a:solidFill>
            <a:schemeClr val="tx1"/>
          </a:solidFill>
          <a:latin typeface="Calibri Light" charset="0"/>
          <a:ea typeface="Calibri Light" charset="0"/>
          <a:cs typeface="Calibri Light" charset="0"/>
        </a:defRPr>
      </a:lvl1pPr>
      <a:lvl2pPr marL="742950" indent="-285750" algn="l" defTabSz="457200" rtl="0" eaLnBrk="1" latinLnBrk="0" hangingPunct="1">
        <a:spcBef>
          <a:spcPct val="20000"/>
        </a:spcBef>
        <a:buFont typeface="Arial"/>
        <a:buChar char="–"/>
        <a:defRPr sz="2800" b="0" i="0" kern="1200">
          <a:solidFill>
            <a:schemeClr val="tx1"/>
          </a:solidFill>
          <a:latin typeface="Calibri Light" charset="0"/>
          <a:ea typeface="Calibri Light" charset="0"/>
          <a:cs typeface="Calibri Light" charset="0"/>
        </a:defRPr>
      </a:lvl2pPr>
      <a:lvl3pPr marL="1143000" indent="-228600" algn="l" defTabSz="457200" rtl="0" eaLnBrk="1" latinLnBrk="0" hangingPunct="1">
        <a:spcBef>
          <a:spcPct val="20000"/>
        </a:spcBef>
        <a:buFont typeface="Arial"/>
        <a:buChar char="•"/>
        <a:defRPr sz="2400" b="0" i="0" kern="1200">
          <a:solidFill>
            <a:schemeClr val="tx1"/>
          </a:solidFill>
          <a:latin typeface="Calibri Light" charset="0"/>
          <a:ea typeface="Calibri Light" charset="0"/>
          <a:cs typeface="Calibri Light" charset="0"/>
        </a:defRPr>
      </a:lvl3pPr>
      <a:lvl4pPr marL="1600200" indent="-228600" algn="l" defTabSz="457200" rtl="0" eaLnBrk="1" latinLnBrk="0" hangingPunct="1">
        <a:spcBef>
          <a:spcPct val="20000"/>
        </a:spcBef>
        <a:buFont typeface="Arial"/>
        <a:buChar char="–"/>
        <a:defRPr sz="2000" b="0" i="0" kern="1200">
          <a:solidFill>
            <a:schemeClr val="tx1"/>
          </a:solidFill>
          <a:latin typeface="Calibri Light" charset="0"/>
          <a:ea typeface="Calibri Light" charset="0"/>
          <a:cs typeface="Calibri Light" charset="0"/>
        </a:defRPr>
      </a:lvl4pPr>
      <a:lvl5pPr marL="2057400" indent="-228600" algn="l" defTabSz="457200" rtl="0" eaLnBrk="1" latinLnBrk="0" hangingPunct="1">
        <a:spcBef>
          <a:spcPct val="20000"/>
        </a:spcBef>
        <a:buFont typeface="Arial"/>
        <a:buChar char="»"/>
        <a:defRPr sz="2000" b="0" i="0" kern="1200">
          <a:solidFill>
            <a:schemeClr val="tx1"/>
          </a:solidFill>
          <a:latin typeface="Calibri Light" charset="0"/>
          <a:ea typeface="Calibri Light" charset="0"/>
          <a:cs typeface="Calibri Light"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cplusplus.com/doc/tutorial/dynamic/" TargetMode="External"/><Relationship Id="rId2" Type="http://schemas.openxmlformats.org/officeDocument/2006/relationships/hyperlink" Target="http://www.cplusplus.com/doc/tutorial/pointers/" TargetMode="External"/><Relationship Id="rId1" Type="http://schemas.openxmlformats.org/officeDocument/2006/relationships/slideLayout" Target="../slideLayouts/slideLayout2.xml"/><Relationship Id="rId4" Type="http://schemas.openxmlformats.org/officeDocument/2006/relationships/hyperlink" Target="https://proquestcombo-safaribooksonline-com.eproxy.lib.hku.hk/9780133378795"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slide" Target="slide6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spcBef>
                <a:spcPts val="600"/>
              </a:spcBef>
              <a:spcAft>
                <a:spcPts val="600"/>
              </a:spcAft>
            </a:pPr>
            <a:r>
              <a:rPr lang="en-US" sz="1800" dirty="0"/>
              <a:t>Module 8 Guidance Notes</a:t>
            </a:r>
            <a:br>
              <a:rPr lang="en-US" sz="1800" dirty="0"/>
            </a:br>
            <a:br>
              <a:rPr lang="en-US" sz="1800" dirty="0"/>
            </a:br>
            <a:r>
              <a:rPr lang="en-US" sz="4800" dirty="0"/>
              <a:t>Pointers,</a:t>
            </a:r>
            <a:br>
              <a:rPr lang="en-US" sz="4800" dirty="0"/>
            </a:br>
            <a:r>
              <a:rPr lang="en-US" sz="4800" dirty="0"/>
              <a:t>Dynamic Memory &amp;</a:t>
            </a:r>
            <a:br>
              <a:rPr lang="en-US" sz="4800" dirty="0"/>
            </a:br>
            <a:r>
              <a:rPr lang="en-US" sz="4800" dirty="0"/>
              <a:t>Linked List</a:t>
            </a:r>
          </a:p>
        </p:txBody>
      </p:sp>
      <p:sp>
        <p:nvSpPr>
          <p:cNvPr id="3" name="Subtitle 2"/>
          <p:cNvSpPr>
            <a:spLocks noGrp="1"/>
          </p:cNvSpPr>
          <p:nvPr>
            <p:ph type="subTitle" idx="1"/>
          </p:nvPr>
        </p:nvSpPr>
        <p:spPr/>
        <p:txBody>
          <a:bodyPr>
            <a:normAutofit/>
          </a:bodyPr>
          <a:lstStyle/>
          <a:p>
            <a:pPr>
              <a:lnSpc>
                <a:spcPct val="105000"/>
              </a:lnSpc>
              <a:spcBef>
                <a:spcPts val="500"/>
              </a:spcBef>
              <a:spcAft>
                <a:spcPts val="500"/>
              </a:spcAft>
            </a:pPr>
            <a:r>
              <a:rPr lang="en-US" sz="1200" dirty="0"/>
              <a:t>ENGG1340</a:t>
            </a:r>
            <a:br>
              <a:rPr lang="en-US" sz="1200" dirty="0"/>
            </a:br>
            <a:r>
              <a:rPr lang="en-US" sz="1600" dirty="0"/>
              <a:t>Computer Programming II</a:t>
            </a:r>
            <a:br>
              <a:rPr lang="en-US" sz="1800" dirty="0"/>
            </a:br>
            <a:endParaRPr lang="en-US" sz="1100" dirty="0"/>
          </a:p>
        </p:txBody>
      </p:sp>
    </p:spTree>
    <p:extLst>
      <p:ext uri="{BB962C8B-B14F-4D97-AF65-F5344CB8AC3E}">
        <p14:creationId xmlns:p14="http://schemas.microsoft.com/office/powerpoint/2010/main" val="1108082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Address-of Operator</a:t>
            </a:r>
          </a:p>
        </p:txBody>
      </p:sp>
      <p:sp>
        <p:nvSpPr>
          <p:cNvPr id="3" name="Content Placeholder 2"/>
          <p:cNvSpPr>
            <a:spLocks noGrp="1"/>
          </p:cNvSpPr>
          <p:nvPr>
            <p:ph idx="1"/>
          </p:nvPr>
        </p:nvSpPr>
        <p:spPr/>
        <p:txBody>
          <a:bodyPr/>
          <a:lstStyle/>
          <a:p>
            <a:r>
              <a:rPr lang="en-US" dirty="0"/>
              <a:t>The memory address of a variable can be obtained by placing the </a:t>
            </a:r>
            <a:r>
              <a:rPr lang="en-US" dirty="0">
                <a:solidFill>
                  <a:schemeClr val="accent5">
                    <a:lumMod val="75000"/>
                  </a:schemeClr>
                </a:solidFill>
              </a:rPr>
              <a:t>address-of operator</a:t>
            </a:r>
            <a:r>
              <a:rPr lang="en-US" dirty="0"/>
              <a:t> </a:t>
            </a:r>
            <a:r>
              <a:rPr lang="en-US" b="1" dirty="0">
                <a:solidFill>
                  <a:schemeClr val="accent6">
                    <a:lumMod val="75000"/>
                  </a:schemeClr>
                </a:solidFill>
              </a:rPr>
              <a:t>&amp;</a:t>
            </a:r>
            <a:r>
              <a:rPr lang="en-US" dirty="0"/>
              <a:t> in front of the variable</a:t>
            </a:r>
          </a:p>
        </p:txBody>
      </p:sp>
      <p:sp>
        <p:nvSpPr>
          <p:cNvPr id="5" name="Slide Number Placeholder 4"/>
          <p:cNvSpPr>
            <a:spLocks noGrp="1"/>
          </p:cNvSpPr>
          <p:nvPr>
            <p:ph type="sldNum" sz="quarter" idx="12"/>
          </p:nvPr>
        </p:nvSpPr>
        <p:spPr/>
        <p:txBody>
          <a:bodyPr/>
          <a:lstStyle/>
          <a:p>
            <a:fld id="{A2D5F323-9395-A24C-8003-89F99F5948AE}" type="slidenum">
              <a:rPr lang="en-US" smtClean="0"/>
              <a:pPr/>
              <a:t>10</a:t>
            </a:fld>
            <a:endParaRPr lang="en-US"/>
          </a:p>
        </p:txBody>
      </p:sp>
      <p:sp>
        <p:nvSpPr>
          <p:cNvPr id="6" name="Rectangle 5"/>
          <p:cNvSpPr/>
          <p:nvPr/>
        </p:nvSpPr>
        <p:spPr>
          <a:xfrm>
            <a:off x="1051863" y="3191591"/>
            <a:ext cx="3780269" cy="1694793"/>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dirty="0" err="1">
                <a:solidFill>
                  <a:schemeClr val="tx1"/>
                </a:solidFill>
                <a:latin typeface="Consolas" panose="020B0609020204030204" pitchFamily="49" charset="0"/>
                <a:ea typeface="Consolas Regular" charset="0"/>
                <a:cs typeface="Consolas Regular" charset="0"/>
              </a:rPr>
              <a:t>int</a:t>
            </a:r>
            <a:r>
              <a:rPr lang="en-US" dirty="0">
                <a:solidFill>
                  <a:schemeClr val="tx1"/>
                </a:solidFill>
                <a:latin typeface="Consolas" panose="020B0609020204030204" pitchFamily="49" charset="0"/>
                <a:ea typeface="Consolas Regular" charset="0"/>
                <a:cs typeface="Consolas Regular" charset="0"/>
              </a:rPr>
              <a:t> </a:t>
            </a:r>
            <a:r>
              <a:rPr lang="en-US" dirty="0" err="1">
                <a:solidFill>
                  <a:schemeClr val="tx1"/>
                </a:solidFill>
                <a:latin typeface="Consolas" panose="020B0609020204030204" pitchFamily="49" charset="0"/>
                <a:ea typeface="Consolas Regular" charset="0"/>
                <a:cs typeface="Consolas Regular" charset="0"/>
              </a:rPr>
              <a:t>i</a:t>
            </a:r>
            <a:r>
              <a:rPr lang="en-US" dirty="0">
                <a:solidFill>
                  <a:schemeClr val="tx1"/>
                </a:solidFill>
                <a:latin typeface="Consolas" panose="020B0609020204030204" pitchFamily="49" charset="0"/>
                <a:ea typeface="Consolas Regular" charset="0"/>
                <a:cs typeface="Consolas Regular" charset="0"/>
              </a:rPr>
              <a:t>;</a:t>
            </a:r>
          </a:p>
          <a:p>
            <a:r>
              <a:rPr lang="en-US" dirty="0">
                <a:solidFill>
                  <a:schemeClr val="tx1"/>
                </a:solidFill>
                <a:latin typeface="Consolas" panose="020B0609020204030204" pitchFamily="49" charset="0"/>
                <a:ea typeface="Consolas Regular" charset="0"/>
                <a:cs typeface="Consolas Regular" charset="0"/>
              </a:rPr>
              <a:t>char c;</a:t>
            </a:r>
          </a:p>
          <a:p>
            <a:endParaRPr lang="en-US" dirty="0">
              <a:solidFill>
                <a:schemeClr val="tx1"/>
              </a:solidFill>
              <a:latin typeface="Consolas" panose="020B0609020204030204" pitchFamily="49" charset="0"/>
              <a:ea typeface="Consolas Regular" charset="0"/>
              <a:cs typeface="Consolas Regular" charset="0"/>
            </a:endParaRPr>
          </a:p>
          <a:p>
            <a:r>
              <a:rPr lang="en-US" dirty="0" err="1">
                <a:solidFill>
                  <a:schemeClr val="tx1"/>
                </a:solidFill>
                <a:latin typeface="Consolas" panose="020B0609020204030204" pitchFamily="49" charset="0"/>
                <a:ea typeface="Consolas Regular" charset="0"/>
                <a:cs typeface="Consolas Regular" charset="0"/>
              </a:rPr>
              <a:t>cout</a:t>
            </a:r>
            <a:r>
              <a:rPr lang="en-US" dirty="0">
                <a:solidFill>
                  <a:schemeClr val="tx1"/>
                </a:solidFill>
                <a:latin typeface="Consolas" panose="020B0609020204030204" pitchFamily="49" charset="0"/>
                <a:ea typeface="Consolas Regular" charset="0"/>
                <a:cs typeface="Consolas Regular" charset="0"/>
              </a:rPr>
              <a:t> &lt;&lt; &amp;</a:t>
            </a:r>
            <a:r>
              <a:rPr lang="en-US" dirty="0" err="1">
                <a:solidFill>
                  <a:schemeClr val="tx1"/>
                </a:solidFill>
                <a:latin typeface="Consolas" panose="020B0609020204030204" pitchFamily="49" charset="0"/>
                <a:ea typeface="Consolas Regular" charset="0"/>
                <a:cs typeface="Consolas Regular" charset="0"/>
              </a:rPr>
              <a:t>i</a:t>
            </a:r>
            <a:r>
              <a:rPr lang="en-US" dirty="0">
                <a:solidFill>
                  <a:schemeClr val="tx1"/>
                </a:solidFill>
                <a:latin typeface="Consolas" panose="020B0609020204030204" pitchFamily="49" charset="0"/>
                <a:ea typeface="Consolas Regular" charset="0"/>
                <a:cs typeface="Consolas Regular" charset="0"/>
              </a:rPr>
              <a:t> &lt;&lt; ' ' &lt;&lt; &amp;c;</a:t>
            </a:r>
          </a:p>
        </p:txBody>
      </p:sp>
      <p:graphicFrame>
        <p:nvGraphicFramePr>
          <p:cNvPr id="7" name="Table 6"/>
          <p:cNvGraphicFramePr>
            <a:graphicFrameLocks noGrp="1"/>
          </p:cNvGraphicFramePr>
          <p:nvPr/>
        </p:nvGraphicFramePr>
        <p:xfrm>
          <a:off x="6390069" y="3056581"/>
          <a:ext cx="1490133" cy="2167520"/>
        </p:xfrm>
        <a:graphic>
          <a:graphicData uri="http://schemas.openxmlformats.org/drawingml/2006/table">
            <a:tbl>
              <a:tblPr>
                <a:tableStyleId>{5C22544A-7EE6-4342-B048-85BDC9FD1C3A}</a:tableStyleId>
              </a:tblPr>
              <a:tblGrid>
                <a:gridCol w="1490133">
                  <a:extLst>
                    <a:ext uri="{9D8B030D-6E8A-4147-A177-3AD203B41FA5}">
                      <a16:colId xmlns:a16="http://schemas.microsoft.com/office/drawing/2014/main" val="20000"/>
                    </a:ext>
                  </a:extLst>
                </a:gridCol>
              </a:tblGrid>
              <a:tr h="270940">
                <a:tc>
                  <a:txBody>
                    <a:bodyPr/>
                    <a:lstStyle/>
                    <a:p>
                      <a:endParaRPr lang="en-US" sz="1000" b="0" i="0" dirty="0">
                        <a:latin typeface="Calibri Light" charset="0"/>
                      </a:endParaRPr>
                    </a:p>
                  </a:txBody>
                  <a:tcPr marT="0" marB="0"/>
                </a:tc>
                <a:extLst>
                  <a:ext uri="{0D108BD9-81ED-4DB2-BD59-A6C34878D82A}">
                    <a16:rowId xmlns:a16="http://schemas.microsoft.com/office/drawing/2014/main" val="10000"/>
                  </a:ext>
                </a:extLst>
              </a:tr>
              <a:tr h="270940">
                <a:tc>
                  <a:txBody>
                    <a:bodyPr/>
                    <a:lstStyle/>
                    <a:p>
                      <a:endParaRPr lang="en-US" sz="1000" b="0" i="0" dirty="0">
                        <a:latin typeface="Calibri Light" charset="0"/>
                      </a:endParaRPr>
                    </a:p>
                  </a:txBody>
                  <a:tcPr marT="0" marB="0"/>
                </a:tc>
                <a:extLst>
                  <a:ext uri="{0D108BD9-81ED-4DB2-BD59-A6C34878D82A}">
                    <a16:rowId xmlns:a16="http://schemas.microsoft.com/office/drawing/2014/main" val="10001"/>
                  </a:ext>
                </a:extLst>
              </a:tr>
              <a:tr h="270940">
                <a:tc>
                  <a:txBody>
                    <a:bodyPr/>
                    <a:lstStyle/>
                    <a:p>
                      <a:endParaRPr lang="en-US" sz="1000" b="0" i="0" dirty="0">
                        <a:latin typeface="Calibri Light" charset="0"/>
                      </a:endParaRPr>
                    </a:p>
                  </a:txBody>
                  <a:tcPr marT="0" marB="0"/>
                </a:tc>
                <a:extLst>
                  <a:ext uri="{0D108BD9-81ED-4DB2-BD59-A6C34878D82A}">
                    <a16:rowId xmlns:a16="http://schemas.microsoft.com/office/drawing/2014/main" val="10002"/>
                  </a:ext>
                </a:extLst>
              </a:tr>
              <a:tr h="270940">
                <a:tc>
                  <a:txBody>
                    <a:bodyPr/>
                    <a:lstStyle/>
                    <a:p>
                      <a:endParaRPr lang="en-US" sz="1000" b="0" i="0" dirty="0">
                        <a:latin typeface="Calibri Light" charset="0"/>
                      </a:endParaRPr>
                    </a:p>
                  </a:txBody>
                  <a:tcPr marT="0" marB="0"/>
                </a:tc>
                <a:extLst>
                  <a:ext uri="{0D108BD9-81ED-4DB2-BD59-A6C34878D82A}">
                    <a16:rowId xmlns:a16="http://schemas.microsoft.com/office/drawing/2014/main" val="10003"/>
                  </a:ext>
                </a:extLst>
              </a:tr>
              <a:tr h="270940">
                <a:tc>
                  <a:txBody>
                    <a:bodyPr/>
                    <a:lstStyle/>
                    <a:p>
                      <a:endParaRPr lang="en-US" sz="1000" b="0" i="0" dirty="0">
                        <a:latin typeface="Calibri Light" charset="0"/>
                      </a:endParaRPr>
                    </a:p>
                  </a:txBody>
                  <a:tcPr marT="0" marB="0"/>
                </a:tc>
                <a:extLst>
                  <a:ext uri="{0D108BD9-81ED-4DB2-BD59-A6C34878D82A}">
                    <a16:rowId xmlns:a16="http://schemas.microsoft.com/office/drawing/2014/main" val="10004"/>
                  </a:ext>
                </a:extLst>
              </a:tr>
              <a:tr h="270940">
                <a:tc>
                  <a:txBody>
                    <a:bodyPr/>
                    <a:lstStyle/>
                    <a:p>
                      <a:endParaRPr lang="en-US" sz="1000" b="0" i="0" dirty="0">
                        <a:latin typeface="Calibri Light" charset="0"/>
                      </a:endParaRPr>
                    </a:p>
                  </a:txBody>
                  <a:tcPr marT="0" marB="0"/>
                </a:tc>
                <a:extLst>
                  <a:ext uri="{0D108BD9-81ED-4DB2-BD59-A6C34878D82A}">
                    <a16:rowId xmlns:a16="http://schemas.microsoft.com/office/drawing/2014/main" val="10005"/>
                  </a:ext>
                </a:extLst>
              </a:tr>
              <a:tr h="270940">
                <a:tc>
                  <a:txBody>
                    <a:bodyPr/>
                    <a:lstStyle/>
                    <a:p>
                      <a:endParaRPr lang="en-US" sz="1000" b="0" i="0" dirty="0">
                        <a:latin typeface="Calibri Light" charset="0"/>
                      </a:endParaRPr>
                    </a:p>
                  </a:txBody>
                  <a:tcPr marT="0" marB="0"/>
                </a:tc>
                <a:extLst>
                  <a:ext uri="{0D108BD9-81ED-4DB2-BD59-A6C34878D82A}">
                    <a16:rowId xmlns:a16="http://schemas.microsoft.com/office/drawing/2014/main" val="10006"/>
                  </a:ext>
                </a:extLst>
              </a:tr>
              <a:tr h="270940">
                <a:tc>
                  <a:txBody>
                    <a:bodyPr/>
                    <a:lstStyle/>
                    <a:p>
                      <a:endParaRPr lang="en-US" sz="1000" b="0" i="0" dirty="0">
                        <a:latin typeface="Calibri Light" charset="0"/>
                      </a:endParaRPr>
                    </a:p>
                  </a:txBody>
                  <a:tcPr marT="0" marB="0"/>
                </a:tc>
                <a:extLst>
                  <a:ext uri="{0D108BD9-81ED-4DB2-BD59-A6C34878D82A}">
                    <a16:rowId xmlns:a16="http://schemas.microsoft.com/office/drawing/2014/main" val="10007"/>
                  </a:ext>
                </a:extLst>
              </a:tr>
            </a:tbl>
          </a:graphicData>
        </a:graphic>
      </p:graphicFrame>
      <p:sp>
        <p:nvSpPr>
          <p:cNvPr id="8" name="TextBox 7"/>
          <p:cNvSpPr txBox="1"/>
          <p:nvPr/>
        </p:nvSpPr>
        <p:spPr>
          <a:xfrm>
            <a:off x="6263070" y="2590969"/>
            <a:ext cx="1770165" cy="338554"/>
          </a:xfrm>
          <a:prstGeom prst="rect">
            <a:avLst/>
          </a:prstGeom>
          <a:noFill/>
        </p:spPr>
        <p:txBody>
          <a:bodyPr wrap="none" rtlCol="0">
            <a:spAutoFit/>
          </a:bodyPr>
          <a:lstStyle/>
          <a:p>
            <a:r>
              <a:rPr lang="en-US" sz="1600" dirty="0">
                <a:latin typeface="Chalkduster"/>
                <a:cs typeface="Chalkduster"/>
              </a:rPr>
              <a:t>Main memory</a:t>
            </a:r>
          </a:p>
        </p:txBody>
      </p:sp>
      <p:grpSp>
        <p:nvGrpSpPr>
          <p:cNvPr id="9" name="Group 8"/>
          <p:cNvGrpSpPr/>
          <p:nvPr/>
        </p:nvGrpSpPr>
        <p:grpSpPr>
          <a:xfrm>
            <a:off x="5250029" y="3048114"/>
            <a:ext cx="1182375" cy="2183092"/>
            <a:chOff x="5724404" y="3386668"/>
            <a:chExt cx="1182375" cy="2183092"/>
          </a:xfrm>
        </p:grpSpPr>
        <p:sp>
          <p:nvSpPr>
            <p:cNvPr id="10" name="TextBox 9"/>
            <p:cNvSpPr txBox="1"/>
            <p:nvPr/>
          </p:nvSpPr>
          <p:spPr>
            <a:xfrm>
              <a:off x="6093736" y="3386668"/>
              <a:ext cx="813043" cy="276999"/>
            </a:xfrm>
            <a:prstGeom prst="rect">
              <a:avLst/>
            </a:prstGeom>
            <a:noFill/>
          </p:spPr>
          <p:txBody>
            <a:bodyPr wrap="none" rtlCol="0">
              <a:spAutoFit/>
            </a:bodyPr>
            <a:lstStyle/>
            <a:p>
              <a:r>
                <a:rPr lang="en-US" sz="1200" dirty="0">
                  <a:latin typeface="Calibri Light" charset="0"/>
                </a:rPr>
                <a:t>10111022</a:t>
              </a:r>
            </a:p>
          </p:txBody>
        </p:sp>
        <p:sp>
          <p:nvSpPr>
            <p:cNvPr id="11" name="TextBox 10"/>
            <p:cNvSpPr txBox="1"/>
            <p:nvPr/>
          </p:nvSpPr>
          <p:spPr>
            <a:xfrm>
              <a:off x="6093736" y="3658967"/>
              <a:ext cx="813043" cy="276999"/>
            </a:xfrm>
            <a:prstGeom prst="rect">
              <a:avLst/>
            </a:prstGeom>
            <a:noFill/>
          </p:spPr>
          <p:txBody>
            <a:bodyPr wrap="none" rtlCol="0">
              <a:spAutoFit/>
            </a:bodyPr>
            <a:lstStyle/>
            <a:p>
              <a:r>
                <a:rPr lang="en-US" sz="1200" dirty="0">
                  <a:latin typeface="Calibri Light" charset="0"/>
                </a:rPr>
                <a:t>10111023</a:t>
              </a:r>
            </a:p>
          </p:txBody>
        </p:sp>
        <p:sp>
          <p:nvSpPr>
            <p:cNvPr id="12" name="TextBox 11"/>
            <p:cNvSpPr txBox="1"/>
            <p:nvPr/>
          </p:nvSpPr>
          <p:spPr>
            <a:xfrm>
              <a:off x="6093736" y="3931266"/>
              <a:ext cx="813043" cy="276999"/>
            </a:xfrm>
            <a:prstGeom prst="rect">
              <a:avLst/>
            </a:prstGeom>
            <a:noFill/>
          </p:spPr>
          <p:txBody>
            <a:bodyPr wrap="none" rtlCol="0">
              <a:spAutoFit/>
            </a:bodyPr>
            <a:lstStyle/>
            <a:p>
              <a:r>
                <a:rPr lang="en-US" sz="1200" dirty="0">
                  <a:latin typeface="Calibri Light" charset="0"/>
                </a:rPr>
                <a:t>10111024</a:t>
              </a:r>
            </a:p>
          </p:txBody>
        </p:sp>
        <p:sp>
          <p:nvSpPr>
            <p:cNvPr id="13" name="TextBox 12"/>
            <p:cNvSpPr txBox="1"/>
            <p:nvPr/>
          </p:nvSpPr>
          <p:spPr>
            <a:xfrm>
              <a:off x="6093736" y="4203565"/>
              <a:ext cx="813043" cy="276999"/>
            </a:xfrm>
            <a:prstGeom prst="rect">
              <a:avLst/>
            </a:prstGeom>
            <a:noFill/>
          </p:spPr>
          <p:txBody>
            <a:bodyPr wrap="none" rtlCol="0">
              <a:spAutoFit/>
            </a:bodyPr>
            <a:lstStyle/>
            <a:p>
              <a:r>
                <a:rPr lang="en-US" sz="1200" dirty="0">
                  <a:latin typeface="Calibri Light" charset="0"/>
                </a:rPr>
                <a:t>10111025</a:t>
              </a:r>
            </a:p>
          </p:txBody>
        </p:sp>
        <p:sp>
          <p:nvSpPr>
            <p:cNvPr id="14" name="TextBox 13"/>
            <p:cNvSpPr txBox="1"/>
            <p:nvPr/>
          </p:nvSpPr>
          <p:spPr>
            <a:xfrm>
              <a:off x="6093736" y="4475864"/>
              <a:ext cx="813043" cy="276999"/>
            </a:xfrm>
            <a:prstGeom prst="rect">
              <a:avLst/>
            </a:prstGeom>
            <a:noFill/>
          </p:spPr>
          <p:txBody>
            <a:bodyPr wrap="none" rtlCol="0">
              <a:spAutoFit/>
            </a:bodyPr>
            <a:lstStyle/>
            <a:p>
              <a:r>
                <a:rPr lang="en-US" sz="1200" dirty="0">
                  <a:latin typeface="Calibri Light" charset="0"/>
                </a:rPr>
                <a:t>10111026</a:t>
              </a:r>
            </a:p>
          </p:txBody>
        </p:sp>
        <p:sp>
          <p:nvSpPr>
            <p:cNvPr id="15" name="TextBox 14"/>
            <p:cNvSpPr txBox="1"/>
            <p:nvPr/>
          </p:nvSpPr>
          <p:spPr>
            <a:xfrm>
              <a:off x="6093736" y="4748163"/>
              <a:ext cx="813043" cy="276999"/>
            </a:xfrm>
            <a:prstGeom prst="rect">
              <a:avLst/>
            </a:prstGeom>
            <a:noFill/>
          </p:spPr>
          <p:txBody>
            <a:bodyPr wrap="none" rtlCol="0">
              <a:spAutoFit/>
            </a:bodyPr>
            <a:lstStyle/>
            <a:p>
              <a:r>
                <a:rPr lang="en-US" sz="1200" dirty="0">
                  <a:latin typeface="Calibri Light" charset="0"/>
                </a:rPr>
                <a:t>10111027</a:t>
              </a:r>
            </a:p>
          </p:txBody>
        </p:sp>
        <p:sp>
          <p:nvSpPr>
            <p:cNvPr id="16" name="TextBox 15"/>
            <p:cNvSpPr txBox="1"/>
            <p:nvPr/>
          </p:nvSpPr>
          <p:spPr>
            <a:xfrm>
              <a:off x="6093736" y="5020462"/>
              <a:ext cx="813043" cy="276999"/>
            </a:xfrm>
            <a:prstGeom prst="rect">
              <a:avLst/>
            </a:prstGeom>
            <a:noFill/>
          </p:spPr>
          <p:txBody>
            <a:bodyPr wrap="none" rtlCol="0">
              <a:spAutoFit/>
            </a:bodyPr>
            <a:lstStyle/>
            <a:p>
              <a:r>
                <a:rPr lang="en-US" sz="1200" dirty="0">
                  <a:latin typeface="Calibri Light" charset="0"/>
                </a:rPr>
                <a:t>10111028</a:t>
              </a:r>
            </a:p>
          </p:txBody>
        </p:sp>
        <p:sp>
          <p:nvSpPr>
            <p:cNvPr id="17" name="TextBox 16"/>
            <p:cNvSpPr txBox="1"/>
            <p:nvPr/>
          </p:nvSpPr>
          <p:spPr>
            <a:xfrm>
              <a:off x="6093736" y="5292761"/>
              <a:ext cx="813043" cy="276999"/>
            </a:xfrm>
            <a:prstGeom prst="rect">
              <a:avLst/>
            </a:prstGeom>
            <a:noFill/>
          </p:spPr>
          <p:txBody>
            <a:bodyPr wrap="none" rtlCol="0">
              <a:spAutoFit/>
            </a:bodyPr>
            <a:lstStyle/>
            <a:p>
              <a:r>
                <a:rPr lang="en-US" sz="1200" dirty="0">
                  <a:latin typeface="Calibri Light" charset="0"/>
                </a:rPr>
                <a:t>10111029</a:t>
              </a:r>
            </a:p>
          </p:txBody>
        </p:sp>
        <p:sp>
          <p:nvSpPr>
            <p:cNvPr id="18" name="TextBox 17"/>
            <p:cNvSpPr txBox="1"/>
            <p:nvPr/>
          </p:nvSpPr>
          <p:spPr>
            <a:xfrm>
              <a:off x="5724404" y="3952252"/>
              <a:ext cx="369332" cy="1147174"/>
            </a:xfrm>
            <a:prstGeom prst="rect">
              <a:avLst/>
            </a:prstGeom>
            <a:noFill/>
          </p:spPr>
          <p:txBody>
            <a:bodyPr vert="vert270" wrap="none" rtlCol="0">
              <a:spAutoFit/>
            </a:bodyPr>
            <a:lstStyle/>
            <a:p>
              <a:r>
                <a:rPr lang="en-US" sz="1200" dirty="0">
                  <a:latin typeface="Calibri Light" charset="0"/>
                </a:rPr>
                <a:t>Memory Address</a:t>
              </a:r>
            </a:p>
          </p:txBody>
        </p:sp>
      </p:grpSp>
      <p:sp>
        <p:nvSpPr>
          <p:cNvPr id="19" name="Right Brace 18"/>
          <p:cNvSpPr/>
          <p:nvPr/>
        </p:nvSpPr>
        <p:spPr>
          <a:xfrm>
            <a:off x="7880202" y="3329813"/>
            <a:ext cx="194733" cy="1084496"/>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Calibri Light" charset="0"/>
            </a:endParaRPr>
          </a:p>
        </p:txBody>
      </p:sp>
      <p:sp>
        <p:nvSpPr>
          <p:cNvPr id="20" name="TextBox 19"/>
          <p:cNvSpPr txBox="1"/>
          <p:nvPr/>
        </p:nvSpPr>
        <p:spPr>
          <a:xfrm>
            <a:off x="8074935" y="3700434"/>
            <a:ext cx="308098" cy="338554"/>
          </a:xfrm>
          <a:prstGeom prst="rect">
            <a:avLst/>
          </a:prstGeom>
          <a:noFill/>
        </p:spPr>
        <p:txBody>
          <a:bodyPr wrap="none" rtlCol="0">
            <a:spAutoFit/>
          </a:bodyPr>
          <a:lstStyle/>
          <a:p>
            <a:r>
              <a:rPr lang="en-US" sz="1600" dirty="0" err="1">
                <a:latin typeface="Consolas" panose="020B0609020204030204" pitchFamily="49" charset="0"/>
                <a:ea typeface="Consolas Regular" charset="0"/>
                <a:cs typeface="Consolas Regular" charset="0"/>
              </a:rPr>
              <a:t>i</a:t>
            </a:r>
            <a:endParaRPr lang="en-US" sz="1200" dirty="0">
              <a:latin typeface="Consolas" panose="020B0609020204030204" pitchFamily="49" charset="0"/>
              <a:ea typeface="Consolas Regular" charset="0"/>
              <a:cs typeface="Consolas Regular" charset="0"/>
            </a:endParaRPr>
          </a:p>
        </p:txBody>
      </p:sp>
      <p:sp>
        <p:nvSpPr>
          <p:cNvPr id="21" name="TextBox 20"/>
          <p:cNvSpPr txBox="1"/>
          <p:nvPr/>
        </p:nvSpPr>
        <p:spPr>
          <a:xfrm>
            <a:off x="7842056" y="4385960"/>
            <a:ext cx="308098" cy="338554"/>
          </a:xfrm>
          <a:prstGeom prst="rect">
            <a:avLst/>
          </a:prstGeom>
          <a:noFill/>
        </p:spPr>
        <p:txBody>
          <a:bodyPr wrap="none" rtlCol="0">
            <a:spAutoFit/>
          </a:bodyPr>
          <a:lstStyle/>
          <a:p>
            <a:r>
              <a:rPr lang="en-US" sz="1600" dirty="0">
                <a:latin typeface="Consolas" panose="020B0609020204030204" pitchFamily="49" charset="0"/>
                <a:ea typeface="Consolas Regular" charset="0"/>
                <a:cs typeface="Consolas Regular" charset="0"/>
              </a:rPr>
              <a:t>c</a:t>
            </a:r>
            <a:endParaRPr lang="en-US" sz="1200" dirty="0">
              <a:latin typeface="Consolas" panose="020B0609020204030204" pitchFamily="49" charset="0"/>
              <a:ea typeface="Consolas Regular" charset="0"/>
              <a:cs typeface="Consolas Regular" charset="0"/>
            </a:endParaRPr>
          </a:p>
        </p:txBody>
      </p:sp>
      <p:sp>
        <p:nvSpPr>
          <p:cNvPr id="22" name="Rectangle 21"/>
          <p:cNvSpPr/>
          <p:nvPr/>
        </p:nvSpPr>
        <p:spPr>
          <a:xfrm>
            <a:off x="1601095" y="5224101"/>
            <a:ext cx="3231037" cy="40824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a:latin typeface="Consolas" panose="020B0609020204030204" pitchFamily="49" charset="0"/>
                <a:ea typeface="Consolas Regular" charset="0"/>
                <a:cs typeface="Consolas Regular" charset="0"/>
              </a:rPr>
              <a:t>10111023 10111027</a:t>
            </a:r>
            <a:endParaRPr lang="en-US" sz="1600" dirty="0">
              <a:latin typeface="Consolas" panose="020B0609020204030204" pitchFamily="49" charset="0"/>
            </a:endParaRPr>
          </a:p>
        </p:txBody>
      </p:sp>
      <p:sp>
        <p:nvSpPr>
          <p:cNvPr id="23" name="Rounded Rectangle 22"/>
          <p:cNvSpPr/>
          <p:nvPr/>
        </p:nvSpPr>
        <p:spPr>
          <a:xfrm>
            <a:off x="4412957" y="5478517"/>
            <a:ext cx="3467245" cy="87783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latin typeface="Avenir Next Condensed Regular" charset="0"/>
              </a:rPr>
              <a:t>This is just the conceptual output, as memory addresses are by default output as hex.  Check </a:t>
            </a:r>
            <a:r>
              <a:rPr lang="en-US" sz="1600" dirty="0">
                <a:latin typeface="Calibri Light" charset="0"/>
              </a:rPr>
              <a:t>addressof.cpp</a:t>
            </a:r>
          </a:p>
        </p:txBody>
      </p:sp>
    </p:spTree>
    <p:extLst>
      <p:ext uri="{BB962C8B-B14F-4D97-AF65-F5344CB8AC3E}">
        <p14:creationId xmlns:p14="http://schemas.microsoft.com/office/powerpoint/2010/main" val="2924174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36292"/>
            <a:ext cx="8229600" cy="5889871"/>
          </a:xfrm>
        </p:spPr>
        <p:txBody>
          <a:bodyPr/>
          <a:lstStyle/>
          <a:p>
            <a:r>
              <a:rPr lang="en-US" dirty="0"/>
              <a:t>Now, we write a function </a:t>
            </a:r>
            <a:r>
              <a:rPr lang="en-US" sz="2000" b="1" dirty="0">
                <a:latin typeface="Menlo Regular"/>
                <a:cs typeface="Menlo Regular"/>
              </a:rPr>
              <a:t>Node * </a:t>
            </a:r>
            <a:r>
              <a:rPr lang="en-US" sz="2000" b="1" dirty="0" err="1">
                <a:latin typeface="Menlo Regular"/>
                <a:cs typeface="Menlo Regular"/>
              </a:rPr>
              <a:t>create_num_list</a:t>
            </a:r>
            <a:r>
              <a:rPr lang="en-US" sz="2000" b="1" dirty="0">
                <a:latin typeface="Menlo Regular"/>
                <a:cs typeface="Menlo Regular"/>
              </a:rPr>
              <a:t>() </a:t>
            </a:r>
            <a:r>
              <a:rPr lang="en-US" dirty="0"/>
              <a:t>to create a linked list for a number: </a:t>
            </a:r>
            <a:br>
              <a:rPr lang="en-US" dirty="0"/>
            </a:br>
            <a:endParaRPr lang="en-US" dirty="0"/>
          </a:p>
        </p:txBody>
      </p:sp>
      <p:sp>
        <p:nvSpPr>
          <p:cNvPr id="4" name="Slide Number Placeholder 3"/>
          <p:cNvSpPr>
            <a:spLocks noGrp="1"/>
          </p:cNvSpPr>
          <p:nvPr>
            <p:ph type="sldNum" sz="quarter" idx="12"/>
          </p:nvPr>
        </p:nvSpPr>
        <p:spPr/>
        <p:txBody>
          <a:bodyPr/>
          <a:lstStyle/>
          <a:p>
            <a:fld id="{A2D5F323-9395-A24C-8003-89F99F5948AE}" type="slidenum">
              <a:rPr lang="en-US" smtClean="0"/>
              <a:pPr/>
              <a:t>100</a:t>
            </a:fld>
            <a:endParaRPr lang="en-US"/>
          </a:p>
        </p:txBody>
      </p:sp>
      <p:sp>
        <p:nvSpPr>
          <p:cNvPr id="7" name="Rectangle 6"/>
          <p:cNvSpPr/>
          <p:nvPr/>
        </p:nvSpPr>
        <p:spPr>
          <a:xfrm>
            <a:off x="457200" y="1282803"/>
            <a:ext cx="8229600" cy="5156220"/>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400" dirty="0">
                <a:solidFill>
                  <a:schemeClr val="tx1">
                    <a:lumMod val="50000"/>
                    <a:lumOff val="50000"/>
                  </a:schemeClr>
                </a:solidFill>
                <a:latin typeface="Menlo Regular"/>
                <a:cs typeface="Menlo Regular"/>
              </a:rPr>
              <a:t>// get a large integer from user input</a:t>
            </a:r>
          </a:p>
          <a:p>
            <a:r>
              <a:rPr lang="en-US" sz="1400" dirty="0">
                <a:solidFill>
                  <a:schemeClr val="tx1">
                    <a:lumMod val="50000"/>
                    <a:lumOff val="50000"/>
                  </a:schemeClr>
                </a:solidFill>
                <a:latin typeface="Menlo Regular"/>
                <a:cs typeface="Menlo Regular"/>
              </a:rPr>
              <a:t>// and store in a linked list of Node </a:t>
            </a:r>
          </a:p>
          <a:p>
            <a:r>
              <a:rPr lang="en-US" sz="1400" dirty="0">
                <a:solidFill>
                  <a:schemeClr val="tx1">
                    <a:lumMod val="50000"/>
                    <a:lumOff val="50000"/>
                  </a:schemeClr>
                </a:solidFill>
                <a:latin typeface="Menlo Regular"/>
                <a:cs typeface="Menlo Regular"/>
              </a:rPr>
              <a:t>// each node stores the value of a trunk of 5 digits </a:t>
            </a:r>
          </a:p>
          <a:p>
            <a:r>
              <a:rPr lang="en-US" sz="1400" dirty="0">
                <a:solidFill>
                  <a:schemeClr val="tx1">
                    <a:lumMod val="50000"/>
                    <a:lumOff val="50000"/>
                  </a:schemeClr>
                </a:solidFill>
                <a:latin typeface="Menlo Regular"/>
                <a:cs typeface="Menlo Regular"/>
              </a:rPr>
              <a:t>// e.g., if the input is 43323000089500012, the linked list is</a:t>
            </a:r>
          </a:p>
          <a:p>
            <a:r>
              <a:rPr lang="en-US" sz="1400" dirty="0">
                <a:solidFill>
                  <a:schemeClr val="tx1">
                    <a:lumMod val="50000"/>
                    <a:lumOff val="50000"/>
                  </a:schemeClr>
                </a:solidFill>
                <a:latin typeface="Menlo Regular"/>
                <a:cs typeface="Menlo Regular"/>
              </a:rPr>
              <a:t>// 43 -&gt; 32300 -&gt; 895 -&gt; 12 -&gt; NULL</a:t>
            </a:r>
          </a:p>
          <a:p>
            <a:r>
              <a:rPr lang="en-US" sz="1400" dirty="0">
                <a:solidFill>
                  <a:schemeClr val="tx1">
                    <a:lumMod val="50000"/>
                    <a:lumOff val="50000"/>
                  </a:schemeClr>
                </a:solidFill>
                <a:latin typeface="Menlo Regular"/>
                <a:cs typeface="Menlo Regular"/>
              </a:rPr>
              <a:t>//</a:t>
            </a:r>
          </a:p>
          <a:p>
            <a:r>
              <a:rPr lang="en-US" sz="1400" dirty="0">
                <a:solidFill>
                  <a:srgbClr val="000000"/>
                </a:solidFill>
                <a:latin typeface="Menlo Regular"/>
                <a:cs typeface="Menlo Regular"/>
              </a:rPr>
              <a:t>Node * </a:t>
            </a:r>
            <a:r>
              <a:rPr lang="en-US" sz="1400" dirty="0" err="1">
                <a:solidFill>
                  <a:srgbClr val="000000"/>
                </a:solidFill>
                <a:latin typeface="Menlo Regular"/>
                <a:cs typeface="Menlo Regular"/>
              </a:rPr>
              <a:t>create_num_list</a:t>
            </a:r>
            <a:r>
              <a:rPr lang="en-US" sz="1400" dirty="0">
                <a:solidFill>
                  <a:srgbClr val="000000"/>
                </a:solidFill>
                <a:latin typeface="Menlo Regular"/>
                <a:cs typeface="Menlo Regular"/>
              </a:rPr>
              <a:t>()</a:t>
            </a:r>
          </a:p>
          <a:p>
            <a:r>
              <a:rPr lang="en-US" sz="1400" dirty="0">
                <a:solidFill>
                  <a:srgbClr val="000000"/>
                </a:solidFill>
                <a:latin typeface="Menlo Regular"/>
                <a:cs typeface="Menlo Regular"/>
              </a:rPr>
              <a:t>{</a:t>
            </a:r>
          </a:p>
          <a:p>
            <a:r>
              <a:rPr lang="en-US" sz="1400" dirty="0">
                <a:solidFill>
                  <a:srgbClr val="000000"/>
                </a:solidFill>
                <a:latin typeface="Menlo Regular"/>
                <a:cs typeface="Menlo Regular"/>
              </a:rPr>
              <a:t>    </a:t>
            </a:r>
            <a:r>
              <a:rPr lang="en-US" sz="1400" b="1" dirty="0">
                <a:solidFill>
                  <a:srgbClr val="FF0000"/>
                </a:solidFill>
                <a:latin typeface="Menlo Regular"/>
                <a:cs typeface="Menlo Regular"/>
              </a:rPr>
              <a:t>// TASK 1a: declare a pointer pointing to the head of the link list</a:t>
            </a:r>
          </a:p>
          <a:p>
            <a:r>
              <a:rPr lang="en-US" sz="1400" b="1" dirty="0">
                <a:solidFill>
                  <a:srgbClr val="FF0000"/>
                </a:solidFill>
                <a:latin typeface="Menlo Regular"/>
                <a:cs typeface="Menlo Regular"/>
              </a:rPr>
              <a:t>    </a:t>
            </a:r>
          </a:p>
          <a:p>
            <a:endParaRPr lang="en-US" sz="1400" dirty="0">
              <a:solidFill>
                <a:srgbClr val="000000"/>
              </a:solidFill>
              <a:latin typeface="Menlo Regular"/>
              <a:cs typeface="Menlo Regular"/>
            </a:endParaRPr>
          </a:p>
          <a:p>
            <a:endParaRPr lang="en-US" sz="1400" dirty="0">
              <a:solidFill>
                <a:srgbClr val="000000"/>
              </a:solidFill>
              <a:latin typeface="Menlo Regular"/>
              <a:cs typeface="Menlo Regular"/>
            </a:endParaRPr>
          </a:p>
          <a:p>
            <a:r>
              <a:rPr lang="en-US" sz="1400" dirty="0">
                <a:solidFill>
                  <a:srgbClr val="000000"/>
                </a:solidFill>
                <a:latin typeface="Menlo Regular"/>
                <a:cs typeface="Menlo Regular"/>
              </a:rPr>
              <a:t>    string </a:t>
            </a:r>
            <a:r>
              <a:rPr lang="en-US" sz="1400" dirty="0" err="1">
                <a:solidFill>
                  <a:srgbClr val="000000"/>
                </a:solidFill>
                <a:latin typeface="Menlo Regular"/>
                <a:cs typeface="Menlo Regular"/>
              </a:rPr>
              <a:t>str</a:t>
            </a:r>
            <a:r>
              <a:rPr lang="en-US" sz="1400" dirty="0">
                <a:solidFill>
                  <a:srgbClr val="000000"/>
                </a:solidFill>
                <a:latin typeface="Menlo Regular"/>
                <a:cs typeface="Menlo Regular"/>
              </a:rPr>
              <a:t>;</a:t>
            </a:r>
          </a:p>
          <a:p>
            <a:r>
              <a:rPr lang="en-US" sz="1400" dirty="0">
                <a:solidFill>
                  <a:srgbClr val="000000"/>
                </a:solidFill>
                <a:latin typeface="Menlo Regular"/>
                <a:cs typeface="Menlo Regular"/>
              </a:rPr>
              <a:t>    char * digits = NULL;  </a:t>
            </a:r>
            <a:r>
              <a:rPr lang="en-US" sz="1400" dirty="0">
                <a:solidFill>
                  <a:srgbClr val="7F7F7F"/>
                </a:solidFill>
                <a:latin typeface="Menlo Regular"/>
                <a:cs typeface="Menlo Regular"/>
              </a:rPr>
              <a:t>// a dynamic array for storing an input number</a:t>
            </a:r>
          </a:p>
          <a:p>
            <a:r>
              <a:rPr lang="en-US" sz="1400" dirty="0">
                <a:solidFill>
                  <a:srgbClr val="000000"/>
                </a:solidFill>
                <a:latin typeface="Menlo Regular"/>
                <a:cs typeface="Menlo Regular"/>
              </a:rPr>
              <a:t>    </a:t>
            </a:r>
            <a:r>
              <a:rPr lang="en-US" sz="1400" dirty="0" err="1">
                <a:solidFill>
                  <a:srgbClr val="000000"/>
                </a:solidFill>
                <a:latin typeface="Menlo Regular"/>
                <a:cs typeface="Menlo Regular"/>
              </a:rPr>
              <a:t>int</a:t>
            </a:r>
            <a:r>
              <a:rPr lang="en-US" sz="1400" dirty="0">
                <a:solidFill>
                  <a:srgbClr val="000000"/>
                </a:solidFill>
                <a:latin typeface="Menlo Regular"/>
                <a:cs typeface="Menlo Regular"/>
              </a:rPr>
              <a:t> </a:t>
            </a:r>
            <a:r>
              <a:rPr lang="en-US" sz="1400" dirty="0" err="1">
                <a:solidFill>
                  <a:srgbClr val="000000"/>
                </a:solidFill>
                <a:latin typeface="Menlo Regular"/>
                <a:cs typeface="Menlo Regular"/>
              </a:rPr>
              <a:t>numDigits</a:t>
            </a:r>
            <a:r>
              <a:rPr lang="en-US" sz="1400" dirty="0">
                <a:solidFill>
                  <a:srgbClr val="000000"/>
                </a:solidFill>
                <a:latin typeface="Menlo Regular"/>
                <a:cs typeface="Menlo Regular"/>
              </a:rPr>
              <a:t>;</a:t>
            </a:r>
          </a:p>
          <a:p>
            <a:r>
              <a:rPr lang="en-US" sz="1400" dirty="0">
                <a:solidFill>
                  <a:srgbClr val="000000"/>
                </a:solidFill>
                <a:latin typeface="Menlo Regular"/>
                <a:cs typeface="Menlo Regular"/>
              </a:rPr>
              <a:t>    </a:t>
            </a:r>
            <a:r>
              <a:rPr lang="en-US" sz="1400" dirty="0" err="1">
                <a:solidFill>
                  <a:srgbClr val="000000"/>
                </a:solidFill>
                <a:latin typeface="Menlo Regular"/>
                <a:cs typeface="Menlo Regular"/>
              </a:rPr>
              <a:t>int</a:t>
            </a:r>
            <a:r>
              <a:rPr lang="en-US" sz="1400" dirty="0">
                <a:solidFill>
                  <a:srgbClr val="000000"/>
                </a:solidFill>
                <a:latin typeface="Menlo Regular"/>
                <a:cs typeface="Menlo Regular"/>
              </a:rPr>
              <a:t> </a:t>
            </a:r>
            <a:r>
              <a:rPr lang="en-US" sz="1400" dirty="0" err="1">
                <a:solidFill>
                  <a:srgbClr val="000000"/>
                </a:solidFill>
                <a:latin typeface="Menlo Regular"/>
                <a:cs typeface="Menlo Regular"/>
              </a:rPr>
              <a:t>val</a:t>
            </a:r>
            <a:r>
              <a:rPr lang="en-US" sz="1400" dirty="0">
                <a:solidFill>
                  <a:srgbClr val="000000"/>
                </a:solidFill>
                <a:latin typeface="Menlo Regular"/>
                <a:cs typeface="Menlo Regular"/>
              </a:rPr>
              <a:t>;</a:t>
            </a:r>
          </a:p>
          <a:p>
            <a:endParaRPr lang="en-US" sz="1400" dirty="0">
              <a:solidFill>
                <a:srgbClr val="000000"/>
              </a:solidFill>
              <a:latin typeface="Menlo Regular"/>
              <a:cs typeface="Menlo Regular"/>
            </a:endParaRPr>
          </a:p>
          <a:p>
            <a:r>
              <a:rPr lang="en-US" sz="1400" dirty="0">
                <a:solidFill>
                  <a:srgbClr val="000000"/>
                </a:solidFill>
                <a:latin typeface="Menlo Regular"/>
                <a:cs typeface="Menlo Regular"/>
              </a:rPr>
              <a:t>    </a:t>
            </a:r>
            <a:r>
              <a:rPr lang="en-US" sz="1400" dirty="0">
                <a:solidFill>
                  <a:srgbClr val="7F7F7F"/>
                </a:solidFill>
                <a:latin typeface="Menlo Regular"/>
                <a:cs typeface="Menlo Regular"/>
              </a:rPr>
              <a:t>// get a number from the user</a:t>
            </a:r>
          </a:p>
          <a:p>
            <a:r>
              <a:rPr lang="en-US" sz="1400" dirty="0">
                <a:solidFill>
                  <a:srgbClr val="000000"/>
                </a:solidFill>
                <a:latin typeface="Menlo Regular"/>
                <a:cs typeface="Menlo Regular"/>
              </a:rPr>
              <a:t>    </a:t>
            </a:r>
            <a:r>
              <a:rPr lang="en-US" sz="1400" dirty="0" err="1">
                <a:solidFill>
                  <a:srgbClr val="000000"/>
                </a:solidFill>
                <a:latin typeface="Menlo Regular"/>
                <a:cs typeface="Menlo Regular"/>
              </a:rPr>
              <a:t>input_num</a:t>
            </a:r>
            <a:r>
              <a:rPr lang="en-US" sz="1400" dirty="0">
                <a:solidFill>
                  <a:srgbClr val="000000"/>
                </a:solidFill>
                <a:latin typeface="Menlo Regular"/>
                <a:cs typeface="Menlo Regular"/>
              </a:rPr>
              <a:t>( digits, </a:t>
            </a:r>
            <a:r>
              <a:rPr lang="en-US" sz="1400" dirty="0" err="1">
                <a:solidFill>
                  <a:srgbClr val="000000"/>
                </a:solidFill>
                <a:latin typeface="Menlo Regular"/>
                <a:cs typeface="Menlo Regular"/>
              </a:rPr>
              <a:t>numDigits</a:t>
            </a:r>
            <a:r>
              <a:rPr lang="en-US" sz="1400" dirty="0">
                <a:solidFill>
                  <a:srgbClr val="000000"/>
                </a:solidFill>
                <a:latin typeface="Menlo Regular"/>
                <a:cs typeface="Menlo Regular"/>
              </a:rPr>
              <a:t>);</a:t>
            </a:r>
          </a:p>
          <a:p>
            <a:endParaRPr lang="en-US" sz="1400" dirty="0">
              <a:solidFill>
                <a:srgbClr val="000000"/>
              </a:solidFill>
              <a:latin typeface="Menlo Regular"/>
              <a:cs typeface="Menlo Regular"/>
            </a:endParaRPr>
          </a:p>
          <a:p>
            <a:r>
              <a:rPr lang="en-US" sz="1400" dirty="0">
                <a:solidFill>
                  <a:srgbClr val="000000"/>
                </a:solidFill>
                <a:latin typeface="Menlo Regular"/>
                <a:cs typeface="Menlo Regular"/>
              </a:rPr>
              <a:t>	...</a:t>
            </a:r>
          </a:p>
          <a:p>
            <a:r>
              <a:rPr lang="en-US" sz="1400" dirty="0">
                <a:solidFill>
                  <a:srgbClr val="000000"/>
                </a:solidFill>
                <a:latin typeface="Menlo Regular"/>
                <a:cs typeface="Menlo Regular"/>
              </a:rPr>
              <a:t>}</a:t>
            </a:r>
          </a:p>
        </p:txBody>
      </p:sp>
      <p:sp>
        <p:nvSpPr>
          <p:cNvPr id="8" name="Rounded Rectangle 7"/>
          <p:cNvSpPr/>
          <p:nvPr/>
        </p:nvSpPr>
        <p:spPr>
          <a:xfrm>
            <a:off x="5893394" y="769284"/>
            <a:ext cx="3068063" cy="1304843"/>
          </a:xfrm>
          <a:prstGeom prst="round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dirty="0">
                <a:latin typeface="Segoe Print" pitchFamily="2" charset="0"/>
              </a:rPr>
              <a:t>TASK 1a: Declare a pointer pointing to the head node of the linked list and initialize it as a null pointer</a:t>
            </a:r>
            <a:endParaRPr lang="en-US" sz="1600" b="1" dirty="0">
              <a:latin typeface="Menlo Regular"/>
              <a:cs typeface="Menlo Regular"/>
            </a:endParaRPr>
          </a:p>
        </p:txBody>
      </p:sp>
      <p:cxnSp>
        <p:nvCxnSpPr>
          <p:cNvPr id="9" name="Straight Arrow Connector 8"/>
          <p:cNvCxnSpPr>
            <a:stCxn id="8" idx="2"/>
          </p:cNvCxnSpPr>
          <p:nvPr/>
        </p:nvCxnSpPr>
        <p:spPr>
          <a:xfrm flipH="1">
            <a:off x="2469564" y="2074127"/>
            <a:ext cx="4957862" cy="1471746"/>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12" name="Rounded Rectangle 11"/>
          <p:cNvSpPr/>
          <p:nvPr/>
        </p:nvSpPr>
        <p:spPr>
          <a:xfrm>
            <a:off x="5964517" y="4737659"/>
            <a:ext cx="3068063" cy="1154488"/>
          </a:xfrm>
          <a:prstGeom prst="roundRect">
            <a:avLst/>
          </a:prstGeom>
          <a:solidFill>
            <a:srgbClr val="CCC1DA"/>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dirty="0">
                <a:latin typeface="Segoe Print" pitchFamily="2" charset="0"/>
              </a:rPr>
              <a:t>We call </a:t>
            </a:r>
            <a:r>
              <a:rPr lang="en-US" sz="1400" b="1" dirty="0" err="1">
                <a:latin typeface="Menlo Regular"/>
                <a:cs typeface="Menlo Regular"/>
              </a:rPr>
              <a:t>input_num</a:t>
            </a:r>
            <a:r>
              <a:rPr lang="en-US" sz="1400" b="1" dirty="0">
                <a:latin typeface="Menlo Regular"/>
                <a:cs typeface="Menlo Regular"/>
              </a:rPr>
              <a:t>()</a:t>
            </a:r>
            <a:r>
              <a:rPr lang="en-US" sz="1600" dirty="0">
                <a:latin typeface="Segoe Print" pitchFamily="2" charset="0"/>
              </a:rPr>
              <a:t> here to get a number from the user and store it in a dynamic array</a:t>
            </a:r>
            <a:endParaRPr lang="en-US" sz="1600" b="1" dirty="0">
              <a:latin typeface="Menlo Regular"/>
              <a:cs typeface="Menlo Regular"/>
            </a:endParaRPr>
          </a:p>
        </p:txBody>
      </p:sp>
      <p:cxnSp>
        <p:nvCxnSpPr>
          <p:cNvPr id="14" name="Straight Arrow Connector 13"/>
          <p:cNvCxnSpPr>
            <a:stCxn id="12" idx="1"/>
          </p:cNvCxnSpPr>
          <p:nvPr/>
        </p:nvCxnSpPr>
        <p:spPr>
          <a:xfrm flipH="1">
            <a:off x="4233537" y="5314903"/>
            <a:ext cx="1730980" cy="83291"/>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68974966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596" y="386576"/>
            <a:ext cx="8422204" cy="5739587"/>
          </a:xfrm>
        </p:spPr>
        <p:txBody>
          <a:bodyPr/>
          <a:lstStyle/>
          <a:p>
            <a:r>
              <a:rPr lang="en-US" dirty="0"/>
              <a:t>Still working in </a:t>
            </a:r>
            <a:r>
              <a:rPr lang="en-US" sz="2000" b="1" dirty="0">
                <a:latin typeface="Menlo Regular"/>
                <a:cs typeface="Menlo Regular"/>
              </a:rPr>
              <a:t>Node * </a:t>
            </a:r>
            <a:r>
              <a:rPr lang="en-US" sz="2000" b="1" dirty="0" err="1">
                <a:latin typeface="Menlo Regular"/>
                <a:cs typeface="Menlo Regular"/>
              </a:rPr>
              <a:t>create_num_list</a:t>
            </a:r>
            <a:r>
              <a:rPr lang="en-US" sz="2000" b="1" dirty="0">
                <a:latin typeface="Menlo Regular"/>
                <a:cs typeface="Menlo Regular"/>
              </a:rPr>
              <a:t>() </a:t>
            </a:r>
            <a:r>
              <a:rPr lang="en-US" dirty="0"/>
              <a:t>…</a:t>
            </a:r>
            <a:br>
              <a:rPr lang="en-US" dirty="0"/>
            </a:br>
            <a:endParaRPr lang="en-US" dirty="0"/>
          </a:p>
        </p:txBody>
      </p:sp>
      <p:sp>
        <p:nvSpPr>
          <p:cNvPr id="4" name="Slide Number Placeholder 3"/>
          <p:cNvSpPr>
            <a:spLocks noGrp="1"/>
          </p:cNvSpPr>
          <p:nvPr>
            <p:ph type="sldNum" sz="quarter" idx="12"/>
          </p:nvPr>
        </p:nvSpPr>
        <p:spPr/>
        <p:txBody>
          <a:bodyPr/>
          <a:lstStyle/>
          <a:p>
            <a:fld id="{A2D5F323-9395-A24C-8003-89F99F5948AE}" type="slidenum">
              <a:rPr lang="en-US" smtClean="0"/>
              <a:pPr/>
              <a:t>101</a:t>
            </a:fld>
            <a:endParaRPr lang="en-US"/>
          </a:p>
        </p:txBody>
      </p:sp>
      <p:sp>
        <p:nvSpPr>
          <p:cNvPr id="7" name="Rectangle 6"/>
          <p:cNvSpPr/>
          <p:nvPr/>
        </p:nvSpPr>
        <p:spPr>
          <a:xfrm>
            <a:off x="457200" y="1005546"/>
            <a:ext cx="8229600" cy="5433477"/>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400" dirty="0">
                <a:solidFill>
                  <a:srgbClr val="000000"/>
                </a:solidFill>
                <a:latin typeface="Menlo Regular"/>
                <a:cs typeface="Menlo Regular"/>
              </a:rPr>
              <a:t>Node * </a:t>
            </a:r>
            <a:r>
              <a:rPr lang="en-US" sz="1400" dirty="0" err="1">
                <a:solidFill>
                  <a:srgbClr val="000000"/>
                </a:solidFill>
                <a:latin typeface="Menlo Regular"/>
                <a:cs typeface="Menlo Regular"/>
              </a:rPr>
              <a:t>create_num_list</a:t>
            </a:r>
            <a:r>
              <a:rPr lang="en-US" sz="1400" dirty="0">
                <a:solidFill>
                  <a:srgbClr val="000000"/>
                </a:solidFill>
                <a:latin typeface="Menlo Regular"/>
                <a:cs typeface="Menlo Regular"/>
              </a:rPr>
              <a:t>()</a:t>
            </a:r>
          </a:p>
          <a:p>
            <a:r>
              <a:rPr lang="en-US" sz="1400" dirty="0">
                <a:solidFill>
                  <a:srgbClr val="000000"/>
                </a:solidFill>
                <a:latin typeface="Menlo Regular"/>
                <a:cs typeface="Menlo Regular"/>
              </a:rPr>
              <a:t>{</a:t>
            </a:r>
          </a:p>
          <a:p>
            <a:r>
              <a:rPr lang="en-US" sz="1400" dirty="0">
                <a:solidFill>
                  <a:srgbClr val="000000"/>
                </a:solidFill>
                <a:latin typeface="Menlo Regular"/>
                <a:cs typeface="Menlo Regular"/>
              </a:rPr>
              <a:t>	...</a:t>
            </a:r>
          </a:p>
          <a:p>
            <a:endParaRPr lang="en-US" sz="1400" dirty="0">
              <a:solidFill>
                <a:srgbClr val="000000"/>
              </a:solidFill>
              <a:latin typeface="Menlo Regular"/>
              <a:cs typeface="Menlo Regular"/>
            </a:endParaRPr>
          </a:p>
          <a:p>
            <a:r>
              <a:rPr lang="en-US" sz="1400" dirty="0">
                <a:solidFill>
                  <a:srgbClr val="000000"/>
                </a:solidFill>
                <a:latin typeface="Menlo Regular"/>
                <a:cs typeface="Menlo Regular"/>
              </a:rPr>
              <a:t>	</a:t>
            </a:r>
            <a:r>
              <a:rPr lang="en-US" sz="1400" dirty="0">
                <a:solidFill>
                  <a:srgbClr val="7F7F7F"/>
                </a:solidFill>
                <a:latin typeface="Menlo Regular"/>
                <a:cs typeface="Menlo Regular"/>
              </a:rPr>
              <a:t>// scan the digits in reverse, and create a list of nodes for</a:t>
            </a:r>
          </a:p>
          <a:p>
            <a:r>
              <a:rPr lang="en-US" sz="1400" dirty="0">
                <a:solidFill>
                  <a:srgbClr val="7F7F7F"/>
                </a:solidFill>
                <a:latin typeface="Menlo Regular"/>
                <a:cs typeface="Menlo Regular"/>
              </a:rPr>
              <a:t>    // the value of every 5 digits</a:t>
            </a:r>
          </a:p>
          <a:p>
            <a:r>
              <a:rPr lang="en-US" sz="1400" dirty="0">
                <a:solidFill>
                  <a:srgbClr val="000000"/>
                </a:solidFill>
                <a:latin typeface="Menlo Regular"/>
                <a:cs typeface="Menlo Regular"/>
              </a:rPr>
              <a:t>    </a:t>
            </a:r>
            <a:r>
              <a:rPr lang="en-US" sz="1400" dirty="0" err="1">
                <a:solidFill>
                  <a:srgbClr val="000000"/>
                </a:solidFill>
                <a:latin typeface="Menlo Regular"/>
                <a:cs typeface="Menlo Regular"/>
              </a:rPr>
              <a:t>str.clear</a:t>
            </a:r>
            <a:r>
              <a:rPr lang="en-US" sz="1400" dirty="0">
                <a:solidFill>
                  <a:srgbClr val="000000"/>
                </a:solidFill>
                <a:latin typeface="Menlo Regular"/>
                <a:cs typeface="Menlo Regular"/>
              </a:rPr>
              <a:t>();</a:t>
            </a:r>
          </a:p>
          <a:p>
            <a:r>
              <a:rPr lang="en-US" sz="1400" dirty="0">
                <a:solidFill>
                  <a:srgbClr val="000000"/>
                </a:solidFill>
                <a:latin typeface="Menlo Regular"/>
                <a:cs typeface="Menlo Regular"/>
              </a:rPr>
              <a:t>    for (</a:t>
            </a:r>
            <a:r>
              <a:rPr lang="en-US" sz="1400" dirty="0" err="1">
                <a:solidFill>
                  <a:srgbClr val="000000"/>
                </a:solidFill>
                <a:latin typeface="Menlo Regular"/>
                <a:cs typeface="Menlo Regular"/>
              </a:rPr>
              <a:t>int</a:t>
            </a:r>
            <a:r>
              <a:rPr lang="en-US" sz="1400" dirty="0">
                <a:solidFill>
                  <a:srgbClr val="000000"/>
                </a:solidFill>
                <a:latin typeface="Menlo Regular"/>
                <a:cs typeface="Menlo Regular"/>
              </a:rPr>
              <a:t> </a:t>
            </a:r>
            <a:r>
              <a:rPr lang="en-US" sz="1400" dirty="0" err="1">
                <a:solidFill>
                  <a:srgbClr val="000000"/>
                </a:solidFill>
                <a:latin typeface="Menlo Regular"/>
                <a:cs typeface="Menlo Regular"/>
              </a:rPr>
              <a:t>i</a:t>
            </a:r>
            <a:r>
              <a:rPr lang="en-US" sz="1400" dirty="0">
                <a:solidFill>
                  <a:srgbClr val="000000"/>
                </a:solidFill>
                <a:latin typeface="Menlo Regular"/>
                <a:cs typeface="Menlo Regular"/>
              </a:rPr>
              <a:t> = numDigits-1; </a:t>
            </a:r>
            <a:r>
              <a:rPr lang="en-US" sz="1400" dirty="0" err="1">
                <a:solidFill>
                  <a:srgbClr val="000000"/>
                </a:solidFill>
                <a:latin typeface="Menlo Regular"/>
                <a:cs typeface="Menlo Regular"/>
              </a:rPr>
              <a:t>i</a:t>
            </a:r>
            <a:r>
              <a:rPr lang="en-US" sz="1400" dirty="0">
                <a:solidFill>
                  <a:srgbClr val="000000"/>
                </a:solidFill>
                <a:latin typeface="Menlo Regular"/>
                <a:cs typeface="Menlo Regular"/>
              </a:rPr>
              <a:t> &gt;=0; --</a:t>
            </a:r>
            <a:r>
              <a:rPr lang="en-US" sz="1400" dirty="0" err="1">
                <a:solidFill>
                  <a:srgbClr val="000000"/>
                </a:solidFill>
                <a:latin typeface="Menlo Regular"/>
                <a:cs typeface="Menlo Regular"/>
              </a:rPr>
              <a:t>i</a:t>
            </a:r>
            <a:r>
              <a:rPr lang="en-US" sz="1400" dirty="0">
                <a:solidFill>
                  <a:srgbClr val="000000"/>
                </a:solidFill>
                <a:latin typeface="Menlo Regular"/>
                <a:cs typeface="Menlo Regular"/>
              </a:rPr>
              <a:t>) {</a:t>
            </a:r>
          </a:p>
          <a:p>
            <a:r>
              <a:rPr lang="en-US" sz="1400" dirty="0">
                <a:solidFill>
                  <a:srgbClr val="000000"/>
                </a:solidFill>
                <a:latin typeface="Menlo Regular"/>
                <a:cs typeface="Menlo Regular"/>
              </a:rPr>
              <a:t>        </a:t>
            </a:r>
            <a:r>
              <a:rPr lang="en-US" sz="1400" dirty="0" err="1">
                <a:solidFill>
                  <a:srgbClr val="000000"/>
                </a:solidFill>
                <a:latin typeface="Menlo Regular"/>
                <a:cs typeface="Menlo Regular"/>
              </a:rPr>
              <a:t>str</a:t>
            </a:r>
            <a:r>
              <a:rPr lang="en-US" sz="1400" dirty="0">
                <a:solidFill>
                  <a:srgbClr val="000000"/>
                </a:solidFill>
                <a:latin typeface="Menlo Regular"/>
                <a:cs typeface="Menlo Regular"/>
              </a:rPr>
              <a:t> = digits[</a:t>
            </a:r>
            <a:r>
              <a:rPr lang="en-US" sz="1400" dirty="0" err="1">
                <a:solidFill>
                  <a:srgbClr val="000000"/>
                </a:solidFill>
                <a:latin typeface="Menlo Regular"/>
                <a:cs typeface="Menlo Regular"/>
              </a:rPr>
              <a:t>i</a:t>
            </a:r>
            <a:r>
              <a:rPr lang="en-US" sz="1400" dirty="0">
                <a:solidFill>
                  <a:srgbClr val="000000"/>
                </a:solidFill>
                <a:latin typeface="Menlo Regular"/>
                <a:cs typeface="Menlo Regular"/>
              </a:rPr>
              <a:t>] + </a:t>
            </a:r>
            <a:r>
              <a:rPr lang="en-US" sz="1400" dirty="0" err="1">
                <a:solidFill>
                  <a:srgbClr val="000000"/>
                </a:solidFill>
                <a:latin typeface="Menlo Regular"/>
                <a:cs typeface="Menlo Regular"/>
              </a:rPr>
              <a:t>str</a:t>
            </a:r>
            <a:r>
              <a:rPr lang="en-US" sz="1400" dirty="0">
                <a:solidFill>
                  <a:srgbClr val="000000"/>
                </a:solidFill>
                <a:latin typeface="Menlo Regular"/>
                <a:cs typeface="Menlo Regular"/>
              </a:rPr>
              <a:t>;</a:t>
            </a:r>
          </a:p>
          <a:p>
            <a:r>
              <a:rPr lang="en-US" sz="1400" dirty="0">
                <a:solidFill>
                  <a:srgbClr val="000000"/>
                </a:solidFill>
                <a:latin typeface="Menlo Regular"/>
                <a:cs typeface="Menlo Regular"/>
              </a:rPr>
              <a:t>        if (</a:t>
            </a:r>
            <a:r>
              <a:rPr lang="en-US" sz="1400" dirty="0" err="1">
                <a:solidFill>
                  <a:srgbClr val="000000"/>
                </a:solidFill>
                <a:latin typeface="Menlo Regular"/>
                <a:cs typeface="Menlo Regular"/>
              </a:rPr>
              <a:t>str.length</a:t>
            </a:r>
            <a:r>
              <a:rPr lang="en-US" sz="1400" dirty="0">
                <a:solidFill>
                  <a:srgbClr val="000000"/>
                </a:solidFill>
                <a:latin typeface="Menlo Regular"/>
                <a:cs typeface="Menlo Regular"/>
              </a:rPr>
              <a:t>()==5) {</a:t>
            </a:r>
          </a:p>
          <a:p>
            <a:r>
              <a:rPr lang="en-US" sz="1400" dirty="0">
                <a:solidFill>
                  <a:srgbClr val="000000"/>
                </a:solidFill>
                <a:latin typeface="Menlo Regular"/>
                <a:cs typeface="Menlo Regular"/>
              </a:rPr>
              <a:t>            </a:t>
            </a:r>
            <a:r>
              <a:rPr lang="en-US" sz="1400" dirty="0" err="1">
                <a:solidFill>
                  <a:srgbClr val="000000"/>
                </a:solidFill>
                <a:latin typeface="Menlo Regular"/>
                <a:cs typeface="Menlo Regular"/>
              </a:rPr>
              <a:t>val</a:t>
            </a:r>
            <a:r>
              <a:rPr lang="en-US" sz="1400" dirty="0">
                <a:solidFill>
                  <a:srgbClr val="000000"/>
                </a:solidFill>
                <a:latin typeface="Menlo Regular"/>
                <a:cs typeface="Menlo Regular"/>
              </a:rPr>
              <a:t> = </a:t>
            </a:r>
            <a:r>
              <a:rPr lang="en-US" sz="1400" dirty="0" err="1">
                <a:solidFill>
                  <a:schemeClr val="accent5">
                    <a:lumMod val="75000"/>
                  </a:schemeClr>
                </a:solidFill>
                <a:latin typeface="Menlo Regular"/>
                <a:cs typeface="Menlo Regular"/>
              </a:rPr>
              <a:t>atoi</a:t>
            </a:r>
            <a:r>
              <a:rPr lang="en-US" sz="1400" dirty="0">
                <a:solidFill>
                  <a:srgbClr val="000000"/>
                </a:solidFill>
                <a:latin typeface="Menlo Regular"/>
                <a:cs typeface="Menlo Regular"/>
              </a:rPr>
              <a:t>(</a:t>
            </a:r>
            <a:r>
              <a:rPr lang="en-US" sz="1400" dirty="0" err="1">
                <a:solidFill>
                  <a:srgbClr val="000000"/>
                </a:solidFill>
                <a:latin typeface="Menlo Regular"/>
                <a:cs typeface="Menlo Regular"/>
              </a:rPr>
              <a:t>str.c_str</a:t>
            </a:r>
            <a:r>
              <a:rPr lang="en-US" sz="1400" dirty="0">
                <a:solidFill>
                  <a:srgbClr val="000000"/>
                </a:solidFill>
                <a:latin typeface="Menlo Regular"/>
                <a:cs typeface="Menlo Regular"/>
              </a:rPr>
              <a:t>());</a:t>
            </a:r>
          </a:p>
          <a:p>
            <a:endParaRPr lang="en-US" sz="1400" dirty="0">
              <a:solidFill>
                <a:srgbClr val="000000"/>
              </a:solidFill>
              <a:latin typeface="Menlo Regular"/>
              <a:cs typeface="Menlo Regular"/>
            </a:endParaRPr>
          </a:p>
          <a:p>
            <a:r>
              <a:rPr lang="en-US" sz="1400" dirty="0">
                <a:solidFill>
                  <a:srgbClr val="000000"/>
                </a:solidFill>
                <a:latin typeface="Menlo Regular"/>
                <a:cs typeface="Menlo Regular"/>
              </a:rPr>
              <a:t>            </a:t>
            </a:r>
            <a:r>
              <a:rPr lang="en-US" sz="1400" b="1" dirty="0">
                <a:solidFill>
                  <a:srgbClr val="FF0000"/>
                </a:solidFill>
                <a:latin typeface="Menlo Regular"/>
                <a:cs typeface="Menlo Regular"/>
              </a:rPr>
              <a:t>// TASK 1b: insert a value as a node to the head of the list</a:t>
            </a:r>
          </a:p>
          <a:p>
            <a:r>
              <a:rPr lang="en-US" sz="1400" dirty="0">
                <a:solidFill>
                  <a:srgbClr val="000000"/>
                </a:solidFill>
                <a:latin typeface="Menlo Regular"/>
                <a:cs typeface="Menlo Regular"/>
              </a:rPr>
              <a:t>            </a:t>
            </a:r>
          </a:p>
          <a:p>
            <a:endParaRPr lang="en-US" sz="1400" dirty="0">
              <a:solidFill>
                <a:srgbClr val="000000"/>
              </a:solidFill>
              <a:latin typeface="Menlo Regular"/>
              <a:cs typeface="Menlo Regular"/>
            </a:endParaRPr>
          </a:p>
          <a:p>
            <a:r>
              <a:rPr lang="en-US" sz="1400" dirty="0">
                <a:solidFill>
                  <a:srgbClr val="000000"/>
                </a:solidFill>
                <a:latin typeface="Menlo Regular"/>
                <a:cs typeface="Menlo Regular"/>
              </a:rPr>
              <a:t>            </a:t>
            </a:r>
            <a:r>
              <a:rPr lang="en-US" sz="1400" dirty="0" err="1">
                <a:solidFill>
                  <a:srgbClr val="000000"/>
                </a:solidFill>
                <a:latin typeface="Menlo Regular"/>
                <a:cs typeface="Menlo Regular"/>
              </a:rPr>
              <a:t>str.clear</a:t>
            </a:r>
            <a:r>
              <a:rPr lang="en-US" sz="1400" dirty="0">
                <a:solidFill>
                  <a:srgbClr val="000000"/>
                </a:solidFill>
                <a:latin typeface="Menlo Regular"/>
                <a:cs typeface="Menlo Regular"/>
              </a:rPr>
              <a:t>();</a:t>
            </a:r>
          </a:p>
          <a:p>
            <a:r>
              <a:rPr lang="en-US" sz="1400" dirty="0">
                <a:solidFill>
                  <a:srgbClr val="000000"/>
                </a:solidFill>
                <a:latin typeface="Menlo Regular"/>
                <a:cs typeface="Menlo Regular"/>
              </a:rPr>
              <a:t>		}</a:t>
            </a:r>
          </a:p>
          <a:p>
            <a:r>
              <a:rPr lang="en-US" sz="1400" dirty="0">
                <a:solidFill>
                  <a:srgbClr val="000000"/>
                </a:solidFill>
                <a:latin typeface="Menlo Regular"/>
                <a:cs typeface="Menlo Regular"/>
              </a:rPr>
              <a:t>	}</a:t>
            </a:r>
          </a:p>
          <a:p>
            <a:r>
              <a:rPr lang="en-US" sz="1400" dirty="0">
                <a:solidFill>
                  <a:srgbClr val="000000"/>
                </a:solidFill>
                <a:latin typeface="Menlo Regular"/>
                <a:cs typeface="Menlo Regular"/>
              </a:rPr>
              <a:t> 	...</a:t>
            </a:r>
          </a:p>
          <a:p>
            <a:r>
              <a:rPr lang="en-US" sz="1400" dirty="0">
                <a:solidFill>
                  <a:srgbClr val="000000"/>
                </a:solidFill>
                <a:latin typeface="Menlo Regular"/>
                <a:cs typeface="Menlo Regular"/>
              </a:rPr>
              <a:t>}</a:t>
            </a:r>
          </a:p>
        </p:txBody>
      </p:sp>
      <p:sp>
        <p:nvSpPr>
          <p:cNvPr id="8" name="Rounded Rectangle 7"/>
          <p:cNvSpPr/>
          <p:nvPr/>
        </p:nvSpPr>
        <p:spPr>
          <a:xfrm>
            <a:off x="5338995" y="4754572"/>
            <a:ext cx="3667319" cy="1203449"/>
          </a:xfrm>
          <a:prstGeom prst="round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dirty="0">
                <a:latin typeface="Segoe Print" pitchFamily="2" charset="0"/>
              </a:rPr>
              <a:t>TASK 1b: insert a value to the head of list.  </a:t>
            </a:r>
            <a:r>
              <a:rPr lang="en-US" sz="1600" b="1" dirty="0">
                <a:solidFill>
                  <a:srgbClr val="FF0000"/>
                </a:solidFill>
                <a:latin typeface="Segoe Print" pitchFamily="2" charset="0"/>
              </a:rPr>
              <a:t>Copy and modify a function that you learned in class for this.</a:t>
            </a:r>
            <a:endParaRPr lang="en-US" sz="1600" b="1" dirty="0">
              <a:solidFill>
                <a:srgbClr val="FF0000"/>
              </a:solidFill>
              <a:latin typeface="Menlo Regular"/>
              <a:cs typeface="Menlo Regular"/>
            </a:endParaRPr>
          </a:p>
        </p:txBody>
      </p:sp>
      <p:cxnSp>
        <p:nvCxnSpPr>
          <p:cNvPr id="9" name="Straight Arrow Connector 8"/>
          <p:cNvCxnSpPr>
            <a:stCxn id="8" idx="1"/>
          </p:cNvCxnSpPr>
          <p:nvPr/>
        </p:nvCxnSpPr>
        <p:spPr>
          <a:xfrm flipH="1" flipV="1">
            <a:off x="3148971" y="4366833"/>
            <a:ext cx="2190024" cy="98946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12" name="Rounded Rectangle 11"/>
          <p:cNvSpPr/>
          <p:nvPr/>
        </p:nvSpPr>
        <p:spPr>
          <a:xfrm>
            <a:off x="5841039" y="1244710"/>
            <a:ext cx="3068063" cy="660535"/>
          </a:xfrm>
          <a:prstGeom prst="roundRect">
            <a:avLst/>
          </a:prstGeom>
          <a:solidFill>
            <a:srgbClr val="CCC1DA"/>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a:latin typeface="Segoe Print" pitchFamily="2" charset="0"/>
              </a:rPr>
              <a:t>scan the digits in reverse from the array</a:t>
            </a:r>
            <a:endParaRPr lang="en-US" sz="1400" b="1" dirty="0">
              <a:latin typeface="Menlo Regular"/>
              <a:cs typeface="Menlo Regular"/>
            </a:endParaRPr>
          </a:p>
        </p:txBody>
      </p:sp>
      <p:cxnSp>
        <p:nvCxnSpPr>
          <p:cNvPr id="14" name="Straight Arrow Connector 13"/>
          <p:cNvCxnSpPr>
            <a:stCxn id="12" idx="1"/>
          </p:cNvCxnSpPr>
          <p:nvPr/>
        </p:nvCxnSpPr>
        <p:spPr>
          <a:xfrm flipH="1">
            <a:off x="4639252" y="1574978"/>
            <a:ext cx="1201787" cy="1572202"/>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15" name="Rounded Rectangle 14"/>
          <p:cNvSpPr/>
          <p:nvPr/>
        </p:nvSpPr>
        <p:spPr>
          <a:xfrm>
            <a:off x="5465228" y="2943208"/>
            <a:ext cx="3541086" cy="330267"/>
          </a:xfrm>
          <a:prstGeom prst="roundRect">
            <a:avLst/>
          </a:prstGeom>
          <a:solidFill>
            <a:srgbClr val="CCC1DA"/>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a:latin typeface="Segoe Print" pitchFamily="2" charset="0"/>
              </a:rPr>
              <a:t>compose a substring for the digits</a:t>
            </a:r>
            <a:endParaRPr lang="en-US" sz="1400" b="1" dirty="0">
              <a:latin typeface="Menlo Regular"/>
              <a:cs typeface="Menlo Regular"/>
            </a:endParaRPr>
          </a:p>
        </p:txBody>
      </p:sp>
      <p:cxnSp>
        <p:nvCxnSpPr>
          <p:cNvPr id="16" name="Straight Arrow Connector 15"/>
          <p:cNvCxnSpPr>
            <a:stCxn id="15" idx="1"/>
          </p:cNvCxnSpPr>
          <p:nvPr/>
        </p:nvCxnSpPr>
        <p:spPr>
          <a:xfrm flipH="1">
            <a:off x="3752896" y="3108342"/>
            <a:ext cx="1712332" cy="337349"/>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22" name="Rounded Rectangle 21"/>
          <p:cNvSpPr/>
          <p:nvPr/>
        </p:nvSpPr>
        <p:spPr>
          <a:xfrm>
            <a:off x="5841039" y="3280091"/>
            <a:ext cx="3068063" cy="331200"/>
          </a:xfrm>
          <a:prstGeom prst="roundRect">
            <a:avLst/>
          </a:prstGeom>
          <a:solidFill>
            <a:srgbClr val="CCC1DA"/>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a:latin typeface="Segoe Print" pitchFamily="2" charset="0"/>
              </a:rPr>
              <a:t>for every 5 digits scanned,</a:t>
            </a:r>
            <a:endParaRPr lang="en-US" sz="1400" b="1" dirty="0">
              <a:latin typeface="Menlo Regular"/>
              <a:cs typeface="Menlo Regular"/>
            </a:endParaRPr>
          </a:p>
        </p:txBody>
      </p:sp>
      <p:cxnSp>
        <p:nvCxnSpPr>
          <p:cNvPr id="24" name="Straight Arrow Connector 23"/>
          <p:cNvCxnSpPr>
            <a:stCxn id="22" idx="1"/>
          </p:cNvCxnSpPr>
          <p:nvPr/>
        </p:nvCxnSpPr>
        <p:spPr>
          <a:xfrm flipH="1">
            <a:off x="3774904" y="3445691"/>
            <a:ext cx="2066135" cy="171939"/>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32" name="Rounded Rectangle 31"/>
          <p:cNvSpPr/>
          <p:nvPr/>
        </p:nvSpPr>
        <p:spPr>
          <a:xfrm>
            <a:off x="5740715" y="3617630"/>
            <a:ext cx="3265599" cy="490044"/>
          </a:xfrm>
          <a:prstGeom prst="roundRect">
            <a:avLst/>
          </a:prstGeom>
          <a:solidFill>
            <a:srgbClr val="CCC1DA"/>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a:latin typeface="Segoe Print" pitchFamily="2" charset="0"/>
              </a:rPr>
              <a:t>take the value of the string (</a:t>
            </a:r>
            <a:r>
              <a:rPr lang="en-US" sz="1200" dirty="0" err="1">
                <a:latin typeface="Menlo Regular" pitchFamily="49" charset="0"/>
                <a:ea typeface="Menlo Regular" pitchFamily="49" charset="0"/>
                <a:cs typeface="Menlo Regular" pitchFamily="49" charset="0"/>
              </a:rPr>
              <a:t>atoi</a:t>
            </a:r>
            <a:r>
              <a:rPr lang="en-US" sz="1200" dirty="0">
                <a:latin typeface="Segoe Print" pitchFamily="2" charset="0"/>
              </a:rPr>
              <a:t> </a:t>
            </a:r>
            <a:r>
              <a:rPr lang="en-US" sz="1400" dirty="0">
                <a:latin typeface="Segoe Print" pitchFamily="2" charset="0"/>
              </a:rPr>
              <a:t>converts a </a:t>
            </a:r>
            <a:r>
              <a:rPr lang="en-US" sz="1200" dirty="0">
                <a:latin typeface="Menlo Regular" pitchFamily="49" charset="0"/>
                <a:ea typeface="Menlo Regular" pitchFamily="49" charset="0"/>
                <a:cs typeface="Menlo Regular" pitchFamily="49" charset="0"/>
              </a:rPr>
              <a:t>C-string</a:t>
            </a:r>
            <a:r>
              <a:rPr lang="en-US" sz="1400" dirty="0">
                <a:latin typeface="Segoe Print" pitchFamily="2" charset="0"/>
              </a:rPr>
              <a:t> to an </a:t>
            </a:r>
            <a:r>
              <a:rPr lang="en-US" sz="1200" dirty="0" err="1">
                <a:latin typeface="Menlo Regular" pitchFamily="49" charset="0"/>
                <a:ea typeface="Menlo Regular" pitchFamily="49" charset="0"/>
                <a:cs typeface="Menlo Regular" pitchFamily="49" charset="0"/>
              </a:rPr>
              <a:t>int</a:t>
            </a:r>
            <a:r>
              <a:rPr lang="en-US" sz="1400" dirty="0">
                <a:latin typeface="Segoe Print" pitchFamily="2" charset="0"/>
              </a:rPr>
              <a:t>)</a:t>
            </a:r>
            <a:endParaRPr lang="en-US" sz="1400" b="1" dirty="0">
              <a:latin typeface="Menlo Regular"/>
              <a:cs typeface="Menlo Regular"/>
            </a:endParaRPr>
          </a:p>
        </p:txBody>
      </p:sp>
      <p:cxnSp>
        <p:nvCxnSpPr>
          <p:cNvPr id="33" name="Straight Arrow Connector 32"/>
          <p:cNvCxnSpPr>
            <a:stCxn id="32" idx="1"/>
          </p:cNvCxnSpPr>
          <p:nvPr/>
        </p:nvCxnSpPr>
        <p:spPr>
          <a:xfrm flipH="1">
            <a:off x="4411119" y="3862652"/>
            <a:ext cx="1329596" cy="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3561072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596" y="236292"/>
            <a:ext cx="8422204" cy="5889871"/>
          </a:xfrm>
        </p:spPr>
        <p:txBody>
          <a:bodyPr/>
          <a:lstStyle/>
          <a:p>
            <a:r>
              <a:rPr lang="en-US" dirty="0"/>
              <a:t>We are not done with </a:t>
            </a:r>
            <a:r>
              <a:rPr lang="en-US" sz="2000" b="1" dirty="0">
                <a:latin typeface="Menlo Regular"/>
                <a:cs typeface="Menlo Regular"/>
              </a:rPr>
              <a:t>Node * </a:t>
            </a:r>
            <a:r>
              <a:rPr lang="en-US" sz="2000" b="1" dirty="0" err="1">
                <a:latin typeface="Menlo Regular"/>
                <a:cs typeface="Menlo Regular"/>
              </a:rPr>
              <a:t>create_num_list</a:t>
            </a:r>
            <a:r>
              <a:rPr lang="en-US" sz="2000" b="1" dirty="0">
                <a:latin typeface="Menlo Regular"/>
                <a:cs typeface="Menlo Regular"/>
              </a:rPr>
              <a:t>() </a:t>
            </a:r>
            <a:r>
              <a:rPr lang="en-US" dirty="0"/>
              <a:t>yet…</a:t>
            </a:r>
            <a:br>
              <a:rPr lang="en-US" dirty="0"/>
            </a:br>
            <a:endParaRPr lang="en-US" dirty="0"/>
          </a:p>
        </p:txBody>
      </p:sp>
      <p:sp>
        <p:nvSpPr>
          <p:cNvPr id="4" name="Slide Number Placeholder 3"/>
          <p:cNvSpPr>
            <a:spLocks noGrp="1"/>
          </p:cNvSpPr>
          <p:nvPr>
            <p:ph type="sldNum" sz="quarter" idx="12"/>
          </p:nvPr>
        </p:nvSpPr>
        <p:spPr/>
        <p:txBody>
          <a:bodyPr/>
          <a:lstStyle/>
          <a:p>
            <a:fld id="{A2D5F323-9395-A24C-8003-89F99F5948AE}" type="slidenum">
              <a:rPr lang="en-US" smtClean="0"/>
              <a:pPr/>
              <a:t>102</a:t>
            </a:fld>
            <a:endParaRPr lang="en-US"/>
          </a:p>
        </p:txBody>
      </p:sp>
      <p:sp>
        <p:nvSpPr>
          <p:cNvPr id="7" name="Rectangle 6"/>
          <p:cNvSpPr/>
          <p:nvPr/>
        </p:nvSpPr>
        <p:spPr>
          <a:xfrm>
            <a:off x="457200" y="1256922"/>
            <a:ext cx="8229600" cy="5182101"/>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400" dirty="0">
                <a:solidFill>
                  <a:srgbClr val="000000"/>
                </a:solidFill>
                <a:latin typeface="Menlo Regular"/>
                <a:cs typeface="Menlo Regular"/>
              </a:rPr>
              <a:t>Node * </a:t>
            </a:r>
            <a:r>
              <a:rPr lang="en-US" sz="1400" dirty="0" err="1">
                <a:solidFill>
                  <a:srgbClr val="000000"/>
                </a:solidFill>
                <a:latin typeface="Menlo Regular"/>
                <a:cs typeface="Menlo Regular"/>
              </a:rPr>
              <a:t>create_num_list</a:t>
            </a:r>
            <a:r>
              <a:rPr lang="en-US" sz="1400" dirty="0">
                <a:solidFill>
                  <a:srgbClr val="000000"/>
                </a:solidFill>
                <a:latin typeface="Menlo Regular"/>
                <a:cs typeface="Menlo Regular"/>
              </a:rPr>
              <a:t>()</a:t>
            </a:r>
          </a:p>
          <a:p>
            <a:r>
              <a:rPr lang="en-US" sz="1400" dirty="0">
                <a:solidFill>
                  <a:srgbClr val="000000"/>
                </a:solidFill>
                <a:latin typeface="Menlo Regular"/>
                <a:cs typeface="Menlo Regular"/>
              </a:rPr>
              <a:t>{</a:t>
            </a:r>
          </a:p>
          <a:p>
            <a:r>
              <a:rPr lang="en-US" sz="1400" dirty="0">
                <a:solidFill>
                  <a:srgbClr val="000000"/>
                </a:solidFill>
                <a:latin typeface="Menlo Regular"/>
                <a:cs typeface="Menlo Regular"/>
              </a:rPr>
              <a:t>	...</a:t>
            </a:r>
          </a:p>
          <a:p>
            <a:endParaRPr lang="en-US" sz="1400" dirty="0">
              <a:solidFill>
                <a:srgbClr val="000000"/>
              </a:solidFill>
              <a:latin typeface="Menlo Regular"/>
              <a:cs typeface="Menlo Regular"/>
            </a:endParaRPr>
          </a:p>
          <a:p>
            <a:r>
              <a:rPr lang="en-US" sz="1400" dirty="0">
                <a:solidFill>
                  <a:srgbClr val="000000"/>
                </a:solidFill>
                <a:latin typeface="Menlo Regular"/>
                <a:cs typeface="Menlo Regular"/>
              </a:rPr>
              <a:t> 	</a:t>
            </a:r>
            <a:r>
              <a:rPr lang="en-US" sz="1400" dirty="0">
                <a:solidFill>
                  <a:schemeClr val="tx1">
                    <a:lumMod val="50000"/>
                    <a:lumOff val="50000"/>
                  </a:schemeClr>
                </a:solidFill>
                <a:latin typeface="Menlo Regular"/>
                <a:cs typeface="Menlo Regular"/>
              </a:rPr>
              <a:t>// the digits array is scanned and there are still digits </a:t>
            </a:r>
          </a:p>
          <a:p>
            <a:r>
              <a:rPr lang="en-US" sz="1400" dirty="0">
                <a:solidFill>
                  <a:schemeClr val="tx1">
                    <a:lumMod val="50000"/>
                    <a:lumOff val="50000"/>
                  </a:schemeClr>
                </a:solidFill>
                <a:latin typeface="Menlo Regular"/>
                <a:cs typeface="Menlo Regular"/>
              </a:rPr>
              <a:t>    // stored in </a:t>
            </a:r>
            <a:r>
              <a:rPr lang="en-US" sz="1400" dirty="0" err="1">
                <a:solidFill>
                  <a:schemeClr val="tx1">
                    <a:lumMod val="50000"/>
                    <a:lumOff val="50000"/>
                  </a:schemeClr>
                </a:solidFill>
                <a:latin typeface="Menlo Regular"/>
                <a:cs typeface="Menlo Regular"/>
              </a:rPr>
              <a:t>str</a:t>
            </a:r>
            <a:r>
              <a:rPr lang="en-US" sz="1400" dirty="0">
                <a:solidFill>
                  <a:schemeClr val="tx1">
                    <a:lumMod val="50000"/>
                    <a:lumOff val="50000"/>
                  </a:schemeClr>
                </a:solidFill>
                <a:latin typeface="Menlo Regular"/>
                <a:cs typeface="Menlo Regular"/>
              </a:rPr>
              <a:t> that are not inserted into the list yet</a:t>
            </a:r>
          </a:p>
          <a:p>
            <a:r>
              <a:rPr lang="en-US" sz="1400" dirty="0">
                <a:solidFill>
                  <a:srgbClr val="000000"/>
                </a:solidFill>
                <a:latin typeface="Menlo Regular"/>
                <a:cs typeface="Menlo Regular"/>
              </a:rPr>
              <a:t>    if (!</a:t>
            </a:r>
            <a:r>
              <a:rPr lang="en-US" sz="1400" dirty="0" err="1">
                <a:solidFill>
                  <a:srgbClr val="000000"/>
                </a:solidFill>
                <a:latin typeface="Menlo Regular"/>
                <a:cs typeface="Menlo Regular"/>
              </a:rPr>
              <a:t>str.empty</a:t>
            </a:r>
            <a:r>
              <a:rPr lang="en-US" sz="1400" dirty="0">
                <a:solidFill>
                  <a:srgbClr val="000000"/>
                </a:solidFill>
                <a:latin typeface="Menlo Regular"/>
                <a:cs typeface="Menlo Regular"/>
              </a:rPr>
              <a:t>()) {</a:t>
            </a:r>
          </a:p>
          <a:p>
            <a:r>
              <a:rPr lang="en-US" sz="1400" dirty="0">
                <a:solidFill>
                  <a:srgbClr val="000000"/>
                </a:solidFill>
                <a:latin typeface="Menlo Regular"/>
                <a:cs typeface="Menlo Regular"/>
              </a:rPr>
              <a:t>        </a:t>
            </a:r>
            <a:r>
              <a:rPr lang="en-US" sz="1400" dirty="0" err="1">
                <a:solidFill>
                  <a:srgbClr val="000000"/>
                </a:solidFill>
                <a:latin typeface="Menlo Regular"/>
                <a:cs typeface="Menlo Regular"/>
              </a:rPr>
              <a:t>val</a:t>
            </a:r>
            <a:r>
              <a:rPr lang="en-US" sz="1400" dirty="0">
                <a:solidFill>
                  <a:srgbClr val="000000"/>
                </a:solidFill>
                <a:latin typeface="Menlo Regular"/>
                <a:cs typeface="Menlo Regular"/>
              </a:rPr>
              <a:t> = </a:t>
            </a:r>
            <a:r>
              <a:rPr lang="en-US" sz="1400" dirty="0" err="1">
                <a:solidFill>
                  <a:srgbClr val="000000"/>
                </a:solidFill>
                <a:latin typeface="Menlo Regular"/>
                <a:cs typeface="Menlo Regular"/>
              </a:rPr>
              <a:t>atoi</a:t>
            </a:r>
            <a:r>
              <a:rPr lang="en-US" sz="1400" dirty="0">
                <a:solidFill>
                  <a:srgbClr val="000000"/>
                </a:solidFill>
                <a:latin typeface="Menlo Regular"/>
                <a:cs typeface="Menlo Regular"/>
              </a:rPr>
              <a:t>(</a:t>
            </a:r>
            <a:r>
              <a:rPr lang="en-US" sz="1400" dirty="0" err="1">
                <a:solidFill>
                  <a:srgbClr val="000000"/>
                </a:solidFill>
                <a:latin typeface="Menlo Regular"/>
                <a:cs typeface="Menlo Regular"/>
              </a:rPr>
              <a:t>str.c_str</a:t>
            </a:r>
            <a:r>
              <a:rPr lang="en-US" sz="1400" dirty="0">
                <a:solidFill>
                  <a:srgbClr val="000000"/>
                </a:solidFill>
                <a:latin typeface="Menlo Regular"/>
                <a:cs typeface="Menlo Regular"/>
              </a:rPr>
              <a:t>());</a:t>
            </a:r>
          </a:p>
          <a:p>
            <a:endParaRPr lang="en-US" sz="1400" dirty="0">
              <a:solidFill>
                <a:srgbClr val="000000"/>
              </a:solidFill>
              <a:latin typeface="Menlo Regular"/>
              <a:cs typeface="Menlo Regular"/>
            </a:endParaRPr>
          </a:p>
          <a:p>
            <a:r>
              <a:rPr lang="en-US" sz="1400" dirty="0">
                <a:solidFill>
                  <a:srgbClr val="000000"/>
                </a:solidFill>
                <a:latin typeface="Menlo Regular"/>
                <a:cs typeface="Menlo Regular"/>
              </a:rPr>
              <a:t>        </a:t>
            </a:r>
            <a:r>
              <a:rPr lang="en-US" sz="1400" b="1" dirty="0">
                <a:solidFill>
                  <a:srgbClr val="FF0000"/>
                </a:solidFill>
                <a:latin typeface="Menlo Regular"/>
                <a:cs typeface="Menlo Regular"/>
              </a:rPr>
              <a:t>// TASK 1c: insert a value as a node to the head of the linked list</a:t>
            </a:r>
          </a:p>
          <a:p>
            <a:endParaRPr lang="en-US" sz="1400" b="1" dirty="0">
              <a:solidFill>
                <a:srgbClr val="FF0000"/>
              </a:solidFill>
              <a:latin typeface="Menlo Regular"/>
              <a:cs typeface="Menlo Regular"/>
            </a:endParaRPr>
          </a:p>
          <a:p>
            <a:endParaRPr lang="en-US" sz="1400" dirty="0">
              <a:solidFill>
                <a:srgbClr val="000000"/>
              </a:solidFill>
              <a:latin typeface="Menlo Regular"/>
              <a:cs typeface="Menlo Regular"/>
            </a:endParaRPr>
          </a:p>
          <a:p>
            <a:r>
              <a:rPr lang="en-US" sz="1400" dirty="0">
                <a:solidFill>
                  <a:srgbClr val="000000"/>
                </a:solidFill>
                <a:latin typeface="Menlo Regular"/>
                <a:cs typeface="Menlo Regular"/>
              </a:rPr>
              <a:t>	}</a:t>
            </a:r>
          </a:p>
          <a:p>
            <a:endParaRPr lang="en-US" sz="1400" dirty="0">
              <a:solidFill>
                <a:srgbClr val="000000"/>
              </a:solidFill>
              <a:latin typeface="Menlo Regular"/>
              <a:cs typeface="Menlo Regular"/>
            </a:endParaRPr>
          </a:p>
          <a:p>
            <a:r>
              <a:rPr lang="en-US" sz="1400" dirty="0">
                <a:solidFill>
                  <a:srgbClr val="000000"/>
                </a:solidFill>
                <a:latin typeface="Menlo Regular"/>
                <a:cs typeface="Menlo Regular"/>
              </a:rPr>
              <a:t>    if (digits != NULL) {</a:t>
            </a:r>
          </a:p>
          <a:p>
            <a:r>
              <a:rPr lang="en-US" sz="1400" dirty="0">
                <a:solidFill>
                  <a:srgbClr val="000000"/>
                </a:solidFill>
                <a:latin typeface="Menlo Regular"/>
                <a:cs typeface="Menlo Regular"/>
              </a:rPr>
              <a:t>		delete [] digits;</a:t>
            </a:r>
          </a:p>
          <a:p>
            <a:r>
              <a:rPr lang="en-US" sz="1400" dirty="0">
                <a:solidFill>
                  <a:srgbClr val="000000"/>
                </a:solidFill>
                <a:latin typeface="Menlo Regular"/>
                <a:cs typeface="Menlo Regular"/>
              </a:rPr>
              <a:t>	}</a:t>
            </a:r>
          </a:p>
          <a:p>
            <a:endParaRPr lang="en-US" sz="1400" dirty="0">
              <a:solidFill>
                <a:srgbClr val="000000"/>
              </a:solidFill>
              <a:latin typeface="Menlo Regular"/>
              <a:cs typeface="Menlo Regular"/>
            </a:endParaRPr>
          </a:p>
          <a:p>
            <a:r>
              <a:rPr lang="en-US" sz="1400" dirty="0">
                <a:solidFill>
                  <a:srgbClr val="000000"/>
                </a:solidFill>
                <a:latin typeface="Menlo Regular"/>
                <a:cs typeface="Menlo Regular"/>
              </a:rPr>
              <a:t>    </a:t>
            </a:r>
            <a:r>
              <a:rPr lang="en-US" sz="1400" b="1" dirty="0">
                <a:solidFill>
                  <a:srgbClr val="FF0000"/>
                </a:solidFill>
                <a:latin typeface="Menlo Regular"/>
                <a:cs typeface="Menlo Regular"/>
              </a:rPr>
              <a:t>// TASK 1d: return the pointer to the linked list</a:t>
            </a:r>
          </a:p>
          <a:p>
            <a:endParaRPr lang="en-US" sz="1400" dirty="0">
              <a:solidFill>
                <a:srgbClr val="000000"/>
              </a:solidFill>
              <a:latin typeface="Menlo Regular"/>
              <a:cs typeface="Menlo Regular"/>
            </a:endParaRPr>
          </a:p>
          <a:p>
            <a:endParaRPr lang="en-US" sz="1400" dirty="0">
              <a:solidFill>
                <a:srgbClr val="000000"/>
              </a:solidFill>
              <a:latin typeface="Menlo Regular"/>
              <a:cs typeface="Menlo Regular"/>
            </a:endParaRPr>
          </a:p>
          <a:p>
            <a:endParaRPr lang="en-US" sz="1400" dirty="0">
              <a:solidFill>
                <a:srgbClr val="000000"/>
              </a:solidFill>
              <a:latin typeface="Menlo Regular"/>
              <a:cs typeface="Menlo Regular"/>
            </a:endParaRPr>
          </a:p>
          <a:p>
            <a:r>
              <a:rPr lang="en-US" sz="1400" dirty="0">
                <a:solidFill>
                  <a:srgbClr val="000000"/>
                </a:solidFill>
                <a:latin typeface="Menlo Regular"/>
                <a:cs typeface="Menlo Regular"/>
              </a:rPr>
              <a:t>}</a:t>
            </a:r>
          </a:p>
        </p:txBody>
      </p:sp>
      <p:sp>
        <p:nvSpPr>
          <p:cNvPr id="8" name="Rounded Rectangle 7"/>
          <p:cNvSpPr/>
          <p:nvPr/>
        </p:nvSpPr>
        <p:spPr>
          <a:xfrm>
            <a:off x="4431885" y="3563441"/>
            <a:ext cx="4574430" cy="945931"/>
          </a:xfrm>
          <a:prstGeom prst="round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dirty="0">
                <a:latin typeface="Segoe Print" pitchFamily="2" charset="0"/>
              </a:rPr>
              <a:t>TASK 1c: insert the value to the head of list.  </a:t>
            </a:r>
            <a:r>
              <a:rPr lang="en-US" sz="1600" b="1" dirty="0">
                <a:solidFill>
                  <a:srgbClr val="FF0000"/>
                </a:solidFill>
                <a:latin typeface="Segoe Print" pitchFamily="2" charset="0"/>
              </a:rPr>
              <a:t>This is essentially the same statement that you write for TASK 1b.</a:t>
            </a:r>
            <a:endParaRPr lang="en-US" sz="1600" b="1" dirty="0">
              <a:solidFill>
                <a:srgbClr val="FF0000"/>
              </a:solidFill>
              <a:latin typeface="Menlo Regular"/>
              <a:cs typeface="Menlo Regular"/>
            </a:endParaRPr>
          </a:p>
        </p:txBody>
      </p:sp>
      <p:cxnSp>
        <p:nvCxnSpPr>
          <p:cNvPr id="9" name="Straight Arrow Connector 8"/>
          <p:cNvCxnSpPr>
            <a:stCxn id="8" idx="1"/>
          </p:cNvCxnSpPr>
          <p:nvPr/>
        </p:nvCxnSpPr>
        <p:spPr>
          <a:xfrm flipH="1" flipV="1">
            <a:off x="2708373" y="3563441"/>
            <a:ext cx="1723512" cy="472966"/>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12" name="Rounded Rectangle 11"/>
          <p:cNvSpPr/>
          <p:nvPr/>
        </p:nvSpPr>
        <p:spPr>
          <a:xfrm>
            <a:off x="5841039" y="765717"/>
            <a:ext cx="3068063" cy="1390185"/>
          </a:xfrm>
          <a:prstGeom prst="roundRect">
            <a:avLst/>
          </a:prstGeom>
          <a:solidFill>
            <a:srgbClr val="CCC1DA"/>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a:latin typeface="Segoe Print" pitchFamily="2" charset="0"/>
              </a:rPr>
              <a:t>After the execution of the preceding for loop, there may still be digits that are not inserted into the linked list</a:t>
            </a:r>
          </a:p>
          <a:p>
            <a:pPr algn="ctr"/>
            <a:r>
              <a:rPr lang="en-US" sz="1400" dirty="0">
                <a:latin typeface="Segoe Print" pitchFamily="2" charset="0"/>
                <a:cs typeface="Menlo Regular"/>
              </a:rPr>
              <a:t>(think of the most significant digits "43" in slide #6)</a:t>
            </a:r>
            <a:endParaRPr lang="en-US" sz="1400" dirty="0">
              <a:latin typeface="Menlo Regular"/>
              <a:cs typeface="Menlo Regular"/>
            </a:endParaRPr>
          </a:p>
        </p:txBody>
      </p:sp>
      <p:cxnSp>
        <p:nvCxnSpPr>
          <p:cNvPr id="14" name="Straight Arrow Connector 13"/>
          <p:cNvCxnSpPr>
            <a:stCxn id="12" idx="1"/>
          </p:cNvCxnSpPr>
          <p:nvPr/>
        </p:nvCxnSpPr>
        <p:spPr>
          <a:xfrm flipH="1">
            <a:off x="1451377" y="1460810"/>
            <a:ext cx="4389662" cy="521758"/>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32" name="Rounded Rectangle 31"/>
          <p:cNvSpPr/>
          <p:nvPr/>
        </p:nvSpPr>
        <p:spPr>
          <a:xfrm>
            <a:off x="5338995" y="2705288"/>
            <a:ext cx="3667319" cy="368705"/>
          </a:xfrm>
          <a:prstGeom prst="roundRect">
            <a:avLst/>
          </a:prstGeom>
          <a:solidFill>
            <a:srgbClr val="CCC1DA"/>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a:latin typeface="Segoe Print" pitchFamily="2" charset="0"/>
              </a:rPr>
              <a:t>take the value of the residual string</a:t>
            </a:r>
            <a:endParaRPr lang="en-US" sz="1400" b="1" dirty="0">
              <a:latin typeface="Menlo Regular"/>
              <a:cs typeface="Menlo Regular"/>
            </a:endParaRPr>
          </a:p>
        </p:txBody>
      </p:sp>
      <p:cxnSp>
        <p:nvCxnSpPr>
          <p:cNvPr id="33" name="Straight Arrow Connector 32"/>
          <p:cNvCxnSpPr>
            <a:stCxn id="32" idx="1"/>
          </p:cNvCxnSpPr>
          <p:nvPr/>
        </p:nvCxnSpPr>
        <p:spPr>
          <a:xfrm flipH="1">
            <a:off x="4004247" y="2889641"/>
            <a:ext cx="1334748" cy="119057"/>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28" name="Rounded Rectangle 27"/>
          <p:cNvSpPr/>
          <p:nvPr/>
        </p:nvSpPr>
        <p:spPr>
          <a:xfrm>
            <a:off x="4159751" y="5653197"/>
            <a:ext cx="3874660" cy="945931"/>
          </a:xfrm>
          <a:prstGeom prst="round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dirty="0">
                <a:latin typeface="Segoe Print" pitchFamily="2" charset="0"/>
              </a:rPr>
              <a:t>TASK 1d: return the pointer to the linked list</a:t>
            </a:r>
            <a:endParaRPr lang="en-US" sz="1600" b="1" dirty="0">
              <a:solidFill>
                <a:srgbClr val="FF0000"/>
              </a:solidFill>
              <a:latin typeface="Menlo Regular"/>
              <a:cs typeface="Menlo Regular"/>
            </a:endParaRPr>
          </a:p>
        </p:txBody>
      </p:sp>
      <p:cxnSp>
        <p:nvCxnSpPr>
          <p:cNvPr id="29" name="Straight Arrow Connector 28"/>
          <p:cNvCxnSpPr>
            <a:stCxn id="28" idx="1"/>
          </p:cNvCxnSpPr>
          <p:nvPr/>
        </p:nvCxnSpPr>
        <p:spPr>
          <a:xfrm flipH="1" flipV="1">
            <a:off x="1866056" y="5494175"/>
            <a:ext cx="2293695" cy="631988"/>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39" name="Rounded Rectangle 38"/>
          <p:cNvSpPr/>
          <p:nvPr/>
        </p:nvSpPr>
        <p:spPr>
          <a:xfrm>
            <a:off x="4572001" y="4665228"/>
            <a:ext cx="4419986" cy="368705"/>
          </a:xfrm>
          <a:prstGeom prst="roundRect">
            <a:avLst/>
          </a:prstGeom>
          <a:solidFill>
            <a:srgbClr val="CCC1DA"/>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a:latin typeface="Segoe Print" pitchFamily="2" charset="0"/>
              </a:rPr>
              <a:t>free the dynamic array storing the digits</a:t>
            </a:r>
            <a:endParaRPr lang="en-US" sz="1400" b="1" dirty="0">
              <a:latin typeface="Menlo Regular"/>
              <a:cs typeface="Menlo Regular"/>
            </a:endParaRPr>
          </a:p>
        </p:txBody>
      </p:sp>
      <p:cxnSp>
        <p:nvCxnSpPr>
          <p:cNvPr id="40" name="Straight Arrow Connector 39"/>
          <p:cNvCxnSpPr>
            <a:stCxn id="39" idx="1"/>
          </p:cNvCxnSpPr>
          <p:nvPr/>
        </p:nvCxnSpPr>
        <p:spPr>
          <a:xfrm flipH="1" flipV="1">
            <a:off x="3288632" y="4722379"/>
            <a:ext cx="1283369" cy="127202"/>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112156321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Checking: Printing the Linked Lists</a:t>
            </a:r>
          </a:p>
        </p:txBody>
      </p:sp>
      <p:sp>
        <p:nvSpPr>
          <p:cNvPr id="3" name="Content Placeholder 2"/>
          <p:cNvSpPr>
            <a:spLocks noGrp="1"/>
          </p:cNvSpPr>
          <p:nvPr>
            <p:ph idx="1"/>
          </p:nvPr>
        </p:nvSpPr>
        <p:spPr>
          <a:xfrm>
            <a:off x="457200" y="1296955"/>
            <a:ext cx="8229600" cy="4829208"/>
          </a:xfrm>
        </p:spPr>
        <p:txBody>
          <a:bodyPr/>
          <a:lstStyle/>
          <a:p>
            <a:r>
              <a:rPr lang="en-US" dirty="0"/>
              <a:t>Now, check that the linked lists are correctly built by calling the </a:t>
            </a:r>
            <a:r>
              <a:rPr lang="en-US" sz="2000" b="1" dirty="0">
                <a:latin typeface="Menlo Regular"/>
                <a:cs typeface="Menlo Regular"/>
              </a:rPr>
              <a:t>void </a:t>
            </a:r>
            <a:r>
              <a:rPr lang="en-US" sz="2000" b="1" dirty="0" err="1">
                <a:latin typeface="Menlo Regular"/>
                <a:cs typeface="Menlo Regular"/>
              </a:rPr>
              <a:t>print_list</a:t>
            </a:r>
            <a:r>
              <a:rPr lang="en-US" sz="2000" b="1" dirty="0">
                <a:latin typeface="Menlo Regular"/>
                <a:cs typeface="Menlo Regular"/>
              </a:rPr>
              <a:t>(Node * ) </a:t>
            </a:r>
            <a:r>
              <a:rPr lang="en-US" dirty="0"/>
              <a:t>function.</a:t>
            </a:r>
          </a:p>
        </p:txBody>
      </p:sp>
      <p:sp>
        <p:nvSpPr>
          <p:cNvPr id="4" name="Slide Number Placeholder 3"/>
          <p:cNvSpPr>
            <a:spLocks noGrp="1"/>
          </p:cNvSpPr>
          <p:nvPr>
            <p:ph type="sldNum" sz="quarter" idx="12"/>
          </p:nvPr>
        </p:nvSpPr>
        <p:spPr/>
        <p:txBody>
          <a:bodyPr/>
          <a:lstStyle/>
          <a:p>
            <a:fld id="{A2D5F323-9395-A24C-8003-89F99F5948AE}" type="slidenum">
              <a:rPr lang="en-US" smtClean="0"/>
              <a:pPr/>
              <a:t>103</a:t>
            </a:fld>
            <a:endParaRPr lang="en-US"/>
          </a:p>
        </p:txBody>
      </p:sp>
      <p:sp>
        <p:nvSpPr>
          <p:cNvPr id="7" name="Rectangle 6"/>
          <p:cNvSpPr/>
          <p:nvPr/>
        </p:nvSpPr>
        <p:spPr>
          <a:xfrm>
            <a:off x="1001384" y="2345389"/>
            <a:ext cx="6941989" cy="3615271"/>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400" dirty="0" err="1">
                <a:solidFill>
                  <a:srgbClr val="000000"/>
                </a:solidFill>
                <a:latin typeface="Menlo Regular"/>
                <a:cs typeface="Menlo Regular"/>
              </a:rPr>
              <a:t>int</a:t>
            </a:r>
            <a:r>
              <a:rPr lang="en-US" sz="1400" dirty="0">
                <a:solidFill>
                  <a:srgbClr val="000000"/>
                </a:solidFill>
                <a:latin typeface="Menlo Regular"/>
                <a:cs typeface="Menlo Regular"/>
              </a:rPr>
              <a:t> main()</a:t>
            </a:r>
          </a:p>
          <a:p>
            <a:r>
              <a:rPr lang="en-US" sz="1400" dirty="0">
                <a:solidFill>
                  <a:srgbClr val="000000"/>
                </a:solidFill>
                <a:latin typeface="Menlo Regular"/>
                <a:cs typeface="Menlo Regular"/>
              </a:rPr>
              <a:t>{</a:t>
            </a:r>
          </a:p>
          <a:p>
            <a:r>
              <a:rPr lang="en-US" sz="1400" dirty="0">
                <a:solidFill>
                  <a:srgbClr val="000000"/>
                </a:solidFill>
                <a:latin typeface="Menlo Regular"/>
                <a:cs typeface="Menlo Regular"/>
              </a:rPr>
              <a:t>    Node * n1, * n2;	</a:t>
            </a:r>
            <a:r>
              <a:rPr lang="en-US" sz="1400" dirty="0">
                <a:solidFill>
                  <a:schemeClr val="tx1">
                    <a:lumMod val="50000"/>
                    <a:lumOff val="50000"/>
                  </a:schemeClr>
                </a:solidFill>
                <a:latin typeface="Menlo Regular"/>
                <a:cs typeface="Menlo Regular"/>
              </a:rPr>
              <a:t>// linked lists for large numbers</a:t>
            </a:r>
          </a:p>
          <a:p>
            <a:endParaRPr lang="en-US" sz="1400" dirty="0">
              <a:solidFill>
                <a:srgbClr val="000000"/>
              </a:solidFill>
              <a:latin typeface="Menlo Regular"/>
              <a:cs typeface="Menlo Regular"/>
            </a:endParaRPr>
          </a:p>
          <a:p>
            <a:r>
              <a:rPr lang="en-US" sz="1400" dirty="0">
                <a:solidFill>
                  <a:srgbClr val="000000"/>
                </a:solidFill>
                <a:latin typeface="Menlo Regular"/>
                <a:cs typeface="Menlo Regular"/>
              </a:rPr>
              <a:t>    </a:t>
            </a:r>
            <a:r>
              <a:rPr lang="en-US" sz="1400" dirty="0" err="1">
                <a:solidFill>
                  <a:srgbClr val="000000"/>
                </a:solidFill>
                <a:latin typeface="Menlo Regular"/>
                <a:cs typeface="Menlo Regular"/>
              </a:rPr>
              <a:t>cout</a:t>
            </a:r>
            <a:r>
              <a:rPr lang="en-US" sz="1400" dirty="0">
                <a:solidFill>
                  <a:srgbClr val="000000"/>
                </a:solidFill>
                <a:latin typeface="Menlo Regular"/>
                <a:cs typeface="Menlo Regular"/>
              </a:rPr>
              <a:t> &lt;&lt; "</a:t>
            </a:r>
            <a:r>
              <a:rPr lang="en-US" sz="1400" dirty="0" err="1">
                <a:solidFill>
                  <a:srgbClr val="000000"/>
                </a:solidFill>
                <a:latin typeface="Menlo Regular"/>
                <a:cs typeface="Menlo Regular"/>
              </a:rPr>
              <a:t>expr</a:t>
            </a:r>
            <a:r>
              <a:rPr lang="en-US" sz="1400" dirty="0">
                <a:solidFill>
                  <a:srgbClr val="000000"/>
                </a:solidFill>
                <a:latin typeface="Menlo Regular"/>
                <a:cs typeface="Menlo Regular"/>
              </a:rPr>
              <a:t>&gt; ";</a:t>
            </a:r>
          </a:p>
          <a:p>
            <a:r>
              <a:rPr lang="en-US" sz="1400" dirty="0">
                <a:solidFill>
                  <a:srgbClr val="000000"/>
                </a:solidFill>
                <a:latin typeface="Menlo Regular"/>
                <a:cs typeface="Menlo Regular"/>
              </a:rPr>
              <a:t>    n1 = </a:t>
            </a:r>
            <a:r>
              <a:rPr lang="en-US" sz="1400" b="1" dirty="0" err="1">
                <a:solidFill>
                  <a:schemeClr val="accent5">
                    <a:lumMod val="75000"/>
                  </a:schemeClr>
                </a:solidFill>
                <a:latin typeface="Menlo Regular"/>
                <a:cs typeface="Menlo Regular"/>
              </a:rPr>
              <a:t>create_num_list</a:t>
            </a:r>
            <a:r>
              <a:rPr lang="en-US" sz="1400" b="1" dirty="0">
                <a:solidFill>
                  <a:schemeClr val="accent5">
                    <a:lumMod val="75000"/>
                  </a:schemeClr>
                </a:solidFill>
                <a:latin typeface="Menlo Regular"/>
                <a:cs typeface="Menlo Regular"/>
              </a:rPr>
              <a:t>()</a:t>
            </a:r>
            <a:r>
              <a:rPr lang="en-US" sz="1400" dirty="0">
                <a:solidFill>
                  <a:srgbClr val="000000"/>
                </a:solidFill>
                <a:latin typeface="Menlo Regular"/>
                <a:cs typeface="Menlo Regular"/>
              </a:rPr>
              <a:t>;</a:t>
            </a:r>
          </a:p>
          <a:p>
            <a:r>
              <a:rPr lang="en-US" sz="1400" dirty="0">
                <a:solidFill>
                  <a:srgbClr val="000000"/>
                </a:solidFill>
                <a:latin typeface="Menlo Regular"/>
                <a:cs typeface="Menlo Regular"/>
              </a:rPr>
              <a:t>    </a:t>
            </a:r>
            <a:r>
              <a:rPr lang="en-US" sz="1400" dirty="0" err="1">
                <a:solidFill>
                  <a:srgbClr val="000000"/>
                </a:solidFill>
                <a:latin typeface="Menlo Regular"/>
                <a:cs typeface="Menlo Regular"/>
              </a:rPr>
              <a:t>cin.get</a:t>
            </a:r>
            <a:r>
              <a:rPr lang="en-US" sz="1400" dirty="0">
                <a:solidFill>
                  <a:srgbClr val="000000"/>
                </a:solidFill>
                <a:latin typeface="Menlo Regular"/>
                <a:cs typeface="Menlo Regular"/>
              </a:rPr>
              <a:t>();       </a:t>
            </a:r>
            <a:r>
              <a:rPr lang="en-US" sz="1400" dirty="0">
                <a:solidFill>
                  <a:schemeClr val="tx1">
                    <a:lumMod val="50000"/>
                    <a:lumOff val="50000"/>
                  </a:schemeClr>
                </a:solidFill>
                <a:latin typeface="Menlo Regular"/>
                <a:cs typeface="Menlo Regular"/>
              </a:rPr>
              <a:t>// skip the '&gt;' sign</a:t>
            </a:r>
          </a:p>
          <a:p>
            <a:r>
              <a:rPr lang="en-US" sz="1400" dirty="0">
                <a:solidFill>
                  <a:srgbClr val="000000"/>
                </a:solidFill>
                <a:latin typeface="Menlo Regular"/>
                <a:cs typeface="Menlo Regular"/>
              </a:rPr>
              <a:t>    </a:t>
            </a:r>
            <a:r>
              <a:rPr lang="en-US" sz="1400" dirty="0" err="1">
                <a:solidFill>
                  <a:srgbClr val="000000"/>
                </a:solidFill>
                <a:latin typeface="Menlo Regular"/>
                <a:cs typeface="Menlo Regular"/>
              </a:rPr>
              <a:t>cin.get</a:t>
            </a:r>
            <a:r>
              <a:rPr lang="en-US" sz="1400" dirty="0">
                <a:solidFill>
                  <a:srgbClr val="000000"/>
                </a:solidFill>
                <a:latin typeface="Menlo Regular"/>
                <a:cs typeface="Menlo Regular"/>
              </a:rPr>
              <a:t>();       </a:t>
            </a:r>
            <a:r>
              <a:rPr lang="en-US" sz="1400" dirty="0">
                <a:solidFill>
                  <a:schemeClr val="tx1">
                    <a:lumMod val="50000"/>
                    <a:lumOff val="50000"/>
                  </a:schemeClr>
                </a:solidFill>
                <a:latin typeface="Menlo Regular"/>
                <a:cs typeface="Menlo Regular"/>
              </a:rPr>
              <a:t>// the space after the '&gt;' sign</a:t>
            </a:r>
          </a:p>
          <a:p>
            <a:r>
              <a:rPr lang="en-US" sz="1400" dirty="0">
                <a:solidFill>
                  <a:srgbClr val="000000"/>
                </a:solidFill>
                <a:latin typeface="Menlo Regular"/>
                <a:cs typeface="Menlo Regular"/>
              </a:rPr>
              <a:t>    n2 = </a:t>
            </a:r>
            <a:r>
              <a:rPr lang="en-US" sz="1400" b="1" dirty="0" err="1">
                <a:solidFill>
                  <a:schemeClr val="accent5">
                    <a:lumMod val="75000"/>
                  </a:schemeClr>
                </a:solidFill>
                <a:latin typeface="Menlo Regular"/>
                <a:cs typeface="Menlo Regular"/>
              </a:rPr>
              <a:t>create_num_list</a:t>
            </a:r>
            <a:r>
              <a:rPr lang="en-US" sz="1400" b="1" dirty="0">
                <a:solidFill>
                  <a:schemeClr val="accent5">
                    <a:lumMod val="75000"/>
                  </a:schemeClr>
                </a:solidFill>
                <a:latin typeface="Menlo Regular"/>
                <a:cs typeface="Menlo Regular"/>
              </a:rPr>
              <a:t>()</a:t>
            </a:r>
            <a:r>
              <a:rPr lang="en-US" sz="1400" dirty="0">
                <a:solidFill>
                  <a:srgbClr val="000000"/>
                </a:solidFill>
                <a:latin typeface="Menlo Regular"/>
                <a:cs typeface="Menlo Regular"/>
              </a:rPr>
              <a:t>;</a:t>
            </a:r>
          </a:p>
          <a:p>
            <a:endParaRPr lang="en-US" sz="1400" dirty="0">
              <a:solidFill>
                <a:srgbClr val="000000"/>
              </a:solidFill>
              <a:latin typeface="Menlo Regular"/>
              <a:cs typeface="Menlo Regular"/>
            </a:endParaRPr>
          </a:p>
          <a:p>
            <a:r>
              <a:rPr lang="en-US" sz="1400" dirty="0">
                <a:solidFill>
                  <a:srgbClr val="000000"/>
                </a:solidFill>
                <a:latin typeface="Menlo Regular"/>
                <a:cs typeface="Menlo Regular"/>
              </a:rPr>
              <a:t>    </a:t>
            </a:r>
            <a:r>
              <a:rPr lang="en-US" sz="1400" b="1" dirty="0">
                <a:solidFill>
                  <a:srgbClr val="FF0000"/>
                </a:solidFill>
                <a:latin typeface="Menlo Regular"/>
                <a:cs typeface="Menlo Regular"/>
              </a:rPr>
              <a:t>// TASK 2: call </a:t>
            </a:r>
            <a:r>
              <a:rPr lang="en-US" sz="1400" b="1" dirty="0" err="1">
                <a:solidFill>
                  <a:srgbClr val="FF0000"/>
                </a:solidFill>
                <a:latin typeface="Menlo Regular"/>
                <a:cs typeface="Menlo Regular"/>
              </a:rPr>
              <a:t>print_list</a:t>
            </a:r>
            <a:r>
              <a:rPr lang="en-US" sz="1400" b="1" dirty="0">
                <a:solidFill>
                  <a:srgbClr val="FF0000"/>
                </a:solidFill>
                <a:latin typeface="Menlo Regular"/>
                <a:cs typeface="Menlo Regular"/>
              </a:rPr>
              <a:t>() on n1 and n2 for checking</a:t>
            </a:r>
          </a:p>
          <a:p>
            <a:r>
              <a:rPr lang="en-US" sz="1400" dirty="0">
                <a:solidFill>
                  <a:srgbClr val="000000"/>
                </a:solidFill>
                <a:latin typeface="Menlo Regular"/>
                <a:cs typeface="Menlo Regular"/>
              </a:rPr>
              <a:t>    </a:t>
            </a:r>
          </a:p>
          <a:p>
            <a:endParaRPr lang="en-US" sz="1400" dirty="0">
              <a:solidFill>
                <a:srgbClr val="000000"/>
              </a:solidFill>
              <a:latin typeface="Menlo Regular"/>
              <a:cs typeface="Menlo Regular"/>
            </a:endParaRPr>
          </a:p>
          <a:p>
            <a:r>
              <a:rPr lang="en-US" sz="1400" dirty="0">
                <a:solidFill>
                  <a:srgbClr val="000000"/>
                </a:solidFill>
                <a:latin typeface="Menlo Regular"/>
                <a:cs typeface="Menlo Regular"/>
              </a:rPr>
              <a:t> </a:t>
            </a:r>
          </a:p>
          <a:p>
            <a:r>
              <a:rPr lang="en-US" sz="1400" dirty="0">
                <a:solidFill>
                  <a:srgbClr val="000000"/>
                </a:solidFill>
                <a:latin typeface="Menlo Regular"/>
                <a:cs typeface="Menlo Regular"/>
              </a:rPr>
              <a:t>	...</a:t>
            </a:r>
          </a:p>
          <a:p>
            <a:r>
              <a:rPr lang="en-US" sz="1400" dirty="0">
                <a:solidFill>
                  <a:srgbClr val="000000"/>
                </a:solidFill>
                <a:latin typeface="Menlo Regular"/>
                <a:cs typeface="Menlo Regular"/>
              </a:rPr>
              <a:t>}</a:t>
            </a:r>
          </a:p>
        </p:txBody>
      </p:sp>
      <p:sp>
        <p:nvSpPr>
          <p:cNvPr id="6" name="Rounded Rectangle 5"/>
          <p:cNvSpPr/>
          <p:nvPr/>
        </p:nvSpPr>
        <p:spPr>
          <a:xfrm>
            <a:off x="4806471" y="5009207"/>
            <a:ext cx="3667319" cy="1203449"/>
          </a:xfrm>
          <a:prstGeom prst="round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dirty="0">
                <a:latin typeface="Segoe Print" pitchFamily="2" charset="0"/>
              </a:rPr>
              <a:t>TASK 2: Call </a:t>
            </a:r>
            <a:br>
              <a:rPr lang="en-US" sz="1600" dirty="0">
                <a:latin typeface="Segoe Print" pitchFamily="2" charset="0"/>
              </a:rPr>
            </a:br>
            <a:r>
              <a:rPr lang="en-US" sz="1600" b="1" dirty="0">
                <a:latin typeface="Menlo Regular"/>
                <a:cs typeface="Menlo Regular"/>
              </a:rPr>
              <a:t>void </a:t>
            </a:r>
            <a:r>
              <a:rPr lang="en-US" sz="1600" b="1" dirty="0" err="1">
                <a:latin typeface="Menlo Regular"/>
                <a:cs typeface="Menlo Regular"/>
              </a:rPr>
              <a:t>print_list</a:t>
            </a:r>
            <a:r>
              <a:rPr lang="en-US" sz="1600" b="1" dirty="0">
                <a:latin typeface="Menlo Regular"/>
                <a:cs typeface="Menlo Regular"/>
              </a:rPr>
              <a:t>(Node *)</a:t>
            </a:r>
          </a:p>
          <a:p>
            <a:pPr algn="ctr"/>
            <a:r>
              <a:rPr lang="en-US" sz="1600" dirty="0">
                <a:latin typeface="Segoe Print" pitchFamily="2" charset="0"/>
              </a:rPr>
              <a:t>in the main function and check if the linked lists are correct.</a:t>
            </a:r>
          </a:p>
        </p:txBody>
      </p:sp>
      <p:cxnSp>
        <p:nvCxnSpPr>
          <p:cNvPr id="8" name="Straight Arrow Connector 7"/>
          <p:cNvCxnSpPr>
            <a:stCxn id="6" idx="1"/>
          </p:cNvCxnSpPr>
          <p:nvPr/>
        </p:nvCxnSpPr>
        <p:spPr>
          <a:xfrm flipH="1" flipV="1">
            <a:off x="2731456" y="4872192"/>
            <a:ext cx="2075015" cy="73874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9" name="Rounded Rectangle 8"/>
          <p:cNvSpPr/>
          <p:nvPr/>
        </p:nvSpPr>
        <p:spPr>
          <a:xfrm>
            <a:off x="4751698" y="2301085"/>
            <a:ext cx="3667319" cy="368705"/>
          </a:xfrm>
          <a:prstGeom prst="roundRect">
            <a:avLst/>
          </a:prstGeom>
          <a:solidFill>
            <a:srgbClr val="CCC1DA"/>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a:latin typeface="Segoe Print" pitchFamily="2" charset="0"/>
              </a:rPr>
              <a:t>Pointers pointing to two linked lists</a:t>
            </a:r>
            <a:endParaRPr lang="en-US" sz="1400" b="1" dirty="0">
              <a:latin typeface="Menlo Regular"/>
              <a:cs typeface="Menlo Regular"/>
            </a:endParaRPr>
          </a:p>
        </p:txBody>
      </p:sp>
      <p:cxnSp>
        <p:nvCxnSpPr>
          <p:cNvPr id="10" name="Straight Arrow Connector 9"/>
          <p:cNvCxnSpPr/>
          <p:nvPr/>
        </p:nvCxnSpPr>
        <p:spPr>
          <a:xfrm flipH="1">
            <a:off x="3137210" y="2574046"/>
            <a:ext cx="1614488" cy="302813"/>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11" name="Rounded Rectangle 10"/>
          <p:cNvSpPr/>
          <p:nvPr/>
        </p:nvSpPr>
        <p:spPr>
          <a:xfrm>
            <a:off x="5797950" y="3227351"/>
            <a:ext cx="3085334" cy="524822"/>
          </a:xfrm>
          <a:prstGeom prst="roundRect">
            <a:avLst/>
          </a:prstGeom>
          <a:solidFill>
            <a:srgbClr val="CCC1DA"/>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a:latin typeface="Segoe Print" pitchFamily="2" charset="0"/>
              </a:rPr>
              <a:t>Get input numbers and create linked lists</a:t>
            </a:r>
            <a:endParaRPr lang="en-US" sz="1400" b="1" dirty="0">
              <a:latin typeface="Menlo Regular"/>
              <a:cs typeface="Menlo Regular"/>
            </a:endParaRPr>
          </a:p>
        </p:txBody>
      </p:sp>
      <p:cxnSp>
        <p:nvCxnSpPr>
          <p:cNvPr id="12" name="Straight Arrow Connector 11"/>
          <p:cNvCxnSpPr>
            <a:stCxn id="11" idx="1"/>
          </p:cNvCxnSpPr>
          <p:nvPr/>
        </p:nvCxnSpPr>
        <p:spPr>
          <a:xfrm flipH="1">
            <a:off x="4463202" y="3489762"/>
            <a:ext cx="1334748" cy="13761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358531959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Comparing Two Large Numbers</a:t>
            </a:r>
          </a:p>
        </p:txBody>
      </p:sp>
      <p:sp>
        <p:nvSpPr>
          <p:cNvPr id="3" name="Content Placeholder 2"/>
          <p:cNvSpPr>
            <a:spLocks noGrp="1"/>
          </p:cNvSpPr>
          <p:nvPr>
            <p:ph idx="1"/>
          </p:nvPr>
        </p:nvSpPr>
        <p:spPr>
          <a:xfrm>
            <a:off x="457200" y="1225959"/>
            <a:ext cx="8229600" cy="4679918"/>
          </a:xfrm>
        </p:spPr>
        <p:txBody>
          <a:bodyPr/>
          <a:lstStyle/>
          <a:p>
            <a:r>
              <a:rPr lang="en-US" sz="2000" dirty="0"/>
              <a:t>Now that we have two linked lists representing two numbers, we can compare which one is larger.</a:t>
            </a:r>
          </a:p>
          <a:p>
            <a:r>
              <a:rPr lang="en-US" sz="2000" dirty="0">
                <a:solidFill>
                  <a:srgbClr val="E46C0A"/>
                </a:solidFill>
              </a:rPr>
              <a:t>A number </a:t>
            </a:r>
            <a:r>
              <a:rPr lang="en-US" sz="2000" b="1" dirty="0">
                <a:solidFill>
                  <a:srgbClr val="E46C0A"/>
                </a:solidFill>
              </a:rPr>
              <a:t>n1</a:t>
            </a:r>
            <a:r>
              <a:rPr lang="en-US" sz="2000" dirty="0">
                <a:solidFill>
                  <a:srgbClr val="E46C0A"/>
                </a:solidFill>
              </a:rPr>
              <a:t> is larger than a number </a:t>
            </a:r>
            <a:r>
              <a:rPr lang="en-US" sz="2000" b="1" dirty="0">
                <a:solidFill>
                  <a:srgbClr val="E46C0A"/>
                </a:solidFill>
              </a:rPr>
              <a:t>n2</a:t>
            </a:r>
            <a:r>
              <a:rPr lang="en-US" sz="2000" dirty="0">
                <a:solidFill>
                  <a:srgbClr val="E46C0A"/>
                </a:solidFill>
              </a:rPr>
              <a:t>, if</a:t>
            </a:r>
          </a:p>
          <a:p>
            <a:pPr lvl="1"/>
            <a:r>
              <a:rPr lang="en-US" sz="1800" dirty="0"/>
              <a:t>the linked list of </a:t>
            </a:r>
            <a:r>
              <a:rPr lang="en-US" sz="1800" b="1" dirty="0"/>
              <a:t>n1</a:t>
            </a:r>
            <a:r>
              <a:rPr lang="en-US" sz="1800" dirty="0"/>
              <a:t> is longer than the linked list of </a:t>
            </a:r>
            <a:r>
              <a:rPr lang="en-US" sz="1800" b="1" dirty="0"/>
              <a:t>n2</a:t>
            </a:r>
          </a:p>
          <a:p>
            <a:pPr lvl="1"/>
            <a:endParaRPr lang="en-US" sz="1800" b="1" dirty="0"/>
          </a:p>
          <a:p>
            <a:pPr lvl="1"/>
            <a:endParaRPr lang="en-US" sz="1800" b="1" dirty="0"/>
          </a:p>
          <a:p>
            <a:pPr lvl="1"/>
            <a:endParaRPr lang="en-US" sz="1800" b="1" dirty="0"/>
          </a:p>
          <a:p>
            <a:pPr marL="457200" lvl="1" indent="0">
              <a:buNone/>
            </a:pPr>
            <a:endParaRPr lang="en-US" sz="1800" b="1" dirty="0"/>
          </a:p>
          <a:p>
            <a:pPr lvl="1"/>
            <a:r>
              <a:rPr lang="en-US" sz="1800" dirty="0"/>
              <a:t>or, the length of the linked lists are the same, and if we compare the nodes of the two linked lists starting from the first nodes in parallel, we should encounter a pair of nodes such that the value of the node in </a:t>
            </a:r>
            <a:r>
              <a:rPr lang="en-US" sz="1800" b="1" dirty="0"/>
              <a:t>n1</a:t>
            </a:r>
            <a:r>
              <a:rPr lang="en-US" sz="1800" dirty="0"/>
              <a:t> is larger than the value of the node in </a:t>
            </a:r>
            <a:r>
              <a:rPr lang="en-US" sz="1800" b="1" dirty="0"/>
              <a:t>n2</a:t>
            </a:r>
          </a:p>
          <a:p>
            <a:pPr lvl="1"/>
            <a:endParaRPr lang="en-US" dirty="0"/>
          </a:p>
        </p:txBody>
      </p:sp>
      <p:sp>
        <p:nvSpPr>
          <p:cNvPr id="4" name="Slide Number Placeholder 3"/>
          <p:cNvSpPr>
            <a:spLocks noGrp="1"/>
          </p:cNvSpPr>
          <p:nvPr>
            <p:ph type="sldNum" sz="quarter" idx="12"/>
          </p:nvPr>
        </p:nvSpPr>
        <p:spPr>
          <a:xfrm>
            <a:off x="6553200" y="6136064"/>
            <a:ext cx="2133600" cy="365125"/>
          </a:xfrm>
        </p:spPr>
        <p:txBody>
          <a:bodyPr/>
          <a:lstStyle/>
          <a:p>
            <a:fld id="{A2D5F323-9395-A24C-8003-89F99F5948AE}" type="slidenum">
              <a:rPr lang="en-US" smtClean="0"/>
              <a:pPr/>
              <a:t>104</a:t>
            </a:fld>
            <a:endParaRPr lang="en-US"/>
          </a:p>
        </p:txBody>
      </p:sp>
      <p:grpSp>
        <p:nvGrpSpPr>
          <p:cNvPr id="40" name="Group 39"/>
          <p:cNvGrpSpPr/>
          <p:nvPr/>
        </p:nvGrpSpPr>
        <p:grpSpPr>
          <a:xfrm>
            <a:off x="1539278" y="2762600"/>
            <a:ext cx="3081554" cy="329184"/>
            <a:chOff x="2794963" y="3545752"/>
            <a:chExt cx="3081554" cy="329184"/>
          </a:xfrm>
        </p:grpSpPr>
        <p:grpSp>
          <p:nvGrpSpPr>
            <p:cNvPr id="7" name="Group 6"/>
            <p:cNvGrpSpPr/>
            <p:nvPr/>
          </p:nvGrpSpPr>
          <p:grpSpPr>
            <a:xfrm>
              <a:off x="2794963" y="3545752"/>
              <a:ext cx="1207618" cy="329184"/>
              <a:chOff x="3595652" y="5076750"/>
              <a:chExt cx="1207618" cy="329184"/>
            </a:xfrm>
          </p:grpSpPr>
          <p:sp>
            <p:nvSpPr>
              <p:cNvPr id="8" name="Rectangle 7"/>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123</a:t>
                </a:r>
              </a:p>
            </p:txBody>
          </p:sp>
          <p:sp>
            <p:nvSpPr>
              <p:cNvPr id="9" name="Rectangle 8"/>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grpSp>
          <p:nvGrpSpPr>
            <p:cNvPr id="10" name="Group 9"/>
            <p:cNvGrpSpPr/>
            <p:nvPr/>
          </p:nvGrpSpPr>
          <p:grpSpPr>
            <a:xfrm>
              <a:off x="4339408" y="3545752"/>
              <a:ext cx="1207618" cy="329184"/>
              <a:chOff x="3595652" y="5076750"/>
              <a:chExt cx="1207618" cy="329184"/>
            </a:xfrm>
          </p:grpSpPr>
          <p:sp>
            <p:nvSpPr>
              <p:cNvPr id="11" name="Rectangle 10"/>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45678</a:t>
                </a:r>
              </a:p>
            </p:txBody>
          </p:sp>
          <p:sp>
            <p:nvSpPr>
              <p:cNvPr id="12" name="Rectangle 11"/>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cxnSp>
          <p:nvCxnSpPr>
            <p:cNvPr id="13" name="Straight Arrow Connector 12"/>
            <p:cNvCxnSpPr/>
            <p:nvPr/>
          </p:nvCxnSpPr>
          <p:spPr>
            <a:xfrm flipV="1">
              <a:off x="3785330" y="3710344"/>
              <a:ext cx="554078" cy="36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5343137" y="3714000"/>
              <a:ext cx="42239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15" name="Group 37"/>
            <p:cNvGrpSpPr/>
            <p:nvPr/>
          </p:nvGrpSpPr>
          <p:grpSpPr>
            <a:xfrm>
              <a:off x="5785077" y="3596552"/>
              <a:ext cx="91440" cy="228600"/>
              <a:chOff x="8102500" y="5127550"/>
              <a:chExt cx="91440" cy="228600"/>
            </a:xfrm>
          </p:grpSpPr>
          <p:cxnSp>
            <p:nvCxnSpPr>
              <p:cNvPr id="16" name="Straight Connector 15"/>
              <p:cNvCxnSpPr/>
              <p:nvPr/>
            </p:nvCxnSpPr>
            <p:spPr>
              <a:xfrm>
                <a:off x="8102500" y="5127550"/>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8148220" y="5161510"/>
                <a:ext cx="0" cy="160681"/>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8193940" y="5185969"/>
                <a:ext cx="0" cy="111761"/>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39" name="Group 38"/>
          <p:cNvGrpSpPr/>
          <p:nvPr/>
        </p:nvGrpSpPr>
        <p:grpSpPr>
          <a:xfrm>
            <a:off x="1544016" y="3284191"/>
            <a:ext cx="6162128" cy="332840"/>
            <a:chOff x="1258924" y="3874936"/>
            <a:chExt cx="6162128" cy="332840"/>
          </a:xfrm>
        </p:grpSpPr>
        <p:grpSp>
          <p:nvGrpSpPr>
            <p:cNvPr id="19" name="Group 12"/>
            <p:cNvGrpSpPr/>
            <p:nvPr/>
          </p:nvGrpSpPr>
          <p:grpSpPr>
            <a:xfrm>
              <a:off x="2795052" y="3874936"/>
              <a:ext cx="1207618" cy="329184"/>
              <a:chOff x="2023494" y="5076750"/>
              <a:chExt cx="1207618" cy="329184"/>
            </a:xfrm>
          </p:grpSpPr>
          <p:sp>
            <p:nvSpPr>
              <p:cNvPr id="20" name="Rectangle 19"/>
              <p:cNvSpPr/>
              <p:nvPr/>
            </p:nvSpPr>
            <p:spPr>
              <a:xfrm>
                <a:off x="2023494"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32300</a:t>
                </a:r>
              </a:p>
            </p:txBody>
          </p:sp>
          <p:sp>
            <p:nvSpPr>
              <p:cNvPr id="21" name="Rectangle 20"/>
              <p:cNvSpPr/>
              <p:nvPr/>
            </p:nvSpPr>
            <p:spPr>
              <a:xfrm>
                <a:off x="2798906"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grpSp>
          <p:nvGrpSpPr>
            <p:cNvPr id="22" name="Group 13"/>
            <p:cNvGrpSpPr/>
            <p:nvPr/>
          </p:nvGrpSpPr>
          <p:grpSpPr>
            <a:xfrm>
              <a:off x="4339498" y="3874936"/>
              <a:ext cx="1207618" cy="329184"/>
              <a:chOff x="3595652" y="5076750"/>
              <a:chExt cx="1207618" cy="329184"/>
            </a:xfrm>
          </p:grpSpPr>
          <p:sp>
            <p:nvSpPr>
              <p:cNvPr id="23" name="Rectangle 22"/>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895</a:t>
                </a:r>
              </a:p>
            </p:txBody>
          </p:sp>
          <p:sp>
            <p:nvSpPr>
              <p:cNvPr id="24" name="Rectangle 23"/>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grpSp>
          <p:nvGrpSpPr>
            <p:cNvPr id="25" name="Group 24"/>
            <p:cNvGrpSpPr/>
            <p:nvPr/>
          </p:nvGrpSpPr>
          <p:grpSpPr>
            <a:xfrm>
              <a:off x="5883943" y="3874936"/>
              <a:ext cx="1207618" cy="329184"/>
              <a:chOff x="3595652" y="5076750"/>
              <a:chExt cx="1207618" cy="329184"/>
            </a:xfrm>
          </p:grpSpPr>
          <p:sp>
            <p:nvSpPr>
              <p:cNvPr id="26" name="Rectangle 25"/>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12</a:t>
                </a:r>
              </a:p>
            </p:txBody>
          </p:sp>
          <p:sp>
            <p:nvSpPr>
              <p:cNvPr id="27" name="Rectangle 26"/>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cxnSp>
          <p:nvCxnSpPr>
            <p:cNvPr id="28" name="Straight Arrow Connector 27"/>
            <p:cNvCxnSpPr>
              <a:endCxn id="23" idx="1"/>
            </p:cNvCxnSpPr>
            <p:nvPr/>
          </p:nvCxnSpPr>
          <p:spPr>
            <a:xfrm flipV="1">
              <a:off x="3785420" y="4039528"/>
              <a:ext cx="554078" cy="36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V="1">
              <a:off x="5329866" y="4039528"/>
              <a:ext cx="554078" cy="36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6887672" y="4043184"/>
              <a:ext cx="42239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1" name="Group 37"/>
            <p:cNvGrpSpPr/>
            <p:nvPr/>
          </p:nvGrpSpPr>
          <p:grpSpPr>
            <a:xfrm>
              <a:off x="7329612" y="3925736"/>
              <a:ext cx="91440" cy="228600"/>
              <a:chOff x="8102500" y="5127550"/>
              <a:chExt cx="91440" cy="228600"/>
            </a:xfrm>
          </p:grpSpPr>
          <p:cxnSp>
            <p:nvCxnSpPr>
              <p:cNvPr id="32" name="Straight Connector 31"/>
              <p:cNvCxnSpPr/>
              <p:nvPr/>
            </p:nvCxnSpPr>
            <p:spPr>
              <a:xfrm>
                <a:off x="8102500" y="5127550"/>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8148220" y="5161510"/>
                <a:ext cx="0" cy="160681"/>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8193940" y="5185969"/>
                <a:ext cx="0" cy="111761"/>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5" name="Group 12"/>
            <p:cNvGrpSpPr/>
            <p:nvPr/>
          </p:nvGrpSpPr>
          <p:grpSpPr>
            <a:xfrm>
              <a:off x="1258924" y="3878592"/>
              <a:ext cx="1207618" cy="329184"/>
              <a:chOff x="2023494" y="5076750"/>
              <a:chExt cx="1207618" cy="329184"/>
            </a:xfrm>
          </p:grpSpPr>
          <p:sp>
            <p:nvSpPr>
              <p:cNvPr id="36" name="Rectangle 35"/>
              <p:cNvSpPr/>
              <p:nvPr/>
            </p:nvSpPr>
            <p:spPr>
              <a:xfrm>
                <a:off x="2023494"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43</a:t>
                </a:r>
              </a:p>
            </p:txBody>
          </p:sp>
          <p:sp>
            <p:nvSpPr>
              <p:cNvPr id="37" name="Rectangle 36"/>
              <p:cNvSpPr/>
              <p:nvPr/>
            </p:nvSpPr>
            <p:spPr>
              <a:xfrm>
                <a:off x="2798906"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cxnSp>
          <p:nvCxnSpPr>
            <p:cNvPr id="38" name="Straight Arrow Connector 37"/>
            <p:cNvCxnSpPr/>
            <p:nvPr/>
          </p:nvCxnSpPr>
          <p:spPr>
            <a:xfrm flipV="1">
              <a:off x="2249292" y="4043184"/>
              <a:ext cx="554078" cy="36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1" name="Rounded Rectangle 40"/>
          <p:cNvSpPr/>
          <p:nvPr/>
        </p:nvSpPr>
        <p:spPr>
          <a:xfrm>
            <a:off x="5832208" y="2742840"/>
            <a:ext cx="2802857" cy="265202"/>
          </a:xfrm>
          <a:prstGeom prst="roundRect">
            <a:avLst/>
          </a:prstGeom>
          <a:solidFill>
            <a:srgbClr val="CCC1DA"/>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a:t>43323000089500012 is larger.</a:t>
            </a:r>
            <a:endParaRPr lang="en-US" sz="1400" b="1" dirty="0">
              <a:latin typeface="Menlo Regular"/>
              <a:cs typeface="Menlo Regular"/>
            </a:endParaRPr>
          </a:p>
        </p:txBody>
      </p:sp>
      <p:grpSp>
        <p:nvGrpSpPr>
          <p:cNvPr id="42" name="Group 41"/>
          <p:cNvGrpSpPr/>
          <p:nvPr/>
        </p:nvGrpSpPr>
        <p:grpSpPr>
          <a:xfrm>
            <a:off x="1544016" y="5361736"/>
            <a:ext cx="6162128" cy="332840"/>
            <a:chOff x="1258924" y="3874936"/>
            <a:chExt cx="6162128" cy="332840"/>
          </a:xfrm>
        </p:grpSpPr>
        <p:grpSp>
          <p:nvGrpSpPr>
            <p:cNvPr id="43" name="Group 12"/>
            <p:cNvGrpSpPr/>
            <p:nvPr/>
          </p:nvGrpSpPr>
          <p:grpSpPr>
            <a:xfrm>
              <a:off x="2795052" y="3874936"/>
              <a:ext cx="1207618" cy="329184"/>
              <a:chOff x="2023494" y="5076750"/>
              <a:chExt cx="1207618" cy="329184"/>
            </a:xfrm>
          </p:grpSpPr>
          <p:sp>
            <p:nvSpPr>
              <p:cNvPr id="61" name="Rectangle 60"/>
              <p:cNvSpPr/>
              <p:nvPr/>
            </p:nvSpPr>
            <p:spPr>
              <a:xfrm>
                <a:off x="2023494"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32300</a:t>
                </a:r>
              </a:p>
            </p:txBody>
          </p:sp>
          <p:sp>
            <p:nvSpPr>
              <p:cNvPr id="62" name="Rectangle 61"/>
              <p:cNvSpPr/>
              <p:nvPr/>
            </p:nvSpPr>
            <p:spPr>
              <a:xfrm>
                <a:off x="2798906"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grpSp>
          <p:nvGrpSpPr>
            <p:cNvPr id="44" name="Group 13"/>
            <p:cNvGrpSpPr/>
            <p:nvPr/>
          </p:nvGrpSpPr>
          <p:grpSpPr>
            <a:xfrm>
              <a:off x="4339498" y="3874936"/>
              <a:ext cx="1207618" cy="329184"/>
              <a:chOff x="3595652" y="5076750"/>
              <a:chExt cx="1207618" cy="329184"/>
            </a:xfrm>
          </p:grpSpPr>
          <p:sp>
            <p:nvSpPr>
              <p:cNvPr id="59" name="Rectangle 58"/>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912</a:t>
                </a:r>
              </a:p>
            </p:txBody>
          </p:sp>
          <p:sp>
            <p:nvSpPr>
              <p:cNvPr id="60" name="Rectangle 59"/>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grpSp>
          <p:nvGrpSpPr>
            <p:cNvPr id="45" name="Group 44"/>
            <p:cNvGrpSpPr/>
            <p:nvPr/>
          </p:nvGrpSpPr>
          <p:grpSpPr>
            <a:xfrm>
              <a:off x="5883943" y="3874936"/>
              <a:ext cx="1207618" cy="329184"/>
              <a:chOff x="3595652" y="5076750"/>
              <a:chExt cx="1207618" cy="329184"/>
            </a:xfrm>
          </p:grpSpPr>
          <p:sp>
            <p:nvSpPr>
              <p:cNvPr id="57" name="Rectangle 56"/>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12</a:t>
                </a:r>
              </a:p>
            </p:txBody>
          </p:sp>
          <p:sp>
            <p:nvSpPr>
              <p:cNvPr id="58" name="Rectangle 57"/>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cxnSp>
          <p:nvCxnSpPr>
            <p:cNvPr id="46" name="Straight Arrow Connector 45"/>
            <p:cNvCxnSpPr>
              <a:endCxn id="59" idx="1"/>
            </p:cNvCxnSpPr>
            <p:nvPr/>
          </p:nvCxnSpPr>
          <p:spPr>
            <a:xfrm flipV="1">
              <a:off x="3785420" y="4039528"/>
              <a:ext cx="554078" cy="36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V="1">
              <a:off x="5329866" y="4039528"/>
              <a:ext cx="554078" cy="36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6887672" y="4043184"/>
              <a:ext cx="42239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49" name="Group 37"/>
            <p:cNvGrpSpPr/>
            <p:nvPr/>
          </p:nvGrpSpPr>
          <p:grpSpPr>
            <a:xfrm>
              <a:off x="7329612" y="3925736"/>
              <a:ext cx="91440" cy="228600"/>
              <a:chOff x="8102500" y="5127550"/>
              <a:chExt cx="91440" cy="228600"/>
            </a:xfrm>
          </p:grpSpPr>
          <p:cxnSp>
            <p:nvCxnSpPr>
              <p:cNvPr id="54" name="Straight Connector 53"/>
              <p:cNvCxnSpPr/>
              <p:nvPr/>
            </p:nvCxnSpPr>
            <p:spPr>
              <a:xfrm>
                <a:off x="8102500" y="5127550"/>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8148220" y="5161510"/>
                <a:ext cx="0" cy="160681"/>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8193940" y="5185969"/>
                <a:ext cx="0" cy="111761"/>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50" name="Group 12"/>
            <p:cNvGrpSpPr/>
            <p:nvPr/>
          </p:nvGrpSpPr>
          <p:grpSpPr>
            <a:xfrm>
              <a:off x="1258924" y="3878592"/>
              <a:ext cx="1207618" cy="329184"/>
              <a:chOff x="2023494" y="5076750"/>
              <a:chExt cx="1207618" cy="329184"/>
            </a:xfrm>
          </p:grpSpPr>
          <p:sp>
            <p:nvSpPr>
              <p:cNvPr id="52" name="Rectangle 51"/>
              <p:cNvSpPr/>
              <p:nvPr/>
            </p:nvSpPr>
            <p:spPr>
              <a:xfrm>
                <a:off x="2023494"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43</a:t>
                </a:r>
              </a:p>
            </p:txBody>
          </p:sp>
          <p:sp>
            <p:nvSpPr>
              <p:cNvPr id="53" name="Rectangle 52"/>
              <p:cNvSpPr/>
              <p:nvPr/>
            </p:nvSpPr>
            <p:spPr>
              <a:xfrm>
                <a:off x="2798906"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cxnSp>
          <p:nvCxnSpPr>
            <p:cNvPr id="51" name="Straight Arrow Connector 50"/>
            <p:cNvCxnSpPr/>
            <p:nvPr/>
          </p:nvCxnSpPr>
          <p:spPr>
            <a:xfrm flipV="1">
              <a:off x="2249292" y="4043184"/>
              <a:ext cx="554078" cy="36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63" name="Group 62"/>
          <p:cNvGrpSpPr/>
          <p:nvPr/>
        </p:nvGrpSpPr>
        <p:grpSpPr>
          <a:xfrm>
            <a:off x="1544016" y="6017026"/>
            <a:ext cx="6162128" cy="332840"/>
            <a:chOff x="1258924" y="3874936"/>
            <a:chExt cx="6162128" cy="332840"/>
          </a:xfrm>
        </p:grpSpPr>
        <p:grpSp>
          <p:nvGrpSpPr>
            <p:cNvPr id="64" name="Group 12"/>
            <p:cNvGrpSpPr/>
            <p:nvPr/>
          </p:nvGrpSpPr>
          <p:grpSpPr>
            <a:xfrm>
              <a:off x="2795052" y="3874936"/>
              <a:ext cx="1207618" cy="329184"/>
              <a:chOff x="2023494" y="5076750"/>
              <a:chExt cx="1207618" cy="329184"/>
            </a:xfrm>
          </p:grpSpPr>
          <p:sp>
            <p:nvSpPr>
              <p:cNvPr id="82" name="Rectangle 81"/>
              <p:cNvSpPr/>
              <p:nvPr/>
            </p:nvSpPr>
            <p:spPr>
              <a:xfrm>
                <a:off x="2023494"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32300</a:t>
                </a:r>
              </a:p>
            </p:txBody>
          </p:sp>
          <p:sp>
            <p:nvSpPr>
              <p:cNvPr id="83" name="Rectangle 82"/>
              <p:cNvSpPr/>
              <p:nvPr/>
            </p:nvSpPr>
            <p:spPr>
              <a:xfrm>
                <a:off x="2798906"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grpSp>
          <p:nvGrpSpPr>
            <p:cNvPr id="65" name="Group 13"/>
            <p:cNvGrpSpPr/>
            <p:nvPr/>
          </p:nvGrpSpPr>
          <p:grpSpPr>
            <a:xfrm>
              <a:off x="4339498" y="3874936"/>
              <a:ext cx="1207618" cy="329184"/>
              <a:chOff x="3595652" y="5076750"/>
              <a:chExt cx="1207618" cy="329184"/>
            </a:xfrm>
          </p:grpSpPr>
          <p:sp>
            <p:nvSpPr>
              <p:cNvPr id="80" name="Rectangle 79"/>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895</a:t>
                </a:r>
              </a:p>
            </p:txBody>
          </p:sp>
          <p:sp>
            <p:nvSpPr>
              <p:cNvPr id="81" name="Rectangle 80"/>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grpSp>
          <p:nvGrpSpPr>
            <p:cNvPr id="66" name="Group 65"/>
            <p:cNvGrpSpPr/>
            <p:nvPr/>
          </p:nvGrpSpPr>
          <p:grpSpPr>
            <a:xfrm>
              <a:off x="5883943" y="3874936"/>
              <a:ext cx="1207618" cy="329184"/>
              <a:chOff x="3595652" y="5076750"/>
              <a:chExt cx="1207618" cy="329184"/>
            </a:xfrm>
          </p:grpSpPr>
          <p:sp>
            <p:nvSpPr>
              <p:cNvPr id="78" name="Rectangle 77"/>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12</a:t>
                </a:r>
              </a:p>
            </p:txBody>
          </p:sp>
          <p:sp>
            <p:nvSpPr>
              <p:cNvPr id="79" name="Rectangle 78"/>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cxnSp>
          <p:nvCxnSpPr>
            <p:cNvPr id="67" name="Straight Arrow Connector 66"/>
            <p:cNvCxnSpPr>
              <a:endCxn id="80" idx="1"/>
            </p:cNvCxnSpPr>
            <p:nvPr/>
          </p:nvCxnSpPr>
          <p:spPr>
            <a:xfrm flipV="1">
              <a:off x="3785420" y="4039528"/>
              <a:ext cx="554078" cy="36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p:nvPr/>
          </p:nvCxnSpPr>
          <p:spPr>
            <a:xfrm flipV="1">
              <a:off x="5329866" y="4039528"/>
              <a:ext cx="554078" cy="36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 name="Straight Arrow Connector 68"/>
            <p:cNvCxnSpPr/>
            <p:nvPr/>
          </p:nvCxnSpPr>
          <p:spPr>
            <a:xfrm>
              <a:off x="6887672" y="4043184"/>
              <a:ext cx="42239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70" name="Group 37"/>
            <p:cNvGrpSpPr/>
            <p:nvPr/>
          </p:nvGrpSpPr>
          <p:grpSpPr>
            <a:xfrm>
              <a:off x="7329612" y="3925736"/>
              <a:ext cx="91440" cy="228600"/>
              <a:chOff x="8102500" y="5127550"/>
              <a:chExt cx="91440" cy="228600"/>
            </a:xfrm>
          </p:grpSpPr>
          <p:cxnSp>
            <p:nvCxnSpPr>
              <p:cNvPr id="75" name="Straight Connector 74"/>
              <p:cNvCxnSpPr/>
              <p:nvPr/>
            </p:nvCxnSpPr>
            <p:spPr>
              <a:xfrm>
                <a:off x="8102500" y="5127550"/>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8148220" y="5161510"/>
                <a:ext cx="0" cy="160681"/>
              </a:xfrm>
              <a:prstGeom prst="line">
                <a:avLst/>
              </a:prstGeom>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8193940" y="5185969"/>
                <a:ext cx="0" cy="111761"/>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71" name="Group 12"/>
            <p:cNvGrpSpPr/>
            <p:nvPr/>
          </p:nvGrpSpPr>
          <p:grpSpPr>
            <a:xfrm>
              <a:off x="1258924" y="3878592"/>
              <a:ext cx="1207618" cy="329184"/>
              <a:chOff x="2023494" y="5076750"/>
              <a:chExt cx="1207618" cy="329184"/>
            </a:xfrm>
          </p:grpSpPr>
          <p:sp>
            <p:nvSpPr>
              <p:cNvPr id="73" name="Rectangle 72"/>
              <p:cNvSpPr/>
              <p:nvPr/>
            </p:nvSpPr>
            <p:spPr>
              <a:xfrm>
                <a:off x="2023494"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43</a:t>
                </a:r>
              </a:p>
            </p:txBody>
          </p:sp>
          <p:sp>
            <p:nvSpPr>
              <p:cNvPr id="74" name="Rectangle 73"/>
              <p:cNvSpPr/>
              <p:nvPr/>
            </p:nvSpPr>
            <p:spPr>
              <a:xfrm>
                <a:off x="2798906"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cxnSp>
          <p:nvCxnSpPr>
            <p:cNvPr id="72" name="Straight Arrow Connector 71"/>
            <p:cNvCxnSpPr/>
            <p:nvPr/>
          </p:nvCxnSpPr>
          <p:spPr>
            <a:xfrm flipV="1">
              <a:off x="2249292" y="4043184"/>
              <a:ext cx="554078" cy="36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85" name="Straight Arrow Connector 84"/>
          <p:cNvCxnSpPr>
            <a:stCxn id="52" idx="2"/>
            <a:endCxn id="73" idx="0"/>
          </p:cNvCxnSpPr>
          <p:nvPr/>
        </p:nvCxnSpPr>
        <p:spPr>
          <a:xfrm>
            <a:off x="1931722" y="5694576"/>
            <a:ext cx="0" cy="326106"/>
          </a:xfrm>
          <a:prstGeom prst="straightConnector1">
            <a:avLst/>
          </a:prstGeom>
          <a:ln>
            <a:headEnd type="arrow"/>
            <a:tailEnd type="arrow"/>
          </a:ln>
        </p:spPr>
        <p:style>
          <a:lnRef idx="2">
            <a:schemeClr val="accent6"/>
          </a:lnRef>
          <a:fillRef idx="0">
            <a:schemeClr val="accent6"/>
          </a:fillRef>
          <a:effectRef idx="1">
            <a:schemeClr val="accent6"/>
          </a:effectRef>
          <a:fontRef idx="minor">
            <a:schemeClr val="tx1"/>
          </a:fontRef>
        </p:style>
      </p:cxnSp>
      <p:sp>
        <p:nvSpPr>
          <p:cNvPr id="86" name="TextBox 85"/>
          <p:cNvSpPr txBox="1"/>
          <p:nvPr/>
        </p:nvSpPr>
        <p:spPr>
          <a:xfrm>
            <a:off x="1987125" y="5690920"/>
            <a:ext cx="646331" cy="307777"/>
          </a:xfrm>
          <a:prstGeom prst="rect">
            <a:avLst/>
          </a:prstGeom>
          <a:noFill/>
        </p:spPr>
        <p:txBody>
          <a:bodyPr wrap="none" rtlCol="0">
            <a:spAutoFit/>
          </a:bodyPr>
          <a:lstStyle/>
          <a:p>
            <a:r>
              <a:rPr lang="en-US" sz="1400" dirty="0">
                <a:solidFill>
                  <a:schemeClr val="accent6">
                    <a:lumMod val="75000"/>
                  </a:schemeClr>
                </a:solidFill>
                <a:latin typeface="Segoe Print"/>
                <a:cs typeface="Segoe Print"/>
              </a:rPr>
              <a:t>same</a:t>
            </a:r>
          </a:p>
        </p:txBody>
      </p:sp>
      <p:cxnSp>
        <p:nvCxnSpPr>
          <p:cNvPr id="87" name="Straight Arrow Connector 86"/>
          <p:cNvCxnSpPr/>
          <p:nvPr/>
        </p:nvCxnSpPr>
        <p:spPr>
          <a:xfrm>
            <a:off x="3434888" y="5694576"/>
            <a:ext cx="0" cy="326106"/>
          </a:xfrm>
          <a:prstGeom prst="straightConnector1">
            <a:avLst/>
          </a:prstGeom>
          <a:ln>
            <a:headEnd type="arrow"/>
            <a:tailEnd type="arrow"/>
          </a:ln>
        </p:spPr>
        <p:style>
          <a:lnRef idx="2">
            <a:schemeClr val="accent6"/>
          </a:lnRef>
          <a:fillRef idx="0">
            <a:schemeClr val="accent6"/>
          </a:fillRef>
          <a:effectRef idx="1">
            <a:schemeClr val="accent6"/>
          </a:effectRef>
          <a:fontRef idx="minor">
            <a:schemeClr val="tx1"/>
          </a:fontRef>
        </p:style>
      </p:cxnSp>
      <p:sp>
        <p:nvSpPr>
          <p:cNvPr id="88" name="TextBox 87"/>
          <p:cNvSpPr txBox="1"/>
          <p:nvPr/>
        </p:nvSpPr>
        <p:spPr>
          <a:xfrm>
            <a:off x="3490291" y="5690920"/>
            <a:ext cx="646331" cy="307777"/>
          </a:xfrm>
          <a:prstGeom prst="rect">
            <a:avLst/>
          </a:prstGeom>
          <a:noFill/>
        </p:spPr>
        <p:txBody>
          <a:bodyPr wrap="none" rtlCol="0">
            <a:spAutoFit/>
          </a:bodyPr>
          <a:lstStyle/>
          <a:p>
            <a:r>
              <a:rPr lang="en-US" sz="1400" dirty="0">
                <a:solidFill>
                  <a:schemeClr val="accent6">
                    <a:lumMod val="75000"/>
                  </a:schemeClr>
                </a:solidFill>
                <a:latin typeface="Segoe Print"/>
                <a:cs typeface="Segoe Print"/>
              </a:rPr>
              <a:t>same</a:t>
            </a:r>
          </a:p>
        </p:txBody>
      </p:sp>
      <p:cxnSp>
        <p:nvCxnSpPr>
          <p:cNvPr id="89" name="Straight Arrow Connector 88"/>
          <p:cNvCxnSpPr/>
          <p:nvPr/>
        </p:nvCxnSpPr>
        <p:spPr>
          <a:xfrm>
            <a:off x="4947056" y="5694576"/>
            <a:ext cx="0" cy="326106"/>
          </a:xfrm>
          <a:prstGeom prst="straightConnector1">
            <a:avLst/>
          </a:prstGeom>
          <a:ln>
            <a:headEnd type="arrow"/>
            <a:tailEnd type="arrow"/>
          </a:ln>
        </p:spPr>
        <p:style>
          <a:lnRef idx="2">
            <a:schemeClr val="accent6"/>
          </a:lnRef>
          <a:fillRef idx="0">
            <a:schemeClr val="accent6"/>
          </a:fillRef>
          <a:effectRef idx="1">
            <a:schemeClr val="accent6"/>
          </a:effectRef>
          <a:fontRef idx="minor">
            <a:schemeClr val="tx1"/>
          </a:fontRef>
        </p:style>
      </p:cxnSp>
      <p:sp>
        <p:nvSpPr>
          <p:cNvPr id="90" name="TextBox 89"/>
          <p:cNvSpPr txBox="1"/>
          <p:nvPr/>
        </p:nvSpPr>
        <p:spPr>
          <a:xfrm>
            <a:off x="5002459" y="5690920"/>
            <a:ext cx="720069" cy="307777"/>
          </a:xfrm>
          <a:prstGeom prst="rect">
            <a:avLst/>
          </a:prstGeom>
          <a:noFill/>
        </p:spPr>
        <p:txBody>
          <a:bodyPr wrap="none" rtlCol="0">
            <a:spAutoFit/>
          </a:bodyPr>
          <a:lstStyle/>
          <a:p>
            <a:r>
              <a:rPr lang="en-US" sz="1400" dirty="0">
                <a:solidFill>
                  <a:schemeClr val="accent6">
                    <a:lumMod val="75000"/>
                  </a:schemeClr>
                </a:solidFill>
                <a:latin typeface="Segoe Print"/>
                <a:cs typeface="Segoe Print"/>
              </a:rPr>
              <a:t>larger</a:t>
            </a:r>
          </a:p>
        </p:txBody>
      </p:sp>
      <p:sp>
        <p:nvSpPr>
          <p:cNvPr id="91" name="Rounded Rectangle 90"/>
          <p:cNvSpPr/>
          <p:nvPr/>
        </p:nvSpPr>
        <p:spPr>
          <a:xfrm>
            <a:off x="4752519" y="6501189"/>
            <a:ext cx="2802857" cy="250242"/>
          </a:xfrm>
          <a:prstGeom prst="roundRect">
            <a:avLst/>
          </a:prstGeom>
          <a:solidFill>
            <a:srgbClr val="CCC1DA"/>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a:t>43323000091200012 is larger.</a:t>
            </a:r>
            <a:endParaRPr lang="en-US" sz="1400" b="1" dirty="0">
              <a:latin typeface="Menlo Regular"/>
              <a:cs typeface="Menlo Regular"/>
            </a:endParaRPr>
          </a:p>
        </p:txBody>
      </p:sp>
    </p:spTree>
    <p:extLst>
      <p:ext uri="{BB962C8B-B14F-4D97-AF65-F5344CB8AC3E}">
        <p14:creationId xmlns:p14="http://schemas.microsoft.com/office/powerpoint/2010/main" val="263683028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024"/>
            <a:ext cx="8229600" cy="5517139"/>
          </a:xfrm>
        </p:spPr>
        <p:txBody>
          <a:bodyPr/>
          <a:lstStyle/>
          <a:p>
            <a:r>
              <a:rPr lang="en-US" dirty="0"/>
              <a:t>We need a function to determine the length of a linked list</a:t>
            </a:r>
          </a:p>
        </p:txBody>
      </p:sp>
      <p:sp>
        <p:nvSpPr>
          <p:cNvPr id="4" name="Slide Number Placeholder 3"/>
          <p:cNvSpPr>
            <a:spLocks noGrp="1"/>
          </p:cNvSpPr>
          <p:nvPr>
            <p:ph type="sldNum" sz="quarter" idx="12"/>
          </p:nvPr>
        </p:nvSpPr>
        <p:spPr/>
        <p:txBody>
          <a:bodyPr/>
          <a:lstStyle/>
          <a:p>
            <a:fld id="{A2D5F323-9395-A24C-8003-89F99F5948AE}" type="slidenum">
              <a:rPr lang="en-US" smtClean="0"/>
              <a:pPr/>
              <a:t>105</a:t>
            </a:fld>
            <a:endParaRPr lang="en-US"/>
          </a:p>
        </p:txBody>
      </p:sp>
      <p:sp>
        <p:nvSpPr>
          <p:cNvPr id="5" name="Rectangle 4"/>
          <p:cNvSpPr/>
          <p:nvPr/>
        </p:nvSpPr>
        <p:spPr>
          <a:xfrm>
            <a:off x="858838" y="1490163"/>
            <a:ext cx="6812727" cy="4276129"/>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400" dirty="0">
                <a:solidFill>
                  <a:srgbClr val="000000"/>
                </a:solidFill>
                <a:latin typeface="Menlo Regular"/>
                <a:cs typeface="Menlo Regular"/>
              </a:rPr>
              <a:t>// return the length of a linked list</a:t>
            </a:r>
          </a:p>
          <a:p>
            <a:r>
              <a:rPr lang="en-US" sz="1400" dirty="0" err="1">
                <a:solidFill>
                  <a:srgbClr val="000000"/>
                </a:solidFill>
                <a:latin typeface="Menlo Regular"/>
                <a:cs typeface="Menlo Regular"/>
              </a:rPr>
              <a:t>int</a:t>
            </a:r>
            <a:r>
              <a:rPr lang="en-US" sz="1400" dirty="0">
                <a:solidFill>
                  <a:srgbClr val="000000"/>
                </a:solidFill>
                <a:latin typeface="Menlo Regular"/>
                <a:cs typeface="Menlo Regular"/>
              </a:rPr>
              <a:t> </a:t>
            </a:r>
            <a:r>
              <a:rPr lang="en-US" sz="1400" dirty="0" err="1">
                <a:solidFill>
                  <a:srgbClr val="000000"/>
                </a:solidFill>
                <a:latin typeface="Menlo Regular"/>
                <a:cs typeface="Menlo Regular"/>
              </a:rPr>
              <a:t>list_length</a:t>
            </a:r>
            <a:r>
              <a:rPr lang="en-US" sz="1400" dirty="0">
                <a:solidFill>
                  <a:srgbClr val="000000"/>
                </a:solidFill>
                <a:latin typeface="Menlo Regular"/>
                <a:cs typeface="Menlo Regular"/>
              </a:rPr>
              <a:t>(Node * head)</a:t>
            </a:r>
          </a:p>
          <a:p>
            <a:r>
              <a:rPr lang="en-US" sz="1400" dirty="0">
                <a:solidFill>
                  <a:srgbClr val="000000"/>
                </a:solidFill>
                <a:latin typeface="Menlo Regular"/>
                <a:cs typeface="Menlo Regular"/>
              </a:rPr>
              <a:t>{</a:t>
            </a:r>
          </a:p>
          <a:p>
            <a:r>
              <a:rPr lang="en-US" sz="1400" dirty="0">
                <a:solidFill>
                  <a:srgbClr val="000000"/>
                </a:solidFill>
                <a:latin typeface="Menlo Regular"/>
                <a:cs typeface="Menlo Regular"/>
              </a:rPr>
              <a:t>	</a:t>
            </a:r>
            <a:r>
              <a:rPr lang="en-US" sz="1400" b="1" dirty="0">
                <a:solidFill>
                  <a:srgbClr val="FF0000"/>
                </a:solidFill>
                <a:latin typeface="Menlo Regular"/>
                <a:cs typeface="Menlo Regular"/>
              </a:rPr>
              <a:t>// TASK 3: Modify this print function to one that</a:t>
            </a:r>
          </a:p>
          <a:p>
            <a:r>
              <a:rPr lang="en-US" sz="1400" b="1" dirty="0">
                <a:solidFill>
                  <a:srgbClr val="FF0000"/>
                </a:solidFill>
                <a:latin typeface="Menlo Regular"/>
                <a:cs typeface="Menlo Regular"/>
              </a:rPr>
              <a:t>	// count the number of nodes in a linked list</a:t>
            </a:r>
          </a:p>
          <a:p>
            <a:endParaRPr lang="en-US" sz="1400" b="1" dirty="0">
              <a:solidFill>
                <a:srgbClr val="FF0000"/>
              </a:solidFill>
              <a:latin typeface="Menlo Regular"/>
              <a:cs typeface="Menlo Regular"/>
            </a:endParaRPr>
          </a:p>
          <a:p>
            <a:r>
              <a:rPr lang="en-US" sz="1400" dirty="0">
                <a:solidFill>
                  <a:srgbClr val="000000"/>
                </a:solidFill>
                <a:latin typeface="Menlo Regular"/>
                <a:cs typeface="Menlo Regular"/>
              </a:rPr>
              <a:t>    Node * current = head;</a:t>
            </a:r>
          </a:p>
          <a:p>
            <a:r>
              <a:rPr lang="en-US" sz="1400" dirty="0">
                <a:solidFill>
                  <a:srgbClr val="000000"/>
                </a:solidFill>
                <a:latin typeface="Menlo Regular"/>
                <a:cs typeface="Menlo Regular"/>
              </a:rPr>
              <a:t>    while (current != NULL)</a:t>
            </a:r>
          </a:p>
          <a:p>
            <a:r>
              <a:rPr lang="en-US" sz="1400" dirty="0">
                <a:solidFill>
                  <a:srgbClr val="000000"/>
                </a:solidFill>
                <a:latin typeface="Menlo Regular"/>
                <a:cs typeface="Menlo Regular"/>
              </a:rPr>
              <a:t>    {</a:t>
            </a:r>
          </a:p>
          <a:p>
            <a:r>
              <a:rPr lang="en-US" sz="1400" dirty="0">
                <a:solidFill>
                  <a:srgbClr val="000000"/>
                </a:solidFill>
                <a:latin typeface="Menlo Regular"/>
                <a:cs typeface="Menlo Regular"/>
              </a:rPr>
              <a:t>        </a:t>
            </a:r>
            <a:r>
              <a:rPr lang="en-US" sz="1400" dirty="0">
                <a:solidFill>
                  <a:schemeClr val="tx1">
                    <a:lumMod val="50000"/>
                    <a:lumOff val="50000"/>
                  </a:schemeClr>
                </a:solidFill>
                <a:latin typeface="Menlo Regular"/>
                <a:cs typeface="Menlo Regular"/>
              </a:rPr>
              <a:t>// process the current node, e.g., print the content</a:t>
            </a:r>
          </a:p>
          <a:p>
            <a:r>
              <a:rPr lang="en-US" sz="1400" dirty="0">
                <a:solidFill>
                  <a:srgbClr val="000000"/>
                </a:solidFill>
                <a:latin typeface="Menlo Regular"/>
                <a:cs typeface="Menlo Regular"/>
              </a:rPr>
              <a:t>        </a:t>
            </a:r>
            <a:r>
              <a:rPr lang="en-US" sz="1400" dirty="0" err="1">
                <a:solidFill>
                  <a:srgbClr val="000000"/>
                </a:solidFill>
                <a:latin typeface="Menlo Regular"/>
                <a:cs typeface="Menlo Regular"/>
              </a:rPr>
              <a:t>cout</a:t>
            </a:r>
            <a:r>
              <a:rPr lang="en-US" sz="1400" dirty="0">
                <a:solidFill>
                  <a:srgbClr val="000000"/>
                </a:solidFill>
                <a:latin typeface="Menlo Regular"/>
                <a:cs typeface="Menlo Regular"/>
              </a:rPr>
              <a:t> &lt;&lt; current-&gt;value &lt;&lt; " -&gt; ";</a:t>
            </a:r>
          </a:p>
          <a:p>
            <a:r>
              <a:rPr lang="en-US" sz="1400" dirty="0">
                <a:solidFill>
                  <a:srgbClr val="000000"/>
                </a:solidFill>
                <a:latin typeface="Menlo Regular"/>
                <a:cs typeface="Menlo Regular"/>
              </a:rPr>
              <a:t>        current = current-&gt;next;</a:t>
            </a:r>
          </a:p>
          <a:p>
            <a:r>
              <a:rPr lang="en-US" sz="1400" dirty="0">
                <a:solidFill>
                  <a:srgbClr val="000000"/>
                </a:solidFill>
                <a:latin typeface="Menlo Regular"/>
                <a:cs typeface="Menlo Regular"/>
              </a:rPr>
              <a:t>    }</a:t>
            </a:r>
          </a:p>
          <a:p>
            <a:r>
              <a:rPr lang="en-US" sz="1400" dirty="0">
                <a:solidFill>
                  <a:srgbClr val="000000"/>
                </a:solidFill>
                <a:latin typeface="Menlo Regular"/>
                <a:cs typeface="Menlo Regular"/>
              </a:rPr>
              <a:t>    </a:t>
            </a:r>
            <a:r>
              <a:rPr lang="en-US" sz="1400" dirty="0" err="1">
                <a:solidFill>
                  <a:srgbClr val="000000"/>
                </a:solidFill>
                <a:latin typeface="Menlo Regular"/>
                <a:cs typeface="Menlo Regular"/>
              </a:rPr>
              <a:t>cout</a:t>
            </a:r>
            <a:r>
              <a:rPr lang="en-US" sz="1400" dirty="0">
                <a:solidFill>
                  <a:srgbClr val="000000"/>
                </a:solidFill>
                <a:latin typeface="Menlo Regular"/>
                <a:cs typeface="Menlo Regular"/>
              </a:rPr>
              <a:t> &lt;&lt; "NULL\n";    </a:t>
            </a:r>
          </a:p>
          <a:p>
            <a:r>
              <a:rPr lang="en-US" sz="1400" dirty="0">
                <a:solidFill>
                  <a:srgbClr val="000000"/>
                </a:solidFill>
                <a:latin typeface="Menlo Regular"/>
                <a:cs typeface="Menlo Regular"/>
              </a:rPr>
              <a:t>}</a:t>
            </a:r>
          </a:p>
        </p:txBody>
      </p:sp>
      <p:sp>
        <p:nvSpPr>
          <p:cNvPr id="6" name="Rounded Rectangle 5"/>
          <p:cNvSpPr/>
          <p:nvPr/>
        </p:nvSpPr>
        <p:spPr>
          <a:xfrm>
            <a:off x="4719540" y="4922714"/>
            <a:ext cx="3667319" cy="1203449"/>
          </a:xfrm>
          <a:prstGeom prst="round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dirty="0">
                <a:latin typeface="Segoe Print" pitchFamily="2" charset="0"/>
              </a:rPr>
              <a:t>TASK 3: This is a print list function.  </a:t>
            </a:r>
            <a:r>
              <a:rPr lang="en-US" sz="1600" b="1" dirty="0">
                <a:solidFill>
                  <a:srgbClr val="FF0000"/>
                </a:solidFill>
                <a:latin typeface="Segoe Print" pitchFamily="2" charset="0"/>
              </a:rPr>
              <a:t>Modify it so that it counts the number of nodes in a linked list</a:t>
            </a:r>
          </a:p>
        </p:txBody>
      </p:sp>
    </p:spTree>
    <p:extLst>
      <p:ext uri="{BB962C8B-B14F-4D97-AF65-F5344CB8AC3E}">
        <p14:creationId xmlns:p14="http://schemas.microsoft.com/office/powerpoint/2010/main" val="196120112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1076"/>
            <a:ext cx="8229600" cy="5795087"/>
          </a:xfrm>
        </p:spPr>
        <p:txBody>
          <a:bodyPr/>
          <a:lstStyle/>
          <a:p>
            <a:r>
              <a:rPr lang="en-US" dirty="0"/>
              <a:t>Next, we need a function to determine if a number is larger than another.</a:t>
            </a:r>
          </a:p>
        </p:txBody>
      </p:sp>
      <p:sp>
        <p:nvSpPr>
          <p:cNvPr id="4" name="Slide Number Placeholder 3"/>
          <p:cNvSpPr>
            <a:spLocks noGrp="1"/>
          </p:cNvSpPr>
          <p:nvPr>
            <p:ph type="sldNum" sz="quarter" idx="12"/>
          </p:nvPr>
        </p:nvSpPr>
        <p:spPr/>
        <p:txBody>
          <a:bodyPr/>
          <a:lstStyle/>
          <a:p>
            <a:fld id="{A2D5F323-9395-A24C-8003-89F99F5948AE}" type="slidenum">
              <a:rPr lang="en-US" smtClean="0"/>
              <a:pPr/>
              <a:t>106</a:t>
            </a:fld>
            <a:endParaRPr lang="en-US"/>
          </a:p>
        </p:txBody>
      </p:sp>
      <p:sp>
        <p:nvSpPr>
          <p:cNvPr id="5" name="Rectangle 4"/>
          <p:cNvSpPr/>
          <p:nvPr/>
        </p:nvSpPr>
        <p:spPr>
          <a:xfrm>
            <a:off x="685418" y="1079938"/>
            <a:ext cx="6812727" cy="5641537"/>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400" dirty="0">
                <a:solidFill>
                  <a:schemeClr val="tx1">
                    <a:lumMod val="50000"/>
                    <a:lumOff val="50000"/>
                  </a:schemeClr>
                </a:solidFill>
                <a:latin typeface="Menlo Regular"/>
                <a:cs typeface="Menlo Regular"/>
              </a:rPr>
              <a:t>// return if the number n1 is larger than n2</a:t>
            </a:r>
          </a:p>
          <a:p>
            <a:r>
              <a:rPr lang="en-US" sz="1400" dirty="0" err="1">
                <a:solidFill>
                  <a:srgbClr val="000000"/>
                </a:solidFill>
                <a:latin typeface="Menlo Regular"/>
                <a:cs typeface="Menlo Regular"/>
              </a:rPr>
              <a:t>bool</a:t>
            </a:r>
            <a:r>
              <a:rPr lang="en-US" sz="1400" dirty="0">
                <a:solidFill>
                  <a:srgbClr val="000000"/>
                </a:solidFill>
                <a:latin typeface="Menlo Regular"/>
                <a:cs typeface="Menlo Regular"/>
              </a:rPr>
              <a:t> larger(Node * n1, Node * n2)</a:t>
            </a:r>
          </a:p>
          <a:p>
            <a:r>
              <a:rPr lang="en-US" sz="1400" dirty="0">
                <a:solidFill>
                  <a:srgbClr val="000000"/>
                </a:solidFill>
                <a:latin typeface="Menlo Regular"/>
                <a:cs typeface="Menlo Regular"/>
              </a:rPr>
              <a:t>{</a:t>
            </a:r>
          </a:p>
          <a:p>
            <a:r>
              <a:rPr lang="en-US" sz="1400" dirty="0">
                <a:solidFill>
                  <a:srgbClr val="000000"/>
                </a:solidFill>
                <a:latin typeface="Menlo Regular"/>
                <a:cs typeface="Menlo Regular"/>
              </a:rPr>
              <a:t>    </a:t>
            </a:r>
            <a:r>
              <a:rPr lang="en-US" sz="1400" dirty="0" err="1">
                <a:solidFill>
                  <a:srgbClr val="000000"/>
                </a:solidFill>
                <a:latin typeface="Menlo Regular"/>
                <a:cs typeface="Menlo Regular"/>
              </a:rPr>
              <a:t>int</a:t>
            </a:r>
            <a:r>
              <a:rPr lang="en-US" sz="1400" dirty="0">
                <a:solidFill>
                  <a:srgbClr val="000000"/>
                </a:solidFill>
                <a:latin typeface="Menlo Regular"/>
                <a:cs typeface="Menlo Regular"/>
              </a:rPr>
              <a:t> len1 = </a:t>
            </a:r>
            <a:r>
              <a:rPr lang="en-US" sz="1400" dirty="0" err="1">
                <a:solidFill>
                  <a:srgbClr val="000000"/>
                </a:solidFill>
                <a:latin typeface="Menlo Regular"/>
                <a:cs typeface="Menlo Regular"/>
              </a:rPr>
              <a:t>list_length</a:t>
            </a:r>
            <a:r>
              <a:rPr lang="en-US" sz="1400" dirty="0">
                <a:solidFill>
                  <a:srgbClr val="000000"/>
                </a:solidFill>
                <a:latin typeface="Menlo Regular"/>
                <a:cs typeface="Menlo Regular"/>
              </a:rPr>
              <a:t>(n1);</a:t>
            </a:r>
          </a:p>
          <a:p>
            <a:r>
              <a:rPr lang="en-US" sz="1400" dirty="0">
                <a:solidFill>
                  <a:srgbClr val="000000"/>
                </a:solidFill>
                <a:latin typeface="Menlo Regular"/>
                <a:cs typeface="Menlo Regular"/>
              </a:rPr>
              <a:t>    </a:t>
            </a:r>
            <a:r>
              <a:rPr lang="en-US" sz="1400" dirty="0" err="1">
                <a:solidFill>
                  <a:srgbClr val="000000"/>
                </a:solidFill>
                <a:latin typeface="Menlo Regular"/>
                <a:cs typeface="Menlo Regular"/>
              </a:rPr>
              <a:t>int</a:t>
            </a:r>
            <a:r>
              <a:rPr lang="en-US" sz="1400" dirty="0">
                <a:solidFill>
                  <a:srgbClr val="000000"/>
                </a:solidFill>
                <a:latin typeface="Menlo Regular"/>
                <a:cs typeface="Menlo Regular"/>
              </a:rPr>
              <a:t> len2 = </a:t>
            </a:r>
            <a:r>
              <a:rPr lang="en-US" sz="1400" dirty="0" err="1">
                <a:solidFill>
                  <a:srgbClr val="000000"/>
                </a:solidFill>
                <a:latin typeface="Menlo Regular"/>
                <a:cs typeface="Menlo Regular"/>
              </a:rPr>
              <a:t>list_length</a:t>
            </a:r>
            <a:r>
              <a:rPr lang="en-US" sz="1400" dirty="0">
                <a:solidFill>
                  <a:srgbClr val="000000"/>
                </a:solidFill>
                <a:latin typeface="Menlo Regular"/>
                <a:cs typeface="Menlo Regular"/>
              </a:rPr>
              <a:t>(n2);</a:t>
            </a:r>
          </a:p>
          <a:p>
            <a:endParaRPr lang="en-US" sz="1400" dirty="0">
              <a:solidFill>
                <a:srgbClr val="000000"/>
              </a:solidFill>
              <a:latin typeface="Menlo Regular"/>
              <a:cs typeface="Menlo Regular"/>
            </a:endParaRPr>
          </a:p>
          <a:p>
            <a:r>
              <a:rPr lang="en-US" sz="1400" dirty="0">
                <a:solidFill>
                  <a:srgbClr val="000000"/>
                </a:solidFill>
                <a:latin typeface="Menlo Regular"/>
                <a:cs typeface="Menlo Regular"/>
              </a:rPr>
              <a:t>	</a:t>
            </a:r>
            <a:r>
              <a:rPr lang="en-US" sz="1400" b="1" dirty="0">
                <a:solidFill>
                  <a:srgbClr val="FF0000"/>
                </a:solidFill>
                <a:latin typeface="Menlo Regular"/>
                <a:cs typeface="Menlo Regular"/>
              </a:rPr>
              <a:t>// TASK 4a: handle the case </a:t>
            </a:r>
          </a:p>
          <a:p>
            <a:r>
              <a:rPr lang="en-US" sz="1400" b="1" dirty="0">
                <a:solidFill>
                  <a:srgbClr val="FF0000"/>
                </a:solidFill>
                <a:latin typeface="Menlo Regular"/>
                <a:cs typeface="Menlo Regular"/>
              </a:rPr>
              <a:t>	// when the list lengths are different</a:t>
            </a:r>
          </a:p>
          <a:p>
            <a:endParaRPr lang="en-US" sz="1400" dirty="0">
              <a:solidFill>
                <a:srgbClr val="000000"/>
              </a:solidFill>
              <a:latin typeface="Menlo Regular"/>
              <a:cs typeface="Menlo Regular"/>
            </a:endParaRPr>
          </a:p>
          <a:p>
            <a:endParaRPr lang="en-US" sz="1400" dirty="0">
              <a:solidFill>
                <a:srgbClr val="000000"/>
              </a:solidFill>
              <a:latin typeface="Menlo Regular"/>
              <a:cs typeface="Menlo Regular"/>
            </a:endParaRPr>
          </a:p>
          <a:p>
            <a:endParaRPr lang="en-US" sz="1400" dirty="0">
              <a:solidFill>
                <a:srgbClr val="000000"/>
              </a:solidFill>
              <a:latin typeface="Menlo Regular"/>
              <a:cs typeface="Menlo Regular"/>
            </a:endParaRPr>
          </a:p>
          <a:p>
            <a:r>
              <a:rPr lang="en-US" sz="1400" dirty="0">
                <a:solidFill>
                  <a:srgbClr val="000000"/>
                </a:solidFill>
                <a:latin typeface="Menlo Regular"/>
                <a:cs typeface="Menlo Regular"/>
              </a:rPr>
              <a:t>    </a:t>
            </a:r>
            <a:r>
              <a:rPr lang="en-US" sz="1400" dirty="0">
                <a:solidFill>
                  <a:schemeClr val="tx1">
                    <a:lumMod val="50000"/>
                    <a:lumOff val="50000"/>
                  </a:schemeClr>
                </a:solidFill>
                <a:latin typeface="Menlo Regular"/>
                <a:cs typeface="Menlo Regular"/>
              </a:rPr>
              <a:t>// the two lists are of equal length</a:t>
            </a:r>
          </a:p>
          <a:p>
            <a:endParaRPr lang="en-US" sz="1400" dirty="0">
              <a:solidFill>
                <a:srgbClr val="000000"/>
              </a:solidFill>
              <a:latin typeface="Menlo Regular"/>
              <a:cs typeface="Menlo Regular"/>
            </a:endParaRPr>
          </a:p>
          <a:p>
            <a:r>
              <a:rPr lang="en-US" sz="1400" dirty="0">
                <a:solidFill>
                  <a:srgbClr val="000000"/>
                </a:solidFill>
                <a:latin typeface="Menlo Regular"/>
                <a:cs typeface="Menlo Regular"/>
              </a:rPr>
              <a:t>    Node * curr1 = n1, * curr2 = n2;</a:t>
            </a:r>
          </a:p>
          <a:p>
            <a:endParaRPr lang="en-US" sz="1400" dirty="0">
              <a:solidFill>
                <a:srgbClr val="000000"/>
              </a:solidFill>
              <a:latin typeface="Menlo Regular"/>
              <a:cs typeface="Menlo Regular"/>
            </a:endParaRPr>
          </a:p>
          <a:p>
            <a:r>
              <a:rPr lang="en-US" sz="1400" dirty="0">
                <a:solidFill>
                  <a:srgbClr val="000000"/>
                </a:solidFill>
                <a:latin typeface="Menlo Regular"/>
                <a:cs typeface="Menlo Regular"/>
              </a:rPr>
              <a:t>    while (curr1 != NULL) {</a:t>
            </a:r>
          </a:p>
          <a:p>
            <a:r>
              <a:rPr lang="en-US" sz="1400" dirty="0">
                <a:solidFill>
                  <a:srgbClr val="000000"/>
                </a:solidFill>
                <a:latin typeface="Menlo Regular"/>
                <a:cs typeface="Menlo Regular"/>
              </a:rPr>
              <a:t>        if (curr1-&gt;value &gt; curr2-&gt;value)</a:t>
            </a:r>
          </a:p>
          <a:p>
            <a:r>
              <a:rPr lang="en-US" sz="1400" dirty="0">
                <a:solidFill>
                  <a:srgbClr val="000000"/>
                </a:solidFill>
                <a:latin typeface="Menlo Regular"/>
                <a:cs typeface="Menlo Regular"/>
              </a:rPr>
              <a:t>            return true;</a:t>
            </a:r>
          </a:p>
          <a:p>
            <a:endParaRPr lang="en-US" sz="1400" dirty="0">
              <a:solidFill>
                <a:srgbClr val="000000"/>
              </a:solidFill>
              <a:latin typeface="Menlo Regular"/>
              <a:cs typeface="Menlo Regular"/>
            </a:endParaRPr>
          </a:p>
          <a:p>
            <a:r>
              <a:rPr lang="en-US" sz="1400" dirty="0">
                <a:solidFill>
                  <a:srgbClr val="000000"/>
                </a:solidFill>
                <a:latin typeface="Menlo Regular"/>
                <a:cs typeface="Menlo Regular"/>
              </a:rPr>
              <a:t>		</a:t>
            </a:r>
            <a:r>
              <a:rPr lang="en-US" sz="1400" b="1" dirty="0">
                <a:solidFill>
                  <a:srgbClr val="FF0000"/>
                </a:solidFill>
                <a:latin typeface="Menlo Regular"/>
                <a:cs typeface="Menlo Regular"/>
              </a:rPr>
              <a:t>// TASK 4b: advance curr1, curr2</a:t>
            </a:r>
          </a:p>
          <a:p>
            <a:r>
              <a:rPr lang="en-US" sz="1400" b="1" dirty="0">
                <a:solidFill>
                  <a:srgbClr val="FF0000"/>
                </a:solidFill>
                <a:latin typeface="Menlo Regular"/>
                <a:cs typeface="Menlo Regular"/>
              </a:rPr>
              <a:t>		// to point to the next nodes</a:t>
            </a:r>
          </a:p>
          <a:p>
            <a:endParaRPr lang="en-US" sz="1400" dirty="0">
              <a:solidFill>
                <a:srgbClr val="000000"/>
              </a:solidFill>
              <a:latin typeface="Menlo Regular"/>
              <a:cs typeface="Menlo Regular"/>
            </a:endParaRPr>
          </a:p>
          <a:p>
            <a:r>
              <a:rPr lang="en-US" sz="1400" dirty="0">
                <a:solidFill>
                  <a:srgbClr val="000000"/>
                </a:solidFill>
                <a:latin typeface="Menlo Regular"/>
                <a:cs typeface="Menlo Regular"/>
              </a:rPr>
              <a:t>    }</a:t>
            </a:r>
          </a:p>
          <a:p>
            <a:endParaRPr lang="en-US" sz="1400" dirty="0">
              <a:solidFill>
                <a:srgbClr val="000000"/>
              </a:solidFill>
              <a:latin typeface="Menlo Regular"/>
              <a:cs typeface="Menlo Regular"/>
            </a:endParaRPr>
          </a:p>
          <a:p>
            <a:r>
              <a:rPr lang="en-US" sz="1400" dirty="0">
                <a:solidFill>
                  <a:srgbClr val="000000"/>
                </a:solidFill>
                <a:latin typeface="Menlo Regular"/>
                <a:cs typeface="Menlo Regular"/>
              </a:rPr>
              <a:t>    return false;</a:t>
            </a:r>
          </a:p>
          <a:p>
            <a:r>
              <a:rPr lang="en-US" sz="1400" dirty="0">
                <a:solidFill>
                  <a:srgbClr val="000000"/>
                </a:solidFill>
                <a:latin typeface="Menlo Regular"/>
                <a:cs typeface="Menlo Regular"/>
              </a:rPr>
              <a:t>}</a:t>
            </a:r>
          </a:p>
        </p:txBody>
      </p:sp>
      <p:sp>
        <p:nvSpPr>
          <p:cNvPr id="7" name="Rounded Rectangle 6"/>
          <p:cNvSpPr/>
          <p:nvPr/>
        </p:nvSpPr>
        <p:spPr>
          <a:xfrm>
            <a:off x="5168849" y="1659319"/>
            <a:ext cx="3823138" cy="796159"/>
          </a:xfrm>
          <a:prstGeom prst="round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dirty="0">
                <a:latin typeface="Segoe Print" pitchFamily="2" charset="0"/>
              </a:rPr>
              <a:t>TASK 4a: What should we do if the linked list for </a:t>
            </a:r>
            <a:r>
              <a:rPr lang="en-US" sz="1600" dirty="0">
                <a:solidFill>
                  <a:srgbClr val="000000"/>
                </a:solidFill>
                <a:latin typeface="Menlo Regular"/>
                <a:cs typeface="Menlo Regular"/>
              </a:rPr>
              <a:t>n1</a:t>
            </a:r>
            <a:r>
              <a:rPr lang="en-US" sz="1600" dirty="0">
                <a:latin typeface="Segoe Print" pitchFamily="2" charset="0"/>
              </a:rPr>
              <a:t> is longer?  What if otherwise?</a:t>
            </a:r>
            <a:endParaRPr lang="en-US" sz="1600" b="1" dirty="0">
              <a:solidFill>
                <a:srgbClr val="FF0000"/>
              </a:solidFill>
              <a:latin typeface="Segoe Print" pitchFamily="2" charset="0"/>
            </a:endParaRPr>
          </a:p>
        </p:txBody>
      </p:sp>
      <p:cxnSp>
        <p:nvCxnSpPr>
          <p:cNvPr id="10" name="Straight Arrow Connector 9"/>
          <p:cNvCxnSpPr>
            <a:stCxn id="7" idx="1"/>
          </p:cNvCxnSpPr>
          <p:nvPr/>
        </p:nvCxnSpPr>
        <p:spPr>
          <a:xfrm flipH="1">
            <a:off x="3367719" y="2057399"/>
            <a:ext cx="1801130" cy="94199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18" name="Rounded Rectangle 17"/>
          <p:cNvSpPr/>
          <p:nvPr/>
        </p:nvSpPr>
        <p:spPr>
          <a:xfrm>
            <a:off x="5644055" y="3241710"/>
            <a:ext cx="3347932" cy="1207427"/>
          </a:xfrm>
          <a:prstGeom prst="roundRect">
            <a:avLst/>
          </a:prstGeom>
          <a:solidFill>
            <a:srgbClr val="CCC1DA"/>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a:latin typeface="Segoe Print" pitchFamily="2" charset="0"/>
              </a:rPr>
              <a:t>Compare the values of the corresponding nodes in </a:t>
            </a:r>
            <a:r>
              <a:rPr lang="en-US" sz="1100" dirty="0">
                <a:latin typeface="Menlo Regular" pitchFamily="49" charset="0"/>
                <a:ea typeface="Menlo Regular" pitchFamily="49" charset="0"/>
                <a:cs typeface="Menlo Regular" pitchFamily="49" charset="0"/>
              </a:rPr>
              <a:t>n1</a:t>
            </a:r>
            <a:r>
              <a:rPr lang="en-US" sz="1200" dirty="0">
                <a:latin typeface="Segoe Print" pitchFamily="2" charset="0"/>
              </a:rPr>
              <a:t> and </a:t>
            </a:r>
            <a:r>
              <a:rPr lang="en-US" sz="1100" dirty="0">
                <a:latin typeface="Menlo Regular" pitchFamily="49" charset="0"/>
                <a:ea typeface="Menlo Regular" pitchFamily="49" charset="0"/>
                <a:cs typeface="Menlo Regular" pitchFamily="49" charset="0"/>
              </a:rPr>
              <a:t>n2</a:t>
            </a:r>
            <a:r>
              <a:rPr lang="en-US" sz="1200" dirty="0">
                <a:latin typeface="Segoe Print" pitchFamily="2" charset="0"/>
              </a:rPr>
              <a:t> starting from the most significant values. The number </a:t>
            </a:r>
            <a:r>
              <a:rPr lang="en-US" sz="1100" dirty="0">
                <a:latin typeface="Menlo Regular" pitchFamily="49" charset="0"/>
                <a:ea typeface="Menlo Regular" pitchFamily="49" charset="0"/>
                <a:cs typeface="Menlo Regular" pitchFamily="49" charset="0"/>
              </a:rPr>
              <a:t>n1</a:t>
            </a:r>
            <a:r>
              <a:rPr lang="en-US" sz="1200" dirty="0">
                <a:latin typeface="Segoe Print" pitchFamily="2" charset="0"/>
              </a:rPr>
              <a:t> is larger if the value of its node is larger than its corresponding node in </a:t>
            </a:r>
            <a:r>
              <a:rPr lang="en-US" sz="1100" dirty="0">
                <a:latin typeface="Menlo Regular" pitchFamily="49" charset="0"/>
                <a:ea typeface="Menlo Regular" pitchFamily="49" charset="0"/>
                <a:cs typeface="Menlo Regular" pitchFamily="49" charset="0"/>
              </a:rPr>
              <a:t>n2</a:t>
            </a:r>
            <a:r>
              <a:rPr lang="en-US" sz="1200" dirty="0">
                <a:latin typeface="Segoe Print" pitchFamily="2" charset="0"/>
              </a:rPr>
              <a:t>. </a:t>
            </a:r>
            <a:endParaRPr lang="en-US" sz="1200" b="1" dirty="0">
              <a:latin typeface="Menlo Regular"/>
              <a:cs typeface="Menlo Regular"/>
            </a:endParaRPr>
          </a:p>
        </p:txBody>
      </p:sp>
      <p:cxnSp>
        <p:nvCxnSpPr>
          <p:cNvPr id="19" name="Straight Arrow Connector 18"/>
          <p:cNvCxnSpPr>
            <a:stCxn id="18" idx="1"/>
          </p:cNvCxnSpPr>
          <p:nvPr/>
        </p:nvCxnSpPr>
        <p:spPr>
          <a:xfrm flipH="1">
            <a:off x="5037083" y="3845424"/>
            <a:ext cx="606972" cy="821169"/>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36" name="Rounded Rectangle 35"/>
          <p:cNvSpPr/>
          <p:nvPr/>
        </p:nvSpPr>
        <p:spPr>
          <a:xfrm>
            <a:off x="5168849" y="5330004"/>
            <a:ext cx="3823138" cy="796159"/>
          </a:xfrm>
          <a:prstGeom prst="round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dirty="0">
                <a:latin typeface="Segoe Print" pitchFamily="2" charset="0"/>
              </a:rPr>
              <a:t>TASK 4b: advance the current pointers</a:t>
            </a:r>
            <a:endParaRPr lang="en-US" sz="1600" b="1" dirty="0">
              <a:solidFill>
                <a:srgbClr val="FF0000"/>
              </a:solidFill>
              <a:latin typeface="Segoe Print" pitchFamily="2" charset="0"/>
            </a:endParaRPr>
          </a:p>
        </p:txBody>
      </p:sp>
      <p:cxnSp>
        <p:nvCxnSpPr>
          <p:cNvPr id="37" name="Straight Arrow Connector 36"/>
          <p:cNvCxnSpPr>
            <a:stCxn id="36" idx="1"/>
          </p:cNvCxnSpPr>
          <p:nvPr/>
        </p:nvCxnSpPr>
        <p:spPr>
          <a:xfrm flipH="1">
            <a:off x="3704897" y="5728084"/>
            <a:ext cx="1463952" cy="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34099933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2D5F323-9395-A24C-8003-89F99F5948AE}" type="slidenum">
              <a:rPr lang="en-US" smtClean="0"/>
              <a:pPr/>
              <a:t>107</a:t>
            </a:fld>
            <a:endParaRPr lang="en-US"/>
          </a:p>
        </p:txBody>
      </p:sp>
      <p:sp>
        <p:nvSpPr>
          <p:cNvPr id="5" name="Rectangle 4"/>
          <p:cNvSpPr/>
          <p:nvPr/>
        </p:nvSpPr>
        <p:spPr>
          <a:xfrm>
            <a:off x="685418" y="847494"/>
            <a:ext cx="6812727" cy="5873982"/>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300" dirty="0" err="1">
                <a:solidFill>
                  <a:srgbClr val="000000"/>
                </a:solidFill>
                <a:latin typeface="Menlo Regular"/>
                <a:cs typeface="Menlo Regular"/>
              </a:rPr>
              <a:t>int</a:t>
            </a:r>
            <a:r>
              <a:rPr lang="en-US" sz="1300" dirty="0">
                <a:solidFill>
                  <a:srgbClr val="000000"/>
                </a:solidFill>
                <a:latin typeface="Menlo Regular"/>
                <a:cs typeface="Menlo Regular"/>
              </a:rPr>
              <a:t> main()</a:t>
            </a:r>
          </a:p>
          <a:p>
            <a:r>
              <a:rPr lang="en-US" sz="1300" dirty="0">
                <a:solidFill>
                  <a:srgbClr val="000000"/>
                </a:solidFill>
                <a:latin typeface="Menlo Regular"/>
                <a:cs typeface="Menlo Regular"/>
              </a:rPr>
              <a:t>{</a:t>
            </a:r>
          </a:p>
          <a:p>
            <a:r>
              <a:rPr lang="en-US" sz="1300" dirty="0">
                <a:solidFill>
                  <a:srgbClr val="000000"/>
                </a:solidFill>
                <a:latin typeface="Menlo Regular"/>
                <a:cs typeface="Menlo Regular"/>
              </a:rPr>
              <a:t>    Node * n1, * n2;</a:t>
            </a:r>
          </a:p>
          <a:p>
            <a:endParaRPr lang="en-US" sz="1300" dirty="0">
              <a:solidFill>
                <a:srgbClr val="000000"/>
              </a:solidFill>
              <a:latin typeface="Menlo Regular"/>
              <a:cs typeface="Menlo Regular"/>
            </a:endParaRPr>
          </a:p>
          <a:p>
            <a:r>
              <a:rPr lang="en-US" sz="1300" dirty="0">
                <a:solidFill>
                  <a:srgbClr val="000000"/>
                </a:solidFill>
                <a:latin typeface="Menlo Regular"/>
                <a:cs typeface="Menlo Regular"/>
              </a:rPr>
              <a:t>    </a:t>
            </a:r>
            <a:r>
              <a:rPr lang="en-US" sz="1300" dirty="0" err="1">
                <a:solidFill>
                  <a:srgbClr val="000000"/>
                </a:solidFill>
                <a:latin typeface="Menlo Regular"/>
                <a:cs typeface="Menlo Regular"/>
              </a:rPr>
              <a:t>cout</a:t>
            </a:r>
            <a:r>
              <a:rPr lang="en-US" sz="1300" dirty="0">
                <a:solidFill>
                  <a:srgbClr val="000000"/>
                </a:solidFill>
                <a:latin typeface="Menlo Regular"/>
                <a:cs typeface="Menlo Regular"/>
              </a:rPr>
              <a:t> &lt;&lt; "</a:t>
            </a:r>
            <a:r>
              <a:rPr lang="en-US" sz="1300" dirty="0" err="1">
                <a:solidFill>
                  <a:srgbClr val="000000"/>
                </a:solidFill>
                <a:latin typeface="Menlo Regular"/>
                <a:cs typeface="Menlo Regular"/>
              </a:rPr>
              <a:t>expr</a:t>
            </a:r>
            <a:r>
              <a:rPr lang="en-US" sz="1300" dirty="0">
                <a:solidFill>
                  <a:srgbClr val="000000"/>
                </a:solidFill>
                <a:latin typeface="Menlo Regular"/>
                <a:cs typeface="Menlo Regular"/>
              </a:rPr>
              <a:t>&gt; ";</a:t>
            </a:r>
          </a:p>
          <a:p>
            <a:r>
              <a:rPr lang="en-US" sz="1300" dirty="0">
                <a:solidFill>
                  <a:srgbClr val="000000"/>
                </a:solidFill>
                <a:latin typeface="Menlo Regular"/>
                <a:cs typeface="Menlo Regular"/>
              </a:rPr>
              <a:t>    n1 = </a:t>
            </a:r>
            <a:r>
              <a:rPr lang="en-US" sz="1300" b="1" dirty="0" err="1">
                <a:solidFill>
                  <a:schemeClr val="accent5">
                    <a:lumMod val="75000"/>
                  </a:schemeClr>
                </a:solidFill>
                <a:latin typeface="Menlo Regular"/>
                <a:cs typeface="Menlo Regular"/>
              </a:rPr>
              <a:t>create_num_list</a:t>
            </a:r>
            <a:r>
              <a:rPr lang="en-US" sz="1300" b="1" dirty="0">
                <a:solidFill>
                  <a:schemeClr val="accent5">
                    <a:lumMod val="75000"/>
                  </a:schemeClr>
                </a:solidFill>
                <a:latin typeface="Menlo Regular"/>
                <a:cs typeface="Menlo Regular"/>
              </a:rPr>
              <a:t>()</a:t>
            </a:r>
            <a:r>
              <a:rPr lang="en-US" sz="1300" dirty="0">
                <a:solidFill>
                  <a:srgbClr val="000000"/>
                </a:solidFill>
                <a:latin typeface="Menlo Regular"/>
                <a:cs typeface="Menlo Regular"/>
              </a:rPr>
              <a:t>;</a:t>
            </a:r>
          </a:p>
          <a:p>
            <a:r>
              <a:rPr lang="en-US" sz="1300" dirty="0">
                <a:solidFill>
                  <a:srgbClr val="000000"/>
                </a:solidFill>
                <a:latin typeface="Menlo Regular"/>
                <a:cs typeface="Menlo Regular"/>
              </a:rPr>
              <a:t>    </a:t>
            </a:r>
            <a:r>
              <a:rPr lang="en-US" sz="1300" dirty="0" err="1">
                <a:solidFill>
                  <a:srgbClr val="000000"/>
                </a:solidFill>
                <a:latin typeface="Menlo Regular"/>
                <a:cs typeface="Menlo Regular"/>
              </a:rPr>
              <a:t>cin.get</a:t>
            </a:r>
            <a:r>
              <a:rPr lang="en-US" sz="1300" dirty="0">
                <a:solidFill>
                  <a:srgbClr val="000000"/>
                </a:solidFill>
                <a:latin typeface="Menlo Regular"/>
                <a:cs typeface="Menlo Regular"/>
              </a:rPr>
              <a:t>();       </a:t>
            </a:r>
            <a:r>
              <a:rPr lang="en-US" sz="1300" dirty="0">
                <a:solidFill>
                  <a:schemeClr val="tx1">
                    <a:lumMod val="50000"/>
                    <a:lumOff val="50000"/>
                  </a:schemeClr>
                </a:solidFill>
                <a:latin typeface="Menlo Regular"/>
                <a:cs typeface="Menlo Regular"/>
              </a:rPr>
              <a:t>// skip the '&gt;' sign</a:t>
            </a:r>
          </a:p>
          <a:p>
            <a:r>
              <a:rPr lang="en-US" sz="1300" dirty="0">
                <a:solidFill>
                  <a:srgbClr val="000000"/>
                </a:solidFill>
                <a:latin typeface="Menlo Regular"/>
                <a:cs typeface="Menlo Regular"/>
              </a:rPr>
              <a:t>    </a:t>
            </a:r>
            <a:r>
              <a:rPr lang="en-US" sz="1300" dirty="0" err="1">
                <a:solidFill>
                  <a:srgbClr val="000000"/>
                </a:solidFill>
                <a:latin typeface="Menlo Regular"/>
                <a:cs typeface="Menlo Regular"/>
              </a:rPr>
              <a:t>cin.get</a:t>
            </a:r>
            <a:r>
              <a:rPr lang="en-US" sz="1300" dirty="0">
                <a:solidFill>
                  <a:srgbClr val="000000"/>
                </a:solidFill>
                <a:latin typeface="Menlo Regular"/>
                <a:cs typeface="Menlo Regular"/>
              </a:rPr>
              <a:t>();       </a:t>
            </a:r>
            <a:r>
              <a:rPr lang="en-US" sz="1300" dirty="0">
                <a:solidFill>
                  <a:schemeClr val="tx1">
                    <a:lumMod val="50000"/>
                    <a:lumOff val="50000"/>
                  </a:schemeClr>
                </a:solidFill>
                <a:latin typeface="Menlo Regular"/>
                <a:cs typeface="Menlo Regular"/>
              </a:rPr>
              <a:t>// the space after the '&gt;' sign</a:t>
            </a:r>
          </a:p>
          <a:p>
            <a:r>
              <a:rPr lang="en-US" sz="1300" dirty="0">
                <a:solidFill>
                  <a:srgbClr val="000000"/>
                </a:solidFill>
                <a:latin typeface="Menlo Regular"/>
                <a:cs typeface="Menlo Regular"/>
              </a:rPr>
              <a:t>    n2 = </a:t>
            </a:r>
            <a:r>
              <a:rPr lang="en-US" sz="1300" b="1" dirty="0" err="1">
                <a:solidFill>
                  <a:schemeClr val="accent5">
                    <a:lumMod val="75000"/>
                  </a:schemeClr>
                </a:solidFill>
                <a:latin typeface="Menlo Regular"/>
                <a:cs typeface="Menlo Regular"/>
              </a:rPr>
              <a:t>create_num_list</a:t>
            </a:r>
            <a:r>
              <a:rPr lang="en-US" sz="1300" b="1" dirty="0">
                <a:solidFill>
                  <a:schemeClr val="accent5">
                    <a:lumMod val="75000"/>
                  </a:schemeClr>
                </a:solidFill>
                <a:latin typeface="Menlo Regular"/>
                <a:cs typeface="Menlo Regular"/>
              </a:rPr>
              <a:t>()</a:t>
            </a:r>
            <a:r>
              <a:rPr lang="en-US" sz="1300" dirty="0">
                <a:solidFill>
                  <a:srgbClr val="000000"/>
                </a:solidFill>
                <a:latin typeface="Menlo Regular"/>
                <a:cs typeface="Menlo Regular"/>
              </a:rPr>
              <a:t>;</a:t>
            </a:r>
          </a:p>
          <a:p>
            <a:endParaRPr lang="en-US" sz="1300" dirty="0">
              <a:solidFill>
                <a:srgbClr val="000000"/>
              </a:solidFill>
              <a:latin typeface="Menlo Regular"/>
              <a:cs typeface="Menlo Regular"/>
            </a:endParaRPr>
          </a:p>
          <a:p>
            <a:r>
              <a:rPr lang="en-US" sz="1300" dirty="0">
                <a:solidFill>
                  <a:srgbClr val="000000"/>
                </a:solidFill>
                <a:latin typeface="Menlo Regular"/>
                <a:cs typeface="Menlo Regular"/>
              </a:rPr>
              <a:t>    </a:t>
            </a:r>
            <a:r>
              <a:rPr lang="en-US" sz="1300" dirty="0">
                <a:solidFill>
                  <a:schemeClr val="tx1">
                    <a:lumMod val="50000"/>
                    <a:lumOff val="50000"/>
                  </a:schemeClr>
                </a:solidFill>
                <a:latin typeface="Menlo Regular"/>
                <a:cs typeface="Menlo Regular"/>
              </a:rPr>
              <a:t>// TASK 2: call </a:t>
            </a:r>
            <a:r>
              <a:rPr lang="en-US" sz="1300" dirty="0" err="1">
                <a:solidFill>
                  <a:schemeClr val="tx1">
                    <a:lumMod val="50000"/>
                    <a:lumOff val="50000"/>
                  </a:schemeClr>
                </a:solidFill>
                <a:latin typeface="Menlo Regular"/>
                <a:cs typeface="Menlo Regular"/>
              </a:rPr>
              <a:t>print_list</a:t>
            </a:r>
            <a:r>
              <a:rPr lang="en-US" sz="1300" dirty="0">
                <a:solidFill>
                  <a:schemeClr val="tx1">
                    <a:lumMod val="50000"/>
                    <a:lumOff val="50000"/>
                  </a:schemeClr>
                </a:solidFill>
                <a:latin typeface="Menlo Regular"/>
                <a:cs typeface="Menlo Regular"/>
              </a:rPr>
              <a:t>() on n1 and n2 for checking</a:t>
            </a:r>
          </a:p>
          <a:p>
            <a:endParaRPr lang="en-US" sz="1300" dirty="0">
              <a:solidFill>
                <a:srgbClr val="000000"/>
              </a:solidFill>
              <a:latin typeface="Menlo Regular"/>
              <a:cs typeface="Menlo Regular"/>
            </a:endParaRPr>
          </a:p>
          <a:p>
            <a:r>
              <a:rPr lang="en-US" sz="1300" dirty="0">
                <a:solidFill>
                  <a:srgbClr val="000000"/>
                </a:solidFill>
                <a:latin typeface="Menlo Regular"/>
                <a:cs typeface="Menlo Regular"/>
              </a:rPr>
              <a:t>    if (</a:t>
            </a:r>
            <a:r>
              <a:rPr lang="en-US" sz="1300" b="1" dirty="0">
                <a:solidFill>
                  <a:schemeClr val="accent5">
                    <a:lumMod val="75000"/>
                  </a:schemeClr>
                </a:solidFill>
                <a:latin typeface="Menlo Regular"/>
                <a:cs typeface="Menlo Regular"/>
              </a:rPr>
              <a:t>larger(n1, n2)</a:t>
            </a:r>
            <a:r>
              <a:rPr lang="en-US" sz="1300" dirty="0">
                <a:solidFill>
                  <a:srgbClr val="000000"/>
                </a:solidFill>
                <a:latin typeface="Menlo Regular"/>
                <a:cs typeface="Menlo Regular"/>
              </a:rPr>
              <a:t>) {</a:t>
            </a:r>
          </a:p>
          <a:p>
            <a:r>
              <a:rPr lang="en-US" sz="1300" dirty="0">
                <a:solidFill>
                  <a:srgbClr val="000000"/>
                </a:solidFill>
                <a:latin typeface="Menlo Regular"/>
                <a:cs typeface="Menlo Regular"/>
              </a:rPr>
              <a:t>        </a:t>
            </a:r>
            <a:r>
              <a:rPr lang="en-US" sz="1300" dirty="0" err="1">
                <a:solidFill>
                  <a:srgbClr val="000000"/>
                </a:solidFill>
                <a:latin typeface="Menlo Regular"/>
                <a:cs typeface="Menlo Regular"/>
              </a:rPr>
              <a:t>cout</a:t>
            </a:r>
            <a:r>
              <a:rPr lang="en-US" sz="1300" dirty="0">
                <a:solidFill>
                  <a:srgbClr val="000000"/>
                </a:solidFill>
                <a:latin typeface="Menlo Regular"/>
                <a:cs typeface="Menlo Regular"/>
              </a:rPr>
              <a:t> &lt;&lt; "Yes, ";</a:t>
            </a:r>
          </a:p>
          <a:p>
            <a:r>
              <a:rPr lang="en-US" sz="1300" dirty="0">
                <a:solidFill>
                  <a:srgbClr val="000000"/>
                </a:solidFill>
                <a:latin typeface="Menlo Regular"/>
                <a:cs typeface="Menlo Regular"/>
              </a:rPr>
              <a:t>        </a:t>
            </a:r>
            <a:r>
              <a:rPr lang="en-US" sz="1300" b="1" dirty="0" err="1">
                <a:solidFill>
                  <a:srgbClr val="00B050"/>
                </a:solidFill>
                <a:latin typeface="Menlo Regular"/>
                <a:cs typeface="Menlo Regular"/>
              </a:rPr>
              <a:t>print_num</a:t>
            </a:r>
            <a:r>
              <a:rPr lang="en-US" sz="1300" b="1" dirty="0">
                <a:solidFill>
                  <a:srgbClr val="00B050"/>
                </a:solidFill>
                <a:latin typeface="Menlo Regular"/>
                <a:cs typeface="Menlo Regular"/>
              </a:rPr>
              <a:t>(n1)</a:t>
            </a:r>
            <a:r>
              <a:rPr lang="en-US" sz="1300" dirty="0">
                <a:solidFill>
                  <a:srgbClr val="000000"/>
                </a:solidFill>
                <a:latin typeface="Menlo Regular"/>
                <a:cs typeface="Menlo Regular"/>
              </a:rPr>
              <a:t>;</a:t>
            </a:r>
          </a:p>
          <a:p>
            <a:r>
              <a:rPr lang="en-US" sz="1300" dirty="0">
                <a:solidFill>
                  <a:srgbClr val="000000"/>
                </a:solidFill>
                <a:latin typeface="Menlo Regular"/>
                <a:cs typeface="Menlo Regular"/>
              </a:rPr>
              <a:t>        </a:t>
            </a:r>
            <a:r>
              <a:rPr lang="en-US" sz="1300" dirty="0" err="1">
                <a:solidFill>
                  <a:srgbClr val="000000"/>
                </a:solidFill>
                <a:latin typeface="Menlo Regular"/>
                <a:cs typeface="Menlo Regular"/>
              </a:rPr>
              <a:t>cout</a:t>
            </a:r>
            <a:r>
              <a:rPr lang="en-US" sz="1300" dirty="0">
                <a:solidFill>
                  <a:srgbClr val="000000"/>
                </a:solidFill>
                <a:latin typeface="Menlo Regular"/>
                <a:cs typeface="Menlo Regular"/>
              </a:rPr>
              <a:t> &lt;&lt; " is larger." &lt;&lt; </a:t>
            </a:r>
            <a:r>
              <a:rPr lang="en-US" sz="1300" dirty="0" err="1">
                <a:solidFill>
                  <a:srgbClr val="000000"/>
                </a:solidFill>
                <a:latin typeface="Menlo Regular"/>
                <a:cs typeface="Menlo Regular"/>
              </a:rPr>
              <a:t>endl</a:t>
            </a:r>
            <a:r>
              <a:rPr lang="en-US" sz="1300" dirty="0">
                <a:solidFill>
                  <a:srgbClr val="000000"/>
                </a:solidFill>
                <a:latin typeface="Menlo Regular"/>
                <a:cs typeface="Menlo Regular"/>
              </a:rPr>
              <a:t>;</a:t>
            </a:r>
          </a:p>
          <a:p>
            <a:r>
              <a:rPr lang="en-US" sz="1300" dirty="0">
                <a:solidFill>
                  <a:srgbClr val="000000"/>
                </a:solidFill>
                <a:latin typeface="Menlo Regular"/>
                <a:cs typeface="Menlo Regular"/>
              </a:rPr>
              <a:t>    }</a:t>
            </a:r>
          </a:p>
          <a:p>
            <a:r>
              <a:rPr lang="en-US" sz="1300" dirty="0">
                <a:solidFill>
                  <a:srgbClr val="000000"/>
                </a:solidFill>
                <a:latin typeface="Menlo Regular"/>
                <a:cs typeface="Menlo Regular"/>
              </a:rPr>
              <a:t>    else {</a:t>
            </a:r>
          </a:p>
          <a:p>
            <a:r>
              <a:rPr lang="en-US" sz="1300" dirty="0">
                <a:solidFill>
                  <a:srgbClr val="000000"/>
                </a:solidFill>
                <a:latin typeface="Menlo Regular"/>
                <a:cs typeface="Menlo Regular"/>
              </a:rPr>
              <a:t>        </a:t>
            </a:r>
            <a:r>
              <a:rPr lang="en-US" sz="1300" dirty="0" err="1">
                <a:solidFill>
                  <a:srgbClr val="000000"/>
                </a:solidFill>
                <a:latin typeface="Menlo Regular"/>
                <a:cs typeface="Menlo Regular"/>
              </a:rPr>
              <a:t>cout</a:t>
            </a:r>
            <a:r>
              <a:rPr lang="en-US" sz="1300" dirty="0">
                <a:solidFill>
                  <a:srgbClr val="000000"/>
                </a:solidFill>
                <a:latin typeface="Menlo Regular"/>
                <a:cs typeface="Menlo Regular"/>
              </a:rPr>
              <a:t> &lt;&lt; "No, ";</a:t>
            </a:r>
          </a:p>
          <a:p>
            <a:r>
              <a:rPr lang="en-US" sz="1300" dirty="0">
                <a:solidFill>
                  <a:srgbClr val="000000"/>
                </a:solidFill>
                <a:latin typeface="Menlo Regular"/>
                <a:cs typeface="Menlo Regular"/>
              </a:rPr>
              <a:t>        </a:t>
            </a:r>
            <a:r>
              <a:rPr lang="en-US" sz="1300" b="1" dirty="0" err="1">
                <a:solidFill>
                  <a:srgbClr val="00B050"/>
                </a:solidFill>
                <a:latin typeface="Menlo Regular"/>
                <a:cs typeface="Menlo Regular"/>
              </a:rPr>
              <a:t>print_num</a:t>
            </a:r>
            <a:r>
              <a:rPr lang="en-US" sz="1300" b="1" dirty="0">
                <a:solidFill>
                  <a:srgbClr val="00B050"/>
                </a:solidFill>
                <a:latin typeface="Menlo Regular"/>
                <a:cs typeface="Menlo Regular"/>
              </a:rPr>
              <a:t>(n1)</a:t>
            </a:r>
            <a:r>
              <a:rPr lang="en-US" sz="1300" dirty="0">
                <a:solidFill>
                  <a:srgbClr val="000000"/>
                </a:solidFill>
                <a:latin typeface="Menlo Regular"/>
                <a:cs typeface="Menlo Regular"/>
              </a:rPr>
              <a:t>;</a:t>
            </a:r>
          </a:p>
          <a:p>
            <a:r>
              <a:rPr lang="en-US" sz="1300" dirty="0">
                <a:solidFill>
                  <a:srgbClr val="000000"/>
                </a:solidFill>
                <a:latin typeface="Menlo Regular"/>
                <a:cs typeface="Menlo Regular"/>
              </a:rPr>
              <a:t>        </a:t>
            </a:r>
            <a:r>
              <a:rPr lang="en-US" sz="1300" dirty="0" err="1">
                <a:solidFill>
                  <a:srgbClr val="000000"/>
                </a:solidFill>
                <a:latin typeface="Menlo Regular"/>
                <a:cs typeface="Menlo Regular"/>
              </a:rPr>
              <a:t>cout</a:t>
            </a:r>
            <a:r>
              <a:rPr lang="en-US" sz="1300" dirty="0">
                <a:solidFill>
                  <a:srgbClr val="000000"/>
                </a:solidFill>
                <a:latin typeface="Menlo Regular"/>
                <a:cs typeface="Menlo Regular"/>
              </a:rPr>
              <a:t> &lt;&lt; " is not larger." &lt;&lt; </a:t>
            </a:r>
            <a:r>
              <a:rPr lang="en-US" sz="1300" dirty="0" err="1">
                <a:solidFill>
                  <a:srgbClr val="000000"/>
                </a:solidFill>
                <a:latin typeface="Menlo Regular"/>
                <a:cs typeface="Menlo Regular"/>
              </a:rPr>
              <a:t>endl</a:t>
            </a:r>
            <a:r>
              <a:rPr lang="en-US" sz="1300" dirty="0">
                <a:solidFill>
                  <a:srgbClr val="000000"/>
                </a:solidFill>
                <a:latin typeface="Menlo Regular"/>
                <a:cs typeface="Menlo Regular"/>
              </a:rPr>
              <a:t>;</a:t>
            </a:r>
          </a:p>
          <a:p>
            <a:r>
              <a:rPr lang="en-US" sz="1300" dirty="0">
                <a:solidFill>
                  <a:srgbClr val="000000"/>
                </a:solidFill>
                <a:latin typeface="Menlo Regular"/>
                <a:cs typeface="Menlo Regular"/>
              </a:rPr>
              <a:t>    }</a:t>
            </a:r>
          </a:p>
          <a:p>
            <a:endParaRPr lang="en-US" sz="1300" dirty="0">
              <a:solidFill>
                <a:srgbClr val="000000"/>
              </a:solidFill>
              <a:latin typeface="Menlo Regular"/>
              <a:cs typeface="Menlo Regular"/>
            </a:endParaRPr>
          </a:p>
          <a:p>
            <a:r>
              <a:rPr lang="en-US" sz="1300" dirty="0">
                <a:solidFill>
                  <a:srgbClr val="000000"/>
                </a:solidFill>
                <a:latin typeface="Menlo Regular"/>
                <a:cs typeface="Menlo Regular"/>
              </a:rPr>
              <a:t>    </a:t>
            </a:r>
            <a:r>
              <a:rPr lang="en-US" sz="1300" b="1" dirty="0">
                <a:solidFill>
                  <a:srgbClr val="FF0000"/>
                </a:solidFill>
                <a:latin typeface="Menlo Regular"/>
                <a:cs typeface="Menlo Regular"/>
              </a:rPr>
              <a:t>// TASK 5: free the linked lists</a:t>
            </a:r>
          </a:p>
          <a:p>
            <a:endParaRPr lang="en-US" sz="1300" dirty="0">
              <a:solidFill>
                <a:srgbClr val="000000"/>
              </a:solidFill>
              <a:latin typeface="Menlo Regular"/>
              <a:cs typeface="Menlo Regular"/>
            </a:endParaRPr>
          </a:p>
          <a:p>
            <a:r>
              <a:rPr lang="en-US" sz="1300" dirty="0">
                <a:solidFill>
                  <a:srgbClr val="000000"/>
                </a:solidFill>
                <a:latin typeface="Menlo Regular"/>
                <a:cs typeface="Menlo Regular"/>
              </a:rPr>
              <a:t>    </a:t>
            </a:r>
          </a:p>
          <a:p>
            <a:r>
              <a:rPr lang="en-US" sz="1300" dirty="0">
                <a:solidFill>
                  <a:srgbClr val="000000"/>
                </a:solidFill>
                <a:latin typeface="Menlo Regular"/>
                <a:cs typeface="Menlo Regular"/>
              </a:rPr>
              <a:t>    return 0;</a:t>
            </a:r>
          </a:p>
          <a:p>
            <a:r>
              <a:rPr lang="en-US" sz="1300" dirty="0">
                <a:solidFill>
                  <a:srgbClr val="000000"/>
                </a:solidFill>
                <a:latin typeface="Menlo Regular"/>
                <a:cs typeface="Menlo Regular"/>
              </a:rPr>
              <a:t>}</a:t>
            </a:r>
          </a:p>
        </p:txBody>
      </p:sp>
      <p:sp>
        <p:nvSpPr>
          <p:cNvPr id="6" name="Title 5"/>
          <p:cNvSpPr>
            <a:spLocks noGrp="1"/>
          </p:cNvSpPr>
          <p:nvPr>
            <p:ph type="title"/>
          </p:nvPr>
        </p:nvSpPr>
        <p:spPr>
          <a:xfrm>
            <a:off x="457200" y="57621"/>
            <a:ext cx="8229600" cy="1022317"/>
          </a:xfrm>
        </p:spPr>
        <p:txBody>
          <a:bodyPr/>
          <a:lstStyle/>
          <a:p>
            <a:r>
              <a:rPr lang="en-US" dirty="0"/>
              <a:t>Putting All Together in main()</a:t>
            </a:r>
          </a:p>
        </p:txBody>
      </p:sp>
      <p:sp>
        <p:nvSpPr>
          <p:cNvPr id="7" name="Rounded Rectangle 6"/>
          <p:cNvSpPr/>
          <p:nvPr/>
        </p:nvSpPr>
        <p:spPr>
          <a:xfrm>
            <a:off x="4432029" y="895585"/>
            <a:ext cx="3667319" cy="368705"/>
          </a:xfrm>
          <a:prstGeom prst="roundRect">
            <a:avLst/>
          </a:prstGeom>
          <a:solidFill>
            <a:srgbClr val="CCC1DA"/>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a:latin typeface="Segoe Print" pitchFamily="2" charset="0"/>
              </a:rPr>
              <a:t>Pointers pointing to two linked lists</a:t>
            </a:r>
            <a:endParaRPr lang="en-US" sz="1400" b="1" dirty="0">
              <a:latin typeface="Menlo Regular"/>
              <a:cs typeface="Menlo Regular"/>
            </a:endParaRPr>
          </a:p>
        </p:txBody>
      </p:sp>
      <p:cxnSp>
        <p:nvCxnSpPr>
          <p:cNvPr id="8" name="Straight Arrow Connector 7"/>
          <p:cNvCxnSpPr>
            <a:stCxn id="7" idx="1"/>
          </p:cNvCxnSpPr>
          <p:nvPr/>
        </p:nvCxnSpPr>
        <p:spPr>
          <a:xfrm flipH="1">
            <a:off x="2817541" y="1079938"/>
            <a:ext cx="1614488" cy="435198"/>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9" name="Rounded Rectangle 8"/>
          <p:cNvSpPr/>
          <p:nvPr/>
        </p:nvSpPr>
        <p:spPr>
          <a:xfrm>
            <a:off x="5380038" y="1515136"/>
            <a:ext cx="3667319" cy="524822"/>
          </a:xfrm>
          <a:prstGeom prst="roundRect">
            <a:avLst/>
          </a:prstGeom>
          <a:solidFill>
            <a:srgbClr val="CCC1DA"/>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a:latin typeface="Segoe Print" pitchFamily="2" charset="0"/>
              </a:rPr>
              <a:t>Get input numbers and create linked lists</a:t>
            </a:r>
            <a:endParaRPr lang="en-US" sz="1400" b="1" dirty="0">
              <a:latin typeface="Menlo Regular"/>
              <a:cs typeface="Menlo Regular"/>
            </a:endParaRPr>
          </a:p>
        </p:txBody>
      </p:sp>
      <p:cxnSp>
        <p:nvCxnSpPr>
          <p:cNvPr id="10" name="Straight Arrow Connector 9"/>
          <p:cNvCxnSpPr>
            <a:stCxn id="9" idx="1"/>
          </p:cNvCxnSpPr>
          <p:nvPr/>
        </p:nvCxnSpPr>
        <p:spPr>
          <a:xfrm flipH="1">
            <a:off x="4045290" y="1777547"/>
            <a:ext cx="1334748" cy="370921"/>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15" name="Rounded Rectangle 14"/>
          <p:cNvSpPr/>
          <p:nvPr/>
        </p:nvSpPr>
        <p:spPr>
          <a:xfrm>
            <a:off x="5224219" y="5132572"/>
            <a:ext cx="3823138" cy="796159"/>
          </a:xfrm>
          <a:prstGeom prst="round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dirty="0">
                <a:latin typeface="Segoe Print" pitchFamily="2" charset="0"/>
              </a:rPr>
              <a:t>TASK 5: Free the linked lists by calling </a:t>
            </a:r>
            <a:r>
              <a:rPr lang="en-US" sz="1400" b="1" dirty="0" err="1">
                <a:latin typeface="Menlo Regular" pitchFamily="49" charset="0"/>
                <a:ea typeface="Menlo Regular" pitchFamily="49" charset="0"/>
                <a:cs typeface="Menlo Regular" pitchFamily="49" charset="0"/>
              </a:rPr>
              <a:t>delete_list</a:t>
            </a:r>
            <a:r>
              <a:rPr lang="en-US" sz="1400" b="1" dirty="0">
                <a:latin typeface="Menlo Regular" pitchFamily="49" charset="0"/>
                <a:ea typeface="Menlo Regular" pitchFamily="49" charset="0"/>
                <a:cs typeface="Menlo Regular" pitchFamily="49" charset="0"/>
              </a:rPr>
              <a:t>()</a:t>
            </a:r>
            <a:endParaRPr lang="en-US" sz="1600" b="1" dirty="0">
              <a:solidFill>
                <a:srgbClr val="FF0000"/>
              </a:solidFill>
              <a:latin typeface="Segoe Print" pitchFamily="2" charset="0"/>
            </a:endParaRPr>
          </a:p>
        </p:txBody>
      </p:sp>
      <p:cxnSp>
        <p:nvCxnSpPr>
          <p:cNvPr id="16" name="Straight Arrow Connector 15"/>
          <p:cNvCxnSpPr>
            <a:stCxn id="15" idx="1"/>
          </p:cNvCxnSpPr>
          <p:nvPr/>
        </p:nvCxnSpPr>
        <p:spPr>
          <a:xfrm flipH="1">
            <a:off x="3423089" y="5530652"/>
            <a:ext cx="1801130" cy="398079"/>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21" name="Rounded Rectangle 20"/>
          <p:cNvSpPr/>
          <p:nvPr/>
        </p:nvSpPr>
        <p:spPr>
          <a:xfrm>
            <a:off x="5224219" y="3211551"/>
            <a:ext cx="3667319" cy="879446"/>
          </a:xfrm>
          <a:prstGeom prst="roundRect">
            <a:avLst/>
          </a:prstGeom>
          <a:solidFill>
            <a:srgbClr val="CCC1DA"/>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a:latin typeface="Segoe Print" pitchFamily="2" charset="0"/>
              </a:rPr>
              <a:t>Output appropriate message depending on whether </a:t>
            </a:r>
            <a:r>
              <a:rPr lang="en-US" sz="1200" b="1" dirty="0">
                <a:latin typeface="Menlo Regular" pitchFamily="49" charset="0"/>
                <a:ea typeface="Menlo Regular" pitchFamily="49" charset="0"/>
                <a:cs typeface="Menlo Regular" pitchFamily="49" charset="0"/>
              </a:rPr>
              <a:t>n1</a:t>
            </a:r>
            <a:r>
              <a:rPr lang="en-US" sz="1400" dirty="0">
                <a:latin typeface="Segoe Print" pitchFamily="2" charset="0"/>
              </a:rPr>
              <a:t> is bigger than </a:t>
            </a:r>
            <a:r>
              <a:rPr lang="en-US" sz="1200" b="1" dirty="0">
                <a:latin typeface="Menlo Regular" pitchFamily="49" charset="0"/>
                <a:ea typeface="Menlo Regular" pitchFamily="49" charset="0"/>
                <a:cs typeface="Menlo Regular" pitchFamily="49" charset="0"/>
              </a:rPr>
              <a:t>n2</a:t>
            </a:r>
            <a:r>
              <a:rPr lang="en-US" sz="1400" dirty="0">
                <a:latin typeface="Segoe Print" pitchFamily="2" charset="0"/>
              </a:rPr>
              <a:t>.</a:t>
            </a:r>
            <a:endParaRPr lang="en-US" sz="1400" b="1" dirty="0">
              <a:latin typeface="Menlo Regular"/>
              <a:cs typeface="Menlo Regular"/>
            </a:endParaRPr>
          </a:p>
        </p:txBody>
      </p:sp>
      <p:cxnSp>
        <p:nvCxnSpPr>
          <p:cNvPr id="22" name="Straight Arrow Connector 21"/>
          <p:cNvCxnSpPr>
            <a:stCxn id="21" idx="1"/>
          </p:cNvCxnSpPr>
          <p:nvPr/>
        </p:nvCxnSpPr>
        <p:spPr>
          <a:xfrm flipH="1" flipV="1">
            <a:off x="3285893" y="3538654"/>
            <a:ext cx="1938326" cy="11262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27" name="Rounded Rectangle 26"/>
          <p:cNvSpPr/>
          <p:nvPr/>
        </p:nvSpPr>
        <p:spPr>
          <a:xfrm>
            <a:off x="5224219" y="4237463"/>
            <a:ext cx="3667319" cy="732980"/>
          </a:xfrm>
          <a:prstGeom prst="roundRect">
            <a:avLst/>
          </a:prstGeom>
          <a:solidFill>
            <a:srgbClr val="CCC1DA"/>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err="1">
                <a:latin typeface="Menlo Regular" pitchFamily="49" charset="0"/>
                <a:ea typeface="Menlo Regular" pitchFamily="49" charset="0"/>
                <a:cs typeface="Menlo Regular" pitchFamily="49" charset="0"/>
              </a:rPr>
              <a:t>print_num</a:t>
            </a:r>
            <a:r>
              <a:rPr lang="en-US" sz="1200" dirty="0">
                <a:latin typeface="Menlo Regular" pitchFamily="49" charset="0"/>
                <a:ea typeface="Menlo Regular" pitchFamily="49" charset="0"/>
                <a:cs typeface="Menlo Regular" pitchFamily="49" charset="0"/>
              </a:rPr>
              <a:t>() </a:t>
            </a:r>
            <a:r>
              <a:rPr lang="en-US" sz="1400" dirty="0">
                <a:latin typeface="Segoe Print" pitchFamily="2" charset="0"/>
              </a:rPr>
              <a:t>outputs the number stored in the linked list in the ordinary number format</a:t>
            </a:r>
            <a:endParaRPr lang="en-US" sz="1400" b="1" dirty="0">
              <a:latin typeface="Menlo Regular"/>
              <a:cs typeface="Menlo Regular"/>
            </a:endParaRPr>
          </a:p>
        </p:txBody>
      </p:sp>
      <p:cxnSp>
        <p:nvCxnSpPr>
          <p:cNvPr id="28" name="Straight Arrow Connector 27"/>
          <p:cNvCxnSpPr>
            <a:stCxn id="27" idx="1"/>
          </p:cNvCxnSpPr>
          <p:nvPr/>
        </p:nvCxnSpPr>
        <p:spPr>
          <a:xfrm flipH="1" flipV="1">
            <a:off x="3003395" y="3925229"/>
            <a:ext cx="2220824" cy="678724"/>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75759169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AD78E6-D7AE-491B-AB44-E8B140DFD3A1}"/>
              </a:ext>
            </a:extLst>
          </p:cNvPr>
          <p:cNvSpPr>
            <a:spLocks noGrp="1"/>
          </p:cNvSpPr>
          <p:nvPr>
            <p:ph type="title"/>
          </p:nvPr>
        </p:nvSpPr>
        <p:spPr/>
        <p:txBody>
          <a:bodyPr/>
          <a:lstStyle/>
          <a:p>
            <a:r>
              <a:rPr lang="en-US" dirty="0"/>
              <a:t>Problems</a:t>
            </a:r>
          </a:p>
        </p:txBody>
      </p:sp>
      <p:sp>
        <p:nvSpPr>
          <p:cNvPr id="6" name="Text Placeholder 5">
            <a:extLst>
              <a:ext uri="{FF2B5EF4-FFF2-40B4-BE49-F238E27FC236}">
                <a16:creationId xmlns:a16="http://schemas.microsoft.com/office/drawing/2014/main" id="{9863B923-4F17-4D98-9ED8-9A77C3C1D2FD}"/>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CD729B2-D49E-4769-90A3-50AC4D72732A}"/>
              </a:ext>
            </a:extLst>
          </p:cNvPr>
          <p:cNvSpPr>
            <a:spLocks noGrp="1"/>
          </p:cNvSpPr>
          <p:nvPr>
            <p:ph type="sldNum" sz="quarter" idx="12"/>
          </p:nvPr>
        </p:nvSpPr>
        <p:spPr/>
        <p:txBody>
          <a:bodyPr/>
          <a:lstStyle/>
          <a:p>
            <a:fld id="{A2D5F323-9395-A24C-8003-89F99F5948AE}" type="slidenum">
              <a:rPr lang="en-US" smtClean="0"/>
              <a:pPr/>
              <a:t>108</a:t>
            </a:fld>
            <a:endParaRPr lang="en-US" dirty="0"/>
          </a:p>
        </p:txBody>
      </p:sp>
    </p:spTree>
    <p:extLst>
      <p:ext uri="{BB962C8B-B14F-4D97-AF65-F5344CB8AC3E}">
        <p14:creationId xmlns:p14="http://schemas.microsoft.com/office/powerpoint/2010/main" val="103053878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76686-2788-45F6-A0AC-3CAF847F78CC}"/>
              </a:ext>
            </a:extLst>
          </p:cNvPr>
          <p:cNvSpPr>
            <a:spLocks noGrp="1"/>
          </p:cNvSpPr>
          <p:nvPr>
            <p:ph type="title"/>
          </p:nvPr>
        </p:nvSpPr>
        <p:spPr/>
        <p:txBody>
          <a:bodyPr/>
          <a:lstStyle/>
          <a:p>
            <a:r>
              <a:rPr lang="en-US" dirty="0"/>
              <a:t>Problem 1</a:t>
            </a:r>
          </a:p>
        </p:txBody>
      </p:sp>
      <p:sp>
        <p:nvSpPr>
          <p:cNvPr id="6" name="Content Placeholder 5">
            <a:extLst>
              <a:ext uri="{FF2B5EF4-FFF2-40B4-BE49-F238E27FC236}">
                <a16:creationId xmlns:a16="http://schemas.microsoft.com/office/drawing/2014/main" id="{6189296A-58C5-4E31-B3C2-27DDFBCBD871}"/>
              </a:ext>
            </a:extLst>
          </p:cNvPr>
          <p:cNvSpPr>
            <a:spLocks noGrp="1"/>
          </p:cNvSpPr>
          <p:nvPr>
            <p:ph idx="1"/>
          </p:nvPr>
        </p:nvSpPr>
        <p:spPr/>
        <p:txBody>
          <a:bodyPr/>
          <a:lstStyle/>
          <a:p>
            <a:pPr marL="0" indent="0">
              <a:buNone/>
            </a:pPr>
            <a:r>
              <a:rPr lang="en-US" dirty="0"/>
              <a:t>What is the output of the following program?  Explain.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How would the output change if line 9 is replaced with </a:t>
            </a:r>
            <a:br>
              <a:rPr lang="en-US" dirty="0"/>
            </a:br>
            <a:r>
              <a:rPr lang="en-US" dirty="0"/>
              <a:t>*p1 = *p2?  Explain.</a:t>
            </a:r>
            <a:endParaRPr lang="en-HK" dirty="0"/>
          </a:p>
          <a:p>
            <a:pPr marL="0" indent="0">
              <a:buNone/>
            </a:pPr>
            <a:endParaRPr lang="en-HK" dirty="0"/>
          </a:p>
          <a:p>
            <a:pPr marL="0" lvl="0" indent="0" defTabSz="914400" eaLnBrk="0" fontAlgn="base" hangingPunct="0">
              <a:spcBef>
                <a:spcPct val="0"/>
              </a:spcBef>
              <a:spcAft>
                <a:spcPct val="0"/>
              </a:spcAft>
              <a:buClrTx/>
              <a:buNone/>
            </a:pPr>
            <a:endParaRPr lang="en-US" altLang="en-US" sz="4400" dirty="0">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F6CCF604-F448-4088-8C32-1CFADC893771}"/>
              </a:ext>
            </a:extLst>
          </p:cNvPr>
          <p:cNvSpPr>
            <a:spLocks noGrp="1"/>
          </p:cNvSpPr>
          <p:nvPr>
            <p:ph type="sldNum" sz="quarter" idx="12"/>
          </p:nvPr>
        </p:nvSpPr>
        <p:spPr/>
        <p:txBody>
          <a:bodyPr/>
          <a:lstStyle/>
          <a:p>
            <a:fld id="{A2D5F323-9395-A24C-8003-89F99F5948AE}" type="slidenum">
              <a:rPr lang="en-US" smtClean="0"/>
              <a:pPr/>
              <a:t>109</a:t>
            </a:fld>
            <a:endParaRPr lang="en-US"/>
          </a:p>
        </p:txBody>
      </p:sp>
      <p:sp>
        <p:nvSpPr>
          <p:cNvPr id="8" name="Rectangle 3">
            <a:extLst>
              <a:ext uri="{FF2B5EF4-FFF2-40B4-BE49-F238E27FC236}">
                <a16:creationId xmlns:a16="http://schemas.microsoft.com/office/drawing/2014/main" id="{584EAD9F-2123-4B5E-B2AE-595A4810A240}"/>
              </a:ext>
            </a:extLst>
          </p:cNvPr>
          <p:cNvSpPr>
            <a:spLocks noChangeArrowheads="1"/>
          </p:cNvSpPr>
          <p:nvPr/>
        </p:nvSpPr>
        <p:spPr bwMode="auto">
          <a:xfrm>
            <a:off x="0" y="2384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 name="Picture 6" descr="../../../../Desktop/Screen%20Shot%202017-11-23%20at%2010.15.11%">
            <a:extLst>
              <a:ext uri="{FF2B5EF4-FFF2-40B4-BE49-F238E27FC236}">
                <a16:creationId xmlns:a16="http://schemas.microsoft.com/office/drawing/2014/main" id="{1AF90739-0F85-424B-AFA5-CE7E4E05BA2C}"/>
              </a:ext>
            </a:extLst>
          </p:cNvPr>
          <p:cNvPicPr/>
          <p:nvPr/>
        </p:nvPicPr>
        <p:blipFill rotWithShape="1">
          <a:blip r:embed="rId2">
            <a:extLst>
              <a:ext uri="{28A0092B-C50C-407E-A947-70E740481C1C}">
                <a14:useLocalDpi xmlns:a14="http://schemas.microsoft.com/office/drawing/2010/main" val="0"/>
              </a:ext>
            </a:extLst>
          </a:blip>
          <a:srcRect t="5978"/>
          <a:stretch/>
        </p:blipFill>
        <p:spPr bwMode="auto">
          <a:xfrm>
            <a:off x="2520950" y="2154724"/>
            <a:ext cx="4102100" cy="2798929"/>
          </a:xfrm>
          <a:prstGeom prst="rect">
            <a:avLst/>
          </a:prstGeom>
          <a:noFill/>
          <a:ln>
            <a:noFill/>
          </a:ln>
        </p:spPr>
      </p:pic>
    </p:spTree>
    <p:extLst>
      <p:ext uri="{BB962C8B-B14F-4D97-AF65-F5344CB8AC3E}">
        <p14:creationId xmlns:p14="http://schemas.microsoft.com/office/powerpoint/2010/main" val="2331421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 Variable</a:t>
            </a:r>
          </a:p>
        </p:txBody>
      </p:sp>
      <p:sp>
        <p:nvSpPr>
          <p:cNvPr id="3" name="Content Placeholder 2"/>
          <p:cNvSpPr>
            <a:spLocks noGrp="1"/>
          </p:cNvSpPr>
          <p:nvPr>
            <p:ph idx="1"/>
          </p:nvPr>
        </p:nvSpPr>
        <p:spPr/>
        <p:txBody>
          <a:bodyPr>
            <a:normAutofit/>
          </a:bodyPr>
          <a:lstStyle/>
          <a:p>
            <a:r>
              <a:rPr lang="en-US" dirty="0"/>
              <a:t>We may declare a pointer variable to store the address of a variable</a:t>
            </a:r>
          </a:p>
          <a:p>
            <a:endParaRPr lang="en-US" dirty="0"/>
          </a:p>
        </p:txBody>
      </p:sp>
      <p:sp>
        <p:nvSpPr>
          <p:cNvPr id="5" name="Slide Number Placeholder 4"/>
          <p:cNvSpPr>
            <a:spLocks noGrp="1"/>
          </p:cNvSpPr>
          <p:nvPr>
            <p:ph type="sldNum" sz="quarter" idx="12"/>
          </p:nvPr>
        </p:nvSpPr>
        <p:spPr/>
        <p:txBody>
          <a:bodyPr/>
          <a:lstStyle/>
          <a:p>
            <a:fld id="{A2D5F323-9395-A24C-8003-89F99F5948AE}" type="slidenum">
              <a:rPr lang="en-US" smtClean="0"/>
              <a:pPr/>
              <a:t>11</a:t>
            </a:fld>
            <a:endParaRPr lang="en-US"/>
          </a:p>
        </p:txBody>
      </p:sp>
      <p:sp>
        <p:nvSpPr>
          <p:cNvPr id="6" name="Rectangle 5"/>
          <p:cNvSpPr/>
          <p:nvPr/>
        </p:nvSpPr>
        <p:spPr>
          <a:xfrm>
            <a:off x="1774448" y="3710433"/>
            <a:ext cx="2679311" cy="791851"/>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dirty="0" err="1">
                <a:solidFill>
                  <a:schemeClr val="tx1"/>
                </a:solidFill>
                <a:latin typeface="Consolas" panose="020B0609020204030204" pitchFamily="49" charset="0"/>
                <a:ea typeface="Consolas Regular" charset="0"/>
                <a:cs typeface="Consolas Regular" charset="0"/>
              </a:rPr>
              <a:t>int</a:t>
            </a:r>
            <a:r>
              <a:rPr lang="en-US" dirty="0">
                <a:solidFill>
                  <a:schemeClr val="tx1"/>
                </a:solidFill>
                <a:latin typeface="Consolas" panose="020B0609020204030204" pitchFamily="49" charset="0"/>
                <a:ea typeface="Consolas Regular" charset="0"/>
                <a:cs typeface="Consolas Regular" charset="0"/>
              </a:rPr>
              <a:t> </a:t>
            </a:r>
            <a:r>
              <a:rPr lang="en-US" dirty="0" err="1">
                <a:solidFill>
                  <a:schemeClr val="tx1"/>
                </a:solidFill>
                <a:latin typeface="Consolas" panose="020B0609020204030204" pitchFamily="49" charset="0"/>
                <a:ea typeface="Consolas Regular" charset="0"/>
                <a:cs typeface="Consolas Regular" charset="0"/>
              </a:rPr>
              <a:t>i</a:t>
            </a:r>
            <a:r>
              <a:rPr lang="en-US" dirty="0">
                <a:solidFill>
                  <a:schemeClr val="tx1"/>
                </a:solidFill>
                <a:latin typeface="Consolas" panose="020B0609020204030204" pitchFamily="49" charset="0"/>
                <a:ea typeface="Consolas Regular" charset="0"/>
                <a:cs typeface="Consolas Regular" charset="0"/>
              </a:rPr>
              <a:t>;</a:t>
            </a:r>
          </a:p>
          <a:p>
            <a:r>
              <a:rPr lang="en-US" dirty="0" err="1">
                <a:solidFill>
                  <a:schemeClr val="accent6">
                    <a:lumMod val="75000"/>
                  </a:schemeClr>
                </a:solidFill>
                <a:latin typeface="Consolas" panose="020B0609020204030204" pitchFamily="49" charset="0"/>
                <a:ea typeface="Consolas Regular" charset="0"/>
                <a:cs typeface="Consolas Regular" charset="0"/>
              </a:rPr>
              <a:t>int</a:t>
            </a:r>
            <a:r>
              <a:rPr lang="en-US" dirty="0">
                <a:solidFill>
                  <a:schemeClr val="accent6">
                    <a:lumMod val="75000"/>
                  </a:schemeClr>
                </a:solidFill>
                <a:latin typeface="Consolas" panose="020B0609020204030204" pitchFamily="49" charset="0"/>
                <a:ea typeface="Consolas Regular" charset="0"/>
                <a:cs typeface="Consolas Regular" charset="0"/>
              </a:rPr>
              <a:t> * </a:t>
            </a:r>
            <a:r>
              <a:rPr lang="en-US" dirty="0" err="1">
                <a:solidFill>
                  <a:schemeClr val="tx1"/>
                </a:solidFill>
                <a:latin typeface="Consolas" panose="020B0609020204030204" pitchFamily="49" charset="0"/>
                <a:ea typeface="Consolas Regular" charset="0"/>
                <a:cs typeface="Consolas Regular" charset="0"/>
              </a:rPr>
              <a:t>iPtr</a:t>
            </a:r>
            <a:r>
              <a:rPr lang="en-US" dirty="0">
                <a:solidFill>
                  <a:schemeClr val="tx1"/>
                </a:solidFill>
                <a:latin typeface="Consolas" panose="020B0609020204030204" pitchFamily="49" charset="0"/>
                <a:ea typeface="Consolas Regular" charset="0"/>
                <a:cs typeface="Consolas Regular" charset="0"/>
              </a:rPr>
              <a:t> = &amp;</a:t>
            </a:r>
            <a:r>
              <a:rPr lang="en-US" dirty="0" err="1">
                <a:solidFill>
                  <a:schemeClr val="tx1"/>
                </a:solidFill>
                <a:latin typeface="Consolas" panose="020B0609020204030204" pitchFamily="49" charset="0"/>
                <a:ea typeface="Consolas Regular" charset="0"/>
                <a:cs typeface="Consolas Regular" charset="0"/>
              </a:rPr>
              <a:t>i</a:t>
            </a:r>
            <a:r>
              <a:rPr lang="en-US" dirty="0">
                <a:solidFill>
                  <a:schemeClr val="tx1"/>
                </a:solidFill>
                <a:latin typeface="Consolas" panose="020B0609020204030204" pitchFamily="49" charset="0"/>
                <a:ea typeface="Consolas Regular" charset="0"/>
                <a:cs typeface="Consolas Regular" charset="0"/>
              </a:rPr>
              <a:t>;</a:t>
            </a:r>
          </a:p>
        </p:txBody>
      </p:sp>
      <p:sp>
        <p:nvSpPr>
          <p:cNvPr id="31" name="Oval 30"/>
          <p:cNvSpPr/>
          <p:nvPr/>
        </p:nvSpPr>
        <p:spPr>
          <a:xfrm>
            <a:off x="2701182" y="3801829"/>
            <a:ext cx="275699" cy="299008"/>
          </a:xfrm>
          <a:prstGeom prst="ellipse">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charset="0"/>
            </a:endParaRPr>
          </a:p>
        </p:txBody>
      </p:sp>
      <p:sp>
        <p:nvSpPr>
          <p:cNvPr id="32" name="Oval 31"/>
          <p:cNvSpPr/>
          <p:nvPr/>
        </p:nvSpPr>
        <p:spPr>
          <a:xfrm>
            <a:off x="2925307" y="4091872"/>
            <a:ext cx="275699" cy="299008"/>
          </a:xfrm>
          <a:prstGeom prst="ellipse">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charset="0"/>
            </a:endParaRPr>
          </a:p>
        </p:txBody>
      </p:sp>
      <p:sp>
        <p:nvSpPr>
          <p:cNvPr id="33" name="Oval 32"/>
          <p:cNvSpPr/>
          <p:nvPr/>
        </p:nvSpPr>
        <p:spPr>
          <a:xfrm>
            <a:off x="3512495" y="4091872"/>
            <a:ext cx="275699" cy="299008"/>
          </a:xfrm>
          <a:prstGeom prst="ellipse">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charset="0"/>
            </a:endParaRPr>
          </a:p>
        </p:txBody>
      </p:sp>
      <p:cxnSp>
        <p:nvCxnSpPr>
          <p:cNvPr id="36" name="Straight Arrow Connector 35"/>
          <p:cNvCxnSpPr>
            <a:stCxn id="38" idx="0"/>
          </p:cNvCxnSpPr>
          <p:nvPr/>
        </p:nvCxnSpPr>
        <p:spPr>
          <a:xfrm flipV="1">
            <a:off x="1810528" y="4390881"/>
            <a:ext cx="1114779" cy="64864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37" name="Rounded Rectangle 36"/>
          <p:cNvSpPr/>
          <p:nvPr/>
        </p:nvSpPr>
        <p:spPr>
          <a:xfrm>
            <a:off x="1321887" y="2471479"/>
            <a:ext cx="2820503" cy="85903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latin typeface="Avenir Next Condensed Regular" charset="0"/>
              </a:rPr>
              <a:t>Creating a variable named </a:t>
            </a:r>
            <a:r>
              <a:rPr lang="en-US" dirty="0">
                <a:latin typeface="Consolas" panose="020B0609020204030204" pitchFamily="49" charset="0"/>
                <a:ea typeface="Consolas Regular" charset="0"/>
                <a:cs typeface="Consolas Regular" charset="0"/>
              </a:rPr>
              <a:t>i</a:t>
            </a:r>
            <a:r>
              <a:rPr lang="en-US" dirty="0">
                <a:latin typeface="Avenir Next Condensed Regular" charset="0"/>
              </a:rPr>
              <a:t> of type </a:t>
            </a:r>
            <a:r>
              <a:rPr lang="en-US" dirty="0" err="1">
                <a:latin typeface="Consolas" panose="020B0609020204030204" pitchFamily="49" charset="0"/>
                <a:ea typeface="Consolas Regular" charset="0"/>
                <a:cs typeface="Consolas Regular" charset="0"/>
              </a:rPr>
              <a:t>int</a:t>
            </a:r>
            <a:r>
              <a:rPr lang="en-US" dirty="0">
                <a:latin typeface="Avenir Next Condensed Regular" charset="0"/>
              </a:rPr>
              <a:t> that stores an integer</a:t>
            </a:r>
          </a:p>
        </p:txBody>
      </p:sp>
      <p:sp>
        <p:nvSpPr>
          <p:cNvPr id="38" name="Rounded Rectangle 37"/>
          <p:cNvSpPr/>
          <p:nvPr/>
        </p:nvSpPr>
        <p:spPr>
          <a:xfrm>
            <a:off x="345689" y="5039521"/>
            <a:ext cx="2929678" cy="126920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atin typeface="Avenir Next Condensed Regular" charset="0"/>
              </a:rPr>
              <a:t>Creating a variable named </a:t>
            </a:r>
            <a:r>
              <a:rPr lang="en-US" dirty="0" err="1">
                <a:latin typeface="Consolas" panose="020B0609020204030204" pitchFamily="49" charset="0"/>
                <a:ea typeface="Consolas Regular" charset="0"/>
                <a:cs typeface="Consolas Regular" charset="0"/>
              </a:rPr>
              <a:t>iPtr</a:t>
            </a:r>
            <a:r>
              <a:rPr lang="en-US" dirty="0">
                <a:latin typeface="Avenir Next Condensed Regular" charset="0"/>
              </a:rPr>
              <a:t> of type </a:t>
            </a:r>
            <a:r>
              <a:rPr lang="en-US" dirty="0" err="1">
                <a:latin typeface="Consolas" panose="020B0609020204030204" pitchFamily="49" charset="0"/>
                <a:ea typeface="Consolas Regular" charset="0"/>
                <a:cs typeface="Consolas Regular" charset="0"/>
              </a:rPr>
              <a:t>int</a:t>
            </a:r>
            <a:r>
              <a:rPr lang="en-US" dirty="0">
                <a:latin typeface="Consolas" panose="020B0609020204030204" pitchFamily="49" charset="0"/>
                <a:ea typeface="Consolas Regular" charset="0"/>
                <a:cs typeface="Consolas Regular" charset="0"/>
              </a:rPr>
              <a:t> *</a:t>
            </a:r>
            <a:r>
              <a:rPr lang="en-US" dirty="0">
                <a:latin typeface="Consolas" panose="020B0609020204030204" pitchFamily="49" charset="0"/>
              </a:rPr>
              <a:t> </a:t>
            </a:r>
            <a:r>
              <a:rPr lang="en-US" dirty="0">
                <a:latin typeface="Avenir Next Condensed Regular" charset="0"/>
              </a:rPr>
              <a:t>that stores the </a:t>
            </a:r>
            <a:r>
              <a:rPr lang="en-US" dirty="0">
                <a:solidFill>
                  <a:schemeClr val="accent6">
                    <a:lumMod val="75000"/>
                  </a:schemeClr>
                </a:solidFill>
                <a:latin typeface="Avenir Next Condensed Regular" charset="0"/>
              </a:rPr>
              <a:t>address of another integer variable</a:t>
            </a:r>
            <a:r>
              <a:rPr lang="en-US" dirty="0">
                <a:latin typeface="Avenir Next Condensed Regular" charset="0"/>
              </a:rPr>
              <a:t>.</a:t>
            </a:r>
          </a:p>
        </p:txBody>
      </p:sp>
      <p:sp>
        <p:nvSpPr>
          <p:cNvPr id="39" name="Oval 38"/>
          <p:cNvSpPr/>
          <p:nvPr/>
        </p:nvSpPr>
        <p:spPr>
          <a:xfrm>
            <a:off x="1819257" y="3801829"/>
            <a:ext cx="275699" cy="299008"/>
          </a:xfrm>
          <a:prstGeom prst="ellipse">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charset="0"/>
            </a:endParaRPr>
          </a:p>
        </p:txBody>
      </p:sp>
      <p:sp>
        <p:nvSpPr>
          <p:cNvPr id="40" name="Oval 39"/>
          <p:cNvSpPr/>
          <p:nvPr/>
        </p:nvSpPr>
        <p:spPr>
          <a:xfrm flipH="1">
            <a:off x="1774450" y="4101894"/>
            <a:ext cx="320506" cy="299008"/>
          </a:xfrm>
          <a:prstGeom prst="ellipse">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charset="0"/>
            </a:endParaRPr>
          </a:p>
        </p:txBody>
      </p:sp>
      <p:cxnSp>
        <p:nvCxnSpPr>
          <p:cNvPr id="41" name="Straight Arrow Connector 40"/>
          <p:cNvCxnSpPr>
            <a:stCxn id="37" idx="2"/>
          </p:cNvCxnSpPr>
          <p:nvPr/>
        </p:nvCxnSpPr>
        <p:spPr>
          <a:xfrm flipH="1">
            <a:off x="2506141" y="3330509"/>
            <a:ext cx="225998" cy="471320"/>
          </a:xfrm>
          <a:prstGeom prst="straightConnector1">
            <a:avLst/>
          </a:prstGeom>
          <a:ln>
            <a:tailEnd type="arrow"/>
          </a:ln>
          <a:effectLst/>
        </p:spPr>
        <p:style>
          <a:lnRef idx="2">
            <a:schemeClr val="accent2"/>
          </a:lnRef>
          <a:fillRef idx="0">
            <a:schemeClr val="accent2"/>
          </a:fillRef>
          <a:effectRef idx="1">
            <a:schemeClr val="accent2"/>
          </a:effectRef>
          <a:fontRef idx="minor">
            <a:schemeClr val="tx1"/>
          </a:fontRef>
        </p:style>
      </p:cxnSp>
      <p:sp>
        <p:nvSpPr>
          <p:cNvPr id="76" name="TextBox 75"/>
          <p:cNvSpPr txBox="1"/>
          <p:nvPr/>
        </p:nvSpPr>
        <p:spPr>
          <a:xfrm>
            <a:off x="6414372" y="2023696"/>
            <a:ext cx="1225144" cy="338554"/>
          </a:xfrm>
          <a:prstGeom prst="rect">
            <a:avLst/>
          </a:prstGeom>
          <a:noFill/>
        </p:spPr>
        <p:txBody>
          <a:bodyPr wrap="none" rtlCol="0">
            <a:spAutoFit/>
          </a:bodyPr>
          <a:lstStyle/>
          <a:p>
            <a:r>
              <a:rPr lang="en-US" sz="1600" dirty="0">
                <a:latin typeface="Chalkduster"/>
                <a:cs typeface="Chalkduster"/>
              </a:rPr>
              <a:t>Memory </a:t>
            </a:r>
          </a:p>
        </p:txBody>
      </p:sp>
      <p:sp>
        <p:nvSpPr>
          <p:cNvPr id="71" name="Rectangle 70"/>
          <p:cNvSpPr/>
          <p:nvPr/>
        </p:nvSpPr>
        <p:spPr>
          <a:xfrm>
            <a:off x="6224975" y="2422049"/>
            <a:ext cx="1557513" cy="133608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latin typeface="Calibri Light" charset="0"/>
            </a:endParaRPr>
          </a:p>
        </p:txBody>
      </p:sp>
      <p:sp>
        <p:nvSpPr>
          <p:cNvPr id="74" name="TextBox 73"/>
          <p:cNvSpPr txBox="1"/>
          <p:nvPr/>
        </p:nvSpPr>
        <p:spPr>
          <a:xfrm>
            <a:off x="7790371" y="2580813"/>
            <a:ext cx="311304" cy="369332"/>
          </a:xfrm>
          <a:prstGeom prst="rect">
            <a:avLst/>
          </a:prstGeom>
          <a:noFill/>
        </p:spPr>
        <p:txBody>
          <a:bodyPr wrap="none" rtlCol="0">
            <a:spAutoFit/>
          </a:bodyPr>
          <a:lstStyle/>
          <a:p>
            <a:r>
              <a:rPr lang="en-US" dirty="0" err="1">
                <a:latin typeface="Consolas" panose="020B0609020204030204" pitchFamily="49" charset="0"/>
                <a:ea typeface="Consolas Regular" charset="0"/>
                <a:cs typeface="Consolas Regular" charset="0"/>
              </a:rPr>
              <a:t>i</a:t>
            </a:r>
            <a:endParaRPr lang="en-US" dirty="0">
              <a:latin typeface="Consolas" panose="020B0609020204030204" pitchFamily="49" charset="0"/>
              <a:ea typeface="Consolas Regular" charset="0"/>
              <a:cs typeface="Consolas Regular" charset="0"/>
            </a:endParaRPr>
          </a:p>
        </p:txBody>
      </p:sp>
      <p:sp>
        <p:nvSpPr>
          <p:cNvPr id="75" name="Rectangle 74"/>
          <p:cNvSpPr/>
          <p:nvPr/>
        </p:nvSpPr>
        <p:spPr>
          <a:xfrm>
            <a:off x="6280361" y="2617098"/>
            <a:ext cx="1462712" cy="30939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Light" charset="0"/>
            </a:endParaRPr>
          </a:p>
        </p:txBody>
      </p:sp>
      <p:sp>
        <p:nvSpPr>
          <p:cNvPr id="77" name="TextBox 76"/>
          <p:cNvSpPr txBox="1"/>
          <p:nvPr/>
        </p:nvSpPr>
        <p:spPr>
          <a:xfrm>
            <a:off x="7790371" y="3150578"/>
            <a:ext cx="691215" cy="369332"/>
          </a:xfrm>
          <a:prstGeom prst="rect">
            <a:avLst/>
          </a:prstGeom>
          <a:noFill/>
        </p:spPr>
        <p:txBody>
          <a:bodyPr wrap="none" rtlCol="0">
            <a:spAutoFit/>
          </a:bodyPr>
          <a:lstStyle/>
          <a:p>
            <a:r>
              <a:rPr lang="en-US" dirty="0" err="1">
                <a:latin typeface="Consolas" panose="020B0609020204030204" pitchFamily="49" charset="0"/>
                <a:ea typeface="Consolas Regular" charset="0"/>
                <a:cs typeface="Consolas Regular" charset="0"/>
              </a:rPr>
              <a:t>iPtr</a:t>
            </a:r>
            <a:endParaRPr lang="en-US" dirty="0">
              <a:latin typeface="Consolas" panose="020B0609020204030204" pitchFamily="49" charset="0"/>
              <a:ea typeface="Consolas Regular" charset="0"/>
              <a:cs typeface="Consolas Regular" charset="0"/>
            </a:endParaRPr>
          </a:p>
        </p:txBody>
      </p:sp>
      <p:sp>
        <p:nvSpPr>
          <p:cNvPr id="78" name="Rectangle 77"/>
          <p:cNvSpPr/>
          <p:nvPr/>
        </p:nvSpPr>
        <p:spPr>
          <a:xfrm>
            <a:off x="6280361" y="3192377"/>
            <a:ext cx="1462712" cy="30939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Light" charset="0"/>
            </a:endParaRPr>
          </a:p>
        </p:txBody>
      </p:sp>
      <p:sp>
        <p:nvSpPr>
          <p:cNvPr id="79" name="TextBox 78"/>
          <p:cNvSpPr txBox="1"/>
          <p:nvPr/>
        </p:nvSpPr>
        <p:spPr>
          <a:xfrm>
            <a:off x="5140553" y="2524647"/>
            <a:ext cx="369332" cy="1147174"/>
          </a:xfrm>
          <a:prstGeom prst="rect">
            <a:avLst/>
          </a:prstGeom>
          <a:noFill/>
        </p:spPr>
        <p:txBody>
          <a:bodyPr vert="vert270" wrap="none" rtlCol="0">
            <a:spAutoFit/>
          </a:bodyPr>
          <a:lstStyle/>
          <a:p>
            <a:r>
              <a:rPr lang="en-US" sz="1200" dirty="0">
                <a:latin typeface="Calibri Light" charset="0"/>
              </a:rPr>
              <a:t>Memory Address</a:t>
            </a:r>
          </a:p>
        </p:txBody>
      </p:sp>
      <p:sp>
        <p:nvSpPr>
          <p:cNvPr id="80" name="TextBox 79"/>
          <p:cNvSpPr txBox="1"/>
          <p:nvPr/>
        </p:nvSpPr>
        <p:spPr>
          <a:xfrm>
            <a:off x="5419815" y="2648630"/>
            <a:ext cx="813043" cy="276999"/>
          </a:xfrm>
          <a:prstGeom prst="rect">
            <a:avLst/>
          </a:prstGeom>
          <a:noFill/>
        </p:spPr>
        <p:txBody>
          <a:bodyPr vert="horz" wrap="none" rtlCol="0">
            <a:spAutoFit/>
          </a:bodyPr>
          <a:lstStyle/>
          <a:p>
            <a:r>
              <a:rPr lang="en-US" sz="1200" dirty="0">
                <a:latin typeface="Calibri Light" charset="0"/>
              </a:rPr>
              <a:t>10111023</a:t>
            </a:r>
          </a:p>
        </p:txBody>
      </p:sp>
      <p:sp>
        <p:nvSpPr>
          <p:cNvPr id="81" name="TextBox 80"/>
          <p:cNvSpPr txBox="1"/>
          <p:nvPr/>
        </p:nvSpPr>
        <p:spPr>
          <a:xfrm>
            <a:off x="5419815" y="3192377"/>
            <a:ext cx="813043" cy="276999"/>
          </a:xfrm>
          <a:prstGeom prst="rect">
            <a:avLst/>
          </a:prstGeom>
          <a:noFill/>
        </p:spPr>
        <p:txBody>
          <a:bodyPr vert="horz" wrap="none" rtlCol="0">
            <a:spAutoFit/>
          </a:bodyPr>
          <a:lstStyle/>
          <a:p>
            <a:r>
              <a:rPr lang="en-US" sz="1200" dirty="0">
                <a:latin typeface="Calibri Light" charset="0"/>
              </a:rPr>
              <a:t>10111027</a:t>
            </a:r>
          </a:p>
        </p:txBody>
      </p:sp>
      <p:sp>
        <p:nvSpPr>
          <p:cNvPr id="83" name="TextBox 82"/>
          <p:cNvSpPr txBox="1"/>
          <p:nvPr/>
        </p:nvSpPr>
        <p:spPr>
          <a:xfrm>
            <a:off x="6495047" y="3160845"/>
            <a:ext cx="1120820" cy="369332"/>
          </a:xfrm>
          <a:prstGeom prst="rect">
            <a:avLst/>
          </a:prstGeom>
          <a:noFill/>
        </p:spPr>
        <p:txBody>
          <a:bodyPr wrap="none" rtlCol="0">
            <a:spAutoFit/>
          </a:bodyPr>
          <a:lstStyle/>
          <a:p>
            <a:r>
              <a:rPr lang="en-US" dirty="0">
                <a:latin typeface="Calibri Light" charset="0"/>
              </a:rPr>
              <a:t>10111023</a:t>
            </a:r>
          </a:p>
        </p:txBody>
      </p:sp>
      <p:sp>
        <p:nvSpPr>
          <p:cNvPr id="84" name="TextBox 83"/>
          <p:cNvSpPr txBox="1"/>
          <p:nvPr/>
        </p:nvSpPr>
        <p:spPr>
          <a:xfrm>
            <a:off x="5140553" y="3992482"/>
            <a:ext cx="3268649" cy="1200329"/>
          </a:xfrm>
          <a:prstGeom prst="rect">
            <a:avLst/>
          </a:prstGeom>
          <a:noFill/>
        </p:spPr>
        <p:txBody>
          <a:bodyPr wrap="square" rtlCol="0">
            <a:spAutoFit/>
          </a:bodyPr>
          <a:lstStyle/>
          <a:p>
            <a:r>
              <a:rPr lang="en-US" dirty="0">
                <a:latin typeface="Avenir Next Condensed Regular" charset="0"/>
              </a:rPr>
              <a:t>Usually represented as a diagram with an arrow pointing from the pointer variable to the memory address that it stores:</a:t>
            </a:r>
          </a:p>
        </p:txBody>
      </p:sp>
      <p:grpSp>
        <p:nvGrpSpPr>
          <p:cNvPr id="7" name="Group 6"/>
          <p:cNvGrpSpPr/>
          <p:nvPr/>
        </p:nvGrpSpPr>
        <p:grpSpPr>
          <a:xfrm>
            <a:off x="5917362" y="5020266"/>
            <a:ext cx="2256611" cy="1336084"/>
            <a:chOff x="5806592" y="5020266"/>
            <a:chExt cx="2256611" cy="1336084"/>
          </a:xfrm>
        </p:grpSpPr>
        <p:grpSp>
          <p:nvGrpSpPr>
            <p:cNvPr id="86" name="Group 85"/>
            <p:cNvGrpSpPr/>
            <p:nvPr/>
          </p:nvGrpSpPr>
          <p:grpSpPr>
            <a:xfrm>
              <a:off x="5806592" y="5020266"/>
              <a:ext cx="2256611" cy="1336084"/>
              <a:chOff x="5841123" y="3330509"/>
              <a:chExt cx="2256611" cy="1336084"/>
            </a:xfrm>
          </p:grpSpPr>
          <p:sp>
            <p:nvSpPr>
              <p:cNvPr id="87" name="Rectangle 86"/>
              <p:cNvSpPr/>
              <p:nvPr/>
            </p:nvSpPr>
            <p:spPr>
              <a:xfrm>
                <a:off x="5841123" y="3330509"/>
                <a:ext cx="1557513" cy="133608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latin typeface="Calibri Light" charset="0"/>
                </a:endParaRPr>
              </a:p>
            </p:txBody>
          </p:sp>
          <p:sp>
            <p:nvSpPr>
              <p:cNvPr id="88" name="TextBox 87"/>
              <p:cNvSpPr txBox="1"/>
              <p:nvPr/>
            </p:nvSpPr>
            <p:spPr>
              <a:xfrm>
                <a:off x="7406519" y="3489273"/>
                <a:ext cx="311304" cy="369332"/>
              </a:xfrm>
              <a:prstGeom prst="rect">
                <a:avLst/>
              </a:prstGeom>
              <a:noFill/>
            </p:spPr>
            <p:txBody>
              <a:bodyPr wrap="none" rtlCol="0">
                <a:spAutoFit/>
              </a:bodyPr>
              <a:lstStyle/>
              <a:p>
                <a:r>
                  <a:rPr lang="en-US" dirty="0" err="1">
                    <a:latin typeface="Consolas" panose="020B0609020204030204" pitchFamily="49" charset="0"/>
                    <a:ea typeface="Consolas Regular" charset="0"/>
                    <a:cs typeface="Consolas Regular" charset="0"/>
                  </a:rPr>
                  <a:t>i</a:t>
                </a:r>
                <a:endParaRPr lang="en-US" dirty="0">
                  <a:latin typeface="Consolas" panose="020B0609020204030204" pitchFamily="49" charset="0"/>
                  <a:ea typeface="Consolas Regular" charset="0"/>
                  <a:cs typeface="Consolas Regular" charset="0"/>
                </a:endParaRPr>
              </a:p>
            </p:txBody>
          </p:sp>
          <p:sp>
            <p:nvSpPr>
              <p:cNvPr id="89" name="Rectangle 88"/>
              <p:cNvSpPr/>
              <p:nvPr/>
            </p:nvSpPr>
            <p:spPr>
              <a:xfrm>
                <a:off x="5896509" y="3525558"/>
                <a:ext cx="1462712" cy="30939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Light" charset="0"/>
                </a:endParaRPr>
              </a:p>
            </p:txBody>
          </p:sp>
          <p:sp>
            <p:nvSpPr>
              <p:cNvPr id="90" name="TextBox 89"/>
              <p:cNvSpPr txBox="1"/>
              <p:nvPr/>
            </p:nvSpPr>
            <p:spPr>
              <a:xfrm>
                <a:off x="7406519" y="4059038"/>
                <a:ext cx="691215" cy="369332"/>
              </a:xfrm>
              <a:prstGeom prst="rect">
                <a:avLst/>
              </a:prstGeom>
              <a:noFill/>
            </p:spPr>
            <p:txBody>
              <a:bodyPr wrap="none" rtlCol="0">
                <a:spAutoFit/>
              </a:bodyPr>
              <a:lstStyle/>
              <a:p>
                <a:r>
                  <a:rPr lang="en-US" dirty="0" err="1">
                    <a:latin typeface="Consolas" panose="020B0609020204030204" pitchFamily="49" charset="0"/>
                    <a:ea typeface="Consolas Regular" charset="0"/>
                    <a:cs typeface="Consolas Regular" charset="0"/>
                  </a:rPr>
                  <a:t>iPtr</a:t>
                </a:r>
                <a:endParaRPr lang="en-US" dirty="0">
                  <a:latin typeface="Consolas" panose="020B0609020204030204" pitchFamily="49" charset="0"/>
                  <a:ea typeface="Consolas Regular" charset="0"/>
                  <a:cs typeface="Consolas Regular" charset="0"/>
                </a:endParaRPr>
              </a:p>
            </p:txBody>
          </p:sp>
          <p:sp>
            <p:nvSpPr>
              <p:cNvPr id="91" name="Rectangle 90"/>
              <p:cNvSpPr/>
              <p:nvPr/>
            </p:nvSpPr>
            <p:spPr>
              <a:xfrm>
                <a:off x="5896509" y="4100837"/>
                <a:ext cx="1462712" cy="30939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Light" charset="0"/>
                </a:endParaRPr>
              </a:p>
            </p:txBody>
          </p:sp>
        </p:grpSp>
        <p:cxnSp>
          <p:nvCxnSpPr>
            <p:cNvPr id="93" name="Curved Connector 92"/>
            <p:cNvCxnSpPr>
              <a:stCxn id="91" idx="1"/>
              <a:endCxn id="89" idx="1"/>
            </p:cNvCxnSpPr>
            <p:nvPr/>
          </p:nvCxnSpPr>
          <p:spPr>
            <a:xfrm rot="10800000">
              <a:off x="5861978" y="5370015"/>
              <a:ext cx="12700" cy="575279"/>
            </a:xfrm>
            <a:prstGeom prst="curvedConnector3">
              <a:avLst>
                <a:gd name="adj1" fmla="val 3600001"/>
              </a:avLst>
            </a:prstGeom>
            <a:ln>
              <a:tailEnd type="arrow"/>
            </a:ln>
            <a:effectLst/>
          </p:spPr>
          <p:style>
            <a:lnRef idx="2">
              <a:schemeClr val="accent2"/>
            </a:lnRef>
            <a:fillRef idx="0">
              <a:schemeClr val="accent2"/>
            </a:fillRef>
            <a:effectRef idx="1">
              <a:schemeClr val="accent2"/>
            </a:effectRef>
            <a:fontRef idx="minor">
              <a:schemeClr val="tx1"/>
            </a:fontRef>
          </p:style>
        </p:cxnSp>
      </p:grpSp>
      <p:cxnSp>
        <p:nvCxnSpPr>
          <p:cNvPr id="96" name="Straight Arrow Connector 95"/>
          <p:cNvCxnSpPr>
            <a:stCxn id="97" idx="0"/>
          </p:cNvCxnSpPr>
          <p:nvPr/>
        </p:nvCxnSpPr>
        <p:spPr>
          <a:xfrm flipH="1" flipV="1">
            <a:off x="3788194" y="4400902"/>
            <a:ext cx="354196" cy="63862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97" name="Rounded Rectangle 96"/>
          <p:cNvSpPr/>
          <p:nvPr/>
        </p:nvSpPr>
        <p:spPr>
          <a:xfrm>
            <a:off x="3381703" y="5039522"/>
            <a:ext cx="1521374" cy="5088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atin typeface="Avenir Next Condensed Regular" charset="0"/>
              </a:rPr>
              <a:t>address of </a:t>
            </a:r>
            <a:r>
              <a:rPr lang="en-US" dirty="0" err="1">
                <a:latin typeface="Consolas" panose="020B0609020204030204" pitchFamily="49" charset="0"/>
                <a:ea typeface="Consolas Regular" charset="0"/>
                <a:cs typeface="Consolas Regular" charset="0"/>
              </a:rPr>
              <a:t>i</a:t>
            </a:r>
            <a:endParaRPr lang="en-US" dirty="0">
              <a:latin typeface="Consolas" panose="020B0609020204030204" pitchFamily="49" charset="0"/>
            </a:endParaRPr>
          </a:p>
        </p:txBody>
      </p:sp>
    </p:spTree>
    <p:extLst>
      <p:ext uri="{BB962C8B-B14F-4D97-AF65-F5344CB8AC3E}">
        <p14:creationId xmlns:p14="http://schemas.microsoft.com/office/powerpoint/2010/main" val="3104171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p:bldP spid="75" grpId="0" animBg="1"/>
      <p:bldP spid="77" grpId="0"/>
      <p:bldP spid="78" grpId="0" animBg="1"/>
      <p:bldP spid="80" grpId="0"/>
      <p:bldP spid="81" grpId="0"/>
      <p:bldP spid="83" grpId="0"/>
      <p:bldP spid="84" grpId="0"/>
      <p:bldP spid="97"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76686-2788-45F6-A0AC-3CAF847F78CC}"/>
              </a:ext>
            </a:extLst>
          </p:cNvPr>
          <p:cNvSpPr>
            <a:spLocks noGrp="1"/>
          </p:cNvSpPr>
          <p:nvPr>
            <p:ph type="title"/>
          </p:nvPr>
        </p:nvSpPr>
        <p:spPr/>
        <p:txBody>
          <a:bodyPr/>
          <a:lstStyle/>
          <a:p>
            <a:r>
              <a:rPr lang="en-US" dirty="0"/>
              <a:t>Problem 2</a:t>
            </a:r>
          </a:p>
        </p:txBody>
      </p:sp>
      <p:sp>
        <p:nvSpPr>
          <p:cNvPr id="6" name="Content Placeholder 5">
            <a:extLst>
              <a:ext uri="{FF2B5EF4-FFF2-40B4-BE49-F238E27FC236}">
                <a16:creationId xmlns:a16="http://schemas.microsoft.com/office/drawing/2014/main" id="{6189296A-58C5-4E31-B3C2-27DDFBCBD871}"/>
              </a:ext>
            </a:extLst>
          </p:cNvPr>
          <p:cNvSpPr>
            <a:spLocks noGrp="1"/>
          </p:cNvSpPr>
          <p:nvPr>
            <p:ph idx="1"/>
          </p:nvPr>
        </p:nvSpPr>
        <p:spPr>
          <a:xfrm>
            <a:off x="457200" y="1593410"/>
            <a:ext cx="8229600" cy="4933514"/>
          </a:xfrm>
        </p:spPr>
        <p:txBody>
          <a:bodyPr>
            <a:normAutofit/>
          </a:bodyPr>
          <a:lstStyle/>
          <a:p>
            <a:pPr marL="0" indent="0">
              <a:buNone/>
            </a:pPr>
            <a:r>
              <a:rPr lang="en-US" dirty="0"/>
              <a:t>What unfortunate misinterpretation can occur with the following declaration? </a:t>
            </a:r>
          </a:p>
          <a:p>
            <a:pPr marL="0" indent="0">
              <a:buNone/>
            </a:pPr>
            <a:endParaRPr lang="en-HK" dirty="0"/>
          </a:p>
          <a:p>
            <a:pPr marL="0" indent="0">
              <a:buNone/>
            </a:pPr>
            <a:r>
              <a:rPr lang="en-US" sz="2000" dirty="0" err="1">
                <a:latin typeface="Menlo" panose="020B0609030804020204" pitchFamily="49" charset="0"/>
                <a:ea typeface="Menlo" panose="020B0609030804020204" pitchFamily="49" charset="0"/>
                <a:cs typeface="Menlo" panose="020B0609030804020204" pitchFamily="49" charset="0"/>
              </a:rPr>
              <a:t>int</a:t>
            </a:r>
            <a:r>
              <a:rPr lang="en-US" sz="2000" dirty="0">
                <a:latin typeface="Menlo" panose="020B0609030804020204" pitchFamily="49" charset="0"/>
                <a:ea typeface="Menlo" panose="020B0609030804020204" pitchFamily="49" charset="0"/>
                <a:cs typeface="Menlo" panose="020B0609030804020204" pitchFamily="49" charset="0"/>
              </a:rPr>
              <a:t>* int_ptr1, int_ptr2; </a:t>
            </a:r>
            <a:endParaRPr lang="en-HK" sz="2000" dirty="0">
              <a:latin typeface="Menlo" panose="020B0609030804020204" pitchFamily="49" charset="0"/>
              <a:ea typeface="Menlo" panose="020B0609030804020204" pitchFamily="49" charset="0"/>
              <a:cs typeface="Menlo" panose="020B0609030804020204" pitchFamily="49" charset="0"/>
            </a:endParaRPr>
          </a:p>
          <a:p>
            <a:pPr marL="0" indent="0">
              <a:buNone/>
            </a:pPr>
            <a:endParaRPr lang="en-US" dirty="0"/>
          </a:p>
        </p:txBody>
      </p:sp>
      <p:sp>
        <p:nvSpPr>
          <p:cNvPr id="4" name="Slide Number Placeholder 3">
            <a:extLst>
              <a:ext uri="{FF2B5EF4-FFF2-40B4-BE49-F238E27FC236}">
                <a16:creationId xmlns:a16="http://schemas.microsoft.com/office/drawing/2014/main" id="{F6CCF604-F448-4088-8C32-1CFADC893771}"/>
              </a:ext>
            </a:extLst>
          </p:cNvPr>
          <p:cNvSpPr>
            <a:spLocks noGrp="1"/>
          </p:cNvSpPr>
          <p:nvPr>
            <p:ph type="sldNum" sz="quarter" idx="12"/>
          </p:nvPr>
        </p:nvSpPr>
        <p:spPr/>
        <p:txBody>
          <a:bodyPr/>
          <a:lstStyle/>
          <a:p>
            <a:fld id="{A2D5F323-9395-A24C-8003-89F99F5948AE}" type="slidenum">
              <a:rPr lang="en-US" smtClean="0"/>
              <a:pPr/>
              <a:t>110</a:t>
            </a:fld>
            <a:endParaRPr lang="en-US"/>
          </a:p>
        </p:txBody>
      </p:sp>
      <p:sp>
        <p:nvSpPr>
          <p:cNvPr id="8" name="Rectangle 3">
            <a:extLst>
              <a:ext uri="{FF2B5EF4-FFF2-40B4-BE49-F238E27FC236}">
                <a16:creationId xmlns:a16="http://schemas.microsoft.com/office/drawing/2014/main" id="{584EAD9F-2123-4B5E-B2AE-595A4810A240}"/>
              </a:ext>
            </a:extLst>
          </p:cNvPr>
          <p:cNvSpPr>
            <a:spLocks noChangeArrowheads="1"/>
          </p:cNvSpPr>
          <p:nvPr/>
        </p:nvSpPr>
        <p:spPr bwMode="auto">
          <a:xfrm>
            <a:off x="0" y="2384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90927283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5DFF8-2836-8240-8D71-8A7C9380EEBB}"/>
              </a:ext>
            </a:extLst>
          </p:cNvPr>
          <p:cNvSpPr>
            <a:spLocks noGrp="1"/>
          </p:cNvSpPr>
          <p:nvPr>
            <p:ph type="title"/>
          </p:nvPr>
        </p:nvSpPr>
        <p:spPr/>
        <p:txBody>
          <a:bodyPr/>
          <a:lstStyle/>
          <a:p>
            <a:r>
              <a:rPr lang="en-US" dirty="0"/>
              <a:t>Problem 3</a:t>
            </a:r>
          </a:p>
        </p:txBody>
      </p:sp>
      <p:sp>
        <p:nvSpPr>
          <p:cNvPr id="3" name="Content Placeholder 2">
            <a:extLst>
              <a:ext uri="{FF2B5EF4-FFF2-40B4-BE49-F238E27FC236}">
                <a16:creationId xmlns:a16="http://schemas.microsoft.com/office/drawing/2014/main" id="{BDF0C326-DBFF-2B49-B98D-99E263C75CDD}"/>
              </a:ext>
            </a:extLst>
          </p:cNvPr>
          <p:cNvSpPr>
            <a:spLocks noGrp="1"/>
          </p:cNvSpPr>
          <p:nvPr>
            <p:ph idx="1"/>
          </p:nvPr>
        </p:nvSpPr>
        <p:spPr/>
        <p:txBody>
          <a:bodyPr>
            <a:normAutofit/>
          </a:bodyPr>
          <a:lstStyle/>
          <a:p>
            <a:pPr marL="0" indent="0">
              <a:buNone/>
            </a:pPr>
            <a:r>
              <a:rPr lang="en-US" dirty="0"/>
              <a:t>Write a program that will first read in a positive integer N, and then N numbers provided by the user.  Your program should store the numbers in a dynamically allocated array. Your program then prints the numbers in reverse.</a:t>
            </a:r>
          </a:p>
          <a:p>
            <a:pPr marL="0" indent="0">
              <a:buNone/>
            </a:pPr>
            <a:endParaRPr lang="en-HK" dirty="0"/>
          </a:p>
          <a:p>
            <a:pPr marL="0" indent="0">
              <a:buNone/>
            </a:pPr>
            <a:r>
              <a:rPr lang="en-US" dirty="0"/>
              <a:t>Sample output (</a:t>
            </a:r>
            <a:r>
              <a:rPr lang="en-US" i="1" dirty="0"/>
              <a:t>user input is underlined</a:t>
            </a:r>
            <a:r>
              <a:rPr lang="en-US" dirty="0"/>
              <a:t>)</a:t>
            </a:r>
            <a:br>
              <a:rPr lang="en-US" dirty="0"/>
            </a:br>
            <a:r>
              <a:rPr lang="en-US" sz="2000" u="sng" dirty="0">
                <a:latin typeface="Menlo" panose="020B0609030804020204" pitchFamily="49" charset="0"/>
                <a:ea typeface="Menlo" panose="020B0609030804020204" pitchFamily="49" charset="0"/>
                <a:cs typeface="Menlo" panose="020B0609030804020204" pitchFamily="49" charset="0"/>
              </a:rPr>
              <a:t>6</a:t>
            </a:r>
            <a:br>
              <a:rPr lang="en-US" sz="2000" u="sng" dirty="0">
                <a:latin typeface="Menlo" panose="020B0609030804020204" pitchFamily="49" charset="0"/>
                <a:ea typeface="Menlo" panose="020B0609030804020204" pitchFamily="49" charset="0"/>
                <a:cs typeface="Menlo" panose="020B0609030804020204" pitchFamily="49" charset="0"/>
              </a:rPr>
            </a:br>
            <a:r>
              <a:rPr lang="en-US" sz="2000" u="sng" dirty="0">
                <a:latin typeface="Menlo" panose="020B0609030804020204" pitchFamily="49" charset="0"/>
                <a:ea typeface="Menlo" panose="020B0609030804020204" pitchFamily="49" charset="0"/>
                <a:cs typeface="Menlo" panose="020B0609030804020204" pitchFamily="49" charset="0"/>
              </a:rPr>
              <a:t>3.2 4.8 -1 9.2 5.5 -6 </a:t>
            </a:r>
            <a:br>
              <a:rPr lang="en-US" sz="2000" u="sng" dirty="0">
                <a:latin typeface="Menlo" panose="020B0609030804020204" pitchFamily="49" charset="0"/>
                <a:ea typeface="Menlo" panose="020B0609030804020204" pitchFamily="49" charset="0"/>
                <a:cs typeface="Menlo" panose="020B0609030804020204" pitchFamily="49" charset="0"/>
              </a:rPr>
            </a:br>
            <a:r>
              <a:rPr lang="en-US" sz="2000" dirty="0">
                <a:latin typeface="Menlo" panose="020B0609030804020204" pitchFamily="49" charset="0"/>
                <a:ea typeface="Menlo" panose="020B0609030804020204" pitchFamily="49" charset="0"/>
                <a:cs typeface="Menlo" panose="020B0609030804020204" pitchFamily="49" charset="0"/>
              </a:rPr>
              <a:t>-6 5.5 9.2 -1 4.8 3.2</a:t>
            </a:r>
            <a:endParaRPr lang="en-HK" dirty="0">
              <a:latin typeface="Menlo" panose="020B0609030804020204" pitchFamily="49" charset="0"/>
              <a:ea typeface="Menlo" panose="020B0609030804020204" pitchFamily="49" charset="0"/>
              <a:cs typeface="Menlo" panose="020B0609030804020204" pitchFamily="49" charset="0"/>
            </a:endParaRPr>
          </a:p>
        </p:txBody>
      </p:sp>
      <p:sp>
        <p:nvSpPr>
          <p:cNvPr id="4" name="Slide Number Placeholder 3">
            <a:extLst>
              <a:ext uri="{FF2B5EF4-FFF2-40B4-BE49-F238E27FC236}">
                <a16:creationId xmlns:a16="http://schemas.microsoft.com/office/drawing/2014/main" id="{776430DB-426B-3F42-9D87-81C9C8215EF9}"/>
              </a:ext>
            </a:extLst>
          </p:cNvPr>
          <p:cNvSpPr>
            <a:spLocks noGrp="1"/>
          </p:cNvSpPr>
          <p:nvPr>
            <p:ph type="sldNum" sz="quarter" idx="12"/>
          </p:nvPr>
        </p:nvSpPr>
        <p:spPr/>
        <p:txBody>
          <a:bodyPr/>
          <a:lstStyle/>
          <a:p>
            <a:fld id="{A2D5F323-9395-A24C-8003-89F99F5948AE}" type="slidenum">
              <a:rPr lang="en-US" smtClean="0"/>
              <a:pPr/>
              <a:t>111</a:t>
            </a:fld>
            <a:endParaRPr lang="en-US" dirty="0"/>
          </a:p>
        </p:txBody>
      </p:sp>
    </p:spTree>
    <p:extLst>
      <p:ext uri="{BB962C8B-B14F-4D97-AF65-F5344CB8AC3E}">
        <p14:creationId xmlns:p14="http://schemas.microsoft.com/office/powerpoint/2010/main" val="1357403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5DFF8-2836-8240-8D71-8A7C9380EEBB}"/>
              </a:ext>
            </a:extLst>
          </p:cNvPr>
          <p:cNvSpPr>
            <a:spLocks noGrp="1"/>
          </p:cNvSpPr>
          <p:nvPr>
            <p:ph type="title"/>
          </p:nvPr>
        </p:nvSpPr>
        <p:spPr/>
        <p:txBody>
          <a:bodyPr/>
          <a:lstStyle/>
          <a:p>
            <a:r>
              <a:rPr lang="en-US" dirty="0"/>
              <a:t>Problem 4</a:t>
            </a:r>
          </a:p>
        </p:txBody>
      </p:sp>
      <p:sp>
        <p:nvSpPr>
          <p:cNvPr id="3" name="Content Placeholder 2">
            <a:extLst>
              <a:ext uri="{FF2B5EF4-FFF2-40B4-BE49-F238E27FC236}">
                <a16:creationId xmlns:a16="http://schemas.microsoft.com/office/drawing/2014/main" id="{BDF0C326-DBFF-2B49-B98D-99E263C75CDD}"/>
              </a:ext>
            </a:extLst>
          </p:cNvPr>
          <p:cNvSpPr>
            <a:spLocks noGrp="1"/>
          </p:cNvSpPr>
          <p:nvPr>
            <p:ph idx="1"/>
          </p:nvPr>
        </p:nvSpPr>
        <p:spPr>
          <a:xfrm>
            <a:off x="457199" y="1417638"/>
            <a:ext cx="8424041" cy="5088265"/>
          </a:xfrm>
        </p:spPr>
        <p:txBody>
          <a:bodyPr>
            <a:normAutofit fontScale="77500" lnSpcReduction="20000"/>
          </a:bodyPr>
          <a:lstStyle/>
          <a:p>
            <a:pPr marL="0" indent="0">
              <a:buNone/>
            </a:pPr>
            <a:r>
              <a:rPr lang="en-US" dirty="0"/>
              <a:t>One problem with dynamically allocated arrays is that once the array is created using the new operator, the size cannot be changed. For example, you might want to add or delete entries from the array. This problem asks you to create functions that uses dynamically allocated arrays and allows add and deletion of entries to the array. </a:t>
            </a:r>
          </a:p>
          <a:p>
            <a:pPr marL="0" indent="0">
              <a:buNone/>
            </a:pPr>
            <a:endParaRPr lang="en-HK" dirty="0"/>
          </a:p>
          <a:p>
            <a:pPr marL="0" indent="0">
              <a:buNone/>
            </a:pPr>
            <a:r>
              <a:rPr lang="en-US" dirty="0"/>
              <a:t>Complete the following two functions </a:t>
            </a:r>
            <a:endParaRPr lang="en-HK" dirty="0"/>
          </a:p>
          <a:p>
            <a:pPr marL="0" indent="0">
              <a:buNone/>
            </a:pPr>
            <a:r>
              <a:rPr lang="en-US" sz="2000" dirty="0">
                <a:latin typeface="Menlo" panose="020B0609030804020204" pitchFamily="49" charset="0"/>
                <a:ea typeface="Menlo" panose="020B0609030804020204" pitchFamily="49" charset="0"/>
                <a:cs typeface="Menlo" panose="020B0609030804020204" pitchFamily="49" charset="0"/>
              </a:rPr>
              <a:t>string* </a:t>
            </a:r>
            <a:r>
              <a:rPr lang="en-US" sz="2000" dirty="0" err="1">
                <a:latin typeface="Menlo" panose="020B0609030804020204" pitchFamily="49" charset="0"/>
                <a:ea typeface="Menlo" panose="020B0609030804020204" pitchFamily="49" charset="0"/>
                <a:cs typeface="Menlo" panose="020B0609030804020204" pitchFamily="49" charset="0"/>
              </a:rPr>
              <a:t>addEntry</a:t>
            </a:r>
            <a:r>
              <a:rPr lang="en-US" sz="2000" dirty="0">
                <a:latin typeface="Menlo" panose="020B0609030804020204" pitchFamily="49" charset="0"/>
                <a:ea typeface="Menlo" panose="020B0609030804020204" pitchFamily="49" charset="0"/>
                <a:cs typeface="Menlo" panose="020B0609030804020204" pitchFamily="49" charset="0"/>
              </a:rPr>
              <a:t> (string *array, </a:t>
            </a:r>
            <a:r>
              <a:rPr lang="en-US" sz="2000" dirty="0" err="1">
                <a:latin typeface="Menlo" panose="020B0609030804020204" pitchFamily="49" charset="0"/>
                <a:ea typeface="Menlo" panose="020B0609030804020204" pitchFamily="49" charset="0"/>
                <a:cs typeface="Menlo" panose="020B0609030804020204" pitchFamily="49" charset="0"/>
              </a:rPr>
              <a:t>int</a:t>
            </a:r>
            <a:r>
              <a:rPr lang="en-US" sz="2000" dirty="0">
                <a:latin typeface="Menlo" panose="020B0609030804020204" pitchFamily="49" charset="0"/>
                <a:ea typeface="Menlo" panose="020B0609030804020204" pitchFamily="49" charset="0"/>
                <a:cs typeface="Menlo" panose="020B0609030804020204" pitchFamily="49" charset="0"/>
              </a:rPr>
              <a:t> &amp;size, string </a:t>
            </a:r>
            <a:r>
              <a:rPr lang="en-US" sz="2000" dirty="0" err="1">
                <a:latin typeface="Menlo" panose="020B0609030804020204" pitchFamily="49" charset="0"/>
                <a:ea typeface="Menlo" panose="020B0609030804020204" pitchFamily="49" charset="0"/>
                <a:cs typeface="Menlo" panose="020B0609030804020204" pitchFamily="49" charset="0"/>
              </a:rPr>
              <a:t>newEntry</a:t>
            </a:r>
            <a:r>
              <a:rPr lang="en-US" sz="2000" dirty="0">
                <a:latin typeface="Menlo" panose="020B0609030804020204" pitchFamily="49" charset="0"/>
                <a:ea typeface="Menlo" panose="020B0609030804020204" pitchFamily="49" charset="0"/>
                <a:cs typeface="Menlo" panose="020B0609030804020204" pitchFamily="49" charset="0"/>
              </a:rPr>
              <a:t>);</a:t>
            </a:r>
          </a:p>
          <a:p>
            <a:pPr marL="0" indent="0">
              <a:buNone/>
            </a:pPr>
            <a:endParaRPr lang="en-HK" dirty="0"/>
          </a:p>
          <a:p>
            <a:pPr marL="0" indent="0">
              <a:buNone/>
            </a:pPr>
            <a:r>
              <a:rPr lang="en-US" dirty="0"/>
              <a:t>This function should create a new dynamically allocated </a:t>
            </a:r>
            <a:r>
              <a:rPr lang="en-US" sz="2100" dirty="0">
                <a:latin typeface="Menlo" panose="020B0609030804020204" pitchFamily="49" charset="0"/>
                <a:ea typeface="Menlo" panose="020B0609030804020204" pitchFamily="49" charset="0"/>
                <a:cs typeface="Menlo" panose="020B0609030804020204" pitchFamily="49" charset="0"/>
              </a:rPr>
              <a:t>array</a:t>
            </a:r>
            <a:r>
              <a:rPr lang="en-US" dirty="0"/>
              <a:t>, one element larger than </a:t>
            </a:r>
            <a:r>
              <a:rPr lang="en-US" sz="2100" dirty="0">
                <a:latin typeface="Menlo" panose="020B0609030804020204" pitchFamily="49" charset="0"/>
                <a:ea typeface="Menlo" panose="020B0609030804020204" pitchFamily="49" charset="0"/>
                <a:cs typeface="Menlo" panose="020B0609030804020204" pitchFamily="49" charset="0"/>
              </a:rPr>
              <a:t>array</a:t>
            </a:r>
            <a:r>
              <a:rPr lang="en-US" dirty="0"/>
              <a:t>, copy all elements from array into the new array, add the new entry onto the end of the new array, increment </a:t>
            </a:r>
            <a:r>
              <a:rPr lang="en-US" sz="2100" dirty="0">
                <a:latin typeface="Menlo" panose="020B0609030804020204" pitchFamily="49" charset="0"/>
                <a:ea typeface="Menlo" panose="020B0609030804020204" pitchFamily="49" charset="0"/>
                <a:cs typeface="Menlo" panose="020B0609030804020204" pitchFamily="49" charset="0"/>
              </a:rPr>
              <a:t>size</a:t>
            </a:r>
            <a:r>
              <a:rPr lang="en-US" dirty="0"/>
              <a:t>, delete </a:t>
            </a:r>
            <a:r>
              <a:rPr lang="en-US" sz="2100" dirty="0">
                <a:latin typeface="Menlo" panose="020B0609030804020204" pitchFamily="49" charset="0"/>
                <a:ea typeface="Menlo" panose="020B0609030804020204" pitchFamily="49" charset="0"/>
                <a:cs typeface="Menlo" panose="020B0609030804020204" pitchFamily="49" charset="0"/>
              </a:rPr>
              <a:t>array</a:t>
            </a:r>
            <a:r>
              <a:rPr lang="en-US" dirty="0"/>
              <a:t>, and return the new dynamic array. </a:t>
            </a:r>
            <a:endParaRPr lang="en-HK" dirty="0"/>
          </a:p>
          <a:p>
            <a:pPr marL="0" indent="0">
              <a:buNone/>
            </a:pPr>
            <a:r>
              <a:rPr lang="en-US" sz="2100" dirty="0">
                <a:latin typeface="Menlo" panose="020B0609030804020204" pitchFamily="49" charset="0"/>
                <a:ea typeface="Menlo" panose="020B0609030804020204" pitchFamily="49" charset="0"/>
                <a:cs typeface="Menlo" panose="020B0609030804020204" pitchFamily="49" charset="0"/>
              </a:rPr>
              <a:t>string* </a:t>
            </a:r>
            <a:r>
              <a:rPr lang="en-US" sz="2100" dirty="0" err="1">
                <a:latin typeface="Menlo" panose="020B0609030804020204" pitchFamily="49" charset="0"/>
                <a:ea typeface="Menlo" panose="020B0609030804020204" pitchFamily="49" charset="0"/>
                <a:cs typeface="Menlo" panose="020B0609030804020204" pitchFamily="49" charset="0"/>
              </a:rPr>
              <a:t>deleteEntry</a:t>
            </a:r>
            <a:r>
              <a:rPr lang="en-US" sz="2100" dirty="0">
                <a:latin typeface="Menlo" panose="020B0609030804020204" pitchFamily="49" charset="0"/>
                <a:ea typeface="Menlo" panose="020B0609030804020204" pitchFamily="49" charset="0"/>
                <a:cs typeface="Menlo" panose="020B0609030804020204" pitchFamily="49" charset="0"/>
              </a:rPr>
              <a:t>(string *array, </a:t>
            </a:r>
            <a:r>
              <a:rPr lang="en-US" sz="2100" dirty="0" err="1">
                <a:latin typeface="Menlo" panose="020B0609030804020204" pitchFamily="49" charset="0"/>
                <a:ea typeface="Menlo" panose="020B0609030804020204" pitchFamily="49" charset="0"/>
                <a:cs typeface="Menlo" panose="020B0609030804020204" pitchFamily="49" charset="0"/>
              </a:rPr>
              <a:t>int</a:t>
            </a:r>
            <a:r>
              <a:rPr lang="en-US" sz="2100" dirty="0">
                <a:latin typeface="Menlo" panose="020B0609030804020204" pitchFamily="49" charset="0"/>
                <a:ea typeface="Menlo" panose="020B0609030804020204" pitchFamily="49" charset="0"/>
                <a:cs typeface="Menlo" panose="020B0609030804020204" pitchFamily="49" charset="0"/>
              </a:rPr>
              <a:t> &amp;size, string </a:t>
            </a:r>
            <a:r>
              <a:rPr lang="en-US" sz="2100" dirty="0" err="1">
                <a:latin typeface="Menlo" panose="020B0609030804020204" pitchFamily="49" charset="0"/>
                <a:ea typeface="Menlo" panose="020B0609030804020204" pitchFamily="49" charset="0"/>
                <a:cs typeface="Menlo" panose="020B0609030804020204" pitchFamily="49" charset="0"/>
              </a:rPr>
              <a:t>entryToDelete</a:t>
            </a:r>
            <a:r>
              <a:rPr lang="en-US" sz="2100" dirty="0">
                <a:latin typeface="Menlo" panose="020B0609030804020204" pitchFamily="49" charset="0"/>
                <a:ea typeface="Menlo" panose="020B0609030804020204" pitchFamily="49" charset="0"/>
                <a:cs typeface="Menlo" panose="020B0609030804020204" pitchFamily="49" charset="0"/>
              </a:rPr>
              <a:t>);</a:t>
            </a:r>
          </a:p>
          <a:p>
            <a:pPr marL="0" indent="0">
              <a:buNone/>
            </a:pPr>
            <a:endParaRPr lang="en-HK" dirty="0"/>
          </a:p>
          <a:p>
            <a:pPr marL="0" indent="0">
              <a:buNone/>
            </a:pPr>
            <a:r>
              <a:rPr lang="en-US" dirty="0"/>
              <a:t>This function should search </a:t>
            </a:r>
            <a:r>
              <a:rPr lang="en-US" sz="2100" dirty="0">
                <a:latin typeface="Menlo" panose="020B0609030804020204" pitchFamily="49" charset="0"/>
                <a:ea typeface="Menlo" panose="020B0609030804020204" pitchFamily="49" charset="0"/>
                <a:cs typeface="Menlo" panose="020B0609030804020204" pitchFamily="49" charset="0"/>
              </a:rPr>
              <a:t>array</a:t>
            </a:r>
            <a:r>
              <a:rPr lang="en-US" dirty="0"/>
              <a:t> for </a:t>
            </a:r>
            <a:r>
              <a:rPr lang="en-US" sz="2100" dirty="0" err="1">
                <a:latin typeface="Menlo" panose="020B0609030804020204" pitchFamily="49" charset="0"/>
                <a:ea typeface="Menlo" panose="020B0609030804020204" pitchFamily="49" charset="0"/>
                <a:cs typeface="Menlo" panose="020B0609030804020204" pitchFamily="49" charset="0"/>
              </a:rPr>
              <a:t>entryToDelete</a:t>
            </a:r>
            <a:r>
              <a:rPr lang="en-US" dirty="0"/>
              <a:t>. If not found, the request should be ignored and the unmodified </a:t>
            </a:r>
            <a:r>
              <a:rPr lang="en-US" sz="2100" dirty="0">
                <a:latin typeface="Menlo" panose="020B0609030804020204" pitchFamily="49" charset="0"/>
                <a:ea typeface="Menlo" panose="020B0609030804020204" pitchFamily="49" charset="0"/>
                <a:cs typeface="Menlo" panose="020B0609030804020204" pitchFamily="49" charset="0"/>
              </a:rPr>
              <a:t>array</a:t>
            </a:r>
            <a:r>
              <a:rPr lang="en-US" dirty="0"/>
              <a:t> returned. If found, create a new dynamically allocated array one element smaller than </a:t>
            </a:r>
            <a:r>
              <a:rPr lang="en-US" sz="2100" dirty="0">
                <a:latin typeface="Menlo" panose="020B0609030804020204" pitchFamily="49" charset="0"/>
                <a:ea typeface="Menlo" panose="020B0609030804020204" pitchFamily="49" charset="0"/>
                <a:cs typeface="Menlo" panose="020B0609030804020204" pitchFamily="49" charset="0"/>
              </a:rPr>
              <a:t>array</a:t>
            </a:r>
            <a:r>
              <a:rPr lang="en-US" dirty="0"/>
              <a:t>. Copy all elements except </a:t>
            </a:r>
            <a:r>
              <a:rPr lang="en-US" sz="2100" dirty="0" err="1">
                <a:latin typeface="Menlo" panose="020B0609030804020204" pitchFamily="49" charset="0"/>
                <a:ea typeface="Menlo" panose="020B0609030804020204" pitchFamily="49" charset="0"/>
                <a:cs typeface="Menlo" panose="020B0609030804020204" pitchFamily="49" charset="0"/>
              </a:rPr>
              <a:t>entryToDelete</a:t>
            </a:r>
            <a:r>
              <a:rPr lang="en-US" dirty="0"/>
              <a:t> into the new array, delete </a:t>
            </a:r>
            <a:r>
              <a:rPr lang="en-US" sz="2100" dirty="0">
                <a:latin typeface="Menlo" panose="020B0609030804020204" pitchFamily="49" charset="0"/>
                <a:ea typeface="Menlo" panose="020B0609030804020204" pitchFamily="49" charset="0"/>
                <a:cs typeface="Menlo" panose="020B0609030804020204" pitchFamily="49" charset="0"/>
              </a:rPr>
              <a:t>array</a:t>
            </a:r>
            <a:r>
              <a:rPr lang="en-US" dirty="0"/>
              <a:t>, decrement </a:t>
            </a:r>
            <a:r>
              <a:rPr lang="en-US" sz="2100" dirty="0">
                <a:latin typeface="Menlo" panose="020B0609030804020204" pitchFamily="49" charset="0"/>
                <a:ea typeface="Menlo" panose="020B0609030804020204" pitchFamily="49" charset="0"/>
                <a:cs typeface="Menlo" panose="020B0609030804020204" pitchFamily="49" charset="0"/>
              </a:rPr>
              <a:t>size</a:t>
            </a:r>
            <a:r>
              <a:rPr lang="en-US" dirty="0"/>
              <a:t>, and return the new dynamically allocated array. </a:t>
            </a:r>
            <a:endParaRPr lang="en-HK" dirty="0"/>
          </a:p>
          <a:p>
            <a:pPr marL="0" indent="0">
              <a:buNone/>
            </a:pPr>
            <a:endParaRPr lang="en-US" dirty="0"/>
          </a:p>
        </p:txBody>
      </p:sp>
      <p:sp>
        <p:nvSpPr>
          <p:cNvPr id="4" name="Slide Number Placeholder 3">
            <a:extLst>
              <a:ext uri="{FF2B5EF4-FFF2-40B4-BE49-F238E27FC236}">
                <a16:creationId xmlns:a16="http://schemas.microsoft.com/office/drawing/2014/main" id="{776430DB-426B-3F42-9D87-81C9C8215EF9}"/>
              </a:ext>
            </a:extLst>
          </p:cNvPr>
          <p:cNvSpPr>
            <a:spLocks noGrp="1"/>
          </p:cNvSpPr>
          <p:nvPr>
            <p:ph type="sldNum" sz="quarter" idx="12"/>
          </p:nvPr>
        </p:nvSpPr>
        <p:spPr/>
        <p:txBody>
          <a:bodyPr/>
          <a:lstStyle/>
          <a:p>
            <a:fld id="{A2D5F323-9395-A24C-8003-89F99F5948AE}" type="slidenum">
              <a:rPr lang="en-US" smtClean="0"/>
              <a:pPr/>
              <a:t>112</a:t>
            </a:fld>
            <a:endParaRPr lang="en-US" dirty="0"/>
          </a:p>
        </p:txBody>
      </p:sp>
    </p:spTree>
    <p:extLst>
      <p:ext uri="{BB962C8B-B14F-4D97-AF65-F5344CB8AC3E}">
        <p14:creationId xmlns:p14="http://schemas.microsoft.com/office/powerpoint/2010/main" val="382903339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AD78E6-D7AE-491B-AB44-E8B140DFD3A1}"/>
              </a:ext>
            </a:extLst>
          </p:cNvPr>
          <p:cNvSpPr>
            <a:spLocks noGrp="1"/>
          </p:cNvSpPr>
          <p:nvPr>
            <p:ph type="title"/>
          </p:nvPr>
        </p:nvSpPr>
        <p:spPr/>
        <p:txBody>
          <a:bodyPr/>
          <a:lstStyle/>
          <a:p>
            <a:r>
              <a:rPr lang="en-US" dirty="0"/>
              <a:t>CHALLENGES</a:t>
            </a:r>
          </a:p>
        </p:txBody>
      </p:sp>
      <p:sp>
        <p:nvSpPr>
          <p:cNvPr id="6" name="Text Placeholder 5">
            <a:extLst>
              <a:ext uri="{FF2B5EF4-FFF2-40B4-BE49-F238E27FC236}">
                <a16:creationId xmlns:a16="http://schemas.microsoft.com/office/drawing/2014/main" id="{9863B923-4F17-4D98-9ED8-9A77C3C1D2FD}"/>
              </a:ext>
            </a:extLst>
          </p:cNvPr>
          <p:cNvSpPr>
            <a:spLocks noGrp="1"/>
          </p:cNvSpPr>
          <p:nvPr>
            <p:ph type="body" idx="1"/>
          </p:nvPr>
        </p:nvSpPr>
        <p:spPr/>
        <p:txBody>
          <a:bodyPr>
            <a:normAutofit/>
          </a:bodyPr>
          <a:lstStyle/>
          <a:p>
            <a:r>
              <a:rPr lang="en-US" sz="1400" dirty="0"/>
              <a:t>Optional.  </a:t>
            </a:r>
          </a:p>
          <a:p>
            <a:r>
              <a:rPr lang="en-US" sz="1400" dirty="0"/>
              <a:t>For those who would like to challenge yourselves.</a:t>
            </a:r>
            <a:br>
              <a:rPr lang="en-US" sz="1400" dirty="0"/>
            </a:br>
            <a:r>
              <a:rPr lang="en-US" sz="1400" dirty="0"/>
              <a:t>Even for those of you who are beginners in C++ programming, it’s highly recommended for you to take a look at these problems and try to tackle them as well.</a:t>
            </a:r>
          </a:p>
          <a:p>
            <a:r>
              <a:rPr lang="en-US" sz="1400" dirty="0"/>
              <a:t>You are welcome to discuss these problems in the Moodle forum.</a:t>
            </a:r>
          </a:p>
        </p:txBody>
      </p:sp>
      <p:sp>
        <p:nvSpPr>
          <p:cNvPr id="4" name="Slide Number Placeholder 3">
            <a:extLst>
              <a:ext uri="{FF2B5EF4-FFF2-40B4-BE49-F238E27FC236}">
                <a16:creationId xmlns:a16="http://schemas.microsoft.com/office/drawing/2014/main" id="{ACD729B2-D49E-4769-90A3-50AC4D72732A}"/>
              </a:ext>
            </a:extLst>
          </p:cNvPr>
          <p:cNvSpPr>
            <a:spLocks noGrp="1"/>
          </p:cNvSpPr>
          <p:nvPr>
            <p:ph type="sldNum" sz="quarter" idx="12"/>
          </p:nvPr>
        </p:nvSpPr>
        <p:spPr/>
        <p:txBody>
          <a:bodyPr/>
          <a:lstStyle/>
          <a:p>
            <a:fld id="{A2D5F323-9395-A24C-8003-89F99F5948AE}" type="slidenum">
              <a:rPr lang="en-US" smtClean="0"/>
              <a:pPr/>
              <a:t>113</a:t>
            </a:fld>
            <a:endParaRPr lang="en-US" dirty="0"/>
          </a:p>
        </p:txBody>
      </p:sp>
    </p:spTree>
    <p:extLst>
      <p:ext uri="{BB962C8B-B14F-4D97-AF65-F5344CB8AC3E}">
        <p14:creationId xmlns:p14="http://schemas.microsoft.com/office/powerpoint/2010/main" val="7204013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10409-93A0-4BC6-889F-13AFCD0A3E85}"/>
              </a:ext>
            </a:extLst>
          </p:cNvPr>
          <p:cNvSpPr>
            <a:spLocks noGrp="1"/>
          </p:cNvSpPr>
          <p:nvPr>
            <p:ph type="title"/>
          </p:nvPr>
        </p:nvSpPr>
        <p:spPr/>
        <p:txBody>
          <a:bodyPr>
            <a:normAutofit/>
          </a:bodyPr>
          <a:lstStyle/>
          <a:p>
            <a:r>
              <a:rPr lang="en-US" dirty="0"/>
              <a:t>Challenge 1</a:t>
            </a:r>
          </a:p>
        </p:txBody>
      </p:sp>
      <p:sp>
        <p:nvSpPr>
          <p:cNvPr id="3" name="Content Placeholder 2">
            <a:extLst>
              <a:ext uri="{FF2B5EF4-FFF2-40B4-BE49-F238E27FC236}">
                <a16:creationId xmlns:a16="http://schemas.microsoft.com/office/drawing/2014/main" id="{B438B054-F870-45AB-90BB-DABCDC577017}"/>
              </a:ext>
            </a:extLst>
          </p:cNvPr>
          <p:cNvSpPr>
            <a:spLocks noGrp="1"/>
          </p:cNvSpPr>
          <p:nvPr>
            <p:ph idx="1"/>
          </p:nvPr>
        </p:nvSpPr>
        <p:spPr>
          <a:xfrm>
            <a:off x="457200" y="1330859"/>
            <a:ext cx="8229600" cy="5296277"/>
          </a:xfrm>
        </p:spPr>
        <p:txBody>
          <a:bodyPr>
            <a:normAutofit lnSpcReduction="10000"/>
          </a:bodyPr>
          <a:lstStyle/>
          <a:p>
            <a:pPr marL="0" indent="0">
              <a:buNone/>
            </a:pPr>
            <a:r>
              <a:rPr lang="en-US" sz="1600" dirty="0"/>
              <a:t>This question is on file I/O and string manipulation.</a:t>
            </a:r>
            <a:endParaRPr lang="en-HK" sz="1600" dirty="0"/>
          </a:p>
          <a:p>
            <a:pPr marL="0" indent="0">
              <a:buNone/>
            </a:pPr>
            <a:r>
              <a:rPr lang="en-US" sz="1600" dirty="0"/>
              <a:t>Write a program to read a file and report the number of occurrences of each word in the file. Your program will not distinguish between upper- and lower-case words. E.g., “hello”, “Hello”, “HELLO” are the same. The words must be output in lowercase and sorted in ascending order of their frequencies. Words with same frequency are ordered lexicographically. </a:t>
            </a:r>
            <a:endParaRPr lang="en-HK" sz="1600" dirty="0"/>
          </a:p>
          <a:p>
            <a:pPr marL="0" indent="0">
              <a:buNone/>
            </a:pPr>
            <a:r>
              <a:rPr lang="en-US" sz="1600" dirty="0"/>
              <a:t>Example:</a:t>
            </a:r>
            <a:endParaRPr lang="en-HK" sz="1600" dirty="0"/>
          </a:p>
          <a:p>
            <a:pPr marL="0" indent="0">
              <a:buNone/>
            </a:pPr>
            <a:r>
              <a:rPr lang="en-US" sz="1600" dirty="0"/>
              <a:t>Contents of input file: </a:t>
            </a:r>
            <a:br>
              <a:rPr lang="en-US" sz="1600" dirty="0"/>
            </a:br>
            <a:r>
              <a:rPr lang="en-US" sz="1600" dirty="0">
                <a:latin typeface="Menlo" panose="020B0609030804020204" pitchFamily="49" charset="0"/>
                <a:ea typeface="Menlo" panose="020B0609030804020204" pitchFamily="49" charset="0"/>
                <a:cs typeface="Menlo" panose="020B0609030804020204" pitchFamily="49" charset="0"/>
              </a:rPr>
              <a:t>Hello, where are you going to? </a:t>
            </a:r>
            <a:br>
              <a:rPr lang="en-US" sz="1600" dirty="0">
                <a:latin typeface="Menlo" panose="020B0609030804020204" pitchFamily="49" charset="0"/>
                <a:ea typeface="Menlo" panose="020B0609030804020204" pitchFamily="49" charset="0"/>
                <a:cs typeface="Menlo" panose="020B0609030804020204" pitchFamily="49" charset="0"/>
              </a:rPr>
            </a:br>
            <a:r>
              <a:rPr lang="en-US" sz="1600" dirty="0">
                <a:latin typeface="Menlo" panose="020B0609030804020204" pitchFamily="49" charset="0"/>
                <a:ea typeface="Menlo" panose="020B0609030804020204" pitchFamily="49" charset="0"/>
                <a:cs typeface="Menlo" panose="020B0609030804020204" pitchFamily="49" charset="0"/>
              </a:rPr>
              <a:t>Are you going to school to … say hello? </a:t>
            </a:r>
            <a:endParaRPr lang="en-HK" sz="1600" dirty="0">
              <a:latin typeface="Menlo" panose="020B0609030804020204" pitchFamily="49" charset="0"/>
              <a:ea typeface="Menlo" panose="020B0609030804020204" pitchFamily="49" charset="0"/>
              <a:cs typeface="Menlo" panose="020B0609030804020204" pitchFamily="49" charset="0"/>
            </a:endParaRPr>
          </a:p>
          <a:p>
            <a:pPr marL="0" indent="0">
              <a:buNone/>
            </a:pPr>
            <a:endParaRPr lang="en-US" sz="1600" dirty="0"/>
          </a:p>
          <a:p>
            <a:pPr marL="0" indent="0">
              <a:buNone/>
            </a:pPr>
            <a:r>
              <a:rPr lang="en-US" sz="1600" dirty="0"/>
              <a:t>Your program output: </a:t>
            </a:r>
            <a:br>
              <a:rPr lang="en-US" sz="1600" dirty="0"/>
            </a:br>
            <a:r>
              <a:rPr lang="en-US" sz="1600" dirty="0">
                <a:latin typeface="Menlo" panose="020B0609030804020204" pitchFamily="49" charset="0"/>
                <a:ea typeface="Menlo" panose="020B0609030804020204" pitchFamily="49" charset="0"/>
                <a:cs typeface="Menlo" panose="020B0609030804020204" pitchFamily="49" charset="0"/>
              </a:rPr>
              <a:t>say 1 </a:t>
            </a:r>
            <a:br>
              <a:rPr lang="en-US" sz="1600" dirty="0">
                <a:latin typeface="Menlo" panose="020B0609030804020204" pitchFamily="49" charset="0"/>
                <a:ea typeface="Menlo" panose="020B0609030804020204" pitchFamily="49" charset="0"/>
                <a:cs typeface="Menlo" panose="020B0609030804020204" pitchFamily="49" charset="0"/>
              </a:rPr>
            </a:br>
            <a:r>
              <a:rPr lang="en-US" sz="1600" dirty="0">
                <a:latin typeface="Menlo" panose="020B0609030804020204" pitchFamily="49" charset="0"/>
                <a:ea typeface="Menlo" panose="020B0609030804020204" pitchFamily="49" charset="0"/>
                <a:cs typeface="Menlo" panose="020B0609030804020204" pitchFamily="49" charset="0"/>
              </a:rPr>
              <a:t>school 1 </a:t>
            </a:r>
            <a:br>
              <a:rPr lang="en-US" sz="1600" dirty="0">
                <a:latin typeface="Menlo" panose="020B0609030804020204" pitchFamily="49" charset="0"/>
                <a:ea typeface="Menlo" panose="020B0609030804020204" pitchFamily="49" charset="0"/>
                <a:cs typeface="Menlo" panose="020B0609030804020204" pitchFamily="49" charset="0"/>
              </a:rPr>
            </a:br>
            <a:r>
              <a:rPr lang="en-US" sz="1600" dirty="0">
                <a:latin typeface="Menlo" panose="020B0609030804020204" pitchFamily="49" charset="0"/>
                <a:ea typeface="Menlo" panose="020B0609030804020204" pitchFamily="49" charset="0"/>
                <a:cs typeface="Menlo" panose="020B0609030804020204" pitchFamily="49" charset="0"/>
              </a:rPr>
              <a:t>where 1 </a:t>
            </a:r>
            <a:br>
              <a:rPr lang="en-US" sz="1600" dirty="0">
                <a:latin typeface="Menlo" panose="020B0609030804020204" pitchFamily="49" charset="0"/>
                <a:ea typeface="Menlo" panose="020B0609030804020204" pitchFamily="49" charset="0"/>
                <a:cs typeface="Menlo" panose="020B0609030804020204" pitchFamily="49" charset="0"/>
              </a:rPr>
            </a:br>
            <a:r>
              <a:rPr lang="en-US" sz="1600" dirty="0">
                <a:latin typeface="Menlo" panose="020B0609030804020204" pitchFamily="49" charset="0"/>
                <a:ea typeface="Menlo" panose="020B0609030804020204" pitchFamily="49" charset="0"/>
                <a:cs typeface="Menlo" panose="020B0609030804020204" pitchFamily="49" charset="0"/>
              </a:rPr>
              <a:t>are 2 </a:t>
            </a:r>
            <a:br>
              <a:rPr lang="en-US" sz="1600" dirty="0">
                <a:latin typeface="Menlo" panose="020B0609030804020204" pitchFamily="49" charset="0"/>
                <a:ea typeface="Menlo" panose="020B0609030804020204" pitchFamily="49" charset="0"/>
                <a:cs typeface="Menlo" panose="020B0609030804020204" pitchFamily="49" charset="0"/>
              </a:rPr>
            </a:br>
            <a:r>
              <a:rPr lang="en-US" sz="1600" dirty="0">
                <a:latin typeface="Menlo" panose="020B0609030804020204" pitchFamily="49" charset="0"/>
                <a:ea typeface="Menlo" panose="020B0609030804020204" pitchFamily="49" charset="0"/>
                <a:cs typeface="Menlo" panose="020B0609030804020204" pitchFamily="49" charset="0"/>
              </a:rPr>
              <a:t>going 2 </a:t>
            </a:r>
            <a:br>
              <a:rPr lang="en-US" sz="1600" dirty="0">
                <a:latin typeface="Menlo" panose="020B0609030804020204" pitchFamily="49" charset="0"/>
                <a:ea typeface="Menlo" panose="020B0609030804020204" pitchFamily="49" charset="0"/>
                <a:cs typeface="Menlo" panose="020B0609030804020204" pitchFamily="49" charset="0"/>
              </a:rPr>
            </a:br>
            <a:r>
              <a:rPr lang="en-US" sz="1600" dirty="0">
                <a:latin typeface="Menlo" panose="020B0609030804020204" pitchFamily="49" charset="0"/>
                <a:ea typeface="Menlo" panose="020B0609030804020204" pitchFamily="49" charset="0"/>
                <a:cs typeface="Menlo" panose="020B0609030804020204" pitchFamily="49" charset="0"/>
              </a:rPr>
              <a:t>hello 2 </a:t>
            </a:r>
            <a:br>
              <a:rPr lang="en-US" sz="1600" dirty="0">
                <a:latin typeface="Menlo" panose="020B0609030804020204" pitchFamily="49" charset="0"/>
                <a:ea typeface="Menlo" panose="020B0609030804020204" pitchFamily="49" charset="0"/>
                <a:cs typeface="Menlo" panose="020B0609030804020204" pitchFamily="49" charset="0"/>
              </a:rPr>
            </a:br>
            <a:r>
              <a:rPr lang="en-US" sz="1600" dirty="0">
                <a:latin typeface="Menlo" panose="020B0609030804020204" pitchFamily="49" charset="0"/>
                <a:ea typeface="Menlo" panose="020B0609030804020204" pitchFamily="49" charset="0"/>
                <a:cs typeface="Menlo" panose="020B0609030804020204" pitchFamily="49" charset="0"/>
              </a:rPr>
              <a:t>you 2 </a:t>
            </a:r>
            <a:br>
              <a:rPr lang="en-US" sz="1600" dirty="0">
                <a:latin typeface="Menlo" panose="020B0609030804020204" pitchFamily="49" charset="0"/>
                <a:ea typeface="Menlo" panose="020B0609030804020204" pitchFamily="49" charset="0"/>
                <a:cs typeface="Menlo" panose="020B0609030804020204" pitchFamily="49" charset="0"/>
              </a:rPr>
            </a:br>
            <a:r>
              <a:rPr lang="en-US" sz="1600" dirty="0">
                <a:latin typeface="Menlo" panose="020B0609030804020204" pitchFamily="49" charset="0"/>
                <a:ea typeface="Menlo" panose="020B0609030804020204" pitchFamily="49" charset="0"/>
                <a:cs typeface="Menlo" panose="020B0609030804020204" pitchFamily="49" charset="0"/>
              </a:rPr>
              <a:t>to 3</a:t>
            </a:r>
          </a:p>
          <a:p>
            <a:pPr marL="0" indent="0">
              <a:buNone/>
            </a:pPr>
            <a:endParaRPr lang="en-HK" sz="1600" dirty="0">
              <a:latin typeface="Menlo" panose="020B0609030804020204" pitchFamily="49" charset="0"/>
              <a:ea typeface="Menlo" panose="020B0609030804020204" pitchFamily="49" charset="0"/>
              <a:cs typeface="Menlo" panose="020B0609030804020204" pitchFamily="49" charset="0"/>
            </a:endParaRPr>
          </a:p>
          <a:p>
            <a:pPr marL="0" indent="0">
              <a:buNone/>
            </a:pPr>
            <a:r>
              <a:rPr lang="en-US" sz="1600" dirty="0"/>
              <a:t>Hint: By including </a:t>
            </a:r>
            <a:r>
              <a:rPr lang="en-US" sz="1600" dirty="0">
                <a:latin typeface="Menlo" panose="020B0609030804020204" pitchFamily="49" charset="0"/>
                <a:ea typeface="Menlo" panose="020B0609030804020204" pitchFamily="49" charset="0"/>
                <a:cs typeface="Menlo" panose="020B0609030804020204" pitchFamily="49" charset="0"/>
              </a:rPr>
              <a:t>&lt;</a:t>
            </a:r>
            <a:r>
              <a:rPr lang="en-US" sz="1600" dirty="0" err="1">
                <a:latin typeface="Menlo" panose="020B0609030804020204" pitchFamily="49" charset="0"/>
                <a:ea typeface="Menlo" panose="020B0609030804020204" pitchFamily="49" charset="0"/>
                <a:cs typeface="Menlo" panose="020B0609030804020204" pitchFamily="49" charset="0"/>
              </a:rPr>
              <a:t>cctype</a:t>
            </a:r>
            <a:r>
              <a:rPr lang="en-US" sz="1600" dirty="0">
                <a:latin typeface="Menlo" panose="020B0609030804020204" pitchFamily="49" charset="0"/>
                <a:ea typeface="Menlo" panose="020B0609030804020204" pitchFamily="49" charset="0"/>
                <a:cs typeface="Menlo" panose="020B0609030804020204" pitchFamily="49" charset="0"/>
              </a:rPr>
              <a:t>&gt; </a:t>
            </a:r>
            <a:r>
              <a:rPr lang="en-US" sz="1600" dirty="0"/>
              <a:t>you can use the function </a:t>
            </a:r>
            <a:r>
              <a:rPr lang="en-US" sz="1600" dirty="0" err="1">
                <a:latin typeface="Menlo" panose="020B0609030804020204" pitchFamily="49" charset="0"/>
                <a:ea typeface="Menlo" panose="020B0609030804020204" pitchFamily="49" charset="0"/>
                <a:cs typeface="Menlo" panose="020B0609030804020204" pitchFamily="49" charset="0"/>
              </a:rPr>
              <a:t>ispunct</a:t>
            </a:r>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a:t>to test whether a character is a punctuation or not.</a:t>
            </a:r>
            <a:endParaRPr lang="en-HK" sz="1600" dirty="0"/>
          </a:p>
        </p:txBody>
      </p:sp>
      <p:sp>
        <p:nvSpPr>
          <p:cNvPr id="4" name="Slide Number Placeholder 3">
            <a:extLst>
              <a:ext uri="{FF2B5EF4-FFF2-40B4-BE49-F238E27FC236}">
                <a16:creationId xmlns:a16="http://schemas.microsoft.com/office/drawing/2014/main" id="{76A9E102-DC96-4774-9CA2-1C5D312DAD40}"/>
              </a:ext>
            </a:extLst>
          </p:cNvPr>
          <p:cNvSpPr>
            <a:spLocks noGrp="1"/>
          </p:cNvSpPr>
          <p:nvPr>
            <p:ph type="sldNum" sz="quarter" idx="12"/>
          </p:nvPr>
        </p:nvSpPr>
        <p:spPr/>
        <p:txBody>
          <a:bodyPr/>
          <a:lstStyle/>
          <a:p>
            <a:fld id="{A2D5F323-9395-A24C-8003-89F99F5948AE}" type="slidenum">
              <a:rPr lang="en-US" smtClean="0"/>
              <a:pPr/>
              <a:t>114</a:t>
            </a:fld>
            <a:endParaRPr lang="en-US" dirty="0"/>
          </a:p>
        </p:txBody>
      </p:sp>
    </p:spTree>
    <p:extLst>
      <p:ext uri="{BB962C8B-B14F-4D97-AF65-F5344CB8AC3E}">
        <p14:creationId xmlns:p14="http://schemas.microsoft.com/office/powerpoint/2010/main" val="2225639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 Variable</a:t>
            </a:r>
          </a:p>
        </p:txBody>
      </p:sp>
      <p:sp>
        <p:nvSpPr>
          <p:cNvPr id="5" name="Slide Number Placeholder 4"/>
          <p:cNvSpPr>
            <a:spLocks noGrp="1"/>
          </p:cNvSpPr>
          <p:nvPr>
            <p:ph type="sldNum" sz="quarter" idx="12"/>
          </p:nvPr>
        </p:nvSpPr>
        <p:spPr>
          <a:effectLst/>
        </p:spPr>
        <p:txBody>
          <a:bodyPr/>
          <a:lstStyle/>
          <a:p>
            <a:fld id="{A2D5F323-9395-A24C-8003-89F99F5948AE}" type="slidenum">
              <a:rPr lang="en-US" smtClean="0"/>
              <a:pPr/>
              <a:t>12</a:t>
            </a:fld>
            <a:endParaRPr lang="en-US"/>
          </a:p>
        </p:txBody>
      </p:sp>
      <p:sp>
        <p:nvSpPr>
          <p:cNvPr id="6" name="Rectangle 5"/>
          <p:cNvSpPr/>
          <p:nvPr/>
        </p:nvSpPr>
        <p:spPr>
          <a:xfrm>
            <a:off x="1067629" y="1434662"/>
            <a:ext cx="3780269" cy="4792717"/>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dirty="0" err="1">
                <a:solidFill>
                  <a:schemeClr val="tx1"/>
                </a:solidFill>
                <a:latin typeface="Consolas" panose="020B0609020204030204" pitchFamily="49" charset="0"/>
                <a:ea typeface="Consolas Regular" charset="0"/>
                <a:cs typeface="Consolas Regular" charset="0"/>
              </a:rPr>
              <a:t>int</a:t>
            </a:r>
            <a:r>
              <a:rPr lang="en-US" dirty="0">
                <a:solidFill>
                  <a:schemeClr val="tx1"/>
                </a:solidFill>
                <a:latin typeface="Consolas" panose="020B0609020204030204" pitchFamily="49" charset="0"/>
                <a:ea typeface="Consolas Regular" charset="0"/>
                <a:cs typeface="Consolas Regular" charset="0"/>
              </a:rPr>
              <a:t> </a:t>
            </a:r>
            <a:r>
              <a:rPr lang="en-US" dirty="0" err="1">
                <a:solidFill>
                  <a:schemeClr val="tx1"/>
                </a:solidFill>
                <a:latin typeface="Consolas" panose="020B0609020204030204" pitchFamily="49" charset="0"/>
                <a:ea typeface="Consolas Regular" charset="0"/>
                <a:cs typeface="Consolas Regular" charset="0"/>
              </a:rPr>
              <a:t>i</a:t>
            </a:r>
            <a:r>
              <a:rPr lang="en-US" dirty="0">
                <a:solidFill>
                  <a:schemeClr val="tx1"/>
                </a:solidFill>
                <a:latin typeface="Consolas" panose="020B0609020204030204" pitchFamily="49" charset="0"/>
                <a:ea typeface="Consolas Regular" charset="0"/>
                <a:cs typeface="Consolas Regular" charset="0"/>
              </a:rPr>
              <a:t> = 10;</a:t>
            </a:r>
          </a:p>
          <a:p>
            <a:r>
              <a:rPr lang="en-US" dirty="0">
                <a:solidFill>
                  <a:schemeClr val="tx1"/>
                </a:solidFill>
                <a:latin typeface="Consolas" panose="020B0609020204030204" pitchFamily="49" charset="0"/>
                <a:ea typeface="Consolas Regular" charset="0"/>
                <a:cs typeface="Consolas Regular" charset="0"/>
              </a:rPr>
              <a:t>char c = 'Q';</a:t>
            </a:r>
          </a:p>
          <a:p>
            <a:r>
              <a:rPr lang="en-US" dirty="0">
                <a:solidFill>
                  <a:schemeClr val="tx1"/>
                </a:solidFill>
                <a:latin typeface="Consolas" panose="020B0609020204030204" pitchFamily="49" charset="0"/>
                <a:ea typeface="Consolas Regular" charset="0"/>
                <a:cs typeface="Consolas Regular" charset="0"/>
              </a:rPr>
              <a:t>double d = 2.5;</a:t>
            </a:r>
          </a:p>
          <a:p>
            <a:r>
              <a:rPr lang="en-US" dirty="0">
                <a:solidFill>
                  <a:schemeClr val="tx1"/>
                </a:solidFill>
                <a:latin typeface="Consolas" panose="020B0609020204030204" pitchFamily="49" charset="0"/>
                <a:ea typeface="Consolas Regular" charset="0"/>
                <a:cs typeface="Consolas Regular" charset="0"/>
              </a:rPr>
              <a:t>string s = "good day!";</a:t>
            </a:r>
          </a:p>
          <a:p>
            <a:endParaRPr lang="en-US" dirty="0">
              <a:solidFill>
                <a:schemeClr val="tx1"/>
              </a:solidFill>
              <a:latin typeface="Consolas" panose="020B0609020204030204" pitchFamily="49" charset="0"/>
              <a:ea typeface="Consolas Regular" charset="0"/>
              <a:cs typeface="Consolas Regular" charset="0"/>
            </a:endParaRPr>
          </a:p>
          <a:p>
            <a:r>
              <a:rPr lang="en-US" dirty="0" err="1">
                <a:solidFill>
                  <a:schemeClr val="tx1"/>
                </a:solidFill>
                <a:latin typeface="Consolas" panose="020B0609020204030204" pitchFamily="49" charset="0"/>
                <a:ea typeface="Consolas Regular" charset="0"/>
                <a:cs typeface="Consolas Regular" charset="0"/>
              </a:rPr>
              <a:t>int</a:t>
            </a:r>
            <a:r>
              <a:rPr lang="en-US" dirty="0">
                <a:solidFill>
                  <a:schemeClr val="tx1"/>
                </a:solidFill>
                <a:latin typeface="Consolas" panose="020B0609020204030204" pitchFamily="49" charset="0"/>
                <a:ea typeface="Consolas Regular" charset="0"/>
                <a:cs typeface="Consolas Regular" charset="0"/>
              </a:rPr>
              <a:t> * </a:t>
            </a:r>
            <a:r>
              <a:rPr lang="en-US" dirty="0" err="1">
                <a:solidFill>
                  <a:schemeClr val="tx1"/>
                </a:solidFill>
                <a:latin typeface="Consolas" panose="020B0609020204030204" pitchFamily="49" charset="0"/>
                <a:ea typeface="Consolas Regular" charset="0"/>
                <a:cs typeface="Consolas Regular" charset="0"/>
              </a:rPr>
              <a:t>iPtr</a:t>
            </a:r>
            <a:r>
              <a:rPr lang="en-US" dirty="0">
                <a:solidFill>
                  <a:schemeClr val="tx1"/>
                </a:solidFill>
                <a:latin typeface="Consolas" panose="020B0609020204030204" pitchFamily="49" charset="0"/>
                <a:ea typeface="Consolas Regular" charset="0"/>
                <a:cs typeface="Consolas Regular" charset="0"/>
              </a:rPr>
              <a:t>;</a:t>
            </a:r>
          </a:p>
          <a:p>
            <a:r>
              <a:rPr lang="en-US" dirty="0">
                <a:solidFill>
                  <a:schemeClr val="tx1"/>
                </a:solidFill>
                <a:latin typeface="Consolas" panose="020B0609020204030204" pitchFamily="49" charset="0"/>
                <a:ea typeface="Consolas Regular" charset="0"/>
                <a:cs typeface="Consolas Regular" charset="0"/>
              </a:rPr>
              <a:t>char * </a:t>
            </a:r>
            <a:r>
              <a:rPr lang="en-US" dirty="0" err="1">
                <a:solidFill>
                  <a:schemeClr val="tx1"/>
                </a:solidFill>
                <a:latin typeface="Consolas" panose="020B0609020204030204" pitchFamily="49" charset="0"/>
                <a:ea typeface="Consolas Regular" charset="0"/>
                <a:cs typeface="Consolas Regular" charset="0"/>
              </a:rPr>
              <a:t>cPtr</a:t>
            </a:r>
            <a:r>
              <a:rPr lang="en-US" dirty="0">
                <a:solidFill>
                  <a:schemeClr val="tx1"/>
                </a:solidFill>
                <a:latin typeface="Consolas" panose="020B0609020204030204" pitchFamily="49" charset="0"/>
                <a:ea typeface="Consolas Regular" charset="0"/>
                <a:cs typeface="Consolas Regular" charset="0"/>
              </a:rPr>
              <a:t>;</a:t>
            </a:r>
          </a:p>
          <a:p>
            <a:r>
              <a:rPr lang="en-US" dirty="0">
                <a:solidFill>
                  <a:schemeClr val="tx1"/>
                </a:solidFill>
                <a:latin typeface="Consolas" panose="020B0609020204030204" pitchFamily="49" charset="0"/>
                <a:ea typeface="Consolas Regular" charset="0"/>
                <a:cs typeface="Consolas Regular" charset="0"/>
              </a:rPr>
              <a:t>double * </a:t>
            </a:r>
            <a:r>
              <a:rPr lang="en-US" dirty="0" err="1">
                <a:solidFill>
                  <a:schemeClr val="tx1"/>
                </a:solidFill>
                <a:latin typeface="Consolas" panose="020B0609020204030204" pitchFamily="49" charset="0"/>
                <a:ea typeface="Consolas Regular" charset="0"/>
                <a:cs typeface="Consolas Regular" charset="0"/>
              </a:rPr>
              <a:t>dPtr</a:t>
            </a:r>
            <a:r>
              <a:rPr lang="en-US" dirty="0">
                <a:solidFill>
                  <a:schemeClr val="tx1"/>
                </a:solidFill>
                <a:latin typeface="Consolas" panose="020B0609020204030204" pitchFamily="49" charset="0"/>
                <a:ea typeface="Consolas Regular" charset="0"/>
                <a:cs typeface="Consolas Regular" charset="0"/>
              </a:rPr>
              <a:t>;</a:t>
            </a:r>
          </a:p>
          <a:p>
            <a:r>
              <a:rPr lang="en-US" dirty="0">
                <a:solidFill>
                  <a:schemeClr val="tx1"/>
                </a:solidFill>
                <a:latin typeface="Consolas" panose="020B0609020204030204" pitchFamily="49" charset="0"/>
                <a:ea typeface="Consolas Regular" charset="0"/>
                <a:cs typeface="Consolas Regular" charset="0"/>
              </a:rPr>
              <a:t>string * </a:t>
            </a:r>
            <a:r>
              <a:rPr lang="en-US" dirty="0" err="1">
                <a:solidFill>
                  <a:schemeClr val="tx1"/>
                </a:solidFill>
                <a:latin typeface="Consolas" panose="020B0609020204030204" pitchFamily="49" charset="0"/>
                <a:ea typeface="Consolas Regular" charset="0"/>
                <a:cs typeface="Consolas Regular" charset="0"/>
              </a:rPr>
              <a:t>sPtr</a:t>
            </a:r>
            <a:r>
              <a:rPr lang="en-US" dirty="0">
                <a:solidFill>
                  <a:schemeClr val="tx1"/>
                </a:solidFill>
                <a:latin typeface="Consolas" panose="020B0609020204030204" pitchFamily="49" charset="0"/>
                <a:ea typeface="Consolas Regular" charset="0"/>
                <a:cs typeface="Consolas Regular" charset="0"/>
              </a:rPr>
              <a:t>;</a:t>
            </a:r>
          </a:p>
          <a:p>
            <a:endParaRPr lang="en-US" dirty="0">
              <a:solidFill>
                <a:schemeClr val="tx1"/>
              </a:solidFill>
              <a:latin typeface="Consolas" panose="020B0609020204030204" pitchFamily="49" charset="0"/>
              <a:ea typeface="Consolas Regular" charset="0"/>
              <a:cs typeface="Consolas Regular" charset="0"/>
            </a:endParaRPr>
          </a:p>
          <a:p>
            <a:r>
              <a:rPr lang="en-US" dirty="0" err="1">
                <a:solidFill>
                  <a:schemeClr val="tx1"/>
                </a:solidFill>
                <a:latin typeface="Consolas" panose="020B0609020204030204" pitchFamily="49" charset="0"/>
                <a:ea typeface="Consolas Regular" charset="0"/>
                <a:cs typeface="Consolas Regular" charset="0"/>
              </a:rPr>
              <a:t>iPtr</a:t>
            </a:r>
            <a:r>
              <a:rPr lang="en-US" dirty="0">
                <a:solidFill>
                  <a:schemeClr val="tx1"/>
                </a:solidFill>
                <a:latin typeface="Consolas" panose="020B0609020204030204" pitchFamily="49" charset="0"/>
                <a:ea typeface="Consolas Regular" charset="0"/>
                <a:cs typeface="Consolas Regular" charset="0"/>
              </a:rPr>
              <a:t> = &amp;</a:t>
            </a:r>
            <a:r>
              <a:rPr lang="en-US" dirty="0" err="1">
                <a:solidFill>
                  <a:schemeClr val="tx1"/>
                </a:solidFill>
                <a:latin typeface="Consolas" panose="020B0609020204030204" pitchFamily="49" charset="0"/>
                <a:ea typeface="Consolas Regular" charset="0"/>
                <a:cs typeface="Consolas Regular" charset="0"/>
              </a:rPr>
              <a:t>i</a:t>
            </a:r>
            <a:r>
              <a:rPr lang="en-US" dirty="0">
                <a:solidFill>
                  <a:schemeClr val="tx1"/>
                </a:solidFill>
                <a:latin typeface="Consolas" panose="020B0609020204030204" pitchFamily="49" charset="0"/>
                <a:ea typeface="Consolas Regular" charset="0"/>
                <a:cs typeface="Consolas Regular" charset="0"/>
              </a:rPr>
              <a:t>;</a:t>
            </a:r>
          </a:p>
          <a:p>
            <a:r>
              <a:rPr lang="en-US" dirty="0" err="1">
                <a:solidFill>
                  <a:schemeClr val="tx1"/>
                </a:solidFill>
                <a:latin typeface="Consolas" panose="020B0609020204030204" pitchFamily="49" charset="0"/>
                <a:ea typeface="Consolas Regular" charset="0"/>
                <a:cs typeface="Consolas Regular" charset="0"/>
              </a:rPr>
              <a:t>cPtr</a:t>
            </a:r>
            <a:r>
              <a:rPr lang="en-US" dirty="0">
                <a:solidFill>
                  <a:schemeClr val="tx1"/>
                </a:solidFill>
                <a:latin typeface="Consolas" panose="020B0609020204030204" pitchFamily="49" charset="0"/>
                <a:ea typeface="Consolas Regular" charset="0"/>
                <a:cs typeface="Consolas Regular" charset="0"/>
              </a:rPr>
              <a:t> = &amp;c;</a:t>
            </a:r>
          </a:p>
          <a:p>
            <a:r>
              <a:rPr lang="en-US" dirty="0" err="1">
                <a:solidFill>
                  <a:schemeClr val="tx1"/>
                </a:solidFill>
                <a:latin typeface="Consolas" panose="020B0609020204030204" pitchFamily="49" charset="0"/>
                <a:ea typeface="Consolas Regular" charset="0"/>
                <a:cs typeface="Consolas Regular" charset="0"/>
              </a:rPr>
              <a:t>dPtr</a:t>
            </a:r>
            <a:r>
              <a:rPr lang="en-US" dirty="0">
                <a:solidFill>
                  <a:schemeClr val="tx1"/>
                </a:solidFill>
                <a:latin typeface="Consolas" panose="020B0609020204030204" pitchFamily="49" charset="0"/>
                <a:ea typeface="Consolas Regular" charset="0"/>
                <a:cs typeface="Consolas Regular" charset="0"/>
              </a:rPr>
              <a:t> = &amp;d;</a:t>
            </a:r>
          </a:p>
          <a:p>
            <a:r>
              <a:rPr lang="en-US" dirty="0" err="1">
                <a:solidFill>
                  <a:schemeClr val="tx1"/>
                </a:solidFill>
                <a:latin typeface="Consolas" panose="020B0609020204030204" pitchFamily="49" charset="0"/>
                <a:ea typeface="Consolas Regular" charset="0"/>
                <a:cs typeface="Consolas Regular" charset="0"/>
              </a:rPr>
              <a:t>sPtr</a:t>
            </a:r>
            <a:r>
              <a:rPr lang="en-US" dirty="0">
                <a:solidFill>
                  <a:schemeClr val="tx1"/>
                </a:solidFill>
                <a:latin typeface="Consolas" panose="020B0609020204030204" pitchFamily="49" charset="0"/>
                <a:ea typeface="Consolas Regular" charset="0"/>
                <a:cs typeface="Consolas Regular" charset="0"/>
              </a:rPr>
              <a:t> = &amp;s;</a:t>
            </a:r>
          </a:p>
        </p:txBody>
      </p:sp>
      <p:sp>
        <p:nvSpPr>
          <p:cNvPr id="10" name="Rectangle 9"/>
          <p:cNvSpPr/>
          <p:nvPr/>
        </p:nvSpPr>
        <p:spPr>
          <a:xfrm>
            <a:off x="5831388" y="1736354"/>
            <a:ext cx="1727460" cy="4010177"/>
          </a:xfrm>
          <a:prstGeom prst="rect">
            <a:avLst/>
          </a:prstGeom>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latin typeface="Calibri Light" charset="0"/>
            </a:endParaRPr>
          </a:p>
        </p:txBody>
      </p:sp>
      <p:sp>
        <p:nvSpPr>
          <p:cNvPr id="11" name="TextBox 10"/>
          <p:cNvSpPr txBox="1"/>
          <p:nvPr/>
        </p:nvSpPr>
        <p:spPr>
          <a:xfrm>
            <a:off x="7582497" y="1931403"/>
            <a:ext cx="311304" cy="369332"/>
          </a:xfrm>
          <a:prstGeom prst="rect">
            <a:avLst/>
          </a:prstGeom>
          <a:noFill/>
          <a:effectLst/>
        </p:spPr>
        <p:txBody>
          <a:bodyPr wrap="none" rtlCol="0">
            <a:spAutoFit/>
          </a:bodyPr>
          <a:lstStyle/>
          <a:p>
            <a:r>
              <a:rPr lang="en-US" dirty="0" err="1">
                <a:latin typeface="Consolas" panose="020B0609020204030204" pitchFamily="49" charset="0"/>
                <a:ea typeface="Consolas Regular" charset="0"/>
                <a:cs typeface="Consolas Regular" charset="0"/>
              </a:rPr>
              <a:t>i</a:t>
            </a:r>
            <a:endParaRPr lang="en-US" dirty="0">
              <a:latin typeface="Consolas" panose="020B0609020204030204" pitchFamily="49" charset="0"/>
              <a:ea typeface="Consolas Regular" charset="0"/>
              <a:cs typeface="Consolas Regular" charset="0"/>
            </a:endParaRPr>
          </a:p>
        </p:txBody>
      </p:sp>
      <p:sp>
        <p:nvSpPr>
          <p:cNvPr id="12" name="Rectangle 11"/>
          <p:cNvSpPr/>
          <p:nvPr/>
        </p:nvSpPr>
        <p:spPr>
          <a:xfrm>
            <a:off x="5910423" y="1931403"/>
            <a:ext cx="1562432" cy="309398"/>
          </a:xfrm>
          <a:prstGeom prst="rect">
            <a:avLst/>
          </a:prstGeom>
          <a:solidFill>
            <a:schemeClr val="accent1">
              <a:lumMod val="40000"/>
              <a:lumOff val="60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onsolas" panose="020B0609020204030204" pitchFamily="49" charset="0"/>
                <a:ea typeface="Consolas Regular" charset="0"/>
                <a:cs typeface="Consolas Regular" charset="0"/>
              </a:rPr>
              <a:t>10</a:t>
            </a:r>
          </a:p>
        </p:txBody>
      </p:sp>
      <p:sp>
        <p:nvSpPr>
          <p:cNvPr id="13" name="TextBox 12"/>
          <p:cNvSpPr txBox="1"/>
          <p:nvPr/>
        </p:nvSpPr>
        <p:spPr>
          <a:xfrm>
            <a:off x="7582497" y="2378436"/>
            <a:ext cx="311304" cy="369332"/>
          </a:xfrm>
          <a:prstGeom prst="rect">
            <a:avLst/>
          </a:prstGeom>
          <a:noFill/>
          <a:effectLst/>
        </p:spPr>
        <p:txBody>
          <a:bodyPr wrap="none" rtlCol="0">
            <a:spAutoFit/>
          </a:bodyPr>
          <a:lstStyle/>
          <a:p>
            <a:r>
              <a:rPr lang="en-US" dirty="0">
                <a:latin typeface="Consolas" panose="020B0609020204030204" pitchFamily="49" charset="0"/>
                <a:ea typeface="Consolas Regular" charset="0"/>
                <a:cs typeface="Consolas Regular" charset="0"/>
              </a:rPr>
              <a:t>c</a:t>
            </a:r>
          </a:p>
        </p:txBody>
      </p:sp>
      <p:sp>
        <p:nvSpPr>
          <p:cNvPr id="14" name="Rectangle 13"/>
          <p:cNvSpPr/>
          <p:nvPr/>
        </p:nvSpPr>
        <p:spPr>
          <a:xfrm>
            <a:off x="5910423" y="2386319"/>
            <a:ext cx="1562432" cy="309398"/>
          </a:xfrm>
          <a:prstGeom prst="rect">
            <a:avLst/>
          </a:prstGeom>
          <a:solidFill>
            <a:schemeClr val="accent1">
              <a:lumMod val="40000"/>
              <a:lumOff val="60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onsolas" panose="020B0609020204030204" pitchFamily="49" charset="0"/>
                <a:ea typeface="Consolas Regular" charset="0"/>
                <a:cs typeface="Consolas Regular" charset="0"/>
              </a:rPr>
              <a:t>'Q'</a:t>
            </a:r>
          </a:p>
        </p:txBody>
      </p:sp>
      <p:sp>
        <p:nvSpPr>
          <p:cNvPr id="15" name="TextBox 14"/>
          <p:cNvSpPr txBox="1"/>
          <p:nvPr/>
        </p:nvSpPr>
        <p:spPr>
          <a:xfrm>
            <a:off x="7582497" y="2825469"/>
            <a:ext cx="311304" cy="369332"/>
          </a:xfrm>
          <a:prstGeom prst="rect">
            <a:avLst/>
          </a:prstGeom>
          <a:noFill/>
          <a:effectLst/>
        </p:spPr>
        <p:txBody>
          <a:bodyPr wrap="none" rtlCol="0">
            <a:spAutoFit/>
          </a:bodyPr>
          <a:lstStyle/>
          <a:p>
            <a:r>
              <a:rPr lang="en-US" dirty="0">
                <a:latin typeface="Consolas" panose="020B0609020204030204" pitchFamily="49" charset="0"/>
                <a:ea typeface="Consolas Regular" charset="0"/>
                <a:cs typeface="Consolas Regular" charset="0"/>
              </a:rPr>
              <a:t>d</a:t>
            </a:r>
          </a:p>
        </p:txBody>
      </p:sp>
      <p:sp>
        <p:nvSpPr>
          <p:cNvPr id="16" name="Rectangle 15"/>
          <p:cNvSpPr/>
          <p:nvPr/>
        </p:nvSpPr>
        <p:spPr>
          <a:xfrm>
            <a:off x="5910423" y="2841235"/>
            <a:ext cx="1562432" cy="309398"/>
          </a:xfrm>
          <a:prstGeom prst="rect">
            <a:avLst/>
          </a:prstGeom>
          <a:solidFill>
            <a:schemeClr val="accent1">
              <a:lumMod val="40000"/>
              <a:lumOff val="60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onsolas" panose="020B0609020204030204" pitchFamily="49" charset="0"/>
                <a:ea typeface="Consolas Regular" charset="0"/>
                <a:cs typeface="Consolas Regular" charset="0"/>
              </a:rPr>
              <a:t>2.5</a:t>
            </a:r>
          </a:p>
        </p:txBody>
      </p:sp>
      <p:sp>
        <p:nvSpPr>
          <p:cNvPr id="17" name="TextBox 16"/>
          <p:cNvSpPr txBox="1"/>
          <p:nvPr/>
        </p:nvSpPr>
        <p:spPr>
          <a:xfrm>
            <a:off x="7582497" y="3272502"/>
            <a:ext cx="311304" cy="369332"/>
          </a:xfrm>
          <a:prstGeom prst="rect">
            <a:avLst/>
          </a:prstGeom>
          <a:noFill/>
          <a:effectLst/>
        </p:spPr>
        <p:txBody>
          <a:bodyPr wrap="none" rtlCol="0">
            <a:spAutoFit/>
          </a:bodyPr>
          <a:lstStyle/>
          <a:p>
            <a:r>
              <a:rPr lang="en-US" dirty="0">
                <a:latin typeface="Consolas" panose="020B0609020204030204" pitchFamily="49" charset="0"/>
                <a:ea typeface="Consolas Regular" charset="0"/>
                <a:cs typeface="Consolas Regular" charset="0"/>
              </a:rPr>
              <a:t>s</a:t>
            </a:r>
          </a:p>
        </p:txBody>
      </p:sp>
      <p:sp>
        <p:nvSpPr>
          <p:cNvPr id="18" name="Rectangle 17"/>
          <p:cNvSpPr/>
          <p:nvPr/>
        </p:nvSpPr>
        <p:spPr>
          <a:xfrm>
            <a:off x="5910423" y="3296151"/>
            <a:ext cx="1562432" cy="309398"/>
          </a:xfrm>
          <a:prstGeom prst="rect">
            <a:avLst/>
          </a:prstGeom>
          <a:solidFill>
            <a:schemeClr val="accent1">
              <a:lumMod val="40000"/>
              <a:lumOff val="60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onsolas" panose="020B0609020204030204" pitchFamily="49" charset="0"/>
                <a:ea typeface="Consolas Regular" charset="0"/>
                <a:cs typeface="Consolas Regular" charset="0"/>
              </a:rPr>
              <a:t>"good day!"</a:t>
            </a:r>
          </a:p>
        </p:txBody>
      </p:sp>
      <p:sp>
        <p:nvSpPr>
          <p:cNvPr id="19" name="TextBox 18"/>
          <p:cNvSpPr txBox="1"/>
          <p:nvPr/>
        </p:nvSpPr>
        <p:spPr>
          <a:xfrm>
            <a:off x="7582497" y="3815383"/>
            <a:ext cx="691215" cy="369332"/>
          </a:xfrm>
          <a:prstGeom prst="rect">
            <a:avLst/>
          </a:prstGeom>
          <a:noFill/>
          <a:effectLst/>
        </p:spPr>
        <p:txBody>
          <a:bodyPr wrap="none" rtlCol="0">
            <a:spAutoFit/>
          </a:bodyPr>
          <a:lstStyle/>
          <a:p>
            <a:r>
              <a:rPr lang="en-US" dirty="0" err="1">
                <a:latin typeface="Consolas" panose="020B0609020204030204" pitchFamily="49" charset="0"/>
                <a:ea typeface="Consolas Regular" charset="0"/>
                <a:cs typeface="Consolas Regular" charset="0"/>
              </a:rPr>
              <a:t>iPtr</a:t>
            </a:r>
            <a:endParaRPr lang="en-US" dirty="0">
              <a:latin typeface="Consolas" panose="020B0609020204030204" pitchFamily="49" charset="0"/>
              <a:ea typeface="Consolas Regular" charset="0"/>
              <a:cs typeface="Consolas Regular" charset="0"/>
            </a:endParaRPr>
          </a:p>
        </p:txBody>
      </p:sp>
      <p:sp>
        <p:nvSpPr>
          <p:cNvPr id="20" name="Rectangle 19"/>
          <p:cNvSpPr/>
          <p:nvPr/>
        </p:nvSpPr>
        <p:spPr>
          <a:xfrm>
            <a:off x="5910422" y="3815383"/>
            <a:ext cx="1562432" cy="309398"/>
          </a:xfrm>
          <a:prstGeom prst="rect">
            <a:avLst/>
          </a:prstGeom>
          <a:solidFill>
            <a:schemeClr val="accent1">
              <a:lumMod val="40000"/>
              <a:lumOff val="60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Light" charset="0"/>
            </a:endParaRPr>
          </a:p>
        </p:txBody>
      </p:sp>
      <p:sp>
        <p:nvSpPr>
          <p:cNvPr id="21" name="TextBox 20"/>
          <p:cNvSpPr txBox="1"/>
          <p:nvPr/>
        </p:nvSpPr>
        <p:spPr>
          <a:xfrm>
            <a:off x="7582497" y="4262416"/>
            <a:ext cx="691215" cy="369332"/>
          </a:xfrm>
          <a:prstGeom prst="rect">
            <a:avLst/>
          </a:prstGeom>
          <a:noFill/>
          <a:effectLst/>
        </p:spPr>
        <p:txBody>
          <a:bodyPr wrap="none" rtlCol="0">
            <a:spAutoFit/>
          </a:bodyPr>
          <a:lstStyle/>
          <a:p>
            <a:r>
              <a:rPr lang="en-US" dirty="0" err="1">
                <a:latin typeface="Consolas" panose="020B0609020204030204" pitchFamily="49" charset="0"/>
                <a:ea typeface="Consolas Regular" charset="0"/>
                <a:cs typeface="Consolas Regular" charset="0"/>
              </a:rPr>
              <a:t>cPtr</a:t>
            </a:r>
            <a:endParaRPr lang="en-US" dirty="0">
              <a:latin typeface="Consolas" panose="020B0609020204030204" pitchFamily="49" charset="0"/>
              <a:ea typeface="Consolas Regular" charset="0"/>
              <a:cs typeface="Consolas Regular" charset="0"/>
            </a:endParaRPr>
          </a:p>
        </p:txBody>
      </p:sp>
      <p:sp>
        <p:nvSpPr>
          <p:cNvPr id="22" name="Rectangle 21"/>
          <p:cNvSpPr/>
          <p:nvPr/>
        </p:nvSpPr>
        <p:spPr>
          <a:xfrm>
            <a:off x="5910423" y="4270299"/>
            <a:ext cx="1562432" cy="309398"/>
          </a:xfrm>
          <a:prstGeom prst="rect">
            <a:avLst/>
          </a:prstGeom>
          <a:solidFill>
            <a:schemeClr val="accent1">
              <a:lumMod val="40000"/>
              <a:lumOff val="60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Light" charset="0"/>
            </a:endParaRPr>
          </a:p>
        </p:txBody>
      </p:sp>
      <p:sp>
        <p:nvSpPr>
          <p:cNvPr id="23" name="TextBox 22"/>
          <p:cNvSpPr txBox="1"/>
          <p:nvPr/>
        </p:nvSpPr>
        <p:spPr>
          <a:xfrm>
            <a:off x="7582497" y="4709449"/>
            <a:ext cx="691215" cy="369332"/>
          </a:xfrm>
          <a:prstGeom prst="rect">
            <a:avLst/>
          </a:prstGeom>
          <a:noFill/>
          <a:effectLst/>
        </p:spPr>
        <p:txBody>
          <a:bodyPr wrap="none" rtlCol="0">
            <a:spAutoFit/>
          </a:bodyPr>
          <a:lstStyle/>
          <a:p>
            <a:r>
              <a:rPr lang="en-US" dirty="0" err="1">
                <a:latin typeface="Consolas" panose="020B0609020204030204" pitchFamily="49" charset="0"/>
                <a:ea typeface="Consolas Regular" charset="0"/>
                <a:cs typeface="Consolas Regular" charset="0"/>
              </a:rPr>
              <a:t>dPtr</a:t>
            </a:r>
            <a:endParaRPr lang="en-US" dirty="0">
              <a:latin typeface="Consolas" panose="020B0609020204030204" pitchFamily="49" charset="0"/>
              <a:ea typeface="Consolas Regular" charset="0"/>
              <a:cs typeface="Consolas Regular" charset="0"/>
            </a:endParaRPr>
          </a:p>
        </p:txBody>
      </p:sp>
      <p:sp>
        <p:nvSpPr>
          <p:cNvPr id="24" name="Rectangle 23"/>
          <p:cNvSpPr/>
          <p:nvPr/>
        </p:nvSpPr>
        <p:spPr>
          <a:xfrm>
            <a:off x="5910423" y="4725215"/>
            <a:ext cx="1562432" cy="309398"/>
          </a:xfrm>
          <a:prstGeom prst="rect">
            <a:avLst/>
          </a:prstGeom>
          <a:solidFill>
            <a:schemeClr val="accent1">
              <a:lumMod val="40000"/>
              <a:lumOff val="60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Light" charset="0"/>
            </a:endParaRPr>
          </a:p>
        </p:txBody>
      </p:sp>
      <p:sp>
        <p:nvSpPr>
          <p:cNvPr id="25" name="TextBox 24"/>
          <p:cNvSpPr txBox="1"/>
          <p:nvPr/>
        </p:nvSpPr>
        <p:spPr>
          <a:xfrm>
            <a:off x="7582497" y="5156482"/>
            <a:ext cx="691215" cy="369332"/>
          </a:xfrm>
          <a:prstGeom prst="rect">
            <a:avLst/>
          </a:prstGeom>
          <a:noFill/>
          <a:effectLst/>
        </p:spPr>
        <p:txBody>
          <a:bodyPr wrap="none" rtlCol="0">
            <a:spAutoFit/>
          </a:bodyPr>
          <a:lstStyle/>
          <a:p>
            <a:r>
              <a:rPr lang="en-US" dirty="0" err="1">
                <a:latin typeface="Consolas" panose="020B0609020204030204" pitchFamily="49" charset="0"/>
                <a:ea typeface="Consolas Regular" charset="0"/>
                <a:cs typeface="Consolas Regular" charset="0"/>
              </a:rPr>
              <a:t>sPtr</a:t>
            </a:r>
            <a:endParaRPr lang="en-US" dirty="0">
              <a:latin typeface="Consolas" panose="020B0609020204030204" pitchFamily="49" charset="0"/>
              <a:ea typeface="Consolas Regular" charset="0"/>
              <a:cs typeface="Consolas Regular" charset="0"/>
            </a:endParaRPr>
          </a:p>
        </p:txBody>
      </p:sp>
      <p:sp>
        <p:nvSpPr>
          <p:cNvPr id="26" name="Rectangle 25"/>
          <p:cNvSpPr/>
          <p:nvPr/>
        </p:nvSpPr>
        <p:spPr>
          <a:xfrm>
            <a:off x="5910423" y="5180131"/>
            <a:ext cx="1562432" cy="309398"/>
          </a:xfrm>
          <a:prstGeom prst="rect">
            <a:avLst/>
          </a:prstGeom>
          <a:solidFill>
            <a:schemeClr val="accent1">
              <a:lumMod val="40000"/>
              <a:lumOff val="60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Light" charset="0"/>
            </a:endParaRPr>
          </a:p>
        </p:txBody>
      </p:sp>
      <p:cxnSp>
        <p:nvCxnSpPr>
          <p:cNvPr id="31" name="Curved Connector 30"/>
          <p:cNvCxnSpPr>
            <a:stCxn id="22" idx="1"/>
            <a:endCxn id="14" idx="1"/>
          </p:cNvCxnSpPr>
          <p:nvPr/>
        </p:nvCxnSpPr>
        <p:spPr>
          <a:xfrm rot="10800000">
            <a:off x="5910423" y="2541018"/>
            <a:ext cx="12700" cy="1883980"/>
          </a:xfrm>
          <a:prstGeom prst="curvedConnector3">
            <a:avLst>
              <a:gd name="adj1" fmla="val 4717246"/>
            </a:avLst>
          </a:prstGeom>
          <a:ln>
            <a:solidFill>
              <a:srgbClr val="CA6A68"/>
            </a:solidFill>
            <a:tailEnd type="arrow"/>
          </a:ln>
          <a:effectLst/>
        </p:spPr>
        <p:style>
          <a:lnRef idx="2">
            <a:schemeClr val="accent2"/>
          </a:lnRef>
          <a:fillRef idx="0">
            <a:schemeClr val="accent2"/>
          </a:fillRef>
          <a:effectRef idx="1">
            <a:schemeClr val="accent2"/>
          </a:effectRef>
          <a:fontRef idx="minor">
            <a:schemeClr val="tx1"/>
          </a:fontRef>
        </p:style>
      </p:cxnSp>
      <p:cxnSp>
        <p:nvCxnSpPr>
          <p:cNvPr id="35" name="Curved Connector 34"/>
          <p:cNvCxnSpPr>
            <a:stCxn id="24" idx="1"/>
            <a:endCxn id="16" idx="1"/>
          </p:cNvCxnSpPr>
          <p:nvPr/>
        </p:nvCxnSpPr>
        <p:spPr>
          <a:xfrm rot="10800000">
            <a:off x="5910423" y="2995934"/>
            <a:ext cx="12700" cy="1883980"/>
          </a:xfrm>
          <a:prstGeom prst="curvedConnector3">
            <a:avLst>
              <a:gd name="adj1" fmla="val 4220686"/>
            </a:avLst>
          </a:prstGeom>
          <a:ln>
            <a:solidFill>
              <a:srgbClr val="D38583"/>
            </a:solidFill>
            <a:tailEnd type="arrow"/>
          </a:ln>
          <a:effectLst/>
        </p:spPr>
        <p:style>
          <a:lnRef idx="2">
            <a:schemeClr val="accent2"/>
          </a:lnRef>
          <a:fillRef idx="0">
            <a:schemeClr val="accent2"/>
          </a:fillRef>
          <a:effectRef idx="1">
            <a:schemeClr val="accent2"/>
          </a:effectRef>
          <a:fontRef idx="minor">
            <a:schemeClr val="tx1"/>
          </a:fontRef>
        </p:style>
      </p:cxnSp>
      <p:cxnSp>
        <p:nvCxnSpPr>
          <p:cNvPr id="40" name="Curved Connector 39"/>
          <p:cNvCxnSpPr>
            <a:stCxn id="26" idx="1"/>
            <a:endCxn id="18" idx="1"/>
          </p:cNvCxnSpPr>
          <p:nvPr/>
        </p:nvCxnSpPr>
        <p:spPr>
          <a:xfrm rot="10800000">
            <a:off x="5910423" y="3450850"/>
            <a:ext cx="12700" cy="1883980"/>
          </a:xfrm>
          <a:prstGeom prst="curvedConnector3">
            <a:avLst>
              <a:gd name="adj1" fmla="val 4220694"/>
            </a:avLst>
          </a:prstGeom>
          <a:ln>
            <a:solidFill>
              <a:srgbClr val="E7BCBB"/>
            </a:solidFill>
            <a:tailEnd type="arrow"/>
          </a:ln>
          <a:effectLst/>
        </p:spPr>
        <p:style>
          <a:lnRef idx="2">
            <a:schemeClr val="accent2"/>
          </a:lnRef>
          <a:fillRef idx="0">
            <a:schemeClr val="accent2"/>
          </a:fillRef>
          <a:effectRef idx="1">
            <a:schemeClr val="accent2"/>
          </a:effectRef>
          <a:fontRef idx="minor">
            <a:schemeClr val="tx1"/>
          </a:fontRef>
        </p:style>
      </p:cxnSp>
      <p:cxnSp>
        <p:nvCxnSpPr>
          <p:cNvPr id="46" name="Curved Connector 45"/>
          <p:cNvCxnSpPr/>
          <p:nvPr/>
        </p:nvCxnSpPr>
        <p:spPr>
          <a:xfrm rot="10800000">
            <a:off x="5904073" y="2110892"/>
            <a:ext cx="12700" cy="1883980"/>
          </a:xfrm>
          <a:prstGeom prst="curvedConnector3">
            <a:avLst>
              <a:gd name="adj1" fmla="val 4717246"/>
            </a:avLst>
          </a:prstGeom>
          <a:ln>
            <a:tailEnd type="arrow"/>
          </a:ln>
          <a:effectLst/>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229447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
                                            <p:txEl>
                                              <p:pRg st="10" end="10"/>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
                                            <p:txEl>
                                              <p:pRg st="11" end="11"/>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
                                            <p:txEl>
                                              <p:pRg st="12" end="12"/>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p:bldP spid="14" grpId="0" animBg="1"/>
      <p:bldP spid="15" grpId="0"/>
      <p:bldP spid="16" grpId="0" animBg="1"/>
      <p:bldP spid="17" grpId="0"/>
      <p:bldP spid="18" grpId="0" animBg="1"/>
      <p:bldP spid="19" grpId="0"/>
      <p:bldP spid="20" grpId="0" animBg="1"/>
      <p:bldP spid="21" grpId="0"/>
      <p:bldP spid="22" grpId="0" animBg="1"/>
      <p:bldP spid="23" grpId="0"/>
      <p:bldP spid="24" grpId="0" animBg="1"/>
      <p:bldP spid="25" grpId="0"/>
      <p:bldP spid="2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 Variable</a:t>
            </a:r>
          </a:p>
        </p:txBody>
      </p:sp>
      <p:sp>
        <p:nvSpPr>
          <p:cNvPr id="5" name="Slide Number Placeholder 4"/>
          <p:cNvSpPr>
            <a:spLocks noGrp="1"/>
          </p:cNvSpPr>
          <p:nvPr>
            <p:ph type="sldNum" sz="quarter" idx="12"/>
          </p:nvPr>
        </p:nvSpPr>
        <p:spPr/>
        <p:txBody>
          <a:bodyPr/>
          <a:lstStyle/>
          <a:p>
            <a:fld id="{A2D5F323-9395-A24C-8003-89F99F5948AE}" type="slidenum">
              <a:rPr lang="en-US" smtClean="0"/>
              <a:pPr/>
              <a:t>13</a:t>
            </a:fld>
            <a:endParaRPr lang="en-US"/>
          </a:p>
        </p:txBody>
      </p:sp>
      <p:grpSp>
        <p:nvGrpSpPr>
          <p:cNvPr id="22" name="Group 21"/>
          <p:cNvGrpSpPr/>
          <p:nvPr/>
        </p:nvGrpSpPr>
        <p:grpSpPr>
          <a:xfrm>
            <a:off x="1687740" y="1446486"/>
            <a:ext cx="5850805" cy="1594886"/>
            <a:chOff x="1386719" y="1446486"/>
            <a:chExt cx="5850805" cy="1594886"/>
          </a:xfrm>
          <a:effectLst/>
        </p:grpSpPr>
        <p:sp>
          <p:nvSpPr>
            <p:cNvPr id="6" name="Rectangle 5"/>
            <p:cNvSpPr/>
            <p:nvPr/>
          </p:nvSpPr>
          <p:spPr>
            <a:xfrm>
              <a:off x="1386719" y="1446486"/>
              <a:ext cx="2521653" cy="1418897"/>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dirty="0" err="1">
                  <a:solidFill>
                    <a:schemeClr val="tx1"/>
                  </a:solidFill>
                  <a:latin typeface="Consolas" panose="020B0609020204030204" pitchFamily="49" charset="0"/>
                  <a:ea typeface="Consolas Regular" charset="0"/>
                  <a:cs typeface="Consolas Regular" charset="0"/>
                </a:rPr>
                <a:t>int</a:t>
              </a:r>
              <a:r>
                <a:rPr lang="en-US" dirty="0">
                  <a:solidFill>
                    <a:schemeClr val="tx1"/>
                  </a:solidFill>
                  <a:latin typeface="Consolas" panose="020B0609020204030204" pitchFamily="49" charset="0"/>
                  <a:ea typeface="Consolas Regular" charset="0"/>
                  <a:cs typeface="Consolas Regular" charset="0"/>
                </a:rPr>
                <a:t> * </a:t>
              </a:r>
              <a:r>
                <a:rPr lang="en-US" dirty="0" err="1">
                  <a:solidFill>
                    <a:schemeClr val="tx1"/>
                  </a:solidFill>
                  <a:latin typeface="Consolas" panose="020B0609020204030204" pitchFamily="49" charset="0"/>
                  <a:ea typeface="Consolas Regular" charset="0"/>
                  <a:cs typeface="Consolas Regular" charset="0"/>
                </a:rPr>
                <a:t>iPtr</a:t>
              </a:r>
              <a:r>
                <a:rPr lang="en-US" dirty="0">
                  <a:solidFill>
                    <a:schemeClr val="tx1"/>
                  </a:solidFill>
                  <a:latin typeface="Consolas" panose="020B0609020204030204" pitchFamily="49" charset="0"/>
                  <a:ea typeface="Consolas Regular" charset="0"/>
                  <a:cs typeface="Consolas Regular" charset="0"/>
                </a:rPr>
                <a:t>;</a:t>
              </a:r>
            </a:p>
            <a:p>
              <a:r>
                <a:rPr lang="en-US" dirty="0">
                  <a:solidFill>
                    <a:schemeClr val="tx1"/>
                  </a:solidFill>
                  <a:latin typeface="Consolas" panose="020B0609020204030204" pitchFamily="49" charset="0"/>
                  <a:ea typeface="Consolas Regular" charset="0"/>
                  <a:cs typeface="Consolas Regular" charset="0"/>
                </a:rPr>
                <a:t>char * </a:t>
              </a:r>
              <a:r>
                <a:rPr lang="en-US" dirty="0" err="1">
                  <a:solidFill>
                    <a:schemeClr val="tx1"/>
                  </a:solidFill>
                  <a:latin typeface="Consolas" panose="020B0609020204030204" pitchFamily="49" charset="0"/>
                  <a:ea typeface="Consolas Regular" charset="0"/>
                  <a:cs typeface="Consolas Regular" charset="0"/>
                </a:rPr>
                <a:t>cPtr</a:t>
              </a:r>
              <a:r>
                <a:rPr lang="en-US" dirty="0">
                  <a:solidFill>
                    <a:schemeClr val="tx1"/>
                  </a:solidFill>
                  <a:latin typeface="Consolas" panose="020B0609020204030204" pitchFamily="49" charset="0"/>
                  <a:ea typeface="Consolas Regular" charset="0"/>
                  <a:cs typeface="Consolas Regular" charset="0"/>
                </a:rPr>
                <a:t>;</a:t>
              </a:r>
            </a:p>
            <a:p>
              <a:r>
                <a:rPr lang="en-US" dirty="0">
                  <a:solidFill>
                    <a:schemeClr val="tx1"/>
                  </a:solidFill>
                  <a:latin typeface="Consolas" panose="020B0609020204030204" pitchFamily="49" charset="0"/>
                  <a:ea typeface="Consolas Regular" charset="0"/>
                  <a:cs typeface="Consolas Regular" charset="0"/>
                </a:rPr>
                <a:t>double * </a:t>
              </a:r>
              <a:r>
                <a:rPr lang="en-US" dirty="0" err="1">
                  <a:solidFill>
                    <a:schemeClr val="tx1"/>
                  </a:solidFill>
                  <a:latin typeface="Consolas" panose="020B0609020204030204" pitchFamily="49" charset="0"/>
                  <a:ea typeface="Consolas Regular" charset="0"/>
                  <a:cs typeface="Consolas Regular" charset="0"/>
                </a:rPr>
                <a:t>dPtr</a:t>
              </a:r>
              <a:r>
                <a:rPr lang="en-US" dirty="0">
                  <a:solidFill>
                    <a:schemeClr val="tx1"/>
                  </a:solidFill>
                  <a:latin typeface="Consolas" panose="020B0609020204030204" pitchFamily="49" charset="0"/>
                  <a:ea typeface="Consolas Regular" charset="0"/>
                  <a:cs typeface="Consolas Regular" charset="0"/>
                </a:rPr>
                <a:t>;</a:t>
              </a:r>
            </a:p>
            <a:p>
              <a:r>
                <a:rPr lang="en-US" dirty="0">
                  <a:solidFill>
                    <a:schemeClr val="tx1"/>
                  </a:solidFill>
                  <a:latin typeface="Consolas" panose="020B0609020204030204" pitchFamily="49" charset="0"/>
                  <a:ea typeface="Consolas Regular" charset="0"/>
                  <a:cs typeface="Consolas Regular" charset="0"/>
                </a:rPr>
                <a:t>string * </a:t>
              </a:r>
              <a:r>
                <a:rPr lang="en-US" dirty="0" err="1">
                  <a:solidFill>
                    <a:schemeClr val="tx1"/>
                  </a:solidFill>
                  <a:latin typeface="Consolas" panose="020B0609020204030204" pitchFamily="49" charset="0"/>
                  <a:ea typeface="Consolas Regular" charset="0"/>
                  <a:cs typeface="Consolas Regular" charset="0"/>
                </a:rPr>
                <a:t>sPtr</a:t>
              </a:r>
              <a:r>
                <a:rPr lang="en-US" dirty="0">
                  <a:solidFill>
                    <a:schemeClr val="tx1"/>
                  </a:solidFill>
                  <a:latin typeface="Consolas" panose="020B0609020204030204" pitchFamily="49" charset="0"/>
                  <a:ea typeface="Consolas Regular" charset="0"/>
                  <a:cs typeface="Consolas Regular" charset="0"/>
                </a:rPr>
                <a:t>;</a:t>
              </a:r>
            </a:p>
          </p:txBody>
        </p:sp>
        <p:sp>
          <p:nvSpPr>
            <p:cNvPr id="7" name="Right Brace 6"/>
            <p:cNvSpPr/>
            <p:nvPr/>
          </p:nvSpPr>
          <p:spPr>
            <a:xfrm>
              <a:off x="3452648" y="1568669"/>
              <a:ext cx="141890" cy="1174531"/>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Calibri Light" charset="0"/>
              </a:endParaRPr>
            </a:p>
          </p:txBody>
        </p:sp>
        <p:sp>
          <p:nvSpPr>
            <p:cNvPr id="9" name="Rounded Rectangle 8"/>
            <p:cNvSpPr/>
            <p:nvPr/>
          </p:nvSpPr>
          <p:spPr>
            <a:xfrm>
              <a:off x="4256900" y="1726419"/>
              <a:ext cx="2980624" cy="131495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latin typeface="Avenir Next Condensed Regular" charset="0"/>
                </a:rPr>
                <a:t>These are all pointers that point to variables of different types, and therefore the pointers are of different types</a:t>
              </a:r>
            </a:p>
          </p:txBody>
        </p:sp>
        <p:cxnSp>
          <p:nvCxnSpPr>
            <p:cNvPr id="10" name="Straight Arrow Connector 9"/>
            <p:cNvCxnSpPr>
              <a:cxnSpLocks/>
              <a:stCxn id="9" idx="1"/>
              <a:endCxn id="7" idx="1"/>
            </p:cNvCxnSpPr>
            <p:nvPr/>
          </p:nvCxnSpPr>
          <p:spPr>
            <a:xfrm flipH="1" flipV="1">
              <a:off x="3594538" y="2155935"/>
              <a:ext cx="662362" cy="227961"/>
            </a:xfrm>
            <a:prstGeom prst="straightConnector1">
              <a:avLst/>
            </a:prstGeom>
            <a:ln>
              <a:tailEnd type="arrow"/>
            </a:ln>
            <a:effectLst/>
          </p:spPr>
          <p:style>
            <a:lnRef idx="2">
              <a:schemeClr val="accent2"/>
            </a:lnRef>
            <a:fillRef idx="0">
              <a:schemeClr val="accent2"/>
            </a:fillRef>
            <a:effectRef idx="1">
              <a:schemeClr val="accent2"/>
            </a:effectRef>
            <a:fontRef idx="minor">
              <a:schemeClr val="tx1"/>
            </a:fontRef>
          </p:style>
        </p:cxnSp>
      </p:grpSp>
      <p:sp>
        <p:nvSpPr>
          <p:cNvPr id="15" name="TextBox 14"/>
          <p:cNvSpPr txBox="1"/>
          <p:nvPr/>
        </p:nvSpPr>
        <p:spPr>
          <a:xfrm>
            <a:off x="699563" y="3287110"/>
            <a:ext cx="7114674" cy="1200329"/>
          </a:xfrm>
          <a:prstGeom prst="rect">
            <a:avLst/>
          </a:prstGeom>
          <a:noFill/>
          <a:effectLst/>
        </p:spPr>
        <p:txBody>
          <a:bodyPr wrap="square" rtlCol="0">
            <a:spAutoFit/>
          </a:bodyPr>
          <a:lstStyle/>
          <a:p>
            <a:r>
              <a:rPr lang="en-US" sz="2400" dirty="0">
                <a:latin typeface="Calibri Light" charset="0"/>
              </a:rPr>
              <a:t>Hence, it is an </a:t>
            </a:r>
            <a:r>
              <a:rPr lang="en-US" sz="2400" dirty="0">
                <a:solidFill>
                  <a:srgbClr val="FF0000"/>
                </a:solidFill>
                <a:latin typeface="Calibri Light" charset="0"/>
              </a:rPr>
              <a:t>error</a:t>
            </a:r>
            <a:r>
              <a:rPr lang="en-US" sz="2400" dirty="0">
                <a:latin typeface="Calibri Light" charset="0"/>
              </a:rPr>
              <a:t> to assign to a pointer variable of one type with an address of another variable of a different type.</a:t>
            </a:r>
          </a:p>
        </p:txBody>
      </p:sp>
      <p:sp>
        <p:nvSpPr>
          <p:cNvPr id="16" name="Rectangle 15"/>
          <p:cNvSpPr/>
          <p:nvPr/>
        </p:nvSpPr>
        <p:spPr>
          <a:xfrm>
            <a:off x="2791973" y="4336564"/>
            <a:ext cx="2521653" cy="1418897"/>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dirty="0" err="1">
                <a:solidFill>
                  <a:schemeClr val="tx1"/>
                </a:solidFill>
                <a:latin typeface="Consolas" panose="020B0609020204030204" pitchFamily="49" charset="0"/>
                <a:ea typeface="Consolas Regular" charset="0"/>
                <a:cs typeface="Consolas Regular" charset="0"/>
              </a:rPr>
              <a:t>int</a:t>
            </a:r>
            <a:r>
              <a:rPr lang="en-US" dirty="0">
                <a:solidFill>
                  <a:schemeClr val="tx1"/>
                </a:solidFill>
                <a:latin typeface="Consolas" panose="020B0609020204030204" pitchFamily="49" charset="0"/>
                <a:ea typeface="Consolas Regular" charset="0"/>
                <a:cs typeface="Consolas Regular" charset="0"/>
              </a:rPr>
              <a:t> * </a:t>
            </a:r>
            <a:r>
              <a:rPr lang="en-US" dirty="0" err="1">
                <a:solidFill>
                  <a:schemeClr val="tx1"/>
                </a:solidFill>
                <a:latin typeface="Consolas" panose="020B0609020204030204" pitchFamily="49" charset="0"/>
                <a:ea typeface="Consolas Regular" charset="0"/>
                <a:cs typeface="Consolas Regular" charset="0"/>
              </a:rPr>
              <a:t>iPtr</a:t>
            </a:r>
            <a:r>
              <a:rPr lang="en-US" dirty="0">
                <a:solidFill>
                  <a:schemeClr val="tx1"/>
                </a:solidFill>
                <a:latin typeface="Consolas" panose="020B0609020204030204" pitchFamily="49" charset="0"/>
                <a:ea typeface="Consolas Regular" charset="0"/>
                <a:cs typeface="Consolas Regular" charset="0"/>
              </a:rPr>
              <a:t>;</a:t>
            </a:r>
          </a:p>
          <a:p>
            <a:r>
              <a:rPr lang="en-US" dirty="0">
                <a:solidFill>
                  <a:schemeClr val="tx1"/>
                </a:solidFill>
                <a:latin typeface="Consolas" panose="020B0609020204030204" pitchFamily="49" charset="0"/>
                <a:ea typeface="Consolas Regular" charset="0"/>
                <a:cs typeface="Consolas Regular" charset="0"/>
              </a:rPr>
              <a:t>char c;</a:t>
            </a:r>
          </a:p>
          <a:p>
            <a:endParaRPr lang="en-US" dirty="0">
              <a:solidFill>
                <a:schemeClr val="tx1"/>
              </a:solidFill>
              <a:latin typeface="Consolas" panose="020B0609020204030204" pitchFamily="49" charset="0"/>
              <a:ea typeface="Consolas Regular" charset="0"/>
              <a:cs typeface="Consolas Regular" charset="0"/>
            </a:endParaRPr>
          </a:p>
          <a:p>
            <a:r>
              <a:rPr lang="en-US" dirty="0" err="1">
                <a:solidFill>
                  <a:schemeClr val="tx1"/>
                </a:solidFill>
                <a:latin typeface="Consolas" panose="020B0609020204030204" pitchFamily="49" charset="0"/>
                <a:ea typeface="Consolas Regular" charset="0"/>
                <a:cs typeface="Consolas Regular" charset="0"/>
              </a:rPr>
              <a:t>iPtr</a:t>
            </a:r>
            <a:r>
              <a:rPr lang="en-US" dirty="0">
                <a:solidFill>
                  <a:schemeClr val="tx1"/>
                </a:solidFill>
                <a:latin typeface="Consolas" panose="020B0609020204030204" pitchFamily="49" charset="0"/>
                <a:ea typeface="Consolas Regular" charset="0"/>
                <a:cs typeface="Consolas Regular" charset="0"/>
              </a:rPr>
              <a:t> = &amp;c;</a:t>
            </a:r>
          </a:p>
        </p:txBody>
      </p:sp>
      <p:sp>
        <p:nvSpPr>
          <p:cNvPr id="17" name="TextBox 16"/>
          <p:cNvSpPr txBox="1"/>
          <p:nvPr/>
        </p:nvSpPr>
        <p:spPr>
          <a:xfrm>
            <a:off x="4209393" y="5041338"/>
            <a:ext cx="623889" cy="923330"/>
          </a:xfrm>
          <a:prstGeom prst="rect">
            <a:avLst/>
          </a:prstGeom>
          <a:noFill/>
          <a:effectLst/>
        </p:spPr>
        <p:txBody>
          <a:bodyPr wrap="none" rtlCol="0">
            <a:spAutoFit/>
          </a:bodyPr>
          <a:lstStyle/>
          <a:p>
            <a:r>
              <a:rPr lang="en-US" sz="5400" dirty="0">
                <a:solidFill>
                  <a:srgbClr val="FF0000"/>
                </a:solidFill>
                <a:latin typeface="Calibri Light" charset="0"/>
                <a:sym typeface="Wingdings"/>
              </a:rPr>
              <a:t></a:t>
            </a:r>
            <a:endParaRPr lang="en-US" sz="5400" dirty="0">
              <a:solidFill>
                <a:srgbClr val="FF0000"/>
              </a:solidFill>
              <a:latin typeface="Calibri Light" charset="0"/>
            </a:endParaRPr>
          </a:p>
        </p:txBody>
      </p:sp>
      <p:sp>
        <p:nvSpPr>
          <p:cNvPr id="21" name="Rounded Rectangle 20"/>
          <p:cNvSpPr/>
          <p:nvPr/>
        </p:nvSpPr>
        <p:spPr>
          <a:xfrm>
            <a:off x="5179183" y="5400308"/>
            <a:ext cx="2359362" cy="710305"/>
          </a:xfrm>
          <a:prstGeom prst="roundRect">
            <a:avLst/>
          </a:prstGeom>
          <a:effectLst/>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latin typeface="Avenir Next Condensed Regular" charset="0"/>
              </a:rPr>
              <a:t>Compilation error! </a:t>
            </a:r>
          </a:p>
          <a:p>
            <a:pPr algn="ctr"/>
            <a:r>
              <a:rPr lang="en-US" dirty="0">
                <a:latin typeface="Consolas" panose="020B0609020204030204" pitchFamily="49" charset="0"/>
                <a:cs typeface="Consolas Regular" charset="0"/>
              </a:rPr>
              <a:t>&amp;c </a:t>
            </a:r>
            <a:r>
              <a:rPr lang="en-US" dirty="0">
                <a:latin typeface="Avenir Next Condensed Regular" charset="0"/>
              </a:rPr>
              <a:t>is of type </a:t>
            </a:r>
            <a:r>
              <a:rPr lang="en-US" dirty="0">
                <a:latin typeface="Consolas" panose="020B0609020204030204" pitchFamily="49" charset="0"/>
                <a:cs typeface="Consolas Regular" charset="0"/>
              </a:rPr>
              <a:t>char *</a:t>
            </a:r>
          </a:p>
        </p:txBody>
      </p:sp>
    </p:spTree>
    <p:extLst>
      <p:ext uri="{BB962C8B-B14F-4D97-AF65-F5344CB8AC3E}">
        <p14:creationId xmlns:p14="http://schemas.microsoft.com/office/powerpoint/2010/main" val="335012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7" grpId="0"/>
      <p:bldP spid="2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 Variable</a:t>
            </a:r>
          </a:p>
        </p:txBody>
      </p:sp>
      <p:sp>
        <p:nvSpPr>
          <p:cNvPr id="3" name="Content Placeholder 2"/>
          <p:cNvSpPr>
            <a:spLocks noGrp="1"/>
          </p:cNvSpPr>
          <p:nvPr>
            <p:ph idx="1"/>
          </p:nvPr>
        </p:nvSpPr>
        <p:spPr/>
        <p:txBody>
          <a:bodyPr/>
          <a:lstStyle/>
          <a:p>
            <a:r>
              <a:rPr lang="en-US" dirty="0"/>
              <a:t>We can declare pointer variables and regular variables together in the same declaration statement:</a:t>
            </a:r>
          </a:p>
        </p:txBody>
      </p:sp>
      <p:sp>
        <p:nvSpPr>
          <p:cNvPr id="5" name="Slide Number Placeholder 4"/>
          <p:cNvSpPr>
            <a:spLocks noGrp="1"/>
          </p:cNvSpPr>
          <p:nvPr>
            <p:ph type="sldNum" sz="quarter" idx="12"/>
          </p:nvPr>
        </p:nvSpPr>
        <p:spPr/>
        <p:txBody>
          <a:bodyPr/>
          <a:lstStyle/>
          <a:p>
            <a:fld id="{A2D5F323-9395-A24C-8003-89F99F5948AE}" type="slidenum">
              <a:rPr lang="en-US" smtClean="0"/>
              <a:pPr/>
              <a:t>14</a:t>
            </a:fld>
            <a:endParaRPr lang="en-US"/>
          </a:p>
        </p:txBody>
      </p:sp>
      <p:sp>
        <p:nvSpPr>
          <p:cNvPr id="6" name="Rectangle 5"/>
          <p:cNvSpPr/>
          <p:nvPr/>
        </p:nvSpPr>
        <p:spPr>
          <a:xfrm>
            <a:off x="2751912" y="2385051"/>
            <a:ext cx="3267888" cy="1390790"/>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dirty="0" err="1">
                <a:solidFill>
                  <a:schemeClr val="tx1"/>
                </a:solidFill>
                <a:latin typeface="Consolas" panose="020B0609020204030204" pitchFamily="49" charset="0"/>
                <a:ea typeface="Consolas Regular" charset="0"/>
                <a:cs typeface="Consolas Regular" charset="0"/>
              </a:rPr>
              <a:t>int</a:t>
            </a:r>
            <a:r>
              <a:rPr lang="en-US" dirty="0">
                <a:solidFill>
                  <a:schemeClr val="tx1"/>
                </a:solidFill>
                <a:latin typeface="Consolas" panose="020B0609020204030204" pitchFamily="49" charset="0"/>
                <a:ea typeface="Consolas Regular" charset="0"/>
                <a:cs typeface="Consolas Regular" charset="0"/>
              </a:rPr>
              <a:t> </a:t>
            </a:r>
            <a:r>
              <a:rPr lang="en-US" dirty="0" err="1">
                <a:solidFill>
                  <a:schemeClr val="tx1"/>
                </a:solidFill>
                <a:latin typeface="Consolas" panose="020B0609020204030204" pitchFamily="49" charset="0"/>
                <a:ea typeface="Consolas Regular" charset="0"/>
                <a:cs typeface="Consolas Regular" charset="0"/>
              </a:rPr>
              <a:t>i</a:t>
            </a:r>
            <a:r>
              <a:rPr lang="en-US" dirty="0">
                <a:solidFill>
                  <a:schemeClr val="tx1"/>
                </a:solidFill>
                <a:latin typeface="Consolas" panose="020B0609020204030204" pitchFamily="49" charset="0"/>
                <a:ea typeface="Consolas Regular" charset="0"/>
                <a:cs typeface="Consolas Regular" charset="0"/>
              </a:rPr>
              <a:t>, * </a:t>
            </a:r>
            <a:r>
              <a:rPr lang="en-US" dirty="0" err="1">
                <a:solidFill>
                  <a:schemeClr val="tx1"/>
                </a:solidFill>
                <a:latin typeface="Consolas" panose="020B0609020204030204" pitchFamily="49" charset="0"/>
                <a:ea typeface="Consolas Regular" charset="0"/>
                <a:cs typeface="Consolas Regular" charset="0"/>
              </a:rPr>
              <a:t>iPtr</a:t>
            </a:r>
            <a:r>
              <a:rPr lang="en-US" dirty="0">
                <a:solidFill>
                  <a:schemeClr val="tx1"/>
                </a:solidFill>
                <a:latin typeface="Consolas" panose="020B0609020204030204" pitchFamily="49" charset="0"/>
                <a:ea typeface="Consolas Regular" charset="0"/>
                <a:cs typeface="Consolas Regular" charset="0"/>
              </a:rPr>
              <a:t>;</a:t>
            </a:r>
          </a:p>
          <a:p>
            <a:r>
              <a:rPr lang="en-US" dirty="0">
                <a:solidFill>
                  <a:schemeClr val="tx1"/>
                </a:solidFill>
                <a:latin typeface="Consolas" panose="020B0609020204030204" pitchFamily="49" charset="0"/>
                <a:ea typeface="Consolas Regular" charset="0"/>
                <a:cs typeface="Consolas Regular" charset="0"/>
              </a:rPr>
              <a:t>char c, * </a:t>
            </a:r>
            <a:r>
              <a:rPr lang="en-US" dirty="0" err="1">
                <a:solidFill>
                  <a:schemeClr val="tx1"/>
                </a:solidFill>
                <a:latin typeface="Consolas" panose="020B0609020204030204" pitchFamily="49" charset="0"/>
                <a:ea typeface="Consolas Regular" charset="0"/>
                <a:cs typeface="Consolas Regular" charset="0"/>
              </a:rPr>
              <a:t>cPtr</a:t>
            </a:r>
            <a:r>
              <a:rPr lang="en-US" dirty="0">
                <a:solidFill>
                  <a:schemeClr val="tx1"/>
                </a:solidFill>
                <a:latin typeface="Consolas" panose="020B0609020204030204" pitchFamily="49" charset="0"/>
                <a:ea typeface="Consolas Regular" charset="0"/>
                <a:cs typeface="Consolas Regular" charset="0"/>
              </a:rPr>
              <a:t>;</a:t>
            </a:r>
          </a:p>
          <a:p>
            <a:r>
              <a:rPr lang="en-US" dirty="0">
                <a:solidFill>
                  <a:schemeClr val="tx1"/>
                </a:solidFill>
                <a:latin typeface="Consolas" panose="020B0609020204030204" pitchFamily="49" charset="0"/>
                <a:ea typeface="Consolas Regular" charset="0"/>
                <a:cs typeface="Consolas Regular" charset="0"/>
              </a:rPr>
              <a:t>double d, * </a:t>
            </a:r>
            <a:r>
              <a:rPr lang="en-US" dirty="0" err="1">
                <a:solidFill>
                  <a:schemeClr val="tx1"/>
                </a:solidFill>
                <a:latin typeface="Consolas" panose="020B0609020204030204" pitchFamily="49" charset="0"/>
                <a:ea typeface="Consolas Regular" charset="0"/>
                <a:cs typeface="Consolas Regular" charset="0"/>
              </a:rPr>
              <a:t>dPtr</a:t>
            </a:r>
            <a:r>
              <a:rPr lang="en-US" dirty="0">
                <a:solidFill>
                  <a:schemeClr val="tx1"/>
                </a:solidFill>
                <a:latin typeface="Consolas" panose="020B0609020204030204" pitchFamily="49" charset="0"/>
                <a:ea typeface="Consolas Regular" charset="0"/>
                <a:cs typeface="Consolas Regular" charset="0"/>
              </a:rPr>
              <a:t>;</a:t>
            </a:r>
          </a:p>
          <a:p>
            <a:r>
              <a:rPr lang="en-US" dirty="0">
                <a:solidFill>
                  <a:schemeClr val="tx1"/>
                </a:solidFill>
                <a:latin typeface="Consolas" panose="020B0609020204030204" pitchFamily="49" charset="0"/>
                <a:ea typeface="Consolas Regular" charset="0"/>
                <a:cs typeface="Consolas Regular" charset="0"/>
              </a:rPr>
              <a:t>string s, * </a:t>
            </a:r>
            <a:r>
              <a:rPr lang="en-US" dirty="0" err="1">
                <a:solidFill>
                  <a:schemeClr val="tx1"/>
                </a:solidFill>
                <a:latin typeface="Consolas" panose="020B0609020204030204" pitchFamily="49" charset="0"/>
                <a:ea typeface="Consolas Regular" charset="0"/>
                <a:cs typeface="Consolas Regular" charset="0"/>
              </a:rPr>
              <a:t>sPtr</a:t>
            </a:r>
            <a:r>
              <a:rPr lang="en-US" dirty="0">
                <a:solidFill>
                  <a:schemeClr val="tx1"/>
                </a:solidFill>
                <a:latin typeface="Consolas" panose="020B0609020204030204" pitchFamily="49" charset="0"/>
                <a:ea typeface="Consolas Regular" charset="0"/>
                <a:cs typeface="Consolas Regular" charset="0"/>
              </a:rPr>
              <a:t>;</a:t>
            </a:r>
          </a:p>
        </p:txBody>
      </p:sp>
      <p:sp>
        <p:nvSpPr>
          <p:cNvPr id="7" name="Rounded Rectangle 6"/>
          <p:cNvSpPr/>
          <p:nvPr/>
        </p:nvSpPr>
        <p:spPr>
          <a:xfrm>
            <a:off x="783021" y="4154214"/>
            <a:ext cx="4682358" cy="9144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latin typeface="Avenir Next Condensed Regular" charset="0"/>
              </a:rPr>
              <a:t>How may we declare multiple pointers of the same type in a single statement?</a:t>
            </a:r>
          </a:p>
        </p:txBody>
      </p:sp>
      <p:sp>
        <p:nvSpPr>
          <p:cNvPr id="8" name="Rectangle 7"/>
          <p:cNvSpPr/>
          <p:nvPr/>
        </p:nvSpPr>
        <p:spPr>
          <a:xfrm>
            <a:off x="2751912" y="4942490"/>
            <a:ext cx="4681529" cy="646964"/>
          </a:xfrm>
          <a:prstGeom prst="rect">
            <a:avLst/>
          </a:prstGeom>
          <a:solidFill>
            <a:schemeClr val="accent3">
              <a:lumMod val="40000"/>
              <a:lumOff val="6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dirty="0" err="1">
                <a:solidFill>
                  <a:schemeClr val="tx1"/>
                </a:solidFill>
                <a:latin typeface="Consolas" panose="020B0609020204030204" pitchFamily="49" charset="0"/>
                <a:ea typeface="Consolas Regular" charset="0"/>
                <a:cs typeface="Consolas Regular" charset="0"/>
              </a:rPr>
              <a:t>int</a:t>
            </a:r>
            <a:r>
              <a:rPr lang="en-US" dirty="0">
                <a:solidFill>
                  <a:schemeClr val="tx1"/>
                </a:solidFill>
                <a:latin typeface="Consolas" panose="020B0609020204030204" pitchFamily="49" charset="0"/>
                <a:ea typeface="Consolas Regular" charset="0"/>
                <a:cs typeface="Consolas Regular" charset="0"/>
              </a:rPr>
              <a:t> * iPtr1, * iPtr2, * iPtr3;</a:t>
            </a:r>
          </a:p>
        </p:txBody>
      </p:sp>
      <p:sp>
        <p:nvSpPr>
          <p:cNvPr id="9" name="Rounded Rectangle 8"/>
          <p:cNvSpPr/>
          <p:nvPr/>
        </p:nvSpPr>
        <p:spPr>
          <a:xfrm>
            <a:off x="4359166" y="5569887"/>
            <a:ext cx="4343400" cy="786463"/>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latin typeface="Avenir Next Condensed Regular" charset="0"/>
              </a:rPr>
              <a:t>We need to place an asterisk * in front of each variable to indicate that each of them is a pointer. </a:t>
            </a:r>
          </a:p>
        </p:txBody>
      </p:sp>
    </p:spTree>
    <p:extLst>
      <p:ext uri="{BB962C8B-B14F-4D97-AF65-F5344CB8AC3E}">
        <p14:creationId xmlns:p14="http://schemas.microsoft.com/office/powerpoint/2010/main" val="2689599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Dereference Operator	</a:t>
            </a:r>
          </a:p>
        </p:txBody>
      </p:sp>
      <p:sp>
        <p:nvSpPr>
          <p:cNvPr id="3" name="Content Placeholder 2"/>
          <p:cNvSpPr>
            <a:spLocks noGrp="1"/>
          </p:cNvSpPr>
          <p:nvPr>
            <p:ph idx="1"/>
          </p:nvPr>
        </p:nvSpPr>
        <p:spPr>
          <a:xfrm>
            <a:off x="457200" y="1417638"/>
            <a:ext cx="8229600" cy="4708525"/>
          </a:xfrm>
        </p:spPr>
        <p:txBody>
          <a:bodyPr/>
          <a:lstStyle/>
          <a:p>
            <a:r>
              <a:rPr lang="en-US" dirty="0"/>
              <a:t>The memory location that a pointer points to can be accessed or modified using the </a:t>
            </a:r>
            <a:r>
              <a:rPr lang="en-US" dirty="0">
                <a:solidFill>
                  <a:schemeClr val="accent5">
                    <a:lumMod val="75000"/>
                  </a:schemeClr>
                </a:solidFill>
              </a:rPr>
              <a:t>dereference operator</a:t>
            </a:r>
            <a:r>
              <a:rPr lang="en-US" dirty="0"/>
              <a:t> </a:t>
            </a:r>
            <a:r>
              <a:rPr lang="en-US" b="1" dirty="0">
                <a:solidFill>
                  <a:schemeClr val="accent6">
                    <a:lumMod val="75000"/>
                  </a:schemeClr>
                </a:solidFill>
              </a:rPr>
              <a:t>*</a:t>
            </a:r>
            <a:r>
              <a:rPr lang="en-US" dirty="0"/>
              <a:t>.</a:t>
            </a:r>
          </a:p>
        </p:txBody>
      </p:sp>
      <p:sp>
        <p:nvSpPr>
          <p:cNvPr id="5" name="Slide Number Placeholder 4"/>
          <p:cNvSpPr>
            <a:spLocks noGrp="1"/>
          </p:cNvSpPr>
          <p:nvPr>
            <p:ph type="sldNum" sz="quarter" idx="12"/>
          </p:nvPr>
        </p:nvSpPr>
        <p:spPr/>
        <p:txBody>
          <a:bodyPr/>
          <a:lstStyle/>
          <a:p>
            <a:fld id="{A2D5F323-9395-A24C-8003-89F99F5948AE}" type="slidenum">
              <a:rPr lang="en-US" smtClean="0"/>
              <a:pPr/>
              <a:t>15</a:t>
            </a:fld>
            <a:endParaRPr lang="en-US"/>
          </a:p>
        </p:txBody>
      </p:sp>
      <p:sp>
        <p:nvSpPr>
          <p:cNvPr id="6" name="Rectangle 5"/>
          <p:cNvSpPr/>
          <p:nvPr/>
        </p:nvSpPr>
        <p:spPr>
          <a:xfrm>
            <a:off x="709449" y="2387353"/>
            <a:ext cx="4524703" cy="3860998"/>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dirty="0" err="1">
                <a:solidFill>
                  <a:schemeClr val="tx1"/>
                </a:solidFill>
                <a:latin typeface="Consolas" panose="020B0609020204030204" pitchFamily="49" charset="0"/>
                <a:ea typeface="Consolas Regular" charset="0"/>
                <a:cs typeface="Consolas Regular" charset="0"/>
              </a:rPr>
              <a:t>int</a:t>
            </a:r>
            <a:r>
              <a:rPr lang="en-US" dirty="0">
                <a:solidFill>
                  <a:schemeClr val="tx1"/>
                </a:solidFill>
                <a:latin typeface="Consolas" panose="020B0609020204030204" pitchFamily="49" charset="0"/>
                <a:ea typeface="Consolas Regular" charset="0"/>
                <a:cs typeface="Consolas Regular" charset="0"/>
              </a:rPr>
              <a:t> x = 10, y;</a:t>
            </a:r>
          </a:p>
          <a:p>
            <a:r>
              <a:rPr lang="en-US" dirty="0" err="1">
                <a:solidFill>
                  <a:schemeClr val="tx1"/>
                </a:solidFill>
                <a:latin typeface="Consolas" panose="020B0609020204030204" pitchFamily="49" charset="0"/>
                <a:ea typeface="Consolas Regular" charset="0"/>
                <a:cs typeface="Consolas Regular" charset="0"/>
              </a:rPr>
              <a:t>int</a:t>
            </a:r>
            <a:r>
              <a:rPr lang="en-US" dirty="0">
                <a:solidFill>
                  <a:schemeClr val="tx1"/>
                </a:solidFill>
                <a:latin typeface="Consolas" panose="020B0609020204030204" pitchFamily="49" charset="0"/>
                <a:ea typeface="Consolas Regular" charset="0"/>
                <a:cs typeface="Consolas Regular" charset="0"/>
              </a:rPr>
              <a:t> * </a:t>
            </a:r>
            <a:r>
              <a:rPr lang="en-US" dirty="0" err="1">
                <a:solidFill>
                  <a:schemeClr val="tx1"/>
                </a:solidFill>
                <a:latin typeface="Consolas" panose="020B0609020204030204" pitchFamily="49" charset="0"/>
                <a:ea typeface="Consolas Regular" charset="0"/>
                <a:cs typeface="Consolas Regular" charset="0"/>
              </a:rPr>
              <a:t>ptr</a:t>
            </a:r>
            <a:r>
              <a:rPr lang="en-US" dirty="0">
                <a:solidFill>
                  <a:schemeClr val="tx1"/>
                </a:solidFill>
                <a:latin typeface="Consolas" panose="020B0609020204030204" pitchFamily="49" charset="0"/>
                <a:ea typeface="Consolas Regular" charset="0"/>
                <a:cs typeface="Consolas Regular" charset="0"/>
              </a:rPr>
              <a:t> = &amp;x;</a:t>
            </a:r>
          </a:p>
          <a:p>
            <a:endParaRPr lang="en-US" dirty="0">
              <a:solidFill>
                <a:schemeClr val="tx1"/>
              </a:solidFill>
              <a:latin typeface="Consolas" panose="020B0609020204030204" pitchFamily="49" charset="0"/>
              <a:ea typeface="Consolas Regular" charset="0"/>
              <a:cs typeface="Consolas Regular" charset="0"/>
            </a:endParaRPr>
          </a:p>
          <a:p>
            <a:r>
              <a:rPr lang="en-US" dirty="0">
                <a:solidFill>
                  <a:schemeClr val="bg1">
                    <a:lumMod val="50000"/>
                  </a:schemeClr>
                </a:solidFill>
                <a:latin typeface="Consolas" panose="020B0609020204030204" pitchFamily="49" charset="0"/>
                <a:ea typeface="Consolas Regular" charset="0"/>
                <a:cs typeface="Consolas Regular" charset="0"/>
              </a:rPr>
              <a:t>y = *</a:t>
            </a:r>
            <a:r>
              <a:rPr lang="en-US" dirty="0" err="1">
                <a:solidFill>
                  <a:schemeClr val="bg1">
                    <a:lumMod val="50000"/>
                  </a:schemeClr>
                </a:solidFill>
                <a:latin typeface="Consolas" panose="020B0609020204030204" pitchFamily="49" charset="0"/>
                <a:ea typeface="Consolas Regular" charset="0"/>
                <a:cs typeface="Consolas Regular" charset="0"/>
              </a:rPr>
              <a:t>ptr</a:t>
            </a:r>
            <a:r>
              <a:rPr lang="en-US" dirty="0">
                <a:solidFill>
                  <a:schemeClr val="bg1">
                    <a:lumMod val="50000"/>
                  </a:schemeClr>
                </a:solidFill>
                <a:latin typeface="Consolas" panose="020B0609020204030204" pitchFamily="49" charset="0"/>
                <a:ea typeface="Consolas Regular" charset="0"/>
                <a:cs typeface="Consolas Regular" charset="0"/>
              </a:rPr>
              <a:t>;</a:t>
            </a:r>
          </a:p>
          <a:p>
            <a:r>
              <a:rPr lang="en-US" dirty="0">
                <a:solidFill>
                  <a:schemeClr val="bg1">
                    <a:lumMod val="50000"/>
                  </a:schemeClr>
                </a:solidFill>
                <a:latin typeface="Consolas" panose="020B0609020204030204" pitchFamily="49" charset="0"/>
                <a:ea typeface="Consolas Regular" charset="0"/>
                <a:cs typeface="Consolas Regular" charset="0"/>
              </a:rPr>
              <a:t>*</a:t>
            </a:r>
            <a:r>
              <a:rPr lang="en-US" dirty="0" err="1">
                <a:solidFill>
                  <a:schemeClr val="bg1">
                    <a:lumMod val="50000"/>
                  </a:schemeClr>
                </a:solidFill>
                <a:latin typeface="Consolas" panose="020B0609020204030204" pitchFamily="49" charset="0"/>
                <a:ea typeface="Consolas Regular" charset="0"/>
                <a:cs typeface="Consolas Regular" charset="0"/>
              </a:rPr>
              <a:t>ptr</a:t>
            </a:r>
            <a:r>
              <a:rPr lang="en-US" dirty="0">
                <a:solidFill>
                  <a:schemeClr val="bg1">
                    <a:lumMod val="50000"/>
                  </a:schemeClr>
                </a:solidFill>
                <a:latin typeface="Consolas" panose="020B0609020204030204" pitchFamily="49" charset="0"/>
                <a:ea typeface="Consolas Regular" charset="0"/>
                <a:cs typeface="Consolas Regular" charset="0"/>
              </a:rPr>
              <a:t> = 20;</a:t>
            </a:r>
          </a:p>
          <a:p>
            <a:r>
              <a:rPr lang="en-US" dirty="0" err="1">
                <a:solidFill>
                  <a:schemeClr val="bg1">
                    <a:lumMod val="50000"/>
                  </a:schemeClr>
                </a:solidFill>
                <a:latin typeface="Consolas" panose="020B0609020204030204" pitchFamily="49" charset="0"/>
                <a:ea typeface="Consolas Regular" charset="0"/>
                <a:cs typeface="Consolas Regular" charset="0"/>
              </a:rPr>
              <a:t>cout</a:t>
            </a:r>
            <a:r>
              <a:rPr lang="en-US" dirty="0">
                <a:solidFill>
                  <a:schemeClr val="bg1">
                    <a:lumMod val="50000"/>
                  </a:schemeClr>
                </a:solidFill>
                <a:latin typeface="Consolas" panose="020B0609020204030204" pitchFamily="49" charset="0"/>
                <a:ea typeface="Consolas Regular" charset="0"/>
                <a:cs typeface="Consolas Regular" charset="0"/>
              </a:rPr>
              <a:t> &lt;&lt; x &lt;&lt; ' ' &lt;&lt; y &lt;&lt; </a:t>
            </a:r>
            <a:r>
              <a:rPr lang="en-US" dirty="0" err="1">
                <a:solidFill>
                  <a:schemeClr val="bg1">
                    <a:lumMod val="50000"/>
                  </a:schemeClr>
                </a:solidFill>
                <a:latin typeface="Consolas" panose="020B0609020204030204" pitchFamily="49" charset="0"/>
                <a:ea typeface="Consolas Regular" charset="0"/>
                <a:cs typeface="Consolas Regular" charset="0"/>
              </a:rPr>
              <a:t>endl</a:t>
            </a:r>
            <a:r>
              <a:rPr lang="en-US" dirty="0">
                <a:solidFill>
                  <a:schemeClr val="bg1">
                    <a:lumMod val="50000"/>
                  </a:schemeClr>
                </a:solidFill>
                <a:latin typeface="Consolas" panose="020B0609020204030204" pitchFamily="49" charset="0"/>
                <a:ea typeface="Consolas Regular" charset="0"/>
                <a:cs typeface="Consolas Regular" charset="0"/>
              </a:rPr>
              <a:t>;</a:t>
            </a:r>
          </a:p>
          <a:p>
            <a:r>
              <a:rPr lang="en-US" dirty="0" err="1">
                <a:solidFill>
                  <a:schemeClr val="bg1">
                    <a:lumMod val="50000"/>
                  </a:schemeClr>
                </a:solidFill>
                <a:latin typeface="Consolas" panose="020B0609020204030204" pitchFamily="49" charset="0"/>
                <a:ea typeface="Consolas Regular" charset="0"/>
                <a:cs typeface="Consolas Regular" charset="0"/>
              </a:rPr>
              <a:t>cout</a:t>
            </a:r>
            <a:r>
              <a:rPr lang="en-US" dirty="0">
                <a:solidFill>
                  <a:schemeClr val="bg1">
                    <a:lumMod val="50000"/>
                  </a:schemeClr>
                </a:solidFill>
                <a:latin typeface="Consolas" panose="020B0609020204030204" pitchFamily="49" charset="0"/>
                <a:ea typeface="Consolas Regular" charset="0"/>
                <a:cs typeface="Consolas Regular" charset="0"/>
              </a:rPr>
              <a:t> &lt;&lt; *</a:t>
            </a:r>
            <a:r>
              <a:rPr lang="en-US" dirty="0" err="1">
                <a:solidFill>
                  <a:schemeClr val="bg1">
                    <a:lumMod val="50000"/>
                  </a:schemeClr>
                </a:solidFill>
                <a:latin typeface="Consolas" panose="020B0609020204030204" pitchFamily="49" charset="0"/>
                <a:ea typeface="Consolas Regular" charset="0"/>
                <a:cs typeface="Consolas Regular" charset="0"/>
              </a:rPr>
              <a:t>ptr</a:t>
            </a:r>
            <a:r>
              <a:rPr lang="en-US" dirty="0">
                <a:solidFill>
                  <a:schemeClr val="bg1">
                    <a:lumMod val="50000"/>
                  </a:schemeClr>
                </a:solidFill>
                <a:latin typeface="Consolas" panose="020B0609020204030204" pitchFamily="49" charset="0"/>
                <a:ea typeface="Consolas Regular" charset="0"/>
                <a:cs typeface="Consolas Regular" charset="0"/>
              </a:rPr>
              <a:t> &lt;&lt; </a:t>
            </a:r>
            <a:r>
              <a:rPr lang="en-US" dirty="0" err="1">
                <a:solidFill>
                  <a:schemeClr val="bg1">
                    <a:lumMod val="50000"/>
                  </a:schemeClr>
                </a:solidFill>
                <a:latin typeface="Consolas" panose="020B0609020204030204" pitchFamily="49" charset="0"/>
                <a:ea typeface="Consolas Regular" charset="0"/>
                <a:cs typeface="Consolas Regular" charset="0"/>
              </a:rPr>
              <a:t>endl</a:t>
            </a:r>
            <a:r>
              <a:rPr lang="en-US" dirty="0">
                <a:solidFill>
                  <a:schemeClr val="bg1">
                    <a:lumMod val="50000"/>
                  </a:schemeClr>
                </a:solidFill>
                <a:latin typeface="Consolas" panose="020B0609020204030204" pitchFamily="49" charset="0"/>
                <a:ea typeface="Consolas Regular" charset="0"/>
                <a:cs typeface="Consolas Regular" charset="0"/>
              </a:rPr>
              <a:t>;</a:t>
            </a:r>
          </a:p>
          <a:p>
            <a:endParaRPr lang="en-US" dirty="0">
              <a:solidFill>
                <a:schemeClr val="bg1">
                  <a:lumMod val="50000"/>
                </a:schemeClr>
              </a:solidFill>
              <a:latin typeface="Consolas" panose="020B0609020204030204" pitchFamily="49" charset="0"/>
              <a:ea typeface="Consolas Regular" charset="0"/>
              <a:cs typeface="Consolas Regular" charset="0"/>
            </a:endParaRPr>
          </a:p>
          <a:p>
            <a:r>
              <a:rPr lang="en-US" dirty="0" err="1">
                <a:solidFill>
                  <a:schemeClr val="bg1">
                    <a:lumMod val="50000"/>
                  </a:schemeClr>
                </a:solidFill>
                <a:latin typeface="Consolas" panose="020B0609020204030204" pitchFamily="49" charset="0"/>
                <a:ea typeface="Consolas Regular" charset="0"/>
                <a:cs typeface="Consolas Regular" charset="0"/>
              </a:rPr>
              <a:t>ptr</a:t>
            </a:r>
            <a:r>
              <a:rPr lang="en-US" dirty="0">
                <a:solidFill>
                  <a:schemeClr val="bg1">
                    <a:lumMod val="50000"/>
                  </a:schemeClr>
                </a:solidFill>
                <a:latin typeface="Consolas" panose="020B0609020204030204" pitchFamily="49" charset="0"/>
                <a:ea typeface="Consolas Regular" charset="0"/>
                <a:cs typeface="Consolas Regular" charset="0"/>
              </a:rPr>
              <a:t> = &amp;y;</a:t>
            </a:r>
          </a:p>
          <a:p>
            <a:r>
              <a:rPr lang="en-US" dirty="0">
                <a:solidFill>
                  <a:schemeClr val="bg1">
                    <a:lumMod val="50000"/>
                  </a:schemeClr>
                </a:solidFill>
                <a:latin typeface="Consolas" panose="020B0609020204030204" pitchFamily="49" charset="0"/>
                <a:ea typeface="Consolas Regular" charset="0"/>
                <a:cs typeface="Consolas Regular" charset="0"/>
              </a:rPr>
              <a:t>(*</a:t>
            </a:r>
            <a:r>
              <a:rPr lang="en-US" dirty="0" err="1">
                <a:solidFill>
                  <a:schemeClr val="bg1">
                    <a:lumMod val="50000"/>
                  </a:schemeClr>
                </a:solidFill>
                <a:latin typeface="Consolas" panose="020B0609020204030204" pitchFamily="49" charset="0"/>
                <a:ea typeface="Consolas Regular" charset="0"/>
                <a:cs typeface="Consolas Regular" charset="0"/>
              </a:rPr>
              <a:t>ptr</a:t>
            </a:r>
            <a:r>
              <a:rPr lang="en-US" dirty="0">
                <a:solidFill>
                  <a:schemeClr val="bg1">
                    <a:lumMod val="50000"/>
                  </a:schemeClr>
                </a:solidFill>
                <a:latin typeface="Consolas" panose="020B0609020204030204" pitchFamily="49" charset="0"/>
                <a:ea typeface="Consolas Regular" charset="0"/>
                <a:cs typeface="Consolas Regular" charset="0"/>
              </a:rPr>
              <a:t>)++;</a:t>
            </a:r>
          </a:p>
          <a:p>
            <a:r>
              <a:rPr lang="en-US" dirty="0" err="1">
                <a:solidFill>
                  <a:schemeClr val="bg1">
                    <a:lumMod val="50000"/>
                  </a:schemeClr>
                </a:solidFill>
                <a:latin typeface="Consolas" panose="020B0609020204030204" pitchFamily="49" charset="0"/>
                <a:ea typeface="Consolas Regular" charset="0"/>
                <a:cs typeface="Consolas Regular" charset="0"/>
              </a:rPr>
              <a:t>cout</a:t>
            </a:r>
            <a:r>
              <a:rPr lang="en-US" dirty="0">
                <a:solidFill>
                  <a:schemeClr val="bg1">
                    <a:lumMod val="50000"/>
                  </a:schemeClr>
                </a:solidFill>
                <a:latin typeface="Consolas" panose="020B0609020204030204" pitchFamily="49" charset="0"/>
                <a:ea typeface="Consolas Regular" charset="0"/>
                <a:cs typeface="Consolas Regular" charset="0"/>
              </a:rPr>
              <a:t> &lt;&lt; x &lt;&lt; ' ' &lt;&lt; y &lt;&lt; </a:t>
            </a:r>
            <a:r>
              <a:rPr lang="en-US" dirty="0" err="1">
                <a:solidFill>
                  <a:schemeClr val="bg1">
                    <a:lumMod val="50000"/>
                  </a:schemeClr>
                </a:solidFill>
                <a:latin typeface="Consolas" panose="020B0609020204030204" pitchFamily="49" charset="0"/>
                <a:ea typeface="Consolas Regular" charset="0"/>
                <a:cs typeface="Consolas Regular" charset="0"/>
              </a:rPr>
              <a:t>endl</a:t>
            </a:r>
            <a:r>
              <a:rPr lang="en-US" dirty="0">
                <a:solidFill>
                  <a:schemeClr val="bg1">
                    <a:lumMod val="50000"/>
                  </a:schemeClr>
                </a:solidFill>
                <a:latin typeface="Consolas" panose="020B0609020204030204" pitchFamily="49" charset="0"/>
                <a:ea typeface="Consolas Regular" charset="0"/>
                <a:cs typeface="Consolas Regular" charset="0"/>
              </a:rPr>
              <a:t>;</a:t>
            </a:r>
          </a:p>
          <a:p>
            <a:r>
              <a:rPr lang="en-US" dirty="0" err="1">
                <a:solidFill>
                  <a:schemeClr val="bg1">
                    <a:lumMod val="50000"/>
                  </a:schemeClr>
                </a:solidFill>
                <a:latin typeface="Consolas" panose="020B0609020204030204" pitchFamily="49" charset="0"/>
                <a:ea typeface="Consolas Regular" charset="0"/>
                <a:cs typeface="Consolas Regular" charset="0"/>
              </a:rPr>
              <a:t>cout</a:t>
            </a:r>
            <a:r>
              <a:rPr lang="en-US" dirty="0">
                <a:solidFill>
                  <a:schemeClr val="bg1">
                    <a:lumMod val="50000"/>
                  </a:schemeClr>
                </a:solidFill>
                <a:latin typeface="Consolas" panose="020B0609020204030204" pitchFamily="49" charset="0"/>
                <a:ea typeface="Consolas Regular" charset="0"/>
                <a:cs typeface="Consolas Regular" charset="0"/>
              </a:rPr>
              <a:t> &lt;&lt; *</a:t>
            </a:r>
            <a:r>
              <a:rPr lang="en-US" dirty="0" err="1">
                <a:solidFill>
                  <a:schemeClr val="bg1">
                    <a:lumMod val="50000"/>
                  </a:schemeClr>
                </a:solidFill>
                <a:latin typeface="Consolas" panose="020B0609020204030204" pitchFamily="49" charset="0"/>
                <a:ea typeface="Consolas Regular" charset="0"/>
                <a:cs typeface="Consolas Regular" charset="0"/>
              </a:rPr>
              <a:t>ptr</a:t>
            </a:r>
            <a:r>
              <a:rPr lang="en-US" dirty="0">
                <a:solidFill>
                  <a:schemeClr val="bg1">
                    <a:lumMod val="50000"/>
                  </a:schemeClr>
                </a:solidFill>
                <a:latin typeface="Consolas" panose="020B0609020204030204" pitchFamily="49" charset="0"/>
                <a:ea typeface="Consolas Regular" charset="0"/>
                <a:cs typeface="Consolas Regular" charset="0"/>
              </a:rPr>
              <a:t> &lt;&lt; </a:t>
            </a:r>
            <a:r>
              <a:rPr lang="en-US" dirty="0" err="1">
                <a:solidFill>
                  <a:schemeClr val="bg1">
                    <a:lumMod val="50000"/>
                  </a:schemeClr>
                </a:solidFill>
                <a:latin typeface="Consolas" panose="020B0609020204030204" pitchFamily="49" charset="0"/>
                <a:ea typeface="Consolas Regular" charset="0"/>
                <a:cs typeface="Consolas Regular" charset="0"/>
              </a:rPr>
              <a:t>endl</a:t>
            </a:r>
            <a:r>
              <a:rPr lang="en-US" dirty="0">
                <a:solidFill>
                  <a:schemeClr val="bg1">
                    <a:lumMod val="50000"/>
                  </a:schemeClr>
                </a:solidFill>
                <a:latin typeface="Consolas" panose="020B0609020204030204" pitchFamily="49" charset="0"/>
                <a:ea typeface="Consolas Regular" charset="0"/>
                <a:cs typeface="Consolas Regular" charset="0"/>
              </a:rPr>
              <a:t>;</a:t>
            </a:r>
          </a:p>
        </p:txBody>
      </p:sp>
      <p:sp>
        <p:nvSpPr>
          <p:cNvPr id="7" name="Rectangle 6"/>
          <p:cNvSpPr/>
          <p:nvPr/>
        </p:nvSpPr>
        <p:spPr>
          <a:xfrm>
            <a:off x="5824429" y="2321335"/>
            <a:ext cx="1727460" cy="164369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latin typeface="Calibri Light" charset="0"/>
            </a:endParaRPr>
          </a:p>
        </p:txBody>
      </p:sp>
      <p:sp>
        <p:nvSpPr>
          <p:cNvPr id="8" name="TextBox 7"/>
          <p:cNvSpPr txBox="1"/>
          <p:nvPr/>
        </p:nvSpPr>
        <p:spPr>
          <a:xfrm>
            <a:off x="7575538" y="2516384"/>
            <a:ext cx="311304" cy="369332"/>
          </a:xfrm>
          <a:prstGeom prst="rect">
            <a:avLst/>
          </a:prstGeom>
          <a:noFill/>
        </p:spPr>
        <p:txBody>
          <a:bodyPr wrap="none" rtlCol="0">
            <a:spAutoFit/>
          </a:bodyPr>
          <a:lstStyle/>
          <a:p>
            <a:r>
              <a:rPr lang="en-US" dirty="0" err="1">
                <a:latin typeface="Consolas" panose="020B0609020204030204" pitchFamily="49" charset="0"/>
                <a:ea typeface="Consolas Regular" charset="0"/>
                <a:cs typeface="Consolas Regular" charset="0"/>
              </a:rPr>
              <a:t>x</a:t>
            </a:r>
            <a:endParaRPr lang="en-US" dirty="0">
              <a:latin typeface="Consolas" panose="020B0609020204030204" pitchFamily="49" charset="0"/>
              <a:ea typeface="Consolas Regular" charset="0"/>
              <a:cs typeface="Consolas Regular" charset="0"/>
            </a:endParaRPr>
          </a:p>
        </p:txBody>
      </p:sp>
      <p:sp>
        <p:nvSpPr>
          <p:cNvPr id="9" name="Rectangle 8"/>
          <p:cNvSpPr/>
          <p:nvPr/>
        </p:nvSpPr>
        <p:spPr>
          <a:xfrm>
            <a:off x="5903464" y="2516384"/>
            <a:ext cx="1562432" cy="30939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onsolas" panose="020B0609020204030204" pitchFamily="49" charset="0"/>
                <a:ea typeface="Consolas Regular" charset="0"/>
                <a:cs typeface="Consolas Regular" charset="0"/>
              </a:rPr>
              <a:t>10</a:t>
            </a:r>
          </a:p>
        </p:txBody>
      </p:sp>
      <p:sp>
        <p:nvSpPr>
          <p:cNvPr id="10" name="TextBox 9"/>
          <p:cNvSpPr txBox="1"/>
          <p:nvPr/>
        </p:nvSpPr>
        <p:spPr>
          <a:xfrm>
            <a:off x="7575538" y="2963417"/>
            <a:ext cx="311304" cy="369332"/>
          </a:xfrm>
          <a:prstGeom prst="rect">
            <a:avLst/>
          </a:prstGeom>
          <a:noFill/>
        </p:spPr>
        <p:txBody>
          <a:bodyPr wrap="none" rtlCol="0">
            <a:spAutoFit/>
          </a:bodyPr>
          <a:lstStyle/>
          <a:p>
            <a:r>
              <a:rPr lang="en-US" dirty="0">
                <a:latin typeface="Consolas" panose="020B0609020204030204" pitchFamily="49" charset="0"/>
                <a:ea typeface="Consolas Regular" charset="0"/>
                <a:cs typeface="Consolas Regular" charset="0"/>
              </a:rPr>
              <a:t>y</a:t>
            </a:r>
          </a:p>
        </p:txBody>
      </p:sp>
      <p:sp>
        <p:nvSpPr>
          <p:cNvPr id="11" name="Rectangle 10"/>
          <p:cNvSpPr/>
          <p:nvPr/>
        </p:nvSpPr>
        <p:spPr>
          <a:xfrm>
            <a:off x="5903464" y="2971300"/>
            <a:ext cx="1562432" cy="30939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Consolas" panose="020B0609020204030204" pitchFamily="49" charset="0"/>
              <a:ea typeface="Consolas Regular" charset="0"/>
              <a:cs typeface="Consolas Regular" charset="0"/>
            </a:endParaRPr>
          </a:p>
        </p:txBody>
      </p:sp>
      <p:sp>
        <p:nvSpPr>
          <p:cNvPr id="12" name="TextBox 11"/>
          <p:cNvSpPr txBox="1"/>
          <p:nvPr/>
        </p:nvSpPr>
        <p:spPr>
          <a:xfrm>
            <a:off x="7575538" y="3410450"/>
            <a:ext cx="564578" cy="369332"/>
          </a:xfrm>
          <a:prstGeom prst="rect">
            <a:avLst/>
          </a:prstGeom>
          <a:noFill/>
        </p:spPr>
        <p:txBody>
          <a:bodyPr wrap="none" rtlCol="0">
            <a:spAutoFit/>
          </a:bodyPr>
          <a:lstStyle/>
          <a:p>
            <a:r>
              <a:rPr lang="en-US" dirty="0" err="1">
                <a:latin typeface="Consolas" panose="020B0609020204030204" pitchFamily="49" charset="0"/>
                <a:ea typeface="Consolas Regular" charset="0"/>
                <a:cs typeface="Consolas Regular" charset="0"/>
              </a:rPr>
              <a:t>ptr</a:t>
            </a:r>
            <a:endParaRPr lang="en-US" dirty="0">
              <a:latin typeface="Consolas" panose="020B0609020204030204" pitchFamily="49" charset="0"/>
              <a:ea typeface="Consolas Regular" charset="0"/>
              <a:cs typeface="Consolas Regular" charset="0"/>
            </a:endParaRPr>
          </a:p>
        </p:txBody>
      </p:sp>
      <p:sp>
        <p:nvSpPr>
          <p:cNvPr id="13" name="Rectangle 12"/>
          <p:cNvSpPr/>
          <p:nvPr/>
        </p:nvSpPr>
        <p:spPr>
          <a:xfrm>
            <a:off x="5903464" y="3426216"/>
            <a:ext cx="1562432" cy="30939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Consolas" panose="020B0609020204030204" pitchFamily="49" charset="0"/>
              <a:ea typeface="Consolas Regular" charset="0"/>
              <a:cs typeface="Consolas Regular" charset="0"/>
            </a:endParaRPr>
          </a:p>
        </p:txBody>
      </p:sp>
      <p:cxnSp>
        <p:nvCxnSpPr>
          <p:cNvPr id="24" name="Curved Connector 23"/>
          <p:cNvCxnSpPr>
            <a:stCxn id="13" idx="1"/>
            <a:endCxn id="9" idx="1"/>
          </p:cNvCxnSpPr>
          <p:nvPr/>
        </p:nvCxnSpPr>
        <p:spPr>
          <a:xfrm rot="10800000">
            <a:off x="5903464" y="2671083"/>
            <a:ext cx="12700" cy="909832"/>
          </a:xfrm>
          <a:prstGeom prst="curvedConnector3">
            <a:avLst>
              <a:gd name="adj1" fmla="val 3289655"/>
            </a:avLst>
          </a:prstGeom>
          <a:ln>
            <a:tailEnd type="arrow"/>
          </a:ln>
          <a:effectLst/>
        </p:spPr>
        <p:style>
          <a:lnRef idx="2">
            <a:schemeClr val="accent2"/>
          </a:lnRef>
          <a:fillRef idx="0">
            <a:schemeClr val="accent2"/>
          </a:fillRef>
          <a:effectRef idx="1">
            <a:schemeClr val="accent2"/>
          </a:effectRef>
          <a:fontRef idx="minor">
            <a:schemeClr val="tx1"/>
          </a:fontRef>
        </p:style>
      </p:cxnSp>
      <p:sp>
        <p:nvSpPr>
          <p:cNvPr id="17" name="TextBox 16"/>
          <p:cNvSpPr txBox="1"/>
          <p:nvPr/>
        </p:nvSpPr>
        <p:spPr>
          <a:xfrm>
            <a:off x="647977" y="6228413"/>
            <a:ext cx="1719317" cy="369332"/>
          </a:xfrm>
          <a:prstGeom prst="rect">
            <a:avLst/>
          </a:prstGeom>
          <a:noFill/>
        </p:spPr>
        <p:txBody>
          <a:bodyPr wrap="none" rtlCol="0">
            <a:spAutoFit/>
          </a:bodyPr>
          <a:lstStyle/>
          <a:p>
            <a:r>
              <a:rPr lang="en-US" dirty="0">
                <a:latin typeface="Calibri Light" charset="0"/>
              </a:rPr>
              <a:t>dereference.cpp</a:t>
            </a:r>
          </a:p>
        </p:txBody>
      </p:sp>
    </p:spTree>
    <p:extLst>
      <p:ext uri="{BB962C8B-B14F-4D97-AF65-F5344CB8AC3E}">
        <p14:creationId xmlns:p14="http://schemas.microsoft.com/office/powerpoint/2010/main" val="33075484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17638"/>
            <a:ext cx="8229600" cy="4708525"/>
          </a:xfrm>
        </p:spPr>
        <p:txBody>
          <a:bodyPr/>
          <a:lstStyle/>
          <a:p>
            <a:r>
              <a:rPr lang="en-US" dirty="0"/>
              <a:t>The memory location that a pointer points to can be accessed or modified using the </a:t>
            </a:r>
            <a:r>
              <a:rPr lang="en-US" dirty="0">
                <a:solidFill>
                  <a:schemeClr val="accent5">
                    <a:lumMod val="75000"/>
                  </a:schemeClr>
                </a:solidFill>
              </a:rPr>
              <a:t>dereference operator</a:t>
            </a:r>
            <a:r>
              <a:rPr lang="en-US" dirty="0"/>
              <a:t> </a:t>
            </a:r>
            <a:r>
              <a:rPr lang="en-US" b="1" dirty="0">
                <a:solidFill>
                  <a:schemeClr val="accent6">
                    <a:lumMod val="75000"/>
                  </a:schemeClr>
                </a:solidFill>
              </a:rPr>
              <a:t>*</a:t>
            </a:r>
            <a:r>
              <a:rPr lang="en-US" dirty="0"/>
              <a:t>.</a:t>
            </a:r>
          </a:p>
        </p:txBody>
      </p:sp>
      <p:sp>
        <p:nvSpPr>
          <p:cNvPr id="31" name="Rectangle 30"/>
          <p:cNvSpPr/>
          <p:nvPr/>
        </p:nvSpPr>
        <p:spPr>
          <a:xfrm>
            <a:off x="5824429" y="2321335"/>
            <a:ext cx="1727460" cy="164369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latin typeface="Calibri Light" charset="0"/>
            </a:endParaRPr>
          </a:p>
        </p:txBody>
      </p:sp>
      <p:sp>
        <p:nvSpPr>
          <p:cNvPr id="2" name="Title 1"/>
          <p:cNvSpPr>
            <a:spLocks noGrp="1"/>
          </p:cNvSpPr>
          <p:nvPr>
            <p:ph type="title"/>
          </p:nvPr>
        </p:nvSpPr>
        <p:spPr/>
        <p:txBody>
          <a:bodyPr/>
          <a:lstStyle/>
          <a:p>
            <a:r>
              <a:rPr lang="en-US" dirty="0"/>
              <a:t>Dereference Operator	</a:t>
            </a:r>
          </a:p>
        </p:txBody>
      </p:sp>
      <p:sp>
        <p:nvSpPr>
          <p:cNvPr id="5" name="Slide Number Placeholder 4"/>
          <p:cNvSpPr>
            <a:spLocks noGrp="1"/>
          </p:cNvSpPr>
          <p:nvPr>
            <p:ph type="sldNum" sz="quarter" idx="12"/>
          </p:nvPr>
        </p:nvSpPr>
        <p:spPr/>
        <p:txBody>
          <a:bodyPr/>
          <a:lstStyle/>
          <a:p>
            <a:fld id="{A2D5F323-9395-A24C-8003-89F99F5948AE}" type="slidenum">
              <a:rPr lang="en-US" smtClean="0"/>
              <a:pPr/>
              <a:t>16</a:t>
            </a:fld>
            <a:endParaRPr lang="en-US"/>
          </a:p>
        </p:txBody>
      </p:sp>
      <p:sp>
        <p:nvSpPr>
          <p:cNvPr id="6" name="Rectangle 5"/>
          <p:cNvSpPr/>
          <p:nvPr/>
        </p:nvSpPr>
        <p:spPr>
          <a:xfrm>
            <a:off x="709449" y="2387353"/>
            <a:ext cx="4524703" cy="3860998"/>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dirty="0" err="1">
                <a:solidFill>
                  <a:schemeClr val="bg1">
                    <a:lumMod val="50000"/>
                  </a:schemeClr>
                </a:solidFill>
                <a:latin typeface="Consolas" panose="020B0609020204030204" pitchFamily="49" charset="0"/>
                <a:ea typeface="Consolas Regular" charset="0"/>
                <a:cs typeface="Consolas Regular" charset="0"/>
              </a:rPr>
              <a:t>int</a:t>
            </a:r>
            <a:r>
              <a:rPr lang="en-US" dirty="0">
                <a:solidFill>
                  <a:schemeClr val="bg1">
                    <a:lumMod val="50000"/>
                  </a:schemeClr>
                </a:solidFill>
                <a:latin typeface="Consolas" panose="020B0609020204030204" pitchFamily="49" charset="0"/>
                <a:ea typeface="Consolas Regular" charset="0"/>
                <a:cs typeface="Consolas Regular" charset="0"/>
              </a:rPr>
              <a:t> x = 10, y;</a:t>
            </a:r>
          </a:p>
          <a:p>
            <a:r>
              <a:rPr lang="en-US" dirty="0" err="1">
                <a:solidFill>
                  <a:schemeClr val="bg1">
                    <a:lumMod val="50000"/>
                  </a:schemeClr>
                </a:solidFill>
                <a:latin typeface="Consolas" panose="020B0609020204030204" pitchFamily="49" charset="0"/>
                <a:ea typeface="Consolas Regular" charset="0"/>
                <a:cs typeface="Consolas Regular" charset="0"/>
              </a:rPr>
              <a:t>int</a:t>
            </a:r>
            <a:r>
              <a:rPr lang="en-US" dirty="0">
                <a:solidFill>
                  <a:schemeClr val="bg1">
                    <a:lumMod val="50000"/>
                  </a:schemeClr>
                </a:solidFill>
                <a:latin typeface="Consolas" panose="020B0609020204030204" pitchFamily="49" charset="0"/>
                <a:ea typeface="Consolas Regular" charset="0"/>
                <a:cs typeface="Consolas Regular" charset="0"/>
              </a:rPr>
              <a:t> * </a:t>
            </a:r>
            <a:r>
              <a:rPr lang="en-US" dirty="0" err="1">
                <a:solidFill>
                  <a:schemeClr val="bg1">
                    <a:lumMod val="50000"/>
                  </a:schemeClr>
                </a:solidFill>
                <a:latin typeface="Consolas" panose="020B0609020204030204" pitchFamily="49" charset="0"/>
                <a:ea typeface="Consolas Regular" charset="0"/>
                <a:cs typeface="Consolas Regular" charset="0"/>
              </a:rPr>
              <a:t>ptr</a:t>
            </a:r>
            <a:r>
              <a:rPr lang="en-US" dirty="0">
                <a:solidFill>
                  <a:schemeClr val="bg1">
                    <a:lumMod val="50000"/>
                  </a:schemeClr>
                </a:solidFill>
                <a:latin typeface="Consolas" panose="020B0609020204030204" pitchFamily="49" charset="0"/>
                <a:ea typeface="Consolas Regular" charset="0"/>
                <a:cs typeface="Consolas Regular" charset="0"/>
              </a:rPr>
              <a:t> = &amp;x;</a:t>
            </a:r>
          </a:p>
          <a:p>
            <a:endParaRPr lang="en-US" dirty="0">
              <a:solidFill>
                <a:schemeClr val="tx1"/>
              </a:solidFill>
              <a:latin typeface="Consolas" panose="020B0609020204030204" pitchFamily="49" charset="0"/>
              <a:ea typeface="Consolas Regular" charset="0"/>
              <a:cs typeface="Consolas Regular" charset="0"/>
            </a:endParaRPr>
          </a:p>
          <a:p>
            <a:r>
              <a:rPr lang="en-US" dirty="0">
                <a:solidFill>
                  <a:schemeClr val="tx1"/>
                </a:solidFill>
                <a:latin typeface="Consolas" panose="020B0609020204030204" pitchFamily="49" charset="0"/>
                <a:ea typeface="Consolas Regular" charset="0"/>
                <a:cs typeface="Consolas Regular" charset="0"/>
              </a:rPr>
              <a:t>y = *</a:t>
            </a:r>
            <a:r>
              <a:rPr lang="en-US" dirty="0" err="1">
                <a:solidFill>
                  <a:schemeClr val="tx1"/>
                </a:solidFill>
                <a:latin typeface="Consolas" panose="020B0609020204030204" pitchFamily="49" charset="0"/>
                <a:ea typeface="Consolas Regular" charset="0"/>
                <a:cs typeface="Consolas Regular" charset="0"/>
              </a:rPr>
              <a:t>ptr</a:t>
            </a:r>
            <a:r>
              <a:rPr lang="en-US" dirty="0">
                <a:solidFill>
                  <a:schemeClr val="tx1"/>
                </a:solidFill>
                <a:latin typeface="Consolas" panose="020B0609020204030204" pitchFamily="49" charset="0"/>
                <a:ea typeface="Consolas Regular" charset="0"/>
                <a:cs typeface="Consolas Regular" charset="0"/>
              </a:rPr>
              <a:t>;</a:t>
            </a:r>
          </a:p>
          <a:p>
            <a:r>
              <a:rPr lang="en-US" dirty="0">
                <a:solidFill>
                  <a:schemeClr val="tx1"/>
                </a:solidFill>
                <a:latin typeface="Consolas" panose="020B0609020204030204" pitchFamily="49" charset="0"/>
                <a:ea typeface="Consolas Regular" charset="0"/>
                <a:cs typeface="Consolas Regular" charset="0"/>
              </a:rPr>
              <a:t>*</a:t>
            </a:r>
            <a:r>
              <a:rPr lang="en-US" dirty="0" err="1">
                <a:solidFill>
                  <a:schemeClr val="tx1"/>
                </a:solidFill>
                <a:latin typeface="Consolas" panose="020B0609020204030204" pitchFamily="49" charset="0"/>
                <a:ea typeface="Consolas Regular" charset="0"/>
                <a:cs typeface="Consolas Regular" charset="0"/>
              </a:rPr>
              <a:t>ptr</a:t>
            </a:r>
            <a:r>
              <a:rPr lang="en-US" dirty="0">
                <a:solidFill>
                  <a:schemeClr val="tx1"/>
                </a:solidFill>
                <a:latin typeface="Consolas" panose="020B0609020204030204" pitchFamily="49" charset="0"/>
                <a:ea typeface="Consolas Regular" charset="0"/>
                <a:cs typeface="Consolas Regular" charset="0"/>
              </a:rPr>
              <a:t> = 20;</a:t>
            </a:r>
          </a:p>
          <a:p>
            <a:r>
              <a:rPr lang="en-US" dirty="0" err="1">
                <a:solidFill>
                  <a:schemeClr val="tx1"/>
                </a:solidFill>
                <a:latin typeface="Consolas" panose="020B0609020204030204" pitchFamily="49" charset="0"/>
                <a:ea typeface="Consolas Regular" charset="0"/>
                <a:cs typeface="Consolas Regular" charset="0"/>
              </a:rPr>
              <a:t>cout</a:t>
            </a:r>
            <a:r>
              <a:rPr lang="en-US" dirty="0">
                <a:solidFill>
                  <a:schemeClr val="tx1"/>
                </a:solidFill>
                <a:latin typeface="Consolas" panose="020B0609020204030204" pitchFamily="49" charset="0"/>
                <a:ea typeface="Consolas Regular" charset="0"/>
                <a:cs typeface="Consolas Regular" charset="0"/>
              </a:rPr>
              <a:t> &lt;&lt; x &lt;&lt; ' ' &lt;&lt; y &lt;&lt; </a:t>
            </a:r>
            <a:r>
              <a:rPr lang="en-US" dirty="0" err="1">
                <a:solidFill>
                  <a:schemeClr val="tx1"/>
                </a:solidFill>
                <a:latin typeface="Consolas" panose="020B0609020204030204" pitchFamily="49" charset="0"/>
                <a:ea typeface="Consolas Regular" charset="0"/>
                <a:cs typeface="Consolas Regular" charset="0"/>
              </a:rPr>
              <a:t>endl</a:t>
            </a:r>
            <a:r>
              <a:rPr lang="en-US" dirty="0">
                <a:solidFill>
                  <a:schemeClr val="tx1"/>
                </a:solidFill>
                <a:latin typeface="Consolas" panose="020B0609020204030204" pitchFamily="49" charset="0"/>
                <a:ea typeface="Consolas Regular" charset="0"/>
                <a:cs typeface="Consolas Regular" charset="0"/>
              </a:rPr>
              <a:t>;</a:t>
            </a:r>
          </a:p>
          <a:p>
            <a:r>
              <a:rPr lang="en-US" dirty="0" err="1">
                <a:solidFill>
                  <a:schemeClr val="tx1"/>
                </a:solidFill>
                <a:latin typeface="Consolas" panose="020B0609020204030204" pitchFamily="49" charset="0"/>
                <a:ea typeface="Consolas Regular" charset="0"/>
                <a:cs typeface="Consolas Regular" charset="0"/>
              </a:rPr>
              <a:t>cout</a:t>
            </a:r>
            <a:r>
              <a:rPr lang="en-US" dirty="0">
                <a:solidFill>
                  <a:schemeClr val="tx1"/>
                </a:solidFill>
                <a:latin typeface="Consolas" panose="020B0609020204030204" pitchFamily="49" charset="0"/>
                <a:ea typeface="Consolas Regular" charset="0"/>
                <a:cs typeface="Consolas Regular" charset="0"/>
              </a:rPr>
              <a:t> &lt;&lt; *</a:t>
            </a:r>
            <a:r>
              <a:rPr lang="en-US" dirty="0" err="1">
                <a:solidFill>
                  <a:schemeClr val="tx1"/>
                </a:solidFill>
                <a:latin typeface="Consolas" panose="020B0609020204030204" pitchFamily="49" charset="0"/>
                <a:ea typeface="Consolas Regular" charset="0"/>
                <a:cs typeface="Consolas Regular" charset="0"/>
              </a:rPr>
              <a:t>ptr</a:t>
            </a:r>
            <a:r>
              <a:rPr lang="en-US" dirty="0">
                <a:solidFill>
                  <a:schemeClr val="tx1"/>
                </a:solidFill>
                <a:latin typeface="Consolas" panose="020B0609020204030204" pitchFamily="49" charset="0"/>
                <a:ea typeface="Consolas Regular" charset="0"/>
                <a:cs typeface="Consolas Regular" charset="0"/>
              </a:rPr>
              <a:t> &lt;&lt; </a:t>
            </a:r>
            <a:r>
              <a:rPr lang="en-US" dirty="0" err="1">
                <a:solidFill>
                  <a:schemeClr val="tx1"/>
                </a:solidFill>
                <a:latin typeface="Consolas" panose="020B0609020204030204" pitchFamily="49" charset="0"/>
                <a:ea typeface="Consolas Regular" charset="0"/>
                <a:cs typeface="Consolas Regular" charset="0"/>
              </a:rPr>
              <a:t>endl</a:t>
            </a:r>
            <a:r>
              <a:rPr lang="en-US" dirty="0">
                <a:solidFill>
                  <a:schemeClr val="tx1"/>
                </a:solidFill>
                <a:latin typeface="Consolas" panose="020B0609020204030204" pitchFamily="49" charset="0"/>
                <a:ea typeface="Consolas Regular" charset="0"/>
                <a:cs typeface="Consolas Regular" charset="0"/>
              </a:rPr>
              <a:t>;</a:t>
            </a:r>
          </a:p>
          <a:p>
            <a:endParaRPr lang="en-US" dirty="0">
              <a:solidFill>
                <a:schemeClr val="tx1"/>
              </a:solidFill>
              <a:latin typeface="Consolas" panose="020B0609020204030204" pitchFamily="49" charset="0"/>
              <a:ea typeface="Consolas Regular" charset="0"/>
              <a:cs typeface="Consolas Regular" charset="0"/>
            </a:endParaRPr>
          </a:p>
          <a:p>
            <a:r>
              <a:rPr lang="en-US" dirty="0" err="1">
                <a:solidFill>
                  <a:schemeClr val="bg1">
                    <a:lumMod val="50000"/>
                  </a:schemeClr>
                </a:solidFill>
                <a:latin typeface="Consolas" panose="020B0609020204030204" pitchFamily="49" charset="0"/>
                <a:ea typeface="Consolas Regular" charset="0"/>
                <a:cs typeface="Consolas Regular" charset="0"/>
              </a:rPr>
              <a:t>ptr</a:t>
            </a:r>
            <a:r>
              <a:rPr lang="en-US" dirty="0">
                <a:solidFill>
                  <a:schemeClr val="bg1">
                    <a:lumMod val="50000"/>
                  </a:schemeClr>
                </a:solidFill>
                <a:latin typeface="Consolas" panose="020B0609020204030204" pitchFamily="49" charset="0"/>
                <a:ea typeface="Consolas Regular" charset="0"/>
                <a:cs typeface="Consolas Regular" charset="0"/>
              </a:rPr>
              <a:t> = &amp;y;</a:t>
            </a:r>
          </a:p>
          <a:p>
            <a:r>
              <a:rPr lang="en-US" dirty="0">
                <a:solidFill>
                  <a:schemeClr val="bg1">
                    <a:lumMod val="50000"/>
                  </a:schemeClr>
                </a:solidFill>
                <a:latin typeface="Consolas" panose="020B0609020204030204" pitchFamily="49" charset="0"/>
                <a:ea typeface="Consolas Regular" charset="0"/>
                <a:cs typeface="Consolas Regular" charset="0"/>
              </a:rPr>
              <a:t>(*</a:t>
            </a:r>
            <a:r>
              <a:rPr lang="en-US" dirty="0" err="1">
                <a:solidFill>
                  <a:schemeClr val="bg1">
                    <a:lumMod val="50000"/>
                  </a:schemeClr>
                </a:solidFill>
                <a:latin typeface="Consolas" panose="020B0609020204030204" pitchFamily="49" charset="0"/>
                <a:ea typeface="Consolas Regular" charset="0"/>
                <a:cs typeface="Consolas Regular" charset="0"/>
              </a:rPr>
              <a:t>ptr</a:t>
            </a:r>
            <a:r>
              <a:rPr lang="en-US" dirty="0">
                <a:solidFill>
                  <a:schemeClr val="bg1">
                    <a:lumMod val="50000"/>
                  </a:schemeClr>
                </a:solidFill>
                <a:latin typeface="Consolas" panose="020B0609020204030204" pitchFamily="49" charset="0"/>
                <a:ea typeface="Consolas Regular" charset="0"/>
                <a:cs typeface="Consolas Regular" charset="0"/>
              </a:rPr>
              <a:t>)++;</a:t>
            </a:r>
          </a:p>
          <a:p>
            <a:r>
              <a:rPr lang="en-US" dirty="0" err="1">
                <a:solidFill>
                  <a:schemeClr val="bg1">
                    <a:lumMod val="50000"/>
                  </a:schemeClr>
                </a:solidFill>
                <a:latin typeface="Consolas" panose="020B0609020204030204" pitchFamily="49" charset="0"/>
                <a:ea typeface="Consolas Regular" charset="0"/>
                <a:cs typeface="Consolas Regular" charset="0"/>
              </a:rPr>
              <a:t>cout</a:t>
            </a:r>
            <a:r>
              <a:rPr lang="en-US" dirty="0">
                <a:solidFill>
                  <a:schemeClr val="bg1">
                    <a:lumMod val="50000"/>
                  </a:schemeClr>
                </a:solidFill>
                <a:latin typeface="Consolas" panose="020B0609020204030204" pitchFamily="49" charset="0"/>
                <a:ea typeface="Consolas Regular" charset="0"/>
                <a:cs typeface="Consolas Regular" charset="0"/>
              </a:rPr>
              <a:t> &lt;&lt; x &lt;&lt; ' ' &lt;&lt; y &lt;&lt; </a:t>
            </a:r>
            <a:r>
              <a:rPr lang="en-US" dirty="0" err="1">
                <a:solidFill>
                  <a:schemeClr val="bg1">
                    <a:lumMod val="50000"/>
                  </a:schemeClr>
                </a:solidFill>
                <a:latin typeface="Consolas" panose="020B0609020204030204" pitchFamily="49" charset="0"/>
                <a:ea typeface="Consolas Regular" charset="0"/>
                <a:cs typeface="Consolas Regular" charset="0"/>
              </a:rPr>
              <a:t>endl</a:t>
            </a:r>
            <a:r>
              <a:rPr lang="en-US" dirty="0">
                <a:solidFill>
                  <a:schemeClr val="bg1">
                    <a:lumMod val="50000"/>
                  </a:schemeClr>
                </a:solidFill>
                <a:latin typeface="Consolas" panose="020B0609020204030204" pitchFamily="49" charset="0"/>
                <a:ea typeface="Consolas Regular" charset="0"/>
                <a:cs typeface="Consolas Regular" charset="0"/>
              </a:rPr>
              <a:t>;</a:t>
            </a:r>
          </a:p>
          <a:p>
            <a:r>
              <a:rPr lang="en-US" dirty="0" err="1">
                <a:solidFill>
                  <a:schemeClr val="bg1">
                    <a:lumMod val="50000"/>
                  </a:schemeClr>
                </a:solidFill>
                <a:latin typeface="Consolas" panose="020B0609020204030204" pitchFamily="49" charset="0"/>
                <a:ea typeface="Consolas Regular" charset="0"/>
                <a:cs typeface="Consolas Regular" charset="0"/>
              </a:rPr>
              <a:t>cout</a:t>
            </a:r>
            <a:r>
              <a:rPr lang="en-US" dirty="0">
                <a:solidFill>
                  <a:schemeClr val="bg1">
                    <a:lumMod val="50000"/>
                  </a:schemeClr>
                </a:solidFill>
                <a:latin typeface="Consolas" panose="020B0609020204030204" pitchFamily="49" charset="0"/>
                <a:ea typeface="Consolas Regular" charset="0"/>
                <a:cs typeface="Consolas Regular" charset="0"/>
              </a:rPr>
              <a:t> &lt;&lt; *</a:t>
            </a:r>
            <a:r>
              <a:rPr lang="en-US" dirty="0" err="1">
                <a:solidFill>
                  <a:schemeClr val="bg1">
                    <a:lumMod val="50000"/>
                  </a:schemeClr>
                </a:solidFill>
                <a:latin typeface="Consolas" panose="020B0609020204030204" pitchFamily="49" charset="0"/>
                <a:ea typeface="Consolas Regular" charset="0"/>
                <a:cs typeface="Consolas Regular" charset="0"/>
              </a:rPr>
              <a:t>ptr</a:t>
            </a:r>
            <a:r>
              <a:rPr lang="en-US" dirty="0">
                <a:solidFill>
                  <a:schemeClr val="bg1">
                    <a:lumMod val="50000"/>
                  </a:schemeClr>
                </a:solidFill>
                <a:latin typeface="Consolas" panose="020B0609020204030204" pitchFamily="49" charset="0"/>
                <a:ea typeface="Consolas Regular" charset="0"/>
                <a:cs typeface="Consolas Regular" charset="0"/>
              </a:rPr>
              <a:t> &lt;&lt; </a:t>
            </a:r>
            <a:r>
              <a:rPr lang="en-US" dirty="0" err="1">
                <a:solidFill>
                  <a:schemeClr val="bg1">
                    <a:lumMod val="50000"/>
                  </a:schemeClr>
                </a:solidFill>
                <a:latin typeface="Consolas" panose="020B0609020204030204" pitchFamily="49" charset="0"/>
                <a:ea typeface="Consolas Regular" charset="0"/>
                <a:cs typeface="Consolas Regular" charset="0"/>
              </a:rPr>
              <a:t>endl</a:t>
            </a:r>
            <a:r>
              <a:rPr lang="en-US" dirty="0">
                <a:solidFill>
                  <a:schemeClr val="bg1">
                    <a:lumMod val="50000"/>
                  </a:schemeClr>
                </a:solidFill>
                <a:latin typeface="Consolas" panose="020B0609020204030204" pitchFamily="49" charset="0"/>
                <a:ea typeface="Consolas Regular" charset="0"/>
                <a:cs typeface="Consolas Regular" charset="0"/>
              </a:rPr>
              <a:t>;</a:t>
            </a:r>
          </a:p>
        </p:txBody>
      </p:sp>
      <p:sp>
        <p:nvSpPr>
          <p:cNvPr id="8" name="TextBox 7"/>
          <p:cNvSpPr txBox="1"/>
          <p:nvPr/>
        </p:nvSpPr>
        <p:spPr>
          <a:xfrm>
            <a:off x="7575538" y="2516384"/>
            <a:ext cx="311304" cy="369332"/>
          </a:xfrm>
          <a:prstGeom prst="rect">
            <a:avLst/>
          </a:prstGeom>
          <a:noFill/>
        </p:spPr>
        <p:txBody>
          <a:bodyPr wrap="none" rtlCol="0">
            <a:spAutoFit/>
          </a:bodyPr>
          <a:lstStyle/>
          <a:p>
            <a:r>
              <a:rPr lang="en-US" dirty="0" err="1">
                <a:latin typeface="Consolas" panose="020B0609020204030204" pitchFamily="49" charset="0"/>
                <a:ea typeface="Consolas Regular" charset="0"/>
                <a:cs typeface="Consolas Regular" charset="0"/>
              </a:rPr>
              <a:t>x</a:t>
            </a:r>
            <a:endParaRPr lang="en-US" dirty="0">
              <a:latin typeface="Consolas" panose="020B0609020204030204" pitchFamily="49" charset="0"/>
              <a:ea typeface="Consolas Regular" charset="0"/>
              <a:cs typeface="Consolas Regular" charset="0"/>
            </a:endParaRPr>
          </a:p>
        </p:txBody>
      </p:sp>
      <p:sp>
        <p:nvSpPr>
          <p:cNvPr id="9" name="Rectangle 8"/>
          <p:cNvSpPr/>
          <p:nvPr/>
        </p:nvSpPr>
        <p:spPr>
          <a:xfrm>
            <a:off x="5903464" y="2516384"/>
            <a:ext cx="1562432" cy="30939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onsolas" panose="020B0609020204030204" pitchFamily="49" charset="0"/>
                <a:ea typeface="Consolas Regular" charset="0"/>
                <a:cs typeface="Consolas Regular" charset="0"/>
              </a:rPr>
              <a:t>10</a:t>
            </a:r>
          </a:p>
        </p:txBody>
      </p:sp>
      <p:sp>
        <p:nvSpPr>
          <p:cNvPr id="10" name="TextBox 9"/>
          <p:cNvSpPr txBox="1"/>
          <p:nvPr/>
        </p:nvSpPr>
        <p:spPr>
          <a:xfrm>
            <a:off x="7575538" y="2963417"/>
            <a:ext cx="311304" cy="369332"/>
          </a:xfrm>
          <a:prstGeom prst="rect">
            <a:avLst/>
          </a:prstGeom>
          <a:noFill/>
        </p:spPr>
        <p:txBody>
          <a:bodyPr wrap="none" rtlCol="0">
            <a:spAutoFit/>
          </a:bodyPr>
          <a:lstStyle/>
          <a:p>
            <a:r>
              <a:rPr lang="en-US" dirty="0">
                <a:latin typeface="Consolas" panose="020B0609020204030204" pitchFamily="49" charset="0"/>
                <a:ea typeface="Consolas Regular" charset="0"/>
                <a:cs typeface="Consolas Regular" charset="0"/>
              </a:rPr>
              <a:t>y</a:t>
            </a:r>
          </a:p>
        </p:txBody>
      </p:sp>
      <p:sp>
        <p:nvSpPr>
          <p:cNvPr id="11" name="Rectangle 10"/>
          <p:cNvSpPr/>
          <p:nvPr/>
        </p:nvSpPr>
        <p:spPr>
          <a:xfrm>
            <a:off x="5903464" y="2971300"/>
            <a:ext cx="1562432" cy="30939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Consolas" panose="020B0609020204030204" pitchFamily="49" charset="0"/>
              <a:ea typeface="Consolas Regular" charset="0"/>
              <a:cs typeface="Consolas Regular" charset="0"/>
            </a:endParaRPr>
          </a:p>
        </p:txBody>
      </p:sp>
      <p:sp>
        <p:nvSpPr>
          <p:cNvPr id="12" name="TextBox 11"/>
          <p:cNvSpPr txBox="1"/>
          <p:nvPr/>
        </p:nvSpPr>
        <p:spPr>
          <a:xfrm>
            <a:off x="7575538" y="3410450"/>
            <a:ext cx="564578" cy="369332"/>
          </a:xfrm>
          <a:prstGeom prst="rect">
            <a:avLst/>
          </a:prstGeom>
          <a:noFill/>
        </p:spPr>
        <p:txBody>
          <a:bodyPr wrap="none" rtlCol="0">
            <a:spAutoFit/>
          </a:bodyPr>
          <a:lstStyle/>
          <a:p>
            <a:r>
              <a:rPr lang="en-US" dirty="0" err="1">
                <a:latin typeface="Consolas" panose="020B0609020204030204" pitchFamily="49" charset="0"/>
                <a:ea typeface="Consolas Regular" charset="0"/>
                <a:cs typeface="Consolas Regular" charset="0"/>
              </a:rPr>
              <a:t>ptr</a:t>
            </a:r>
            <a:endParaRPr lang="en-US" dirty="0">
              <a:latin typeface="Consolas" panose="020B0609020204030204" pitchFamily="49" charset="0"/>
              <a:ea typeface="Consolas Regular" charset="0"/>
              <a:cs typeface="Consolas Regular" charset="0"/>
            </a:endParaRPr>
          </a:p>
        </p:txBody>
      </p:sp>
      <p:sp>
        <p:nvSpPr>
          <p:cNvPr id="13" name="Rectangle 12"/>
          <p:cNvSpPr/>
          <p:nvPr/>
        </p:nvSpPr>
        <p:spPr>
          <a:xfrm>
            <a:off x="5903464" y="3426216"/>
            <a:ext cx="1562432" cy="30939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Consolas" panose="020B0609020204030204" pitchFamily="49" charset="0"/>
              <a:ea typeface="Consolas Regular" charset="0"/>
              <a:cs typeface="Consolas Regular" charset="0"/>
            </a:endParaRPr>
          </a:p>
        </p:txBody>
      </p:sp>
      <p:cxnSp>
        <p:nvCxnSpPr>
          <p:cNvPr id="24" name="Curved Connector 23"/>
          <p:cNvCxnSpPr>
            <a:stCxn id="13" idx="1"/>
            <a:endCxn id="9" idx="1"/>
          </p:cNvCxnSpPr>
          <p:nvPr/>
        </p:nvCxnSpPr>
        <p:spPr>
          <a:xfrm rot="10800000">
            <a:off x="5903464" y="2671083"/>
            <a:ext cx="12700" cy="909832"/>
          </a:xfrm>
          <a:prstGeom prst="curvedConnector3">
            <a:avLst>
              <a:gd name="adj1" fmla="val 3289655"/>
            </a:avLst>
          </a:prstGeom>
          <a:ln>
            <a:tailEnd type="arrow"/>
          </a:ln>
          <a:effectLst/>
        </p:spPr>
        <p:style>
          <a:lnRef idx="2">
            <a:schemeClr val="accent2"/>
          </a:lnRef>
          <a:fillRef idx="0">
            <a:schemeClr val="accent2"/>
          </a:fillRef>
          <a:effectRef idx="1">
            <a:schemeClr val="accent2"/>
          </a:effectRef>
          <a:fontRef idx="minor">
            <a:schemeClr val="tx1"/>
          </a:fontRef>
        </p:style>
      </p:cxnSp>
      <p:sp>
        <p:nvSpPr>
          <p:cNvPr id="30" name="TextBox 29"/>
          <p:cNvSpPr txBox="1"/>
          <p:nvPr/>
        </p:nvSpPr>
        <p:spPr>
          <a:xfrm>
            <a:off x="6474386" y="2963417"/>
            <a:ext cx="409086" cy="338554"/>
          </a:xfrm>
          <a:prstGeom prst="rect">
            <a:avLst/>
          </a:prstGeom>
          <a:noFill/>
        </p:spPr>
        <p:txBody>
          <a:bodyPr wrap="none" rtlCol="0">
            <a:spAutoFit/>
          </a:bodyPr>
          <a:lstStyle/>
          <a:p>
            <a:r>
              <a:rPr lang="en-US" sz="1600" dirty="0">
                <a:latin typeface="Consolas" panose="020B0609020204030204" pitchFamily="49" charset="0"/>
                <a:ea typeface="Consolas Regular" charset="0"/>
                <a:cs typeface="Consolas Regular" charset="0"/>
              </a:rPr>
              <a:t>10</a:t>
            </a:r>
          </a:p>
        </p:txBody>
      </p:sp>
      <p:sp>
        <p:nvSpPr>
          <p:cNvPr id="32" name="Rectangle 31"/>
          <p:cNvSpPr/>
          <p:nvPr/>
        </p:nvSpPr>
        <p:spPr>
          <a:xfrm>
            <a:off x="5903464" y="2514085"/>
            <a:ext cx="1562432" cy="30939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onsolas" panose="020B0609020204030204" pitchFamily="49" charset="0"/>
                <a:ea typeface="Consolas Regular" charset="0"/>
                <a:cs typeface="Consolas Regular" charset="0"/>
              </a:rPr>
              <a:t>20</a:t>
            </a:r>
          </a:p>
        </p:txBody>
      </p:sp>
      <p:sp>
        <p:nvSpPr>
          <p:cNvPr id="33" name="Rectangle 32"/>
          <p:cNvSpPr/>
          <p:nvPr/>
        </p:nvSpPr>
        <p:spPr>
          <a:xfrm>
            <a:off x="5824428" y="4584720"/>
            <a:ext cx="2354159" cy="164369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latin typeface="Calibri Light" charset="0"/>
            </a:endParaRPr>
          </a:p>
        </p:txBody>
      </p:sp>
      <p:sp>
        <p:nvSpPr>
          <p:cNvPr id="34" name="TextBox 33"/>
          <p:cNvSpPr txBox="1"/>
          <p:nvPr/>
        </p:nvSpPr>
        <p:spPr>
          <a:xfrm>
            <a:off x="5781724" y="4313341"/>
            <a:ext cx="1569276" cy="307777"/>
          </a:xfrm>
          <a:prstGeom prst="rect">
            <a:avLst/>
          </a:prstGeom>
          <a:noFill/>
        </p:spPr>
        <p:txBody>
          <a:bodyPr wrap="none" rtlCol="0">
            <a:spAutoFit/>
          </a:bodyPr>
          <a:lstStyle/>
          <a:p>
            <a:r>
              <a:rPr lang="en-US" sz="1400" dirty="0">
                <a:latin typeface="Chalkduster"/>
                <a:cs typeface="Chalkduster"/>
              </a:rPr>
              <a:t>Screen output</a:t>
            </a:r>
          </a:p>
        </p:txBody>
      </p:sp>
      <p:sp>
        <p:nvSpPr>
          <p:cNvPr id="35" name="TextBox 34"/>
          <p:cNvSpPr txBox="1"/>
          <p:nvPr/>
        </p:nvSpPr>
        <p:spPr>
          <a:xfrm>
            <a:off x="5903464" y="4675634"/>
            <a:ext cx="745717" cy="338554"/>
          </a:xfrm>
          <a:prstGeom prst="rect">
            <a:avLst/>
          </a:prstGeom>
          <a:noFill/>
        </p:spPr>
        <p:txBody>
          <a:bodyPr wrap="none" rtlCol="0">
            <a:spAutoFit/>
          </a:bodyPr>
          <a:lstStyle/>
          <a:p>
            <a:r>
              <a:rPr lang="en-US" sz="1600" dirty="0">
                <a:latin typeface="Consolas" panose="020B0609020204030204" pitchFamily="49" charset="0"/>
                <a:ea typeface="Consolas Regular" charset="0"/>
                <a:cs typeface="Consolas Regular" charset="0"/>
              </a:rPr>
              <a:t>20 10</a:t>
            </a:r>
          </a:p>
        </p:txBody>
      </p:sp>
      <p:sp>
        <p:nvSpPr>
          <p:cNvPr id="36" name="TextBox 35"/>
          <p:cNvSpPr txBox="1"/>
          <p:nvPr/>
        </p:nvSpPr>
        <p:spPr>
          <a:xfrm>
            <a:off x="5903464" y="5014188"/>
            <a:ext cx="409086" cy="338554"/>
          </a:xfrm>
          <a:prstGeom prst="rect">
            <a:avLst/>
          </a:prstGeom>
          <a:noFill/>
        </p:spPr>
        <p:txBody>
          <a:bodyPr wrap="none" rtlCol="0">
            <a:spAutoFit/>
          </a:bodyPr>
          <a:lstStyle/>
          <a:p>
            <a:r>
              <a:rPr lang="en-US" sz="1600" dirty="0">
                <a:latin typeface="Consolas" panose="020B0609020204030204" pitchFamily="49" charset="0"/>
                <a:ea typeface="Consolas Regular" charset="0"/>
                <a:cs typeface="Consolas Regular" charset="0"/>
              </a:rPr>
              <a:t>20</a:t>
            </a:r>
          </a:p>
        </p:txBody>
      </p:sp>
      <p:sp>
        <p:nvSpPr>
          <p:cNvPr id="37" name="Rounded Rectangle 36"/>
          <p:cNvSpPr/>
          <p:nvPr/>
        </p:nvSpPr>
        <p:spPr>
          <a:xfrm>
            <a:off x="1638388" y="2489907"/>
            <a:ext cx="3216116" cy="725296"/>
          </a:xfrm>
          <a:prstGeom prst="roundRect">
            <a:avLst/>
          </a:prstGeom>
          <a:effectLst/>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latin typeface="Avenir Next Condensed Regular" charset="0"/>
              </a:rPr>
              <a:t>Accessing the contents of the memory location pointed to by </a:t>
            </a:r>
            <a:r>
              <a:rPr lang="en-US" dirty="0" err="1">
                <a:latin typeface="Consolas" panose="020B0609020204030204" pitchFamily="49" charset="0"/>
                <a:ea typeface="Consolas Regular" charset="0"/>
                <a:cs typeface="Consolas Regular" charset="0"/>
              </a:rPr>
              <a:t>ptr</a:t>
            </a:r>
            <a:endParaRPr lang="en-US" dirty="0">
              <a:latin typeface="Consolas" panose="020B0609020204030204" pitchFamily="49" charset="0"/>
              <a:ea typeface="Consolas Regular" charset="0"/>
              <a:cs typeface="Consolas Regular" charset="0"/>
            </a:endParaRPr>
          </a:p>
        </p:txBody>
      </p:sp>
      <p:cxnSp>
        <p:nvCxnSpPr>
          <p:cNvPr id="39" name="Straight Arrow Connector 38"/>
          <p:cNvCxnSpPr>
            <a:stCxn id="37" idx="2"/>
          </p:cNvCxnSpPr>
          <p:nvPr/>
        </p:nvCxnSpPr>
        <p:spPr>
          <a:xfrm flipH="1">
            <a:off x="1844247" y="3215203"/>
            <a:ext cx="1402199" cy="363484"/>
          </a:xfrm>
          <a:prstGeom prst="straightConnector1">
            <a:avLst/>
          </a:prstGeom>
          <a:ln>
            <a:tailEnd type="arrow"/>
          </a:ln>
          <a:effectLst/>
        </p:spPr>
        <p:style>
          <a:lnRef idx="2">
            <a:schemeClr val="accent5"/>
          </a:lnRef>
          <a:fillRef idx="0">
            <a:schemeClr val="accent5"/>
          </a:fillRef>
          <a:effectRef idx="1">
            <a:schemeClr val="accent5"/>
          </a:effectRef>
          <a:fontRef idx="minor">
            <a:schemeClr val="tx1"/>
          </a:fontRef>
        </p:style>
      </p:cxnSp>
      <p:sp>
        <p:nvSpPr>
          <p:cNvPr id="43" name="Rounded Rectangle 42"/>
          <p:cNvSpPr/>
          <p:nvPr/>
        </p:nvSpPr>
        <p:spPr>
          <a:xfrm>
            <a:off x="2390931" y="3462043"/>
            <a:ext cx="3304800" cy="579605"/>
          </a:xfrm>
          <a:prstGeom prst="roundRect">
            <a:avLst/>
          </a:prstGeom>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Avenir Next Condensed Regular" charset="0"/>
              </a:rPr>
              <a:t>Modifying the contents of the memory location pointed to by </a:t>
            </a:r>
            <a:r>
              <a:rPr lang="en-US" dirty="0" err="1">
                <a:latin typeface="Consolas" panose="020B0609020204030204" pitchFamily="49" charset="0"/>
                <a:ea typeface="Consolas Regular" charset="0"/>
                <a:cs typeface="Consolas Regular" charset="0"/>
              </a:rPr>
              <a:t>ptr</a:t>
            </a:r>
            <a:endParaRPr lang="en-US" dirty="0">
              <a:latin typeface="Consolas" panose="020B0609020204030204" pitchFamily="49" charset="0"/>
              <a:ea typeface="Consolas Regular" charset="0"/>
              <a:cs typeface="Consolas Regular" charset="0"/>
            </a:endParaRPr>
          </a:p>
        </p:txBody>
      </p:sp>
      <p:cxnSp>
        <p:nvCxnSpPr>
          <p:cNvPr id="45" name="Straight Arrow Connector 44"/>
          <p:cNvCxnSpPr>
            <a:stCxn id="43" idx="1"/>
          </p:cNvCxnSpPr>
          <p:nvPr/>
        </p:nvCxnSpPr>
        <p:spPr>
          <a:xfrm flipH="1">
            <a:off x="2173575" y="3751846"/>
            <a:ext cx="217356" cy="123112"/>
          </a:xfrm>
          <a:prstGeom prst="straightConnector1">
            <a:avLst/>
          </a:prstGeom>
          <a:ln>
            <a:tailEnd type="arrow"/>
          </a:ln>
          <a:effectLst/>
        </p:spPr>
        <p:style>
          <a:lnRef idx="2">
            <a:schemeClr val="accent6"/>
          </a:lnRef>
          <a:fillRef idx="0">
            <a:schemeClr val="accent6"/>
          </a:fillRef>
          <a:effectRef idx="1">
            <a:schemeClr val="accent6"/>
          </a:effectRef>
          <a:fontRef idx="minor">
            <a:schemeClr val="tx1"/>
          </a:fontRef>
        </p:style>
      </p:cxnSp>
      <p:sp>
        <p:nvSpPr>
          <p:cNvPr id="50" name="TextBox 49"/>
          <p:cNvSpPr txBox="1"/>
          <p:nvPr/>
        </p:nvSpPr>
        <p:spPr>
          <a:xfrm>
            <a:off x="647977" y="6228413"/>
            <a:ext cx="1719317" cy="369332"/>
          </a:xfrm>
          <a:prstGeom prst="rect">
            <a:avLst/>
          </a:prstGeom>
          <a:noFill/>
        </p:spPr>
        <p:txBody>
          <a:bodyPr wrap="none" rtlCol="0">
            <a:spAutoFit/>
          </a:bodyPr>
          <a:lstStyle/>
          <a:p>
            <a:r>
              <a:rPr lang="en-US" dirty="0">
                <a:latin typeface="Calibri Light" charset="0"/>
              </a:rPr>
              <a:t>dereference.cpp</a:t>
            </a:r>
          </a:p>
        </p:txBody>
      </p:sp>
    </p:spTree>
    <p:extLst>
      <p:ext uri="{BB962C8B-B14F-4D97-AF65-F5344CB8AC3E}">
        <p14:creationId xmlns:p14="http://schemas.microsoft.com/office/powerpoint/2010/main" val="621404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2" grpId="0" animBg="1"/>
      <p:bldP spid="35" grpId="0"/>
      <p:bldP spid="36" grpId="0"/>
      <p:bldP spid="37" grpId="0" animBg="1"/>
      <p:bldP spid="4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17638"/>
            <a:ext cx="8229600" cy="4708525"/>
          </a:xfrm>
        </p:spPr>
        <p:txBody>
          <a:bodyPr/>
          <a:lstStyle/>
          <a:p>
            <a:r>
              <a:rPr lang="en-US" dirty="0"/>
              <a:t>The memory location that a pointer points to can be accessed or modified using the </a:t>
            </a:r>
            <a:r>
              <a:rPr lang="en-US" dirty="0">
                <a:solidFill>
                  <a:schemeClr val="accent5">
                    <a:lumMod val="75000"/>
                  </a:schemeClr>
                </a:solidFill>
              </a:rPr>
              <a:t>dereference operator</a:t>
            </a:r>
            <a:r>
              <a:rPr lang="en-US" dirty="0"/>
              <a:t> </a:t>
            </a:r>
            <a:r>
              <a:rPr lang="en-US" b="1" dirty="0">
                <a:solidFill>
                  <a:schemeClr val="accent6">
                    <a:lumMod val="75000"/>
                  </a:schemeClr>
                </a:solidFill>
              </a:rPr>
              <a:t>*</a:t>
            </a:r>
            <a:r>
              <a:rPr lang="en-US" dirty="0"/>
              <a:t>.</a:t>
            </a:r>
          </a:p>
        </p:txBody>
      </p:sp>
      <p:sp>
        <p:nvSpPr>
          <p:cNvPr id="31" name="Rectangle 30"/>
          <p:cNvSpPr/>
          <p:nvPr/>
        </p:nvSpPr>
        <p:spPr>
          <a:xfrm>
            <a:off x="5824429" y="2321335"/>
            <a:ext cx="1727460" cy="1643693"/>
          </a:xfrm>
          <a:prstGeom prst="rect">
            <a:avLst/>
          </a:prstGeom>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latin typeface="Calibri Light" charset="0"/>
            </a:endParaRPr>
          </a:p>
        </p:txBody>
      </p:sp>
      <p:sp>
        <p:nvSpPr>
          <p:cNvPr id="2" name="Title 1"/>
          <p:cNvSpPr>
            <a:spLocks noGrp="1"/>
          </p:cNvSpPr>
          <p:nvPr>
            <p:ph type="title"/>
          </p:nvPr>
        </p:nvSpPr>
        <p:spPr/>
        <p:txBody>
          <a:bodyPr/>
          <a:lstStyle/>
          <a:p>
            <a:r>
              <a:rPr lang="en-US" dirty="0"/>
              <a:t>Dereference Operator	</a:t>
            </a:r>
          </a:p>
        </p:txBody>
      </p:sp>
      <p:sp>
        <p:nvSpPr>
          <p:cNvPr id="5" name="Slide Number Placeholder 4"/>
          <p:cNvSpPr>
            <a:spLocks noGrp="1"/>
          </p:cNvSpPr>
          <p:nvPr>
            <p:ph type="sldNum" sz="quarter" idx="12"/>
          </p:nvPr>
        </p:nvSpPr>
        <p:spPr/>
        <p:txBody>
          <a:bodyPr/>
          <a:lstStyle/>
          <a:p>
            <a:fld id="{A2D5F323-9395-A24C-8003-89F99F5948AE}" type="slidenum">
              <a:rPr lang="en-US" smtClean="0"/>
              <a:pPr/>
              <a:t>17</a:t>
            </a:fld>
            <a:endParaRPr lang="en-US"/>
          </a:p>
        </p:txBody>
      </p:sp>
      <p:sp>
        <p:nvSpPr>
          <p:cNvPr id="6" name="Rectangle 5"/>
          <p:cNvSpPr/>
          <p:nvPr/>
        </p:nvSpPr>
        <p:spPr>
          <a:xfrm>
            <a:off x="709449" y="2387353"/>
            <a:ext cx="4524703" cy="3860998"/>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dirty="0" err="1">
                <a:solidFill>
                  <a:schemeClr val="bg1">
                    <a:lumMod val="50000"/>
                  </a:schemeClr>
                </a:solidFill>
                <a:latin typeface="Consolas" panose="020B0609020204030204" pitchFamily="49" charset="0"/>
                <a:ea typeface="Consolas Regular" charset="0"/>
                <a:cs typeface="Consolas Regular" charset="0"/>
              </a:rPr>
              <a:t>int</a:t>
            </a:r>
            <a:r>
              <a:rPr lang="en-US" dirty="0">
                <a:solidFill>
                  <a:schemeClr val="bg1">
                    <a:lumMod val="50000"/>
                  </a:schemeClr>
                </a:solidFill>
                <a:latin typeface="Consolas" panose="020B0609020204030204" pitchFamily="49" charset="0"/>
                <a:ea typeface="Consolas Regular" charset="0"/>
                <a:cs typeface="Consolas Regular" charset="0"/>
              </a:rPr>
              <a:t> x = 10, y;</a:t>
            </a:r>
          </a:p>
          <a:p>
            <a:r>
              <a:rPr lang="en-US" dirty="0" err="1">
                <a:solidFill>
                  <a:schemeClr val="bg1">
                    <a:lumMod val="50000"/>
                  </a:schemeClr>
                </a:solidFill>
                <a:latin typeface="Consolas" panose="020B0609020204030204" pitchFamily="49" charset="0"/>
                <a:ea typeface="Consolas Regular" charset="0"/>
                <a:cs typeface="Consolas Regular" charset="0"/>
              </a:rPr>
              <a:t>int</a:t>
            </a:r>
            <a:r>
              <a:rPr lang="en-US" dirty="0">
                <a:solidFill>
                  <a:schemeClr val="bg1">
                    <a:lumMod val="50000"/>
                  </a:schemeClr>
                </a:solidFill>
                <a:latin typeface="Consolas" panose="020B0609020204030204" pitchFamily="49" charset="0"/>
                <a:ea typeface="Consolas Regular" charset="0"/>
                <a:cs typeface="Consolas Regular" charset="0"/>
              </a:rPr>
              <a:t> * </a:t>
            </a:r>
            <a:r>
              <a:rPr lang="en-US" dirty="0" err="1">
                <a:solidFill>
                  <a:schemeClr val="bg1">
                    <a:lumMod val="50000"/>
                  </a:schemeClr>
                </a:solidFill>
                <a:latin typeface="Consolas" panose="020B0609020204030204" pitchFamily="49" charset="0"/>
                <a:ea typeface="Consolas Regular" charset="0"/>
                <a:cs typeface="Consolas Regular" charset="0"/>
              </a:rPr>
              <a:t>ptr</a:t>
            </a:r>
            <a:r>
              <a:rPr lang="en-US" dirty="0">
                <a:solidFill>
                  <a:schemeClr val="bg1">
                    <a:lumMod val="50000"/>
                  </a:schemeClr>
                </a:solidFill>
                <a:latin typeface="Consolas" panose="020B0609020204030204" pitchFamily="49" charset="0"/>
                <a:ea typeface="Consolas Regular" charset="0"/>
                <a:cs typeface="Consolas Regular" charset="0"/>
              </a:rPr>
              <a:t> = &amp;x;</a:t>
            </a:r>
          </a:p>
          <a:p>
            <a:endParaRPr lang="en-US" dirty="0">
              <a:solidFill>
                <a:schemeClr val="tx1"/>
              </a:solidFill>
              <a:latin typeface="Consolas" panose="020B0609020204030204" pitchFamily="49" charset="0"/>
              <a:ea typeface="Consolas Regular" charset="0"/>
              <a:cs typeface="Consolas Regular" charset="0"/>
            </a:endParaRPr>
          </a:p>
          <a:p>
            <a:r>
              <a:rPr lang="en-US" dirty="0">
                <a:solidFill>
                  <a:schemeClr val="bg1">
                    <a:lumMod val="50000"/>
                  </a:schemeClr>
                </a:solidFill>
                <a:latin typeface="Consolas" panose="020B0609020204030204" pitchFamily="49" charset="0"/>
                <a:ea typeface="Consolas Regular" charset="0"/>
                <a:cs typeface="Consolas Regular" charset="0"/>
              </a:rPr>
              <a:t>y = *</a:t>
            </a:r>
            <a:r>
              <a:rPr lang="en-US" dirty="0" err="1">
                <a:solidFill>
                  <a:schemeClr val="bg1">
                    <a:lumMod val="50000"/>
                  </a:schemeClr>
                </a:solidFill>
                <a:latin typeface="Consolas" panose="020B0609020204030204" pitchFamily="49" charset="0"/>
                <a:ea typeface="Consolas Regular" charset="0"/>
                <a:cs typeface="Consolas Regular" charset="0"/>
              </a:rPr>
              <a:t>ptr</a:t>
            </a:r>
            <a:r>
              <a:rPr lang="en-US" dirty="0">
                <a:solidFill>
                  <a:schemeClr val="bg1">
                    <a:lumMod val="50000"/>
                  </a:schemeClr>
                </a:solidFill>
                <a:latin typeface="Consolas" panose="020B0609020204030204" pitchFamily="49" charset="0"/>
                <a:ea typeface="Consolas Regular" charset="0"/>
                <a:cs typeface="Consolas Regular" charset="0"/>
              </a:rPr>
              <a:t>;</a:t>
            </a:r>
          </a:p>
          <a:p>
            <a:r>
              <a:rPr lang="en-US" dirty="0">
                <a:solidFill>
                  <a:schemeClr val="bg1">
                    <a:lumMod val="50000"/>
                  </a:schemeClr>
                </a:solidFill>
                <a:latin typeface="Consolas" panose="020B0609020204030204" pitchFamily="49" charset="0"/>
                <a:ea typeface="Consolas Regular" charset="0"/>
                <a:cs typeface="Consolas Regular" charset="0"/>
              </a:rPr>
              <a:t>*</a:t>
            </a:r>
            <a:r>
              <a:rPr lang="en-US" dirty="0" err="1">
                <a:solidFill>
                  <a:schemeClr val="bg1">
                    <a:lumMod val="50000"/>
                  </a:schemeClr>
                </a:solidFill>
                <a:latin typeface="Consolas" panose="020B0609020204030204" pitchFamily="49" charset="0"/>
                <a:ea typeface="Consolas Regular" charset="0"/>
                <a:cs typeface="Consolas Regular" charset="0"/>
              </a:rPr>
              <a:t>ptr</a:t>
            </a:r>
            <a:r>
              <a:rPr lang="en-US" dirty="0">
                <a:solidFill>
                  <a:schemeClr val="bg1">
                    <a:lumMod val="50000"/>
                  </a:schemeClr>
                </a:solidFill>
                <a:latin typeface="Consolas" panose="020B0609020204030204" pitchFamily="49" charset="0"/>
                <a:ea typeface="Consolas Regular" charset="0"/>
                <a:cs typeface="Consolas Regular" charset="0"/>
              </a:rPr>
              <a:t> = 20;</a:t>
            </a:r>
          </a:p>
          <a:p>
            <a:r>
              <a:rPr lang="en-US" dirty="0" err="1">
                <a:solidFill>
                  <a:schemeClr val="bg1">
                    <a:lumMod val="50000"/>
                  </a:schemeClr>
                </a:solidFill>
                <a:latin typeface="Consolas" panose="020B0609020204030204" pitchFamily="49" charset="0"/>
                <a:ea typeface="Consolas Regular" charset="0"/>
                <a:cs typeface="Consolas Regular" charset="0"/>
              </a:rPr>
              <a:t>cout</a:t>
            </a:r>
            <a:r>
              <a:rPr lang="en-US" dirty="0">
                <a:solidFill>
                  <a:schemeClr val="bg1">
                    <a:lumMod val="50000"/>
                  </a:schemeClr>
                </a:solidFill>
                <a:latin typeface="Consolas" panose="020B0609020204030204" pitchFamily="49" charset="0"/>
                <a:ea typeface="Consolas Regular" charset="0"/>
                <a:cs typeface="Consolas Regular" charset="0"/>
              </a:rPr>
              <a:t> &lt;&lt; x &lt;&lt; ' ' &lt;&lt; y &lt;&lt; </a:t>
            </a:r>
            <a:r>
              <a:rPr lang="en-US" dirty="0" err="1">
                <a:solidFill>
                  <a:schemeClr val="bg1">
                    <a:lumMod val="50000"/>
                  </a:schemeClr>
                </a:solidFill>
                <a:latin typeface="Consolas" panose="020B0609020204030204" pitchFamily="49" charset="0"/>
                <a:ea typeface="Consolas Regular" charset="0"/>
                <a:cs typeface="Consolas Regular" charset="0"/>
              </a:rPr>
              <a:t>endl</a:t>
            </a:r>
            <a:r>
              <a:rPr lang="en-US" dirty="0">
                <a:solidFill>
                  <a:schemeClr val="bg1">
                    <a:lumMod val="50000"/>
                  </a:schemeClr>
                </a:solidFill>
                <a:latin typeface="Consolas" panose="020B0609020204030204" pitchFamily="49" charset="0"/>
                <a:ea typeface="Consolas Regular" charset="0"/>
                <a:cs typeface="Consolas Regular" charset="0"/>
              </a:rPr>
              <a:t>;</a:t>
            </a:r>
          </a:p>
          <a:p>
            <a:r>
              <a:rPr lang="en-US" dirty="0" err="1">
                <a:solidFill>
                  <a:schemeClr val="bg1">
                    <a:lumMod val="50000"/>
                  </a:schemeClr>
                </a:solidFill>
                <a:latin typeface="Consolas" panose="020B0609020204030204" pitchFamily="49" charset="0"/>
                <a:ea typeface="Consolas Regular" charset="0"/>
                <a:cs typeface="Consolas Regular" charset="0"/>
              </a:rPr>
              <a:t>cout</a:t>
            </a:r>
            <a:r>
              <a:rPr lang="en-US" dirty="0">
                <a:solidFill>
                  <a:schemeClr val="bg1">
                    <a:lumMod val="50000"/>
                  </a:schemeClr>
                </a:solidFill>
                <a:latin typeface="Consolas" panose="020B0609020204030204" pitchFamily="49" charset="0"/>
                <a:ea typeface="Consolas Regular" charset="0"/>
                <a:cs typeface="Consolas Regular" charset="0"/>
              </a:rPr>
              <a:t> &lt;&lt; *</a:t>
            </a:r>
            <a:r>
              <a:rPr lang="en-US" dirty="0" err="1">
                <a:solidFill>
                  <a:schemeClr val="bg1">
                    <a:lumMod val="50000"/>
                  </a:schemeClr>
                </a:solidFill>
                <a:latin typeface="Consolas" panose="020B0609020204030204" pitchFamily="49" charset="0"/>
                <a:ea typeface="Consolas Regular" charset="0"/>
                <a:cs typeface="Consolas Regular" charset="0"/>
              </a:rPr>
              <a:t>ptr</a:t>
            </a:r>
            <a:r>
              <a:rPr lang="en-US" dirty="0">
                <a:solidFill>
                  <a:schemeClr val="bg1">
                    <a:lumMod val="50000"/>
                  </a:schemeClr>
                </a:solidFill>
                <a:latin typeface="Consolas" panose="020B0609020204030204" pitchFamily="49" charset="0"/>
                <a:ea typeface="Consolas Regular" charset="0"/>
                <a:cs typeface="Consolas Regular" charset="0"/>
              </a:rPr>
              <a:t> &lt;&lt; </a:t>
            </a:r>
            <a:r>
              <a:rPr lang="en-US" dirty="0" err="1">
                <a:solidFill>
                  <a:schemeClr val="bg1">
                    <a:lumMod val="50000"/>
                  </a:schemeClr>
                </a:solidFill>
                <a:latin typeface="Consolas" panose="020B0609020204030204" pitchFamily="49" charset="0"/>
                <a:ea typeface="Consolas Regular" charset="0"/>
                <a:cs typeface="Consolas Regular" charset="0"/>
              </a:rPr>
              <a:t>endl</a:t>
            </a:r>
            <a:r>
              <a:rPr lang="en-US" dirty="0">
                <a:solidFill>
                  <a:schemeClr val="bg1">
                    <a:lumMod val="50000"/>
                  </a:schemeClr>
                </a:solidFill>
                <a:latin typeface="Consolas" panose="020B0609020204030204" pitchFamily="49" charset="0"/>
                <a:ea typeface="Consolas Regular" charset="0"/>
                <a:cs typeface="Consolas Regular" charset="0"/>
              </a:rPr>
              <a:t>;</a:t>
            </a:r>
          </a:p>
          <a:p>
            <a:endParaRPr lang="en-US" dirty="0">
              <a:solidFill>
                <a:schemeClr val="tx1"/>
              </a:solidFill>
              <a:latin typeface="Consolas" panose="020B0609020204030204" pitchFamily="49" charset="0"/>
              <a:ea typeface="Consolas Regular" charset="0"/>
              <a:cs typeface="Consolas Regular" charset="0"/>
            </a:endParaRPr>
          </a:p>
          <a:p>
            <a:r>
              <a:rPr lang="en-US" dirty="0" err="1">
                <a:solidFill>
                  <a:schemeClr val="tx1"/>
                </a:solidFill>
                <a:latin typeface="Consolas" panose="020B0609020204030204" pitchFamily="49" charset="0"/>
                <a:ea typeface="Consolas Regular" charset="0"/>
                <a:cs typeface="Consolas Regular" charset="0"/>
              </a:rPr>
              <a:t>ptr</a:t>
            </a:r>
            <a:r>
              <a:rPr lang="en-US" dirty="0">
                <a:solidFill>
                  <a:schemeClr val="tx1"/>
                </a:solidFill>
                <a:latin typeface="Consolas" panose="020B0609020204030204" pitchFamily="49" charset="0"/>
                <a:ea typeface="Consolas Regular" charset="0"/>
                <a:cs typeface="Consolas Regular" charset="0"/>
              </a:rPr>
              <a:t> = &amp;y;</a:t>
            </a:r>
          </a:p>
          <a:p>
            <a:r>
              <a:rPr lang="en-US" dirty="0">
                <a:solidFill>
                  <a:schemeClr val="tx1"/>
                </a:solidFill>
                <a:latin typeface="Consolas" panose="020B0609020204030204" pitchFamily="49" charset="0"/>
                <a:ea typeface="Consolas Regular" charset="0"/>
                <a:cs typeface="Consolas Regular" charset="0"/>
              </a:rPr>
              <a:t>(*</a:t>
            </a:r>
            <a:r>
              <a:rPr lang="en-US" dirty="0" err="1">
                <a:solidFill>
                  <a:schemeClr val="tx1"/>
                </a:solidFill>
                <a:latin typeface="Consolas" panose="020B0609020204030204" pitchFamily="49" charset="0"/>
                <a:ea typeface="Consolas Regular" charset="0"/>
                <a:cs typeface="Consolas Regular" charset="0"/>
              </a:rPr>
              <a:t>ptr</a:t>
            </a:r>
            <a:r>
              <a:rPr lang="en-US" dirty="0">
                <a:solidFill>
                  <a:schemeClr val="tx1"/>
                </a:solidFill>
                <a:latin typeface="Consolas" panose="020B0609020204030204" pitchFamily="49" charset="0"/>
                <a:ea typeface="Consolas Regular" charset="0"/>
                <a:cs typeface="Consolas Regular" charset="0"/>
              </a:rPr>
              <a:t>)++;</a:t>
            </a:r>
          </a:p>
          <a:p>
            <a:r>
              <a:rPr lang="en-US" dirty="0" err="1">
                <a:solidFill>
                  <a:schemeClr val="tx1"/>
                </a:solidFill>
                <a:latin typeface="Consolas" panose="020B0609020204030204" pitchFamily="49" charset="0"/>
                <a:ea typeface="Consolas Regular" charset="0"/>
                <a:cs typeface="Consolas Regular" charset="0"/>
              </a:rPr>
              <a:t>cout</a:t>
            </a:r>
            <a:r>
              <a:rPr lang="en-US" dirty="0">
                <a:solidFill>
                  <a:schemeClr val="tx1"/>
                </a:solidFill>
                <a:latin typeface="Consolas" panose="020B0609020204030204" pitchFamily="49" charset="0"/>
                <a:ea typeface="Consolas Regular" charset="0"/>
                <a:cs typeface="Consolas Regular" charset="0"/>
              </a:rPr>
              <a:t> &lt;&lt; x &lt;&lt; ' ' &lt;&lt; y &lt;&lt; </a:t>
            </a:r>
            <a:r>
              <a:rPr lang="en-US" dirty="0" err="1">
                <a:solidFill>
                  <a:schemeClr val="tx1"/>
                </a:solidFill>
                <a:latin typeface="Consolas" panose="020B0609020204030204" pitchFamily="49" charset="0"/>
                <a:ea typeface="Consolas Regular" charset="0"/>
                <a:cs typeface="Consolas Regular" charset="0"/>
              </a:rPr>
              <a:t>endl</a:t>
            </a:r>
            <a:r>
              <a:rPr lang="en-US" dirty="0">
                <a:solidFill>
                  <a:schemeClr val="tx1"/>
                </a:solidFill>
                <a:latin typeface="Consolas" panose="020B0609020204030204" pitchFamily="49" charset="0"/>
                <a:ea typeface="Consolas Regular" charset="0"/>
                <a:cs typeface="Consolas Regular" charset="0"/>
              </a:rPr>
              <a:t>;</a:t>
            </a:r>
          </a:p>
          <a:p>
            <a:r>
              <a:rPr lang="en-US" dirty="0" err="1">
                <a:solidFill>
                  <a:schemeClr val="tx1"/>
                </a:solidFill>
                <a:latin typeface="Consolas" panose="020B0609020204030204" pitchFamily="49" charset="0"/>
                <a:ea typeface="Consolas Regular" charset="0"/>
                <a:cs typeface="Consolas Regular" charset="0"/>
              </a:rPr>
              <a:t>cout</a:t>
            </a:r>
            <a:r>
              <a:rPr lang="en-US" dirty="0">
                <a:solidFill>
                  <a:schemeClr val="tx1"/>
                </a:solidFill>
                <a:latin typeface="Consolas" panose="020B0609020204030204" pitchFamily="49" charset="0"/>
                <a:ea typeface="Consolas Regular" charset="0"/>
                <a:cs typeface="Consolas Regular" charset="0"/>
              </a:rPr>
              <a:t> &lt;&lt; *</a:t>
            </a:r>
            <a:r>
              <a:rPr lang="en-US" dirty="0" err="1">
                <a:solidFill>
                  <a:schemeClr val="tx1"/>
                </a:solidFill>
                <a:latin typeface="Consolas" panose="020B0609020204030204" pitchFamily="49" charset="0"/>
                <a:ea typeface="Consolas Regular" charset="0"/>
                <a:cs typeface="Consolas Regular" charset="0"/>
              </a:rPr>
              <a:t>ptr</a:t>
            </a:r>
            <a:r>
              <a:rPr lang="en-US" dirty="0">
                <a:solidFill>
                  <a:schemeClr val="tx1"/>
                </a:solidFill>
                <a:latin typeface="Consolas" panose="020B0609020204030204" pitchFamily="49" charset="0"/>
                <a:ea typeface="Consolas Regular" charset="0"/>
                <a:cs typeface="Consolas Regular" charset="0"/>
              </a:rPr>
              <a:t> &lt;&lt; </a:t>
            </a:r>
            <a:r>
              <a:rPr lang="en-US" dirty="0" err="1">
                <a:solidFill>
                  <a:schemeClr val="tx1"/>
                </a:solidFill>
                <a:latin typeface="Consolas" panose="020B0609020204030204" pitchFamily="49" charset="0"/>
                <a:ea typeface="Consolas Regular" charset="0"/>
                <a:cs typeface="Consolas Regular" charset="0"/>
              </a:rPr>
              <a:t>endl</a:t>
            </a:r>
            <a:r>
              <a:rPr lang="en-US" dirty="0">
                <a:solidFill>
                  <a:schemeClr val="tx1"/>
                </a:solidFill>
                <a:latin typeface="Consolas" panose="020B0609020204030204" pitchFamily="49" charset="0"/>
                <a:ea typeface="Consolas Regular" charset="0"/>
                <a:cs typeface="Consolas Regular" charset="0"/>
              </a:rPr>
              <a:t>;</a:t>
            </a:r>
          </a:p>
        </p:txBody>
      </p:sp>
      <p:sp>
        <p:nvSpPr>
          <p:cNvPr id="8" name="TextBox 7"/>
          <p:cNvSpPr txBox="1"/>
          <p:nvPr/>
        </p:nvSpPr>
        <p:spPr>
          <a:xfrm>
            <a:off x="7575538" y="2516384"/>
            <a:ext cx="311304" cy="369332"/>
          </a:xfrm>
          <a:prstGeom prst="rect">
            <a:avLst/>
          </a:prstGeom>
          <a:noFill/>
          <a:effectLst/>
        </p:spPr>
        <p:txBody>
          <a:bodyPr wrap="none" rtlCol="0">
            <a:spAutoFit/>
          </a:bodyPr>
          <a:lstStyle/>
          <a:p>
            <a:r>
              <a:rPr lang="en-US" dirty="0" err="1">
                <a:latin typeface="Consolas" panose="020B0609020204030204" pitchFamily="49" charset="0"/>
                <a:ea typeface="Consolas Regular" charset="0"/>
                <a:cs typeface="Consolas Regular" charset="0"/>
              </a:rPr>
              <a:t>x</a:t>
            </a:r>
            <a:endParaRPr lang="en-US" dirty="0">
              <a:latin typeface="Consolas" panose="020B0609020204030204" pitchFamily="49" charset="0"/>
              <a:ea typeface="Consolas Regular" charset="0"/>
              <a:cs typeface="Consolas Regular" charset="0"/>
            </a:endParaRPr>
          </a:p>
        </p:txBody>
      </p:sp>
      <p:sp>
        <p:nvSpPr>
          <p:cNvPr id="9" name="Rectangle 8"/>
          <p:cNvSpPr/>
          <p:nvPr/>
        </p:nvSpPr>
        <p:spPr>
          <a:xfrm>
            <a:off x="5903464" y="2516384"/>
            <a:ext cx="1562432" cy="309398"/>
          </a:xfrm>
          <a:prstGeom prst="rect">
            <a:avLst/>
          </a:prstGeom>
          <a:solidFill>
            <a:schemeClr val="accent1">
              <a:lumMod val="40000"/>
              <a:lumOff val="60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onsolas" panose="020B0609020204030204" pitchFamily="49" charset="0"/>
                <a:ea typeface="Consolas Regular" charset="0"/>
                <a:cs typeface="Consolas Regular" charset="0"/>
              </a:rPr>
              <a:t>10</a:t>
            </a:r>
          </a:p>
        </p:txBody>
      </p:sp>
      <p:sp>
        <p:nvSpPr>
          <p:cNvPr id="10" name="TextBox 9"/>
          <p:cNvSpPr txBox="1"/>
          <p:nvPr/>
        </p:nvSpPr>
        <p:spPr>
          <a:xfrm>
            <a:off x="7575538" y="2963417"/>
            <a:ext cx="311304" cy="369332"/>
          </a:xfrm>
          <a:prstGeom prst="rect">
            <a:avLst/>
          </a:prstGeom>
          <a:noFill/>
          <a:effectLst/>
        </p:spPr>
        <p:txBody>
          <a:bodyPr wrap="none" rtlCol="0">
            <a:spAutoFit/>
          </a:bodyPr>
          <a:lstStyle/>
          <a:p>
            <a:r>
              <a:rPr lang="en-US" dirty="0">
                <a:latin typeface="Consolas" panose="020B0609020204030204" pitchFamily="49" charset="0"/>
                <a:ea typeface="Consolas Regular" charset="0"/>
                <a:cs typeface="Consolas Regular" charset="0"/>
              </a:rPr>
              <a:t>y</a:t>
            </a:r>
          </a:p>
        </p:txBody>
      </p:sp>
      <p:sp>
        <p:nvSpPr>
          <p:cNvPr id="11" name="Rectangle 10"/>
          <p:cNvSpPr/>
          <p:nvPr/>
        </p:nvSpPr>
        <p:spPr>
          <a:xfrm>
            <a:off x="5903464" y="2971300"/>
            <a:ext cx="1562432" cy="309398"/>
          </a:xfrm>
          <a:prstGeom prst="rect">
            <a:avLst/>
          </a:prstGeom>
          <a:solidFill>
            <a:schemeClr val="accent1">
              <a:lumMod val="40000"/>
              <a:lumOff val="60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Consolas" panose="020B0609020204030204" pitchFamily="49" charset="0"/>
              <a:ea typeface="Consolas Regular" charset="0"/>
              <a:cs typeface="Consolas Regular" charset="0"/>
            </a:endParaRPr>
          </a:p>
        </p:txBody>
      </p:sp>
      <p:sp>
        <p:nvSpPr>
          <p:cNvPr id="12" name="TextBox 11"/>
          <p:cNvSpPr txBox="1"/>
          <p:nvPr/>
        </p:nvSpPr>
        <p:spPr>
          <a:xfrm>
            <a:off x="7575538" y="3410450"/>
            <a:ext cx="564578" cy="369332"/>
          </a:xfrm>
          <a:prstGeom prst="rect">
            <a:avLst/>
          </a:prstGeom>
          <a:noFill/>
          <a:effectLst/>
        </p:spPr>
        <p:txBody>
          <a:bodyPr wrap="none" rtlCol="0">
            <a:spAutoFit/>
          </a:bodyPr>
          <a:lstStyle/>
          <a:p>
            <a:r>
              <a:rPr lang="en-US" dirty="0" err="1">
                <a:latin typeface="Consolas" panose="020B0609020204030204" pitchFamily="49" charset="0"/>
                <a:ea typeface="Consolas Regular" charset="0"/>
                <a:cs typeface="Consolas Regular" charset="0"/>
              </a:rPr>
              <a:t>ptr</a:t>
            </a:r>
            <a:endParaRPr lang="en-US" dirty="0">
              <a:latin typeface="Consolas" panose="020B0609020204030204" pitchFamily="49" charset="0"/>
              <a:ea typeface="Consolas Regular" charset="0"/>
              <a:cs typeface="Consolas Regular" charset="0"/>
            </a:endParaRPr>
          </a:p>
        </p:txBody>
      </p:sp>
      <p:sp>
        <p:nvSpPr>
          <p:cNvPr id="13" name="Rectangle 12"/>
          <p:cNvSpPr/>
          <p:nvPr/>
        </p:nvSpPr>
        <p:spPr>
          <a:xfrm>
            <a:off x="5903464" y="3426216"/>
            <a:ext cx="1562432" cy="309398"/>
          </a:xfrm>
          <a:prstGeom prst="rect">
            <a:avLst/>
          </a:prstGeom>
          <a:solidFill>
            <a:schemeClr val="accent1">
              <a:lumMod val="40000"/>
              <a:lumOff val="60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Consolas" panose="020B0609020204030204" pitchFamily="49" charset="0"/>
              <a:ea typeface="Consolas Regular" charset="0"/>
              <a:cs typeface="Consolas Regular" charset="0"/>
            </a:endParaRPr>
          </a:p>
        </p:txBody>
      </p:sp>
      <p:cxnSp>
        <p:nvCxnSpPr>
          <p:cNvPr id="24" name="Curved Connector 23"/>
          <p:cNvCxnSpPr>
            <a:stCxn id="13" idx="1"/>
            <a:endCxn id="9" idx="1"/>
          </p:cNvCxnSpPr>
          <p:nvPr/>
        </p:nvCxnSpPr>
        <p:spPr>
          <a:xfrm rot="10800000">
            <a:off x="5903464" y="2671083"/>
            <a:ext cx="12700" cy="909832"/>
          </a:xfrm>
          <a:prstGeom prst="curvedConnector3">
            <a:avLst>
              <a:gd name="adj1" fmla="val 3289655"/>
            </a:avLst>
          </a:prstGeom>
          <a:ln>
            <a:tailEnd type="arrow"/>
          </a:ln>
          <a:effectLst/>
        </p:spPr>
        <p:style>
          <a:lnRef idx="2">
            <a:schemeClr val="accent2"/>
          </a:lnRef>
          <a:fillRef idx="0">
            <a:schemeClr val="accent2"/>
          </a:fillRef>
          <a:effectRef idx="1">
            <a:schemeClr val="accent2"/>
          </a:effectRef>
          <a:fontRef idx="minor">
            <a:schemeClr val="tx1"/>
          </a:fontRef>
        </p:style>
      </p:cxnSp>
      <p:sp>
        <p:nvSpPr>
          <p:cNvPr id="30" name="TextBox 29"/>
          <p:cNvSpPr txBox="1"/>
          <p:nvPr/>
        </p:nvSpPr>
        <p:spPr>
          <a:xfrm>
            <a:off x="6474386" y="2963417"/>
            <a:ext cx="409086" cy="338554"/>
          </a:xfrm>
          <a:prstGeom prst="rect">
            <a:avLst/>
          </a:prstGeom>
          <a:noFill/>
          <a:effectLst/>
        </p:spPr>
        <p:txBody>
          <a:bodyPr wrap="none" rtlCol="0">
            <a:spAutoFit/>
          </a:bodyPr>
          <a:lstStyle/>
          <a:p>
            <a:r>
              <a:rPr lang="en-US" sz="1600" dirty="0">
                <a:latin typeface="Consolas" panose="020B0609020204030204" pitchFamily="49" charset="0"/>
                <a:ea typeface="Consolas Regular" charset="0"/>
                <a:cs typeface="Consolas Regular" charset="0"/>
              </a:rPr>
              <a:t>10</a:t>
            </a:r>
          </a:p>
        </p:txBody>
      </p:sp>
      <p:sp>
        <p:nvSpPr>
          <p:cNvPr id="32" name="Rectangle 31"/>
          <p:cNvSpPr/>
          <p:nvPr/>
        </p:nvSpPr>
        <p:spPr>
          <a:xfrm>
            <a:off x="5903464" y="2514085"/>
            <a:ext cx="1562432" cy="309398"/>
          </a:xfrm>
          <a:prstGeom prst="rect">
            <a:avLst/>
          </a:prstGeom>
          <a:solidFill>
            <a:schemeClr val="accent1">
              <a:lumMod val="40000"/>
              <a:lumOff val="60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onsolas" panose="020B0609020204030204" pitchFamily="49" charset="0"/>
                <a:ea typeface="Consolas Regular" charset="0"/>
                <a:cs typeface="Consolas Regular" charset="0"/>
              </a:rPr>
              <a:t>20</a:t>
            </a:r>
          </a:p>
        </p:txBody>
      </p:sp>
      <p:sp>
        <p:nvSpPr>
          <p:cNvPr id="33" name="Rectangle 32"/>
          <p:cNvSpPr/>
          <p:nvPr/>
        </p:nvSpPr>
        <p:spPr>
          <a:xfrm>
            <a:off x="5824428" y="4584720"/>
            <a:ext cx="2354159" cy="164369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latin typeface="Calibri Light" charset="0"/>
            </a:endParaRPr>
          </a:p>
        </p:txBody>
      </p:sp>
      <p:sp>
        <p:nvSpPr>
          <p:cNvPr id="34" name="TextBox 33"/>
          <p:cNvSpPr txBox="1"/>
          <p:nvPr/>
        </p:nvSpPr>
        <p:spPr>
          <a:xfrm>
            <a:off x="5781724" y="4313341"/>
            <a:ext cx="1569276" cy="307777"/>
          </a:xfrm>
          <a:prstGeom prst="rect">
            <a:avLst/>
          </a:prstGeom>
          <a:noFill/>
          <a:effectLst/>
        </p:spPr>
        <p:txBody>
          <a:bodyPr wrap="none" rtlCol="0">
            <a:spAutoFit/>
          </a:bodyPr>
          <a:lstStyle/>
          <a:p>
            <a:r>
              <a:rPr lang="en-US" sz="1400" dirty="0">
                <a:latin typeface="Chalkduster"/>
                <a:cs typeface="Chalkduster"/>
              </a:rPr>
              <a:t>Screen output</a:t>
            </a:r>
          </a:p>
        </p:txBody>
      </p:sp>
      <p:sp>
        <p:nvSpPr>
          <p:cNvPr id="35" name="TextBox 34"/>
          <p:cNvSpPr txBox="1"/>
          <p:nvPr/>
        </p:nvSpPr>
        <p:spPr>
          <a:xfrm>
            <a:off x="5903464" y="4675634"/>
            <a:ext cx="745717" cy="338554"/>
          </a:xfrm>
          <a:prstGeom prst="rect">
            <a:avLst/>
          </a:prstGeom>
          <a:noFill/>
          <a:effectLst/>
        </p:spPr>
        <p:txBody>
          <a:bodyPr wrap="none" rtlCol="0">
            <a:spAutoFit/>
          </a:bodyPr>
          <a:lstStyle/>
          <a:p>
            <a:r>
              <a:rPr lang="en-US" sz="1600" dirty="0">
                <a:latin typeface="Consolas" panose="020B0609020204030204" pitchFamily="49" charset="0"/>
                <a:ea typeface="Consolas Regular" charset="0"/>
                <a:cs typeface="Consolas Regular" charset="0"/>
              </a:rPr>
              <a:t>20 10</a:t>
            </a:r>
          </a:p>
        </p:txBody>
      </p:sp>
      <p:sp>
        <p:nvSpPr>
          <p:cNvPr id="36" name="TextBox 35"/>
          <p:cNvSpPr txBox="1"/>
          <p:nvPr/>
        </p:nvSpPr>
        <p:spPr>
          <a:xfrm>
            <a:off x="5903464" y="5014188"/>
            <a:ext cx="409086" cy="338554"/>
          </a:xfrm>
          <a:prstGeom prst="rect">
            <a:avLst/>
          </a:prstGeom>
          <a:noFill/>
          <a:effectLst/>
        </p:spPr>
        <p:txBody>
          <a:bodyPr wrap="none" rtlCol="0">
            <a:spAutoFit/>
          </a:bodyPr>
          <a:lstStyle/>
          <a:p>
            <a:r>
              <a:rPr lang="en-US" sz="1600" dirty="0">
                <a:latin typeface="Consolas" panose="020B0609020204030204" pitchFamily="49" charset="0"/>
                <a:ea typeface="Consolas Regular" charset="0"/>
                <a:cs typeface="Consolas Regular" charset="0"/>
              </a:rPr>
              <a:t>20</a:t>
            </a:r>
          </a:p>
        </p:txBody>
      </p:sp>
      <p:cxnSp>
        <p:nvCxnSpPr>
          <p:cNvPr id="22" name="Curved Connector 21"/>
          <p:cNvCxnSpPr>
            <a:stCxn id="13" idx="1"/>
            <a:endCxn id="11" idx="1"/>
          </p:cNvCxnSpPr>
          <p:nvPr/>
        </p:nvCxnSpPr>
        <p:spPr>
          <a:xfrm rot="10800000">
            <a:off x="5903464" y="3125999"/>
            <a:ext cx="12700" cy="454916"/>
          </a:xfrm>
          <a:prstGeom prst="curvedConnector3">
            <a:avLst>
              <a:gd name="adj1" fmla="val 3413796"/>
            </a:avLst>
          </a:prstGeom>
          <a:ln>
            <a:tailEnd type="arrow"/>
          </a:ln>
          <a:effectLst/>
        </p:spPr>
        <p:style>
          <a:lnRef idx="2">
            <a:schemeClr val="accent2"/>
          </a:lnRef>
          <a:fillRef idx="0">
            <a:schemeClr val="accent2"/>
          </a:fillRef>
          <a:effectRef idx="1">
            <a:schemeClr val="accent2"/>
          </a:effectRef>
          <a:fontRef idx="minor">
            <a:schemeClr val="tx1"/>
          </a:fontRef>
        </p:style>
      </p:cxnSp>
      <p:sp>
        <p:nvSpPr>
          <p:cNvPr id="28" name="Rectangle 27"/>
          <p:cNvSpPr/>
          <p:nvPr/>
        </p:nvSpPr>
        <p:spPr>
          <a:xfrm>
            <a:off x="5903464" y="2971300"/>
            <a:ext cx="1562432" cy="309398"/>
          </a:xfrm>
          <a:prstGeom prst="rect">
            <a:avLst/>
          </a:prstGeom>
          <a:solidFill>
            <a:schemeClr val="accent1">
              <a:lumMod val="40000"/>
              <a:lumOff val="60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onsolas" panose="020B0609020204030204" pitchFamily="49" charset="0"/>
                <a:ea typeface="Consolas Regular" charset="0"/>
                <a:cs typeface="Consolas Regular" charset="0"/>
              </a:rPr>
              <a:t>11</a:t>
            </a:r>
          </a:p>
        </p:txBody>
      </p:sp>
      <p:sp>
        <p:nvSpPr>
          <p:cNvPr id="29" name="TextBox 28"/>
          <p:cNvSpPr txBox="1"/>
          <p:nvPr/>
        </p:nvSpPr>
        <p:spPr>
          <a:xfrm>
            <a:off x="5903464" y="5352742"/>
            <a:ext cx="745717" cy="338554"/>
          </a:xfrm>
          <a:prstGeom prst="rect">
            <a:avLst/>
          </a:prstGeom>
          <a:noFill/>
          <a:effectLst/>
        </p:spPr>
        <p:txBody>
          <a:bodyPr wrap="none" rtlCol="0">
            <a:spAutoFit/>
          </a:bodyPr>
          <a:lstStyle/>
          <a:p>
            <a:r>
              <a:rPr lang="en-US" sz="1600" dirty="0">
                <a:latin typeface="Consolas" panose="020B0609020204030204" pitchFamily="49" charset="0"/>
                <a:ea typeface="Consolas Regular" charset="0"/>
                <a:cs typeface="Consolas Regular" charset="0"/>
              </a:rPr>
              <a:t>20 11</a:t>
            </a:r>
          </a:p>
        </p:txBody>
      </p:sp>
      <p:sp>
        <p:nvSpPr>
          <p:cNvPr id="37" name="TextBox 36"/>
          <p:cNvSpPr txBox="1"/>
          <p:nvPr/>
        </p:nvSpPr>
        <p:spPr>
          <a:xfrm>
            <a:off x="5903464" y="5691296"/>
            <a:ext cx="409086" cy="338554"/>
          </a:xfrm>
          <a:prstGeom prst="rect">
            <a:avLst/>
          </a:prstGeom>
          <a:noFill/>
        </p:spPr>
        <p:txBody>
          <a:bodyPr wrap="none" rtlCol="0">
            <a:spAutoFit/>
          </a:bodyPr>
          <a:lstStyle/>
          <a:p>
            <a:r>
              <a:rPr lang="en-US" sz="1600" dirty="0">
                <a:latin typeface="Consolas" panose="020B0609020204030204" pitchFamily="49" charset="0"/>
                <a:ea typeface="Consolas Regular" charset="0"/>
                <a:cs typeface="Consolas Regular" charset="0"/>
              </a:rPr>
              <a:t>11</a:t>
            </a:r>
          </a:p>
        </p:txBody>
      </p:sp>
      <p:sp>
        <p:nvSpPr>
          <p:cNvPr id="38" name="Rounded Rectangle 37"/>
          <p:cNvSpPr/>
          <p:nvPr/>
        </p:nvSpPr>
        <p:spPr>
          <a:xfrm>
            <a:off x="444149" y="2492484"/>
            <a:ext cx="4580322" cy="786463"/>
          </a:xfrm>
          <a:prstGeom prst="roundRect">
            <a:avLst/>
          </a:prstGeom>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accent5">
                    <a:lumMod val="75000"/>
                  </a:schemeClr>
                </a:solidFill>
                <a:latin typeface="Consolas" panose="020B0609020204030204" pitchFamily="49" charset="0"/>
                <a:ea typeface="Consolas Regular" charset="0"/>
                <a:cs typeface="Consolas Regular" charset="0"/>
              </a:rPr>
              <a:t>*</a:t>
            </a:r>
            <a:r>
              <a:rPr lang="en-US" dirty="0" err="1">
                <a:solidFill>
                  <a:schemeClr val="accent5">
                    <a:lumMod val="75000"/>
                  </a:schemeClr>
                </a:solidFill>
                <a:latin typeface="Consolas" panose="020B0609020204030204" pitchFamily="49" charset="0"/>
                <a:ea typeface="Consolas Regular" charset="0"/>
                <a:cs typeface="Consolas Regular" charset="0"/>
              </a:rPr>
              <a:t>ptr</a:t>
            </a:r>
            <a:r>
              <a:rPr lang="en-US" dirty="0">
                <a:solidFill>
                  <a:schemeClr val="accent5">
                    <a:lumMod val="75000"/>
                  </a:schemeClr>
                </a:solidFill>
                <a:latin typeface="Consolas" panose="020B0609020204030204" pitchFamily="49" charset="0"/>
                <a:ea typeface="Consolas Regular" charset="0"/>
                <a:cs typeface="Consolas Regular" charset="0"/>
              </a:rPr>
              <a:t> </a:t>
            </a:r>
            <a:r>
              <a:rPr lang="en-US" dirty="0">
                <a:latin typeface="Avenir Next Condensed Regular" charset="0"/>
              </a:rPr>
              <a:t>can be viewed as an alias (i.e., another name) of the variable that the pointer </a:t>
            </a:r>
            <a:r>
              <a:rPr lang="en-US" dirty="0" err="1">
                <a:solidFill>
                  <a:schemeClr val="accent5">
                    <a:lumMod val="75000"/>
                  </a:schemeClr>
                </a:solidFill>
                <a:latin typeface="Consolas" panose="020B0609020204030204" pitchFamily="49" charset="0"/>
                <a:ea typeface="Consolas Regular" charset="0"/>
                <a:cs typeface="Consolas Regular" charset="0"/>
              </a:rPr>
              <a:t>ptr</a:t>
            </a:r>
            <a:r>
              <a:rPr lang="en-US" dirty="0">
                <a:latin typeface="Avenir Next Condensed Regular" charset="0"/>
              </a:rPr>
              <a:t> points to.</a:t>
            </a:r>
          </a:p>
        </p:txBody>
      </p:sp>
      <p:sp>
        <p:nvSpPr>
          <p:cNvPr id="39" name="Rounded Rectangle 38"/>
          <p:cNvSpPr/>
          <p:nvPr/>
        </p:nvSpPr>
        <p:spPr>
          <a:xfrm>
            <a:off x="757332" y="3280168"/>
            <a:ext cx="4428935" cy="903447"/>
          </a:xfrm>
          <a:prstGeom prst="roundRect">
            <a:avLst/>
          </a:prstGeom>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Avenir Next Condensed Regular" charset="0"/>
              </a:rPr>
              <a:t>Note that </a:t>
            </a:r>
            <a:r>
              <a:rPr lang="en-US" dirty="0">
                <a:solidFill>
                  <a:schemeClr val="accent5">
                    <a:lumMod val="75000"/>
                  </a:schemeClr>
                </a:solidFill>
                <a:latin typeface="Consolas" panose="020B0609020204030204" pitchFamily="49" charset="0"/>
                <a:ea typeface="Consolas Regular" charset="0"/>
                <a:cs typeface="Consolas Regular" charset="0"/>
              </a:rPr>
              <a:t>*</a:t>
            </a:r>
            <a:r>
              <a:rPr lang="en-US" dirty="0">
                <a:latin typeface="Avenir Next Condensed Regular" charset="0"/>
              </a:rPr>
              <a:t> is both used (1) to </a:t>
            </a:r>
            <a:r>
              <a:rPr lang="en-US" dirty="0">
                <a:solidFill>
                  <a:schemeClr val="accent6">
                    <a:lumMod val="75000"/>
                  </a:schemeClr>
                </a:solidFill>
                <a:latin typeface="Avenir Next Condensed Regular" charset="0"/>
              </a:rPr>
              <a:t>declare</a:t>
            </a:r>
            <a:r>
              <a:rPr lang="en-US" dirty="0">
                <a:latin typeface="Avenir Next Condensed Regular" charset="0"/>
              </a:rPr>
              <a:t> a pointer and (2) to </a:t>
            </a:r>
            <a:r>
              <a:rPr lang="en-US" dirty="0">
                <a:solidFill>
                  <a:schemeClr val="accent6">
                    <a:lumMod val="75000"/>
                  </a:schemeClr>
                </a:solidFill>
                <a:latin typeface="Avenir Next Condensed Regular" charset="0"/>
              </a:rPr>
              <a:t>dereference</a:t>
            </a:r>
            <a:r>
              <a:rPr lang="en-US" dirty="0">
                <a:latin typeface="Avenir Next Condensed Regular" charset="0"/>
              </a:rPr>
              <a:t> a pointer.  It has different meanings in the two cases.</a:t>
            </a:r>
          </a:p>
        </p:txBody>
      </p:sp>
      <p:sp>
        <p:nvSpPr>
          <p:cNvPr id="40" name="Rounded Rectangle 39"/>
          <p:cNvSpPr/>
          <p:nvPr/>
        </p:nvSpPr>
        <p:spPr>
          <a:xfrm>
            <a:off x="2186581" y="4182394"/>
            <a:ext cx="3458211" cy="948778"/>
          </a:xfrm>
          <a:prstGeom prst="roundRect">
            <a:avLst/>
          </a:prstGeom>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atin typeface="Avenir Next Condensed Regular" charset="0"/>
              </a:rPr>
              <a:t>The parentheses are necessary since the </a:t>
            </a:r>
            <a:r>
              <a:rPr lang="en-US" dirty="0">
                <a:latin typeface="Consolas" panose="020B0609020204030204" pitchFamily="49" charset="0"/>
                <a:ea typeface="Consolas Regular" charset="0"/>
                <a:cs typeface="Consolas Regular" charset="0"/>
              </a:rPr>
              <a:t>++</a:t>
            </a:r>
            <a:r>
              <a:rPr lang="en-US" dirty="0">
                <a:latin typeface="Avenir Next Condensed Regular" charset="0"/>
              </a:rPr>
              <a:t> operator takes high precedence over </a:t>
            </a:r>
            <a:r>
              <a:rPr lang="en-US" dirty="0">
                <a:latin typeface="Consolas" panose="020B0609020204030204" pitchFamily="49" charset="0"/>
                <a:ea typeface="Consolas Regular" charset="0"/>
                <a:cs typeface="Consolas Regular" charset="0"/>
              </a:rPr>
              <a:t>*</a:t>
            </a:r>
          </a:p>
        </p:txBody>
      </p:sp>
      <p:cxnSp>
        <p:nvCxnSpPr>
          <p:cNvPr id="42" name="Straight Arrow Connector 41"/>
          <p:cNvCxnSpPr/>
          <p:nvPr/>
        </p:nvCxnSpPr>
        <p:spPr>
          <a:xfrm flipH="1">
            <a:off x="2051638" y="5125420"/>
            <a:ext cx="682672" cy="130459"/>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647977" y="6228413"/>
            <a:ext cx="1719317" cy="369332"/>
          </a:xfrm>
          <a:prstGeom prst="rect">
            <a:avLst/>
          </a:prstGeom>
          <a:noFill/>
        </p:spPr>
        <p:txBody>
          <a:bodyPr wrap="none" rtlCol="0">
            <a:spAutoFit/>
          </a:bodyPr>
          <a:lstStyle/>
          <a:p>
            <a:r>
              <a:rPr lang="en-US" dirty="0">
                <a:latin typeface="Calibri Light" charset="0"/>
              </a:rPr>
              <a:t>dereference.cpp</a:t>
            </a:r>
          </a:p>
        </p:txBody>
      </p:sp>
    </p:spTree>
    <p:extLst>
      <p:ext uri="{BB962C8B-B14F-4D97-AF65-F5344CB8AC3E}">
        <p14:creationId xmlns:p14="http://schemas.microsoft.com/office/powerpoint/2010/main" val="94456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4"/>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P spid="37" grpId="0"/>
      <p:bldP spid="38" grpId="0" animBg="1"/>
      <p:bldP spid="39" grpId="0" animBg="1"/>
      <p:bldP spid="4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A2D5F323-9395-A24C-8003-89F99F5948AE}" type="slidenum">
              <a:rPr lang="en-US" smtClean="0"/>
              <a:pPr/>
              <a:t>18</a:t>
            </a:fld>
            <a:endParaRPr lang="en-US"/>
          </a:p>
        </p:txBody>
      </p:sp>
      <p:sp>
        <p:nvSpPr>
          <p:cNvPr id="7" name="Rectangle 6"/>
          <p:cNvSpPr/>
          <p:nvPr/>
        </p:nvSpPr>
        <p:spPr>
          <a:xfrm>
            <a:off x="371353" y="877016"/>
            <a:ext cx="3032676" cy="2173545"/>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dirty="0" err="1">
                <a:solidFill>
                  <a:schemeClr val="tx1"/>
                </a:solidFill>
                <a:latin typeface="Consolas" panose="020B0609020204030204" pitchFamily="49" charset="0"/>
                <a:ea typeface="Consolas Regular" charset="0"/>
                <a:cs typeface="Consolas Regular" charset="0"/>
              </a:rPr>
              <a:t>int</a:t>
            </a:r>
            <a:r>
              <a:rPr lang="en-US" dirty="0">
                <a:solidFill>
                  <a:schemeClr val="tx1"/>
                </a:solidFill>
                <a:latin typeface="Consolas" panose="020B0609020204030204" pitchFamily="49" charset="0"/>
                <a:ea typeface="Consolas Regular" charset="0"/>
                <a:cs typeface="Consolas Regular" charset="0"/>
              </a:rPr>
              <a:t> x = 10, y = 20;</a:t>
            </a:r>
          </a:p>
          <a:p>
            <a:r>
              <a:rPr lang="en-US" dirty="0">
                <a:solidFill>
                  <a:schemeClr val="tx1"/>
                </a:solidFill>
                <a:latin typeface="Consolas" panose="020B0609020204030204" pitchFamily="49" charset="0"/>
                <a:ea typeface="Consolas Regular" charset="0"/>
                <a:cs typeface="Consolas Regular" charset="0"/>
              </a:rPr>
              <a:t>string s = "</a:t>
            </a:r>
            <a:r>
              <a:rPr lang="en-US" dirty="0" err="1">
                <a:solidFill>
                  <a:schemeClr val="tx1"/>
                </a:solidFill>
                <a:latin typeface="Consolas" panose="020B0609020204030204" pitchFamily="49" charset="0"/>
                <a:ea typeface="Consolas Regular" charset="0"/>
                <a:cs typeface="Consolas Regular" charset="0"/>
              </a:rPr>
              <a:t>abc</a:t>
            </a:r>
            <a:r>
              <a:rPr lang="en-US" dirty="0">
                <a:solidFill>
                  <a:schemeClr val="tx1"/>
                </a:solidFill>
                <a:latin typeface="Consolas" panose="020B0609020204030204" pitchFamily="49" charset="0"/>
                <a:ea typeface="Consolas Regular" charset="0"/>
                <a:cs typeface="Consolas Regular" charset="0"/>
              </a:rPr>
              <a:t>";</a:t>
            </a:r>
          </a:p>
          <a:p>
            <a:endParaRPr lang="en-US" dirty="0">
              <a:solidFill>
                <a:schemeClr val="tx1"/>
              </a:solidFill>
              <a:latin typeface="Consolas" panose="020B0609020204030204" pitchFamily="49" charset="0"/>
              <a:ea typeface="Consolas Regular" charset="0"/>
              <a:cs typeface="Consolas Regular" charset="0"/>
            </a:endParaRPr>
          </a:p>
          <a:p>
            <a:r>
              <a:rPr lang="en-US" dirty="0" err="1">
                <a:solidFill>
                  <a:schemeClr val="tx1"/>
                </a:solidFill>
                <a:latin typeface="Consolas" panose="020B0609020204030204" pitchFamily="49" charset="0"/>
                <a:ea typeface="Consolas Regular" charset="0"/>
                <a:cs typeface="Consolas Regular" charset="0"/>
              </a:rPr>
              <a:t>int</a:t>
            </a:r>
            <a:r>
              <a:rPr lang="en-US" dirty="0">
                <a:solidFill>
                  <a:schemeClr val="tx1"/>
                </a:solidFill>
                <a:latin typeface="Consolas" panose="020B0609020204030204" pitchFamily="49" charset="0"/>
                <a:ea typeface="Consolas Regular" charset="0"/>
                <a:cs typeface="Consolas Regular" charset="0"/>
              </a:rPr>
              <a:t> * ptr1, * ptr2; </a:t>
            </a:r>
            <a:r>
              <a:rPr lang="en-US" dirty="0" err="1">
                <a:solidFill>
                  <a:schemeClr val="tx1"/>
                </a:solidFill>
                <a:latin typeface="Consolas" panose="020B0609020204030204" pitchFamily="49" charset="0"/>
                <a:ea typeface="Consolas Regular" charset="0"/>
                <a:cs typeface="Consolas Regular" charset="0"/>
              </a:rPr>
              <a:t>int</a:t>
            </a:r>
            <a:r>
              <a:rPr lang="en-US" dirty="0">
                <a:solidFill>
                  <a:schemeClr val="tx1"/>
                </a:solidFill>
                <a:latin typeface="Consolas" panose="020B0609020204030204" pitchFamily="49" charset="0"/>
                <a:ea typeface="Consolas Regular" charset="0"/>
                <a:cs typeface="Consolas Regular" charset="0"/>
              </a:rPr>
              <a:t> * ptr3;</a:t>
            </a:r>
          </a:p>
          <a:p>
            <a:r>
              <a:rPr lang="en-US" dirty="0">
                <a:solidFill>
                  <a:schemeClr val="tx1"/>
                </a:solidFill>
                <a:latin typeface="Consolas" panose="020B0609020204030204" pitchFamily="49" charset="0"/>
                <a:ea typeface="Consolas Regular" charset="0"/>
                <a:cs typeface="Consolas Regular" charset="0"/>
              </a:rPr>
              <a:t>string * ptr4;</a:t>
            </a:r>
          </a:p>
        </p:txBody>
      </p:sp>
      <p:sp>
        <p:nvSpPr>
          <p:cNvPr id="8" name="Rounded Rectangle 7"/>
          <p:cNvSpPr/>
          <p:nvPr/>
        </p:nvSpPr>
        <p:spPr>
          <a:xfrm>
            <a:off x="3461487" y="345782"/>
            <a:ext cx="5455662" cy="4694944"/>
          </a:xfrm>
          <a:prstGeom prst="roundRect">
            <a:avLst>
              <a:gd name="adj" fmla="val 6638"/>
            </a:avLst>
          </a:prstGeom>
        </p:spPr>
        <p:style>
          <a:lnRef idx="2">
            <a:schemeClr val="accent3"/>
          </a:lnRef>
          <a:fillRef idx="1">
            <a:schemeClr val="lt1"/>
          </a:fillRef>
          <a:effectRef idx="0">
            <a:schemeClr val="accent3"/>
          </a:effectRef>
          <a:fontRef idx="minor">
            <a:schemeClr val="dk1"/>
          </a:fontRef>
        </p:style>
        <p:txBody>
          <a:bodyPr rtlCol="0" anchor="ctr"/>
          <a:lstStyle/>
          <a:p>
            <a:r>
              <a:rPr lang="en-US" dirty="0">
                <a:latin typeface="Avenir Next Condensed Regular" charset="0"/>
              </a:rPr>
              <a:t>What are the results of the followings?</a:t>
            </a:r>
          </a:p>
          <a:p>
            <a:pPr marL="341313" indent="-341313">
              <a:spcBef>
                <a:spcPts val="2400"/>
              </a:spcBef>
              <a:buFont typeface="Arial" pitchFamily="34" charset="0"/>
              <a:buChar char="•"/>
            </a:pPr>
            <a:r>
              <a:rPr lang="en-US" dirty="0">
                <a:latin typeface="Consolas" panose="020B0609020204030204" pitchFamily="49" charset="0"/>
                <a:ea typeface="Consolas Regular" charset="0"/>
                <a:cs typeface="Consolas Regular" charset="0"/>
              </a:rPr>
              <a:t>ptr1 = &amp;x;</a:t>
            </a:r>
          </a:p>
          <a:p>
            <a:pPr marL="341313" indent="-341313">
              <a:spcBef>
                <a:spcPts val="2400"/>
              </a:spcBef>
              <a:buFont typeface="Arial" pitchFamily="34" charset="0"/>
              <a:buChar char="•"/>
            </a:pPr>
            <a:r>
              <a:rPr lang="en-US" dirty="0">
                <a:latin typeface="Consolas" panose="020B0609020204030204" pitchFamily="49" charset="0"/>
                <a:ea typeface="Consolas Regular" charset="0"/>
                <a:cs typeface="Consolas Regular" charset="0"/>
              </a:rPr>
              <a:t>ptr2 = &amp;y;</a:t>
            </a:r>
          </a:p>
          <a:p>
            <a:pPr marL="341313" indent="-341313">
              <a:spcBef>
                <a:spcPts val="2400"/>
              </a:spcBef>
              <a:buFont typeface="Arial" pitchFamily="34" charset="0"/>
              <a:buChar char="•"/>
            </a:pPr>
            <a:r>
              <a:rPr lang="en-US" dirty="0">
                <a:latin typeface="Consolas" panose="020B0609020204030204" pitchFamily="49" charset="0"/>
                <a:ea typeface="Consolas Regular" charset="0"/>
                <a:cs typeface="Consolas Regular" charset="0"/>
              </a:rPr>
              <a:t>ptr3 = &amp;y;</a:t>
            </a:r>
          </a:p>
          <a:p>
            <a:pPr marL="341313" indent="-341313">
              <a:spcBef>
                <a:spcPts val="2400"/>
              </a:spcBef>
              <a:buFont typeface="Arial" pitchFamily="34" charset="0"/>
              <a:buChar char="•"/>
            </a:pPr>
            <a:r>
              <a:rPr lang="en-US" dirty="0">
                <a:latin typeface="Consolas" panose="020B0609020204030204" pitchFamily="49" charset="0"/>
                <a:ea typeface="Consolas Regular" charset="0"/>
                <a:cs typeface="Consolas Regular" charset="0"/>
              </a:rPr>
              <a:t>ptr4 = &amp;y;</a:t>
            </a:r>
          </a:p>
          <a:p>
            <a:pPr marL="341313" indent="-341313">
              <a:spcBef>
                <a:spcPts val="2400"/>
              </a:spcBef>
              <a:buFont typeface="Arial" pitchFamily="34" charset="0"/>
              <a:buChar char="•"/>
            </a:pPr>
            <a:r>
              <a:rPr lang="en-US" dirty="0">
                <a:latin typeface="Consolas" panose="020B0609020204030204" pitchFamily="49" charset="0"/>
                <a:ea typeface="Consolas Regular" charset="0"/>
                <a:cs typeface="Consolas Regular" charset="0"/>
              </a:rPr>
              <a:t>*ptr1 = *ptr2;</a:t>
            </a:r>
          </a:p>
          <a:p>
            <a:pPr marL="341313" indent="-341313">
              <a:spcBef>
                <a:spcPts val="2400"/>
              </a:spcBef>
              <a:buFont typeface="Arial" pitchFamily="34" charset="0"/>
              <a:buChar char="•"/>
            </a:pPr>
            <a:r>
              <a:rPr lang="en-US" dirty="0">
                <a:latin typeface="Consolas" panose="020B0609020204030204" pitchFamily="49" charset="0"/>
                <a:ea typeface="Consolas Regular" charset="0"/>
                <a:cs typeface="Consolas Regular" charset="0"/>
              </a:rPr>
              <a:t>*ptr3 = *&amp;x - 10;</a:t>
            </a:r>
          </a:p>
          <a:p>
            <a:pPr marL="341313" indent="-341313">
              <a:spcBef>
                <a:spcPts val="2400"/>
              </a:spcBef>
              <a:buFont typeface="Arial" pitchFamily="34" charset="0"/>
              <a:buChar char="•"/>
            </a:pPr>
            <a:r>
              <a:rPr lang="en-US" dirty="0" err="1">
                <a:latin typeface="Consolas" panose="020B0609020204030204" pitchFamily="49" charset="0"/>
                <a:ea typeface="Consolas Regular" charset="0"/>
                <a:cs typeface="Consolas Regular" charset="0"/>
              </a:rPr>
              <a:t>cout</a:t>
            </a:r>
            <a:r>
              <a:rPr lang="en-US" dirty="0">
                <a:latin typeface="Consolas" panose="020B0609020204030204" pitchFamily="49" charset="0"/>
                <a:ea typeface="Consolas Regular" charset="0"/>
                <a:cs typeface="Consolas Regular" charset="0"/>
              </a:rPr>
              <a:t> &lt;&lt; *ptr3;</a:t>
            </a:r>
          </a:p>
        </p:txBody>
      </p:sp>
      <p:sp>
        <p:nvSpPr>
          <p:cNvPr id="9" name="Rectangle 8"/>
          <p:cNvSpPr/>
          <p:nvPr/>
        </p:nvSpPr>
        <p:spPr>
          <a:xfrm>
            <a:off x="5806888" y="967714"/>
            <a:ext cx="2401901" cy="417844"/>
          </a:xfrm>
          <a:prstGeom prst="rect">
            <a:avLst/>
          </a:prstGeom>
          <a:solidFill>
            <a:schemeClr val="accent4">
              <a:lumMod val="20000"/>
              <a:lumOff val="80000"/>
            </a:schemeClr>
          </a:solidFill>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latin typeface="Consolas" panose="020B0609020204030204" pitchFamily="49" charset="0"/>
                <a:ea typeface="Consolas Regular" charset="0"/>
                <a:cs typeface="Consolas Regular" charset="0"/>
              </a:rPr>
              <a:t>ptr1 </a:t>
            </a:r>
            <a:r>
              <a:rPr lang="en-US" dirty="0">
                <a:latin typeface="Avenir Next Condensed Regular" charset="0"/>
                <a:ea typeface="Consolas Regular" charset="0"/>
                <a:cs typeface="Consolas Regular" charset="0"/>
              </a:rPr>
              <a:t>points to</a:t>
            </a:r>
            <a:r>
              <a:rPr lang="en-US" dirty="0">
                <a:latin typeface="Consolas" panose="020B0609020204030204" pitchFamily="49" charset="0"/>
                <a:ea typeface="Consolas Regular" charset="0"/>
                <a:cs typeface="Consolas Regular" charset="0"/>
              </a:rPr>
              <a:t> x</a:t>
            </a:r>
            <a:endParaRPr lang="en-US" dirty="0">
              <a:latin typeface="Calibri Light" charset="0"/>
            </a:endParaRPr>
          </a:p>
        </p:txBody>
      </p:sp>
      <p:sp>
        <p:nvSpPr>
          <p:cNvPr id="10" name="Rectangle 9"/>
          <p:cNvSpPr/>
          <p:nvPr/>
        </p:nvSpPr>
        <p:spPr>
          <a:xfrm>
            <a:off x="5806887" y="1575789"/>
            <a:ext cx="2401901" cy="417844"/>
          </a:xfrm>
          <a:prstGeom prst="rect">
            <a:avLst/>
          </a:prstGeom>
          <a:solidFill>
            <a:schemeClr val="accent5">
              <a:lumMod val="20000"/>
              <a:lumOff val="80000"/>
            </a:schemeClr>
          </a:solidFill>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latin typeface="Consolas" panose="020B0609020204030204" pitchFamily="49" charset="0"/>
                <a:ea typeface="Consolas Regular" charset="0"/>
                <a:cs typeface="Consolas Regular" charset="0"/>
              </a:rPr>
              <a:t>ptr2 </a:t>
            </a:r>
            <a:r>
              <a:rPr lang="en-US" dirty="0">
                <a:latin typeface="Avenir Next Condensed Regular" charset="0"/>
                <a:ea typeface="Consolas Regular" charset="0"/>
                <a:cs typeface="Consolas Regular" charset="0"/>
              </a:rPr>
              <a:t>points to</a:t>
            </a:r>
            <a:r>
              <a:rPr lang="en-US" dirty="0">
                <a:latin typeface="Consolas" panose="020B0609020204030204" pitchFamily="49" charset="0"/>
                <a:ea typeface="Consolas Regular" charset="0"/>
                <a:cs typeface="Consolas Regular" charset="0"/>
              </a:rPr>
              <a:t> y</a:t>
            </a:r>
            <a:endParaRPr lang="en-US" dirty="0">
              <a:latin typeface="Calibri Light" charset="0"/>
            </a:endParaRPr>
          </a:p>
        </p:txBody>
      </p:sp>
      <p:sp>
        <p:nvSpPr>
          <p:cNvPr id="12" name="Rectangle 11"/>
          <p:cNvSpPr/>
          <p:nvPr/>
        </p:nvSpPr>
        <p:spPr>
          <a:xfrm>
            <a:off x="5524820" y="2719111"/>
            <a:ext cx="3346225" cy="590145"/>
          </a:xfrm>
          <a:prstGeom prst="rect">
            <a:avLst/>
          </a:prstGeom>
          <a:solidFill>
            <a:schemeClr val="accent5">
              <a:lumMod val="20000"/>
              <a:lumOff val="80000"/>
            </a:schemeClr>
          </a:solidFill>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latin typeface="Avenir Next Condensed Regular" charset="0"/>
                <a:ea typeface="Consolas Regular" charset="0"/>
                <a:cs typeface="Consolas Regular" charset="0"/>
              </a:rPr>
              <a:t>Error! A pointer to </a:t>
            </a:r>
            <a:r>
              <a:rPr lang="en-US" dirty="0">
                <a:latin typeface="Consolas" panose="020B0609020204030204" pitchFamily="49" charset="0"/>
                <a:ea typeface="Consolas Regular" charset="0"/>
                <a:cs typeface="Consolas Regular" charset="0"/>
              </a:rPr>
              <a:t>string </a:t>
            </a:r>
            <a:r>
              <a:rPr lang="en-US" dirty="0">
                <a:latin typeface="Avenir Next Condensed Regular" charset="0"/>
                <a:ea typeface="Consolas Regular" charset="0"/>
                <a:cs typeface="Consolas Regular" charset="0"/>
              </a:rPr>
              <a:t>cannot store the address of an </a:t>
            </a:r>
            <a:r>
              <a:rPr lang="en-US" dirty="0" err="1">
                <a:latin typeface="Consolas" panose="020B0609020204030204" pitchFamily="49" charset="0"/>
                <a:ea typeface="Consolas Regular" charset="0"/>
                <a:cs typeface="Consolas Regular" charset="0"/>
              </a:rPr>
              <a:t>int</a:t>
            </a:r>
            <a:endParaRPr lang="en-US" dirty="0">
              <a:latin typeface="Consolas" panose="020B0609020204030204" pitchFamily="49" charset="0"/>
              <a:ea typeface="Consolas Regular" charset="0"/>
              <a:cs typeface="Consolas Regular" charset="0"/>
            </a:endParaRPr>
          </a:p>
        </p:txBody>
      </p:sp>
      <p:sp>
        <p:nvSpPr>
          <p:cNvPr id="13" name="Rectangle 12"/>
          <p:cNvSpPr/>
          <p:nvPr/>
        </p:nvSpPr>
        <p:spPr>
          <a:xfrm>
            <a:off x="5806888" y="2146695"/>
            <a:ext cx="2401901" cy="417844"/>
          </a:xfrm>
          <a:prstGeom prst="rect">
            <a:avLst/>
          </a:prstGeom>
          <a:solidFill>
            <a:schemeClr val="accent4">
              <a:lumMod val="20000"/>
              <a:lumOff val="80000"/>
            </a:schemeClr>
          </a:solidFill>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latin typeface="Consolas" panose="020B0609020204030204" pitchFamily="49" charset="0"/>
                <a:ea typeface="Consolas Regular" charset="0"/>
                <a:cs typeface="Consolas Regular" charset="0"/>
              </a:rPr>
              <a:t>ptr3 </a:t>
            </a:r>
            <a:r>
              <a:rPr lang="en-US" dirty="0">
                <a:latin typeface="Avenir Next Condensed Regular" charset="0"/>
                <a:ea typeface="Consolas Regular" charset="0"/>
                <a:cs typeface="Consolas Regular" charset="0"/>
              </a:rPr>
              <a:t>also points to y</a:t>
            </a:r>
            <a:r>
              <a:rPr lang="en-US" dirty="0">
                <a:latin typeface="Consolas" panose="020B0609020204030204" pitchFamily="49" charset="0"/>
                <a:ea typeface="Consolas Regular" charset="0"/>
                <a:cs typeface="Consolas Regular" charset="0"/>
              </a:rPr>
              <a:t> </a:t>
            </a:r>
          </a:p>
        </p:txBody>
      </p:sp>
      <p:sp>
        <p:nvSpPr>
          <p:cNvPr id="14" name="Rectangle 13"/>
          <p:cNvSpPr/>
          <p:nvPr/>
        </p:nvSpPr>
        <p:spPr>
          <a:xfrm>
            <a:off x="6189318" y="3376764"/>
            <a:ext cx="2401901" cy="436954"/>
          </a:xfrm>
          <a:prstGeom prst="rect">
            <a:avLst/>
          </a:prstGeom>
          <a:solidFill>
            <a:schemeClr val="accent4">
              <a:lumMod val="20000"/>
              <a:lumOff val="80000"/>
            </a:schemeClr>
          </a:solidFill>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latin typeface="Consolas" panose="020B0609020204030204" pitchFamily="49" charset="0"/>
                <a:ea typeface="Consolas Regular" charset="0"/>
                <a:cs typeface="Consolas Regular" charset="0"/>
              </a:rPr>
              <a:t>x </a:t>
            </a:r>
            <a:r>
              <a:rPr lang="en-US" dirty="0">
                <a:latin typeface="Avenir Next Condensed Regular" charset="0"/>
                <a:ea typeface="Consolas Regular" charset="0"/>
                <a:cs typeface="Consolas Regular" charset="0"/>
              </a:rPr>
              <a:t>now stores</a:t>
            </a:r>
            <a:r>
              <a:rPr lang="en-US" dirty="0">
                <a:latin typeface="Consolas" panose="020B0609020204030204" pitchFamily="49" charset="0"/>
                <a:ea typeface="Consolas Regular" charset="0"/>
                <a:cs typeface="Consolas Regular" charset="0"/>
              </a:rPr>
              <a:t> 20</a:t>
            </a:r>
          </a:p>
        </p:txBody>
      </p:sp>
      <p:sp>
        <p:nvSpPr>
          <p:cNvPr id="16" name="Rectangle 15"/>
          <p:cNvSpPr/>
          <p:nvPr/>
        </p:nvSpPr>
        <p:spPr>
          <a:xfrm>
            <a:off x="6419049" y="3942945"/>
            <a:ext cx="2401901" cy="436954"/>
          </a:xfrm>
          <a:prstGeom prst="rect">
            <a:avLst/>
          </a:prstGeom>
          <a:solidFill>
            <a:schemeClr val="accent5">
              <a:lumMod val="20000"/>
              <a:lumOff val="80000"/>
            </a:schemeClr>
          </a:solidFill>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latin typeface="Consolas" panose="020B0609020204030204" pitchFamily="49" charset="0"/>
                <a:ea typeface="Consolas Regular" charset="0"/>
                <a:cs typeface="Consolas Regular" charset="0"/>
              </a:rPr>
              <a:t>y </a:t>
            </a:r>
            <a:r>
              <a:rPr lang="en-US" dirty="0">
                <a:latin typeface="Avenir Next Condensed Regular" charset="0"/>
                <a:ea typeface="Consolas Regular" charset="0"/>
                <a:cs typeface="Consolas Regular" charset="0"/>
              </a:rPr>
              <a:t>now stores</a:t>
            </a:r>
            <a:r>
              <a:rPr lang="en-US" dirty="0">
                <a:latin typeface="Consolas" panose="020B0609020204030204" pitchFamily="49" charset="0"/>
                <a:ea typeface="Consolas Regular" charset="0"/>
                <a:cs typeface="Consolas Regular" charset="0"/>
              </a:rPr>
              <a:t> 10</a:t>
            </a:r>
            <a:endParaRPr lang="en-US" dirty="0">
              <a:latin typeface="Calibri Light" charset="0"/>
            </a:endParaRPr>
          </a:p>
        </p:txBody>
      </p:sp>
      <p:sp>
        <p:nvSpPr>
          <p:cNvPr id="17" name="Rectangle 16"/>
          <p:cNvSpPr/>
          <p:nvPr/>
        </p:nvSpPr>
        <p:spPr>
          <a:xfrm>
            <a:off x="6189318" y="4516392"/>
            <a:ext cx="2401901" cy="436954"/>
          </a:xfrm>
          <a:prstGeom prst="rect">
            <a:avLst/>
          </a:prstGeom>
          <a:solidFill>
            <a:schemeClr val="accent4">
              <a:lumMod val="20000"/>
              <a:lumOff val="80000"/>
            </a:schemeClr>
          </a:solidFill>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latin typeface="Consolas" panose="020B0609020204030204" pitchFamily="49" charset="0"/>
                <a:ea typeface="Consolas Regular" charset="0"/>
                <a:cs typeface="Consolas Regular" charset="0"/>
              </a:rPr>
              <a:t>10</a:t>
            </a:r>
          </a:p>
        </p:txBody>
      </p:sp>
      <p:sp>
        <p:nvSpPr>
          <p:cNvPr id="19" name="Rectangle 18"/>
          <p:cNvSpPr/>
          <p:nvPr/>
        </p:nvSpPr>
        <p:spPr>
          <a:xfrm>
            <a:off x="5048410" y="4027470"/>
            <a:ext cx="476410" cy="26790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charset="0"/>
            </a:endParaRPr>
          </a:p>
        </p:txBody>
      </p:sp>
      <p:grpSp>
        <p:nvGrpSpPr>
          <p:cNvPr id="2" name="Group 1"/>
          <p:cNvGrpSpPr/>
          <p:nvPr/>
        </p:nvGrpSpPr>
        <p:grpSpPr>
          <a:xfrm>
            <a:off x="952500" y="4295376"/>
            <a:ext cx="4343400" cy="1728906"/>
            <a:chOff x="952500" y="4295376"/>
            <a:chExt cx="4343400" cy="1728906"/>
          </a:xfrm>
          <a:effectLst/>
        </p:grpSpPr>
        <p:sp>
          <p:nvSpPr>
            <p:cNvPr id="18" name="Rounded Rectangle 17"/>
            <p:cNvSpPr/>
            <p:nvPr/>
          </p:nvSpPr>
          <p:spPr>
            <a:xfrm>
              <a:off x="952500" y="5237819"/>
              <a:ext cx="4343400" cy="786463"/>
            </a:xfrm>
            <a:prstGeom prst="roundRect">
              <a:avLst/>
            </a:prstGeom>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accent6">
                      <a:lumMod val="75000"/>
                    </a:schemeClr>
                  </a:solidFill>
                  <a:latin typeface="Consolas" panose="020B0609020204030204" pitchFamily="49" charset="0"/>
                  <a:ea typeface="Consolas Regular" charset="0"/>
                  <a:cs typeface="Consolas Regular" charset="0"/>
                </a:rPr>
                <a:t>&amp;</a:t>
              </a:r>
              <a:r>
                <a:rPr lang="en-US" dirty="0">
                  <a:latin typeface="Avenir Next Condensed Regular" charset="0"/>
                </a:rPr>
                <a:t> and </a:t>
              </a:r>
              <a:r>
                <a:rPr lang="en-US" dirty="0">
                  <a:solidFill>
                    <a:schemeClr val="accent6">
                      <a:lumMod val="75000"/>
                    </a:schemeClr>
                  </a:solidFill>
                  <a:latin typeface="Consolas" panose="020B0609020204030204" pitchFamily="49" charset="0"/>
                  <a:ea typeface="Consolas Regular" charset="0"/>
                  <a:cs typeface="Consolas Regular" charset="0"/>
                </a:rPr>
                <a:t>*</a:t>
              </a:r>
              <a:r>
                <a:rPr lang="en-US" dirty="0">
                  <a:latin typeface="Avenir Next Condensed Regular" charset="0"/>
                </a:rPr>
                <a:t> are inverse of each other</a:t>
              </a:r>
            </a:p>
          </p:txBody>
        </p:sp>
        <p:cxnSp>
          <p:nvCxnSpPr>
            <p:cNvPr id="21" name="Curved Connector 20"/>
            <p:cNvCxnSpPr>
              <a:stCxn id="18" idx="0"/>
              <a:endCxn id="19" idx="2"/>
            </p:cNvCxnSpPr>
            <p:nvPr/>
          </p:nvCxnSpPr>
          <p:spPr>
            <a:xfrm rot="5400000" flipH="1" flipV="1">
              <a:off x="3734185" y="3685390"/>
              <a:ext cx="942444" cy="2162415"/>
            </a:xfrm>
            <a:prstGeom prst="curvedConnector3">
              <a:avLst>
                <a:gd name="adj1" fmla="val 27985"/>
              </a:avLst>
            </a:prstGeom>
            <a:ln>
              <a:tailEnd type="arrow"/>
            </a:ln>
            <a:effectLst/>
          </p:spPr>
          <p:style>
            <a:lnRef idx="2">
              <a:schemeClr val="accent6"/>
            </a:lnRef>
            <a:fillRef idx="0">
              <a:schemeClr val="accent6"/>
            </a:fillRef>
            <a:effectRef idx="1">
              <a:schemeClr val="accent6"/>
            </a:effectRef>
            <a:fontRef idx="minor">
              <a:schemeClr val="tx1"/>
            </a:fontRef>
          </p:style>
        </p:cxnSp>
      </p:grpSp>
    </p:spTree>
    <p:extLst>
      <p:ext uri="{BB962C8B-B14F-4D97-AF65-F5344CB8AC3E}">
        <p14:creationId xmlns:p14="http://schemas.microsoft.com/office/powerpoint/2010/main" val="2797623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P spid="13" grpId="0" animBg="1"/>
      <p:bldP spid="14" grpId="0" animBg="1"/>
      <p:bldP spid="16" grpId="0" animBg="1"/>
      <p:bldP spid="1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4683599" y="2825782"/>
            <a:ext cx="2004560" cy="2514621"/>
          </a:xfrm>
          <a:prstGeom prst="rect">
            <a:avLst/>
          </a:prstGeom>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latin typeface="Calibri Light" charset="0"/>
            </a:endParaRPr>
          </a:p>
        </p:txBody>
      </p:sp>
      <p:sp>
        <p:nvSpPr>
          <p:cNvPr id="2" name="Title 1"/>
          <p:cNvSpPr>
            <a:spLocks noGrp="1"/>
          </p:cNvSpPr>
          <p:nvPr>
            <p:ph type="title"/>
          </p:nvPr>
        </p:nvSpPr>
        <p:spPr/>
        <p:txBody>
          <a:bodyPr/>
          <a:lstStyle/>
          <a:p>
            <a:r>
              <a:rPr lang="en-US" dirty="0"/>
              <a:t>Member Access Operator</a:t>
            </a:r>
          </a:p>
        </p:txBody>
      </p:sp>
      <p:sp>
        <p:nvSpPr>
          <p:cNvPr id="3" name="Content Placeholder 2"/>
          <p:cNvSpPr>
            <a:spLocks noGrp="1"/>
          </p:cNvSpPr>
          <p:nvPr>
            <p:ph idx="1"/>
          </p:nvPr>
        </p:nvSpPr>
        <p:spPr/>
        <p:txBody>
          <a:bodyPr/>
          <a:lstStyle/>
          <a:p>
            <a:r>
              <a:rPr lang="en-US" dirty="0"/>
              <a:t>Consider a pointer that points to a compound data (e.g., a structure or a class):</a:t>
            </a:r>
            <a:endParaRPr lang="en-US" dirty="0">
              <a:solidFill>
                <a:schemeClr val="accent6">
                  <a:lumMod val="75000"/>
                </a:schemeClr>
              </a:solidFill>
              <a:latin typeface="Consolas" panose="020B0609020204030204" pitchFamily="49" charset="0"/>
              <a:ea typeface="Consolas Regular" charset="0"/>
              <a:cs typeface="Consolas Regular" charset="0"/>
            </a:endParaRPr>
          </a:p>
        </p:txBody>
      </p:sp>
      <p:sp>
        <p:nvSpPr>
          <p:cNvPr id="5" name="Slide Number Placeholder 4"/>
          <p:cNvSpPr>
            <a:spLocks noGrp="1"/>
          </p:cNvSpPr>
          <p:nvPr>
            <p:ph type="sldNum" sz="quarter" idx="12"/>
          </p:nvPr>
        </p:nvSpPr>
        <p:spPr>
          <a:effectLst/>
        </p:spPr>
        <p:txBody>
          <a:bodyPr/>
          <a:lstStyle/>
          <a:p>
            <a:fld id="{A2D5F323-9395-A24C-8003-89F99F5948AE}" type="slidenum">
              <a:rPr lang="en-US" smtClean="0"/>
              <a:pPr/>
              <a:t>19</a:t>
            </a:fld>
            <a:endParaRPr lang="en-US"/>
          </a:p>
        </p:txBody>
      </p:sp>
      <p:sp>
        <p:nvSpPr>
          <p:cNvPr id="6" name="Rectangle 5"/>
          <p:cNvSpPr/>
          <p:nvPr/>
        </p:nvSpPr>
        <p:spPr>
          <a:xfrm>
            <a:off x="683880" y="2551099"/>
            <a:ext cx="3234978" cy="3081297"/>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dirty="0" err="1">
                <a:solidFill>
                  <a:schemeClr val="tx1"/>
                </a:solidFill>
                <a:latin typeface="Consolas" panose="020B0609020204030204" pitchFamily="49" charset="0"/>
                <a:ea typeface="Consolas Regular" charset="0"/>
                <a:cs typeface="Consolas Regular" charset="0"/>
              </a:rPr>
              <a:t>struct</a:t>
            </a:r>
            <a:r>
              <a:rPr lang="en-US" dirty="0">
                <a:solidFill>
                  <a:schemeClr val="tx1"/>
                </a:solidFill>
                <a:latin typeface="Consolas" panose="020B0609020204030204" pitchFamily="49" charset="0"/>
                <a:ea typeface="Consolas Regular" charset="0"/>
                <a:cs typeface="Consolas Regular" charset="0"/>
              </a:rPr>
              <a:t> Date</a:t>
            </a:r>
          </a:p>
          <a:p>
            <a:r>
              <a:rPr lang="en-US" dirty="0">
                <a:solidFill>
                  <a:schemeClr val="tx1"/>
                </a:solidFill>
                <a:latin typeface="Consolas" panose="020B0609020204030204" pitchFamily="49" charset="0"/>
                <a:ea typeface="Consolas Regular" charset="0"/>
                <a:cs typeface="Consolas Regular" charset="0"/>
              </a:rPr>
              <a:t>{</a:t>
            </a:r>
          </a:p>
          <a:p>
            <a:r>
              <a:rPr lang="en-US" dirty="0">
                <a:solidFill>
                  <a:schemeClr val="tx1"/>
                </a:solidFill>
                <a:latin typeface="Consolas" panose="020B0609020204030204" pitchFamily="49" charset="0"/>
                <a:ea typeface="Consolas Regular" charset="0"/>
                <a:cs typeface="Consolas Regular" charset="0"/>
              </a:rPr>
              <a:t>	</a:t>
            </a:r>
            <a:r>
              <a:rPr lang="en-US" dirty="0" err="1">
                <a:solidFill>
                  <a:schemeClr val="tx1"/>
                </a:solidFill>
                <a:latin typeface="Consolas" panose="020B0609020204030204" pitchFamily="49" charset="0"/>
                <a:ea typeface="Consolas Regular" charset="0"/>
                <a:cs typeface="Consolas Regular" charset="0"/>
              </a:rPr>
              <a:t>int</a:t>
            </a:r>
            <a:r>
              <a:rPr lang="en-US" dirty="0">
                <a:solidFill>
                  <a:schemeClr val="tx1"/>
                </a:solidFill>
                <a:latin typeface="Consolas" panose="020B0609020204030204" pitchFamily="49" charset="0"/>
                <a:ea typeface="Consolas Regular" charset="0"/>
                <a:cs typeface="Consolas Regular" charset="0"/>
              </a:rPr>
              <a:t> day;</a:t>
            </a:r>
          </a:p>
          <a:p>
            <a:r>
              <a:rPr lang="en-US" dirty="0">
                <a:solidFill>
                  <a:schemeClr val="tx1"/>
                </a:solidFill>
                <a:latin typeface="Consolas" panose="020B0609020204030204" pitchFamily="49" charset="0"/>
                <a:ea typeface="Consolas Regular" charset="0"/>
                <a:cs typeface="Consolas Regular" charset="0"/>
              </a:rPr>
              <a:t>	</a:t>
            </a:r>
            <a:r>
              <a:rPr lang="en-US" dirty="0" err="1">
                <a:solidFill>
                  <a:schemeClr val="tx1"/>
                </a:solidFill>
                <a:latin typeface="Consolas" panose="020B0609020204030204" pitchFamily="49" charset="0"/>
                <a:ea typeface="Consolas Regular" charset="0"/>
                <a:cs typeface="Consolas Regular" charset="0"/>
              </a:rPr>
              <a:t>int</a:t>
            </a:r>
            <a:r>
              <a:rPr lang="en-US" dirty="0">
                <a:solidFill>
                  <a:schemeClr val="tx1"/>
                </a:solidFill>
                <a:latin typeface="Consolas" panose="020B0609020204030204" pitchFamily="49" charset="0"/>
                <a:ea typeface="Consolas Regular" charset="0"/>
                <a:cs typeface="Consolas Regular" charset="0"/>
              </a:rPr>
              <a:t> month;</a:t>
            </a:r>
          </a:p>
          <a:p>
            <a:r>
              <a:rPr lang="en-US" dirty="0">
                <a:solidFill>
                  <a:schemeClr val="tx1"/>
                </a:solidFill>
                <a:latin typeface="Consolas" panose="020B0609020204030204" pitchFamily="49" charset="0"/>
                <a:ea typeface="Consolas Regular" charset="0"/>
                <a:cs typeface="Consolas Regular" charset="0"/>
              </a:rPr>
              <a:t>	</a:t>
            </a:r>
            <a:r>
              <a:rPr lang="en-US" dirty="0" err="1">
                <a:solidFill>
                  <a:schemeClr val="tx1"/>
                </a:solidFill>
                <a:latin typeface="Consolas" panose="020B0609020204030204" pitchFamily="49" charset="0"/>
                <a:ea typeface="Consolas Regular" charset="0"/>
                <a:cs typeface="Consolas Regular" charset="0"/>
              </a:rPr>
              <a:t>int</a:t>
            </a:r>
            <a:r>
              <a:rPr lang="en-US" dirty="0">
                <a:solidFill>
                  <a:schemeClr val="tx1"/>
                </a:solidFill>
                <a:latin typeface="Consolas" panose="020B0609020204030204" pitchFamily="49" charset="0"/>
                <a:ea typeface="Consolas Regular" charset="0"/>
                <a:cs typeface="Consolas Regular" charset="0"/>
              </a:rPr>
              <a:t> year;</a:t>
            </a:r>
          </a:p>
          <a:p>
            <a:r>
              <a:rPr lang="en-US" dirty="0">
                <a:solidFill>
                  <a:schemeClr val="tx1"/>
                </a:solidFill>
                <a:latin typeface="Consolas" panose="020B0609020204030204" pitchFamily="49" charset="0"/>
                <a:ea typeface="Consolas Regular" charset="0"/>
                <a:cs typeface="Consolas Regular" charset="0"/>
              </a:rPr>
              <a:t>};</a:t>
            </a:r>
          </a:p>
          <a:p>
            <a:endParaRPr lang="en-US" dirty="0">
              <a:solidFill>
                <a:schemeClr val="tx1"/>
              </a:solidFill>
              <a:latin typeface="Consolas" panose="020B0609020204030204" pitchFamily="49" charset="0"/>
              <a:ea typeface="Consolas Regular" charset="0"/>
              <a:cs typeface="Consolas Regular" charset="0"/>
            </a:endParaRPr>
          </a:p>
          <a:p>
            <a:r>
              <a:rPr lang="en-US" dirty="0">
                <a:solidFill>
                  <a:schemeClr val="tx1"/>
                </a:solidFill>
                <a:latin typeface="Consolas" panose="020B0609020204030204" pitchFamily="49" charset="0"/>
                <a:ea typeface="Consolas Regular" charset="0"/>
                <a:cs typeface="Consolas Regular" charset="0"/>
              </a:rPr>
              <a:t>Date today;</a:t>
            </a:r>
          </a:p>
          <a:p>
            <a:endParaRPr lang="en-US" dirty="0">
              <a:solidFill>
                <a:schemeClr val="tx1"/>
              </a:solidFill>
              <a:latin typeface="Consolas" panose="020B0609020204030204" pitchFamily="49" charset="0"/>
              <a:ea typeface="Consolas Regular" charset="0"/>
              <a:cs typeface="Consolas Regular" charset="0"/>
            </a:endParaRPr>
          </a:p>
          <a:p>
            <a:r>
              <a:rPr lang="en-US" dirty="0">
                <a:solidFill>
                  <a:schemeClr val="tx1"/>
                </a:solidFill>
                <a:latin typeface="Consolas" panose="020B0609020204030204" pitchFamily="49" charset="0"/>
                <a:ea typeface="Consolas Regular" charset="0"/>
                <a:cs typeface="Consolas Regular" charset="0"/>
              </a:rPr>
              <a:t>Date * </a:t>
            </a:r>
            <a:r>
              <a:rPr lang="en-US" dirty="0" err="1">
                <a:solidFill>
                  <a:schemeClr val="tx1"/>
                </a:solidFill>
                <a:latin typeface="Consolas" panose="020B0609020204030204" pitchFamily="49" charset="0"/>
                <a:ea typeface="Consolas Regular" charset="0"/>
                <a:cs typeface="Consolas Regular" charset="0"/>
              </a:rPr>
              <a:t>dPtr</a:t>
            </a:r>
            <a:r>
              <a:rPr lang="en-US" dirty="0">
                <a:solidFill>
                  <a:schemeClr val="tx1"/>
                </a:solidFill>
                <a:latin typeface="Consolas" panose="020B0609020204030204" pitchFamily="49" charset="0"/>
                <a:ea typeface="Consolas Regular" charset="0"/>
                <a:cs typeface="Consolas Regular" charset="0"/>
              </a:rPr>
              <a:t> = &amp;today;</a:t>
            </a:r>
          </a:p>
        </p:txBody>
      </p:sp>
      <p:sp>
        <p:nvSpPr>
          <p:cNvPr id="17" name="TextBox 16"/>
          <p:cNvSpPr txBox="1"/>
          <p:nvPr/>
        </p:nvSpPr>
        <p:spPr>
          <a:xfrm>
            <a:off x="6737445" y="4564316"/>
            <a:ext cx="691215" cy="369332"/>
          </a:xfrm>
          <a:prstGeom prst="rect">
            <a:avLst/>
          </a:prstGeom>
          <a:noFill/>
          <a:effectLst/>
        </p:spPr>
        <p:txBody>
          <a:bodyPr wrap="none" rtlCol="0">
            <a:spAutoFit/>
          </a:bodyPr>
          <a:lstStyle/>
          <a:p>
            <a:r>
              <a:rPr lang="en-US" dirty="0" err="1">
                <a:latin typeface="Consolas" panose="020B0609020204030204" pitchFamily="49" charset="0"/>
                <a:ea typeface="Consolas Regular" charset="0"/>
                <a:cs typeface="Consolas Regular" charset="0"/>
              </a:rPr>
              <a:t>dPtr</a:t>
            </a:r>
            <a:endParaRPr lang="en-US" dirty="0">
              <a:latin typeface="Consolas" panose="020B0609020204030204" pitchFamily="49" charset="0"/>
              <a:ea typeface="Consolas Regular" charset="0"/>
              <a:cs typeface="Consolas Regular" charset="0"/>
            </a:endParaRPr>
          </a:p>
        </p:txBody>
      </p:sp>
      <p:cxnSp>
        <p:nvCxnSpPr>
          <p:cNvPr id="19" name="Curved Connector 18"/>
          <p:cNvCxnSpPr>
            <a:stCxn id="24" idx="1"/>
            <a:endCxn id="29" idx="1"/>
          </p:cNvCxnSpPr>
          <p:nvPr/>
        </p:nvCxnSpPr>
        <p:spPr>
          <a:xfrm rot="10800000">
            <a:off x="4823300" y="3082303"/>
            <a:ext cx="12700" cy="1696647"/>
          </a:xfrm>
          <a:prstGeom prst="curvedConnector3">
            <a:avLst>
              <a:gd name="adj1" fmla="val 4583190"/>
            </a:avLst>
          </a:prstGeom>
          <a:ln>
            <a:tailEnd type="arrow"/>
          </a:ln>
          <a:effectLst/>
        </p:spPr>
        <p:style>
          <a:lnRef idx="2">
            <a:schemeClr val="accent2"/>
          </a:lnRef>
          <a:fillRef idx="0">
            <a:schemeClr val="accent2"/>
          </a:fillRef>
          <a:effectRef idx="1">
            <a:schemeClr val="accent2"/>
          </a:effectRef>
          <a:fontRef idx="minor">
            <a:schemeClr val="tx1"/>
          </a:fontRef>
        </p:style>
      </p:cxnSp>
      <p:grpSp>
        <p:nvGrpSpPr>
          <p:cNvPr id="7" name="Group 6"/>
          <p:cNvGrpSpPr/>
          <p:nvPr/>
        </p:nvGrpSpPr>
        <p:grpSpPr>
          <a:xfrm>
            <a:off x="4823300" y="2927603"/>
            <a:ext cx="2706361" cy="1506083"/>
            <a:chOff x="4823300" y="2927603"/>
            <a:chExt cx="2706361" cy="1506083"/>
          </a:xfrm>
          <a:effectLst/>
        </p:grpSpPr>
        <p:sp>
          <p:nvSpPr>
            <p:cNvPr id="20" name="Rectangle 19"/>
            <p:cNvSpPr/>
            <p:nvPr/>
          </p:nvSpPr>
          <p:spPr>
            <a:xfrm>
              <a:off x="4823300" y="2927603"/>
              <a:ext cx="1778865" cy="150608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Consolas" panose="020B0609020204030204" pitchFamily="49" charset="0"/>
                <a:ea typeface="Consolas Regular" charset="0"/>
                <a:cs typeface="Consolas Regular" charset="0"/>
              </a:endParaRPr>
            </a:p>
          </p:txBody>
        </p:sp>
        <p:sp>
          <p:nvSpPr>
            <p:cNvPr id="13" name="TextBox 12"/>
            <p:cNvSpPr txBox="1"/>
            <p:nvPr/>
          </p:nvSpPr>
          <p:spPr>
            <a:xfrm>
              <a:off x="6711808" y="2960897"/>
              <a:ext cx="817853" cy="369332"/>
            </a:xfrm>
            <a:prstGeom prst="rect">
              <a:avLst/>
            </a:prstGeom>
            <a:noFill/>
          </p:spPr>
          <p:txBody>
            <a:bodyPr wrap="none" rtlCol="0">
              <a:spAutoFit/>
            </a:bodyPr>
            <a:lstStyle/>
            <a:p>
              <a:r>
                <a:rPr lang="en-US" dirty="0">
                  <a:latin typeface="Consolas" panose="020B0609020204030204" pitchFamily="49" charset="0"/>
                  <a:ea typeface="Consolas Regular" charset="0"/>
                  <a:cs typeface="Consolas Regular" charset="0"/>
                </a:rPr>
                <a:t>today</a:t>
              </a:r>
            </a:p>
          </p:txBody>
        </p:sp>
        <p:sp>
          <p:nvSpPr>
            <p:cNvPr id="14" name="Rectangle 13"/>
            <p:cNvSpPr/>
            <p:nvPr/>
          </p:nvSpPr>
          <p:spPr>
            <a:xfrm>
              <a:off x="5478715" y="3066935"/>
              <a:ext cx="1023557" cy="30939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Consolas" panose="020B0609020204030204" pitchFamily="49" charset="0"/>
                <a:ea typeface="Consolas Regular" charset="0"/>
                <a:cs typeface="Consolas Regular" charset="0"/>
              </a:endParaRPr>
            </a:p>
          </p:txBody>
        </p:sp>
        <p:sp>
          <p:nvSpPr>
            <p:cNvPr id="16" name="Rectangle 15"/>
            <p:cNvSpPr/>
            <p:nvPr/>
          </p:nvSpPr>
          <p:spPr>
            <a:xfrm>
              <a:off x="5478715" y="3513968"/>
              <a:ext cx="1023557" cy="30939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Consolas" panose="020B0609020204030204" pitchFamily="49" charset="0"/>
                <a:ea typeface="Consolas Regular" charset="0"/>
                <a:cs typeface="Consolas Regular" charset="0"/>
              </a:endParaRPr>
            </a:p>
          </p:txBody>
        </p:sp>
        <p:sp>
          <p:nvSpPr>
            <p:cNvPr id="18" name="Rectangle 17"/>
            <p:cNvSpPr/>
            <p:nvPr/>
          </p:nvSpPr>
          <p:spPr>
            <a:xfrm>
              <a:off x="5478715" y="3961001"/>
              <a:ext cx="1023557" cy="30939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Consolas" panose="020B0609020204030204" pitchFamily="49" charset="0"/>
                <a:ea typeface="Consolas Regular" charset="0"/>
                <a:cs typeface="Consolas Regular" charset="0"/>
              </a:endParaRPr>
            </a:p>
          </p:txBody>
        </p:sp>
        <p:sp>
          <p:nvSpPr>
            <p:cNvPr id="21" name="TextBox 20"/>
            <p:cNvSpPr txBox="1"/>
            <p:nvPr/>
          </p:nvSpPr>
          <p:spPr>
            <a:xfrm>
              <a:off x="5010265" y="3066935"/>
              <a:ext cx="482824" cy="307777"/>
            </a:xfrm>
            <a:prstGeom prst="rect">
              <a:avLst/>
            </a:prstGeom>
            <a:noFill/>
          </p:spPr>
          <p:txBody>
            <a:bodyPr wrap="none" rtlCol="0">
              <a:spAutoFit/>
            </a:bodyPr>
            <a:lstStyle/>
            <a:p>
              <a:r>
                <a:rPr lang="en-US" sz="1400" dirty="0">
                  <a:latin typeface="Consolas" panose="020B0609020204030204" pitchFamily="49" charset="0"/>
                  <a:ea typeface="Consolas Regular" charset="0"/>
                  <a:cs typeface="Consolas Regular" charset="0"/>
                </a:rPr>
                <a:t>day</a:t>
              </a:r>
            </a:p>
          </p:txBody>
        </p:sp>
        <p:sp>
          <p:nvSpPr>
            <p:cNvPr id="22" name="TextBox 21"/>
            <p:cNvSpPr txBox="1"/>
            <p:nvPr/>
          </p:nvSpPr>
          <p:spPr>
            <a:xfrm>
              <a:off x="4835538" y="3515589"/>
              <a:ext cx="681597" cy="307777"/>
            </a:xfrm>
            <a:prstGeom prst="rect">
              <a:avLst/>
            </a:prstGeom>
            <a:noFill/>
          </p:spPr>
          <p:txBody>
            <a:bodyPr wrap="none" rtlCol="0">
              <a:spAutoFit/>
            </a:bodyPr>
            <a:lstStyle/>
            <a:p>
              <a:pPr algn="r"/>
              <a:r>
                <a:rPr lang="en-US" sz="1400" dirty="0">
                  <a:latin typeface="Consolas" panose="020B0609020204030204" pitchFamily="49" charset="0"/>
                  <a:ea typeface="Consolas Regular" charset="0"/>
                  <a:cs typeface="Consolas Regular" charset="0"/>
                </a:rPr>
                <a:t>month</a:t>
              </a:r>
            </a:p>
          </p:txBody>
        </p:sp>
        <p:sp>
          <p:nvSpPr>
            <p:cNvPr id="23" name="TextBox 22"/>
            <p:cNvSpPr txBox="1"/>
            <p:nvPr/>
          </p:nvSpPr>
          <p:spPr>
            <a:xfrm>
              <a:off x="4934924" y="3961001"/>
              <a:ext cx="582211" cy="307777"/>
            </a:xfrm>
            <a:prstGeom prst="rect">
              <a:avLst/>
            </a:prstGeom>
            <a:noFill/>
          </p:spPr>
          <p:txBody>
            <a:bodyPr wrap="none" rtlCol="0">
              <a:spAutoFit/>
            </a:bodyPr>
            <a:lstStyle/>
            <a:p>
              <a:pPr algn="r"/>
              <a:r>
                <a:rPr lang="en-US" sz="1400" dirty="0">
                  <a:latin typeface="Consolas" panose="020B0609020204030204" pitchFamily="49" charset="0"/>
                  <a:ea typeface="Consolas Regular" charset="0"/>
                  <a:cs typeface="Consolas Regular" charset="0"/>
                </a:rPr>
                <a:t>year</a:t>
              </a:r>
            </a:p>
          </p:txBody>
        </p:sp>
      </p:grpSp>
      <p:sp>
        <p:nvSpPr>
          <p:cNvPr id="24" name="Rectangle 23"/>
          <p:cNvSpPr/>
          <p:nvPr/>
        </p:nvSpPr>
        <p:spPr>
          <a:xfrm>
            <a:off x="4823300" y="4624250"/>
            <a:ext cx="1778865" cy="309398"/>
          </a:xfrm>
          <a:prstGeom prst="rect">
            <a:avLst/>
          </a:prstGeom>
          <a:solidFill>
            <a:schemeClr val="accent1">
              <a:lumMod val="40000"/>
              <a:lumOff val="60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Consolas" panose="020B0609020204030204" pitchFamily="49" charset="0"/>
              <a:ea typeface="Consolas Regular" charset="0"/>
              <a:cs typeface="Consolas Regular" charset="0"/>
            </a:endParaRPr>
          </a:p>
        </p:txBody>
      </p:sp>
      <p:sp>
        <p:nvSpPr>
          <p:cNvPr id="29" name="Rectangle 28"/>
          <p:cNvSpPr/>
          <p:nvPr/>
        </p:nvSpPr>
        <p:spPr>
          <a:xfrm>
            <a:off x="4823300" y="2927603"/>
            <a:ext cx="186965" cy="309398"/>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Consolas" panose="020B0609020204030204" pitchFamily="49" charset="0"/>
              <a:ea typeface="Consolas Regular" charset="0"/>
              <a:cs typeface="Consolas Regular" charset="0"/>
            </a:endParaRPr>
          </a:p>
        </p:txBody>
      </p:sp>
      <p:sp>
        <p:nvSpPr>
          <p:cNvPr id="32" name="Rounded Rectangle 31"/>
          <p:cNvSpPr/>
          <p:nvPr/>
        </p:nvSpPr>
        <p:spPr>
          <a:xfrm>
            <a:off x="2258765" y="5815114"/>
            <a:ext cx="4343400" cy="596017"/>
          </a:xfrm>
          <a:prstGeom prst="roundRect">
            <a:avLst/>
          </a:prstGeom>
          <a:effectLst/>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latin typeface="Avenir Next Condensed Regular" charset="0"/>
              </a:rPr>
              <a:t>Declare a pointer to a structure of type </a:t>
            </a:r>
            <a:r>
              <a:rPr lang="en-US" dirty="0">
                <a:latin typeface="Consolas" panose="020B0609020204030204" pitchFamily="49" charset="0"/>
                <a:ea typeface="Consolas Regular" charset="0"/>
                <a:cs typeface="Consolas Regular" charset="0"/>
              </a:rPr>
              <a:t>Date</a:t>
            </a:r>
            <a:r>
              <a:rPr lang="en-US" dirty="0">
                <a:latin typeface="Avenir Next Condensed Regular" charset="0"/>
              </a:rPr>
              <a:t> and assign the address of </a:t>
            </a:r>
            <a:r>
              <a:rPr lang="en-US" dirty="0">
                <a:latin typeface="Consolas" panose="020B0609020204030204" pitchFamily="49" charset="0"/>
                <a:ea typeface="Consolas Regular" charset="0"/>
                <a:cs typeface="Consolas Regular" charset="0"/>
              </a:rPr>
              <a:t>today</a:t>
            </a:r>
            <a:r>
              <a:rPr lang="en-US" dirty="0">
                <a:latin typeface="Avenir Next Condensed Regular" charset="0"/>
              </a:rPr>
              <a:t> to it.</a:t>
            </a:r>
          </a:p>
        </p:txBody>
      </p:sp>
      <p:cxnSp>
        <p:nvCxnSpPr>
          <p:cNvPr id="34" name="Straight Arrow Connector 33"/>
          <p:cNvCxnSpPr>
            <a:stCxn id="32" idx="0"/>
          </p:cNvCxnSpPr>
          <p:nvPr/>
        </p:nvCxnSpPr>
        <p:spPr>
          <a:xfrm flipH="1" flipV="1">
            <a:off x="3423424" y="5452946"/>
            <a:ext cx="1007041" cy="362168"/>
          </a:xfrm>
          <a:prstGeom prst="straightConnector1">
            <a:avLst/>
          </a:prstGeom>
          <a:ln>
            <a:tailEnd type="arrow"/>
          </a:ln>
          <a:effectLst/>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2792975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4" grpId="0" animBg="1"/>
      <p:bldP spid="3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FB2AB-0992-4578-A533-FF83E703DB91}"/>
              </a:ext>
            </a:extLst>
          </p:cNvPr>
          <p:cNvSpPr>
            <a:spLocks noGrp="1"/>
          </p:cNvSpPr>
          <p:nvPr>
            <p:ph type="title"/>
          </p:nvPr>
        </p:nvSpPr>
        <p:spPr>
          <a:ln>
            <a:noFill/>
          </a:ln>
        </p:spPr>
        <p:txBody>
          <a:bodyPr>
            <a:normAutofit/>
          </a:bodyPr>
          <a:lstStyle/>
          <a:p>
            <a:r>
              <a:rPr lang="en-US" sz="4000" dirty="0"/>
              <a:t>Before We Start</a:t>
            </a:r>
          </a:p>
        </p:txBody>
      </p:sp>
      <p:sp>
        <p:nvSpPr>
          <p:cNvPr id="3" name="Content Placeholder 2">
            <a:extLst>
              <a:ext uri="{FF2B5EF4-FFF2-40B4-BE49-F238E27FC236}">
                <a16:creationId xmlns:a16="http://schemas.microsoft.com/office/drawing/2014/main" id="{708164E9-AFCF-492D-B4FA-7AA3062CA660}"/>
              </a:ext>
            </a:extLst>
          </p:cNvPr>
          <p:cNvSpPr>
            <a:spLocks noGrp="1"/>
          </p:cNvSpPr>
          <p:nvPr>
            <p:ph idx="1"/>
          </p:nvPr>
        </p:nvSpPr>
        <p:spPr>
          <a:xfrm>
            <a:off x="457199" y="1600200"/>
            <a:ext cx="8530683" cy="4853152"/>
          </a:xfrm>
        </p:spPr>
        <p:txBody>
          <a:bodyPr>
            <a:normAutofit/>
          </a:bodyPr>
          <a:lstStyle/>
          <a:p>
            <a:r>
              <a:rPr lang="en-US" dirty="0"/>
              <a:t>We will deal with only C++ in this module.</a:t>
            </a:r>
          </a:p>
          <a:p>
            <a:r>
              <a:rPr lang="en-US" b="1" dirty="0">
                <a:solidFill>
                  <a:schemeClr val="accent6">
                    <a:lumMod val="75000"/>
                  </a:schemeClr>
                </a:solidFill>
              </a:rPr>
              <a:t>C++</a:t>
            </a:r>
            <a:r>
              <a:rPr lang="en-US" dirty="0">
                <a:solidFill>
                  <a:schemeClr val="accent6">
                    <a:lumMod val="75000"/>
                  </a:schemeClr>
                </a:solidFill>
              </a:rPr>
              <a:t>: </a:t>
            </a:r>
            <a:r>
              <a:rPr lang="en-US" dirty="0"/>
              <a:t>We will be using the C++ 11 standard, so make sure that your compiler option is set appropriately.  We suggest to use the following command to compile your C++ program:</a:t>
            </a:r>
          </a:p>
          <a:p>
            <a:pPr marL="539750" lvl="1" indent="0">
              <a:buNone/>
            </a:pPr>
            <a:r>
              <a:rPr lang="en-US" sz="2000" dirty="0">
                <a:latin typeface="Menlo" panose="020B0609030804020204" pitchFamily="49" charset="0"/>
                <a:ea typeface="Menlo" panose="020B0609030804020204" pitchFamily="49" charset="0"/>
                <a:cs typeface="Menlo" panose="020B0609030804020204" pitchFamily="49" charset="0"/>
              </a:rPr>
              <a:t>g++ </a:t>
            </a:r>
            <a:r>
              <a:rPr lang="en-US" sz="20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-pedantic-errors -std=</a:t>
            </a:r>
            <a:r>
              <a:rPr lang="en-US" sz="2000" dirty="0" err="1">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c++</a:t>
            </a:r>
            <a:r>
              <a:rPr lang="en-US" sz="20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11</a:t>
            </a:r>
            <a:r>
              <a:rPr lang="en-US" sz="2000" dirty="0">
                <a:latin typeface="Menlo" panose="020B0609030804020204" pitchFamily="49" charset="0"/>
                <a:ea typeface="Menlo" panose="020B0609030804020204" pitchFamily="49" charset="0"/>
                <a:cs typeface="Menlo" panose="020B0609030804020204" pitchFamily="49" charset="0"/>
              </a:rPr>
              <a:t> </a:t>
            </a:r>
            <a:r>
              <a:rPr lang="en-US" sz="2000" dirty="0" err="1">
                <a:latin typeface="Menlo" panose="020B0609030804020204" pitchFamily="49" charset="0"/>
                <a:ea typeface="Menlo" panose="020B0609030804020204" pitchFamily="49" charset="0"/>
                <a:cs typeface="Menlo" panose="020B0609030804020204" pitchFamily="49" charset="0"/>
              </a:rPr>
              <a:t>your_program.cpp</a:t>
            </a:r>
            <a:endParaRPr lang="en-US" sz="2000" dirty="0">
              <a:latin typeface="Menlo" panose="020B0609030804020204" pitchFamily="49" charset="0"/>
              <a:ea typeface="Menlo" panose="020B0609030804020204" pitchFamily="49" charset="0"/>
              <a:cs typeface="Menlo" panose="020B0609030804020204" pitchFamily="49" charset="0"/>
            </a:endParaRPr>
          </a:p>
          <a:p>
            <a:pPr marL="539750" lvl="1" indent="0">
              <a:buNone/>
            </a:pPr>
            <a:endParaRPr lang="en-US" dirty="0">
              <a:latin typeface="Menlo" panose="020B0609030804020204" pitchFamily="49" charset="0"/>
              <a:ea typeface="Menlo" panose="020B0609030804020204" pitchFamily="49" charset="0"/>
              <a:cs typeface="Menlo" panose="020B0609030804020204" pitchFamily="49" charset="0"/>
            </a:endParaRPr>
          </a:p>
          <a:p>
            <a:pPr marL="539750" lvl="1" indent="0">
              <a:buNone/>
            </a:pPr>
            <a:endParaRPr lang="en-US" sz="2000" dirty="0">
              <a:latin typeface="Menlo" panose="020B0609030804020204" pitchFamily="49" charset="0"/>
              <a:ea typeface="Menlo" panose="020B0609030804020204" pitchFamily="49" charset="0"/>
              <a:cs typeface="Menlo" panose="020B0609030804020204" pitchFamily="49" charset="0"/>
            </a:endParaRPr>
          </a:p>
          <a:p>
            <a:endParaRPr lang="en-US" dirty="0"/>
          </a:p>
        </p:txBody>
      </p:sp>
      <p:sp>
        <p:nvSpPr>
          <p:cNvPr id="4" name="Slide Number Placeholder 3">
            <a:extLst>
              <a:ext uri="{FF2B5EF4-FFF2-40B4-BE49-F238E27FC236}">
                <a16:creationId xmlns:a16="http://schemas.microsoft.com/office/drawing/2014/main" id="{5DE354B5-847F-4662-A942-1FA1FAA44994}"/>
              </a:ext>
            </a:extLst>
          </p:cNvPr>
          <p:cNvSpPr>
            <a:spLocks noGrp="1"/>
          </p:cNvSpPr>
          <p:nvPr>
            <p:ph type="sldNum" sz="quarter" idx="12"/>
          </p:nvPr>
        </p:nvSpPr>
        <p:spPr/>
        <p:txBody>
          <a:bodyPr/>
          <a:lstStyle/>
          <a:p>
            <a:fld id="{A2D5F323-9395-A24C-8003-89F99F5948AE}" type="slidenum">
              <a:rPr lang="en-US" smtClean="0"/>
              <a:pPr/>
              <a:t>2</a:t>
            </a:fld>
            <a:endParaRPr lang="en-US" dirty="0"/>
          </a:p>
        </p:txBody>
      </p:sp>
    </p:spTree>
    <p:extLst>
      <p:ext uri="{BB962C8B-B14F-4D97-AF65-F5344CB8AC3E}">
        <p14:creationId xmlns:p14="http://schemas.microsoft.com/office/powerpoint/2010/main" val="446893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Member Access Operator</a:t>
            </a:r>
          </a:p>
        </p:txBody>
      </p:sp>
      <p:sp>
        <p:nvSpPr>
          <p:cNvPr id="3" name="Content Placeholder 2"/>
          <p:cNvSpPr>
            <a:spLocks noGrp="1"/>
          </p:cNvSpPr>
          <p:nvPr>
            <p:ph idx="1"/>
          </p:nvPr>
        </p:nvSpPr>
        <p:spPr/>
        <p:txBody>
          <a:bodyPr/>
          <a:lstStyle/>
          <a:p>
            <a:r>
              <a:rPr lang="en-US" dirty="0"/>
              <a:t>Now we may access the members of the structure in the following ways:</a:t>
            </a:r>
          </a:p>
        </p:txBody>
      </p:sp>
      <p:sp>
        <p:nvSpPr>
          <p:cNvPr id="5" name="Slide Number Placeholder 4"/>
          <p:cNvSpPr>
            <a:spLocks noGrp="1"/>
          </p:cNvSpPr>
          <p:nvPr>
            <p:ph type="sldNum" sz="quarter" idx="12"/>
          </p:nvPr>
        </p:nvSpPr>
        <p:spPr/>
        <p:txBody>
          <a:bodyPr/>
          <a:lstStyle/>
          <a:p>
            <a:fld id="{A2D5F323-9395-A24C-8003-89F99F5948AE}" type="slidenum">
              <a:rPr lang="en-US" smtClean="0"/>
              <a:pPr/>
              <a:t>20</a:t>
            </a:fld>
            <a:endParaRPr lang="en-US"/>
          </a:p>
        </p:txBody>
      </p:sp>
      <p:sp>
        <p:nvSpPr>
          <p:cNvPr id="6" name="Rectangle 5"/>
          <p:cNvSpPr/>
          <p:nvPr/>
        </p:nvSpPr>
        <p:spPr>
          <a:xfrm>
            <a:off x="1352047" y="2551100"/>
            <a:ext cx="2960317" cy="522514"/>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dirty="0" err="1">
                <a:solidFill>
                  <a:schemeClr val="tx1"/>
                </a:solidFill>
                <a:latin typeface="Consolas" panose="020B0609020204030204" pitchFamily="49" charset="0"/>
                <a:ea typeface="Consolas Regular" charset="0"/>
                <a:cs typeface="Consolas Regular" charset="0"/>
              </a:rPr>
              <a:t>today.year</a:t>
            </a:r>
            <a:r>
              <a:rPr lang="en-US" dirty="0">
                <a:solidFill>
                  <a:schemeClr val="tx1"/>
                </a:solidFill>
                <a:latin typeface="Consolas" panose="020B0609020204030204" pitchFamily="49" charset="0"/>
                <a:ea typeface="Consolas Regular" charset="0"/>
                <a:cs typeface="Consolas Regular" charset="0"/>
              </a:rPr>
              <a:t> = 2015;</a:t>
            </a:r>
          </a:p>
        </p:txBody>
      </p:sp>
      <p:sp>
        <p:nvSpPr>
          <p:cNvPr id="7" name="Rounded Rectangle 6"/>
          <p:cNvSpPr/>
          <p:nvPr/>
        </p:nvSpPr>
        <p:spPr>
          <a:xfrm>
            <a:off x="4136999" y="2800043"/>
            <a:ext cx="4223229" cy="547141"/>
          </a:xfrm>
          <a:prstGeom prst="roundRect">
            <a:avLst/>
          </a:prstGeom>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Avenir Next Condensed Regular" charset="0"/>
              </a:rPr>
              <a:t>By using the dot operator of a structure</a:t>
            </a:r>
            <a:endParaRPr lang="en-US" dirty="0">
              <a:latin typeface="Consolas" panose="020B0609020204030204" pitchFamily="49" charset="0"/>
              <a:ea typeface="Consolas Regular" charset="0"/>
              <a:cs typeface="Consolas Regular" charset="0"/>
            </a:endParaRPr>
          </a:p>
        </p:txBody>
      </p:sp>
      <p:sp>
        <p:nvSpPr>
          <p:cNvPr id="8" name="Rectangle 7"/>
          <p:cNvSpPr/>
          <p:nvPr/>
        </p:nvSpPr>
        <p:spPr>
          <a:xfrm>
            <a:off x="1352047" y="3580760"/>
            <a:ext cx="2960317" cy="522514"/>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tx1"/>
                </a:solidFill>
                <a:latin typeface="Consolas" panose="020B0609020204030204" pitchFamily="49" charset="0"/>
                <a:ea typeface="Consolas Regular" charset="0"/>
                <a:cs typeface="Consolas Regular" charset="0"/>
              </a:rPr>
              <a:t>(*</a:t>
            </a:r>
            <a:r>
              <a:rPr lang="en-US" dirty="0" err="1">
                <a:solidFill>
                  <a:schemeClr val="tx1"/>
                </a:solidFill>
                <a:latin typeface="Consolas" panose="020B0609020204030204" pitchFamily="49" charset="0"/>
                <a:ea typeface="Consolas Regular" charset="0"/>
                <a:cs typeface="Consolas Regular" charset="0"/>
              </a:rPr>
              <a:t>dPtr</a:t>
            </a:r>
            <a:r>
              <a:rPr lang="en-US" dirty="0">
                <a:solidFill>
                  <a:schemeClr val="tx1"/>
                </a:solidFill>
                <a:latin typeface="Consolas" panose="020B0609020204030204" pitchFamily="49" charset="0"/>
                <a:ea typeface="Consolas Regular" charset="0"/>
                <a:cs typeface="Consolas Regular" charset="0"/>
              </a:rPr>
              <a:t>).year = 2015;</a:t>
            </a:r>
          </a:p>
        </p:txBody>
      </p:sp>
      <p:sp>
        <p:nvSpPr>
          <p:cNvPr id="9" name="Rounded Rectangle 8"/>
          <p:cNvSpPr/>
          <p:nvPr/>
        </p:nvSpPr>
        <p:spPr>
          <a:xfrm>
            <a:off x="4137000" y="3760547"/>
            <a:ext cx="4223228" cy="1212897"/>
          </a:xfrm>
          <a:prstGeom prst="roundRect">
            <a:avLst/>
          </a:prstGeom>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Avenir Next Condensed Regular" charset="0"/>
              </a:rPr>
              <a:t>By first dereferencing the pointer to obtain a structure, then using the dot operator.</a:t>
            </a:r>
          </a:p>
          <a:p>
            <a:pPr algn="ctr"/>
            <a:r>
              <a:rPr lang="en-US" dirty="0">
                <a:latin typeface="Avenir Next Condensed Regular" charset="0"/>
              </a:rPr>
              <a:t>Note that the parentheses are necessary here, as . (dot) takes higher precedence over * (star)</a:t>
            </a:r>
            <a:endParaRPr lang="en-US" dirty="0">
              <a:latin typeface="Consolas" panose="020B0609020204030204" pitchFamily="49" charset="0"/>
              <a:ea typeface="Consolas Regular" charset="0"/>
              <a:cs typeface="Consolas Regular" charset="0"/>
            </a:endParaRPr>
          </a:p>
        </p:txBody>
      </p:sp>
      <p:sp>
        <p:nvSpPr>
          <p:cNvPr id="10" name="Rectangle 9"/>
          <p:cNvSpPr/>
          <p:nvPr/>
        </p:nvSpPr>
        <p:spPr>
          <a:xfrm>
            <a:off x="1352047" y="5071462"/>
            <a:ext cx="2960317" cy="522514"/>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dirty="0" err="1">
                <a:solidFill>
                  <a:schemeClr val="tx1"/>
                </a:solidFill>
                <a:latin typeface="Consolas" panose="020B0609020204030204" pitchFamily="49" charset="0"/>
                <a:ea typeface="Consolas Regular" charset="0"/>
                <a:cs typeface="Consolas Regular" charset="0"/>
              </a:rPr>
              <a:t>dPtr</a:t>
            </a:r>
            <a:r>
              <a:rPr lang="en-US" dirty="0">
                <a:solidFill>
                  <a:schemeClr val="tx1"/>
                </a:solidFill>
                <a:latin typeface="Consolas" panose="020B0609020204030204" pitchFamily="49" charset="0"/>
                <a:ea typeface="Consolas Regular" charset="0"/>
                <a:cs typeface="Consolas Regular" charset="0"/>
              </a:rPr>
              <a:t>-&gt;year = 2015;</a:t>
            </a:r>
          </a:p>
        </p:txBody>
      </p:sp>
      <p:sp>
        <p:nvSpPr>
          <p:cNvPr id="11" name="Rounded Rectangle 10"/>
          <p:cNvSpPr/>
          <p:nvPr/>
        </p:nvSpPr>
        <p:spPr>
          <a:xfrm>
            <a:off x="4137000" y="5484825"/>
            <a:ext cx="4223228" cy="641338"/>
          </a:xfrm>
          <a:prstGeom prst="roundRect">
            <a:avLst/>
          </a:prstGeom>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Avenir Next Condensed Regular" charset="0"/>
              </a:rPr>
              <a:t>By using the </a:t>
            </a:r>
            <a:r>
              <a:rPr lang="en-US" dirty="0">
                <a:latin typeface="Consolas" panose="020B0609020204030204" pitchFamily="49" charset="0"/>
                <a:ea typeface="Consolas Regular" charset="0"/>
                <a:cs typeface="Consolas Regular" charset="0"/>
              </a:rPr>
              <a:t>-&gt;</a:t>
            </a:r>
            <a:r>
              <a:rPr lang="en-US" dirty="0">
                <a:latin typeface="Avenir Next Condensed Regular" charset="0"/>
              </a:rPr>
              <a:t> shorthand (which means member of pointer)</a:t>
            </a:r>
            <a:endParaRPr lang="en-US" dirty="0">
              <a:latin typeface="Consolas" panose="020B0609020204030204" pitchFamily="49" charset="0"/>
              <a:ea typeface="Consolas Regular" charset="0"/>
              <a:cs typeface="Consolas Regular" charset="0"/>
            </a:endParaRPr>
          </a:p>
        </p:txBody>
      </p:sp>
      <p:sp>
        <p:nvSpPr>
          <p:cNvPr id="12" name="TextBox 11"/>
          <p:cNvSpPr txBox="1"/>
          <p:nvPr/>
        </p:nvSpPr>
        <p:spPr>
          <a:xfrm>
            <a:off x="647977" y="5987018"/>
            <a:ext cx="2314864" cy="369332"/>
          </a:xfrm>
          <a:prstGeom prst="rect">
            <a:avLst/>
          </a:prstGeom>
          <a:effectLst/>
        </p:spPr>
        <p:style>
          <a:lnRef idx="2">
            <a:schemeClr val="accent5"/>
          </a:lnRef>
          <a:fillRef idx="1">
            <a:schemeClr val="lt1"/>
          </a:fillRef>
          <a:effectRef idx="0">
            <a:schemeClr val="accent5"/>
          </a:effectRef>
          <a:fontRef idx="minor">
            <a:schemeClr val="dk1"/>
          </a:fontRef>
        </p:style>
        <p:txBody>
          <a:bodyPr wrap="none" rtlCol="0">
            <a:spAutoFit/>
          </a:bodyPr>
          <a:lstStyle/>
          <a:p>
            <a:r>
              <a:rPr lang="en-US" dirty="0">
                <a:latin typeface="Avenir Next Condensed Regular" charset="0"/>
              </a:rPr>
              <a:t>Check </a:t>
            </a:r>
            <a:r>
              <a:rPr lang="en-US" dirty="0">
                <a:latin typeface="Calibri Light" charset="0"/>
              </a:rPr>
              <a:t>pointer_date.cpp</a:t>
            </a:r>
          </a:p>
        </p:txBody>
      </p:sp>
    </p:spTree>
    <p:extLst>
      <p:ext uri="{BB962C8B-B14F-4D97-AF65-F5344CB8AC3E}">
        <p14:creationId xmlns:p14="http://schemas.microsoft.com/office/powerpoint/2010/main" val="3061433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Member Access Operator</a:t>
            </a:r>
          </a:p>
        </p:txBody>
      </p:sp>
      <p:sp>
        <p:nvSpPr>
          <p:cNvPr id="3" name="Content Placeholder 2"/>
          <p:cNvSpPr>
            <a:spLocks noGrp="1"/>
          </p:cNvSpPr>
          <p:nvPr>
            <p:ph idx="1"/>
          </p:nvPr>
        </p:nvSpPr>
        <p:spPr/>
        <p:txBody>
          <a:bodyPr/>
          <a:lstStyle/>
          <a:p>
            <a:r>
              <a:rPr lang="en-US" dirty="0"/>
              <a:t>Member functions of a class can also be accessed in the same ways.</a:t>
            </a:r>
          </a:p>
        </p:txBody>
      </p:sp>
      <p:sp>
        <p:nvSpPr>
          <p:cNvPr id="5" name="Slide Number Placeholder 4"/>
          <p:cNvSpPr>
            <a:spLocks noGrp="1"/>
          </p:cNvSpPr>
          <p:nvPr>
            <p:ph type="sldNum" sz="quarter" idx="12"/>
          </p:nvPr>
        </p:nvSpPr>
        <p:spPr>
          <a:effectLst/>
        </p:spPr>
        <p:txBody>
          <a:bodyPr/>
          <a:lstStyle/>
          <a:p>
            <a:fld id="{A2D5F323-9395-A24C-8003-89F99F5948AE}" type="slidenum">
              <a:rPr lang="en-US" smtClean="0"/>
              <a:pPr/>
              <a:t>21</a:t>
            </a:fld>
            <a:endParaRPr lang="en-US"/>
          </a:p>
        </p:txBody>
      </p:sp>
      <p:sp>
        <p:nvSpPr>
          <p:cNvPr id="6" name="Rectangle 5"/>
          <p:cNvSpPr/>
          <p:nvPr/>
        </p:nvSpPr>
        <p:spPr>
          <a:xfrm>
            <a:off x="875980" y="2497311"/>
            <a:ext cx="7799294" cy="2927617"/>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tx1"/>
                </a:solidFill>
                <a:latin typeface="Consolas" panose="020B0609020204030204" pitchFamily="49" charset="0"/>
                <a:ea typeface="Consolas Regular" charset="0"/>
                <a:cs typeface="Consolas Regular" charset="0"/>
              </a:rPr>
              <a:t>string s = "good day!";</a:t>
            </a:r>
          </a:p>
          <a:p>
            <a:r>
              <a:rPr lang="en-US" dirty="0">
                <a:solidFill>
                  <a:schemeClr val="tx1"/>
                </a:solidFill>
                <a:latin typeface="Consolas" panose="020B0609020204030204" pitchFamily="49" charset="0"/>
                <a:ea typeface="Consolas Regular" charset="0"/>
                <a:cs typeface="Consolas Regular" charset="0"/>
              </a:rPr>
              <a:t>string * </a:t>
            </a:r>
            <a:r>
              <a:rPr lang="en-US" dirty="0" err="1">
                <a:solidFill>
                  <a:schemeClr val="tx1"/>
                </a:solidFill>
                <a:latin typeface="Consolas" panose="020B0609020204030204" pitchFamily="49" charset="0"/>
                <a:ea typeface="Consolas Regular" charset="0"/>
                <a:cs typeface="Consolas Regular" charset="0"/>
              </a:rPr>
              <a:t>sPtr</a:t>
            </a:r>
            <a:r>
              <a:rPr lang="en-US" dirty="0">
                <a:solidFill>
                  <a:schemeClr val="tx1"/>
                </a:solidFill>
                <a:latin typeface="Consolas" panose="020B0609020204030204" pitchFamily="49" charset="0"/>
                <a:ea typeface="Consolas Regular" charset="0"/>
                <a:cs typeface="Consolas Regular" charset="0"/>
              </a:rPr>
              <a:t> = &amp;s;     </a:t>
            </a:r>
          </a:p>
          <a:p>
            <a:endParaRPr lang="en-US" dirty="0">
              <a:solidFill>
                <a:schemeClr val="tx1"/>
              </a:solidFill>
              <a:latin typeface="Consolas" panose="020B0609020204030204" pitchFamily="49" charset="0"/>
              <a:ea typeface="Consolas Regular" charset="0"/>
              <a:cs typeface="Consolas Regular" charset="0"/>
            </a:endParaRPr>
          </a:p>
          <a:p>
            <a:r>
              <a:rPr lang="en-US" dirty="0" err="1">
                <a:solidFill>
                  <a:schemeClr val="tx1"/>
                </a:solidFill>
                <a:latin typeface="Consolas" panose="020B0609020204030204" pitchFamily="49" charset="0"/>
                <a:ea typeface="Consolas Regular" charset="0"/>
                <a:cs typeface="Consolas Regular" charset="0"/>
              </a:rPr>
              <a:t>cout</a:t>
            </a:r>
            <a:r>
              <a:rPr lang="en-US" dirty="0">
                <a:solidFill>
                  <a:schemeClr val="tx1"/>
                </a:solidFill>
                <a:latin typeface="Consolas" panose="020B0609020204030204" pitchFamily="49" charset="0"/>
                <a:ea typeface="Consolas Regular" charset="0"/>
                <a:cs typeface="Consolas Regular" charset="0"/>
              </a:rPr>
              <a:t> &lt;&lt; </a:t>
            </a:r>
            <a:r>
              <a:rPr lang="en-US" dirty="0" err="1">
                <a:solidFill>
                  <a:schemeClr val="tx1"/>
                </a:solidFill>
                <a:latin typeface="Consolas" panose="020B0609020204030204" pitchFamily="49" charset="0"/>
                <a:ea typeface="Consolas Regular" charset="0"/>
                <a:cs typeface="Consolas Regular" charset="0"/>
              </a:rPr>
              <a:t>s.length</a:t>
            </a:r>
            <a:r>
              <a:rPr lang="en-US" dirty="0">
                <a:solidFill>
                  <a:schemeClr val="tx1"/>
                </a:solidFill>
                <a:latin typeface="Consolas" panose="020B0609020204030204" pitchFamily="49" charset="0"/>
                <a:ea typeface="Consolas Regular" charset="0"/>
                <a:cs typeface="Consolas Regular" charset="0"/>
              </a:rPr>
              <a:t>() &lt;&lt; </a:t>
            </a:r>
            <a:r>
              <a:rPr lang="en-US" dirty="0" err="1">
                <a:solidFill>
                  <a:schemeClr val="tx1"/>
                </a:solidFill>
                <a:latin typeface="Consolas" panose="020B0609020204030204" pitchFamily="49" charset="0"/>
                <a:ea typeface="Consolas Regular" charset="0"/>
                <a:cs typeface="Consolas Regular" charset="0"/>
              </a:rPr>
              <a:t>endl</a:t>
            </a:r>
            <a:r>
              <a:rPr lang="en-US" dirty="0">
                <a:solidFill>
                  <a:schemeClr val="tx1"/>
                </a:solidFill>
                <a:latin typeface="Consolas" panose="020B0609020204030204" pitchFamily="49" charset="0"/>
                <a:ea typeface="Consolas Regular" charset="0"/>
                <a:cs typeface="Consolas Regular" charset="0"/>
              </a:rPr>
              <a:t>;</a:t>
            </a:r>
          </a:p>
          <a:p>
            <a:endParaRPr lang="en-US" dirty="0">
              <a:solidFill>
                <a:schemeClr val="tx1"/>
              </a:solidFill>
              <a:latin typeface="Consolas" panose="020B0609020204030204" pitchFamily="49" charset="0"/>
              <a:ea typeface="Consolas Regular" charset="0"/>
              <a:cs typeface="Consolas Regular" charset="0"/>
            </a:endParaRPr>
          </a:p>
          <a:p>
            <a:r>
              <a:rPr lang="en-US" dirty="0" err="1">
                <a:solidFill>
                  <a:schemeClr val="tx1"/>
                </a:solidFill>
                <a:latin typeface="Consolas" panose="020B0609020204030204" pitchFamily="49" charset="0"/>
                <a:ea typeface="Consolas Regular" charset="0"/>
                <a:cs typeface="Consolas Regular" charset="0"/>
              </a:rPr>
              <a:t>cout</a:t>
            </a:r>
            <a:r>
              <a:rPr lang="en-US" dirty="0">
                <a:solidFill>
                  <a:schemeClr val="tx1"/>
                </a:solidFill>
                <a:latin typeface="Consolas" panose="020B0609020204030204" pitchFamily="49" charset="0"/>
                <a:ea typeface="Consolas Regular" charset="0"/>
                <a:cs typeface="Consolas Regular" charset="0"/>
              </a:rPr>
              <a:t> &lt;&lt; "1st word: " &lt;&lt; </a:t>
            </a:r>
            <a:r>
              <a:rPr lang="en-US" dirty="0">
                <a:solidFill>
                  <a:schemeClr val="accent6">
                    <a:lumMod val="75000"/>
                  </a:schemeClr>
                </a:solidFill>
                <a:latin typeface="Consolas" panose="020B0609020204030204" pitchFamily="49" charset="0"/>
                <a:ea typeface="Consolas Regular" charset="0"/>
                <a:cs typeface="Consolas Regular" charset="0"/>
              </a:rPr>
              <a:t>(*</a:t>
            </a:r>
            <a:r>
              <a:rPr lang="en-US" dirty="0" err="1">
                <a:solidFill>
                  <a:schemeClr val="accent6">
                    <a:lumMod val="75000"/>
                  </a:schemeClr>
                </a:solidFill>
                <a:latin typeface="Consolas" panose="020B0609020204030204" pitchFamily="49" charset="0"/>
                <a:ea typeface="Consolas Regular" charset="0"/>
                <a:cs typeface="Consolas Regular" charset="0"/>
              </a:rPr>
              <a:t>sPtr</a:t>
            </a:r>
            <a:r>
              <a:rPr lang="en-US" dirty="0">
                <a:solidFill>
                  <a:schemeClr val="accent6">
                    <a:lumMod val="75000"/>
                  </a:schemeClr>
                </a:solidFill>
                <a:latin typeface="Consolas" panose="020B0609020204030204" pitchFamily="49" charset="0"/>
                <a:ea typeface="Consolas Regular" charset="0"/>
                <a:cs typeface="Consolas Regular" charset="0"/>
              </a:rPr>
              <a:t>).</a:t>
            </a:r>
            <a:r>
              <a:rPr lang="en-US" dirty="0" err="1">
                <a:solidFill>
                  <a:schemeClr val="tx1"/>
                </a:solidFill>
                <a:latin typeface="Consolas" panose="020B0609020204030204" pitchFamily="49" charset="0"/>
                <a:ea typeface="Consolas Regular" charset="0"/>
                <a:cs typeface="Consolas Regular" charset="0"/>
              </a:rPr>
              <a:t>substr</a:t>
            </a:r>
            <a:r>
              <a:rPr lang="en-US" dirty="0">
                <a:solidFill>
                  <a:schemeClr val="tx1"/>
                </a:solidFill>
                <a:latin typeface="Consolas" panose="020B0609020204030204" pitchFamily="49" charset="0"/>
                <a:ea typeface="Consolas Regular" charset="0"/>
                <a:cs typeface="Consolas Regular" charset="0"/>
              </a:rPr>
              <a:t>(0, 4) &lt;&lt; </a:t>
            </a:r>
            <a:r>
              <a:rPr lang="en-US" dirty="0" err="1">
                <a:solidFill>
                  <a:schemeClr val="tx1"/>
                </a:solidFill>
                <a:latin typeface="Consolas" panose="020B0609020204030204" pitchFamily="49" charset="0"/>
                <a:ea typeface="Consolas Regular" charset="0"/>
                <a:cs typeface="Consolas Regular" charset="0"/>
              </a:rPr>
              <a:t>endl</a:t>
            </a:r>
            <a:r>
              <a:rPr lang="en-US" dirty="0">
                <a:solidFill>
                  <a:schemeClr val="tx1"/>
                </a:solidFill>
                <a:latin typeface="Consolas" panose="020B0609020204030204" pitchFamily="49" charset="0"/>
                <a:ea typeface="Consolas Regular" charset="0"/>
                <a:cs typeface="Consolas Regular" charset="0"/>
              </a:rPr>
              <a:t>;</a:t>
            </a:r>
          </a:p>
          <a:p>
            <a:r>
              <a:rPr lang="en-US" dirty="0" err="1">
                <a:solidFill>
                  <a:schemeClr val="tx1"/>
                </a:solidFill>
                <a:latin typeface="Consolas" panose="020B0609020204030204" pitchFamily="49" charset="0"/>
                <a:ea typeface="Consolas Regular" charset="0"/>
                <a:cs typeface="Consolas Regular" charset="0"/>
              </a:rPr>
              <a:t>cout</a:t>
            </a:r>
            <a:r>
              <a:rPr lang="en-US" dirty="0">
                <a:solidFill>
                  <a:schemeClr val="tx1"/>
                </a:solidFill>
                <a:latin typeface="Consolas" panose="020B0609020204030204" pitchFamily="49" charset="0"/>
                <a:ea typeface="Consolas Regular" charset="0"/>
                <a:cs typeface="Consolas Regular" charset="0"/>
              </a:rPr>
              <a:t> &lt;&lt; "2nd word: " &lt;&lt; </a:t>
            </a:r>
            <a:r>
              <a:rPr lang="en-US" dirty="0" err="1">
                <a:solidFill>
                  <a:schemeClr val="accent6">
                    <a:lumMod val="75000"/>
                  </a:schemeClr>
                </a:solidFill>
                <a:latin typeface="Consolas" panose="020B0609020204030204" pitchFamily="49" charset="0"/>
                <a:ea typeface="Consolas Regular" charset="0"/>
                <a:cs typeface="Consolas Regular" charset="0"/>
              </a:rPr>
              <a:t>sPtr</a:t>
            </a:r>
            <a:r>
              <a:rPr lang="en-US" dirty="0">
                <a:solidFill>
                  <a:schemeClr val="accent6">
                    <a:lumMod val="75000"/>
                  </a:schemeClr>
                </a:solidFill>
                <a:latin typeface="Consolas" panose="020B0609020204030204" pitchFamily="49" charset="0"/>
                <a:ea typeface="Consolas Regular" charset="0"/>
                <a:cs typeface="Consolas Regular" charset="0"/>
              </a:rPr>
              <a:t>-&gt;</a:t>
            </a:r>
            <a:r>
              <a:rPr lang="en-US" dirty="0" err="1">
                <a:solidFill>
                  <a:schemeClr val="tx1"/>
                </a:solidFill>
                <a:latin typeface="Consolas" panose="020B0609020204030204" pitchFamily="49" charset="0"/>
                <a:ea typeface="Consolas Regular" charset="0"/>
                <a:cs typeface="Consolas Regular" charset="0"/>
              </a:rPr>
              <a:t>substr</a:t>
            </a:r>
            <a:r>
              <a:rPr lang="en-US" dirty="0">
                <a:solidFill>
                  <a:schemeClr val="tx1"/>
                </a:solidFill>
                <a:latin typeface="Consolas" panose="020B0609020204030204" pitchFamily="49" charset="0"/>
                <a:ea typeface="Consolas Regular" charset="0"/>
                <a:cs typeface="Consolas Regular" charset="0"/>
              </a:rPr>
              <a:t>(5, 3) &lt;&lt; </a:t>
            </a:r>
            <a:r>
              <a:rPr lang="en-US" dirty="0" err="1">
                <a:solidFill>
                  <a:schemeClr val="tx1"/>
                </a:solidFill>
                <a:latin typeface="Consolas" panose="020B0609020204030204" pitchFamily="49" charset="0"/>
                <a:ea typeface="Consolas Regular" charset="0"/>
                <a:cs typeface="Consolas Regular" charset="0"/>
              </a:rPr>
              <a:t>endl</a:t>
            </a:r>
            <a:r>
              <a:rPr lang="en-US" dirty="0">
                <a:solidFill>
                  <a:schemeClr val="tx1"/>
                </a:solidFill>
                <a:latin typeface="Consolas" panose="020B0609020204030204" pitchFamily="49" charset="0"/>
                <a:ea typeface="Consolas Regular" charset="0"/>
                <a:cs typeface="Consolas Regular" charset="0"/>
              </a:rPr>
              <a:t>;</a:t>
            </a:r>
          </a:p>
          <a:p>
            <a:endParaRPr lang="en-US" dirty="0">
              <a:solidFill>
                <a:schemeClr val="tx1"/>
              </a:solidFill>
              <a:latin typeface="Consolas" panose="020B0609020204030204" pitchFamily="49" charset="0"/>
              <a:ea typeface="Consolas Regular" charset="0"/>
              <a:cs typeface="Consolas Regular" charset="0"/>
            </a:endParaRPr>
          </a:p>
          <a:p>
            <a:r>
              <a:rPr lang="en-US" dirty="0" err="1">
                <a:solidFill>
                  <a:schemeClr val="tx1"/>
                </a:solidFill>
                <a:latin typeface="Consolas" panose="020B0609020204030204" pitchFamily="49" charset="0"/>
                <a:ea typeface="Consolas Regular" charset="0"/>
                <a:cs typeface="Consolas Regular" charset="0"/>
              </a:rPr>
              <a:t>cout</a:t>
            </a:r>
            <a:r>
              <a:rPr lang="en-US" dirty="0">
                <a:solidFill>
                  <a:schemeClr val="tx1"/>
                </a:solidFill>
                <a:latin typeface="Consolas" panose="020B0609020204030204" pitchFamily="49" charset="0"/>
                <a:ea typeface="Consolas Regular" charset="0"/>
                <a:cs typeface="Consolas Regular" charset="0"/>
              </a:rPr>
              <a:t> &lt;&lt; "sixth letter: " &lt;&lt; </a:t>
            </a:r>
            <a:r>
              <a:rPr lang="en-US" dirty="0">
                <a:solidFill>
                  <a:schemeClr val="accent6">
                    <a:lumMod val="75000"/>
                  </a:schemeClr>
                </a:solidFill>
                <a:latin typeface="Consolas" panose="020B0609020204030204" pitchFamily="49" charset="0"/>
                <a:ea typeface="Consolas Regular" charset="0"/>
                <a:cs typeface="Consolas Regular" charset="0"/>
              </a:rPr>
              <a:t>(*</a:t>
            </a:r>
            <a:r>
              <a:rPr lang="en-US" dirty="0" err="1">
                <a:solidFill>
                  <a:schemeClr val="accent6">
                    <a:lumMod val="75000"/>
                  </a:schemeClr>
                </a:solidFill>
                <a:latin typeface="Consolas" panose="020B0609020204030204" pitchFamily="49" charset="0"/>
                <a:ea typeface="Consolas Regular" charset="0"/>
                <a:cs typeface="Consolas Regular" charset="0"/>
              </a:rPr>
              <a:t>sPtr</a:t>
            </a:r>
            <a:r>
              <a:rPr lang="en-US" dirty="0">
                <a:solidFill>
                  <a:schemeClr val="accent6">
                    <a:lumMod val="75000"/>
                  </a:schemeClr>
                </a:solidFill>
                <a:latin typeface="Consolas" panose="020B0609020204030204" pitchFamily="49" charset="0"/>
                <a:ea typeface="Consolas Regular" charset="0"/>
                <a:cs typeface="Consolas Regular" charset="0"/>
              </a:rPr>
              <a:t>)</a:t>
            </a:r>
            <a:r>
              <a:rPr lang="en-US" dirty="0">
                <a:solidFill>
                  <a:schemeClr val="tx1"/>
                </a:solidFill>
                <a:latin typeface="Consolas" panose="020B0609020204030204" pitchFamily="49" charset="0"/>
                <a:ea typeface="Consolas Regular" charset="0"/>
                <a:cs typeface="Consolas Regular" charset="0"/>
              </a:rPr>
              <a:t>[5] &lt;&lt; </a:t>
            </a:r>
            <a:r>
              <a:rPr lang="en-US" dirty="0" err="1">
                <a:solidFill>
                  <a:schemeClr val="tx1"/>
                </a:solidFill>
                <a:latin typeface="Consolas" panose="020B0609020204030204" pitchFamily="49" charset="0"/>
                <a:ea typeface="Consolas Regular" charset="0"/>
                <a:cs typeface="Consolas Regular" charset="0"/>
              </a:rPr>
              <a:t>endl</a:t>
            </a:r>
            <a:r>
              <a:rPr lang="en-US" dirty="0">
                <a:solidFill>
                  <a:schemeClr val="tx1"/>
                </a:solidFill>
                <a:latin typeface="Consolas" panose="020B0609020204030204" pitchFamily="49" charset="0"/>
                <a:ea typeface="Consolas Regular" charset="0"/>
                <a:cs typeface="Consolas Regular" charset="0"/>
              </a:rPr>
              <a:t>;</a:t>
            </a:r>
          </a:p>
        </p:txBody>
      </p:sp>
      <p:sp>
        <p:nvSpPr>
          <p:cNvPr id="8" name="Rounded Rectangle 7"/>
          <p:cNvSpPr/>
          <p:nvPr/>
        </p:nvSpPr>
        <p:spPr>
          <a:xfrm>
            <a:off x="5132936" y="5632396"/>
            <a:ext cx="2389734" cy="596017"/>
          </a:xfrm>
          <a:prstGeom prst="roundRect">
            <a:avLst/>
          </a:prstGeom>
          <a:effectLst/>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latin typeface="Consolas" panose="020B0609020204030204" pitchFamily="49" charset="0"/>
                <a:ea typeface="Consolas Regular" charset="0"/>
                <a:cs typeface="Consolas Regular" charset="0"/>
              </a:rPr>
              <a:t>*</a:t>
            </a:r>
            <a:r>
              <a:rPr lang="en-US" dirty="0" err="1">
                <a:latin typeface="Consolas" panose="020B0609020204030204" pitchFamily="49" charset="0"/>
                <a:ea typeface="Consolas Regular" charset="0"/>
                <a:cs typeface="Consolas Regular" charset="0"/>
              </a:rPr>
              <a:t>sPtr</a:t>
            </a:r>
            <a:r>
              <a:rPr lang="en-US" dirty="0">
                <a:latin typeface="Avenir Next Condensed Regular" charset="0"/>
              </a:rPr>
              <a:t> is like an alias to </a:t>
            </a:r>
            <a:r>
              <a:rPr lang="en-US" dirty="0">
                <a:latin typeface="Consolas" panose="020B0609020204030204" pitchFamily="49" charset="0"/>
                <a:ea typeface="Consolas Regular" charset="0"/>
                <a:cs typeface="Consolas Regular" charset="0"/>
              </a:rPr>
              <a:t>s</a:t>
            </a:r>
          </a:p>
        </p:txBody>
      </p:sp>
      <p:cxnSp>
        <p:nvCxnSpPr>
          <p:cNvPr id="9" name="Straight Arrow Connector 8"/>
          <p:cNvCxnSpPr>
            <a:stCxn id="8" idx="0"/>
          </p:cNvCxnSpPr>
          <p:nvPr/>
        </p:nvCxnSpPr>
        <p:spPr>
          <a:xfrm flipH="1" flipV="1">
            <a:off x="5132936" y="5196468"/>
            <a:ext cx="1194867" cy="435928"/>
          </a:xfrm>
          <a:prstGeom prst="straightConnector1">
            <a:avLst/>
          </a:prstGeom>
          <a:ln>
            <a:tailEnd type="arrow"/>
          </a:ln>
          <a:effectLst/>
        </p:spPr>
        <p:style>
          <a:lnRef idx="2">
            <a:schemeClr val="accent5"/>
          </a:lnRef>
          <a:fillRef idx="0">
            <a:schemeClr val="accent5"/>
          </a:fillRef>
          <a:effectRef idx="1">
            <a:schemeClr val="accent5"/>
          </a:effectRef>
          <a:fontRef idx="minor">
            <a:schemeClr val="tx1"/>
          </a:fontRef>
        </p:style>
      </p:cxnSp>
      <p:sp>
        <p:nvSpPr>
          <p:cNvPr id="14" name="TextBox 13"/>
          <p:cNvSpPr txBox="1"/>
          <p:nvPr/>
        </p:nvSpPr>
        <p:spPr>
          <a:xfrm>
            <a:off x="875980" y="5424928"/>
            <a:ext cx="1913537" cy="369332"/>
          </a:xfrm>
          <a:prstGeom prst="rect">
            <a:avLst/>
          </a:prstGeom>
          <a:noFill/>
          <a:effectLst/>
        </p:spPr>
        <p:txBody>
          <a:bodyPr wrap="none" rtlCol="0">
            <a:spAutoFit/>
          </a:bodyPr>
          <a:lstStyle/>
          <a:p>
            <a:r>
              <a:rPr lang="en-US" dirty="0">
                <a:latin typeface="Calibri Light" charset="0"/>
              </a:rPr>
              <a:t>pointer_string.cpp</a:t>
            </a:r>
          </a:p>
        </p:txBody>
      </p:sp>
    </p:spTree>
    <p:extLst>
      <p:ext uri="{BB962C8B-B14F-4D97-AF65-F5344CB8AC3E}">
        <p14:creationId xmlns:p14="http://schemas.microsoft.com/office/powerpoint/2010/main" val="2251801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Dangling Pointers</a:t>
            </a:r>
          </a:p>
        </p:txBody>
      </p:sp>
      <p:sp>
        <p:nvSpPr>
          <p:cNvPr id="3" name="Content Placeholder 2"/>
          <p:cNvSpPr>
            <a:spLocks noGrp="1"/>
          </p:cNvSpPr>
          <p:nvPr>
            <p:ph idx="1"/>
          </p:nvPr>
        </p:nvSpPr>
        <p:spPr>
          <a:xfrm>
            <a:off x="286602" y="1319134"/>
            <a:ext cx="8857397" cy="4909279"/>
          </a:xfrm>
        </p:spPr>
        <p:txBody>
          <a:bodyPr/>
          <a:lstStyle/>
          <a:p>
            <a:r>
              <a:rPr lang="en-US" dirty="0"/>
              <a:t>A pointer that does not point to a valid object is called a </a:t>
            </a:r>
            <a:r>
              <a:rPr lang="en-US" dirty="0">
                <a:solidFill>
                  <a:schemeClr val="accent6">
                    <a:lumMod val="75000"/>
                  </a:schemeClr>
                </a:solidFill>
              </a:rPr>
              <a:t>dangling pointer</a:t>
            </a:r>
            <a:r>
              <a:rPr lang="en-US" dirty="0"/>
              <a:t>. </a:t>
            </a:r>
          </a:p>
          <a:p>
            <a:r>
              <a:rPr lang="en-US" dirty="0"/>
              <a:t>Dereferencing a dangling pointer will lead to unpredictable result and sometimes may crash your program.</a:t>
            </a:r>
          </a:p>
        </p:txBody>
      </p:sp>
      <p:sp>
        <p:nvSpPr>
          <p:cNvPr id="5" name="Slide Number Placeholder 4"/>
          <p:cNvSpPr>
            <a:spLocks noGrp="1"/>
          </p:cNvSpPr>
          <p:nvPr>
            <p:ph type="sldNum" sz="quarter" idx="12"/>
          </p:nvPr>
        </p:nvSpPr>
        <p:spPr/>
        <p:txBody>
          <a:bodyPr/>
          <a:lstStyle/>
          <a:p>
            <a:fld id="{A2D5F323-9395-A24C-8003-89F99F5948AE}" type="slidenum">
              <a:rPr lang="en-US" smtClean="0"/>
              <a:pPr/>
              <a:t>22</a:t>
            </a:fld>
            <a:endParaRPr lang="en-US" dirty="0"/>
          </a:p>
        </p:txBody>
      </p:sp>
      <p:sp>
        <p:nvSpPr>
          <p:cNvPr id="6" name="Rectangle 5"/>
          <p:cNvSpPr/>
          <p:nvPr/>
        </p:nvSpPr>
        <p:spPr>
          <a:xfrm>
            <a:off x="971389" y="3357923"/>
            <a:ext cx="5244993" cy="1521439"/>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dirty="0" err="1">
                <a:solidFill>
                  <a:schemeClr val="tx1"/>
                </a:solidFill>
                <a:latin typeface="Consolas" panose="020B0609020204030204" pitchFamily="49" charset="0"/>
                <a:ea typeface="Consolas Regular" charset="0"/>
                <a:cs typeface="Consolas Regular" charset="0"/>
              </a:rPr>
              <a:t>int</a:t>
            </a:r>
            <a:r>
              <a:rPr lang="en-US" dirty="0">
                <a:solidFill>
                  <a:schemeClr val="tx1"/>
                </a:solidFill>
                <a:latin typeface="Consolas" panose="020B0609020204030204" pitchFamily="49" charset="0"/>
                <a:ea typeface="Consolas Regular" charset="0"/>
                <a:cs typeface="Consolas Regular" charset="0"/>
              </a:rPr>
              <a:t> * </a:t>
            </a:r>
            <a:r>
              <a:rPr lang="en-US" dirty="0" err="1">
                <a:solidFill>
                  <a:schemeClr val="tx1"/>
                </a:solidFill>
                <a:latin typeface="Consolas" panose="020B0609020204030204" pitchFamily="49" charset="0"/>
                <a:ea typeface="Consolas Regular" charset="0"/>
                <a:cs typeface="Consolas Regular" charset="0"/>
              </a:rPr>
              <a:t>dangling_ptr</a:t>
            </a:r>
            <a:r>
              <a:rPr lang="en-US" dirty="0">
                <a:solidFill>
                  <a:schemeClr val="tx1"/>
                </a:solidFill>
                <a:latin typeface="Consolas" panose="020B0609020204030204" pitchFamily="49" charset="0"/>
                <a:ea typeface="Consolas Regular" charset="0"/>
                <a:cs typeface="Consolas Regular" charset="0"/>
              </a:rPr>
              <a:t>;</a:t>
            </a:r>
          </a:p>
          <a:p>
            <a:r>
              <a:rPr lang="en-US" dirty="0" err="1">
                <a:solidFill>
                  <a:schemeClr val="tx1"/>
                </a:solidFill>
                <a:latin typeface="Consolas" panose="020B0609020204030204" pitchFamily="49" charset="0"/>
                <a:ea typeface="Consolas Regular" charset="0"/>
                <a:cs typeface="Consolas Regular" charset="0"/>
              </a:rPr>
              <a:t>cout</a:t>
            </a:r>
            <a:r>
              <a:rPr lang="en-US" dirty="0">
                <a:solidFill>
                  <a:schemeClr val="tx1"/>
                </a:solidFill>
                <a:latin typeface="Consolas" panose="020B0609020204030204" pitchFamily="49" charset="0"/>
                <a:ea typeface="Consolas Regular" charset="0"/>
                <a:cs typeface="Consolas Regular" charset="0"/>
              </a:rPr>
              <a:t> &lt;&lt; *</a:t>
            </a:r>
            <a:r>
              <a:rPr lang="en-US" dirty="0" err="1">
                <a:solidFill>
                  <a:schemeClr val="tx1"/>
                </a:solidFill>
                <a:latin typeface="Consolas" panose="020B0609020204030204" pitchFamily="49" charset="0"/>
                <a:ea typeface="Consolas Regular" charset="0"/>
                <a:cs typeface="Consolas Regular" charset="0"/>
              </a:rPr>
              <a:t>dangling_ptr</a:t>
            </a:r>
            <a:r>
              <a:rPr lang="en-US" dirty="0">
                <a:solidFill>
                  <a:schemeClr val="tx1"/>
                </a:solidFill>
                <a:latin typeface="Consolas" panose="020B0609020204030204" pitchFamily="49" charset="0"/>
                <a:ea typeface="Consolas Regular" charset="0"/>
                <a:cs typeface="Consolas Regular" charset="0"/>
              </a:rPr>
              <a:t> &lt;&lt; </a:t>
            </a:r>
            <a:r>
              <a:rPr lang="en-US" dirty="0" err="1">
                <a:solidFill>
                  <a:schemeClr val="tx1"/>
                </a:solidFill>
                <a:latin typeface="Consolas" panose="020B0609020204030204" pitchFamily="49" charset="0"/>
                <a:ea typeface="Consolas Regular" charset="0"/>
                <a:cs typeface="Consolas Regular" charset="0"/>
              </a:rPr>
              <a:t>endl</a:t>
            </a:r>
            <a:r>
              <a:rPr lang="en-US" dirty="0">
                <a:solidFill>
                  <a:schemeClr val="tx1"/>
                </a:solidFill>
                <a:latin typeface="Consolas" panose="020B0609020204030204" pitchFamily="49" charset="0"/>
                <a:ea typeface="Consolas Regular" charset="0"/>
                <a:cs typeface="Consolas Regular" charset="0"/>
              </a:rPr>
              <a:t>;</a:t>
            </a:r>
          </a:p>
          <a:p>
            <a:endParaRPr lang="en-US" dirty="0">
              <a:solidFill>
                <a:schemeClr val="tx1"/>
              </a:solidFill>
              <a:latin typeface="Consolas" panose="020B0609020204030204" pitchFamily="49" charset="0"/>
              <a:ea typeface="Consolas Regular" charset="0"/>
              <a:cs typeface="Consolas Regular" charset="0"/>
            </a:endParaRPr>
          </a:p>
        </p:txBody>
      </p:sp>
      <p:sp>
        <p:nvSpPr>
          <p:cNvPr id="7" name="Rounded Rectangle 6"/>
          <p:cNvSpPr/>
          <p:nvPr/>
        </p:nvSpPr>
        <p:spPr>
          <a:xfrm>
            <a:off x="2274474" y="4387583"/>
            <a:ext cx="2627375" cy="859030"/>
          </a:xfrm>
          <a:prstGeom prst="roundRect">
            <a:avLst/>
          </a:prstGeom>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latin typeface="Avenir Next Condensed Regular" charset="0"/>
              </a:rPr>
              <a:t>What is the result?</a:t>
            </a:r>
          </a:p>
        </p:txBody>
      </p:sp>
      <p:sp>
        <p:nvSpPr>
          <p:cNvPr id="8" name="Rounded Rectangle 7"/>
          <p:cNvSpPr/>
          <p:nvPr/>
        </p:nvSpPr>
        <p:spPr>
          <a:xfrm>
            <a:off x="3356517" y="5140700"/>
            <a:ext cx="4817327" cy="1398212"/>
          </a:xfrm>
          <a:prstGeom prst="roundRect">
            <a:avLst/>
          </a:prstGeom>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Avenir Next Condensed Regular" charset="0"/>
              </a:rPr>
              <a:t>Since </a:t>
            </a:r>
            <a:r>
              <a:rPr lang="en-US" dirty="0" err="1">
                <a:latin typeface="Consolas" panose="020B0609020204030204" pitchFamily="49" charset="0"/>
                <a:ea typeface="Consolas Regular" charset="0"/>
                <a:cs typeface="Consolas Regular" charset="0"/>
              </a:rPr>
              <a:t>dangling_ptr</a:t>
            </a:r>
            <a:r>
              <a:rPr lang="en-US" dirty="0">
                <a:latin typeface="Avenir Next Condensed Regular" charset="0"/>
              </a:rPr>
              <a:t> is not initialized, it stores an address which is just some garbage value.</a:t>
            </a:r>
          </a:p>
          <a:p>
            <a:pPr algn="ctr"/>
            <a:r>
              <a:rPr lang="en-US" dirty="0">
                <a:latin typeface="Avenir Next Condensed Regular" charset="0"/>
              </a:rPr>
              <a:t>The result of the statement depends on where </a:t>
            </a:r>
            <a:r>
              <a:rPr lang="en-US" dirty="0" err="1">
                <a:latin typeface="Consolas" panose="020B0609020204030204" pitchFamily="49" charset="0"/>
                <a:ea typeface="Consolas Regular" charset="0"/>
                <a:cs typeface="Consolas Regular" charset="0"/>
              </a:rPr>
              <a:t>dangling_ptr</a:t>
            </a:r>
            <a:r>
              <a:rPr lang="en-US" dirty="0">
                <a:latin typeface="Avenir Next Condensed Regular" charset="0"/>
              </a:rPr>
              <a:t> points to.</a:t>
            </a:r>
          </a:p>
        </p:txBody>
      </p:sp>
    </p:spTree>
    <p:extLst>
      <p:ext uri="{BB962C8B-B14F-4D97-AF65-F5344CB8AC3E}">
        <p14:creationId xmlns:p14="http://schemas.microsoft.com/office/powerpoint/2010/main" val="644462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Null Pointer</a:t>
            </a:r>
          </a:p>
        </p:txBody>
      </p:sp>
      <p:sp>
        <p:nvSpPr>
          <p:cNvPr id="3" name="Content Placeholder 2"/>
          <p:cNvSpPr>
            <a:spLocks noGrp="1"/>
          </p:cNvSpPr>
          <p:nvPr>
            <p:ph idx="1"/>
          </p:nvPr>
        </p:nvSpPr>
        <p:spPr/>
        <p:txBody>
          <a:bodyPr/>
          <a:lstStyle/>
          <a:p>
            <a:r>
              <a:rPr lang="en-US" dirty="0"/>
              <a:t>We may assign a zero value (using the keyword </a:t>
            </a:r>
            <a:r>
              <a:rPr lang="en-US" sz="2000" dirty="0" err="1">
                <a:solidFill>
                  <a:schemeClr val="accent6">
                    <a:lumMod val="75000"/>
                  </a:schemeClr>
                </a:solidFill>
                <a:latin typeface="Consolas" panose="020B0609020204030204" pitchFamily="49" charset="0"/>
                <a:cs typeface="Consolas" panose="020B0609020204030204" pitchFamily="49" charset="0"/>
              </a:rPr>
              <a:t>nullptr</a:t>
            </a:r>
            <a:r>
              <a:rPr lang="en-US" dirty="0"/>
              <a:t>) to a pointer which means that the pointer points to nothing.</a:t>
            </a:r>
          </a:p>
          <a:p>
            <a:r>
              <a:rPr lang="en-US" dirty="0"/>
              <a:t>The pointer is then called a </a:t>
            </a:r>
            <a:r>
              <a:rPr lang="en-US" dirty="0">
                <a:solidFill>
                  <a:schemeClr val="accent6">
                    <a:lumMod val="75000"/>
                  </a:schemeClr>
                </a:solidFill>
              </a:rPr>
              <a:t>null pointer</a:t>
            </a:r>
            <a:r>
              <a:rPr lang="en-US" dirty="0"/>
              <a:t> or a zero pointer.</a:t>
            </a:r>
          </a:p>
        </p:txBody>
      </p:sp>
      <p:sp>
        <p:nvSpPr>
          <p:cNvPr id="5" name="Slide Number Placeholder 4"/>
          <p:cNvSpPr>
            <a:spLocks noGrp="1"/>
          </p:cNvSpPr>
          <p:nvPr>
            <p:ph type="sldNum" sz="quarter" idx="12"/>
          </p:nvPr>
        </p:nvSpPr>
        <p:spPr>
          <a:effectLst/>
        </p:spPr>
        <p:txBody>
          <a:bodyPr/>
          <a:lstStyle/>
          <a:p>
            <a:fld id="{A2D5F323-9395-A24C-8003-89F99F5948AE}" type="slidenum">
              <a:rPr lang="en-US" smtClean="0"/>
              <a:pPr/>
              <a:t>23</a:t>
            </a:fld>
            <a:endParaRPr lang="en-US"/>
          </a:p>
        </p:txBody>
      </p:sp>
      <p:sp>
        <p:nvSpPr>
          <p:cNvPr id="6" name="Rectangle 5"/>
          <p:cNvSpPr/>
          <p:nvPr/>
        </p:nvSpPr>
        <p:spPr>
          <a:xfrm>
            <a:off x="1589314" y="3373292"/>
            <a:ext cx="3688336" cy="1014292"/>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dirty="0" err="1">
                <a:solidFill>
                  <a:schemeClr val="tx1"/>
                </a:solidFill>
                <a:latin typeface="Consolas" panose="020B0609020204030204" pitchFamily="49" charset="0"/>
                <a:ea typeface="Consolas Regular" charset="0"/>
                <a:cs typeface="Consolas Regular" charset="0"/>
              </a:rPr>
              <a:t>int</a:t>
            </a:r>
            <a:r>
              <a:rPr lang="en-US" dirty="0">
                <a:solidFill>
                  <a:schemeClr val="tx1"/>
                </a:solidFill>
                <a:latin typeface="Consolas" panose="020B0609020204030204" pitchFamily="49" charset="0"/>
                <a:ea typeface="Consolas Regular" charset="0"/>
                <a:cs typeface="Consolas Regular" charset="0"/>
              </a:rPr>
              <a:t> * </a:t>
            </a:r>
            <a:r>
              <a:rPr lang="en-US" dirty="0" err="1">
                <a:solidFill>
                  <a:schemeClr val="tx1"/>
                </a:solidFill>
                <a:latin typeface="Consolas" panose="020B0609020204030204" pitchFamily="49" charset="0"/>
                <a:ea typeface="Consolas Regular" charset="0"/>
                <a:cs typeface="Consolas Regular" charset="0"/>
              </a:rPr>
              <a:t>ptr</a:t>
            </a:r>
            <a:r>
              <a:rPr lang="en-US" dirty="0">
                <a:solidFill>
                  <a:schemeClr val="tx1"/>
                </a:solidFill>
                <a:latin typeface="Consolas" panose="020B0609020204030204" pitchFamily="49" charset="0"/>
                <a:ea typeface="Consolas Regular" charset="0"/>
                <a:cs typeface="Consolas Regular" charset="0"/>
              </a:rPr>
              <a:t> = </a:t>
            </a:r>
            <a:r>
              <a:rPr lang="en-US" dirty="0" err="1">
                <a:solidFill>
                  <a:schemeClr val="tx1"/>
                </a:solidFill>
                <a:latin typeface="Consolas" panose="020B0609020204030204" pitchFamily="49" charset="0"/>
                <a:ea typeface="Consolas Regular" charset="0"/>
                <a:cs typeface="Consolas Regular" charset="0"/>
              </a:rPr>
              <a:t>nullptr</a:t>
            </a:r>
            <a:r>
              <a:rPr lang="en-US" dirty="0">
                <a:solidFill>
                  <a:schemeClr val="tx1"/>
                </a:solidFill>
                <a:latin typeface="Consolas" panose="020B0609020204030204" pitchFamily="49" charset="0"/>
                <a:ea typeface="Consolas Regular" charset="0"/>
                <a:cs typeface="Consolas Regular" charset="0"/>
              </a:rPr>
              <a:t>;</a:t>
            </a:r>
          </a:p>
          <a:p>
            <a:r>
              <a:rPr lang="en-US" dirty="0" err="1">
                <a:solidFill>
                  <a:schemeClr val="tx1"/>
                </a:solidFill>
                <a:latin typeface="Consolas" panose="020B0609020204030204" pitchFamily="49" charset="0"/>
                <a:ea typeface="Consolas Regular" charset="0"/>
                <a:cs typeface="Consolas Regular" charset="0"/>
              </a:rPr>
              <a:t>cout</a:t>
            </a:r>
            <a:r>
              <a:rPr lang="en-US" dirty="0">
                <a:solidFill>
                  <a:schemeClr val="tx1"/>
                </a:solidFill>
                <a:latin typeface="Consolas" panose="020B0609020204030204" pitchFamily="49" charset="0"/>
                <a:ea typeface="Consolas Regular" charset="0"/>
                <a:cs typeface="Consolas Regular" charset="0"/>
              </a:rPr>
              <a:t> &lt;&lt; *</a:t>
            </a:r>
            <a:r>
              <a:rPr lang="en-US" dirty="0" err="1">
                <a:solidFill>
                  <a:schemeClr val="tx1"/>
                </a:solidFill>
                <a:latin typeface="Consolas" panose="020B0609020204030204" pitchFamily="49" charset="0"/>
                <a:ea typeface="Consolas Regular" charset="0"/>
                <a:cs typeface="Consolas Regular" charset="0"/>
              </a:rPr>
              <a:t>ptr</a:t>
            </a:r>
            <a:r>
              <a:rPr lang="en-US" dirty="0">
                <a:solidFill>
                  <a:schemeClr val="tx1"/>
                </a:solidFill>
                <a:latin typeface="Consolas" panose="020B0609020204030204" pitchFamily="49" charset="0"/>
                <a:ea typeface="Consolas Regular" charset="0"/>
                <a:cs typeface="Consolas Regular" charset="0"/>
              </a:rPr>
              <a:t> &lt;&lt; </a:t>
            </a:r>
            <a:r>
              <a:rPr lang="en-US" dirty="0" err="1">
                <a:solidFill>
                  <a:schemeClr val="tx1"/>
                </a:solidFill>
                <a:latin typeface="Consolas" panose="020B0609020204030204" pitchFamily="49" charset="0"/>
                <a:ea typeface="Consolas Regular" charset="0"/>
                <a:cs typeface="Consolas Regular" charset="0"/>
              </a:rPr>
              <a:t>endl</a:t>
            </a:r>
            <a:r>
              <a:rPr lang="en-US" dirty="0">
                <a:solidFill>
                  <a:schemeClr val="tx1"/>
                </a:solidFill>
                <a:latin typeface="Consolas" panose="020B0609020204030204" pitchFamily="49" charset="0"/>
                <a:ea typeface="Consolas Regular" charset="0"/>
                <a:cs typeface="Consolas Regular" charset="0"/>
              </a:rPr>
              <a:t>;</a:t>
            </a:r>
          </a:p>
        </p:txBody>
      </p:sp>
      <p:sp>
        <p:nvSpPr>
          <p:cNvPr id="7" name="Rounded Rectangle 6"/>
          <p:cNvSpPr/>
          <p:nvPr/>
        </p:nvSpPr>
        <p:spPr>
          <a:xfrm>
            <a:off x="5542577" y="3373292"/>
            <a:ext cx="2817651" cy="789786"/>
          </a:xfrm>
          <a:prstGeom prst="roundRect">
            <a:avLst/>
          </a:prstGeom>
          <a:effectLst/>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latin typeface="Avenir Next Condensed Regular" charset="0"/>
              </a:rPr>
              <a:t>Dereferencing a null pointer will crash the program</a:t>
            </a:r>
            <a:endParaRPr lang="en-US" dirty="0">
              <a:latin typeface="Consolas" panose="020B0609020204030204" pitchFamily="49" charset="0"/>
              <a:ea typeface="Consolas Regular" charset="0"/>
              <a:cs typeface="Consolas Regular" charset="0"/>
            </a:endParaRPr>
          </a:p>
        </p:txBody>
      </p:sp>
      <p:cxnSp>
        <p:nvCxnSpPr>
          <p:cNvPr id="8" name="Straight Arrow Connector 7"/>
          <p:cNvCxnSpPr>
            <a:stCxn id="7" idx="1"/>
          </p:cNvCxnSpPr>
          <p:nvPr/>
        </p:nvCxnSpPr>
        <p:spPr>
          <a:xfrm flipH="1">
            <a:off x="4633475" y="3768185"/>
            <a:ext cx="909102" cy="201124"/>
          </a:xfrm>
          <a:prstGeom prst="straightConnector1">
            <a:avLst/>
          </a:prstGeom>
          <a:ln>
            <a:tailEnd type="arrow"/>
          </a:ln>
          <a:effectLst/>
        </p:spPr>
        <p:style>
          <a:lnRef idx="2">
            <a:schemeClr val="accent5"/>
          </a:lnRef>
          <a:fillRef idx="0">
            <a:schemeClr val="accent5"/>
          </a:fillRef>
          <a:effectRef idx="1">
            <a:schemeClr val="accent5"/>
          </a:effectRef>
          <a:fontRef idx="minor">
            <a:schemeClr val="tx1"/>
          </a:fontRef>
        </p:style>
      </p:cxnSp>
      <p:sp>
        <p:nvSpPr>
          <p:cNvPr id="12" name="Rectangle 11"/>
          <p:cNvSpPr/>
          <p:nvPr/>
        </p:nvSpPr>
        <p:spPr>
          <a:xfrm>
            <a:off x="1589314" y="4879362"/>
            <a:ext cx="3688336" cy="1014292"/>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tx1"/>
                </a:solidFill>
                <a:latin typeface="Consolas" panose="020B0609020204030204" pitchFamily="49" charset="0"/>
                <a:ea typeface="Consolas Regular" charset="0"/>
                <a:cs typeface="Consolas Regular" charset="0"/>
              </a:rPr>
              <a:t>if ( </a:t>
            </a:r>
            <a:r>
              <a:rPr lang="en-US" dirty="0" err="1">
                <a:solidFill>
                  <a:schemeClr val="tx1"/>
                </a:solidFill>
                <a:latin typeface="Consolas" panose="020B0609020204030204" pitchFamily="49" charset="0"/>
                <a:ea typeface="Consolas Regular" charset="0"/>
                <a:cs typeface="Consolas Regular" charset="0"/>
              </a:rPr>
              <a:t>ptr</a:t>
            </a:r>
            <a:r>
              <a:rPr lang="en-US" dirty="0">
                <a:solidFill>
                  <a:schemeClr val="tx1"/>
                </a:solidFill>
                <a:latin typeface="Consolas" panose="020B0609020204030204" pitchFamily="49" charset="0"/>
                <a:ea typeface="Consolas Regular" charset="0"/>
                <a:cs typeface="Consolas Regular" charset="0"/>
              </a:rPr>
              <a:t> != </a:t>
            </a:r>
            <a:r>
              <a:rPr lang="en-US" dirty="0" err="1">
                <a:solidFill>
                  <a:schemeClr val="tx1"/>
                </a:solidFill>
                <a:latin typeface="Consolas" panose="020B0609020204030204" pitchFamily="49" charset="0"/>
                <a:ea typeface="Consolas Regular" charset="0"/>
                <a:cs typeface="Consolas Regular" charset="0"/>
              </a:rPr>
              <a:t>nullptr</a:t>
            </a:r>
            <a:r>
              <a:rPr lang="en-US" dirty="0">
                <a:solidFill>
                  <a:schemeClr val="tx1"/>
                </a:solidFill>
                <a:latin typeface="Consolas" panose="020B0609020204030204" pitchFamily="49" charset="0"/>
                <a:ea typeface="Consolas Regular" charset="0"/>
                <a:cs typeface="Consolas Regular" charset="0"/>
              </a:rPr>
              <a:t> )</a:t>
            </a:r>
          </a:p>
          <a:p>
            <a:r>
              <a:rPr lang="en-US" dirty="0">
                <a:solidFill>
                  <a:schemeClr val="tx1"/>
                </a:solidFill>
                <a:latin typeface="Consolas" panose="020B0609020204030204" pitchFamily="49" charset="0"/>
                <a:ea typeface="Consolas Regular" charset="0"/>
                <a:cs typeface="Consolas Regular" charset="0"/>
              </a:rPr>
              <a:t>	</a:t>
            </a:r>
            <a:r>
              <a:rPr lang="en-US" dirty="0" err="1">
                <a:solidFill>
                  <a:schemeClr val="tx1"/>
                </a:solidFill>
                <a:latin typeface="Consolas" panose="020B0609020204030204" pitchFamily="49" charset="0"/>
                <a:ea typeface="Consolas Regular" charset="0"/>
                <a:cs typeface="Consolas Regular" charset="0"/>
              </a:rPr>
              <a:t>cout</a:t>
            </a:r>
            <a:r>
              <a:rPr lang="en-US" dirty="0">
                <a:solidFill>
                  <a:schemeClr val="tx1"/>
                </a:solidFill>
                <a:latin typeface="Consolas" panose="020B0609020204030204" pitchFamily="49" charset="0"/>
                <a:ea typeface="Consolas Regular" charset="0"/>
                <a:cs typeface="Consolas Regular" charset="0"/>
              </a:rPr>
              <a:t> &lt;&lt; *</a:t>
            </a:r>
            <a:r>
              <a:rPr lang="en-US" dirty="0" err="1">
                <a:solidFill>
                  <a:schemeClr val="tx1"/>
                </a:solidFill>
                <a:latin typeface="Consolas" panose="020B0609020204030204" pitchFamily="49" charset="0"/>
                <a:ea typeface="Consolas Regular" charset="0"/>
                <a:cs typeface="Consolas Regular" charset="0"/>
              </a:rPr>
              <a:t>ptr</a:t>
            </a:r>
            <a:r>
              <a:rPr lang="en-US" dirty="0">
                <a:solidFill>
                  <a:schemeClr val="tx1"/>
                </a:solidFill>
                <a:latin typeface="Consolas" panose="020B0609020204030204" pitchFamily="49" charset="0"/>
                <a:ea typeface="Consolas Regular" charset="0"/>
                <a:cs typeface="Consolas Regular" charset="0"/>
              </a:rPr>
              <a:t> &lt;&lt; </a:t>
            </a:r>
            <a:r>
              <a:rPr lang="en-US" dirty="0" err="1">
                <a:solidFill>
                  <a:schemeClr val="tx1"/>
                </a:solidFill>
                <a:latin typeface="Consolas" panose="020B0609020204030204" pitchFamily="49" charset="0"/>
                <a:ea typeface="Consolas Regular" charset="0"/>
                <a:cs typeface="Consolas Regular" charset="0"/>
              </a:rPr>
              <a:t>endl</a:t>
            </a:r>
            <a:r>
              <a:rPr lang="en-US" dirty="0">
                <a:solidFill>
                  <a:schemeClr val="tx1"/>
                </a:solidFill>
                <a:latin typeface="Consolas" panose="020B0609020204030204" pitchFamily="49" charset="0"/>
                <a:ea typeface="Consolas Regular" charset="0"/>
                <a:cs typeface="Consolas Regular" charset="0"/>
              </a:rPr>
              <a:t>;</a:t>
            </a:r>
          </a:p>
        </p:txBody>
      </p:sp>
      <p:sp>
        <p:nvSpPr>
          <p:cNvPr id="15" name="Rounded Rectangle 14"/>
          <p:cNvSpPr/>
          <p:nvPr/>
        </p:nvSpPr>
        <p:spPr>
          <a:xfrm>
            <a:off x="5542577" y="4581353"/>
            <a:ext cx="3010408" cy="596017"/>
          </a:xfrm>
          <a:prstGeom prst="roundRect">
            <a:avLst/>
          </a:prstGeom>
          <a:effectLst/>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latin typeface="Avenir Next Condensed Regular" charset="0"/>
              </a:rPr>
              <a:t>Check if a pointer is null before using it</a:t>
            </a:r>
            <a:endParaRPr lang="en-US" dirty="0">
              <a:latin typeface="Consolas" panose="020B0609020204030204" pitchFamily="49" charset="0"/>
              <a:ea typeface="Consolas Regular" charset="0"/>
              <a:cs typeface="Consolas Regular" charset="0"/>
            </a:endParaRPr>
          </a:p>
        </p:txBody>
      </p:sp>
      <p:cxnSp>
        <p:nvCxnSpPr>
          <p:cNvPr id="16" name="Straight Arrow Connector 15"/>
          <p:cNvCxnSpPr>
            <a:stCxn id="15" idx="1"/>
          </p:cNvCxnSpPr>
          <p:nvPr/>
        </p:nvCxnSpPr>
        <p:spPr>
          <a:xfrm flipH="1">
            <a:off x="4633475" y="4879362"/>
            <a:ext cx="909102" cy="298008"/>
          </a:xfrm>
          <a:prstGeom prst="straightConnector1">
            <a:avLst/>
          </a:prstGeom>
          <a:ln>
            <a:tailEnd type="arrow"/>
          </a:ln>
          <a:effectLst/>
        </p:spPr>
        <p:style>
          <a:lnRef idx="2">
            <a:schemeClr val="accent5"/>
          </a:lnRef>
          <a:fillRef idx="0">
            <a:schemeClr val="accent5"/>
          </a:fillRef>
          <a:effectRef idx="1">
            <a:schemeClr val="accent5"/>
          </a:effectRef>
          <a:fontRef idx="minor">
            <a:schemeClr val="tx1"/>
          </a:fontRef>
        </p:style>
      </p:cxnSp>
      <p:sp>
        <p:nvSpPr>
          <p:cNvPr id="17" name="Rounded Rectangle 16"/>
          <p:cNvSpPr/>
          <p:nvPr/>
        </p:nvSpPr>
        <p:spPr>
          <a:xfrm>
            <a:off x="5542578" y="5222705"/>
            <a:ext cx="3144222" cy="1219907"/>
          </a:xfrm>
          <a:prstGeom prst="roundRect">
            <a:avLst/>
          </a:prstGeom>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solidFill>
                  <a:schemeClr val="tx1"/>
                </a:solidFill>
                <a:latin typeface="Consolas" panose="020B0609020204030204" pitchFamily="49" charset="0"/>
                <a:ea typeface="Consolas Regular" charset="0"/>
                <a:cs typeface="Consolas Regular" charset="0"/>
              </a:rPr>
              <a:t>nullptr</a:t>
            </a:r>
            <a:r>
              <a:rPr lang="en-US" dirty="0">
                <a:latin typeface="Avenir Next Condensed Regular" charset="0"/>
              </a:rPr>
              <a:t> is a constant that equals </a:t>
            </a:r>
            <a:r>
              <a:rPr lang="en-US" dirty="0">
                <a:latin typeface="Consolas" panose="020B0609020204030204" pitchFamily="49" charset="0"/>
                <a:ea typeface="Consolas Regular" charset="0"/>
                <a:cs typeface="Consolas Regular" charset="0"/>
              </a:rPr>
              <a:t>0</a:t>
            </a:r>
            <a:r>
              <a:rPr lang="en-US" dirty="0">
                <a:latin typeface="Avenir Next Condensed Regular" charset="0"/>
              </a:rPr>
              <a:t>, so we may use either </a:t>
            </a:r>
            <a:r>
              <a:rPr lang="en-US" dirty="0" err="1">
                <a:solidFill>
                  <a:schemeClr val="tx1"/>
                </a:solidFill>
                <a:latin typeface="Consolas" panose="020B0609020204030204" pitchFamily="49" charset="0"/>
                <a:ea typeface="Consolas Regular" charset="0"/>
                <a:cs typeface="Consolas Regular" charset="0"/>
              </a:rPr>
              <a:t>nullptr</a:t>
            </a:r>
            <a:r>
              <a:rPr lang="en-US" dirty="0">
                <a:latin typeface="Avenir Next Condensed Regular" charset="0"/>
              </a:rPr>
              <a:t> or </a:t>
            </a:r>
            <a:r>
              <a:rPr lang="en-US" dirty="0">
                <a:latin typeface="Consolas" panose="020B0609020204030204" pitchFamily="49" charset="0"/>
                <a:ea typeface="Consolas Regular" charset="0"/>
                <a:cs typeface="Consolas Regular" charset="0"/>
              </a:rPr>
              <a:t>0</a:t>
            </a:r>
            <a:r>
              <a:rPr lang="en-US" dirty="0">
                <a:latin typeface="Avenir Next Condensed Regular" charset="0"/>
              </a:rPr>
              <a:t>.  (Prior to C++11, the constant NULL is used instead.)</a:t>
            </a:r>
            <a:endParaRPr lang="en-US" dirty="0">
              <a:latin typeface="Consolas" panose="020B0609020204030204" pitchFamily="49" charset="0"/>
              <a:ea typeface="Consolas Regular" charset="0"/>
              <a:cs typeface="Consolas Regular" charset="0"/>
            </a:endParaRPr>
          </a:p>
        </p:txBody>
      </p:sp>
      <p:sp>
        <p:nvSpPr>
          <p:cNvPr id="18" name="TextBox 17"/>
          <p:cNvSpPr txBox="1"/>
          <p:nvPr/>
        </p:nvSpPr>
        <p:spPr>
          <a:xfrm>
            <a:off x="1589314" y="5987018"/>
            <a:ext cx="1711751" cy="369332"/>
          </a:xfrm>
          <a:prstGeom prst="rect">
            <a:avLst/>
          </a:prstGeom>
          <a:noFill/>
          <a:effectLst/>
        </p:spPr>
        <p:txBody>
          <a:bodyPr wrap="none" rtlCol="0">
            <a:spAutoFit/>
          </a:bodyPr>
          <a:lstStyle/>
          <a:p>
            <a:r>
              <a:rPr lang="en-US" dirty="0">
                <a:latin typeface="Calibri Light" charset="0"/>
              </a:rPr>
              <a:t>null_pointer.cpp</a:t>
            </a:r>
          </a:p>
        </p:txBody>
      </p:sp>
      <p:grpSp>
        <p:nvGrpSpPr>
          <p:cNvPr id="27" name="Group 26"/>
          <p:cNvGrpSpPr/>
          <p:nvPr/>
        </p:nvGrpSpPr>
        <p:grpSpPr>
          <a:xfrm>
            <a:off x="214755" y="3602300"/>
            <a:ext cx="1178666" cy="338554"/>
            <a:chOff x="6527892" y="277318"/>
            <a:chExt cx="1178666" cy="338554"/>
          </a:xfrm>
          <a:effectLst/>
        </p:grpSpPr>
        <p:sp>
          <p:nvSpPr>
            <p:cNvPr id="19" name="Rectangle 18"/>
            <p:cNvSpPr/>
            <p:nvPr/>
          </p:nvSpPr>
          <p:spPr>
            <a:xfrm>
              <a:off x="7045377" y="329783"/>
              <a:ext cx="261079" cy="25483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Calibri Light" charset="0"/>
              </a:endParaRPr>
            </a:p>
          </p:txBody>
        </p:sp>
        <p:sp>
          <p:nvSpPr>
            <p:cNvPr id="20" name="TextBox 19"/>
            <p:cNvSpPr txBox="1"/>
            <p:nvPr/>
          </p:nvSpPr>
          <p:spPr>
            <a:xfrm>
              <a:off x="6527892" y="277318"/>
              <a:ext cx="521297" cy="338554"/>
            </a:xfrm>
            <a:prstGeom prst="rect">
              <a:avLst/>
            </a:prstGeom>
            <a:noFill/>
          </p:spPr>
          <p:txBody>
            <a:bodyPr wrap="none" rtlCol="0">
              <a:spAutoFit/>
            </a:bodyPr>
            <a:lstStyle/>
            <a:p>
              <a:r>
                <a:rPr lang="en-US" sz="1600" dirty="0" err="1">
                  <a:latin typeface="Consolas" panose="020B0609020204030204" pitchFamily="49" charset="0"/>
                  <a:ea typeface="Consolas Regular" charset="0"/>
                  <a:cs typeface="Consolas Regular" charset="0"/>
                </a:rPr>
                <a:t>ptr</a:t>
              </a:r>
              <a:endParaRPr lang="en-US" sz="1600" dirty="0">
                <a:latin typeface="Consolas" panose="020B0609020204030204" pitchFamily="49" charset="0"/>
                <a:ea typeface="Consolas Regular" charset="0"/>
                <a:cs typeface="Consolas Regular" charset="0"/>
              </a:endParaRPr>
            </a:p>
          </p:txBody>
        </p:sp>
        <p:cxnSp>
          <p:nvCxnSpPr>
            <p:cNvPr id="22" name="Straight Arrow Connector 21"/>
            <p:cNvCxnSpPr/>
            <p:nvPr/>
          </p:nvCxnSpPr>
          <p:spPr>
            <a:xfrm>
              <a:off x="7180289" y="457200"/>
              <a:ext cx="442209" cy="0"/>
            </a:xfrm>
            <a:prstGeom prst="straightConnector1">
              <a:avLst/>
            </a:prstGeom>
            <a:ln w="19050">
              <a:tailEnd type="arrow"/>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7622498" y="329783"/>
              <a:ext cx="0" cy="254833"/>
            </a:xfrm>
            <a:prstGeom prst="line">
              <a:avLst/>
            </a:prstGeom>
            <a:ln w="19050"/>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664528" y="356615"/>
              <a:ext cx="0" cy="201168"/>
            </a:xfrm>
            <a:prstGeom prst="line">
              <a:avLst/>
            </a:prstGeom>
            <a:ln w="19050"/>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7706558" y="384047"/>
              <a:ext cx="0" cy="146304"/>
            </a:xfrm>
            <a:prstGeom prst="line">
              <a:avLst/>
            </a:prstGeom>
            <a:ln w="19050"/>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03910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P spid="15" grpId="0" animBg="1"/>
      <p:bldP spid="1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A2D5F323-9395-A24C-8003-89F99F5948AE}" type="slidenum">
              <a:rPr lang="en-US" smtClean="0"/>
              <a:pPr/>
              <a:t>24</a:t>
            </a:fld>
            <a:endParaRPr lang="en-US"/>
          </a:p>
        </p:txBody>
      </p:sp>
      <p:sp>
        <p:nvSpPr>
          <p:cNvPr id="6" name="Rectangle 5"/>
          <p:cNvSpPr/>
          <p:nvPr/>
        </p:nvSpPr>
        <p:spPr>
          <a:xfrm>
            <a:off x="744137" y="961680"/>
            <a:ext cx="3260244" cy="1182710"/>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nn-NO" sz="1600" dirty="0">
                <a:solidFill>
                  <a:schemeClr val="tx1"/>
                </a:solidFill>
                <a:latin typeface="Consolas" panose="020B0609020204030204" pitchFamily="49" charset="0"/>
                <a:ea typeface="Consolas Regular" charset="0"/>
                <a:cs typeface="Consolas Regular" charset="0"/>
              </a:rPr>
              <a:t>Date today;</a:t>
            </a:r>
          </a:p>
          <a:p>
            <a:r>
              <a:rPr lang="nn-NO" sz="1600" dirty="0">
                <a:solidFill>
                  <a:schemeClr val="tx1"/>
                </a:solidFill>
                <a:latin typeface="Consolas" panose="020B0609020204030204" pitchFamily="49" charset="0"/>
                <a:ea typeface="Consolas Regular" charset="0"/>
                <a:cs typeface="Consolas Regular" charset="0"/>
              </a:rPr>
              <a:t>Date * dPtr;</a:t>
            </a:r>
          </a:p>
          <a:p>
            <a:endParaRPr lang="nn-NO" sz="1600" dirty="0">
              <a:solidFill>
                <a:schemeClr val="tx1"/>
              </a:solidFill>
              <a:latin typeface="Consolas" panose="020B0609020204030204" pitchFamily="49" charset="0"/>
              <a:ea typeface="Consolas Regular" charset="0"/>
              <a:cs typeface="Consolas Regular" charset="0"/>
            </a:endParaRPr>
          </a:p>
          <a:p>
            <a:r>
              <a:rPr lang="nn-NO" sz="1600" dirty="0">
                <a:solidFill>
                  <a:schemeClr val="tx1"/>
                </a:solidFill>
                <a:latin typeface="Consolas" panose="020B0609020204030204" pitchFamily="49" charset="0"/>
                <a:ea typeface="Consolas Regular" charset="0"/>
                <a:cs typeface="Consolas Regular" charset="0"/>
              </a:rPr>
              <a:t>cout &lt;&lt; dPtr-&gt;month;</a:t>
            </a:r>
            <a:endParaRPr lang="en-US" sz="1600" dirty="0">
              <a:solidFill>
                <a:schemeClr val="tx1"/>
              </a:solidFill>
              <a:latin typeface="Consolas" panose="020B0609020204030204" pitchFamily="49" charset="0"/>
              <a:ea typeface="Consolas Regular" charset="0"/>
              <a:cs typeface="Consolas Regular" charset="0"/>
            </a:endParaRPr>
          </a:p>
        </p:txBody>
      </p:sp>
      <p:sp>
        <p:nvSpPr>
          <p:cNvPr id="7" name="Rectangle 6"/>
          <p:cNvSpPr/>
          <p:nvPr/>
        </p:nvSpPr>
        <p:spPr>
          <a:xfrm>
            <a:off x="744137" y="3649929"/>
            <a:ext cx="2897279" cy="1310490"/>
          </a:xfrm>
          <a:prstGeom prst="rect">
            <a:avLst/>
          </a:prstGeom>
          <a:solidFill>
            <a:schemeClr val="accent3">
              <a:lumMod val="40000"/>
              <a:lumOff val="6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nn-NO" sz="1600" dirty="0">
                <a:solidFill>
                  <a:schemeClr val="tx1"/>
                </a:solidFill>
                <a:latin typeface="Consolas" panose="020B0609020204030204" pitchFamily="49" charset="0"/>
                <a:ea typeface="Consolas Regular" charset="0"/>
                <a:cs typeface="Consolas Regular" charset="0"/>
              </a:rPr>
              <a:t>Date today;</a:t>
            </a:r>
          </a:p>
          <a:p>
            <a:r>
              <a:rPr lang="nn-NO" sz="1600" dirty="0">
                <a:solidFill>
                  <a:schemeClr val="tx1"/>
                </a:solidFill>
                <a:latin typeface="Consolas" panose="020B0609020204030204" pitchFamily="49" charset="0"/>
                <a:ea typeface="Consolas Regular" charset="0"/>
                <a:cs typeface="Consolas Regular" charset="0"/>
              </a:rPr>
              <a:t>Date * dPtr </a:t>
            </a:r>
            <a:r>
              <a:rPr lang="nn-NO" sz="1600" dirty="0">
                <a:solidFill>
                  <a:schemeClr val="accent6">
                    <a:lumMod val="75000"/>
                  </a:schemeClr>
                </a:solidFill>
                <a:latin typeface="Consolas" panose="020B0609020204030204" pitchFamily="49" charset="0"/>
                <a:ea typeface="Consolas Regular" charset="0"/>
                <a:cs typeface="Consolas Regular" charset="0"/>
              </a:rPr>
              <a:t>= 0</a:t>
            </a:r>
            <a:r>
              <a:rPr lang="nn-NO" sz="1600" dirty="0">
                <a:solidFill>
                  <a:schemeClr val="tx1"/>
                </a:solidFill>
                <a:latin typeface="Consolas" panose="020B0609020204030204" pitchFamily="49" charset="0"/>
                <a:ea typeface="Consolas Regular" charset="0"/>
                <a:cs typeface="Consolas Regular" charset="0"/>
              </a:rPr>
              <a:t>;</a:t>
            </a:r>
          </a:p>
          <a:p>
            <a:endParaRPr lang="nn-NO" sz="1600" dirty="0">
              <a:solidFill>
                <a:schemeClr val="tx1"/>
              </a:solidFill>
              <a:latin typeface="Consolas" panose="020B0609020204030204" pitchFamily="49" charset="0"/>
              <a:ea typeface="Consolas Regular" charset="0"/>
              <a:cs typeface="Consolas Regular" charset="0"/>
            </a:endParaRPr>
          </a:p>
          <a:p>
            <a:r>
              <a:rPr lang="nn-NO" sz="1600" dirty="0">
                <a:solidFill>
                  <a:schemeClr val="tx1"/>
                </a:solidFill>
                <a:latin typeface="Consolas" panose="020B0609020204030204" pitchFamily="49" charset="0"/>
                <a:ea typeface="Consolas Regular" charset="0"/>
                <a:cs typeface="Consolas Regular" charset="0"/>
              </a:rPr>
              <a:t>cout &lt;&lt; dPtr-&gt;month;</a:t>
            </a:r>
            <a:endParaRPr lang="en-US" sz="1600" dirty="0">
              <a:solidFill>
                <a:schemeClr val="tx1"/>
              </a:solidFill>
              <a:latin typeface="Consolas" panose="020B0609020204030204" pitchFamily="49" charset="0"/>
              <a:ea typeface="Consolas Regular" charset="0"/>
              <a:cs typeface="Consolas Regular" charset="0"/>
            </a:endParaRPr>
          </a:p>
        </p:txBody>
      </p:sp>
      <p:sp>
        <p:nvSpPr>
          <p:cNvPr id="9" name="TextBox 8"/>
          <p:cNvSpPr txBox="1"/>
          <p:nvPr/>
        </p:nvSpPr>
        <p:spPr>
          <a:xfrm>
            <a:off x="363812" y="485522"/>
            <a:ext cx="5848268" cy="461665"/>
          </a:xfrm>
          <a:prstGeom prst="rect">
            <a:avLst/>
          </a:prstGeom>
          <a:noFill/>
          <a:effectLst/>
        </p:spPr>
        <p:txBody>
          <a:bodyPr wrap="none" rtlCol="0">
            <a:spAutoFit/>
          </a:bodyPr>
          <a:lstStyle/>
          <a:p>
            <a:r>
              <a:rPr lang="en-US" sz="2400" dirty="0">
                <a:latin typeface="Calibri Light" charset="0"/>
              </a:rPr>
              <a:t>What's wrong with the following statements?</a:t>
            </a:r>
          </a:p>
        </p:txBody>
      </p:sp>
      <p:sp>
        <p:nvSpPr>
          <p:cNvPr id="10" name="TextBox 9"/>
          <p:cNvSpPr txBox="1"/>
          <p:nvPr/>
        </p:nvSpPr>
        <p:spPr>
          <a:xfrm>
            <a:off x="485193" y="2407171"/>
            <a:ext cx="1839543" cy="461665"/>
          </a:xfrm>
          <a:prstGeom prst="rect">
            <a:avLst/>
          </a:prstGeom>
          <a:noFill/>
          <a:effectLst/>
        </p:spPr>
        <p:txBody>
          <a:bodyPr wrap="none" rtlCol="0">
            <a:spAutoFit/>
          </a:bodyPr>
          <a:lstStyle/>
          <a:p>
            <a:r>
              <a:rPr lang="en-US" sz="2400" dirty="0">
                <a:latin typeface="Calibri Light" charset="0"/>
              </a:rPr>
              <a:t>How to fix it?</a:t>
            </a:r>
          </a:p>
        </p:txBody>
      </p:sp>
      <p:sp>
        <p:nvSpPr>
          <p:cNvPr id="11" name="Rounded Rectangle 10"/>
          <p:cNvSpPr/>
          <p:nvPr/>
        </p:nvSpPr>
        <p:spPr>
          <a:xfrm>
            <a:off x="3836511" y="1058782"/>
            <a:ext cx="3965097" cy="859030"/>
          </a:xfrm>
          <a:prstGeom prst="roundRect">
            <a:avLst/>
          </a:prstGeom>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err="1">
                <a:latin typeface="Consolas" panose="020B0609020204030204" pitchFamily="49" charset="0"/>
                <a:ea typeface="Consolas Regular" charset="0"/>
                <a:cs typeface="Consolas Regular" charset="0"/>
              </a:rPr>
              <a:t>dPtr</a:t>
            </a:r>
            <a:r>
              <a:rPr lang="en-US" dirty="0">
                <a:latin typeface="Avenir Next Condensed Regular" charset="0"/>
              </a:rPr>
              <a:t> is a dangling pointer.  Accessing </a:t>
            </a:r>
            <a:r>
              <a:rPr lang="en-US" dirty="0" err="1">
                <a:latin typeface="Consolas" panose="020B0609020204030204" pitchFamily="49" charset="0"/>
                <a:ea typeface="Consolas Regular" charset="0"/>
                <a:cs typeface="Consolas Regular" charset="0"/>
              </a:rPr>
              <a:t>dPtr</a:t>
            </a:r>
            <a:r>
              <a:rPr lang="en-US" dirty="0">
                <a:latin typeface="Consolas" panose="020B0609020204030204" pitchFamily="49" charset="0"/>
                <a:ea typeface="Consolas Regular" charset="0"/>
                <a:cs typeface="Consolas Regular" charset="0"/>
              </a:rPr>
              <a:t>-&gt;month</a:t>
            </a:r>
            <a:r>
              <a:rPr lang="en-US" dirty="0">
                <a:latin typeface="Avenir Next Condensed Regular" charset="0"/>
              </a:rPr>
              <a:t> is error prone.</a:t>
            </a:r>
          </a:p>
        </p:txBody>
      </p:sp>
      <p:sp>
        <p:nvSpPr>
          <p:cNvPr id="14" name="TextBox 13"/>
          <p:cNvSpPr txBox="1"/>
          <p:nvPr/>
        </p:nvSpPr>
        <p:spPr>
          <a:xfrm>
            <a:off x="663216" y="3337240"/>
            <a:ext cx="665247" cy="369332"/>
          </a:xfrm>
          <a:prstGeom prst="rect">
            <a:avLst/>
          </a:prstGeom>
          <a:noFill/>
          <a:effectLst/>
        </p:spPr>
        <p:txBody>
          <a:bodyPr wrap="none" rtlCol="0">
            <a:spAutoFit/>
          </a:bodyPr>
          <a:lstStyle/>
          <a:p>
            <a:r>
              <a:rPr lang="en-US" dirty="0">
                <a:latin typeface="Avenir Next Condensed Regular" charset="0"/>
              </a:rPr>
              <a:t>Trial 1</a:t>
            </a:r>
          </a:p>
        </p:txBody>
      </p:sp>
      <p:sp>
        <p:nvSpPr>
          <p:cNvPr id="15" name="TextBox 14"/>
          <p:cNvSpPr txBox="1"/>
          <p:nvPr/>
        </p:nvSpPr>
        <p:spPr>
          <a:xfrm>
            <a:off x="3124200" y="1553671"/>
            <a:ext cx="623889" cy="923330"/>
          </a:xfrm>
          <a:prstGeom prst="rect">
            <a:avLst/>
          </a:prstGeom>
          <a:noFill/>
          <a:effectLst/>
        </p:spPr>
        <p:txBody>
          <a:bodyPr wrap="none" rtlCol="0">
            <a:spAutoFit/>
          </a:bodyPr>
          <a:lstStyle/>
          <a:p>
            <a:r>
              <a:rPr lang="en-US" sz="5400" dirty="0">
                <a:solidFill>
                  <a:srgbClr val="FF0000"/>
                </a:solidFill>
                <a:latin typeface="Calibri Light" charset="0"/>
                <a:sym typeface="Wingdings"/>
              </a:rPr>
              <a:t></a:t>
            </a:r>
            <a:endParaRPr lang="en-US" sz="5400" dirty="0">
              <a:solidFill>
                <a:srgbClr val="FF0000"/>
              </a:solidFill>
              <a:latin typeface="Calibri Light" charset="0"/>
            </a:endParaRPr>
          </a:p>
        </p:txBody>
      </p:sp>
      <p:sp>
        <p:nvSpPr>
          <p:cNvPr id="16" name="TextBox 15"/>
          <p:cNvSpPr txBox="1"/>
          <p:nvPr/>
        </p:nvSpPr>
        <p:spPr>
          <a:xfrm>
            <a:off x="3212622" y="4360769"/>
            <a:ext cx="623889" cy="923330"/>
          </a:xfrm>
          <a:prstGeom prst="rect">
            <a:avLst/>
          </a:prstGeom>
          <a:noFill/>
          <a:effectLst/>
        </p:spPr>
        <p:txBody>
          <a:bodyPr wrap="none" rtlCol="0">
            <a:spAutoFit/>
          </a:bodyPr>
          <a:lstStyle/>
          <a:p>
            <a:r>
              <a:rPr lang="en-US" sz="5400" dirty="0">
                <a:solidFill>
                  <a:srgbClr val="FF0000"/>
                </a:solidFill>
                <a:latin typeface="Calibri Light" charset="0"/>
                <a:sym typeface="Wingdings"/>
              </a:rPr>
              <a:t></a:t>
            </a:r>
            <a:endParaRPr lang="en-US" sz="5400" dirty="0">
              <a:solidFill>
                <a:srgbClr val="FF0000"/>
              </a:solidFill>
              <a:latin typeface="Calibri Light" charset="0"/>
            </a:endParaRPr>
          </a:p>
        </p:txBody>
      </p:sp>
      <p:sp>
        <p:nvSpPr>
          <p:cNvPr id="17" name="Rounded Rectangle 16"/>
          <p:cNvSpPr/>
          <p:nvPr/>
        </p:nvSpPr>
        <p:spPr>
          <a:xfrm>
            <a:off x="485193" y="5081798"/>
            <a:ext cx="3519188" cy="859030"/>
          </a:xfrm>
          <a:prstGeom prst="roundRect">
            <a:avLst/>
          </a:prstGeom>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err="1">
                <a:latin typeface="Consolas" panose="020B0609020204030204" pitchFamily="49" charset="0"/>
                <a:ea typeface="Consolas Regular" charset="0"/>
                <a:cs typeface="Consolas Regular" charset="0"/>
              </a:rPr>
              <a:t>dPtr</a:t>
            </a:r>
            <a:r>
              <a:rPr lang="en-US" dirty="0">
                <a:latin typeface="Avenir Next Condensed Regular" charset="0"/>
              </a:rPr>
              <a:t> is a null/zero pointer.  Accessing </a:t>
            </a:r>
            <a:r>
              <a:rPr lang="en-US" dirty="0" err="1">
                <a:latin typeface="Consolas" panose="020B0609020204030204" pitchFamily="49" charset="0"/>
                <a:ea typeface="Consolas Regular" charset="0"/>
                <a:cs typeface="Consolas Regular" charset="0"/>
              </a:rPr>
              <a:t>dPtr</a:t>
            </a:r>
            <a:r>
              <a:rPr lang="en-US" dirty="0">
                <a:latin typeface="Consolas" panose="020B0609020204030204" pitchFamily="49" charset="0"/>
                <a:ea typeface="Consolas Regular" charset="0"/>
                <a:cs typeface="Consolas Regular" charset="0"/>
              </a:rPr>
              <a:t>-&gt;month</a:t>
            </a:r>
            <a:r>
              <a:rPr lang="en-US" dirty="0">
                <a:latin typeface="Avenir Next Condensed Regular" charset="0"/>
              </a:rPr>
              <a:t> will crash the program.</a:t>
            </a:r>
          </a:p>
        </p:txBody>
      </p:sp>
      <p:sp>
        <p:nvSpPr>
          <p:cNvPr id="18" name="Rectangle 17"/>
          <p:cNvSpPr/>
          <p:nvPr/>
        </p:nvSpPr>
        <p:spPr>
          <a:xfrm>
            <a:off x="4385955" y="2662490"/>
            <a:ext cx="3148132" cy="1268580"/>
          </a:xfrm>
          <a:prstGeom prst="rect">
            <a:avLst/>
          </a:prstGeom>
          <a:solidFill>
            <a:schemeClr val="accent3">
              <a:lumMod val="40000"/>
              <a:lumOff val="6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nn-NO" sz="1600" dirty="0">
                <a:solidFill>
                  <a:schemeClr val="tx1"/>
                </a:solidFill>
                <a:latin typeface="Consolas" panose="020B0609020204030204" pitchFamily="49" charset="0"/>
                <a:ea typeface="Consolas Regular" charset="0"/>
                <a:cs typeface="Consolas Regular" charset="0"/>
              </a:rPr>
              <a:t>Date today;</a:t>
            </a:r>
          </a:p>
          <a:p>
            <a:r>
              <a:rPr lang="nn-NO" sz="1600" dirty="0">
                <a:solidFill>
                  <a:schemeClr val="tx1"/>
                </a:solidFill>
                <a:latin typeface="Consolas" panose="020B0609020204030204" pitchFamily="49" charset="0"/>
                <a:ea typeface="Consolas Regular" charset="0"/>
                <a:cs typeface="Consolas Regular" charset="0"/>
              </a:rPr>
              <a:t>Date * dPtr </a:t>
            </a:r>
            <a:r>
              <a:rPr lang="nn-NO" sz="1600" dirty="0">
                <a:solidFill>
                  <a:schemeClr val="accent6">
                    <a:lumMod val="75000"/>
                  </a:schemeClr>
                </a:solidFill>
                <a:latin typeface="Consolas" panose="020B0609020204030204" pitchFamily="49" charset="0"/>
                <a:ea typeface="Consolas Regular" charset="0"/>
                <a:cs typeface="Consolas Regular" charset="0"/>
              </a:rPr>
              <a:t>= &amp;</a:t>
            </a:r>
            <a:r>
              <a:rPr lang="nn-NO" sz="1600" dirty="0" err="1">
                <a:solidFill>
                  <a:schemeClr val="accent6">
                    <a:lumMod val="75000"/>
                  </a:schemeClr>
                </a:solidFill>
                <a:latin typeface="Consolas" panose="020B0609020204030204" pitchFamily="49" charset="0"/>
                <a:ea typeface="Consolas Regular" charset="0"/>
                <a:cs typeface="Consolas Regular" charset="0"/>
              </a:rPr>
              <a:t>today</a:t>
            </a:r>
            <a:r>
              <a:rPr lang="nn-NO" sz="1600" dirty="0">
                <a:solidFill>
                  <a:schemeClr val="tx1"/>
                </a:solidFill>
                <a:latin typeface="Consolas" panose="020B0609020204030204" pitchFamily="49" charset="0"/>
                <a:ea typeface="Consolas Regular" charset="0"/>
                <a:cs typeface="Consolas Regular" charset="0"/>
              </a:rPr>
              <a:t>;</a:t>
            </a:r>
          </a:p>
          <a:p>
            <a:endParaRPr lang="nn-NO" sz="1600" dirty="0">
              <a:solidFill>
                <a:schemeClr val="tx1"/>
              </a:solidFill>
              <a:latin typeface="Consolas" panose="020B0609020204030204" pitchFamily="49" charset="0"/>
              <a:ea typeface="Consolas Regular" charset="0"/>
              <a:cs typeface="Consolas Regular" charset="0"/>
            </a:endParaRPr>
          </a:p>
          <a:p>
            <a:r>
              <a:rPr lang="nn-NO" sz="1600" dirty="0">
                <a:solidFill>
                  <a:schemeClr val="tx1"/>
                </a:solidFill>
                <a:latin typeface="Consolas" panose="020B0609020204030204" pitchFamily="49" charset="0"/>
                <a:ea typeface="Consolas Regular" charset="0"/>
                <a:cs typeface="Consolas Regular" charset="0"/>
              </a:rPr>
              <a:t>cout &lt;&lt; dPtr-&gt;month;</a:t>
            </a:r>
            <a:endParaRPr lang="en-US" sz="1600" dirty="0">
              <a:solidFill>
                <a:schemeClr val="tx1"/>
              </a:solidFill>
              <a:latin typeface="Consolas" panose="020B0609020204030204" pitchFamily="49" charset="0"/>
              <a:ea typeface="Consolas Regular" charset="0"/>
              <a:cs typeface="Consolas Regular" charset="0"/>
            </a:endParaRPr>
          </a:p>
        </p:txBody>
      </p:sp>
      <p:sp>
        <p:nvSpPr>
          <p:cNvPr id="19" name="TextBox 18"/>
          <p:cNvSpPr txBox="1"/>
          <p:nvPr/>
        </p:nvSpPr>
        <p:spPr>
          <a:xfrm>
            <a:off x="4305035" y="2364325"/>
            <a:ext cx="665247" cy="369332"/>
          </a:xfrm>
          <a:prstGeom prst="rect">
            <a:avLst/>
          </a:prstGeom>
          <a:noFill/>
          <a:effectLst/>
        </p:spPr>
        <p:txBody>
          <a:bodyPr wrap="none" rtlCol="0">
            <a:spAutoFit/>
          </a:bodyPr>
          <a:lstStyle/>
          <a:p>
            <a:r>
              <a:rPr lang="en-US" dirty="0">
                <a:latin typeface="Avenir Next Condensed Regular" charset="0"/>
              </a:rPr>
              <a:t>Trial 2</a:t>
            </a:r>
          </a:p>
        </p:txBody>
      </p:sp>
      <p:sp>
        <p:nvSpPr>
          <p:cNvPr id="21" name="Rectangle 20"/>
          <p:cNvSpPr/>
          <p:nvPr/>
        </p:nvSpPr>
        <p:spPr>
          <a:xfrm>
            <a:off x="4638014" y="4447508"/>
            <a:ext cx="3148132" cy="1493320"/>
          </a:xfrm>
          <a:prstGeom prst="rect">
            <a:avLst/>
          </a:prstGeom>
          <a:solidFill>
            <a:schemeClr val="accent3">
              <a:lumMod val="40000"/>
              <a:lumOff val="6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nn-NO" sz="1600" dirty="0">
                <a:solidFill>
                  <a:schemeClr val="tx1"/>
                </a:solidFill>
                <a:latin typeface="Consolas" panose="020B0609020204030204" pitchFamily="49" charset="0"/>
                <a:ea typeface="Consolas Regular" charset="0"/>
                <a:cs typeface="Consolas Regular" charset="0"/>
              </a:rPr>
              <a:t>Date today;</a:t>
            </a:r>
          </a:p>
          <a:p>
            <a:r>
              <a:rPr lang="nn-NO" sz="1600" dirty="0">
                <a:solidFill>
                  <a:schemeClr val="tx1"/>
                </a:solidFill>
                <a:latin typeface="Consolas" panose="020B0609020204030204" pitchFamily="49" charset="0"/>
                <a:ea typeface="Consolas Regular" charset="0"/>
                <a:cs typeface="Consolas Regular" charset="0"/>
              </a:rPr>
              <a:t>Date * dPtr </a:t>
            </a:r>
            <a:r>
              <a:rPr lang="nn-NO" sz="1600" dirty="0">
                <a:solidFill>
                  <a:schemeClr val="accent6">
                    <a:lumMod val="75000"/>
                  </a:schemeClr>
                </a:solidFill>
                <a:latin typeface="Consolas" panose="020B0609020204030204" pitchFamily="49" charset="0"/>
                <a:ea typeface="Consolas Regular" charset="0"/>
                <a:cs typeface="Consolas Regular" charset="0"/>
              </a:rPr>
              <a:t>= 0</a:t>
            </a:r>
            <a:r>
              <a:rPr lang="nn-NO" sz="1600" dirty="0">
                <a:solidFill>
                  <a:schemeClr val="tx1"/>
                </a:solidFill>
                <a:latin typeface="Consolas" panose="020B0609020204030204" pitchFamily="49" charset="0"/>
                <a:ea typeface="Consolas Regular" charset="0"/>
                <a:cs typeface="Consolas Regular" charset="0"/>
              </a:rPr>
              <a:t>;</a:t>
            </a:r>
          </a:p>
          <a:p>
            <a:endParaRPr lang="nn-NO" sz="1600" dirty="0">
              <a:solidFill>
                <a:schemeClr val="tx1"/>
              </a:solidFill>
              <a:latin typeface="Consolas" panose="020B0609020204030204" pitchFamily="49" charset="0"/>
              <a:ea typeface="Consolas Regular" charset="0"/>
              <a:cs typeface="Consolas Regular" charset="0"/>
            </a:endParaRPr>
          </a:p>
          <a:p>
            <a:r>
              <a:rPr lang="nn-NO" sz="1600" dirty="0">
                <a:solidFill>
                  <a:schemeClr val="tx1"/>
                </a:solidFill>
                <a:latin typeface="Consolas" panose="020B0609020204030204" pitchFamily="49" charset="0"/>
                <a:ea typeface="Consolas Regular" charset="0"/>
                <a:cs typeface="Consolas Regular" charset="0"/>
              </a:rPr>
              <a:t>if (dPtr != 0)</a:t>
            </a:r>
          </a:p>
          <a:p>
            <a:r>
              <a:rPr lang="nn-NO" sz="1600" dirty="0">
                <a:solidFill>
                  <a:schemeClr val="tx1"/>
                </a:solidFill>
                <a:latin typeface="Consolas" panose="020B0609020204030204" pitchFamily="49" charset="0"/>
                <a:ea typeface="Consolas Regular" charset="0"/>
                <a:cs typeface="Consolas Regular" charset="0"/>
              </a:rPr>
              <a:t>	cout &lt;&lt; dPtr-&gt;month;</a:t>
            </a:r>
            <a:endParaRPr lang="en-US" sz="1600" dirty="0">
              <a:solidFill>
                <a:schemeClr val="tx1"/>
              </a:solidFill>
              <a:latin typeface="Consolas" panose="020B0609020204030204" pitchFamily="49" charset="0"/>
              <a:ea typeface="Consolas Regular" charset="0"/>
              <a:cs typeface="Consolas Regular" charset="0"/>
            </a:endParaRPr>
          </a:p>
        </p:txBody>
      </p:sp>
      <p:sp>
        <p:nvSpPr>
          <p:cNvPr id="22" name="TextBox 21"/>
          <p:cNvSpPr txBox="1"/>
          <p:nvPr/>
        </p:nvSpPr>
        <p:spPr>
          <a:xfrm>
            <a:off x="4539704" y="4162146"/>
            <a:ext cx="665247" cy="369332"/>
          </a:xfrm>
          <a:prstGeom prst="rect">
            <a:avLst/>
          </a:prstGeom>
          <a:noFill/>
          <a:effectLst/>
        </p:spPr>
        <p:txBody>
          <a:bodyPr wrap="none" rtlCol="0">
            <a:spAutoFit/>
          </a:bodyPr>
          <a:lstStyle/>
          <a:p>
            <a:r>
              <a:rPr lang="en-US" dirty="0">
                <a:latin typeface="Avenir Next Condensed Regular" charset="0"/>
              </a:rPr>
              <a:t>Trial 3</a:t>
            </a:r>
          </a:p>
        </p:txBody>
      </p:sp>
      <p:sp>
        <p:nvSpPr>
          <p:cNvPr id="23" name="TextBox 22"/>
          <p:cNvSpPr txBox="1"/>
          <p:nvPr/>
        </p:nvSpPr>
        <p:spPr>
          <a:xfrm>
            <a:off x="7058062" y="3337240"/>
            <a:ext cx="728084" cy="923330"/>
          </a:xfrm>
          <a:prstGeom prst="rect">
            <a:avLst/>
          </a:prstGeom>
          <a:noFill/>
          <a:effectLst/>
        </p:spPr>
        <p:txBody>
          <a:bodyPr wrap="none" rtlCol="0">
            <a:spAutoFit/>
          </a:bodyPr>
          <a:lstStyle/>
          <a:p>
            <a:r>
              <a:rPr lang="en-US" sz="5400" dirty="0">
                <a:solidFill>
                  <a:schemeClr val="accent3">
                    <a:lumMod val="75000"/>
                  </a:schemeClr>
                </a:solidFill>
                <a:latin typeface="Calibri Light" charset="0"/>
                <a:sym typeface="Wingdings"/>
              </a:rPr>
              <a:t></a:t>
            </a:r>
            <a:endParaRPr lang="en-US" sz="5400" dirty="0">
              <a:solidFill>
                <a:schemeClr val="accent3">
                  <a:lumMod val="75000"/>
                </a:schemeClr>
              </a:solidFill>
              <a:latin typeface="Calibri Light" charset="0"/>
            </a:endParaRPr>
          </a:p>
        </p:txBody>
      </p:sp>
      <p:sp>
        <p:nvSpPr>
          <p:cNvPr id="24" name="TextBox 23"/>
          <p:cNvSpPr txBox="1"/>
          <p:nvPr/>
        </p:nvSpPr>
        <p:spPr>
          <a:xfrm>
            <a:off x="7422104" y="5424928"/>
            <a:ext cx="728084" cy="923330"/>
          </a:xfrm>
          <a:prstGeom prst="rect">
            <a:avLst/>
          </a:prstGeom>
          <a:noFill/>
          <a:effectLst/>
        </p:spPr>
        <p:txBody>
          <a:bodyPr wrap="none" rtlCol="0">
            <a:spAutoFit/>
          </a:bodyPr>
          <a:lstStyle/>
          <a:p>
            <a:r>
              <a:rPr lang="en-US" sz="5400" dirty="0">
                <a:solidFill>
                  <a:schemeClr val="accent3">
                    <a:lumMod val="75000"/>
                  </a:schemeClr>
                </a:solidFill>
                <a:latin typeface="Calibri Light" charset="0"/>
                <a:sym typeface="Wingdings"/>
              </a:rPr>
              <a:t></a:t>
            </a:r>
            <a:endParaRPr lang="en-US" sz="5400" dirty="0">
              <a:solidFill>
                <a:schemeClr val="accent3">
                  <a:lumMod val="75000"/>
                </a:schemeClr>
              </a:solidFill>
              <a:latin typeface="Calibri Light" charset="0"/>
            </a:endParaRPr>
          </a:p>
        </p:txBody>
      </p:sp>
    </p:spTree>
    <p:extLst>
      <p:ext uri="{BB962C8B-B14F-4D97-AF65-F5344CB8AC3E}">
        <p14:creationId xmlns:p14="http://schemas.microsoft.com/office/powerpoint/2010/main" val="1736325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4" grpId="0"/>
      <p:bldP spid="15" grpId="0"/>
      <p:bldP spid="16" grpId="0"/>
      <p:bldP spid="17" grpId="0" animBg="1"/>
      <p:bldP spid="18" grpId="0" animBg="1"/>
      <p:bldP spid="19" grpId="0"/>
      <p:bldP spid="21" grpId="0" animBg="1"/>
      <p:bldP spid="22" grpId="0"/>
      <p:bldP spid="23" grpId="0"/>
      <p:bldP spid="2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Pointers and Arrays</a:t>
            </a:r>
          </a:p>
        </p:txBody>
      </p:sp>
      <p:sp>
        <p:nvSpPr>
          <p:cNvPr id="3" name="Content Placeholder 2"/>
          <p:cNvSpPr>
            <a:spLocks noGrp="1"/>
          </p:cNvSpPr>
          <p:nvPr>
            <p:ph idx="1"/>
          </p:nvPr>
        </p:nvSpPr>
        <p:spPr/>
        <p:txBody>
          <a:bodyPr/>
          <a:lstStyle/>
          <a:p>
            <a:r>
              <a:rPr lang="en-US" dirty="0"/>
              <a:t>The </a:t>
            </a:r>
            <a:r>
              <a:rPr lang="en-US" dirty="0">
                <a:solidFill>
                  <a:schemeClr val="accent6">
                    <a:lumMod val="75000"/>
                  </a:schemeClr>
                </a:solidFill>
              </a:rPr>
              <a:t>name of an array </a:t>
            </a:r>
            <a:r>
              <a:rPr lang="en-US" dirty="0"/>
              <a:t>is indeed a pointer pointing to the first element of the array</a:t>
            </a:r>
          </a:p>
          <a:p>
            <a:r>
              <a:rPr lang="en-US" dirty="0"/>
              <a:t>Hence, we may assign an array name to a pointer, and use the pointer to access the array elements</a:t>
            </a:r>
          </a:p>
        </p:txBody>
      </p:sp>
      <p:sp>
        <p:nvSpPr>
          <p:cNvPr id="5" name="Slide Number Placeholder 4"/>
          <p:cNvSpPr>
            <a:spLocks noGrp="1"/>
          </p:cNvSpPr>
          <p:nvPr>
            <p:ph type="sldNum" sz="quarter" idx="12"/>
          </p:nvPr>
        </p:nvSpPr>
        <p:spPr/>
        <p:txBody>
          <a:bodyPr/>
          <a:lstStyle/>
          <a:p>
            <a:fld id="{A2D5F323-9395-A24C-8003-89F99F5948AE}" type="slidenum">
              <a:rPr lang="en-US" smtClean="0"/>
              <a:pPr/>
              <a:t>25</a:t>
            </a:fld>
            <a:endParaRPr lang="en-US"/>
          </a:p>
        </p:txBody>
      </p:sp>
      <p:sp>
        <p:nvSpPr>
          <p:cNvPr id="6" name="Rectangle 5"/>
          <p:cNvSpPr/>
          <p:nvPr/>
        </p:nvSpPr>
        <p:spPr>
          <a:xfrm>
            <a:off x="971390" y="3357922"/>
            <a:ext cx="4223698" cy="2998427"/>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nn-NO" dirty="0">
                <a:solidFill>
                  <a:schemeClr val="tx1"/>
                </a:solidFill>
                <a:latin typeface="Consolas" panose="020B0609020204030204" pitchFamily="49" charset="0"/>
                <a:ea typeface="Consolas Regular" charset="0"/>
                <a:cs typeface="Consolas Regular" charset="0"/>
              </a:rPr>
              <a:t>int x[10], i;</a:t>
            </a:r>
          </a:p>
          <a:p>
            <a:endParaRPr lang="nn-NO" dirty="0">
              <a:solidFill>
                <a:schemeClr val="tx1"/>
              </a:solidFill>
              <a:latin typeface="Consolas" panose="020B0609020204030204" pitchFamily="49" charset="0"/>
              <a:ea typeface="Consolas Regular" charset="0"/>
              <a:cs typeface="Consolas Regular" charset="0"/>
            </a:endParaRPr>
          </a:p>
          <a:p>
            <a:r>
              <a:rPr lang="nn-NO" dirty="0">
                <a:solidFill>
                  <a:schemeClr val="tx1"/>
                </a:solidFill>
                <a:latin typeface="Consolas" panose="020B0609020204030204" pitchFamily="49" charset="0"/>
                <a:ea typeface="Consolas Regular" charset="0"/>
                <a:cs typeface="Consolas Regular" charset="0"/>
              </a:rPr>
              <a:t>for ( i = 0; i &lt; 10; ++i )</a:t>
            </a:r>
          </a:p>
          <a:p>
            <a:r>
              <a:rPr lang="nn-NO" dirty="0">
                <a:solidFill>
                  <a:schemeClr val="tx1"/>
                </a:solidFill>
                <a:latin typeface="Consolas" panose="020B0609020204030204" pitchFamily="49" charset="0"/>
                <a:ea typeface="Consolas Regular" charset="0"/>
                <a:cs typeface="Consolas Regular" charset="0"/>
              </a:rPr>
              <a:t>	x[i] = 2 * i;</a:t>
            </a:r>
          </a:p>
          <a:p>
            <a:endParaRPr lang="nn-NO" dirty="0">
              <a:solidFill>
                <a:schemeClr val="tx1"/>
              </a:solidFill>
              <a:latin typeface="Consolas" panose="020B0609020204030204" pitchFamily="49" charset="0"/>
              <a:ea typeface="Consolas Regular" charset="0"/>
              <a:cs typeface="Consolas Regular" charset="0"/>
            </a:endParaRPr>
          </a:p>
          <a:p>
            <a:r>
              <a:rPr lang="nn-NO" dirty="0">
                <a:solidFill>
                  <a:schemeClr val="accent6">
                    <a:lumMod val="75000"/>
                  </a:schemeClr>
                </a:solidFill>
                <a:latin typeface="Consolas" panose="020B0609020204030204" pitchFamily="49" charset="0"/>
                <a:ea typeface="Consolas Regular" charset="0"/>
                <a:cs typeface="Consolas Regular" charset="0"/>
              </a:rPr>
              <a:t>int * p = x;</a:t>
            </a:r>
          </a:p>
          <a:p>
            <a:endParaRPr lang="nn-NO" dirty="0">
              <a:solidFill>
                <a:schemeClr val="tx1"/>
              </a:solidFill>
              <a:latin typeface="Consolas" panose="020B0609020204030204" pitchFamily="49" charset="0"/>
              <a:ea typeface="Consolas Regular" charset="0"/>
              <a:cs typeface="Consolas Regular" charset="0"/>
            </a:endParaRPr>
          </a:p>
          <a:p>
            <a:r>
              <a:rPr lang="nn-NO" dirty="0">
                <a:solidFill>
                  <a:schemeClr val="tx1"/>
                </a:solidFill>
                <a:latin typeface="Consolas" panose="020B0609020204030204" pitchFamily="49" charset="0"/>
                <a:ea typeface="Consolas Regular" charset="0"/>
                <a:cs typeface="Consolas Regular" charset="0"/>
              </a:rPr>
              <a:t>for ( i = 0; i &lt; 10; ++i )</a:t>
            </a:r>
          </a:p>
          <a:p>
            <a:r>
              <a:rPr lang="nn-NO" dirty="0">
                <a:solidFill>
                  <a:schemeClr val="tx1"/>
                </a:solidFill>
                <a:latin typeface="Consolas" panose="020B0609020204030204" pitchFamily="49" charset="0"/>
                <a:ea typeface="Consolas Regular" charset="0"/>
                <a:cs typeface="Consolas Regular" charset="0"/>
              </a:rPr>
              <a:t>	cout &lt;&lt; </a:t>
            </a:r>
            <a:r>
              <a:rPr lang="nn-NO" dirty="0">
                <a:solidFill>
                  <a:schemeClr val="accent6">
                    <a:lumMod val="75000"/>
                  </a:schemeClr>
                </a:solidFill>
                <a:latin typeface="Consolas" panose="020B0609020204030204" pitchFamily="49" charset="0"/>
                <a:ea typeface="Consolas Regular" charset="0"/>
                <a:cs typeface="Consolas Regular" charset="0"/>
              </a:rPr>
              <a:t>p</a:t>
            </a:r>
            <a:r>
              <a:rPr lang="nn-NO" dirty="0">
                <a:solidFill>
                  <a:schemeClr val="tx1"/>
                </a:solidFill>
                <a:latin typeface="Consolas" panose="020B0609020204030204" pitchFamily="49" charset="0"/>
                <a:ea typeface="Consolas Regular" charset="0"/>
                <a:cs typeface="Consolas Regular" charset="0"/>
              </a:rPr>
              <a:t>[i] &lt;&lt; ' ';</a:t>
            </a:r>
          </a:p>
          <a:p>
            <a:r>
              <a:rPr lang="nn-NO" dirty="0">
                <a:solidFill>
                  <a:schemeClr val="tx1"/>
                </a:solidFill>
                <a:latin typeface="Consolas" panose="020B0609020204030204" pitchFamily="49" charset="0"/>
                <a:ea typeface="Consolas Regular" charset="0"/>
                <a:cs typeface="Consolas Regular" charset="0"/>
              </a:rPr>
              <a:t>cout &lt;&lt; endl;</a:t>
            </a:r>
            <a:endParaRPr lang="en-US" dirty="0">
              <a:solidFill>
                <a:schemeClr val="tx1"/>
              </a:solidFill>
              <a:latin typeface="Consolas" panose="020B0609020204030204" pitchFamily="49" charset="0"/>
              <a:ea typeface="Consolas Regular" charset="0"/>
              <a:cs typeface="Consolas Regular" charset="0"/>
            </a:endParaRPr>
          </a:p>
        </p:txBody>
      </p:sp>
      <p:sp>
        <p:nvSpPr>
          <p:cNvPr id="7" name="Rounded Rectangle 6"/>
          <p:cNvSpPr/>
          <p:nvPr/>
        </p:nvSpPr>
        <p:spPr>
          <a:xfrm>
            <a:off x="5542577" y="3222702"/>
            <a:ext cx="3328468" cy="731237"/>
          </a:xfrm>
          <a:prstGeom prst="roundRect">
            <a:avLst/>
          </a:prstGeom>
          <a:effectLst/>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latin typeface="Avenir Next Condensed Regular" charset="0"/>
              </a:rPr>
              <a:t>Assigning an array name to a pointer of the same type as the array element</a:t>
            </a:r>
            <a:endParaRPr lang="en-US" dirty="0">
              <a:latin typeface="Consolas" panose="020B0609020204030204" pitchFamily="49" charset="0"/>
              <a:ea typeface="Consolas Regular" charset="0"/>
              <a:cs typeface="Consolas Regular" charset="0"/>
            </a:endParaRPr>
          </a:p>
        </p:txBody>
      </p:sp>
      <p:cxnSp>
        <p:nvCxnSpPr>
          <p:cNvPr id="8" name="Straight Arrow Connector 7"/>
          <p:cNvCxnSpPr>
            <a:stCxn id="7" idx="1"/>
          </p:cNvCxnSpPr>
          <p:nvPr/>
        </p:nvCxnSpPr>
        <p:spPr>
          <a:xfrm flipH="1">
            <a:off x="2969777" y="3588321"/>
            <a:ext cx="2572800" cy="1453017"/>
          </a:xfrm>
          <a:prstGeom prst="straightConnector1">
            <a:avLst/>
          </a:prstGeom>
          <a:ln>
            <a:tailEnd type="arrow"/>
          </a:ln>
          <a:effectLst/>
        </p:spPr>
        <p:style>
          <a:lnRef idx="2">
            <a:schemeClr val="accent5"/>
          </a:lnRef>
          <a:fillRef idx="0">
            <a:schemeClr val="accent5"/>
          </a:fillRef>
          <a:effectRef idx="1">
            <a:schemeClr val="accent5"/>
          </a:effectRef>
          <a:fontRef idx="minor">
            <a:schemeClr val="tx1"/>
          </a:fontRef>
        </p:style>
      </p:cxnSp>
      <p:sp>
        <p:nvSpPr>
          <p:cNvPr id="12" name="Rounded Rectangle 11"/>
          <p:cNvSpPr/>
          <p:nvPr/>
        </p:nvSpPr>
        <p:spPr>
          <a:xfrm>
            <a:off x="5542577" y="4064546"/>
            <a:ext cx="3328468" cy="731237"/>
          </a:xfrm>
          <a:prstGeom prst="roundRect">
            <a:avLst/>
          </a:prstGeom>
          <a:effectLst/>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latin typeface="Avenir Next Condensed Regular" charset="0"/>
              </a:rPr>
              <a:t>The pointer variable can be used </a:t>
            </a:r>
            <a:br>
              <a:rPr lang="en-US" dirty="0">
                <a:latin typeface="Avenir Next Condensed Regular" charset="0"/>
              </a:rPr>
            </a:br>
            <a:r>
              <a:rPr lang="en-US" dirty="0">
                <a:latin typeface="Avenir Next Condensed Regular" charset="0"/>
              </a:rPr>
              <a:t>just as an array name</a:t>
            </a:r>
            <a:endParaRPr lang="en-US" dirty="0">
              <a:latin typeface="Consolas" panose="020B0609020204030204" pitchFamily="49" charset="0"/>
              <a:ea typeface="Consolas Regular" charset="0"/>
              <a:cs typeface="Consolas Regular" charset="0"/>
            </a:endParaRPr>
          </a:p>
        </p:txBody>
      </p:sp>
      <p:cxnSp>
        <p:nvCxnSpPr>
          <p:cNvPr id="13" name="Straight Arrow Connector 12"/>
          <p:cNvCxnSpPr>
            <a:stCxn id="12" idx="1"/>
          </p:cNvCxnSpPr>
          <p:nvPr/>
        </p:nvCxnSpPr>
        <p:spPr>
          <a:xfrm flipH="1">
            <a:off x="3228723" y="4430165"/>
            <a:ext cx="2313854" cy="1339456"/>
          </a:xfrm>
          <a:prstGeom prst="straightConnector1">
            <a:avLst/>
          </a:prstGeom>
          <a:ln>
            <a:tailEnd type="arrow"/>
          </a:ln>
          <a:effectLst/>
        </p:spPr>
        <p:style>
          <a:lnRef idx="2">
            <a:schemeClr val="accent5"/>
          </a:lnRef>
          <a:fillRef idx="0">
            <a:schemeClr val="accent5"/>
          </a:fillRef>
          <a:effectRef idx="1">
            <a:schemeClr val="accent5"/>
          </a:effectRef>
          <a:fontRef idx="minor">
            <a:schemeClr val="tx1"/>
          </a:fontRef>
        </p:style>
      </p:cxnSp>
      <p:sp>
        <p:nvSpPr>
          <p:cNvPr id="19" name="Rounded Rectangle 18"/>
          <p:cNvSpPr/>
          <p:nvPr/>
        </p:nvSpPr>
        <p:spPr>
          <a:xfrm>
            <a:off x="5542577" y="5041338"/>
            <a:ext cx="3403168" cy="1382834"/>
          </a:xfrm>
          <a:prstGeom prst="roundRect">
            <a:avLst/>
          </a:prstGeom>
          <a:effectLst/>
        </p:spPr>
        <p:style>
          <a:lnRef idx="2">
            <a:schemeClr val="accent6"/>
          </a:lnRef>
          <a:fillRef idx="1">
            <a:schemeClr val="lt1"/>
          </a:fillRef>
          <a:effectRef idx="0">
            <a:schemeClr val="accent6"/>
          </a:effectRef>
          <a:fontRef idx="minor">
            <a:schemeClr val="dk1"/>
          </a:fontRef>
        </p:style>
        <p:txBody>
          <a:bodyPr rtlCol="0" anchor="ctr"/>
          <a:lstStyle/>
          <a:p>
            <a:r>
              <a:rPr lang="en-US" dirty="0">
                <a:latin typeface="Avenir Next Condensed Regular" charset="0"/>
              </a:rPr>
              <a:t>However, it is invalid to assign a pointer to an array name </a:t>
            </a:r>
            <a:br>
              <a:rPr lang="en-US" dirty="0">
                <a:latin typeface="Avenir Next Condensed Regular" charset="0"/>
              </a:rPr>
            </a:br>
            <a:r>
              <a:rPr lang="en-US" dirty="0">
                <a:latin typeface="Avenir Next Condensed Regular" charset="0"/>
              </a:rPr>
              <a:t>(e.g., </a:t>
            </a:r>
            <a:r>
              <a:rPr lang="en-US" dirty="0">
                <a:latin typeface="Consolas" panose="020B0609020204030204" pitchFamily="49" charset="0"/>
                <a:ea typeface="Consolas Regular" charset="0"/>
                <a:cs typeface="Consolas Regular" charset="0"/>
              </a:rPr>
              <a:t>x = p</a:t>
            </a:r>
            <a:r>
              <a:rPr lang="en-US" dirty="0">
                <a:latin typeface="Avenir Next Condensed Regular" charset="0"/>
              </a:rPr>
              <a:t>), since an array name is a constant pointer variable.</a:t>
            </a:r>
          </a:p>
        </p:txBody>
      </p:sp>
    </p:spTree>
    <p:extLst>
      <p:ext uri="{BB962C8B-B14F-4D97-AF65-F5344CB8AC3E}">
        <p14:creationId xmlns:p14="http://schemas.microsoft.com/office/powerpoint/2010/main" val="104855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P spid="1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Pointers and Arrays</a:t>
            </a:r>
          </a:p>
        </p:txBody>
      </p:sp>
      <p:sp>
        <p:nvSpPr>
          <p:cNvPr id="5" name="Slide Number Placeholder 4"/>
          <p:cNvSpPr>
            <a:spLocks noGrp="1"/>
          </p:cNvSpPr>
          <p:nvPr>
            <p:ph type="sldNum" sz="quarter" idx="12"/>
          </p:nvPr>
        </p:nvSpPr>
        <p:spPr/>
        <p:txBody>
          <a:bodyPr/>
          <a:lstStyle/>
          <a:p>
            <a:fld id="{A2D5F323-9395-A24C-8003-89F99F5948AE}" type="slidenum">
              <a:rPr lang="en-US" smtClean="0"/>
              <a:pPr/>
              <a:t>26</a:t>
            </a:fld>
            <a:endParaRPr lang="en-US"/>
          </a:p>
        </p:txBody>
      </p:sp>
      <p:sp>
        <p:nvSpPr>
          <p:cNvPr id="9" name="Rectangle 8"/>
          <p:cNvSpPr/>
          <p:nvPr/>
        </p:nvSpPr>
        <p:spPr>
          <a:xfrm>
            <a:off x="858101" y="1206708"/>
            <a:ext cx="4223698" cy="5149642"/>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nn-NO" dirty="0">
                <a:solidFill>
                  <a:schemeClr val="tx1"/>
                </a:solidFill>
                <a:latin typeface="Consolas" panose="020B0609020204030204" pitchFamily="49" charset="0"/>
                <a:ea typeface="Consolas Regular" charset="0"/>
                <a:cs typeface="Consolas Regular" charset="0"/>
              </a:rPr>
              <a:t>int a[10], i;</a:t>
            </a:r>
          </a:p>
          <a:p>
            <a:endParaRPr lang="nn-NO" dirty="0">
              <a:solidFill>
                <a:schemeClr val="tx1"/>
              </a:solidFill>
              <a:latin typeface="Consolas" panose="020B0609020204030204" pitchFamily="49" charset="0"/>
              <a:ea typeface="Consolas Regular" charset="0"/>
              <a:cs typeface="Consolas Regular" charset="0"/>
            </a:endParaRPr>
          </a:p>
          <a:p>
            <a:r>
              <a:rPr lang="nn-NO" dirty="0">
                <a:solidFill>
                  <a:schemeClr val="tx1"/>
                </a:solidFill>
                <a:latin typeface="Consolas" panose="020B0609020204030204" pitchFamily="49" charset="0"/>
                <a:ea typeface="Consolas Regular" charset="0"/>
                <a:cs typeface="Consolas Regular" charset="0"/>
              </a:rPr>
              <a:t>for ( i = 0; i &lt; 10; ++i )</a:t>
            </a:r>
          </a:p>
          <a:p>
            <a:r>
              <a:rPr lang="nn-NO" dirty="0">
                <a:solidFill>
                  <a:schemeClr val="tx1"/>
                </a:solidFill>
                <a:latin typeface="Consolas" panose="020B0609020204030204" pitchFamily="49" charset="0"/>
                <a:ea typeface="Consolas Regular" charset="0"/>
                <a:cs typeface="Consolas Regular" charset="0"/>
              </a:rPr>
              <a:t>	a[i] = 2 * i;</a:t>
            </a:r>
          </a:p>
          <a:p>
            <a:endParaRPr lang="nn-NO" dirty="0">
              <a:solidFill>
                <a:schemeClr val="tx1"/>
              </a:solidFill>
              <a:latin typeface="Consolas" panose="020B0609020204030204" pitchFamily="49" charset="0"/>
              <a:ea typeface="Consolas Regular" charset="0"/>
              <a:cs typeface="Consolas Regular" charset="0"/>
            </a:endParaRPr>
          </a:p>
          <a:p>
            <a:r>
              <a:rPr lang="nn-NO" dirty="0">
                <a:solidFill>
                  <a:schemeClr val="accent6">
                    <a:lumMod val="75000"/>
                  </a:schemeClr>
                </a:solidFill>
                <a:latin typeface="Consolas" panose="020B0609020204030204" pitchFamily="49" charset="0"/>
                <a:ea typeface="Consolas Regular" charset="0"/>
                <a:cs typeface="Consolas Regular" charset="0"/>
              </a:rPr>
              <a:t>int * p = a;</a:t>
            </a:r>
          </a:p>
          <a:p>
            <a:r>
              <a:rPr lang="nn-NO" dirty="0">
                <a:solidFill>
                  <a:schemeClr val="tx1"/>
                </a:solidFill>
                <a:latin typeface="Consolas" panose="020B0609020204030204" pitchFamily="49" charset="0"/>
                <a:ea typeface="Consolas Regular" charset="0"/>
                <a:cs typeface="Consolas Regular" charset="0"/>
              </a:rPr>
              <a:t>for ( i = 0; i &lt; 10; ++i )</a:t>
            </a:r>
          </a:p>
          <a:p>
            <a:r>
              <a:rPr lang="nn-NO" dirty="0">
                <a:solidFill>
                  <a:schemeClr val="tx1"/>
                </a:solidFill>
                <a:latin typeface="Consolas" panose="020B0609020204030204" pitchFamily="49" charset="0"/>
                <a:ea typeface="Consolas Regular" charset="0"/>
                <a:cs typeface="Consolas Regular" charset="0"/>
              </a:rPr>
              <a:t>	cout &lt;&lt; </a:t>
            </a:r>
            <a:r>
              <a:rPr lang="nn-NO" dirty="0">
                <a:solidFill>
                  <a:schemeClr val="accent6">
                    <a:lumMod val="75000"/>
                  </a:schemeClr>
                </a:solidFill>
                <a:latin typeface="Consolas" panose="020B0609020204030204" pitchFamily="49" charset="0"/>
                <a:ea typeface="Consolas Regular" charset="0"/>
                <a:cs typeface="Consolas Regular" charset="0"/>
              </a:rPr>
              <a:t>p</a:t>
            </a:r>
            <a:r>
              <a:rPr lang="nn-NO" dirty="0">
                <a:solidFill>
                  <a:schemeClr val="tx1"/>
                </a:solidFill>
                <a:latin typeface="Consolas" panose="020B0609020204030204" pitchFamily="49" charset="0"/>
                <a:ea typeface="Consolas Regular" charset="0"/>
                <a:cs typeface="Consolas Regular" charset="0"/>
              </a:rPr>
              <a:t>[i] &lt;&lt; ' ';</a:t>
            </a:r>
          </a:p>
          <a:p>
            <a:r>
              <a:rPr lang="nn-NO" dirty="0">
                <a:solidFill>
                  <a:schemeClr val="tx1"/>
                </a:solidFill>
                <a:latin typeface="Consolas" panose="020B0609020204030204" pitchFamily="49" charset="0"/>
                <a:ea typeface="Consolas Regular" charset="0"/>
                <a:cs typeface="Consolas Regular" charset="0"/>
              </a:rPr>
              <a:t>cout &lt;&lt; endl;</a:t>
            </a:r>
          </a:p>
          <a:p>
            <a:endParaRPr lang="nn-NO" dirty="0">
              <a:solidFill>
                <a:schemeClr val="tx1"/>
              </a:solidFill>
              <a:latin typeface="Consolas" panose="020B0609020204030204" pitchFamily="49" charset="0"/>
              <a:ea typeface="Consolas Regular" charset="0"/>
              <a:cs typeface="Consolas Regular" charset="0"/>
            </a:endParaRPr>
          </a:p>
          <a:p>
            <a:r>
              <a:rPr lang="nn-NO" dirty="0">
                <a:solidFill>
                  <a:schemeClr val="accent6">
                    <a:lumMod val="75000"/>
                  </a:schemeClr>
                </a:solidFill>
                <a:latin typeface="Consolas" panose="020B0609020204030204" pitchFamily="49" charset="0"/>
                <a:ea typeface="Consolas Regular" charset="0"/>
                <a:cs typeface="Consolas Regular" charset="0"/>
              </a:rPr>
              <a:t>int * q = &amp;a[0];</a:t>
            </a:r>
          </a:p>
          <a:p>
            <a:r>
              <a:rPr lang="nn-NO" dirty="0">
                <a:solidFill>
                  <a:schemeClr val="tx1"/>
                </a:solidFill>
                <a:latin typeface="Consolas" panose="020B0609020204030204" pitchFamily="49" charset="0"/>
                <a:ea typeface="Consolas Regular" charset="0"/>
                <a:cs typeface="Consolas Regular" charset="0"/>
              </a:rPr>
              <a:t>for ( i = 0; i &lt; 10; ++i )</a:t>
            </a:r>
          </a:p>
          <a:p>
            <a:r>
              <a:rPr lang="nn-NO" dirty="0">
                <a:solidFill>
                  <a:schemeClr val="tx1"/>
                </a:solidFill>
                <a:latin typeface="Consolas" panose="020B0609020204030204" pitchFamily="49" charset="0"/>
                <a:ea typeface="Consolas Regular" charset="0"/>
                <a:cs typeface="Consolas Regular" charset="0"/>
              </a:rPr>
              <a:t>	cout &lt;&lt; </a:t>
            </a:r>
            <a:r>
              <a:rPr lang="nn-NO" dirty="0">
                <a:solidFill>
                  <a:schemeClr val="accent6">
                    <a:lumMod val="75000"/>
                  </a:schemeClr>
                </a:solidFill>
                <a:latin typeface="Consolas" panose="020B0609020204030204" pitchFamily="49" charset="0"/>
                <a:ea typeface="Consolas Regular" charset="0"/>
                <a:cs typeface="Consolas Regular" charset="0"/>
              </a:rPr>
              <a:t>q</a:t>
            </a:r>
            <a:r>
              <a:rPr lang="nn-NO" dirty="0">
                <a:solidFill>
                  <a:schemeClr val="tx1"/>
                </a:solidFill>
                <a:latin typeface="Consolas" panose="020B0609020204030204" pitchFamily="49" charset="0"/>
                <a:ea typeface="Consolas Regular" charset="0"/>
                <a:cs typeface="Consolas Regular" charset="0"/>
              </a:rPr>
              <a:t>[i] &lt;&lt; ' ';</a:t>
            </a:r>
          </a:p>
          <a:p>
            <a:r>
              <a:rPr lang="nn-NO" dirty="0">
                <a:solidFill>
                  <a:schemeClr val="tx1"/>
                </a:solidFill>
                <a:latin typeface="Consolas" panose="020B0609020204030204" pitchFamily="49" charset="0"/>
                <a:ea typeface="Consolas Regular" charset="0"/>
                <a:cs typeface="Consolas Regular" charset="0"/>
              </a:rPr>
              <a:t>cout &lt;&lt; endl;</a:t>
            </a:r>
          </a:p>
          <a:p>
            <a:endParaRPr lang="nn-NO" dirty="0">
              <a:solidFill>
                <a:schemeClr val="tx1"/>
              </a:solidFill>
              <a:latin typeface="Consolas" panose="020B0609020204030204" pitchFamily="49" charset="0"/>
              <a:ea typeface="Consolas Regular" charset="0"/>
              <a:cs typeface="Consolas Regular" charset="0"/>
            </a:endParaRPr>
          </a:p>
          <a:p>
            <a:r>
              <a:rPr lang="en-US" dirty="0">
                <a:solidFill>
                  <a:schemeClr val="tx1"/>
                </a:solidFill>
                <a:latin typeface="Consolas" panose="020B0609020204030204" pitchFamily="49" charset="0"/>
                <a:ea typeface="Consolas Regular" charset="0"/>
                <a:cs typeface="Consolas Regular" charset="0"/>
              </a:rPr>
              <a:t>p = </a:t>
            </a:r>
            <a:r>
              <a:rPr lang="en-US" dirty="0">
                <a:solidFill>
                  <a:schemeClr val="accent6">
                    <a:lumMod val="75000"/>
                  </a:schemeClr>
                </a:solidFill>
                <a:latin typeface="Consolas" panose="020B0609020204030204" pitchFamily="49" charset="0"/>
                <a:ea typeface="Consolas Regular" charset="0"/>
                <a:cs typeface="Consolas Regular" charset="0"/>
              </a:rPr>
              <a:t>&amp;a[2]</a:t>
            </a:r>
            <a:r>
              <a:rPr lang="en-US" dirty="0">
                <a:solidFill>
                  <a:schemeClr val="tx1"/>
                </a:solidFill>
                <a:latin typeface="Consolas" panose="020B0609020204030204" pitchFamily="49" charset="0"/>
                <a:ea typeface="Consolas Regular" charset="0"/>
                <a:cs typeface="Consolas Regular" charset="0"/>
              </a:rPr>
              <a:t>;</a:t>
            </a:r>
          </a:p>
          <a:p>
            <a:r>
              <a:rPr lang="en-US" dirty="0" err="1">
                <a:solidFill>
                  <a:schemeClr val="tx1"/>
                </a:solidFill>
                <a:latin typeface="Consolas" panose="020B0609020204030204" pitchFamily="49" charset="0"/>
                <a:ea typeface="Consolas Regular" charset="0"/>
                <a:cs typeface="Consolas Regular" charset="0"/>
              </a:rPr>
              <a:t>cout</a:t>
            </a:r>
            <a:r>
              <a:rPr lang="en-US" dirty="0">
                <a:solidFill>
                  <a:schemeClr val="tx1"/>
                </a:solidFill>
                <a:latin typeface="Consolas" panose="020B0609020204030204" pitchFamily="49" charset="0"/>
                <a:ea typeface="Consolas Regular" charset="0"/>
                <a:cs typeface="Consolas Regular" charset="0"/>
              </a:rPr>
              <a:t> &lt;&lt; </a:t>
            </a:r>
            <a:r>
              <a:rPr lang="en-US" dirty="0">
                <a:solidFill>
                  <a:schemeClr val="accent6">
                    <a:lumMod val="75000"/>
                  </a:schemeClr>
                </a:solidFill>
                <a:latin typeface="Consolas" panose="020B0609020204030204" pitchFamily="49" charset="0"/>
                <a:ea typeface="Consolas Regular" charset="0"/>
                <a:cs typeface="Consolas Regular" charset="0"/>
              </a:rPr>
              <a:t>p[3]</a:t>
            </a:r>
            <a:r>
              <a:rPr lang="en-US" dirty="0">
                <a:solidFill>
                  <a:schemeClr val="tx1"/>
                </a:solidFill>
                <a:latin typeface="Consolas" panose="020B0609020204030204" pitchFamily="49" charset="0"/>
                <a:ea typeface="Consolas Regular" charset="0"/>
                <a:cs typeface="Consolas Regular" charset="0"/>
              </a:rPr>
              <a:t> &lt;&lt; </a:t>
            </a:r>
            <a:r>
              <a:rPr lang="en-US" dirty="0" err="1">
                <a:solidFill>
                  <a:schemeClr val="tx1"/>
                </a:solidFill>
                <a:latin typeface="Consolas" panose="020B0609020204030204" pitchFamily="49" charset="0"/>
                <a:ea typeface="Consolas Regular" charset="0"/>
                <a:cs typeface="Consolas Regular" charset="0"/>
              </a:rPr>
              <a:t>endl</a:t>
            </a:r>
            <a:r>
              <a:rPr lang="en-US" dirty="0">
                <a:solidFill>
                  <a:schemeClr val="tx1"/>
                </a:solidFill>
                <a:latin typeface="Consolas" panose="020B0609020204030204" pitchFamily="49" charset="0"/>
                <a:ea typeface="Consolas Regular" charset="0"/>
                <a:cs typeface="Consolas Regular" charset="0"/>
              </a:rPr>
              <a:t>;</a:t>
            </a:r>
          </a:p>
        </p:txBody>
      </p:sp>
      <p:sp>
        <p:nvSpPr>
          <p:cNvPr id="11" name="Rectangle 10"/>
          <p:cNvSpPr/>
          <p:nvPr/>
        </p:nvSpPr>
        <p:spPr>
          <a:xfrm>
            <a:off x="5277866" y="1638934"/>
            <a:ext cx="3388704" cy="134702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latin typeface="Calibri Light" charset="0"/>
            </a:endParaRPr>
          </a:p>
        </p:txBody>
      </p:sp>
      <p:sp>
        <p:nvSpPr>
          <p:cNvPr id="12" name="TextBox 11"/>
          <p:cNvSpPr txBox="1"/>
          <p:nvPr/>
        </p:nvSpPr>
        <p:spPr>
          <a:xfrm>
            <a:off x="5235162" y="1367554"/>
            <a:ext cx="1569276" cy="307777"/>
          </a:xfrm>
          <a:prstGeom prst="rect">
            <a:avLst/>
          </a:prstGeom>
          <a:noFill/>
        </p:spPr>
        <p:txBody>
          <a:bodyPr wrap="none" rtlCol="0">
            <a:spAutoFit/>
          </a:bodyPr>
          <a:lstStyle/>
          <a:p>
            <a:r>
              <a:rPr lang="en-US" sz="1400" dirty="0">
                <a:latin typeface="Chalkduster"/>
                <a:cs typeface="Chalkduster"/>
              </a:rPr>
              <a:t>Screen output</a:t>
            </a:r>
          </a:p>
        </p:txBody>
      </p:sp>
      <p:sp>
        <p:nvSpPr>
          <p:cNvPr id="13" name="TextBox 12"/>
          <p:cNvSpPr txBox="1"/>
          <p:nvPr/>
        </p:nvSpPr>
        <p:spPr>
          <a:xfrm>
            <a:off x="5356902" y="1729847"/>
            <a:ext cx="2877711" cy="338554"/>
          </a:xfrm>
          <a:prstGeom prst="rect">
            <a:avLst/>
          </a:prstGeom>
          <a:noFill/>
        </p:spPr>
        <p:txBody>
          <a:bodyPr wrap="none" rtlCol="0">
            <a:spAutoFit/>
          </a:bodyPr>
          <a:lstStyle/>
          <a:p>
            <a:r>
              <a:rPr lang="en-US" sz="1600" dirty="0">
                <a:latin typeface="Consolas" panose="020B0609020204030204" pitchFamily="49" charset="0"/>
                <a:ea typeface="Consolas Regular" charset="0"/>
                <a:cs typeface="Consolas Regular" charset="0"/>
              </a:rPr>
              <a:t>0 2 4 6 8 10 12 14 16 18</a:t>
            </a:r>
          </a:p>
        </p:txBody>
      </p:sp>
      <p:sp>
        <p:nvSpPr>
          <p:cNvPr id="14" name="TextBox 13"/>
          <p:cNvSpPr txBox="1"/>
          <p:nvPr/>
        </p:nvSpPr>
        <p:spPr>
          <a:xfrm>
            <a:off x="5356902" y="2068401"/>
            <a:ext cx="2877711" cy="338554"/>
          </a:xfrm>
          <a:prstGeom prst="rect">
            <a:avLst/>
          </a:prstGeom>
          <a:noFill/>
        </p:spPr>
        <p:txBody>
          <a:bodyPr wrap="none" rtlCol="0">
            <a:spAutoFit/>
          </a:bodyPr>
          <a:lstStyle/>
          <a:p>
            <a:r>
              <a:rPr lang="en-US" sz="1600" dirty="0">
                <a:latin typeface="Consolas" panose="020B0609020204030204" pitchFamily="49" charset="0"/>
                <a:ea typeface="Consolas Regular" charset="0"/>
                <a:cs typeface="Consolas Regular" charset="0"/>
              </a:rPr>
              <a:t>0 2 4 6 8 10 12 14 16 18</a:t>
            </a:r>
          </a:p>
        </p:txBody>
      </p:sp>
      <p:sp>
        <p:nvSpPr>
          <p:cNvPr id="15" name="TextBox 14"/>
          <p:cNvSpPr txBox="1"/>
          <p:nvPr/>
        </p:nvSpPr>
        <p:spPr>
          <a:xfrm>
            <a:off x="5356902" y="2406955"/>
            <a:ext cx="409086" cy="338554"/>
          </a:xfrm>
          <a:prstGeom prst="rect">
            <a:avLst/>
          </a:prstGeom>
          <a:noFill/>
        </p:spPr>
        <p:txBody>
          <a:bodyPr wrap="none" rtlCol="0">
            <a:spAutoFit/>
          </a:bodyPr>
          <a:lstStyle/>
          <a:p>
            <a:r>
              <a:rPr lang="en-US" sz="1600" dirty="0">
                <a:latin typeface="Consolas" panose="020B0609020204030204" pitchFamily="49" charset="0"/>
                <a:ea typeface="Consolas Regular" charset="0"/>
                <a:cs typeface="Consolas Regular" charset="0"/>
              </a:rPr>
              <a:t>10</a:t>
            </a:r>
          </a:p>
        </p:txBody>
      </p:sp>
      <p:sp>
        <p:nvSpPr>
          <p:cNvPr id="16" name="TextBox 15"/>
          <p:cNvSpPr txBox="1"/>
          <p:nvPr/>
        </p:nvSpPr>
        <p:spPr>
          <a:xfrm>
            <a:off x="5163924" y="5987018"/>
            <a:ext cx="1846980" cy="369332"/>
          </a:xfrm>
          <a:prstGeom prst="rect">
            <a:avLst/>
          </a:prstGeom>
          <a:noFill/>
        </p:spPr>
        <p:txBody>
          <a:bodyPr wrap="none" rtlCol="0">
            <a:spAutoFit/>
          </a:bodyPr>
          <a:lstStyle/>
          <a:p>
            <a:r>
              <a:rPr lang="en-US" dirty="0">
                <a:latin typeface="Calibri Light" charset="0"/>
              </a:rPr>
              <a:t>pointer_array.cpp</a:t>
            </a:r>
          </a:p>
        </p:txBody>
      </p:sp>
    </p:spTree>
    <p:extLst>
      <p:ext uri="{BB962C8B-B14F-4D97-AF65-F5344CB8AC3E}">
        <p14:creationId xmlns:p14="http://schemas.microsoft.com/office/powerpoint/2010/main" val="3856191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15" end="1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
                                            <p:txEl>
                                              <p:pRg st="16" end="1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a:t>
            </a:r>
          </a:p>
        </p:txBody>
      </p:sp>
      <p:sp>
        <p:nvSpPr>
          <p:cNvPr id="3" name="Content Placeholder 2"/>
          <p:cNvSpPr>
            <a:spLocks noGrp="1"/>
          </p:cNvSpPr>
          <p:nvPr>
            <p:ph idx="1"/>
          </p:nvPr>
        </p:nvSpPr>
        <p:spPr/>
        <p:txBody>
          <a:bodyPr/>
          <a:lstStyle/>
          <a:p>
            <a:r>
              <a:rPr lang="en-US" dirty="0"/>
              <a:t>Write a function that takes an integer array and its size, and returns a pointer to the largest element in the array</a:t>
            </a:r>
          </a:p>
          <a:p>
            <a:endParaRPr lang="en-US" dirty="0"/>
          </a:p>
        </p:txBody>
      </p:sp>
      <p:sp>
        <p:nvSpPr>
          <p:cNvPr id="4" name="Slide Number Placeholder 3"/>
          <p:cNvSpPr>
            <a:spLocks noGrp="1"/>
          </p:cNvSpPr>
          <p:nvPr>
            <p:ph type="sldNum" sz="quarter" idx="12"/>
          </p:nvPr>
        </p:nvSpPr>
        <p:spPr/>
        <p:txBody>
          <a:bodyPr/>
          <a:lstStyle/>
          <a:p>
            <a:fld id="{A2D5F323-9395-A24C-8003-89F99F5948AE}" type="slidenum">
              <a:rPr lang="en-US" smtClean="0"/>
              <a:pPr/>
              <a:t>27</a:t>
            </a:fld>
            <a:endParaRPr lang="en-US" dirty="0"/>
          </a:p>
        </p:txBody>
      </p:sp>
    </p:spTree>
    <p:extLst>
      <p:ext uri="{BB962C8B-B14F-4D97-AF65-F5344CB8AC3E}">
        <p14:creationId xmlns:p14="http://schemas.microsoft.com/office/powerpoint/2010/main" val="6873826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Pass-by-reference </a:t>
            </a:r>
            <a:br>
              <a:rPr lang="en-US" dirty="0"/>
            </a:br>
            <a:r>
              <a:rPr lang="en-US" dirty="0"/>
              <a:t>with Reference Arguments</a:t>
            </a:r>
          </a:p>
        </p:txBody>
      </p:sp>
      <p:sp>
        <p:nvSpPr>
          <p:cNvPr id="3" name="Content Placeholder 2"/>
          <p:cNvSpPr>
            <a:spLocks noGrp="1"/>
          </p:cNvSpPr>
          <p:nvPr>
            <p:ph idx="1"/>
          </p:nvPr>
        </p:nvSpPr>
        <p:spPr/>
        <p:txBody>
          <a:bodyPr/>
          <a:lstStyle/>
          <a:p>
            <a:r>
              <a:rPr lang="en-US" dirty="0"/>
              <a:t>We have learned </a:t>
            </a:r>
            <a:r>
              <a:rPr lang="en-US" dirty="0">
                <a:solidFill>
                  <a:schemeClr val="accent5">
                    <a:lumMod val="75000"/>
                  </a:schemeClr>
                </a:solidFill>
              </a:rPr>
              <a:t>pass-by-value</a:t>
            </a:r>
            <a:r>
              <a:rPr lang="en-US" dirty="0"/>
              <a:t> and </a:t>
            </a:r>
            <a:r>
              <a:rPr lang="en-US" dirty="0">
                <a:solidFill>
                  <a:schemeClr val="accent5">
                    <a:lumMod val="75000"/>
                  </a:schemeClr>
                </a:solidFill>
              </a:rPr>
              <a:t>pass-by-reference</a:t>
            </a:r>
            <a:r>
              <a:rPr lang="en-US" dirty="0"/>
              <a:t> for passing arguments to a function.</a:t>
            </a:r>
          </a:p>
          <a:p>
            <a:r>
              <a:rPr lang="en-US" dirty="0"/>
              <a:t>Pass-by-reference enables the called functions to modify the values of the arguments passed from the caller.   </a:t>
            </a:r>
          </a:p>
        </p:txBody>
      </p:sp>
      <p:sp>
        <p:nvSpPr>
          <p:cNvPr id="5" name="Slide Number Placeholder 4"/>
          <p:cNvSpPr>
            <a:spLocks noGrp="1"/>
          </p:cNvSpPr>
          <p:nvPr>
            <p:ph type="sldNum" sz="quarter" idx="12"/>
          </p:nvPr>
        </p:nvSpPr>
        <p:spPr/>
        <p:txBody>
          <a:bodyPr/>
          <a:lstStyle/>
          <a:p>
            <a:fld id="{A2D5F323-9395-A24C-8003-89F99F5948AE}" type="slidenum">
              <a:rPr lang="en-US" smtClean="0"/>
              <a:pPr/>
              <a:t>28</a:t>
            </a:fld>
            <a:endParaRPr lang="en-US"/>
          </a:p>
        </p:txBody>
      </p:sp>
      <p:sp>
        <p:nvSpPr>
          <p:cNvPr id="6" name="Rectangle 5"/>
          <p:cNvSpPr/>
          <p:nvPr/>
        </p:nvSpPr>
        <p:spPr>
          <a:xfrm>
            <a:off x="510144" y="3738520"/>
            <a:ext cx="4223698" cy="1845257"/>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nn-NO" dirty="0">
                <a:solidFill>
                  <a:schemeClr val="tx1"/>
                </a:solidFill>
                <a:latin typeface="Consolas" panose="020B0609020204030204" pitchFamily="49" charset="0"/>
                <a:ea typeface="Consolas Regular" charset="0"/>
                <a:cs typeface="Consolas Regular" charset="0"/>
              </a:rPr>
              <a:t>void swap( int &amp; x, int &amp; y)</a:t>
            </a:r>
          </a:p>
          <a:p>
            <a:r>
              <a:rPr lang="nn-NO" dirty="0">
                <a:solidFill>
                  <a:schemeClr val="tx1"/>
                </a:solidFill>
                <a:latin typeface="Consolas" panose="020B0609020204030204" pitchFamily="49" charset="0"/>
                <a:ea typeface="Consolas Regular" charset="0"/>
                <a:cs typeface="Consolas Regular" charset="0"/>
              </a:rPr>
              <a:t>{</a:t>
            </a:r>
          </a:p>
          <a:p>
            <a:r>
              <a:rPr lang="nn-NO" dirty="0">
                <a:solidFill>
                  <a:schemeClr val="tx1"/>
                </a:solidFill>
                <a:latin typeface="Consolas" panose="020B0609020204030204" pitchFamily="49" charset="0"/>
                <a:ea typeface="Consolas Regular" charset="0"/>
                <a:cs typeface="Consolas Regular" charset="0"/>
              </a:rPr>
              <a:t>	int temp = x;</a:t>
            </a:r>
          </a:p>
          <a:p>
            <a:r>
              <a:rPr lang="nn-NO" dirty="0">
                <a:solidFill>
                  <a:schemeClr val="tx1"/>
                </a:solidFill>
                <a:latin typeface="Consolas" panose="020B0609020204030204" pitchFamily="49" charset="0"/>
                <a:ea typeface="Consolas Regular" charset="0"/>
                <a:cs typeface="Consolas Regular" charset="0"/>
              </a:rPr>
              <a:t>	x = y;</a:t>
            </a:r>
          </a:p>
          <a:p>
            <a:r>
              <a:rPr lang="nn-NO" dirty="0">
                <a:solidFill>
                  <a:schemeClr val="tx1"/>
                </a:solidFill>
                <a:latin typeface="Consolas" panose="020B0609020204030204" pitchFamily="49" charset="0"/>
                <a:ea typeface="Consolas Regular" charset="0"/>
                <a:cs typeface="Consolas Regular" charset="0"/>
              </a:rPr>
              <a:t>	y = temp;</a:t>
            </a:r>
          </a:p>
          <a:p>
            <a:r>
              <a:rPr lang="nn-NO" dirty="0">
                <a:solidFill>
                  <a:schemeClr val="tx1"/>
                </a:solidFill>
                <a:latin typeface="Consolas" panose="020B0609020204030204" pitchFamily="49" charset="0"/>
                <a:ea typeface="Consolas Regular" charset="0"/>
                <a:cs typeface="Consolas Regular" charset="0"/>
              </a:rPr>
              <a:t>}</a:t>
            </a:r>
          </a:p>
        </p:txBody>
      </p:sp>
      <p:sp>
        <p:nvSpPr>
          <p:cNvPr id="7" name="Rectangle 6"/>
          <p:cNvSpPr/>
          <p:nvPr/>
        </p:nvSpPr>
        <p:spPr>
          <a:xfrm>
            <a:off x="5113665" y="3927107"/>
            <a:ext cx="2881266" cy="1200621"/>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nn-NO" dirty="0">
                <a:solidFill>
                  <a:schemeClr val="tx1"/>
                </a:solidFill>
                <a:latin typeface="Consolas" panose="020B0609020204030204" pitchFamily="49" charset="0"/>
                <a:ea typeface="Consolas Regular" charset="0"/>
                <a:cs typeface="Consolas Regular" charset="0"/>
              </a:rPr>
              <a:t>int a = 2, b = 3;</a:t>
            </a:r>
          </a:p>
          <a:p>
            <a:endParaRPr lang="nn-NO" dirty="0">
              <a:solidFill>
                <a:schemeClr val="tx1"/>
              </a:solidFill>
              <a:latin typeface="Consolas" panose="020B0609020204030204" pitchFamily="49" charset="0"/>
              <a:ea typeface="Consolas Regular" charset="0"/>
              <a:cs typeface="Consolas Regular" charset="0"/>
            </a:endParaRPr>
          </a:p>
          <a:p>
            <a:r>
              <a:rPr lang="nn-NO" dirty="0">
                <a:solidFill>
                  <a:schemeClr val="tx1"/>
                </a:solidFill>
                <a:latin typeface="Consolas" panose="020B0609020204030204" pitchFamily="49" charset="0"/>
                <a:ea typeface="Consolas Regular" charset="0"/>
                <a:cs typeface="Consolas Regular" charset="0"/>
              </a:rPr>
              <a:t>swap(a, b);</a:t>
            </a:r>
          </a:p>
        </p:txBody>
      </p:sp>
      <p:sp>
        <p:nvSpPr>
          <p:cNvPr id="8" name="TextBox 7"/>
          <p:cNvSpPr txBox="1"/>
          <p:nvPr/>
        </p:nvSpPr>
        <p:spPr>
          <a:xfrm>
            <a:off x="5113665" y="3557775"/>
            <a:ext cx="3114442" cy="369332"/>
          </a:xfrm>
          <a:prstGeom prst="rect">
            <a:avLst/>
          </a:prstGeom>
          <a:noFill/>
          <a:effectLst/>
        </p:spPr>
        <p:txBody>
          <a:bodyPr wrap="none" rtlCol="0">
            <a:spAutoFit/>
          </a:bodyPr>
          <a:lstStyle/>
          <a:p>
            <a:r>
              <a:rPr lang="en-US" dirty="0">
                <a:latin typeface="Avenir Next Condensed Regular" charset="0"/>
              </a:rPr>
              <a:t>In the caller (e.g., the main function)</a:t>
            </a:r>
          </a:p>
        </p:txBody>
      </p:sp>
      <p:sp>
        <p:nvSpPr>
          <p:cNvPr id="9" name="Oval 8"/>
          <p:cNvSpPr/>
          <p:nvPr/>
        </p:nvSpPr>
        <p:spPr>
          <a:xfrm>
            <a:off x="1887026" y="3738520"/>
            <a:ext cx="1036455" cy="445062"/>
          </a:xfrm>
          <a:prstGeom prst="ellipse">
            <a:avLst/>
          </a:prstGeom>
          <a:noFill/>
          <a:ln w="127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charset="0"/>
            </a:endParaRPr>
          </a:p>
        </p:txBody>
      </p:sp>
      <p:sp>
        <p:nvSpPr>
          <p:cNvPr id="10" name="Oval 9"/>
          <p:cNvSpPr/>
          <p:nvPr/>
        </p:nvSpPr>
        <p:spPr>
          <a:xfrm>
            <a:off x="3133200" y="3738520"/>
            <a:ext cx="1036455" cy="445062"/>
          </a:xfrm>
          <a:prstGeom prst="ellipse">
            <a:avLst/>
          </a:prstGeom>
          <a:noFill/>
          <a:ln w="127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charset="0"/>
            </a:endParaRPr>
          </a:p>
        </p:txBody>
      </p:sp>
      <p:sp>
        <p:nvSpPr>
          <p:cNvPr id="11" name="Rounded Rectangle 10"/>
          <p:cNvSpPr/>
          <p:nvPr/>
        </p:nvSpPr>
        <p:spPr>
          <a:xfrm>
            <a:off x="2087745" y="5384203"/>
            <a:ext cx="2411427" cy="596017"/>
          </a:xfrm>
          <a:prstGeom prst="roundRect">
            <a:avLst/>
          </a:prstGeom>
          <a:effectLst/>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solidFill>
                  <a:schemeClr val="accent6">
                    <a:lumMod val="75000"/>
                  </a:schemeClr>
                </a:solidFill>
                <a:latin typeface="Avenir Next Condensed Regular" charset="0"/>
              </a:rPr>
              <a:t>Reference arguments</a:t>
            </a:r>
            <a:endParaRPr lang="en-US" dirty="0">
              <a:solidFill>
                <a:schemeClr val="accent6">
                  <a:lumMod val="75000"/>
                </a:schemeClr>
              </a:solidFill>
              <a:latin typeface="Consolas" panose="020B0609020204030204" pitchFamily="49" charset="0"/>
              <a:ea typeface="Consolas Regular" charset="0"/>
              <a:cs typeface="Consolas Regular" charset="0"/>
            </a:endParaRPr>
          </a:p>
        </p:txBody>
      </p:sp>
      <p:cxnSp>
        <p:nvCxnSpPr>
          <p:cNvPr id="13" name="Straight Arrow Connector 12"/>
          <p:cNvCxnSpPr>
            <a:stCxn id="11" idx="0"/>
          </p:cNvCxnSpPr>
          <p:nvPr/>
        </p:nvCxnSpPr>
        <p:spPr>
          <a:xfrm flipH="1" flipV="1">
            <a:off x="2642839" y="4183582"/>
            <a:ext cx="650620" cy="1200621"/>
          </a:xfrm>
          <a:prstGeom prst="straightConnector1">
            <a:avLst/>
          </a:prstGeom>
          <a:ln>
            <a:tailEnd type="arrow"/>
          </a:ln>
          <a:effectLst/>
        </p:spPr>
        <p:style>
          <a:lnRef idx="2">
            <a:schemeClr val="accent5"/>
          </a:lnRef>
          <a:fillRef idx="0">
            <a:schemeClr val="accent5"/>
          </a:fillRef>
          <a:effectRef idx="1">
            <a:schemeClr val="accent5"/>
          </a:effectRef>
          <a:fontRef idx="minor">
            <a:schemeClr val="tx1"/>
          </a:fontRef>
        </p:style>
      </p:cxnSp>
      <p:cxnSp>
        <p:nvCxnSpPr>
          <p:cNvPr id="15" name="Straight Arrow Connector 14"/>
          <p:cNvCxnSpPr>
            <a:stCxn id="11" idx="0"/>
            <a:endCxn id="10" idx="4"/>
          </p:cNvCxnSpPr>
          <p:nvPr/>
        </p:nvCxnSpPr>
        <p:spPr>
          <a:xfrm flipV="1">
            <a:off x="3293459" y="4183582"/>
            <a:ext cx="357969" cy="1200621"/>
          </a:xfrm>
          <a:prstGeom prst="straightConnector1">
            <a:avLst/>
          </a:prstGeom>
          <a:ln>
            <a:tailEnd type="arrow"/>
          </a:ln>
          <a:effectLst/>
        </p:spPr>
        <p:style>
          <a:lnRef idx="2">
            <a:schemeClr val="accent5"/>
          </a:lnRef>
          <a:fillRef idx="0">
            <a:schemeClr val="accent5"/>
          </a:fillRef>
          <a:effectRef idx="1">
            <a:schemeClr val="accent5"/>
          </a:effectRef>
          <a:fontRef idx="minor">
            <a:schemeClr val="tx1"/>
          </a:fontRef>
        </p:style>
      </p:cxnSp>
      <p:sp>
        <p:nvSpPr>
          <p:cNvPr id="17" name="Rounded Rectangle 16"/>
          <p:cNvSpPr/>
          <p:nvPr/>
        </p:nvSpPr>
        <p:spPr>
          <a:xfrm>
            <a:off x="4610974" y="5127728"/>
            <a:ext cx="4245085" cy="1269904"/>
          </a:xfrm>
          <a:prstGeom prst="roundRect">
            <a:avLst/>
          </a:prstGeom>
          <a:effectLst/>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latin typeface="Avenir Next Condensed Regular" charset="0"/>
              </a:rPr>
              <a:t>The values in </a:t>
            </a:r>
            <a:r>
              <a:rPr lang="en-US" dirty="0">
                <a:latin typeface="Consolas" panose="020B0609020204030204" pitchFamily="49" charset="0"/>
                <a:ea typeface="Consolas Regular" charset="0"/>
                <a:cs typeface="Consolas Regular" charset="0"/>
              </a:rPr>
              <a:t>a</a:t>
            </a:r>
            <a:r>
              <a:rPr lang="en-US" dirty="0">
                <a:latin typeface="Avenir Next Condensed Regular" charset="0"/>
              </a:rPr>
              <a:t> and </a:t>
            </a:r>
            <a:r>
              <a:rPr lang="en-US" dirty="0">
                <a:latin typeface="Consolas" panose="020B0609020204030204" pitchFamily="49" charset="0"/>
                <a:ea typeface="Consolas Regular" charset="0"/>
                <a:cs typeface="Consolas Regular" charset="0"/>
              </a:rPr>
              <a:t>b</a:t>
            </a:r>
            <a:r>
              <a:rPr lang="en-US" dirty="0">
                <a:latin typeface="Avenir Next Condensed Regular" charset="0"/>
              </a:rPr>
              <a:t> will be swapped after calling </a:t>
            </a:r>
            <a:r>
              <a:rPr lang="en-US" dirty="0">
                <a:latin typeface="Consolas" panose="020B0609020204030204" pitchFamily="49" charset="0"/>
                <a:ea typeface="Consolas Regular" charset="0"/>
                <a:cs typeface="Consolas Regular" charset="0"/>
              </a:rPr>
              <a:t>swap() </a:t>
            </a:r>
            <a:r>
              <a:rPr lang="en-US" dirty="0">
                <a:latin typeface="Avenir Next Condensed Regular" charset="0"/>
              </a:rPr>
              <a:t>because </a:t>
            </a:r>
            <a:r>
              <a:rPr lang="en-US" dirty="0">
                <a:latin typeface="Consolas" panose="020B0609020204030204" pitchFamily="49" charset="0"/>
                <a:ea typeface="Consolas Regular" charset="0"/>
                <a:cs typeface="Consolas Regular" charset="0"/>
              </a:rPr>
              <a:t>x</a:t>
            </a:r>
            <a:r>
              <a:rPr lang="en-US" dirty="0">
                <a:latin typeface="Avenir Next Condensed Regular" charset="0"/>
              </a:rPr>
              <a:t> and </a:t>
            </a:r>
            <a:r>
              <a:rPr lang="en-US" dirty="0">
                <a:latin typeface="Consolas" panose="020B0609020204030204" pitchFamily="49" charset="0"/>
                <a:ea typeface="Consolas Regular" charset="0"/>
                <a:cs typeface="Consolas Regular" charset="0"/>
              </a:rPr>
              <a:t>y</a:t>
            </a:r>
            <a:r>
              <a:rPr lang="en-US" dirty="0">
                <a:latin typeface="Avenir Next Condensed Regular" charset="0"/>
              </a:rPr>
              <a:t> are just aliases of </a:t>
            </a:r>
            <a:r>
              <a:rPr lang="en-US" dirty="0">
                <a:latin typeface="Consolas" panose="020B0609020204030204" pitchFamily="49" charset="0"/>
                <a:ea typeface="Consolas Regular" charset="0"/>
                <a:cs typeface="Consolas Regular" charset="0"/>
              </a:rPr>
              <a:t>a</a:t>
            </a:r>
            <a:r>
              <a:rPr lang="en-US" dirty="0">
                <a:latin typeface="Avenir Next Condensed Regular" charset="0"/>
              </a:rPr>
              <a:t> and </a:t>
            </a:r>
            <a:r>
              <a:rPr lang="en-US" dirty="0">
                <a:latin typeface="Consolas" panose="020B0609020204030204" pitchFamily="49" charset="0"/>
                <a:ea typeface="Consolas Regular" charset="0"/>
                <a:cs typeface="Consolas Regular" charset="0"/>
              </a:rPr>
              <a:t>b</a:t>
            </a:r>
            <a:r>
              <a:rPr lang="en-US" dirty="0">
                <a:latin typeface="Avenir Next Condensed Regular" charset="0"/>
              </a:rPr>
              <a:t>, respectively (i.e., they share the same memory locations)</a:t>
            </a:r>
            <a:endParaRPr lang="en-US" dirty="0">
              <a:latin typeface="Consolas" panose="020B0609020204030204" pitchFamily="49" charset="0"/>
              <a:ea typeface="Consolas Regular" charset="0"/>
              <a:cs typeface="Consolas Regular" charset="0"/>
            </a:endParaRPr>
          </a:p>
        </p:txBody>
      </p:sp>
    </p:spTree>
    <p:extLst>
      <p:ext uri="{BB962C8B-B14F-4D97-AF65-F5344CB8AC3E}">
        <p14:creationId xmlns:p14="http://schemas.microsoft.com/office/powerpoint/2010/main" val="1187782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Pass-by-reference with Pointers</a:t>
            </a:r>
          </a:p>
        </p:txBody>
      </p:sp>
      <p:sp>
        <p:nvSpPr>
          <p:cNvPr id="3" name="Content Placeholder 2"/>
          <p:cNvSpPr>
            <a:spLocks noGrp="1"/>
          </p:cNvSpPr>
          <p:nvPr>
            <p:ph idx="1"/>
          </p:nvPr>
        </p:nvSpPr>
        <p:spPr/>
        <p:txBody>
          <a:bodyPr/>
          <a:lstStyle/>
          <a:p>
            <a:r>
              <a:rPr lang="en-US" dirty="0"/>
              <a:t>We can also achieve pass-by-reference </a:t>
            </a:r>
            <a:r>
              <a:rPr lang="en-US" b="1" dirty="0">
                <a:solidFill>
                  <a:schemeClr val="accent6">
                    <a:lumMod val="75000"/>
                  </a:schemeClr>
                </a:solidFill>
              </a:rPr>
              <a:t>by passing pointers </a:t>
            </a:r>
            <a:r>
              <a:rPr lang="en-US" dirty="0"/>
              <a:t>as arguments.</a:t>
            </a:r>
          </a:p>
        </p:txBody>
      </p:sp>
      <p:sp>
        <p:nvSpPr>
          <p:cNvPr id="5" name="Slide Number Placeholder 4"/>
          <p:cNvSpPr>
            <a:spLocks noGrp="1"/>
          </p:cNvSpPr>
          <p:nvPr>
            <p:ph type="sldNum" sz="quarter" idx="12"/>
          </p:nvPr>
        </p:nvSpPr>
        <p:spPr/>
        <p:txBody>
          <a:bodyPr/>
          <a:lstStyle/>
          <a:p>
            <a:fld id="{A2D5F323-9395-A24C-8003-89F99F5948AE}" type="slidenum">
              <a:rPr lang="en-US" smtClean="0"/>
              <a:pPr/>
              <a:t>29</a:t>
            </a:fld>
            <a:endParaRPr lang="en-US"/>
          </a:p>
        </p:txBody>
      </p:sp>
      <p:sp>
        <p:nvSpPr>
          <p:cNvPr id="6" name="Rectangle 5"/>
          <p:cNvSpPr/>
          <p:nvPr/>
        </p:nvSpPr>
        <p:spPr>
          <a:xfrm>
            <a:off x="324028" y="2516623"/>
            <a:ext cx="4223698" cy="1845257"/>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nn-NO" dirty="0">
                <a:solidFill>
                  <a:schemeClr val="tx1"/>
                </a:solidFill>
                <a:latin typeface="Consolas" panose="020B0609020204030204" pitchFamily="49" charset="0"/>
                <a:ea typeface="Consolas Regular" charset="0"/>
                <a:cs typeface="Consolas Regular" charset="0"/>
              </a:rPr>
              <a:t>void swap( int * x, int * y)</a:t>
            </a:r>
          </a:p>
          <a:p>
            <a:r>
              <a:rPr lang="nn-NO" dirty="0">
                <a:solidFill>
                  <a:schemeClr val="tx1"/>
                </a:solidFill>
                <a:latin typeface="Consolas" panose="020B0609020204030204" pitchFamily="49" charset="0"/>
                <a:ea typeface="Consolas Regular" charset="0"/>
                <a:cs typeface="Consolas Regular" charset="0"/>
              </a:rPr>
              <a:t>{</a:t>
            </a:r>
          </a:p>
          <a:p>
            <a:r>
              <a:rPr lang="nn-NO" dirty="0">
                <a:solidFill>
                  <a:schemeClr val="tx1"/>
                </a:solidFill>
                <a:latin typeface="Consolas" panose="020B0609020204030204" pitchFamily="49" charset="0"/>
                <a:ea typeface="Consolas Regular" charset="0"/>
                <a:cs typeface="Consolas Regular" charset="0"/>
              </a:rPr>
              <a:t>	int temp = *x;</a:t>
            </a:r>
          </a:p>
          <a:p>
            <a:r>
              <a:rPr lang="nn-NO" dirty="0">
                <a:solidFill>
                  <a:schemeClr val="tx1"/>
                </a:solidFill>
                <a:latin typeface="Consolas" panose="020B0609020204030204" pitchFamily="49" charset="0"/>
                <a:ea typeface="Consolas Regular" charset="0"/>
                <a:cs typeface="Consolas Regular" charset="0"/>
              </a:rPr>
              <a:t>	*x = *y;</a:t>
            </a:r>
          </a:p>
          <a:p>
            <a:r>
              <a:rPr lang="nn-NO" dirty="0">
                <a:solidFill>
                  <a:schemeClr val="tx1"/>
                </a:solidFill>
                <a:latin typeface="Consolas" panose="020B0609020204030204" pitchFamily="49" charset="0"/>
                <a:ea typeface="Consolas Regular" charset="0"/>
                <a:cs typeface="Consolas Regular" charset="0"/>
              </a:rPr>
              <a:t>	*y = temp;</a:t>
            </a:r>
          </a:p>
          <a:p>
            <a:r>
              <a:rPr lang="nn-NO" dirty="0">
                <a:solidFill>
                  <a:schemeClr val="tx1"/>
                </a:solidFill>
                <a:latin typeface="Consolas" panose="020B0609020204030204" pitchFamily="49" charset="0"/>
                <a:ea typeface="Consolas Regular" charset="0"/>
                <a:cs typeface="Consolas Regular" charset="0"/>
              </a:rPr>
              <a:t>}</a:t>
            </a:r>
          </a:p>
        </p:txBody>
      </p:sp>
      <p:sp>
        <p:nvSpPr>
          <p:cNvPr id="7" name="Rectangle 6"/>
          <p:cNvSpPr/>
          <p:nvPr/>
        </p:nvSpPr>
        <p:spPr>
          <a:xfrm>
            <a:off x="4847302" y="2516623"/>
            <a:ext cx="2881266" cy="1200621"/>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nn-NO" dirty="0">
                <a:solidFill>
                  <a:schemeClr val="tx1"/>
                </a:solidFill>
                <a:latin typeface="Consolas" panose="020B0609020204030204" pitchFamily="49" charset="0"/>
                <a:ea typeface="Consolas Regular" charset="0"/>
                <a:cs typeface="Consolas Regular" charset="0"/>
              </a:rPr>
              <a:t>int a = 2, b = 3;</a:t>
            </a:r>
          </a:p>
          <a:p>
            <a:endParaRPr lang="nn-NO" dirty="0">
              <a:solidFill>
                <a:schemeClr val="tx1"/>
              </a:solidFill>
              <a:latin typeface="Consolas" panose="020B0609020204030204" pitchFamily="49" charset="0"/>
              <a:ea typeface="Consolas Regular" charset="0"/>
              <a:cs typeface="Consolas Regular" charset="0"/>
            </a:endParaRPr>
          </a:p>
          <a:p>
            <a:r>
              <a:rPr lang="nn-NO" dirty="0">
                <a:solidFill>
                  <a:schemeClr val="tx1"/>
                </a:solidFill>
                <a:latin typeface="Consolas" panose="020B0609020204030204" pitchFamily="49" charset="0"/>
                <a:ea typeface="Consolas Regular" charset="0"/>
                <a:cs typeface="Consolas Regular" charset="0"/>
              </a:rPr>
              <a:t>swap(&amp;a, &amp;b);</a:t>
            </a:r>
          </a:p>
        </p:txBody>
      </p:sp>
      <p:sp>
        <p:nvSpPr>
          <p:cNvPr id="8" name="TextBox 7"/>
          <p:cNvSpPr txBox="1"/>
          <p:nvPr/>
        </p:nvSpPr>
        <p:spPr>
          <a:xfrm>
            <a:off x="4847302" y="2208846"/>
            <a:ext cx="3114442" cy="369332"/>
          </a:xfrm>
          <a:prstGeom prst="rect">
            <a:avLst/>
          </a:prstGeom>
          <a:noFill/>
          <a:effectLst/>
        </p:spPr>
        <p:txBody>
          <a:bodyPr wrap="none" rtlCol="0">
            <a:spAutoFit/>
          </a:bodyPr>
          <a:lstStyle/>
          <a:p>
            <a:r>
              <a:rPr lang="en-US" dirty="0">
                <a:latin typeface="Avenir Next Condensed Regular" charset="0"/>
              </a:rPr>
              <a:t>In the caller (e.g., the main function)</a:t>
            </a:r>
          </a:p>
        </p:txBody>
      </p:sp>
      <p:sp>
        <p:nvSpPr>
          <p:cNvPr id="9" name="Oval 8"/>
          <p:cNvSpPr/>
          <p:nvPr/>
        </p:nvSpPr>
        <p:spPr>
          <a:xfrm>
            <a:off x="1667458" y="2516623"/>
            <a:ext cx="1036455" cy="445062"/>
          </a:xfrm>
          <a:prstGeom prst="ellipse">
            <a:avLst/>
          </a:prstGeom>
          <a:noFill/>
          <a:ln w="127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charset="0"/>
            </a:endParaRPr>
          </a:p>
        </p:txBody>
      </p:sp>
      <p:sp>
        <p:nvSpPr>
          <p:cNvPr id="10" name="Oval 9"/>
          <p:cNvSpPr/>
          <p:nvPr/>
        </p:nvSpPr>
        <p:spPr>
          <a:xfrm>
            <a:off x="2913632" y="2516623"/>
            <a:ext cx="1036455" cy="445062"/>
          </a:xfrm>
          <a:prstGeom prst="ellipse">
            <a:avLst/>
          </a:prstGeom>
          <a:noFill/>
          <a:ln w="127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charset="0"/>
            </a:endParaRPr>
          </a:p>
        </p:txBody>
      </p:sp>
      <p:sp>
        <p:nvSpPr>
          <p:cNvPr id="11" name="Rounded Rectangle 10"/>
          <p:cNvSpPr/>
          <p:nvPr/>
        </p:nvSpPr>
        <p:spPr>
          <a:xfrm>
            <a:off x="1901629" y="4162306"/>
            <a:ext cx="2817651" cy="596017"/>
          </a:xfrm>
          <a:prstGeom prst="roundRect">
            <a:avLst/>
          </a:prstGeom>
          <a:effectLst/>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solidFill>
                  <a:schemeClr val="accent6">
                    <a:lumMod val="75000"/>
                  </a:schemeClr>
                </a:solidFill>
                <a:latin typeface="Avenir Next Condensed Regular" charset="0"/>
              </a:rPr>
              <a:t>Pointer arguments</a:t>
            </a:r>
            <a:endParaRPr lang="en-US" dirty="0">
              <a:solidFill>
                <a:schemeClr val="accent6">
                  <a:lumMod val="75000"/>
                </a:schemeClr>
              </a:solidFill>
              <a:latin typeface="Consolas" panose="020B0609020204030204" pitchFamily="49" charset="0"/>
              <a:ea typeface="Consolas Regular" charset="0"/>
              <a:cs typeface="Consolas Regular" charset="0"/>
            </a:endParaRPr>
          </a:p>
        </p:txBody>
      </p:sp>
      <p:cxnSp>
        <p:nvCxnSpPr>
          <p:cNvPr id="13" name="Straight Arrow Connector 12"/>
          <p:cNvCxnSpPr>
            <a:stCxn id="11" idx="0"/>
          </p:cNvCxnSpPr>
          <p:nvPr/>
        </p:nvCxnSpPr>
        <p:spPr>
          <a:xfrm flipH="1" flipV="1">
            <a:off x="2486722" y="2961685"/>
            <a:ext cx="823733" cy="1200621"/>
          </a:xfrm>
          <a:prstGeom prst="straightConnector1">
            <a:avLst/>
          </a:prstGeom>
          <a:ln>
            <a:tailEnd type="arrow"/>
          </a:ln>
          <a:effectLst/>
        </p:spPr>
        <p:style>
          <a:lnRef idx="2">
            <a:schemeClr val="accent5"/>
          </a:lnRef>
          <a:fillRef idx="0">
            <a:schemeClr val="accent5"/>
          </a:fillRef>
          <a:effectRef idx="1">
            <a:schemeClr val="accent5"/>
          </a:effectRef>
          <a:fontRef idx="minor">
            <a:schemeClr val="tx1"/>
          </a:fontRef>
        </p:style>
      </p:cxnSp>
      <p:cxnSp>
        <p:nvCxnSpPr>
          <p:cNvPr id="15" name="Straight Arrow Connector 14"/>
          <p:cNvCxnSpPr>
            <a:stCxn id="11" idx="0"/>
            <a:endCxn id="10" idx="4"/>
          </p:cNvCxnSpPr>
          <p:nvPr/>
        </p:nvCxnSpPr>
        <p:spPr>
          <a:xfrm flipV="1">
            <a:off x="3310455" y="2961685"/>
            <a:ext cx="121405" cy="1200621"/>
          </a:xfrm>
          <a:prstGeom prst="straightConnector1">
            <a:avLst/>
          </a:prstGeom>
          <a:ln>
            <a:tailEnd type="arrow"/>
          </a:ln>
          <a:effectLst/>
        </p:spPr>
        <p:style>
          <a:lnRef idx="2">
            <a:schemeClr val="accent5"/>
          </a:lnRef>
          <a:fillRef idx="0">
            <a:schemeClr val="accent5"/>
          </a:fillRef>
          <a:effectRef idx="1">
            <a:schemeClr val="accent5"/>
          </a:effectRef>
          <a:fontRef idx="minor">
            <a:schemeClr val="tx1"/>
          </a:fontRef>
        </p:style>
      </p:cxnSp>
      <p:sp>
        <p:nvSpPr>
          <p:cNvPr id="17" name="Rounded Rectangle 16"/>
          <p:cNvSpPr/>
          <p:nvPr/>
        </p:nvSpPr>
        <p:spPr>
          <a:xfrm>
            <a:off x="5016113" y="4875409"/>
            <a:ext cx="3853432" cy="744739"/>
          </a:xfrm>
          <a:prstGeom prst="roundRect">
            <a:avLst/>
          </a:prstGeom>
          <a:effectLst/>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latin typeface="Avenir Next Condensed Regular" charset="0"/>
              </a:rPr>
              <a:t>The values in </a:t>
            </a:r>
            <a:r>
              <a:rPr lang="en-US" dirty="0">
                <a:latin typeface="Consolas" panose="020B0609020204030204" pitchFamily="49" charset="0"/>
                <a:ea typeface="Consolas Regular" charset="0"/>
                <a:cs typeface="Consolas Regular" charset="0"/>
              </a:rPr>
              <a:t>a</a:t>
            </a:r>
            <a:r>
              <a:rPr lang="en-US" dirty="0">
                <a:latin typeface="Avenir Next Condensed Regular" charset="0"/>
              </a:rPr>
              <a:t> and </a:t>
            </a:r>
            <a:r>
              <a:rPr lang="en-US" dirty="0">
                <a:latin typeface="Consolas" panose="020B0609020204030204" pitchFamily="49" charset="0"/>
                <a:ea typeface="Consolas Regular" charset="0"/>
                <a:cs typeface="Consolas Regular" charset="0"/>
              </a:rPr>
              <a:t>b</a:t>
            </a:r>
            <a:r>
              <a:rPr lang="en-US" dirty="0">
                <a:latin typeface="Avenir Next Condensed Regular" charset="0"/>
              </a:rPr>
              <a:t> will be swapped after calling </a:t>
            </a:r>
            <a:r>
              <a:rPr lang="en-US" dirty="0">
                <a:latin typeface="Consolas" panose="020B0609020204030204" pitchFamily="49" charset="0"/>
                <a:ea typeface="Consolas Regular" charset="0"/>
                <a:cs typeface="Consolas Regular" charset="0"/>
              </a:rPr>
              <a:t>swap(). </a:t>
            </a:r>
          </a:p>
        </p:txBody>
      </p:sp>
      <p:sp>
        <p:nvSpPr>
          <p:cNvPr id="18" name="Rounded Rectangle 17"/>
          <p:cNvSpPr/>
          <p:nvPr/>
        </p:nvSpPr>
        <p:spPr>
          <a:xfrm>
            <a:off x="5016113" y="3669969"/>
            <a:ext cx="3853432" cy="1205440"/>
          </a:xfrm>
          <a:prstGeom prst="roundRect">
            <a:avLst/>
          </a:prstGeom>
          <a:effectLst/>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latin typeface="Avenir Next Condensed Regular" charset="0"/>
              </a:rPr>
              <a:t>Here we explicitly pass the memory addresses of a and b to swap(), so that swap() operates on these memory locations directly. </a:t>
            </a:r>
            <a:endParaRPr lang="en-US" dirty="0">
              <a:latin typeface="Consolas" panose="020B0609020204030204" pitchFamily="49" charset="0"/>
              <a:ea typeface="Consolas Regular" charset="0"/>
              <a:cs typeface="Consolas Regular" charset="0"/>
            </a:endParaRPr>
          </a:p>
        </p:txBody>
      </p:sp>
      <p:sp>
        <p:nvSpPr>
          <p:cNvPr id="20" name="TextBox 19"/>
          <p:cNvSpPr txBox="1"/>
          <p:nvPr/>
        </p:nvSpPr>
        <p:spPr>
          <a:xfrm>
            <a:off x="324028" y="4928050"/>
            <a:ext cx="2295180" cy="369332"/>
          </a:xfrm>
          <a:prstGeom prst="rect">
            <a:avLst/>
          </a:prstGeom>
          <a:noFill/>
          <a:effectLst/>
        </p:spPr>
        <p:txBody>
          <a:bodyPr wrap="none" rtlCol="0">
            <a:spAutoFit/>
          </a:bodyPr>
          <a:lstStyle/>
          <a:p>
            <a:r>
              <a:rPr lang="en-US" dirty="0">
                <a:latin typeface="Calibri Light" charset="0"/>
              </a:rPr>
              <a:t>swap_by_pointers.cpp</a:t>
            </a:r>
          </a:p>
        </p:txBody>
      </p:sp>
    </p:spTree>
    <p:extLst>
      <p:ext uri="{BB962C8B-B14F-4D97-AF65-F5344CB8AC3E}">
        <p14:creationId xmlns:p14="http://schemas.microsoft.com/office/powerpoint/2010/main" val="3149087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0" grpId="0" animBg="1"/>
      <p:bldP spid="11" grpId="0" animBg="1"/>
      <p:bldP spid="17" grpId="0" animBg="1"/>
      <p:bldP spid="1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13679-D4BA-4279-8E65-D209D270E332}"/>
              </a:ext>
            </a:extLst>
          </p:cNvPr>
          <p:cNvSpPr>
            <a:spLocks noGrp="1"/>
          </p:cNvSpPr>
          <p:nvPr>
            <p:ph type="title"/>
          </p:nvPr>
        </p:nvSpPr>
        <p:spPr/>
        <p:txBody>
          <a:bodyPr>
            <a:normAutofit fontScale="90000"/>
          </a:bodyPr>
          <a:lstStyle/>
          <a:p>
            <a:r>
              <a:rPr lang="en-US" dirty="0"/>
              <a:t>How to Use this Guidance Notes</a:t>
            </a:r>
          </a:p>
        </p:txBody>
      </p:sp>
      <p:sp>
        <p:nvSpPr>
          <p:cNvPr id="3" name="Content Placeholder 2">
            <a:extLst>
              <a:ext uri="{FF2B5EF4-FFF2-40B4-BE49-F238E27FC236}">
                <a16:creationId xmlns:a16="http://schemas.microsoft.com/office/drawing/2014/main" id="{3E5EE4CF-9921-442E-931D-A95BA9DCA719}"/>
              </a:ext>
            </a:extLst>
          </p:cNvPr>
          <p:cNvSpPr>
            <a:spLocks noGrp="1"/>
          </p:cNvSpPr>
          <p:nvPr>
            <p:ph idx="1"/>
          </p:nvPr>
        </p:nvSpPr>
        <p:spPr/>
        <p:txBody>
          <a:bodyPr>
            <a:normAutofit fontScale="92500" lnSpcReduction="10000"/>
          </a:bodyPr>
          <a:lstStyle/>
          <a:p>
            <a:pPr>
              <a:lnSpc>
                <a:spcPct val="110000"/>
              </a:lnSpc>
              <a:spcBef>
                <a:spcPts val="900"/>
              </a:spcBef>
            </a:pPr>
            <a:r>
              <a:rPr lang="en-US" b="1" dirty="0">
                <a:solidFill>
                  <a:schemeClr val="accent6">
                    <a:lumMod val="75000"/>
                  </a:schemeClr>
                </a:solidFill>
              </a:rPr>
              <a:t>Use </a:t>
            </a:r>
            <a:r>
              <a:rPr lang="en-US" b="1" dirty="0" err="1">
                <a:solidFill>
                  <a:schemeClr val="accent6">
                    <a:lumMod val="75000"/>
                  </a:schemeClr>
                </a:solidFill>
              </a:rPr>
              <a:t>Powerpoint</a:t>
            </a:r>
            <a:r>
              <a:rPr lang="en-US" b="1" dirty="0">
                <a:solidFill>
                  <a:schemeClr val="accent6">
                    <a:lumMod val="75000"/>
                  </a:schemeClr>
                </a:solidFill>
              </a:rPr>
              <a:t> Slide Show Mode to view the slides.</a:t>
            </a:r>
          </a:p>
          <a:p>
            <a:pPr>
              <a:lnSpc>
                <a:spcPct val="110000"/>
              </a:lnSpc>
              <a:spcBef>
                <a:spcPts val="900"/>
              </a:spcBef>
            </a:pPr>
            <a:r>
              <a:rPr lang="en-US" dirty="0"/>
              <a:t>This guidance notes aim to lead you through the learning of the C/C++ materials.  It also defines the scope of this course, i.e., what we expect you should know for the purpose of this course.  (and which should not limit what you should know about C/C++ programming.)</a:t>
            </a:r>
          </a:p>
          <a:p>
            <a:pPr>
              <a:lnSpc>
                <a:spcPct val="110000"/>
              </a:lnSpc>
              <a:spcBef>
                <a:spcPts val="900"/>
              </a:spcBef>
            </a:pPr>
            <a:r>
              <a:rPr lang="en-US" dirty="0"/>
              <a:t>Pages marked with “Reference Only” means that they are not in the scope of assessment for this course.</a:t>
            </a:r>
          </a:p>
          <a:p>
            <a:pPr>
              <a:lnSpc>
                <a:spcPct val="110000"/>
              </a:lnSpc>
              <a:spcBef>
                <a:spcPts val="900"/>
              </a:spcBef>
            </a:pPr>
            <a:r>
              <a:rPr lang="en-US" dirty="0"/>
              <a:t>The corresponding textbook chapters that we expect you to read will also be given.  The textbook may contain more details and information than we have here in this notes, and these extra textbook materials are considered references only.</a:t>
            </a:r>
          </a:p>
          <a:p>
            <a:pPr>
              <a:lnSpc>
                <a:spcPct val="110000"/>
              </a:lnSpc>
              <a:spcBef>
                <a:spcPts val="900"/>
              </a:spcBef>
            </a:pPr>
            <a:endParaRPr lang="en-US" dirty="0"/>
          </a:p>
        </p:txBody>
      </p:sp>
      <p:sp>
        <p:nvSpPr>
          <p:cNvPr id="4" name="Slide Number Placeholder 3">
            <a:extLst>
              <a:ext uri="{FF2B5EF4-FFF2-40B4-BE49-F238E27FC236}">
                <a16:creationId xmlns:a16="http://schemas.microsoft.com/office/drawing/2014/main" id="{5FE8F894-DFD0-46AA-876F-CFC99E0713C8}"/>
              </a:ext>
            </a:extLst>
          </p:cNvPr>
          <p:cNvSpPr>
            <a:spLocks noGrp="1"/>
          </p:cNvSpPr>
          <p:nvPr>
            <p:ph type="sldNum" sz="quarter" idx="12"/>
          </p:nvPr>
        </p:nvSpPr>
        <p:spPr/>
        <p:txBody>
          <a:bodyPr/>
          <a:lstStyle/>
          <a:p>
            <a:fld id="{A2D5F323-9395-A24C-8003-89F99F5948AE}" type="slidenum">
              <a:rPr lang="en-US" smtClean="0"/>
              <a:pPr/>
              <a:t>3</a:t>
            </a:fld>
            <a:endParaRPr lang="en-US" dirty="0"/>
          </a:p>
        </p:txBody>
      </p:sp>
    </p:spTree>
    <p:extLst>
      <p:ext uri="{BB962C8B-B14F-4D97-AF65-F5344CB8AC3E}">
        <p14:creationId xmlns:p14="http://schemas.microsoft.com/office/powerpoint/2010/main" val="8159683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2</a:t>
            </a:r>
          </a:p>
        </p:txBody>
      </p:sp>
      <p:sp>
        <p:nvSpPr>
          <p:cNvPr id="3" name="Content Placeholder 2"/>
          <p:cNvSpPr>
            <a:spLocks noGrp="1"/>
          </p:cNvSpPr>
          <p:nvPr>
            <p:ph idx="1"/>
          </p:nvPr>
        </p:nvSpPr>
        <p:spPr/>
        <p:txBody>
          <a:bodyPr/>
          <a:lstStyle/>
          <a:p>
            <a:r>
              <a:rPr lang="en-US" dirty="0"/>
              <a:t>Write a function void </a:t>
            </a:r>
            <a:r>
              <a:rPr lang="en-US" dirty="0" err="1"/>
              <a:t>addOne</a:t>
            </a:r>
            <a:r>
              <a:rPr lang="en-US" dirty="0"/>
              <a:t>(</a:t>
            </a:r>
            <a:r>
              <a:rPr lang="en-US" dirty="0" err="1"/>
              <a:t>int</a:t>
            </a:r>
            <a:r>
              <a:rPr lang="en-US" dirty="0"/>
              <a:t> &amp;p) which adds 1 to the integer referenced by p</a:t>
            </a:r>
          </a:p>
          <a:p>
            <a:endParaRPr lang="en-US" dirty="0"/>
          </a:p>
          <a:p>
            <a:r>
              <a:rPr lang="en-US" dirty="0"/>
              <a:t>Write a function void </a:t>
            </a:r>
            <a:r>
              <a:rPr lang="en-US" dirty="0" err="1"/>
              <a:t>addOne</a:t>
            </a:r>
            <a:r>
              <a:rPr lang="en-US" dirty="0"/>
              <a:t>(</a:t>
            </a:r>
            <a:r>
              <a:rPr lang="en-US" dirty="0" err="1"/>
              <a:t>int</a:t>
            </a:r>
            <a:r>
              <a:rPr lang="en-US" dirty="0"/>
              <a:t> *p) which adds 1 to the integer pointed to by p</a:t>
            </a:r>
          </a:p>
          <a:p>
            <a:endParaRPr lang="en-US" dirty="0"/>
          </a:p>
          <a:p>
            <a:r>
              <a:rPr lang="en-US" dirty="0"/>
              <a:t>Note the difference in the function parameter.  For each of the above, write the appropriate function call in the main body of your program.</a:t>
            </a:r>
          </a:p>
          <a:p>
            <a:endParaRPr lang="en-US" dirty="0"/>
          </a:p>
          <a:p>
            <a:endParaRPr lang="en-US" dirty="0"/>
          </a:p>
        </p:txBody>
      </p:sp>
      <p:sp>
        <p:nvSpPr>
          <p:cNvPr id="4" name="Slide Number Placeholder 3"/>
          <p:cNvSpPr>
            <a:spLocks noGrp="1"/>
          </p:cNvSpPr>
          <p:nvPr>
            <p:ph type="sldNum" sz="quarter" idx="12"/>
          </p:nvPr>
        </p:nvSpPr>
        <p:spPr/>
        <p:txBody>
          <a:bodyPr/>
          <a:lstStyle/>
          <a:p>
            <a:fld id="{A2D5F323-9395-A24C-8003-89F99F5948AE}" type="slidenum">
              <a:rPr lang="en-US" smtClean="0"/>
              <a:pPr/>
              <a:t>30</a:t>
            </a:fld>
            <a:endParaRPr lang="en-US" dirty="0"/>
          </a:p>
        </p:txBody>
      </p:sp>
    </p:spTree>
    <p:extLst>
      <p:ext uri="{BB962C8B-B14F-4D97-AF65-F5344CB8AC3E}">
        <p14:creationId xmlns:p14="http://schemas.microsoft.com/office/powerpoint/2010/main" val="42765994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69349E5-D649-4EDC-A151-118D26164AEA}"/>
              </a:ext>
            </a:extLst>
          </p:cNvPr>
          <p:cNvSpPr>
            <a:spLocks noGrp="1"/>
          </p:cNvSpPr>
          <p:nvPr>
            <p:ph type="title"/>
          </p:nvPr>
        </p:nvSpPr>
        <p:spPr/>
        <p:txBody>
          <a:bodyPr/>
          <a:lstStyle/>
          <a:p>
            <a:r>
              <a:rPr lang="en-US" dirty="0"/>
              <a:t>Dynamic Memory Management</a:t>
            </a:r>
          </a:p>
        </p:txBody>
      </p:sp>
      <p:sp>
        <p:nvSpPr>
          <p:cNvPr id="6" name="Text Placeholder 5">
            <a:extLst>
              <a:ext uri="{FF2B5EF4-FFF2-40B4-BE49-F238E27FC236}">
                <a16:creationId xmlns:a16="http://schemas.microsoft.com/office/drawing/2014/main" id="{18D128B8-B2E5-4BF3-8CCF-FAA317993D27}"/>
              </a:ext>
            </a:extLst>
          </p:cNvPr>
          <p:cNvSpPr>
            <a:spLocks noGrp="1"/>
          </p:cNvSpPr>
          <p:nvPr>
            <p:ph type="body" idx="1"/>
          </p:nvPr>
        </p:nvSpPr>
        <p:spPr/>
        <p:txBody>
          <a:bodyPr/>
          <a:lstStyle/>
          <a:p>
            <a:r>
              <a:rPr lang="en-US" dirty="0"/>
              <a:t>Part II</a:t>
            </a:r>
          </a:p>
        </p:txBody>
      </p:sp>
      <p:sp>
        <p:nvSpPr>
          <p:cNvPr id="4" name="Slide Number Placeholder 3">
            <a:extLst>
              <a:ext uri="{FF2B5EF4-FFF2-40B4-BE49-F238E27FC236}">
                <a16:creationId xmlns:a16="http://schemas.microsoft.com/office/drawing/2014/main" id="{B4640ECB-0F15-4DFD-8376-BF1C22538CF3}"/>
              </a:ext>
            </a:extLst>
          </p:cNvPr>
          <p:cNvSpPr>
            <a:spLocks noGrp="1"/>
          </p:cNvSpPr>
          <p:nvPr>
            <p:ph type="sldNum" sz="quarter" idx="12"/>
          </p:nvPr>
        </p:nvSpPr>
        <p:spPr/>
        <p:txBody>
          <a:bodyPr/>
          <a:lstStyle/>
          <a:p>
            <a:fld id="{A2D5F323-9395-A24C-8003-89F99F5948AE}" type="slidenum">
              <a:rPr lang="en-US" smtClean="0"/>
              <a:pPr/>
              <a:t>31</a:t>
            </a:fld>
            <a:endParaRPr lang="en-US" dirty="0"/>
          </a:p>
        </p:txBody>
      </p:sp>
    </p:spTree>
    <p:extLst>
      <p:ext uri="{BB962C8B-B14F-4D97-AF65-F5344CB8AC3E}">
        <p14:creationId xmlns:p14="http://schemas.microsoft.com/office/powerpoint/2010/main" val="4610072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Static Variables</a:t>
            </a:r>
          </a:p>
        </p:txBody>
      </p:sp>
      <p:sp>
        <p:nvSpPr>
          <p:cNvPr id="3" name="Content Placeholder 2"/>
          <p:cNvSpPr>
            <a:spLocks noGrp="1"/>
          </p:cNvSpPr>
          <p:nvPr>
            <p:ph idx="1"/>
          </p:nvPr>
        </p:nvSpPr>
        <p:spPr>
          <a:xfrm>
            <a:off x="457200" y="1304694"/>
            <a:ext cx="8229600" cy="4821470"/>
          </a:xfrm>
        </p:spPr>
        <p:txBody>
          <a:bodyPr/>
          <a:lstStyle/>
          <a:p>
            <a:r>
              <a:rPr lang="en-US" dirty="0"/>
              <a:t>We have used only </a:t>
            </a:r>
            <a:r>
              <a:rPr lang="en-US" b="1" dirty="0">
                <a:solidFill>
                  <a:schemeClr val="accent6">
                    <a:lumMod val="75000"/>
                  </a:schemeClr>
                </a:solidFill>
              </a:rPr>
              <a:t>static</a:t>
            </a:r>
            <a:r>
              <a:rPr lang="en-US" dirty="0"/>
              <a:t> variables in our programs so far, which means that:</a:t>
            </a:r>
          </a:p>
          <a:p>
            <a:pPr lvl="1"/>
            <a:r>
              <a:rPr lang="en-US" dirty="0"/>
              <a:t>The number of variables is </a:t>
            </a:r>
            <a:r>
              <a:rPr lang="en-US" dirty="0">
                <a:solidFill>
                  <a:schemeClr val="accent5">
                    <a:lumMod val="75000"/>
                  </a:schemeClr>
                </a:solidFill>
              </a:rPr>
              <a:t>fixed</a:t>
            </a:r>
            <a:r>
              <a:rPr lang="en-US" dirty="0"/>
              <a:t>.</a:t>
            </a:r>
          </a:p>
          <a:p>
            <a:pPr lvl="1"/>
            <a:r>
              <a:rPr lang="en-US" dirty="0"/>
              <a:t>The life span of variable is determined by its </a:t>
            </a:r>
            <a:r>
              <a:rPr lang="en-US" dirty="0">
                <a:solidFill>
                  <a:schemeClr val="accent5">
                    <a:lumMod val="75000"/>
                  </a:schemeClr>
                </a:solidFill>
              </a:rPr>
              <a:t>scope</a:t>
            </a:r>
            <a:r>
              <a:rPr lang="en-US" dirty="0"/>
              <a:t>; it is created (i.e., storage space is allocated) when it is declared and it is destroyed (i.e., storage space is released) when execution is out of scope.</a:t>
            </a:r>
          </a:p>
          <a:p>
            <a:pPr lvl="1"/>
            <a:r>
              <a:rPr lang="en-US" dirty="0"/>
              <a:t>Each variable is given a name when it is declared.</a:t>
            </a:r>
          </a:p>
        </p:txBody>
      </p:sp>
      <p:sp>
        <p:nvSpPr>
          <p:cNvPr id="5" name="Slide Number Placeholder 4"/>
          <p:cNvSpPr>
            <a:spLocks noGrp="1"/>
          </p:cNvSpPr>
          <p:nvPr>
            <p:ph type="sldNum" sz="quarter" idx="12"/>
          </p:nvPr>
        </p:nvSpPr>
        <p:spPr>
          <a:effectLst/>
        </p:spPr>
        <p:txBody>
          <a:bodyPr/>
          <a:lstStyle/>
          <a:p>
            <a:fld id="{A2D5F323-9395-A24C-8003-89F99F5948AE}" type="slidenum">
              <a:rPr lang="en-US" smtClean="0"/>
              <a:pPr/>
              <a:t>32</a:t>
            </a:fld>
            <a:endParaRPr lang="en-US"/>
          </a:p>
        </p:txBody>
      </p:sp>
      <p:sp>
        <p:nvSpPr>
          <p:cNvPr id="6" name="Rectangle 5"/>
          <p:cNvSpPr/>
          <p:nvPr/>
        </p:nvSpPr>
        <p:spPr>
          <a:xfrm>
            <a:off x="777181" y="4766209"/>
            <a:ext cx="4223698" cy="1351370"/>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nn-NO" dirty="0">
                <a:solidFill>
                  <a:schemeClr val="tx1"/>
                </a:solidFill>
                <a:latin typeface="Consolas" panose="020B0609020204030204" pitchFamily="49" charset="0"/>
                <a:ea typeface="Consolas Regular" charset="0"/>
                <a:cs typeface="Consolas Regular" charset="0"/>
              </a:rPr>
              <a:t>for (int i = 0; i &lt; 10; ++i)</a:t>
            </a:r>
          </a:p>
          <a:p>
            <a:r>
              <a:rPr lang="nn-NO" dirty="0">
                <a:solidFill>
                  <a:schemeClr val="tx1"/>
                </a:solidFill>
                <a:latin typeface="Consolas" panose="020B0609020204030204" pitchFamily="49" charset="0"/>
                <a:ea typeface="Consolas Regular" charset="0"/>
                <a:cs typeface="Consolas Regular" charset="0"/>
              </a:rPr>
              <a:t>{</a:t>
            </a:r>
          </a:p>
          <a:p>
            <a:r>
              <a:rPr lang="nn-NO" dirty="0">
                <a:solidFill>
                  <a:schemeClr val="tx1"/>
                </a:solidFill>
                <a:latin typeface="Consolas" panose="020B0609020204030204" pitchFamily="49" charset="0"/>
                <a:ea typeface="Consolas Regular" charset="0"/>
                <a:cs typeface="Consolas Regular" charset="0"/>
              </a:rPr>
              <a:t>	cout &lt;&lt; i &lt;&lt; ' ';</a:t>
            </a:r>
          </a:p>
          <a:p>
            <a:r>
              <a:rPr lang="nn-NO" dirty="0">
                <a:solidFill>
                  <a:schemeClr val="tx1"/>
                </a:solidFill>
                <a:latin typeface="Consolas" panose="020B0609020204030204" pitchFamily="49" charset="0"/>
                <a:ea typeface="Consolas Regular" charset="0"/>
                <a:cs typeface="Consolas Regular" charset="0"/>
              </a:rPr>
              <a:t>}</a:t>
            </a:r>
          </a:p>
        </p:txBody>
      </p:sp>
      <p:grpSp>
        <p:nvGrpSpPr>
          <p:cNvPr id="14" name="Group 13"/>
          <p:cNvGrpSpPr/>
          <p:nvPr/>
        </p:nvGrpSpPr>
        <p:grpSpPr>
          <a:xfrm>
            <a:off x="5648373" y="4530487"/>
            <a:ext cx="1919761" cy="1099156"/>
            <a:chOff x="6124873" y="4681712"/>
            <a:chExt cx="1919761" cy="1099156"/>
          </a:xfrm>
          <a:effectLst/>
        </p:grpSpPr>
        <p:sp>
          <p:nvSpPr>
            <p:cNvPr id="7" name="TextBox 6"/>
            <p:cNvSpPr txBox="1"/>
            <p:nvPr/>
          </p:nvSpPr>
          <p:spPr>
            <a:xfrm>
              <a:off x="6124873" y="4681712"/>
              <a:ext cx="1225144" cy="338554"/>
            </a:xfrm>
            <a:prstGeom prst="rect">
              <a:avLst/>
            </a:prstGeom>
            <a:noFill/>
          </p:spPr>
          <p:txBody>
            <a:bodyPr wrap="none" rtlCol="0">
              <a:spAutoFit/>
            </a:bodyPr>
            <a:lstStyle/>
            <a:p>
              <a:r>
                <a:rPr lang="en-US" sz="1600" dirty="0">
                  <a:latin typeface="Chalkduster"/>
                  <a:cs typeface="Chalkduster"/>
                </a:rPr>
                <a:t>Memory </a:t>
              </a:r>
            </a:p>
          </p:txBody>
        </p:sp>
        <p:grpSp>
          <p:nvGrpSpPr>
            <p:cNvPr id="8" name="Group 7"/>
            <p:cNvGrpSpPr/>
            <p:nvPr/>
          </p:nvGrpSpPr>
          <p:grpSpPr>
            <a:xfrm>
              <a:off x="6167934" y="5080065"/>
              <a:ext cx="1876700" cy="700803"/>
              <a:chOff x="5841123" y="3330509"/>
              <a:chExt cx="1876700" cy="700803"/>
            </a:xfrm>
          </p:grpSpPr>
          <p:sp>
            <p:nvSpPr>
              <p:cNvPr id="9" name="Rectangle 8"/>
              <p:cNvSpPr/>
              <p:nvPr/>
            </p:nvSpPr>
            <p:spPr>
              <a:xfrm>
                <a:off x="5841123" y="3330509"/>
                <a:ext cx="1557513" cy="70080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latin typeface="Calibri Light" charset="0"/>
                </a:endParaRPr>
              </a:p>
            </p:txBody>
          </p:sp>
          <p:sp>
            <p:nvSpPr>
              <p:cNvPr id="10" name="TextBox 9"/>
              <p:cNvSpPr txBox="1"/>
              <p:nvPr/>
            </p:nvSpPr>
            <p:spPr>
              <a:xfrm>
                <a:off x="7406519" y="3489273"/>
                <a:ext cx="311304" cy="369332"/>
              </a:xfrm>
              <a:prstGeom prst="rect">
                <a:avLst/>
              </a:prstGeom>
              <a:noFill/>
            </p:spPr>
            <p:txBody>
              <a:bodyPr wrap="none" rtlCol="0">
                <a:spAutoFit/>
              </a:bodyPr>
              <a:lstStyle/>
              <a:p>
                <a:r>
                  <a:rPr lang="en-US" dirty="0" err="1">
                    <a:latin typeface="Consolas" panose="020B0609020204030204" pitchFamily="49" charset="0"/>
                    <a:ea typeface="Consolas Regular" charset="0"/>
                    <a:cs typeface="Consolas Regular" charset="0"/>
                  </a:rPr>
                  <a:t>i</a:t>
                </a:r>
                <a:endParaRPr lang="en-US" dirty="0">
                  <a:latin typeface="Consolas" panose="020B0609020204030204" pitchFamily="49" charset="0"/>
                  <a:ea typeface="Consolas Regular" charset="0"/>
                  <a:cs typeface="Consolas Regular" charset="0"/>
                </a:endParaRPr>
              </a:p>
            </p:txBody>
          </p:sp>
          <p:sp>
            <p:nvSpPr>
              <p:cNvPr id="11" name="Rectangle 10"/>
              <p:cNvSpPr/>
              <p:nvPr/>
            </p:nvSpPr>
            <p:spPr>
              <a:xfrm>
                <a:off x="5896509" y="3525558"/>
                <a:ext cx="1462712" cy="30939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Light" charset="0"/>
                </a:endParaRPr>
              </a:p>
            </p:txBody>
          </p:sp>
        </p:grpSp>
      </p:grpSp>
      <p:sp>
        <p:nvSpPr>
          <p:cNvPr id="15" name="Rounded Rectangle 14"/>
          <p:cNvSpPr/>
          <p:nvPr/>
        </p:nvSpPr>
        <p:spPr>
          <a:xfrm>
            <a:off x="5320860" y="5663473"/>
            <a:ext cx="2882999" cy="976266"/>
          </a:xfrm>
          <a:prstGeom prst="roundRect">
            <a:avLst/>
          </a:prstGeom>
          <a:effectLst/>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latin typeface="Avenir Next Condensed Regular" charset="0"/>
              </a:rPr>
              <a:t>The variable </a:t>
            </a:r>
            <a:r>
              <a:rPr lang="en-US" dirty="0" err="1">
                <a:latin typeface="Consolas" panose="020B0609020204030204" pitchFamily="49" charset="0"/>
                <a:ea typeface="Consolas Regular" charset="0"/>
                <a:cs typeface="Consolas Regular" charset="0"/>
              </a:rPr>
              <a:t>i</a:t>
            </a:r>
            <a:r>
              <a:rPr lang="en-US" dirty="0">
                <a:latin typeface="Avenir Next Condensed Regular" charset="0"/>
              </a:rPr>
              <a:t> only exists in the memory during the execution of the </a:t>
            </a:r>
            <a:r>
              <a:rPr lang="en-US" dirty="0">
                <a:latin typeface="Consolas" panose="020B0609020204030204" pitchFamily="49" charset="0"/>
                <a:ea typeface="Consolas Regular" charset="0"/>
                <a:cs typeface="Consolas Regular" charset="0"/>
              </a:rPr>
              <a:t>for</a:t>
            </a:r>
            <a:r>
              <a:rPr lang="en-US" dirty="0">
                <a:latin typeface="Avenir Next Condensed Regular" charset="0"/>
              </a:rPr>
              <a:t> loop.</a:t>
            </a:r>
            <a:endParaRPr lang="en-US" dirty="0">
              <a:latin typeface="Consolas" panose="020B0609020204030204" pitchFamily="49" charset="0"/>
              <a:ea typeface="Consolas Regular" charset="0"/>
              <a:cs typeface="Consolas Regular" charset="0"/>
            </a:endParaRPr>
          </a:p>
        </p:txBody>
      </p:sp>
    </p:spTree>
    <p:extLst>
      <p:ext uri="{BB962C8B-B14F-4D97-AF65-F5344CB8AC3E}">
        <p14:creationId xmlns:p14="http://schemas.microsoft.com/office/powerpoint/2010/main" val="38640764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Dynamic Variables</a:t>
            </a:r>
          </a:p>
        </p:txBody>
      </p:sp>
      <p:sp>
        <p:nvSpPr>
          <p:cNvPr id="3" name="Content Placeholder 2"/>
          <p:cNvSpPr>
            <a:spLocks noGrp="1"/>
          </p:cNvSpPr>
          <p:nvPr>
            <p:ph idx="1"/>
          </p:nvPr>
        </p:nvSpPr>
        <p:spPr/>
        <p:txBody>
          <a:bodyPr/>
          <a:lstStyle/>
          <a:p>
            <a:r>
              <a:rPr lang="en-US" dirty="0"/>
              <a:t>Very often the number of variables that we need in a program is not known in advance.   For example, processing student records without knowing the number of students beforehand.</a:t>
            </a:r>
          </a:p>
          <a:p>
            <a:r>
              <a:rPr lang="en-US" dirty="0"/>
              <a:t>We can create </a:t>
            </a:r>
            <a:r>
              <a:rPr lang="en-US" b="1" dirty="0">
                <a:solidFill>
                  <a:schemeClr val="accent6">
                    <a:lumMod val="75000"/>
                  </a:schemeClr>
                </a:solidFill>
              </a:rPr>
              <a:t>dynamic variables</a:t>
            </a:r>
            <a:r>
              <a:rPr lang="en-US" dirty="0"/>
              <a:t> in our program so that memory storage is dynamically allocated or released at runtime.</a:t>
            </a:r>
          </a:p>
          <a:p>
            <a:endParaRPr lang="en-US" dirty="0"/>
          </a:p>
          <a:p>
            <a:pPr lvl="1"/>
            <a:endParaRPr lang="en-US" dirty="0"/>
          </a:p>
          <a:p>
            <a:pPr lvl="1"/>
            <a:endParaRPr lang="en-US" dirty="0"/>
          </a:p>
        </p:txBody>
      </p:sp>
      <p:sp>
        <p:nvSpPr>
          <p:cNvPr id="5" name="Slide Number Placeholder 4"/>
          <p:cNvSpPr>
            <a:spLocks noGrp="1"/>
          </p:cNvSpPr>
          <p:nvPr>
            <p:ph type="sldNum" sz="quarter" idx="12"/>
          </p:nvPr>
        </p:nvSpPr>
        <p:spPr/>
        <p:txBody>
          <a:bodyPr/>
          <a:lstStyle/>
          <a:p>
            <a:fld id="{A2D5F323-9395-A24C-8003-89F99F5948AE}" type="slidenum">
              <a:rPr lang="en-US" smtClean="0"/>
              <a:pPr/>
              <a:t>33</a:t>
            </a:fld>
            <a:endParaRPr lang="en-US"/>
          </a:p>
        </p:txBody>
      </p:sp>
      <p:sp>
        <p:nvSpPr>
          <p:cNvPr id="14" name="Rounded Rectangle 13"/>
          <p:cNvSpPr/>
          <p:nvPr/>
        </p:nvSpPr>
        <p:spPr>
          <a:xfrm>
            <a:off x="425953" y="4588184"/>
            <a:ext cx="3620065" cy="1246174"/>
          </a:xfrm>
          <a:prstGeom prst="roundRect">
            <a:avLst/>
          </a:prstGeom>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dirty="0">
                <a:latin typeface="Avenir Next Condensed Regular" charset="0"/>
              </a:rPr>
              <a:t>Unlike static variables, dynamic variables have no names!</a:t>
            </a:r>
            <a:endParaRPr lang="en-US" sz="2000" dirty="0">
              <a:latin typeface="Consolas" panose="020B0609020204030204" pitchFamily="49" charset="0"/>
              <a:ea typeface="Consolas Regular" charset="0"/>
              <a:cs typeface="Consolas Regular" charset="0"/>
            </a:endParaRPr>
          </a:p>
        </p:txBody>
      </p:sp>
      <p:sp>
        <p:nvSpPr>
          <p:cNvPr id="16" name="Rounded Rectangle 15"/>
          <p:cNvSpPr/>
          <p:nvPr/>
        </p:nvSpPr>
        <p:spPr>
          <a:xfrm>
            <a:off x="4161482" y="4588184"/>
            <a:ext cx="4709563" cy="614995"/>
          </a:xfrm>
          <a:prstGeom prst="roundRect">
            <a:avLst/>
          </a:prstGeom>
          <a:effectLst/>
        </p:spPr>
        <p:style>
          <a:lnRef idx="2">
            <a:schemeClr val="accent5"/>
          </a:lnRef>
          <a:fillRef idx="1">
            <a:schemeClr val="lt1"/>
          </a:fillRef>
          <a:effectRef idx="0">
            <a:schemeClr val="accent5"/>
          </a:effectRef>
          <a:fontRef idx="minor">
            <a:schemeClr val="dk1"/>
          </a:fontRef>
        </p:style>
        <p:txBody>
          <a:bodyPr rtlCol="0" anchor="ctr"/>
          <a:lstStyle/>
          <a:p>
            <a:pPr algn="ctr"/>
            <a:r>
              <a:rPr lang="en-US" sz="2000" dirty="0">
                <a:latin typeface="Avenir Next Condensed Regular" charset="0"/>
              </a:rPr>
              <a:t>So how may we access dynamic variables?   </a:t>
            </a:r>
            <a:endParaRPr lang="en-US" sz="2000" dirty="0">
              <a:latin typeface="Consolas" panose="020B0609020204030204" pitchFamily="49" charset="0"/>
              <a:ea typeface="Consolas Regular" charset="0"/>
              <a:cs typeface="Consolas Regular" charset="0"/>
            </a:endParaRPr>
          </a:p>
        </p:txBody>
      </p:sp>
      <p:sp>
        <p:nvSpPr>
          <p:cNvPr id="18" name="Rounded Rectangle 17"/>
          <p:cNvSpPr/>
          <p:nvPr/>
        </p:nvSpPr>
        <p:spPr>
          <a:xfrm>
            <a:off x="6566991" y="5089891"/>
            <a:ext cx="2304054" cy="614995"/>
          </a:xfrm>
          <a:prstGeom prst="roundRect">
            <a:avLst/>
          </a:prstGeom>
          <a:solidFill>
            <a:srgbClr val="FFC000"/>
          </a:solidFill>
          <a:effectLst/>
        </p:spPr>
        <p:style>
          <a:lnRef idx="2">
            <a:schemeClr val="accent5"/>
          </a:lnRef>
          <a:fillRef idx="1">
            <a:schemeClr val="lt1"/>
          </a:fillRef>
          <a:effectRef idx="0">
            <a:schemeClr val="accent5"/>
          </a:effectRef>
          <a:fontRef idx="minor">
            <a:schemeClr val="dk1"/>
          </a:fontRef>
        </p:style>
        <p:txBody>
          <a:bodyPr rtlCol="0" anchor="ctr"/>
          <a:lstStyle/>
          <a:p>
            <a:pPr algn="ctr"/>
            <a:r>
              <a:rPr lang="en-US" sz="2000" dirty="0">
                <a:latin typeface="Avenir Next Condensed Regular" charset="0"/>
              </a:rPr>
              <a:t>Pointers!!!</a:t>
            </a:r>
            <a:endParaRPr lang="en-US" sz="2000" dirty="0">
              <a:latin typeface="Consolas" panose="020B0609020204030204" pitchFamily="49" charset="0"/>
              <a:ea typeface="Consolas Regular" charset="0"/>
              <a:cs typeface="Consolas Regular" charset="0"/>
            </a:endParaRPr>
          </a:p>
        </p:txBody>
      </p:sp>
    </p:spTree>
    <p:extLst>
      <p:ext uri="{BB962C8B-B14F-4D97-AF65-F5344CB8AC3E}">
        <p14:creationId xmlns:p14="http://schemas.microsoft.com/office/powerpoint/2010/main" val="4182032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Dynamic Variables</a:t>
            </a:r>
          </a:p>
        </p:txBody>
      </p:sp>
      <p:sp>
        <p:nvSpPr>
          <p:cNvPr id="3" name="Content Placeholder 2"/>
          <p:cNvSpPr>
            <a:spLocks noGrp="1"/>
          </p:cNvSpPr>
          <p:nvPr>
            <p:ph idx="1"/>
          </p:nvPr>
        </p:nvSpPr>
        <p:spPr>
          <a:xfrm>
            <a:off x="457200" y="1417638"/>
            <a:ext cx="8229600" cy="4708525"/>
          </a:xfrm>
        </p:spPr>
        <p:txBody>
          <a:bodyPr/>
          <a:lstStyle/>
          <a:p>
            <a:r>
              <a:rPr lang="en-US" dirty="0"/>
              <a:t>We use the </a:t>
            </a:r>
            <a:r>
              <a:rPr lang="en-US" b="1" dirty="0">
                <a:solidFill>
                  <a:schemeClr val="accent6">
                    <a:lumMod val="75000"/>
                  </a:schemeClr>
                </a:solidFill>
              </a:rPr>
              <a:t>new</a:t>
            </a:r>
            <a:r>
              <a:rPr lang="en-US" dirty="0"/>
              <a:t> operator to create a dynamic variable:</a:t>
            </a:r>
          </a:p>
        </p:txBody>
      </p:sp>
      <p:sp>
        <p:nvSpPr>
          <p:cNvPr id="5" name="Slide Number Placeholder 4"/>
          <p:cNvSpPr>
            <a:spLocks noGrp="1"/>
          </p:cNvSpPr>
          <p:nvPr>
            <p:ph type="sldNum" sz="quarter" idx="12"/>
          </p:nvPr>
        </p:nvSpPr>
        <p:spPr>
          <a:xfrm>
            <a:off x="6640721" y="6181879"/>
            <a:ext cx="2133600" cy="365125"/>
          </a:xfrm>
          <a:effectLst/>
        </p:spPr>
        <p:txBody>
          <a:bodyPr/>
          <a:lstStyle/>
          <a:p>
            <a:fld id="{A2D5F323-9395-A24C-8003-89F99F5948AE}" type="slidenum">
              <a:rPr lang="en-US" smtClean="0"/>
              <a:pPr/>
              <a:t>34</a:t>
            </a:fld>
            <a:endParaRPr lang="en-US"/>
          </a:p>
        </p:txBody>
      </p:sp>
      <p:sp>
        <p:nvSpPr>
          <p:cNvPr id="6" name="Rectangle 5"/>
          <p:cNvSpPr/>
          <p:nvPr/>
        </p:nvSpPr>
        <p:spPr>
          <a:xfrm>
            <a:off x="613992" y="2272083"/>
            <a:ext cx="3276928" cy="930585"/>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nn-NO" dirty="0">
                <a:solidFill>
                  <a:schemeClr val="tx1"/>
                </a:solidFill>
                <a:latin typeface="Consolas" panose="020B0609020204030204" pitchFamily="49" charset="0"/>
                <a:ea typeface="Consolas Regular" charset="0"/>
                <a:cs typeface="Consolas Regular" charset="0"/>
              </a:rPr>
              <a:t>new int (42);</a:t>
            </a:r>
          </a:p>
          <a:p>
            <a:r>
              <a:rPr lang="nn-NO" dirty="0">
                <a:solidFill>
                  <a:schemeClr val="tx1"/>
                </a:solidFill>
                <a:latin typeface="Consolas" panose="020B0609020204030204" pitchFamily="49" charset="0"/>
                <a:ea typeface="Consolas Regular" charset="0"/>
                <a:cs typeface="Consolas Regular" charset="0"/>
              </a:rPr>
              <a:t>new string ("hello!");</a:t>
            </a:r>
          </a:p>
        </p:txBody>
      </p:sp>
      <p:sp>
        <p:nvSpPr>
          <p:cNvPr id="7" name="TextBox 6"/>
          <p:cNvSpPr txBox="1"/>
          <p:nvPr/>
        </p:nvSpPr>
        <p:spPr>
          <a:xfrm>
            <a:off x="4115004" y="1967143"/>
            <a:ext cx="1225144" cy="338554"/>
          </a:xfrm>
          <a:prstGeom prst="rect">
            <a:avLst/>
          </a:prstGeom>
          <a:noFill/>
        </p:spPr>
        <p:txBody>
          <a:bodyPr wrap="none" rtlCol="0">
            <a:spAutoFit/>
          </a:bodyPr>
          <a:lstStyle/>
          <a:p>
            <a:r>
              <a:rPr lang="en-US" sz="1600" dirty="0">
                <a:latin typeface="Chalkduster"/>
                <a:cs typeface="Chalkduster"/>
              </a:rPr>
              <a:t>Memory </a:t>
            </a:r>
          </a:p>
        </p:txBody>
      </p:sp>
      <p:sp>
        <p:nvSpPr>
          <p:cNvPr id="8" name="Rectangle 7"/>
          <p:cNvSpPr/>
          <p:nvPr/>
        </p:nvSpPr>
        <p:spPr>
          <a:xfrm>
            <a:off x="4158065" y="2365496"/>
            <a:ext cx="1557513" cy="108183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latin typeface="Calibri Light" charset="0"/>
            </a:endParaRPr>
          </a:p>
        </p:txBody>
      </p:sp>
      <p:sp>
        <p:nvSpPr>
          <p:cNvPr id="10" name="Rectangle 9"/>
          <p:cNvSpPr/>
          <p:nvPr/>
        </p:nvSpPr>
        <p:spPr>
          <a:xfrm>
            <a:off x="4213451" y="2528177"/>
            <a:ext cx="1462712" cy="30939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libri Light" charset="0"/>
              </a:rPr>
              <a:t>42</a:t>
            </a:r>
          </a:p>
        </p:txBody>
      </p:sp>
      <p:sp>
        <p:nvSpPr>
          <p:cNvPr id="11" name="Rectangle 10"/>
          <p:cNvSpPr/>
          <p:nvPr/>
        </p:nvSpPr>
        <p:spPr>
          <a:xfrm>
            <a:off x="4213451" y="2969901"/>
            <a:ext cx="1462712" cy="309398"/>
          </a:xfrm>
          <a:prstGeom prst="rect">
            <a:avLst/>
          </a:prstGeom>
          <a:solidFill>
            <a:schemeClr val="accent1">
              <a:lumMod val="40000"/>
              <a:lumOff val="60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libri Light" charset="0"/>
              </a:rPr>
              <a:t>"hello!"</a:t>
            </a:r>
          </a:p>
        </p:txBody>
      </p:sp>
      <p:sp>
        <p:nvSpPr>
          <p:cNvPr id="12" name="Rounded Rectangle 11"/>
          <p:cNvSpPr/>
          <p:nvPr/>
        </p:nvSpPr>
        <p:spPr>
          <a:xfrm>
            <a:off x="5953968" y="2262808"/>
            <a:ext cx="2494521" cy="1152154"/>
          </a:xfrm>
          <a:prstGeom prst="roundRect">
            <a:avLst/>
          </a:prstGeom>
          <a:effectLst/>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latin typeface="Avenir Next Condensed Regular" charset="0"/>
              </a:rPr>
              <a:t>No names for these memory locations, and there's no way that you can access them</a:t>
            </a:r>
            <a:endParaRPr lang="en-US" dirty="0">
              <a:latin typeface="Consolas" panose="020B0609020204030204" pitchFamily="49" charset="0"/>
              <a:ea typeface="Consolas Regular" charset="0"/>
              <a:cs typeface="Consolas Regular" charset="0"/>
            </a:endParaRPr>
          </a:p>
        </p:txBody>
      </p:sp>
      <p:sp>
        <p:nvSpPr>
          <p:cNvPr id="14" name="Rectangle 13"/>
          <p:cNvSpPr/>
          <p:nvPr/>
        </p:nvSpPr>
        <p:spPr>
          <a:xfrm>
            <a:off x="286603" y="3997465"/>
            <a:ext cx="4762827" cy="930585"/>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nn-NO" dirty="0">
                <a:solidFill>
                  <a:schemeClr val="tx1"/>
                </a:solidFill>
                <a:latin typeface="Consolas" panose="020B0609020204030204" pitchFamily="49" charset="0"/>
                <a:ea typeface="Consolas Regular" charset="0"/>
                <a:cs typeface="Consolas Regular" charset="0"/>
              </a:rPr>
              <a:t>int * i = new int (42);</a:t>
            </a:r>
          </a:p>
          <a:p>
            <a:r>
              <a:rPr lang="nn-NO" dirty="0">
                <a:solidFill>
                  <a:schemeClr val="tx1"/>
                </a:solidFill>
                <a:latin typeface="Consolas" panose="020B0609020204030204" pitchFamily="49" charset="0"/>
                <a:ea typeface="Consolas Regular" charset="0"/>
                <a:cs typeface="Consolas Regular" charset="0"/>
              </a:rPr>
              <a:t>int * s = new string ("hello!");</a:t>
            </a:r>
          </a:p>
        </p:txBody>
      </p:sp>
      <p:sp>
        <p:nvSpPr>
          <p:cNvPr id="16" name="TextBox 15"/>
          <p:cNvSpPr txBox="1"/>
          <p:nvPr/>
        </p:nvSpPr>
        <p:spPr>
          <a:xfrm>
            <a:off x="5415577" y="3782050"/>
            <a:ext cx="1225144" cy="338554"/>
          </a:xfrm>
          <a:prstGeom prst="rect">
            <a:avLst/>
          </a:prstGeom>
          <a:noFill/>
          <a:effectLst/>
        </p:spPr>
        <p:txBody>
          <a:bodyPr wrap="none" rtlCol="0">
            <a:spAutoFit/>
          </a:bodyPr>
          <a:lstStyle/>
          <a:p>
            <a:r>
              <a:rPr lang="en-US" sz="1600" dirty="0">
                <a:latin typeface="Chalkduster"/>
                <a:cs typeface="Chalkduster"/>
              </a:rPr>
              <a:t>Memory </a:t>
            </a:r>
          </a:p>
        </p:txBody>
      </p:sp>
      <p:sp>
        <p:nvSpPr>
          <p:cNvPr id="17" name="Rectangle 16"/>
          <p:cNvSpPr/>
          <p:nvPr/>
        </p:nvSpPr>
        <p:spPr>
          <a:xfrm>
            <a:off x="5458638" y="4180402"/>
            <a:ext cx="1557513" cy="1927361"/>
          </a:xfrm>
          <a:prstGeom prst="rect">
            <a:avLst/>
          </a:prstGeom>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latin typeface="Calibri Light" charset="0"/>
            </a:endParaRPr>
          </a:p>
        </p:txBody>
      </p:sp>
      <p:sp>
        <p:nvSpPr>
          <p:cNvPr id="18" name="Rectangle 17"/>
          <p:cNvSpPr/>
          <p:nvPr/>
        </p:nvSpPr>
        <p:spPr>
          <a:xfrm>
            <a:off x="5514024" y="4343084"/>
            <a:ext cx="1462712" cy="309398"/>
          </a:xfrm>
          <a:prstGeom prst="rect">
            <a:avLst/>
          </a:prstGeom>
          <a:solidFill>
            <a:schemeClr val="accent1">
              <a:lumMod val="40000"/>
              <a:lumOff val="60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libri Light" charset="0"/>
              </a:rPr>
              <a:t>42</a:t>
            </a:r>
          </a:p>
        </p:txBody>
      </p:sp>
      <p:sp>
        <p:nvSpPr>
          <p:cNvPr id="19" name="Rectangle 18"/>
          <p:cNvSpPr/>
          <p:nvPr/>
        </p:nvSpPr>
        <p:spPr>
          <a:xfrm>
            <a:off x="5514024" y="4784808"/>
            <a:ext cx="1462712" cy="309398"/>
          </a:xfrm>
          <a:prstGeom prst="rect">
            <a:avLst/>
          </a:prstGeom>
          <a:solidFill>
            <a:schemeClr val="accent1">
              <a:lumMod val="40000"/>
              <a:lumOff val="60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alibri Light" charset="0"/>
            </a:endParaRPr>
          </a:p>
        </p:txBody>
      </p:sp>
      <p:sp>
        <p:nvSpPr>
          <p:cNvPr id="20" name="Rectangle 19"/>
          <p:cNvSpPr/>
          <p:nvPr/>
        </p:nvSpPr>
        <p:spPr>
          <a:xfrm>
            <a:off x="5514024" y="5228703"/>
            <a:ext cx="1462712" cy="309398"/>
          </a:xfrm>
          <a:prstGeom prst="rect">
            <a:avLst/>
          </a:prstGeom>
          <a:solidFill>
            <a:schemeClr val="accent1">
              <a:lumMod val="40000"/>
              <a:lumOff val="60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libri Light" charset="0"/>
              </a:rPr>
              <a:t>"hello!"</a:t>
            </a:r>
          </a:p>
        </p:txBody>
      </p:sp>
      <p:sp>
        <p:nvSpPr>
          <p:cNvPr id="21" name="Rectangle 20"/>
          <p:cNvSpPr/>
          <p:nvPr/>
        </p:nvSpPr>
        <p:spPr>
          <a:xfrm>
            <a:off x="5514024" y="5670427"/>
            <a:ext cx="1462712" cy="309398"/>
          </a:xfrm>
          <a:prstGeom prst="rect">
            <a:avLst/>
          </a:prstGeom>
          <a:solidFill>
            <a:schemeClr val="accent1">
              <a:lumMod val="40000"/>
              <a:lumOff val="60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alibri Light" charset="0"/>
            </a:endParaRPr>
          </a:p>
        </p:txBody>
      </p:sp>
      <p:sp>
        <p:nvSpPr>
          <p:cNvPr id="22" name="TextBox 21"/>
          <p:cNvSpPr txBox="1"/>
          <p:nvPr/>
        </p:nvSpPr>
        <p:spPr>
          <a:xfrm>
            <a:off x="6976736" y="4741324"/>
            <a:ext cx="311304" cy="369332"/>
          </a:xfrm>
          <a:prstGeom prst="rect">
            <a:avLst/>
          </a:prstGeom>
          <a:noFill/>
          <a:effectLst/>
        </p:spPr>
        <p:txBody>
          <a:bodyPr wrap="none" rtlCol="0">
            <a:spAutoFit/>
          </a:bodyPr>
          <a:lstStyle/>
          <a:p>
            <a:r>
              <a:rPr lang="en-US" dirty="0" err="1">
                <a:latin typeface="Consolas" panose="020B0609020204030204" pitchFamily="49" charset="0"/>
                <a:ea typeface="Consolas Regular" charset="0"/>
                <a:cs typeface="Consolas Regular" charset="0"/>
              </a:rPr>
              <a:t>i</a:t>
            </a:r>
            <a:endParaRPr lang="en-US" dirty="0">
              <a:latin typeface="Consolas" panose="020B0609020204030204" pitchFamily="49" charset="0"/>
              <a:ea typeface="Consolas Regular" charset="0"/>
              <a:cs typeface="Consolas Regular" charset="0"/>
            </a:endParaRPr>
          </a:p>
        </p:txBody>
      </p:sp>
      <p:sp>
        <p:nvSpPr>
          <p:cNvPr id="23" name="TextBox 22"/>
          <p:cNvSpPr txBox="1"/>
          <p:nvPr/>
        </p:nvSpPr>
        <p:spPr>
          <a:xfrm>
            <a:off x="6976736" y="5642862"/>
            <a:ext cx="311304" cy="369332"/>
          </a:xfrm>
          <a:prstGeom prst="rect">
            <a:avLst/>
          </a:prstGeom>
          <a:noFill/>
          <a:effectLst/>
        </p:spPr>
        <p:txBody>
          <a:bodyPr wrap="none" rtlCol="0">
            <a:spAutoFit/>
          </a:bodyPr>
          <a:lstStyle/>
          <a:p>
            <a:r>
              <a:rPr lang="en-US" dirty="0" err="1">
                <a:latin typeface="Consolas" panose="020B0609020204030204" pitchFamily="49" charset="0"/>
                <a:ea typeface="Consolas Regular" charset="0"/>
                <a:cs typeface="Consolas Regular" charset="0"/>
              </a:rPr>
              <a:t>s</a:t>
            </a:r>
            <a:endParaRPr lang="en-US" dirty="0">
              <a:latin typeface="Consolas" panose="020B0609020204030204" pitchFamily="49" charset="0"/>
              <a:ea typeface="Consolas Regular" charset="0"/>
              <a:cs typeface="Consolas Regular" charset="0"/>
            </a:endParaRPr>
          </a:p>
        </p:txBody>
      </p:sp>
      <p:cxnSp>
        <p:nvCxnSpPr>
          <p:cNvPr id="25" name="Curved Connector 24"/>
          <p:cNvCxnSpPr>
            <a:stCxn id="19" idx="1"/>
            <a:endCxn id="18" idx="1"/>
          </p:cNvCxnSpPr>
          <p:nvPr/>
        </p:nvCxnSpPr>
        <p:spPr>
          <a:xfrm rot="10800000">
            <a:off x="5514024" y="4497783"/>
            <a:ext cx="12700" cy="441724"/>
          </a:xfrm>
          <a:prstGeom prst="curvedConnector3">
            <a:avLst>
              <a:gd name="adj1" fmla="val 1800000"/>
            </a:avLst>
          </a:prstGeom>
          <a:ln>
            <a:tailEnd type="arrow"/>
          </a:ln>
          <a:effectLst/>
        </p:spPr>
        <p:style>
          <a:lnRef idx="2">
            <a:schemeClr val="accent2"/>
          </a:lnRef>
          <a:fillRef idx="0">
            <a:schemeClr val="accent2"/>
          </a:fillRef>
          <a:effectRef idx="1">
            <a:schemeClr val="accent2"/>
          </a:effectRef>
          <a:fontRef idx="minor">
            <a:schemeClr val="tx1"/>
          </a:fontRef>
        </p:style>
      </p:cxnSp>
      <p:cxnSp>
        <p:nvCxnSpPr>
          <p:cNvPr id="27" name="Curved Connector 26"/>
          <p:cNvCxnSpPr>
            <a:stCxn id="21" idx="1"/>
            <a:endCxn id="20" idx="1"/>
          </p:cNvCxnSpPr>
          <p:nvPr/>
        </p:nvCxnSpPr>
        <p:spPr>
          <a:xfrm rot="10800000">
            <a:off x="5514024" y="5383402"/>
            <a:ext cx="12700" cy="441724"/>
          </a:xfrm>
          <a:prstGeom prst="curvedConnector3">
            <a:avLst>
              <a:gd name="adj1" fmla="val 1800000"/>
            </a:avLst>
          </a:prstGeom>
          <a:ln>
            <a:tailEnd type="arrow"/>
          </a:ln>
          <a:effectLst/>
        </p:spPr>
        <p:style>
          <a:lnRef idx="2">
            <a:schemeClr val="accent2"/>
          </a:lnRef>
          <a:fillRef idx="0">
            <a:schemeClr val="accent2"/>
          </a:fillRef>
          <a:effectRef idx="1">
            <a:schemeClr val="accent2"/>
          </a:effectRef>
          <a:fontRef idx="minor">
            <a:schemeClr val="tx1"/>
          </a:fontRef>
        </p:style>
      </p:cxnSp>
      <p:sp>
        <p:nvSpPr>
          <p:cNvPr id="31" name="Rounded Rectangle 30"/>
          <p:cNvSpPr/>
          <p:nvPr/>
        </p:nvSpPr>
        <p:spPr>
          <a:xfrm>
            <a:off x="7288040" y="4173832"/>
            <a:ext cx="1807968" cy="1747544"/>
          </a:xfrm>
          <a:prstGeom prst="roundRect">
            <a:avLst/>
          </a:prstGeom>
          <a:effectLst/>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latin typeface="Avenir Next Condensed Regular" charset="0"/>
              </a:rPr>
              <a:t>Now we may access these memory locations via the pointers </a:t>
            </a:r>
            <a:r>
              <a:rPr lang="en-US" dirty="0" err="1">
                <a:latin typeface="Consolas" panose="020B0609020204030204" pitchFamily="49" charset="0"/>
                <a:ea typeface="Consolas Regular" charset="0"/>
                <a:cs typeface="Consolas Regular" charset="0"/>
              </a:rPr>
              <a:t>i</a:t>
            </a:r>
            <a:r>
              <a:rPr lang="en-US" dirty="0">
                <a:latin typeface="Avenir Next Condensed Regular" charset="0"/>
              </a:rPr>
              <a:t> and </a:t>
            </a:r>
            <a:r>
              <a:rPr lang="en-US" dirty="0">
                <a:latin typeface="Consolas" panose="020B0609020204030204" pitchFamily="49" charset="0"/>
                <a:ea typeface="Consolas Regular" charset="0"/>
                <a:cs typeface="Consolas Regular" charset="0"/>
              </a:rPr>
              <a:t>s</a:t>
            </a:r>
            <a:r>
              <a:rPr lang="en-US" dirty="0">
                <a:latin typeface="Avenir Next Condensed Regular" charset="0"/>
              </a:rPr>
              <a:t>.</a:t>
            </a:r>
            <a:endParaRPr lang="en-US" dirty="0">
              <a:latin typeface="Consolas" panose="020B0609020204030204" pitchFamily="49" charset="0"/>
              <a:ea typeface="Consolas Regular" charset="0"/>
              <a:cs typeface="Consolas Regular" charset="0"/>
            </a:endParaRPr>
          </a:p>
        </p:txBody>
      </p:sp>
      <p:sp>
        <p:nvSpPr>
          <p:cNvPr id="33" name="Rectangle 32"/>
          <p:cNvSpPr/>
          <p:nvPr/>
        </p:nvSpPr>
        <p:spPr>
          <a:xfrm>
            <a:off x="1983001" y="5228703"/>
            <a:ext cx="3238527" cy="1377261"/>
          </a:xfrm>
          <a:prstGeom prst="rect">
            <a:avLst/>
          </a:prstGeom>
          <a:solidFill>
            <a:schemeClr val="accent3">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nn-NO" dirty="0">
                <a:solidFill>
                  <a:schemeClr val="tx1"/>
                </a:solidFill>
                <a:latin typeface="Consolas" panose="020B0609020204030204" pitchFamily="49" charset="0"/>
                <a:ea typeface="Consolas Regular" charset="0"/>
                <a:cs typeface="Consolas Regular" charset="0"/>
              </a:rPr>
              <a:t>int * i = new int;</a:t>
            </a:r>
          </a:p>
          <a:p>
            <a:r>
              <a:rPr lang="nn-NO" dirty="0">
                <a:solidFill>
                  <a:schemeClr val="tx1"/>
                </a:solidFill>
                <a:latin typeface="Consolas" panose="020B0609020204030204" pitchFamily="49" charset="0"/>
                <a:ea typeface="Consolas Regular" charset="0"/>
                <a:cs typeface="Consolas Regular" charset="0"/>
              </a:rPr>
              <a:t>*i = 42;</a:t>
            </a:r>
          </a:p>
          <a:p>
            <a:r>
              <a:rPr lang="nn-NO" dirty="0">
                <a:solidFill>
                  <a:schemeClr val="tx1"/>
                </a:solidFill>
                <a:latin typeface="Consolas" panose="020B0609020204030204" pitchFamily="49" charset="0"/>
                <a:ea typeface="Consolas Regular" charset="0"/>
                <a:cs typeface="Consolas Regular" charset="0"/>
              </a:rPr>
              <a:t>string * s = new string;</a:t>
            </a:r>
          </a:p>
          <a:p>
            <a:r>
              <a:rPr lang="nn-NO" dirty="0">
                <a:solidFill>
                  <a:schemeClr val="tx1"/>
                </a:solidFill>
                <a:latin typeface="Consolas" panose="020B0609020204030204" pitchFamily="49" charset="0"/>
                <a:ea typeface="Consolas Regular" charset="0"/>
                <a:cs typeface="Consolas Regular" charset="0"/>
              </a:rPr>
              <a:t>*s = "hello!";</a:t>
            </a:r>
          </a:p>
        </p:txBody>
      </p:sp>
      <p:cxnSp>
        <p:nvCxnSpPr>
          <p:cNvPr id="35" name="Elbow Connector 34"/>
          <p:cNvCxnSpPr>
            <a:cxnSpLocks/>
            <a:stCxn id="14" idx="1"/>
          </p:cNvCxnSpPr>
          <p:nvPr/>
        </p:nvCxnSpPr>
        <p:spPr>
          <a:xfrm rot="10800000" flipH="1" flipV="1">
            <a:off x="286603" y="4462758"/>
            <a:ext cx="1717022" cy="1663404"/>
          </a:xfrm>
          <a:prstGeom prst="bentConnector3">
            <a:avLst>
              <a:gd name="adj1" fmla="val -7805"/>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38" name="Rectangle 37"/>
          <p:cNvSpPr/>
          <p:nvPr/>
        </p:nvSpPr>
        <p:spPr>
          <a:xfrm>
            <a:off x="286603" y="4784808"/>
            <a:ext cx="327389" cy="14324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charset="0"/>
            </a:endParaRPr>
          </a:p>
        </p:txBody>
      </p:sp>
      <p:sp>
        <p:nvSpPr>
          <p:cNvPr id="40" name="TextBox 39"/>
          <p:cNvSpPr txBox="1"/>
          <p:nvPr/>
        </p:nvSpPr>
        <p:spPr>
          <a:xfrm>
            <a:off x="244810" y="5827528"/>
            <a:ext cx="1758815" cy="369332"/>
          </a:xfrm>
          <a:prstGeom prst="rect">
            <a:avLst/>
          </a:prstGeom>
          <a:noFill/>
          <a:effectLst/>
        </p:spPr>
        <p:txBody>
          <a:bodyPr wrap="none" rtlCol="0">
            <a:spAutoFit/>
          </a:bodyPr>
          <a:lstStyle/>
          <a:p>
            <a:r>
              <a:rPr lang="en-US" dirty="0">
                <a:latin typeface="Avenir Next Condensed Regular" charset="0"/>
              </a:rPr>
              <a:t>this is equivalent to</a:t>
            </a:r>
          </a:p>
        </p:txBody>
      </p:sp>
    </p:spTree>
    <p:extLst>
      <p:ext uri="{BB962C8B-B14F-4D97-AF65-F5344CB8AC3E}">
        <p14:creationId xmlns:p14="http://schemas.microsoft.com/office/powerpoint/2010/main" val="246467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4" grpId="0" animBg="1"/>
      <p:bldP spid="16" grpId="0"/>
      <p:bldP spid="17" grpId="0" animBg="1"/>
      <p:bldP spid="18" grpId="0" animBg="1"/>
      <p:bldP spid="19" grpId="0" animBg="1"/>
      <p:bldP spid="20" grpId="0" animBg="1"/>
      <p:bldP spid="21" grpId="0" animBg="1"/>
      <p:bldP spid="22" grpId="0"/>
      <p:bldP spid="23" grpId="0"/>
      <p:bldP spid="31" grpId="0" animBg="1"/>
      <p:bldP spid="33" grpId="0" animBg="1"/>
      <p:bldP spid="4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A2D5F323-9395-A24C-8003-89F99F5948AE}" type="slidenum">
              <a:rPr lang="en-US" smtClean="0"/>
              <a:pPr/>
              <a:t>35</a:t>
            </a:fld>
            <a:endParaRPr lang="en-US"/>
          </a:p>
        </p:txBody>
      </p:sp>
      <p:sp>
        <p:nvSpPr>
          <p:cNvPr id="7" name="Rectangle 6"/>
          <p:cNvSpPr/>
          <p:nvPr/>
        </p:nvSpPr>
        <p:spPr>
          <a:xfrm>
            <a:off x="130946" y="315589"/>
            <a:ext cx="501706" cy="4232406"/>
          </a:xfrm>
          <a:prstGeom prst="rect">
            <a:avLst/>
          </a:prstGeom>
          <a:solidFill>
            <a:schemeClr val="accent3">
              <a:lumMod val="60000"/>
              <a:lumOff val="4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nn-NO" sz="1600" dirty="0">
                <a:solidFill>
                  <a:schemeClr val="bg1">
                    <a:lumMod val="50000"/>
                  </a:schemeClr>
                </a:solidFill>
                <a:latin typeface="Calibri Light" charset="0"/>
                <a:ea typeface="Consolas Regular" charset="0"/>
                <a:cs typeface="Consolas Regular" charset="0"/>
              </a:rPr>
              <a:t>01:</a:t>
            </a:r>
          </a:p>
          <a:p>
            <a:r>
              <a:rPr lang="nn-NO" sz="1600" dirty="0">
                <a:solidFill>
                  <a:schemeClr val="bg1">
                    <a:lumMod val="50000"/>
                  </a:schemeClr>
                </a:solidFill>
                <a:latin typeface="Calibri Light" charset="0"/>
                <a:ea typeface="Consolas Regular" charset="0"/>
                <a:cs typeface="Consolas Regular" charset="0"/>
              </a:rPr>
              <a:t>02 :</a:t>
            </a:r>
          </a:p>
          <a:p>
            <a:r>
              <a:rPr lang="nn-NO" sz="1600" dirty="0">
                <a:solidFill>
                  <a:schemeClr val="bg1">
                    <a:lumMod val="50000"/>
                  </a:schemeClr>
                </a:solidFill>
                <a:latin typeface="Calibri Light" charset="0"/>
                <a:ea typeface="Consolas Regular" charset="0"/>
                <a:cs typeface="Consolas Regular" charset="0"/>
              </a:rPr>
              <a:t>03 :</a:t>
            </a:r>
          </a:p>
          <a:p>
            <a:r>
              <a:rPr lang="nn-NO" sz="1600" dirty="0">
                <a:solidFill>
                  <a:schemeClr val="bg1">
                    <a:lumMod val="50000"/>
                  </a:schemeClr>
                </a:solidFill>
                <a:latin typeface="Calibri Light" charset="0"/>
                <a:ea typeface="Consolas Regular" charset="0"/>
                <a:cs typeface="Consolas Regular" charset="0"/>
              </a:rPr>
              <a:t>04 :</a:t>
            </a:r>
          </a:p>
          <a:p>
            <a:endParaRPr lang="nn-NO" sz="1600" dirty="0">
              <a:solidFill>
                <a:schemeClr val="bg1">
                  <a:lumMod val="50000"/>
                </a:schemeClr>
              </a:solidFill>
              <a:latin typeface="Calibri Light" charset="0"/>
              <a:ea typeface="Consolas Regular" charset="0"/>
              <a:cs typeface="Consolas Regular" charset="0"/>
            </a:endParaRPr>
          </a:p>
          <a:p>
            <a:r>
              <a:rPr lang="nn-NO" sz="1600" dirty="0">
                <a:solidFill>
                  <a:schemeClr val="bg1">
                    <a:lumMod val="50000"/>
                  </a:schemeClr>
                </a:solidFill>
                <a:latin typeface="Calibri Light" charset="0"/>
                <a:ea typeface="Consolas Regular" charset="0"/>
                <a:cs typeface="Consolas Regular" charset="0"/>
              </a:rPr>
              <a:t>05 :</a:t>
            </a:r>
          </a:p>
          <a:p>
            <a:r>
              <a:rPr lang="nn-NO" sz="1600" dirty="0">
                <a:solidFill>
                  <a:schemeClr val="bg1">
                    <a:lumMod val="50000"/>
                  </a:schemeClr>
                </a:solidFill>
                <a:latin typeface="Calibri Light" charset="0"/>
                <a:ea typeface="Consolas Regular" charset="0"/>
                <a:cs typeface="Consolas Regular" charset="0"/>
              </a:rPr>
              <a:t>06 :</a:t>
            </a:r>
          </a:p>
          <a:p>
            <a:endParaRPr lang="nn-NO" sz="1600" dirty="0">
              <a:solidFill>
                <a:schemeClr val="bg1">
                  <a:lumMod val="50000"/>
                </a:schemeClr>
              </a:solidFill>
              <a:latin typeface="Calibri Light" charset="0"/>
              <a:ea typeface="Consolas Regular" charset="0"/>
              <a:cs typeface="Consolas Regular" charset="0"/>
            </a:endParaRPr>
          </a:p>
          <a:p>
            <a:r>
              <a:rPr lang="nn-NO" sz="1600" dirty="0">
                <a:solidFill>
                  <a:schemeClr val="bg1">
                    <a:lumMod val="50000"/>
                  </a:schemeClr>
                </a:solidFill>
                <a:latin typeface="Calibri Light" charset="0"/>
                <a:ea typeface="Consolas Regular" charset="0"/>
                <a:cs typeface="Consolas Regular" charset="0"/>
              </a:rPr>
              <a:t>07 :</a:t>
            </a:r>
          </a:p>
          <a:p>
            <a:r>
              <a:rPr lang="nn-NO" sz="1600" dirty="0">
                <a:solidFill>
                  <a:schemeClr val="bg1">
                    <a:lumMod val="50000"/>
                  </a:schemeClr>
                </a:solidFill>
                <a:latin typeface="Calibri Light" charset="0"/>
                <a:ea typeface="Consolas Regular" charset="0"/>
                <a:cs typeface="Consolas Regular" charset="0"/>
              </a:rPr>
              <a:t>08 :</a:t>
            </a:r>
          </a:p>
          <a:p>
            <a:r>
              <a:rPr lang="nn-NO" sz="1600" dirty="0">
                <a:solidFill>
                  <a:schemeClr val="bg1">
                    <a:lumMod val="50000"/>
                  </a:schemeClr>
                </a:solidFill>
                <a:latin typeface="Calibri Light" charset="0"/>
                <a:ea typeface="Consolas Regular" charset="0"/>
                <a:cs typeface="Consolas Regular" charset="0"/>
              </a:rPr>
              <a:t>09 :</a:t>
            </a:r>
          </a:p>
          <a:p>
            <a:endParaRPr lang="nn-NO" sz="1600" dirty="0">
              <a:solidFill>
                <a:schemeClr val="bg1">
                  <a:lumMod val="50000"/>
                </a:schemeClr>
              </a:solidFill>
              <a:latin typeface="Calibri Light" charset="0"/>
              <a:ea typeface="Consolas Regular" charset="0"/>
              <a:cs typeface="Consolas Regular" charset="0"/>
            </a:endParaRPr>
          </a:p>
          <a:p>
            <a:r>
              <a:rPr lang="nn-NO" sz="1600" dirty="0">
                <a:solidFill>
                  <a:schemeClr val="bg1">
                    <a:lumMod val="50000"/>
                  </a:schemeClr>
                </a:solidFill>
                <a:latin typeface="Calibri Light" charset="0"/>
                <a:ea typeface="Consolas Regular" charset="0"/>
                <a:cs typeface="Consolas Regular" charset="0"/>
              </a:rPr>
              <a:t>10 :</a:t>
            </a:r>
          </a:p>
          <a:p>
            <a:r>
              <a:rPr lang="nn-NO" sz="1600" dirty="0">
                <a:solidFill>
                  <a:schemeClr val="bg1">
                    <a:lumMod val="50000"/>
                  </a:schemeClr>
                </a:solidFill>
                <a:latin typeface="Calibri Light" charset="0"/>
                <a:ea typeface="Consolas Regular" charset="0"/>
                <a:cs typeface="Consolas Regular" charset="0"/>
              </a:rPr>
              <a:t>11 :</a:t>
            </a:r>
          </a:p>
          <a:p>
            <a:r>
              <a:rPr lang="nn-NO" sz="1600" dirty="0">
                <a:solidFill>
                  <a:schemeClr val="bg1">
                    <a:lumMod val="50000"/>
                  </a:schemeClr>
                </a:solidFill>
                <a:latin typeface="Calibri Light" charset="0"/>
                <a:ea typeface="Consolas Regular" charset="0"/>
                <a:cs typeface="Consolas Regular" charset="0"/>
              </a:rPr>
              <a:t>12 :</a:t>
            </a:r>
          </a:p>
          <a:p>
            <a:r>
              <a:rPr lang="nn-NO" sz="1600" dirty="0">
                <a:solidFill>
                  <a:schemeClr val="bg1">
                    <a:lumMod val="50000"/>
                  </a:schemeClr>
                </a:solidFill>
                <a:latin typeface="Calibri Light" charset="0"/>
                <a:ea typeface="Consolas Regular" charset="0"/>
                <a:cs typeface="Consolas Regular" charset="0"/>
              </a:rPr>
              <a:t>13 :</a:t>
            </a:r>
          </a:p>
        </p:txBody>
      </p:sp>
      <p:sp>
        <p:nvSpPr>
          <p:cNvPr id="6" name="Rectangle 5"/>
          <p:cNvSpPr/>
          <p:nvPr/>
        </p:nvSpPr>
        <p:spPr>
          <a:xfrm>
            <a:off x="632651" y="315589"/>
            <a:ext cx="4033893" cy="4232406"/>
          </a:xfrm>
          <a:prstGeom prst="rect">
            <a:avLst/>
          </a:prstGeom>
          <a:solidFill>
            <a:schemeClr val="accent3">
              <a:lumMod val="40000"/>
              <a:lumOff val="60000"/>
            </a:schemeClr>
          </a:solidFill>
          <a:effectLst/>
        </p:spPr>
        <p:style>
          <a:lnRef idx="1">
            <a:schemeClr val="dk1"/>
          </a:lnRef>
          <a:fillRef idx="2">
            <a:schemeClr val="dk1"/>
          </a:fillRef>
          <a:effectRef idx="1">
            <a:schemeClr val="dk1"/>
          </a:effectRef>
          <a:fontRef idx="minor">
            <a:schemeClr val="dk1"/>
          </a:fontRef>
        </p:style>
        <p:txBody>
          <a:bodyPr rIns="0" rtlCol="0" anchor="ctr"/>
          <a:lstStyle/>
          <a:p>
            <a:r>
              <a:rPr lang="nn-NO" sz="1600" dirty="0">
                <a:solidFill>
                  <a:schemeClr val="tx1"/>
                </a:solidFill>
                <a:latin typeface="Consolas" panose="020B0609020204030204" pitchFamily="49" charset="0"/>
                <a:ea typeface="Consolas Regular" charset="0"/>
                <a:cs typeface="Consolas Regular" charset="0"/>
              </a:rPr>
              <a:t>int *p1, *p2;</a:t>
            </a:r>
          </a:p>
          <a:p>
            <a:r>
              <a:rPr lang="nn-NO" sz="1600" dirty="0">
                <a:solidFill>
                  <a:schemeClr val="tx1"/>
                </a:solidFill>
                <a:latin typeface="Consolas" panose="020B0609020204030204" pitchFamily="49" charset="0"/>
                <a:ea typeface="Consolas Regular" charset="0"/>
                <a:cs typeface="Consolas Regular" charset="0"/>
              </a:rPr>
              <a:t>p1 = new int;</a:t>
            </a:r>
          </a:p>
          <a:p>
            <a:r>
              <a:rPr lang="nn-NO" sz="1600" dirty="0">
                <a:solidFill>
                  <a:schemeClr val="tx1"/>
                </a:solidFill>
                <a:latin typeface="Consolas" panose="020B0609020204030204" pitchFamily="49" charset="0"/>
                <a:ea typeface="Consolas Regular" charset="0"/>
                <a:cs typeface="Consolas Regular" charset="0"/>
              </a:rPr>
              <a:t>*p1 = 42;</a:t>
            </a:r>
          </a:p>
          <a:p>
            <a:r>
              <a:rPr lang="nn-NO" sz="1600" dirty="0">
                <a:solidFill>
                  <a:schemeClr val="tx1"/>
                </a:solidFill>
                <a:latin typeface="Consolas" panose="020B0609020204030204" pitchFamily="49" charset="0"/>
                <a:ea typeface="Consolas Regular" charset="0"/>
                <a:cs typeface="Consolas Regular" charset="0"/>
              </a:rPr>
              <a:t>p2 = p1;</a:t>
            </a:r>
          </a:p>
          <a:p>
            <a:endParaRPr lang="nn-NO" sz="1600" dirty="0">
              <a:solidFill>
                <a:schemeClr val="tx1"/>
              </a:solidFill>
              <a:latin typeface="Consolas" panose="020B0609020204030204" pitchFamily="49" charset="0"/>
              <a:ea typeface="Consolas Regular" charset="0"/>
              <a:cs typeface="Consolas Regular" charset="0"/>
            </a:endParaRPr>
          </a:p>
          <a:p>
            <a:r>
              <a:rPr lang="nn-NO" sz="1600" dirty="0">
                <a:solidFill>
                  <a:schemeClr val="tx1"/>
                </a:solidFill>
                <a:latin typeface="Consolas" panose="020B0609020204030204" pitchFamily="49" charset="0"/>
                <a:ea typeface="Consolas Regular" charset="0"/>
                <a:cs typeface="Consolas Regular" charset="0"/>
              </a:rPr>
              <a:t>cout &lt;&lt; "*p1 = " &lt;&lt; *p1 &lt;&lt; ", ";</a:t>
            </a:r>
          </a:p>
          <a:p>
            <a:r>
              <a:rPr lang="nn-NO" sz="1600" dirty="0">
                <a:solidFill>
                  <a:schemeClr val="tx1"/>
                </a:solidFill>
                <a:latin typeface="Consolas" panose="020B0609020204030204" pitchFamily="49" charset="0"/>
                <a:ea typeface="Consolas Regular" charset="0"/>
                <a:cs typeface="Consolas Regular" charset="0"/>
              </a:rPr>
              <a:t>cout &lt;&lt; "*p2 = " &lt;&lt; *p2 &lt;&lt; endl;</a:t>
            </a:r>
          </a:p>
          <a:p>
            <a:endParaRPr lang="nn-NO" sz="1600" dirty="0">
              <a:solidFill>
                <a:schemeClr val="tx1"/>
              </a:solidFill>
              <a:latin typeface="Consolas" panose="020B0609020204030204" pitchFamily="49" charset="0"/>
              <a:ea typeface="Consolas Regular" charset="0"/>
              <a:cs typeface="Consolas Regular" charset="0"/>
            </a:endParaRPr>
          </a:p>
          <a:p>
            <a:r>
              <a:rPr lang="nn-NO" sz="1600" dirty="0">
                <a:solidFill>
                  <a:schemeClr val="tx1"/>
                </a:solidFill>
                <a:latin typeface="Consolas" panose="020B0609020204030204" pitchFamily="49" charset="0"/>
                <a:ea typeface="Consolas Regular" charset="0"/>
                <a:cs typeface="Consolas Regular" charset="0"/>
              </a:rPr>
              <a:t>*p2 = 53;</a:t>
            </a:r>
          </a:p>
          <a:p>
            <a:r>
              <a:rPr lang="nn-NO" sz="1600" dirty="0">
                <a:solidFill>
                  <a:schemeClr val="tx1"/>
                </a:solidFill>
                <a:latin typeface="Consolas" panose="020B0609020204030204" pitchFamily="49" charset="0"/>
                <a:ea typeface="Consolas Regular" charset="0"/>
                <a:cs typeface="Consolas Regular" charset="0"/>
              </a:rPr>
              <a:t>cout &lt;&lt; "*p1 = " &lt;&lt; *p1 &lt;&lt; ", ";</a:t>
            </a:r>
          </a:p>
          <a:p>
            <a:r>
              <a:rPr lang="nn-NO" sz="1600" dirty="0">
                <a:solidFill>
                  <a:schemeClr val="tx1"/>
                </a:solidFill>
                <a:latin typeface="Consolas" panose="020B0609020204030204" pitchFamily="49" charset="0"/>
                <a:ea typeface="Consolas Regular" charset="0"/>
                <a:cs typeface="Consolas Regular" charset="0"/>
              </a:rPr>
              <a:t>cout &lt;&lt; "*p2 = " &lt;&lt; *p2 &lt;&lt; endl;</a:t>
            </a:r>
          </a:p>
          <a:p>
            <a:endParaRPr lang="nn-NO" sz="1600" dirty="0">
              <a:solidFill>
                <a:schemeClr val="tx1"/>
              </a:solidFill>
              <a:latin typeface="Consolas" panose="020B0609020204030204" pitchFamily="49" charset="0"/>
              <a:ea typeface="Consolas Regular" charset="0"/>
              <a:cs typeface="Consolas Regular" charset="0"/>
            </a:endParaRPr>
          </a:p>
          <a:p>
            <a:r>
              <a:rPr lang="nn-NO" sz="1600" dirty="0">
                <a:solidFill>
                  <a:schemeClr val="tx1"/>
                </a:solidFill>
                <a:latin typeface="Consolas" panose="020B0609020204030204" pitchFamily="49" charset="0"/>
                <a:ea typeface="Consolas Regular" charset="0"/>
                <a:cs typeface="Consolas Regular" charset="0"/>
              </a:rPr>
              <a:t>p1 = new int;</a:t>
            </a:r>
          </a:p>
          <a:p>
            <a:r>
              <a:rPr lang="nn-NO" sz="1600" dirty="0">
                <a:solidFill>
                  <a:schemeClr val="tx1"/>
                </a:solidFill>
                <a:latin typeface="Consolas" panose="020B0609020204030204" pitchFamily="49" charset="0"/>
                <a:ea typeface="Consolas Regular" charset="0"/>
                <a:cs typeface="Consolas Regular" charset="0"/>
              </a:rPr>
              <a:t>*p1 = 88;</a:t>
            </a:r>
          </a:p>
          <a:p>
            <a:r>
              <a:rPr lang="nn-NO" sz="1600" dirty="0">
                <a:solidFill>
                  <a:schemeClr val="tx1"/>
                </a:solidFill>
                <a:latin typeface="Consolas" panose="020B0609020204030204" pitchFamily="49" charset="0"/>
                <a:ea typeface="Consolas Regular" charset="0"/>
                <a:cs typeface="Consolas Regular" charset="0"/>
              </a:rPr>
              <a:t>cout &lt;&lt; "*p1 = " &lt;&lt; *p1 &lt;&lt; ", ";</a:t>
            </a:r>
          </a:p>
          <a:p>
            <a:r>
              <a:rPr lang="nn-NO" sz="1600" dirty="0">
                <a:solidFill>
                  <a:schemeClr val="tx1"/>
                </a:solidFill>
                <a:latin typeface="Consolas" panose="020B0609020204030204" pitchFamily="49" charset="0"/>
                <a:ea typeface="Consolas Regular" charset="0"/>
                <a:cs typeface="Consolas Regular" charset="0"/>
              </a:rPr>
              <a:t>cout &lt;&lt; "*p2 = " &lt;&lt; *p2 &lt;&lt; endl;</a:t>
            </a:r>
          </a:p>
        </p:txBody>
      </p:sp>
      <p:grpSp>
        <p:nvGrpSpPr>
          <p:cNvPr id="68" name="Group 67"/>
          <p:cNvGrpSpPr/>
          <p:nvPr/>
        </p:nvGrpSpPr>
        <p:grpSpPr>
          <a:xfrm>
            <a:off x="4710042" y="489143"/>
            <a:ext cx="1340871" cy="966584"/>
            <a:chOff x="5166714" y="493172"/>
            <a:chExt cx="1340871" cy="966584"/>
          </a:xfrm>
        </p:grpSpPr>
        <p:sp>
          <p:nvSpPr>
            <p:cNvPr id="2" name="TextBox 1"/>
            <p:cNvSpPr txBox="1"/>
            <p:nvPr/>
          </p:nvSpPr>
          <p:spPr>
            <a:xfrm>
              <a:off x="5166714" y="540749"/>
              <a:ext cx="447558" cy="338554"/>
            </a:xfrm>
            <a:prstGeom prst="rect">
              <a:avLst/>
            </a:prstGeom>
            <a:noFill/>
          </p:spPr>
          <p:txBody>
            <a:bodyPr wrap="none" rtlCol="0">
              <a:spAutoFit/>
            </a:bodyPr>
            <a:lstStyle/>
            <a:p>
              <a:r>
                <a:rPr lang="en-US" sz="1600" dirty="0">
                  <a:latin typeface="Calibri Light" charset="0"/>
                </a:rPr>
                <a:t>01:</a:t>
              </a:r>
            </a:p>
          </p:txBody>
        </p:sp>
        <p:sp>
          <p:nvSpPr>
            <p:cNvPr id="8" name="Rectangle 7"/>
            <p:cNvSpPr/>
            <p:nvPr/>
          </p:nvSpPr>
          <p:spPr>
            <a:xfrm>
              <a:off x="6019800" y="493172"/>
              <a:ext cx="485429" cy="42694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onsolas" panose="020B0609020204030204" pitchFamily="49" charset="0"/>
                  <a:ea typeface="Consolas Regular" charset="0"/>
                  <a:cs typeface="Consolas Regular" charset="0"/>
                </a:rPr>
                <a:t>?</a:t>
              </a:r>
            </a:p>
          </p:txBody>
        </p:sp>
        <p:sp>
          <p:nvSpPr>
            <p:cNvPr id="3" name="TextBox 2"/>
            <p:cNvSpPr txBox="1"/>
            <p:nvPr/>
          </p:nvSpPr>
          <p:spPr>
            <a:xfrm>
              <a:off x="5542917" y="522012"/>
              <a:ext cx="437940" cy="369332"/>
            </a:xfrm>
            <a:prstGeom prst="rect">
              <a:avLst/>
            </a:prstGeom>
            <a:noFill/>
          </p:spPr>
          <p:txBody>
            <a:bodyPr wrap="none" rtlCol="0">
              <a:spAutoFit/>
            </a:bodyPr>
            <a:lstStyle/>
            <a:p>
              <a:r>
                <a:rPr lang="en-US" dirty="0">
                  <a:latin typeface="Consolas" panose="020B0609020204030204" pitchFamily="49" charset="0"/>
                  <a:cs typeface="Consolas Regular" charset="0"/>
                </a:rPr>
                <a:t>p1</a:t>
              </a:r>
            </a:p>
          </p:txBody>
        </p:sp>
        <p:sp>
          <p:nvSpPr>
            <p:cNvPr id="9" name="Rectangle 8"/>
            <p:cNvSpPr/>
            <p:nvPr/>
          </p:nvSpPr>
          <p:spPr>
            <a:xfrm>
              <a:off x="6022156" y="1032808"/>
              <a:ext cx="485429" cy="42694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onsolas" panose="020B0609020204030204" pitchFamily="49" charset="0"/>
                  <a:ea typeface="Consolas Regular" charset="0"/>
                  <a:cs typeface="Consolas Regular" charset="0"/>
                </a:rPr>
                <a:t>?</a:t>
              </a:r>
            </a:p>
          </p:txBody>
        </p:sp>
        <p:sp>
          <p:nvSpPr>
            <p:cNvPr id="10" name="TextBox 9"/>
            <p:cNvSpPr txBox="1"/>
            <p:nvPr/>
          </p:nvSpPr>
          <p:spPr>
            <a:xfrm>
              <a:off x="5545273" y="1061648"/>
              <a:ext cx="437940" cy="369332"/>
            </a:xfrm>
            <a:prstGeom prst="rect">
              <a:avLst/>
            </a:prstGeom>
            <a:noFill/>
          </p:spPr>
          <p:txBody>
            <a:bodyPr wrap="none" rtlCol="0">
              <a:spAutoFit/>
            </a:bodyPr>
            <a:lstStyle/>
            <a:p>
              <a:r>
                <a:rPr lang="en-US" dirty="0">
                  <a:latin typeface="Consolas" panose="020B0609020204030204" pitchFamily="49" charset="0"/>
                  <a:cs typeface="Consolas Regular" charset="0"/>
                </a:rPr>
                <a:t>p2</a:t>
              </a:r>
            </a:p>
          </p:txBody>
        </p:sp>
      </p:grpSp>
      <p:grpSp>
        <p:nvGrpSpPr>
          <p:cNvPr id="69" name="Group 68"/>
          <p:cNvGrpSpPr/>
          <p:nvPr/>
        </p:nvGrpSpPr>
        <p:grpSpPr>
          <a:xfrm>
            <a:off x="4710042" y="1891969"/>
            <a:ext cx="2050955" cy="966584"/>
            <a:chOff x="5166714" y="1881252"/>
            <a:chExt cx="2050955" cy="966584"/>
          </a:xfrm>
        </p:grpSpPr>
        <p:sp>
          <p:nvSpPr>
            <p:cNvPr id="36" name="TextBox 35"/>
            <p:cNvSpPr txBox="1"/>
            <p:nvPr/>
          </p:nvSpPr>
          <p:spPr>
            <a:xfrm>
              <a:off x="5166714" y="1928829"/>
              <a:ext cx="447558" cy="338554"/>
            </a:xfrm>
            <a:prstGeom prst="rect">
              <a:avLst/>
            </a:prstGeom>
            <a:noFill/>
          </p:spPr>
          <p:txBody>
            <a:bodyPr wrap="none" rtlCol="0">
              <a:spAutoFit/>
            </a:bodyPr>
            <a:lstStyle/>
            <a:p>
              <a:r>
                <a:rPr lang="en-US" sz="1600" dirty="0">
                  <a:latin typeface="Calibri Light" charset="0"/>
                </a:rPr>
                <a:t>02:</a:t>
              </a:r>
            </a:p>
          </p:txBody>
        </p:sp>
        <p:sp>
          <p:nvSpPr>
            <p:cNvPr id="37" name="Rectangle 36"/>
            <p:cNvSpPr/>
            <p:nvPr/>
          </p:nvSpPr>
          <p:spPr>
            <a:xfrm>
              <a:off x="6019800" y="1881252"/>
              <a:ext cx="485429" cy="42694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Consolas" panose="020B0609020204030204" pitchFamily="49" charset="0"/>
                <a:ea typeface="Consolas Regular" charset="0"/>
                <a:cs typeface="Consolas Regular" charset="0"/>
              </a:endParaRPr>
            </a:p>
          </p:txBody>
        </p:sp>
        <p:sp>
          <p:nvSpPr>
            <p:cNvPr id="38" name="TextBox 37"/>
            <p:cNvSpPr txBox="1"/>
            <p:nvPr/>
          </p:nvSpPr>
          <p:spPr>
            <a:xfrm>
              <a:off x="5542917" y="1910092"/>
              <a:ext cx="437940" cy="369332"/>
            </a:xfrm>
            <a:prstGeom prst="rect">
              <a:avLst/>
            </a:prstGeom>
            <a:noFill/>
          </p:spPr>
          <p:txBody>
            <a:bodyPr wrap="none" rtlCol="0">
              <a:spAutoFit/>
            </a:bodyPr>
            <a:lstStyle/>
            <a:p>
              <a:r>
                <a:rPr lang="en-US" dirty="0">
                  <a:latin typeface="Consolas" panose="020B0609020204030204" pitchFamily="49" charset="0"/>
                  <a:cs typeface="Consolas Regular" charset="0"/>
                </a:rPr>
                <a:t>p1</a:t>
              </a:r>
            </a:p>
          </p:txBody>
        </p:sp>
        <p:sp>
          <p:nvSpPr>
            <p:cNvPr id="39" name="Rectangle 38"/>
            <p:cNvSpPr/>
            <p:nvPr/>
          </p:nvSpPr>
          <p:spPr>
            <a:xfrm>
              <a:off x="6022156" y="2420888"/>
              <a:ext cx="485429" cy="42694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onsolas" panose="020B0609020204030204" pitchFamily="49" charset="0"/>
                  <a:ea typeface="Consolas Regular" charset="0"/>
                  <a:cs typeface="Consolas Regular" charset="0"/>
                </a:rPr>
                <a:t>?</a:t>
              </a:r>
            </a:p>
          </p:txBody>
        </p:sp>
        <p:sp>
          <p:nvSpPr>
            <p:cNvPr id="40" name="TextBox 39"/>
            <p:cNvSpPr txBox="1"/>
            <p:nvPr/>
          </p:nvSpPr>
          <p:spPr>
            <a:xfrm>
              <a:off x="5545273" y="2449728"/>
              <a:ext cx="437940" cy="369332"/>
            </a:xfrm>
            <a:prstGeom prst="rect">
              <a:avLst/>
            </a:prstGeom>
            <a:noFill/>
          </p:spPr>
          <p:txBody>
            <a:bodyPr wrap="none" rtlCol="0">
              <a:spAutoFit/>
            </a:bodyPr>
            <a:lstStyle/>
            <a:p>
              <a:r>
                <a:rPr lang="en-US" dirty="0">
                  <a:latin typeface="Consolas" panose="020B0609020204030204" pitchFamily="49" charset="0"/>
                  <a:cs typeface="Consolas Regular" charset="0"/>
                </a:rPr>
                <a:t>p2</a:t>
              </a:r>
            </a:p>
          </p:txBody>
        </p:sp>
        <p:sp>
          <p:nvSpPr>
            <p:cNvPr id="41" name="Rectangle 40"/>
            <p:cNvSpPr/>
            <p:nvPr/>
          </p:nvSpPr>
          <p:spPr>
            <a:xfrm>
              <a:off x="6732240" y="1881252"/>
              <a:ext cx="485429" cy="42694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onsolas" panose="020B0609020204030204" pitchFamily="49" charset="0"/>
                  <a:ea typeface="Consolas Regular" charset="0"/>
                  <a:cs typeface="Consolas Regular" charset="0"/>
                </a:rPr>
                <a:t>?</a:t>
              </a:r>
            </a:p>
          </p:txBody>
        </p:sp>
        <p:cxnSp>
          <p:nvCxnSpPr>
            <p:cNvPr id="43" name="Straight Arrow Connector 42"/>
            <p:cNvCxnSpPr>
              <a:endCxn id="41" idx="1"/>
            </p:cNvCxnSpPr>
            <p:nvPr/>
          </p:nvCxnSpPr>
          <p:spPr>
            <a:xfrm>
              <a:off x="6264871" y="2094726"/>
              <a:ext cx="467369"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grpSp>
      <p:grpSp>
        <p:nvGrpSpPr>
          <p:cNvPr id="70" name="Group 69"/>
          <p:cNvGrpSpPr/>
          <p:nvPr/>
        </p:nvGrpSpPr>
        <p:grpSpPr>
          <a:xfrm>
            <a:off x="4710042" y="3290766"/>
            <a:ext cx="2050955" cy="966584"/>
            <a:chOff x="5166714" y="3321412"/>
            <a:chExt cx="2050955" cy="966584"/>
          </a:xfrm>
        </p:grpSpPr>
        <p:sp>
          <p:nvSpPr>
            <p:cNvPr id="46" name="TextBox 45"/>
            <p:cNvSpPr txBox="1"/>
            <p:nvPr/>
          </p:nvSpPr>
          <p:spPr>
            <a:xfrm>
              <a:off x="5166714" y="3368989"/>
              <a:ext cx="447558" cy="338554"/>
            </a:xfrm>
            <a:prstGeom prst="rect">
              <a:avLst/>
            </a:prstGeom>
            <a:noFill/>
          </p:spPr>
          <p:txBody>
            <a:bodyPr wrap="none" rtlCol="0">
              <a:spAutoFit/>
            </a:bodyPr>
            <a:lstStyle/>
            <a:p>
              <a:r>
                <a:rPr lang="en-US" sz="1600" dirty="0">
                  <a:latin typeface="Calibri Light" charset="0"/>
                </a:rPr>
                <a:t>03:</a:t>
              </a:r>
            </a:p>
          </p:txBody>
        </p:sp>
        <p:sp>
          <p:nvSpPr>
            <p:cNvPr id="47" name="Rectangle 46"/>
            <p:cNvSpPr/>
            <p:nvPr/>
          </p:nvSpPr>
          <p:spPr>
            <a:xfrm>
              <a:off x="6019800" y="3321412"/>
              <a:ext cx="485429" cy="42694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Consolas" panose="020B0609020204030204" pitchFamily="49" charset="0"/>
                <a:ea typeface="Consolas Regular" charset="0"/>
                <a:cs typeface="Consolas Regular" charset="0"/>
              </a:endParaRPr>
            </a:p>
          </p:txBody>
        </p:sp>
        <p:sp>
          <p:nvSpPr>
            <p:cNvPr id="48" name="TextBox 47"/>
            <p:cNvSpPr txBox="1"/>
            <p:nvPr/>
          </p:nvSpPr>
          <p:spPr>
            <a:xfrm>
              <a:off x="5542917" y="3350252"/>
              <a:ext cx="437940" cy="369332"/>
            </a:xfrm>
            <a:prstGeom prst="rect">
              <a:avLst/>
            </a:prstGeom>
            <a:noFill/>
          </p:spPr>
          <p:txBody>
            <a:bodyPr wrap="none" rtlCol="0">
              <a:spAutoFit/>
            </a:bodyPr>
            <a:lstStyle/>
            <a:p>
              <a:r>
                <a:rPr lang="en-US" dirty="0">
                  <a:latin typeface="Consolas" panose="020B0609020204030204" pitchFamily="49" charset="0"/>
                  <a:cs typeface="Consolas Regular" charset="0"/>
                </a:rPr>
                <a:t>p1</a:t>
              </a:r>
            </a:p>
          </p:txBody>
        </p:sp>
        <p:sp>
          <p:nvSpPr>
            <p:cNvPr id="49" name="Rectangle 48"/>
            <p:cNvSpPr/>
            <p:nvPr/>
          </p:nvSpPr>
          <p:spPr>
            <a:xfrm>
              <a:off x="6022156" y="3861048"/>
              <a:ext cx="485429" cy="42694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onsolas" panose="020B0609020204030204" pitchFamily="49" charset="0"/>
                  <a:ea typeface="Consolas Regular" charset="0"/>
                  <a:cs typeface="Consolas Regular" charset="0"/>
                </a:rPr>
                <a:t>?</a:t>
              </a:r>
            </a:p>
          </p:txBody>
        </p:sp>
        <p:sp>
          <p:nvSpPr>
            <p:cNvPr id="50" name="TextBox 49"/>
            <p:cNvSpPr txBox="1"/>
            <p:nvPr/>
          </p:nvSpPr>
          <p:spPr>
            <a:xfrm>
              <a:off x="5545273" y="3889888"/>
              <a:ext cx="437940" cy="369332"/>
            </a:xfrm>
            <a:prstGeom prst="rect">
              <a:avLst/>
            </a:prstGeom>
            <a:noFill/>
          </p:spPr>
          <p:txBody>
            <a:bodyPr wrap="none" rtlCol="0">
              <a:spAutoFit/>
            </a:bodyPr>
            <a:lstStyle/>
            <a:p>
              <a:r>
                <a:rPr lang="en-US" dirty="0">
                  <a:latin typeface="Consolas" panose="020B0609020204030204" pitchFamily="49" charset="0"/>
                  <a:cs typeface="Consolas Regular" charset="0"/>
                </a:rPr>
                <a:t>p2</a:t>
              </a:r>
            </a:p>
          </p:txBody>
        </p:sp>
        <p:sp>
          <p:nvSpPr>
            <p:cNvPr id="51" name="Rectangle 50"/>
            <p:cNvSpPr/>
            <p:nvPr/>
          </p:nvSpPr>
          <p:spPr>
            <a:xfrm>
              <a:off x="6732240" y="3321412"/>
              <a:ext cx="485429" cy="42694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onsolas" panose="020B0609020204030204" pitchFamily="49" charset="0"/>
                  <a:ea typeface="Consolas Regular" charset="0"/>
                  <a:cs typeface="Consolas Regular" charset="0"/>
                </a:rPr>
                <a:t>42</a:t>
              </a:r>
            </a:p>
          </p:txBody>
        </p:sp>
        <p:cxnSp>
          <p:nvCxnSpPr>
            <p:cNvPr id="52" name="Straight Arrow Connector 51"/>
            <p:cNvCxnSpPr>
              <a:endCxn id="51" idx="1"/>
            </p:cNvCxnSpPr>
            <p:nvPr/>
          </p:nvCxnSpPr>
          <p:spPr>
            <a:xfrm>
              <a:off x="6264871" y="3534886"/>
              <a:ext cx="467369"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4710042" y="4689564"/>
            <a:ext cx="2050955" cy="966584"/>
            <a:chOff x="5166714" y="4689564"/>
            <a:chExt cx="2050955" cy="966584"/>
          </a:xfrm>
        </p:grpSpPr>
        <p:sp>
          <p:nvSpPr>
            <p:cNvPr id="60" name="TextBox 59"/>
            <p:cNvSpPr txBox="1"/>
            <p:nvPr/>
          </p:nvSpPr>
          <p:spPr>
            <a:xfrm>
              <a:off x="5166714" y="4737141"/>
              <a:ext cx="447558" cy="338554"/>
            </a:xfrm>
            <a:prstGeom prst="rect">
              <a:avLst/>
            </a:prstGeom>
            <a:noFill/>
          </p:spPr>
          <p:txBody>
            <a:bodyPr wrap="none" rtlCol="0">
              <a:spAutoFit/>
            </a:bodyPr>
            <a:lstStyle/>
            <a:p>
              <a:r>
                <a:rPr lang="en-US" sz="1600" dirty="0">
                  <a:latin typeface="Calibri Light" charset="0"/>
                </a:rPr>
                <a:t>04:</a:t>
              </a:r>
            </a:p>
          </p:txBody>
        </p:sp>
        <p:sp>
          <p:nvSpPr>
            <p:cNvPr id="61" name="Rectangle 60"/>
            <p:cNvSpPr/>
            <p:nvPr/>
          </p:nvSpPr>
          <p:spPr>
            <a:xfrm>
              <a:off x="6019800" y="4689564"/>
              <a:ext cx="485429" cy="42694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Consolas" panose="020B0609020204030204" pitchFamily="49" charset="0"/>
                <a:ea typeface="Consolas Regular" charset="0"/>
                <a:cs typeface="Consolas Regular" charset="0"/>
              </a:endParaRPr>
            </a:p>
          </p:txBody>
        </p:sp>
        <p:sp>
          <p:nvSpPr>
            <p:cNvPr id="62" name="TextBox 61"/>
            <p:cNvSpPr txBox="1"/>
            <p:nvPr/>
          </p:nvSpPr>
          <p:spPr>
            <a:xfrm>
              <a:off x="5542917" y="4718404"/>
              <a:ext cx="437940" cy="369332"/>
            </a:xfrm>
            <a:prstGeom prst="rect">
              <a:avLst/>
            </a:prstGeom>
            <a:noFill/>
          </p:spPr>
          <p:txBody>
            <a:bodyPr wrap="none" rtlCol="0">
              <a:spAutoFit/>
            </a:bodyPr>
            <a:lstStyle/>
            <a:p>
              <a:r>
                <a:rPr lang="en-US" dirty="0">
                  <a:latin typeface="Consolas" panose="020B0609020204030204" pitchFamily="49" charset="0"/>
                  <a:cs typeface="Consolas Regular" charset="0"/>
                </a:rPr>
                <a:t>p1</a:t>
              </a:r>
            </a:p>
          </p:txBody>
        </p:sp>
        <p:sp>
          <p:nvSpPr>
            <p:cNvPr id="63" name="Rectangle 62"/>
            <p:cNvSpPr/>
            <p:nvPr/>
          </p:nvSpPr>
          <p:spPr>
            <a:xfrm>
              <a:off x="6022156" y="5229200"/>
              <a:ext cx="485429" cy="42694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Consolas" panose="020B0609020204030204" pitchFamily="49" charset="0"/>
                <a:ea typeface="Consolas Regular" charset="0"/>
                <a:cs typeface="Consolas Regular" charset="0"/>
              </a:endParaRPr>
            </a:p>
          </p:txBody>
        </p:sp>
        <p:sp>
          <p:nvSpPr>
            <p:cNvPr id="64" name="TextBox 63"/>
            <p:cNvSpPr txBox="1"/>
            <p:nvPr/>
          </p:nvSpPr>
          <p:spPr>
            <a:xfrm>
              <a:off x="5545273" y="5258040"/>
              <a:ext cx="437940" cy="369332"/>
            </a:xfrm>
            <a:prstGeom prst="rect">
              <a:avLst/>
            </a:prstGeom>
            <a:noFill/>
          </p:spPr>
          <p:txBody>
            <a:bodyPr wrap="none" rtlCol="0">
              <a:spAutoFit/>
            </a:bodyPr>
            <a:lstStyle/>
            <a:p>
              <a:r>
                <a:rPr lang="en-US" dirty="0">
                  <a:latin typeface="Consolas" panose="020B0609020204030204" pitchFamily="49" charset="0"/>
                  <a:cs typeface="Consolas Regular" charset="0"/>
                </a:rPr>
                <a:t>p2</a:t>
              </a:r>
            </a:p>
          </p:txBody>
        </p:sp>
        <p:sp>
          <p:nvSpPr>
            <p:cNvPr id="65" name="Rectangle 64"/>
            <p:cNvSpPr/>
            <p:nvPr/>
          </p:nvSpPr>
          <p:spPr>
            <a:xfrm>
              <a:off x="6732240" y="4689564"/>
              <a:ext cx="485429" cy="42694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onsolas" panose="020B0609020204030204" pitchFamily="49" charset="0"/>
                  <a:ea typeface="Consolas Regular" charset="0"/>
                  <a:cs typeface="Consolas Regular" charset="0"/>
                </a:rPr>
                <a:t>42</a:t>
              </a:r>
            </a:p>
          </p:txBody>
        </p:sp>
        <p:cxnSp>
          <p:nvCxnSpPr>
            <p:cNvPr id="66" name="Straight Arrow Connector 65"/>
            <p:cNvCxnSpPr>
              <a:endCxn id="65" idx="1"/>
            </p:cNvCxnSpPr>
            <p:nvPr/>
          </p:nvCxnSpPr>
          <p:spPr>
            <a:xfrm>
              <a:off x="6264871" y="4903038"/>
              <a:ext cx="467369"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67" name="Elbow Connector 66"/>
            <p:cNvCxnSpPr/>
            <p:nvPr/>
          </p:nvCxnSpPr>
          <p:spPr>
            <a:xfrm flipV="1">
              <a:off x="6264871" y="5075696"/>
              <a:ext cx="467369" cy="359098"/>
            </a:xfrm>
            <a:prstGeom prst="bentConnector3">
              <a:avLst>
                <a:gd name="adj1" fmla="val 65267"/>
              </a:avLst>
            </a:prstGeom>
            <a:ln>
              <a:tailEnd type="arrow"/>
            </a:ln>
            <a:effectLst/>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6919987" y="489143"/>
            <a:ext cx="2050955" cy="966584"/>
            <a:chOff x="5166714" y="4689564"/>
            <a:chExt cx="2050955" cy="966584"/>
          </a:xfrm>
        </p:grpSpPr>
        <p:sp>
          <p:nvSpPr>
            <p:cNvPr id="73" name="TextBox 72"/>
            <p:cNvSpPr txBox="1"/>
            <p:nvPr/>
          </p:nvSpPr>
          <p:spPr>
            <a:xfrm>
              <a:off x="5166714" y="4737141"/>
              <a:ext cx="447558" cy="338554"/>
            </a:xfrm>
            <a:prstGeom prst="rect">
              <a:avLst/>
            </a:prstGeom>
            <a:noFill/>
          </p:spPr>
          <p:txBody>
            <a:bodyPr wrap="none" rtlCol="0">
              <a:spAutoFit/>
            </a:bodyPr>
            <a:lstStyle/>
            <a:p>
              <a:r>
                <a:rPr lang="en-US" sz="1600" dirty="0">
                  <a:latin typeface="Calibri Light" charset="0"/>
                </a:rPr>
                <a:t>07:</a:t>
              </a:r>
            </a:p>
          </p:txBody>
        </p:sp>
        <p:sp>
          <p:nvSpPr>
            <p:cNvPr id="74" name="Rectangle 73"/>
            <p:cNvSpPr/>
            <p:nvPr/>
          </p:nvSpPr>
          <p:spPr>
            <a:xfrm>
              <a:off x="6019800" y="4689564"/>
              <a:ext cx="485429" cy="42694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Consolas" panose="020B0609020204030204" pitchFamily="49" charset="0"/>
                <a:ea typeface="Consolas Regular" charset="0"/>
                <a:cs typeface="Consolas Regular" charset="0"/>
              </a:endParaRPr>
            </a:p>
          </p:txBody>
        </p:sp>
        <p:sp>
          <p:nvSpPr>
            <p:cNvPr id="75" name="TextBox 74"/>
            <p:cNvSpPr txBox="1"/>
            <p:nvPr/>
          </p:nvSpPr>
          <p:spPr>
            <a:xfrm>
              <a:off x="5542917" y="4718404"/>
              <a:ext cx="437940" cy="369332"/>
            </a:xfrm>
            <a:prstGeom prst="rect">
              <a:avLst/>
            </a:prstGeom>
            <a:noFill/>
          </p:spPr>
          <p:txBody>
            <a:bodyPr wrap="none" rtlCol="0">
              <a:spAutoFit/>
            </a:bodyPr>
            <a:lstStyle/>
            <a:p>
              <a:r>
                <a:rPr lang="en-US" dirty="0">
                  <a:latin typeface="Consolas" panose="020B0609020204030204" pitchFamily="49" charset="0"/>
                  <a:cs typeface="Consolas Regular" charset="0"/>
                </a:rPr>
                <a:t>p1</a:t>
              </a:r>
            </a:p>
          </p:txBody>
        </p:sp>
        <p:sp>
          <p:nvSpPr>
            <p:cNvPr id="76" name="Rectangle 75"/>
            <p:cNvSpPr/>
            <p:nvPr/>
          </p:nvSpPr>
          <p:spPr>
            <a:xfrm>
              <a:off x="6022156" y="5229200"/>
              <a:ext cx="485429" cy="42694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Consolas" panose="020B0609020204030204" pitchFamily="49" charset="0"/>
                <a:ea typeface="Consolas Regular" charset="0"/>
                <a:cs typeface="Consolas Regular" charset="0"/>
              </a:endParaRPr>
            </a:p>
          </p:txBody>
        </p:sp>
        <p:sp>
          <p:nvSpPr>
            <p:cNvPr id="77" name="TextBox 76"/>
            <p:cNvSpPr txBox="1"/>
            <p:nvPr/>
          </p:nvSpPr>
          <p:spPr>
            <a:xfrm>
              <a:off x="5545273" y="5258040"/>
              <a:ext cx="437940" cy="369332"/>
            </a:xfrm>
            <a:prstGeom prst="rect">
              <a:avLst/>
            </a:prstGeom>
            <a:noFill/>
          </p:spPr>
          <p:txBody>
            <a:bodyPr wrap="none" rtlCol="0">
              <a:spAutoFit/>
            </a:bodyPr>
            <a:lstStyle/>
            <a:p>
              <a:r>
                <a:rPr lang="en-US" dirty="0">
                  <a:latin typeface="Consolas" panose="020B0609020204030204" pitchFamily="49" charset="0"/>
                  <a:cs typeface="Consolas Regular" charset="0"/>
                </a:rPr>
                <a:t>p2</a:t>
              </a:r>
            </a:p>
          </p:txBody>
        </p:sp>
        <p:sp>
          <p:nvSpPr>
            <p:cNvPr id="78" name="Rectangle 77"/>
            <p:cNvSpPr/>
            <p:nvPr/>
          </p:nvSpPr>
          <p:spPr>
            <a:xfrm>
              <a:off x="6732240" y="4689564"/>
              <a:ext cx="485429" cy="42694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onsolas" panose="020B0609020204030204" pitchFamily="49" charset="0"/>
                  <a:ea typeface="Consolas Regular" charset="0"/>
                  <a:cs typeface="Consolas Regular" charset="0"/>
                </a:rPr>
                <a:t>53</a:t>
              </a:r>
            </a:p>
          </p:txBody>
        </p:sp>
        <p:cxnSp>
          <p:nvCxnSpPr>
            <p:cNvPr id="79" name="Straight Arrow Connector 78"/>
            <p:cNvCxnSpPr>
              <a:endCxn id="78" idx="1"/>
            </p:cNvCxnSpPr>
            <p:nvPr/>
          </p:nvCxnSpPr>
          <p:spPr>
            <a:xfrm>
              <a:off x="6264871" y="4903038"/>
              <a:ext cx="467369"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80" name="Elbow Connector 79"/>
            <p:cNvCxnSpPr/>
            <p:nvPr/>
          </p:nvCxnSpPr>
          <p:spPr>
            <a:xfrm flipV="1">
              <a:off x="6264871" y="5075696"/>
              <a:ext cx="467369" cy="359098"/>
            </a:xfrm>
            <a:prstGeom prst="bentConnector3">
              <a:avLst>
                <a:gd name="adj1" fmla="val 65267"/>
              </a:avLst>
            </a:prstGeom>
            <a:ln>
              <a:tailEnd type="arrow"/>
            </a:ln>
            <a:effectLst/>
          </p:spPr>
          <p:style>
            <a:lnRef idx="2">
              <a:schemeClr val="accent1"/>
            </a:lnRef>
            <a:fillRef idx="0">
              <a:schemeClr val="accent1"/>
            </a:fillRef>
            <a:effectRef idx="1">
              <a:schemeClr val="accent1"/>
            </a:effectRef>
            <a:fontRef idx="minor">
              <a:schemeClr val="tx1"/>
            </a:fontRef>
          </p:style>
        </p:cxnSp>
      </p:grpSp>
      <p:grpSp>
        <p:nvGrpSpPr>
          <p:cNvPr id="96" name="Group 95"/>
          <p:cNvGrpSpPr/>
          <p:nvPr/>
        </p:nvGrpSpPr>
        <p:grpSpPr>
          <a:xfrm>
            <a:off x="6919987" y="1887393"/>
            <a:ext cx="2050955" cy="966584"/>
            <a:chOff x="6919987" y="1887393"/>
            <a:chExt cx="2050955" cy="966584"/>
          </a:xfrm>
        </p:grpSpPr>
        <p:sp>
          <p:nvSpPr>
            <p:cNvPr id="82" name="TextBox 81"/>
            <p:cNvSpPr txBox="1"/>
            <p:nvPr/>
          </p:nvSpPr>
          <p:spPr>
            <a:xfrm>
              <a:off x="6919987" y="1934970"/>
              <a:ext cx="447558" cy="338554"/>
            </a:xfrm>
            <a:prstGeom prst="rect">
              <a:avLst/>
            </a:prstGeom>
            <a:noFill/>
          </p:spPr>
          <p:txBody>
            <a:bodyPr wrap="none" rtlCol="0">
              <a:spAutoFit/>
            </a:bodyPr>
            <a:lstStyle/>
            <a:p>
              <a:r>
                <a:rPr lang="en-US" sz="1600" dirty="0">
                  <a:latin typeface="Calibri Light" charset="0"/>
                </a:rPr>
                <a:t>10:</a:t>
              </a:r>
            </a:p>
          </p:txBody>
        </p:sp>
        <p:sp>
          <p:nvSpPr>
            <p:cNvPr id="83" name="Rectangle 82"/>
            <p:cNvSpPr/>
            <p:nvPr/>
          </p:nvSpPr>
          <p:spPr>
            <a:xfrm>
              <a:off x="7773073" y="1887393"/>
              <a:ext cx="485429" cy="42694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Consolas" panose="020B0609020204030204" pitchFamily="49" charset="0"/>
                <a:ea typeface="Consolas Regular" charset="0"/>
                <a:cs typeface="Consolas Regular" charset="0"/>
              </a:endParaRPr>
            </a:p>
          </p:txBody>
        </p:sp>
        <p:sp>
          <p:nvSpPr>
            <p:cNvPr id="84" name="TextBox 83"/>
            <p:cNvSpPr txBox="1"/>
            <p:nvPr/>
          </p:nvSpPr>
          <p:spPr>
            <a:xfrm>
              <a:off x="7296190" y="1916233"/>
              <a:ext cx="437940" cy="369332"/>
            </a:xfrm>
            <a:prstGeom prst="rect">
              <a:avLst/>
            </a:prstGeom>
            <a:noFill/>
          </p:spPr>
          <p:txBody>
            <a:bodyPr wrap="none" rtlCol="0">
              <a:spAutoFit/>
            </a:bodyPr>
            <a:lstStyle/>
            <a:p>
              <a:r>
                <a:rPr lang="en-US" dirty="0">
                  <a:latin typeface="Consolas" panose="020B0609020204030204" pitchFamily="49" charset="0"/>
                  <a:cs typeface="Consolas Regular" charset="0"/>
                </a:rPr>
                <a:t>p1</a:t>
              </a:r>
            </a:p>
          </p:txBody>
        </p:sp>
        <p:sp>
          <p:nvSpPr>
            <p:cNvPr id="85" name="Rectangle 84"/>
            <p:cNvSpPr/>
            <p:nvPr/>
          </p:nvSpPr>
          <p:spPr>
            <a:xfrm>
              <a:off x="7775429" y="2427029"/>
              <a:ext cx="485429" cy="42694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Consolas" panose="020B0609020204030204" pitchFamily="49" charset="0"/>
                <a:ea typeface="Consolas Regular" charset="0"/>
                <a:cs typeface="Consolas Regular" charset="0"/>
              </a:endParaRPr>
            </a:p>
          </p:txBody>
        </p:sp>
        <p:sp>
          <p:nvSpPr>
            <p:cNvPr id="86" name="TextBox 85"/>
            <p:cNvSpPr txBox="1"/>
            <p:nvPr/>
          </p:nvSpPr>
          <p:spPr>
            <a:xfrm>
              <a:off x="7298546" y="2455869"/>
              <a:ext cx="437940" cy="369332"/>
            </a:xfrm>
            <a:prstGeom prst="rect">
              <a:avLst/>
            </a:prstGeom>
            <a:noFill/>
          </p:spPr>
          <p:txBody>
            <a:bodyPr wrap="none" rtlCol="0">
              <a:spAutoFit/>
            </a:bodyPr>
            <a:lstStyle/>
            <a:p>
              <a:r>
                <a:rPr lang="en-US" dirty="0">
                  <a:latin typeface="Consolas" panose="020B0609020204030204" pitchFamily="49" charset="0"/>
                  <a:cs typeface="Consolas Regular" charset="0"/>
                </a:rPr>
                <a:t>p2</a:t>
              </a:r>
            </a:p>
          </p:txBody>
        </p:sp>
        <p:sp>
          <p:nvSpPr>
            <p:cNvPr id="87" name="Rectangle 86"/>
            <p:cNvSpPr/>
            <p:nvPr/>
          </p:nvSpPr>
          <p:spPr>
            <a:xfrm>
              <a:off x="8485513" y="1887393"/>
              <a:ext cx="485429" cy="42694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onsolas" panose="020B0609020204030204" pitchFamily="49" charset="0"/>
                  <a:ea typeface="Consolas Regular" charset="0"/>
                  <a:cs typeface="Consolas Regular" charset="0"/>
                </a:rPr>
                <a:t>?</a:t>
              </a:r>
            </a:p>
          </p:txBody>
        </p:sp>
        <p:cxnSp>
          <p:nvCxnSpPr>
            <p:cNvPr id="88" name="Straight Arrow Connector 87"/>
            <p:cNvCxnSpPr>
              <a:endCxn id="87" idx="1"/>
            </p:cNvCxnSpPr>
            <p:nvPr/>
          </p:nvCxnSpPr>
          <p:spPr>
            <a:xfrm>
              <a:off x="8018144" y="2100867"/>
              <a:ext cx="467369"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94" name="Rectangle 93"/>
            <p:cNvSpPr/>
            <p:nvPr/>
          </p:nvSpPr>
          <p:spPr>
            <a:xfrm>
              <a:off x="8485513" y="2420888"/>
              <a:ext cx="485429" cy="42694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onsolas" panose="020B0609020204030204" pitchFamily="49" charset="0"/>
                  <a:ea typeface="Consolas Regular" charset="0"/>
                  <a:cs typeface="Consolas Regular" charset="0"/>
                </a:rPr>
                <a:t>53</a:t>
              </a:r>
            </a:p>
          </p:txBody>
        </p:sp>
        <p:cxnSp>
          <p:nvCxnSpPr>
            <p:cNvPr id="95" name="Straight Arrow Connector 94"/>
            <p:cNvCxnSpPr>
              <a:endCxn id="94" idx="1"/>
            </p:cNvCxnSpPr>
            <p:nvPr/>
          </p:nvCxnSpPr>
          <p:spPr>
            <a:xfrm>
              <a:off x="8018144" y="2634362"/>
              <a:ext cx="467369"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grpSp>
      <p:grpSp>
        <p:nvGrpSpPr>
          <p:cNvPr id="97" name="Group 96"/>
          <p:cNvGrpSpPr/>
          <p:nvPr/>
        </p:nvGrpSpPr>
        <p:grpSpPr>
          <a:xfrm>
            <a:off x="6919987" y="3284984"/>
            <a:ext cx="2050955" cy="966584"/>
            <a:chOff x="6919987" y="1887393"/>
            <a:chExt cx="2050955" cy="966584"/>
          </a:xfrm>
        </p:grpSpPr>
        <p:sp>
          <p:nvSpPr>
            <p:cNvPr id="98" name="TextBox 97"/>
            <p:cNvSpPr txBox="1"/>
            <p:nvPr/>
          </p:nvSpPr>
          <p:spPr>
            <a:xfrm>
              <a:off x="6919987" y="1934970"/>
              <a:ext cx="447558" cy="338554"/>
            </a:xfrm>
            <a:prstGeom prst="rect">
              <a:avLst/>
            </a:prstGeom>
            <a:noFill/>
          </p:spPr>
          <p:txBody>
            <a:bodyPr wrap="none" rtlCol="0">
              <a:spAutoFit/>
            </a:bodyPr>
            <a:lstStyle/>
            <a:p>
              <a:r>
                <a:rPr lang="en-US" sz="1600" dirty="0">
                  <a:latin typeface="Calibri Light" charset="0"/>
                </a:rPr>
                <a:t>11:</a:t>
              </a:r>
            </a:p>
          </p:txBody>
        </p:sp>
        <p:sp>
          <p:nvSpPr>
            <p:cNvPr id="99" name="Rectangle 98"/>
            <p:cNvSpPr/>
            <p:nvPr/>
          </p:nvSpPr>
          <p:spPr>
            <a:xfrm>
              <a:off x="7773073" y="1887393"/>
              <a:ext cx="485429" cy="42694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Consolas" panose="020B0609020204030204" pitchFamily="49" charset="0"/>
                <a:ea typeface="Consolas Regular" charset="0"/>
                <a:cs typeface="Consolas Regular" charset="0"/>
              </a:endParaRPr>
            </a:p>
          </p:txBody>
        </p:sp>
        <p:sp>
          <p:nvSpPr>
            <p:cNvPr id="100" name="TextBox 99"/>
            <p:cNvSpPr txBox="1"/>
            <p:nvPr/>
          </p:nvSpPr>
          <p:spPr>
            <a:xfrm>
              <a:off x="7296190" y="1916233"/>
              <a:ext cx="437940" cy="369332"/>
            </a:xfrm>
            <a:prstGeom prst="rect">
              <a:avLst/>
            </a:prstGeom>
            <a:noFill/>
          </p:spPr>
          <p:txBody>
            <a:bodyPr wrap="none" rtlCol="0">
              <a:spAutoFit/>
            </a:bodyPr>
            <a:lstStyle/>
            <a:p>
              <a:r>
                <a:rPr lang="en-US" dirty="0">
                  <a:latin typeface="Consolas" panose="020B0609020204030204" pitchFamily="49" charset="0"/>
                  <a:cs typeface="Consolas Regular" charset="0"/>
                </a:rPr>
                <a:t>p1</a:t>
              </a:r>
            </a:p>
          </p:txBody>
        </p:sp>
        <p:sp>
          <p:nvSpPr>
            <p:cNvPr id="101" name="Rectangle 100"/>
            <p:cNvSpPr/>
            <p:nvPr/>
          </p:nvSpPr>
          <p:spPr>
            <a:xfrm>
              <a:off x="7775429" y="2427029"/>
              <a:ext cx="485429" cy="42694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Consolas" panose="020B0609020204030204" pitchFamily="49" charset="0"/>
                <a:ea typeface="Consolas Regular" charset="0"/>
                <a:cs typeface="Consolas Regular" charset="0"/>
              </a:endParaRPr>
            </a:p>
          </p:txBody>
        </p:sp>
        <p:sp>
          <p:nvSpPr>
            <p:cNvPr id="102" name="TextBox 101"/>
            <p:cNvSpPr txBox="1"/>
            <p:nvPr/>
          </p:nvSpPr>
          <p:spPr>
            <a:xfrm>
              <a:off x="7298546" y="2455869"/>
              <a:ext cx="437940" cy="369332"/>
            </a:xfrm>
            <a:prstGeom prst="rect">
              <a:avLst/>
            </a:prstGeom>
            <a:noFill/>
          </p:spPr>
          <p:txBody>
            <a:bodyPr wrap="none" rtlCol="0">
              <a:spAutoFit/>
            </a:bodyPr>
            <a:lstStyle/>
            <a:p>
              <a:r>
                <a:rPr lang="en-US" dirty="0">
                  <a:latin typeface="Consolas" panose="020B0609020204030204" pitchFamily="49" charset="0"/>
                  <a:cs typeface="Consolas Regular" charset="0"/>
                </a:rPr>
                <a:t>p2</a:t>
              </a:r>
            </a:p>
          </p:txBody>
        </p:sp>
        <p:sp>
          <p:nvSpPr>
            <p:cNvPr id="103" name="Rectangle 102"/>
            <p:cNvSpPr/>
            <p:nvPr/>
          </p:nvSpPr>
          <p:spPr>
            <a:xfrm>
              <a:off x="8485513" y="1887393"/>
              <a:ext cx="485429" cy="42694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onsolas" panose="020B0609020204030204" pitchFamily="49" charset="0"/>
                  <a:ea typeface="Consolas Regular" charset="0"/>
                  <a:cs typeface="Consolas Regular" charset="0"/>
                </a:rPr>
                <a:t>88</a:t>
              </a:r>
            </a:p>
          </p:txBody>
        </p:sp>
        <p:cxnSp>
          <p:nvCxnSpPr>
            <p:cNvPr id="104" name="Straight Arrow Connector 103"/>
            <p:cNvCxnSpPr>
              <a:endCxn id="103" idx="1"/>
            </p:cNvCxnSpPr>
            <p:nvPr/>
          </p:nvCxnSpPr>
          <p:spPr>
            <a:xfrm>
              <a:off x="8018144" y="2100867"/>
              <a:ext cx="467369"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105" name="Rectangle 104"/>
            <p:cNvSpPr/>
            <p:nvPr/>
          </p:nvSpPr>
          <p:spPr>
            <a:xfrm>
              <a:off x="8485513" y="2420888"/>
              <a:ext cx="485429" cy="42694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onsolas" panose="020B0609020204030204" pitchFamily="49" charset="0"/>
                  <a:ea typeface="Consolas Regular" charset="0"/>
                  <a:cs typeface="Consolas Regular" charset="0"/>
                </a:rPr>
                <a:t>53</a:t>
              </a:r>
            </a:p>
          </p:txBody>
        </p:sp>
        <p:cxnSp>
          <p:nvCxnSpPr>
            <p:cNvPr id="106" name="Straight Arrow Connector 105"/>
            <p:cNvCxnSpPr>
              <a:endCxn id="105" idx="1"/>
            </p:cNvCxnSpPr>
            <p:nvPr/>
          </p:nvCxnSpPr>
          <p:spPr>
            <a:xfrm>
              <a:off x="8018144" y="2634362"/>
              <a:ext cx="467369"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grpSp>
      <p:sp>
        <p:nvSpPr>
          <p:cNvPr id="107" name="Rectangle 106"/>
          <p:cNvSpPr/>
          <p:nvPr/>
        </p:nvSpPr>
        <p:spPr>
          <a:xfrm>
            <a:off x="1063743" y="5045729"/>
            <a:ext cx="3017703" cy="120406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latin typeface="Calibri Light" charset="0"/>
            </a:endParaRPr>
          </a:p>
        </p:txBody>
      </p:sp>
      <p:sp>
        <p:nvSpPr>
          <p:cNvPr id="108" name="TextBox 107"/>
          <p:cNvSpPr txBox="1"/>
          <p:nvPr/>
        </p:nvSpPr>
        <p:spPr>
          <a:xfrm>
            <a:off x="1021038" y="4760081"/>
            <a:ext cx="2035667" cy="307777"/>
          </a:xfrm>
          <a:prstGeom prst="rect">
            <a:avLst/>
          </a:prstGeom>
          <a:noFill/>
        </p:spPr>
        <p:txBody>
          <a:bodyPr wrap="square" rtlCol="0">
            <a:spAutoFit/>
          </a:bodyPr>
          <a:lstStyle/>
          <a:p>
            <a:r>
              <a:rPr lang="en-US" sz="1400" dirty="0">
                <a:latin typeface="Chalkduster"/>
                <a:cs typeface="Chalkduster"/>
              </a:rPr>
              <a:t>Screen output</a:t>
            </a:r>
          </a:p>
        </p:txBody>
      </p:sp>
      <p:sp>
        <p:nvSpPr>
          <p:cNvPr id="109" name="TextBox 108"/>
          <p:cNvSpPr txBox="1"/>
          <p:nvPr/>
        </p:nvSpPr>
        <p:spPr>
          <a:xfrm>
            <a:off x="1021037" y="5103171"/>
            <a:ext cx="2632285" cy="369332"/>
          </a:xfrm>
          <a:prstGeom prst="rect">
            <a:avLst/>
          </a:prstGeom>
          <a:noFill/>
        </p:spPr>
        <p:txBody>
          <a:bodyPr wrap="square" rtlCol="0">
            <a:spAutoFit/>
          </a:bodyPr>
          <a:lstStyle/>
          <a:p>
            <a:r>
              <a:rPr lang="en-US" dirty="0">
                <a:latin typeface="Consolas" panose="020B0609020204030204" pitchFamily="49" charset="0"/>
                <a:ea typeface="Consolas Regular" charset="0"/>
                <a:cs typeface="Consolas Regular" charset="0"/>
              </a:rPr>
              <a:t>*p1 = 42, *p2 = 42</a:t>
            </a:r>
          </a:p>
        </p:txBody>
      </p:sp>
      <p:sp>
        <p:nvSpPr>
          <p:cNvPr id="111" name="TextBox 110"/>
          <p:cNvSpPr txBox="1"/>
          <p:nvPr/>
        </p:nvSpPr>
        <p:spPr>
          <a:xfrm>
            <a:off x="1021037" y="5453555"/>
            <a:ext cx="2632285" cy="369332"/>
          </a:xfrm>
          <a:prstGeom prst="rect">
            <a:avLst/>
          </a:prstGeom>
          <a:noFill/>
        </p:spPr>
        <p:txBody>
          <a:bodyPr wrap="square" rtlCol="0">
            <a:spAutoFit/>
          </a:bodyPr>
          <a:lstStyle/>
          <a:p>
            <a:r>
              <a:rPr lang="en-US" dirty="0">
                <a:latin typeface="Consolas" panose="020B0609020204030204" pitchFamily="49" charset="0"/>
                <a:ea typeface="Consolas Regular" charset="0"/>
                <a:cs typeface="Consolas Regular" charset="0"/>
              </a:rPr>
              <a:t>*p1 = 53, *p2 = 53</a:t>
            </a:r>
          </a:p>
        </p:txBody>
      </p:sp>
      <p:sp>
        <p:nvSpPr>
          <p:cNvPr id="112" name="TextBox 111"/>
          <p:cNvSpPr txBox="1"/>
          <p:nvPr/>
        </p:nvSpPr>
        <p:spPr>
          <a:xfrm>
            <a:off x="1021037" y="5803938"/>
            <a:ext cx="2632285" cy="369332"/>
          </a:xfrm>
          <a:prstGeom prst="rect">
            <a:avLst/>
          </a:prstGeom>
          <a:noFill/>
        </p:spPr>
        <p:txBody>
          <a:bodyPr wrap="square" rtlCol="0">
            <a:spAutoFit/>
          </a:bodyPr>
          <a:lstStyle/>
          <a:p>
            <a:r>
              <a:rPr lang="en-US" dirty="0">
                <a:latin typeface="Consolas" panose="020B0609020204030204" pitchFamily="49" charset="0"/>
                <a:ea typeface="Consolas Regular" charset="0"/>
                <a:cs typeface="Consolas Regular" charset="0"/>
              </a:rPr>
              <a:t>*p1 = 88, *p2 = 53</a:t>
            </a:r>
          </a:p>
        </p:txBody>
      </p:sp>
      <p:sp>
        <p:nvSpPr>
          <p:cNvPr id="81" name="TextBox 80">
            <a:extLst>
              <a:ext uri="{FF2B5EF4-FFF2-40B4-BE49-F238E27FC236}">
                <a16:creationId xmlns:a16="http://schemas.microsoft.com/office/drawing/2014/main" id="{86F1E0CB-D6A9-A64F-AB43-1FB51CB30D79}"/>
              </a:ext>
            </a:extLst>
          </p:cNvPr>
          <p:cNvSpPr txBox="1"/>
          <p:nvPr/>
        </p:nvSpPr>
        <p:spPr>
          <a:xfrm>
            <a:off x="2972687" y="-21502"/>
            <a:ext cx="1361270" cy="369332"/>
          </a:xfrm>
          <a:prstGeom prst="rect">
            <a:avLst/>
          </a:prstGeom>
          <a:noFill/>
          <a:effectLst/>
        </p:spPr>
        <p:txBody>
          <a:bodyPr wrap="none" rtlCol="0">
            <a:spAutoFit/>
          </a:bodyPr>
          <a:lstStyle/>
          <a:p>
            <a:r>
              <a:rPr lang="en-US" dirty="0" err="1">
                <a:latin typeface="Calibri Light" charset="0"/>
              </a:rPr>
              <a:t>dynamic.cpp</a:t>
            </a:r>
            <a:endParaRPr lang="en-US" dirty="0">
              <a:latin typeface="Calibri Light" charset="0"/>
            </a:endParaRPr>
          </a:p>
        </p:txBody>
      </p:sp>
    </p:spTree>
    <p:extLst>
      <p:ext uri="{BB962C8B-B14F-4D97-AF65-F5344CB8AC3E}">
        <p14:creationId xmlns:p14="http://schemas.microsoft.com/office/powerpoint/2010/main" val="3974175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5" end="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
                                            <p:txEl>
                                              <p:pRg st="9" end="9"/>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1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9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6">
                                            <p:txEl>
                                              <p:pRg st="14" end="14"/>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P spid="111" grpId="0"/>
      <p:bldP spid="11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Destroying Dynamic Variables</a:t>
            </a:r>
          </a:p>
        </p:txBody>
      </p:sp>
      <p:sp>
        <p:nvSpPr>
          <p:cNvPr id="3" name="Content Placeholder 2"/>
          <p:cNvSpPr>
            <a:spLocks noGrp="1"/>
          </p:cNvSpPr>
          <p:nvPr>
            <p:ph idx="1"/>
          </p:nvPr>
        </p:nvSpPr>
        <p:spPr/>
        <p:txBody>
          <a:bodyPr/>
          <a:lstStyle/>
          <a:p>
            <a:r>
              <a:rPr lang="en-US" dirty="0"/>
              <a:t>Memory allocated to dynamic variables can be freed using the </a:t>
            </a:r>
            <a:r>
              <a:rPr lang="en-US" dirty="0">
                <a:solidFill>
                  <a:schemeClr val="accent6">
                    <a:lumMod val="75000"/>
                  </a:schemeClr>
                </a:solidFill>
              </a:rPr>
              <a:t>delete</a:t>
            </a:r>
            <a:r>
              <a:rPr lang="en-US" dirty="0"/>
              <a:t> keyword:</a:t>
            </a:r>
          </a:p>
        </p:txBody>
      </p:sp>
      <p:sp>
        <p:nvSpPr>
          <p:cNvPr id="5" name="Slide Number Placeholder 4"/>
          <p:cNvSpPr>
            <a:spLocks noGrp="1"/>
          </p:cNvSpPr>
          <p:nvPr>
            <p:ph type="sldNum" sz="quarter" idx="12"/>
          </p:nvPr>
        </p:nvSpPr>
        <p:spPr/>
        <p:txBody>
          <a:bodyPr/>
          <a:lstStyle/>
          <a:p>
            <a:fld id="{A2D5F323-9395-A24C-8003-89F99F5948AE}" type="slidenum">
              <a:rPr lang="en-US" smtClean="0"/>
              <a:pPr/>
              <a:t>36</a:t>
            </a:fld>
            <a:endParaRPr lang="en-US"/>
          </a:p>
        </p:txBody>
      </p:sp>
      <p:sp>
        <p:nvSpPr>
          <p:cNvPr id="6" name="Rectangle 5"/>
          <p:cNvSpPr/>
          <p:nvPr/>
        </p:nvSpPr>
        <p:spPr>
          <a:xfrm>
            <a:off x="1170201" y="2669603"/>
            <a:ext cx="499477" cy="1170504"/>
          </a:xfrm>
          <a:prstGeom prst="rect">
            <a:avLst/>
          </a:prstGeom>
          <a:solidFill>
            <a:schemeClr val="accent3">
              <a:lumMod val="60000"/>
              <a:lumOff val="40000"/>
            </a:schemeClr>
          </a:solidFill>
          <a:effectLst/>
        </p:spPr>
        <p:style>
          <a:lnRef idx="1">
            <a:schemeClr val="dk1"/>
          </a:lnRef>
          <a:fillRef idx="2">
            <a:schemeClr val="dk1"/>
          </a:fillRef>
          <a:effectRef idx="1">
            <a:schemeClr val="dk1"/>
          </a:effectRef>
          <a:fontRef idx="minor">
            <a:schemeClr val="dk1"/>
          </a:fontRef>
        </p:style>
        <p:txBody>
          <a:bodyPr rIns="0" rtlCol="0" anchor="ctr"/>
          <a:lstStyle/>
          <a:p>
            <a:r>
              <a:rPr lang="nn-NO" dirty="0">
                <a:solidFill>
                  <a:schemeClr val="bg1">
                    <a:lumMod val="50000"/>
                  </a:schemeClr>
                </a:solidFill>
                <a:latin typeface="Calibri Light" charset="0"/>
                <a:ea typeface="Consolas Regular" charset="0"/>
                <a:cs typeface="Consolas Regular" charset="0"/>
              </a:rPr>
              <a:t>14:</a:t>
            </a:r>
          </a:p>
          <a:p>
            <a:r>
              <a:rPr lang="nn-NO" dirty="0">
                <a:solidFill>
                  <a:schemeClr val="bg1">
                    <a:lumMod val="50000"/>
                  </a:schemeClr>
                </a:solidFill>
                <a:latin typeface="Calibri Light" charset="0"/>
                <a:ea typeface="Consolas Regular" charset="0"/>
                <a:cs typeface="Consolas Regular" charset="0"/>
              </a:rPr>
              <a:t>15 :</a:t>
            </a:r>
          </a:p>
        </p:txBody>
      </p:sp>
      <p:sp>
        <p:nvSpPr>
          <p:cNvPr id="7" name="Rectangle 6"/>
          <p:cNvSpPr/>
          <p:nvPr/>
        </p:nvSpPr>
        <p:spPr>
          <a:xfrm>
            <a:off x="1669678" y="2669603"/>
            <a:ext cx="2012179" cy="1170504"/>
          </a:xfrm>
          <a:prstGeom prst="rect">
            <a:avLst/>
          </a:prstGeom>
          <a:solidFill>
            <a:schemeClr val="accent3">
              <a:lumMod val="40000"/>
              <a:lumOff val="60000"/>
            </a:schemeClr>
          </a:solidFill>
          <a:effectLst/>
        </p:spPr>
        <p:style>
          <a:lnRef idx="1">
            <a:schemeClr val="dk1"/>
          </a:lnRef>
          <a:fillRef idx="2">
            <a:schemeClr val="dk1"/>
          </a:fillRef>
          <a:effectRef idx="1">
            <a:schemeClr val="dk1"/>
          </a:effectRef>
          <a:fontRef idx="minor">
            <a:schemeClr val="dk1"/>
          </a:fontRef>
        </p:style>
        <p:txBody>
          <a:bodyPr rIns="0" rtlCol="0" anchor="ctr"/>
          <a:lstStyle/>
          <a:p>
            <a:r>
              <a:rPr lang="nn-NO" dirty="0" err="1">
                <a:solidFill>
                  <a:schemeClr val="tx1"/>
                </a:solidFill>
                <a:latin typeface="Consolas" panose="020B0609020204030204" pitchFamily="49" charset="0"/>
                <a:ea typeface="Consolas Regular" charset="0"/>
                <a:cs typeface="Consolas Regular" charset="0"/>
              </a:rPr>
              <a:t>delete</a:t>
            </a:r>
            <a:r>
              <a:rPr lang="nn-NO" dirty="0">
                <a:solidFill>
                  <a:schemeClr val="tx1"/>
                </a:solidFill>
                <a:latin typeface="Consolas" panose="020B0609020204030204" pitchFamily="49" charset="0"/>
                <a:ea typeface="Consolas Regular" charset="0"/>
                <a:cs typeface="Consolas Regular" charset="0"/>
              </a:rPr>
              <a:t> p1;</a:t>
            </a:r>
          </a:p>
          <a:p>
            <a:r>
              <a:rPr lang="nn-NO" dirty="0" err="1">
                <a:solidFill>
                  <a:schemeClr val="tx1"/>
                </a:solidFill>
                <a:latin typeface="Consolas" panose="020B0609020204030204" pitchFamily="49" charset="0"/>
                <a:ea typeface="Consolas Regular" charset="0"/>
                <a:cs typeface="Consolas Regular" charset="0"/>
              </a:rPr>
              <a:t>delete</a:t>
            </a:r>
            <a:r>
              <a:rPr lang="nn-NO" dirty="0">
                <a:solidFill>
                  <a:schemeClr val="tx1"/>
                </a:solidFill>
                <a:latin typeface="Consolas" panose="020B0609020204030204" pitchFamily="49" charset="0"/>
                <a:ea typeface="Consolas Regular" charset="0"/>
                <a:cs typeface="Consolas Regular" charset="0"/>
              </a:rPr>
              <a:t> p2;</a:t>
            </a:r>
          </a:p>
        </p:txBody>
      </p:sp>
      <p:sp>
        <p:nvSpPr>
          <p:cNvPr id="10" name="Rounded Rectangle 9"/>
          <p:cNvSpPr/>
          <p:nvPr/>
        </p:nvSpPr>
        <p:spPr>
          <a:xfrm>
            <a:off x="692808" y="4134588"/>
            <a:ext cx="3132060" cy="744739"/>
          </a:xfrm>
          <a:prstGeom prst="roundRect">
            <a:avLst/>
          </a:prstGeom>
          <a:effectLst/>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latin typeface="Avenir Next Condensed Regular" charset="0"/>
              </a:rPr>
              <a:t>The pointer pointing to the memory location that needs to be freed.</a:t>
            </a:r>
            <a:endParaRPr lang="en-US" dirty="0">
              <a:latin typeface="Consolas" panose="020B0609020204030204" pitchFamily="49" charset="0"/>
              <a:ea typeface="Consolas Regular" charset="0"/>
              <a:cs typeface="Consolas Regular" charset="0"/>
            </a:endParaRPr>
          </a:p>
        </p:txBody>
      </p:sp>
      <p:cxnSp>
        <p:nvCxnSpPr>
          <p:cNvPr id="12" name="Straight Arrow Connector 11"/>
          <p:cNvCxnSpPr>
            <a:stCxn id="10" idx="0"/>
          </p:cNvCxnSpPr>
          <p:nvPr/>
        </p:nvCxnSpPr>
        <p:spPr>
          <a:xfrm flipV="1">
            <a:off x="2258838" y="3526192"/>
            <a:ext cx="637026" cy="608396"/>
          </a:xfrm>
          <a:prstGeom prst="straightConnector1">
            <a:avLst/>
          </a:prstGeom>
          <a:ln>
            <a:tailEnd type="arrow"/>
          </a:ln>
          <a:effectLst/>
        </p:spPr>
        <p:style>
          <a:lnRef idx="2">
            <a:schemeClr val="accent5"/>
          </a:lnRef>
          <a:fillRef idx="0">
            <a:schemeClr val="accent5"/>
          </a:fillRef>
          <a:effectRef idx="1">
            <a:schemeClr val="accent5"/>
          </a:effectRef>
          <a:fontRef idx="minor">
            <a:schemeClr val="tx1"/>
          </a:fontRef>
        </p:style>
      </p:cxnSp>
      <p:grpSp>
        <p:nvGrpSpPr>
          <p:cNvPr id="13" name="Group 12"/>
          <p:cNvGrpSpPr/>
          <p:nvPr/>
        </p:nvGrpSpPr>
        <p:grpSpPr>
          <a:xfrm>
            <a:off x="3982742" y="2811863"/>
            <a:ext cx="2050955" cy="966584"/>
            <a:chOff x="6919987" y="1887393"/>
            <a:chExt cx="2050955" cy="966584"/>
          </a:xfrm>
          <a:effectLst/>
        </p:grpSpPr>
        <p:sp>
          <p:nvSpPr>
            <p:cNvPr id="14" name="TextBox 13"/>
            <p:cNvSpPr txBox="1"/>
            <p:nvPr/>
          </p:nvSpPr>
          <p:spPr>
            <a:xfrm>
              <a:off x="6919987" y="1934970"/>
              <a:ext cx="447558" cy="338554"/>
            </a:xfrm>
            <a:prstGeom prst="rect">
              <a:avLst/>
            </a:prstGeom>
            <a:noFill/>
          </p:spPr>
          <p:txBody>
            <a:bodyPr wrap="none" rtlCol="0">
              <a:spAutoFit/>
            </a:bodyPr>
            <a:lstStyle/>
            <a:p>
              <a:r>
                <a:rPr lang="en-US" sz="1600" dirty="0">
                  <a:latin typeface="Calibri Light" charset="0"/>
                </a:rPr>
                <a:t>14:</a:t>
              </a:r>
            </a:p>
          </p:txBody>
        </p:sp>
        <p:sp>
          <p:nvSpPr>
            <p:cNvPr id="15" name="Rectangle 14"/>
            <p:cNvSpPr/>
            <p:nvPr/>
          </p:nvSpPr>
          <p:spPr>
            <a:xfrm>
              <a:off x="7773073" y="1887393"/>
              <a:ext cx="485429" cy="42694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Consolas" panose="020B0609020204030204" pitchFamily="49" charset="0"/>
                <a:ea typeface="Consolas Regular" charset="0"/>
                <a:cs typeface="Consolas Regular" charset="0"/>
              </a:endParaRPr>
            </a:p>
          </p:txBody>
        </p:sp>
        <p:sp>
          <p:nvSpPr>
            <p:cNvPr id="16" name="TextBox 15"/>
            <p:cNvSpPr txBox="1"/>
            <p:nvPr/>
          </p:nvSpPr>
          <p:spPr>
            <a:xfrm>
              <a:off x="7296190" y="1916233"/>
              <a:ext cx="437940" cy="369332"/>
            </a:xfrm>
            <a:prstGeom prst="rect">
              <a:avLst/>
            </a:prstGeom>
            <a:noFill/>
          </p:spPr>
          <p:txBody>
            <a:bodyPr wrap="none" rtlCol="0">
              <a:spAutoFit/>
            </a:bodyPr>
            <a:lstStyle/>
            <a:p>
              <a:r>
                <a:rPr lang="en-US" dirty="0">
                  <a:latin typeface="Consolas" panose="020B0609020204030204" pitchFamily="49" charset="0"/>
                  <a:cs typeface="Consolas Regular" charset="0"/>
                </a:rPr>
                <a:t>p1</a:t>
              </a:r>
            </a:p>
          </p:txBody>
        </p:sp>
        <p:sp>
          <p:nvSpPr>
            <p:cNvPr id="17" name="Rectangle 16"/>
            <p:cNvSpPr/>
            <p:nvPr/>
          </p:nvSpPr>
          <p:spPr>
            <a:xfrm>
              <a:off x="7775429" y="2427029"/>
              <a:ext cx="485429" cy="42694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Consolas" panose="020B0609020204030204" pitchFamily="49" charset="0"/>
                <a:ea typeface="Consolas Regular" charset="0"/>
                <a:cs typeface="Consolas Regular" charset="0"/>
              </a:endParaRPr>
            </a:p>
          </p:txBody>
        </p:sp>
        <p:sp>
          <p:nvSpPr>
            <p:cNvPr id="18" name="TextBox 17"/>
            <p:cNvSpPr txBox="1"/>
            <p:nvPr/>
          </p:nvSpPr>
          <p:spPr>
            <a:xfrm>
              <a:off x="7298546" y="2455869"/>
              <a:ext cx="437940" cy="369332"/>
            </a:xfrm>
            <a:prstGeom prst="rect">
              <a:avLst/>
            </a:prstGeom>
            <a:noFill/>
          </p:spPr>
          <p:txBody>
            <a:bodyPr wrap="none" rtlCol="0">
              <a:spAutoFit/>
            </a:bodyPr>
            <a:lstStyle/>
            <a:p>
              <a:r>
                <a:rPr lang="en-US" dirty="0">
                  <a:latin typeface="Consolas" panose="020B0609020204030204" pitchFamily="49" charset="0"/>
                  <a:cs typeface="Consolas Regular" charset="0"/>
                </a:rPr>
                <a:t>p2</a:t>
              </a:r>
            </a:p>
          </p:txBody>
        </p:sp>
        <p:sp>
          <p:nvSpPr>
            <p:cNvPr id="19" name="Rectangle 18"/>
            <p:cNvSpPr/>
            <p:nvPr/>
          </p:nvSpPr>
          <p:spPr>
            <a:xfrm>
              <a:off x="8485513" y="1887393"/>
              <a:ext cx="485429" cy="426948"/>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75000"/>
                    </a:schemeClr>
                  </a:solidFill>
                  <a:latin typeface="Consolas" panose="020B0609020204030204" pitchFamily="49" charset="0"/>
                  <a:ea typeface="Consolas Regular" charset="0"/>
                  <a:cs typeface="Consolas Regular" charset="0"/>
                </a:rPr>
                <a:t>88</a:t>
              </a:r>
            </a:p>
          </p:txBody>
        </p:sp>
        <p:cxnSp>
          <p:nvCxnSpPr>
            <p:cNvPr id="20" name="Straight Arrow Connector 19"/>
            <p:cNvCxnSpPr>
              <a:endCxn id="19" idx="1"/>
            </p:cNvCxnSpPr>
            <p:nvPr/>
          </p:nvCxnSpPr>
          <p:spPr>
            <a:xfrm>
              <a:off x="8018144" y="2100867"/>
              <a:ext cx="467369"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8485513" y="2420888"/>
              <a:ext cx="485429" cy="42694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onsolas" panose="020B0609020204030204" pitchFamily="49" charset="0"/>
                  <a:ea typeface="Consolas Regular" charset="0"/>
                  <a:cs typeface="Consolas Regular" charset="0"/>
                </a:rPr>
                <a:t>53</a:t>
              </a:r>
            </a:p>
          </p:txBody>
        </p:sp>
        <p:cxnSp>
          <p:nvCxnSpPr>
            <p:cNvPr id="22" name="Straight Arrow Connector 21"/>
            <p:cNvCxnSpPr>
              <a:endCxn id="21" idx="1"/>
            </p:cNvCxnSpPr>
            <p:nvPr/>
          </p:nvCxnSpPr>
          <p:spPr>
            <a:xfrm>
              <a:off x="8018144" y="2634362"/>
              <a:ext cx="467369"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grpSp>
      <p:grpSp>
        <p:nvGrpSpPr>
          <p:cNvPr id="23" name="Group 22"/>
          <p:cNvGrpSpPr/>
          <p:nvPr/>
        </p:nvGrpSpPr>
        <p:grpSpPr>
          <a:xfrm>
            <a:off x="6431896" y="2811863"/>
            <a:ext cx="2050955" cy="966584"/>
            <a:chOff x="6919987" y="1887393"/>
            <a:chExt cx="2050955" cy="966584"/>
          </a:xfrm>
          <a:effectLst/>
        </p:grpSpPr>
        <p:sp>
          <p:nvSpPr>
            <p:cNvPr id="24" name="TextBox 23"/>
            <p:cNvSpPr txBox="1"/>
            <p:nvPr/>
          </p:nvSpPr>
          <p:spPr>
            <a:xfrm>
              <a:off x="6919987" y="1934970"/>
              <a:ext cx="447558" cy="338554"/>
            </a:xfrm>
            <a:prstGeom prst="rect">
              <a:avLst/>
            </a:prstGeom>
            <a:noFill/>
          </p:spPr>
          <p:txBody>
            <a:bodyPr wrap="none" rtlCol="0">
              <a:spAutoFit/>
            </a:bodyPr>
            <a:lstStyle/>
            <a:p>
              <a:r>
                <a:rPr lang="en-US" sz="1600" dirty="0">
                  <a:latin typeface="Calibri Light" charset="0"/>
                </a:rPr>
                <a:t>15:</a:t>
              </a:r>
            </a:p>
          </p:txBody>
        </p:sp>
        <p:sp>
          <p:nvSpPr>
            <p:cNvPr id="25" name="Rectangle 24"/>
            <p:cNvSpPr/>
            <p:nvPr/>
          </p:nvSpPr>
          <p:spPr>
            <a:xfrm>
              <a:off x="7773073" y="1887393"/>
              <a:ext cx="485429" cy="42694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Consolas" panose="020B0609020204030204" pitchFamily="49" charset="0"/>
                <a:ea typeface="Consolas Regular" charset="0"/>
                <a:cs typeface="Consolas Regular" charset="0"/>
              </a:endParaRPr>
            </a:p>
          </p:txBody>
        </p:sp>
        <p:sp>
          <p:nvSpPr>
            <p:cNvPr id="26" name="TextBox 25"/>
            <p:cNvSpPr txBox="1"/>
            <p:nvPr/>
          </p:nvSpPr>
          <p:spPr>
            <a:xfrm>
              <a:off x="7296190" y="1916233"/>
              <a:ext cx="437940" cy="369332"/>
            </a:xfrm>
            <a:prstGeom prst="rect">
              <a:avLst/>
            </a:prstGeom>
            <a:noFill/>
          </p:spPr>
          <p:txBody>
            <a:bodyPr wrap="none" rtlCol="0">
              <a:spAutoFit/>
            </a:bodyPr>
            <a:lstStyle/>
            <a:p>
              <a:r>
                <a:rPr lang="en-US" dirty="0">
                  <a:latin typeface="Consolas" panose="020B0609020204030204" pitchFamily="49" charset="0"/>
                  <a:cs typeface="Consolas Regular" charset="0"/>
                </a:rPr>
                <a:t>p1</a:t>
              </a:r>
            </a:p>
          </p:txBody>
        </p:sp>
        <p:sp>
          <p:nvSpPr>
            <p:cNvPr id="27" name="Rectangle 26"/>
            <p:cNvSpPr/>
            <p:nvPr/>
          </p:nvSpPr>
          <p:spPr>
            <a:xfrm>
              <a:off x="7775429" y="2427029"/>
              <a:ext cx="485429" cy="42694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Consolas" panose="020B0609020204030204" pitchFamily="49" charset="0"/>
                <a:ea typeface="Consolas Regular" charset="0"/>
                <a:cs typeface="Consolas Regular" charset="0"/>
              </a:endParaRPr>
            </a:p>
          </p:txBody>
        </p:sp>
        <p:sp>
          <p:nvSpPr>
            <p:cNvPr id="28" name="TextBox 27"/>
            <p:cNvSpPr txBox="1"/>
            <p:nvPr/>
          </p:nvSpPr>
          <p:spPr>
            <a:xfrm>
              <a:off x="7298546" y="2455869"/>
              <a:ext cx="437940" cy="369332"/>
            </a:xfrm>
            <a:prstGeom prst="rect">
              <a:avLst/>
            </a:prstGeom>
            <a:noFill/>
          </p:spPr>
          <p:txBody>
            <a:bodyPr wrap="none" rtlCol="0">
              <a:spAutoFit/>
            </a:bodyPr>
            <a:lstStyle/>
            <a:p>
              <a:r>
                <a:rPr lang="en-US" dirty="0">
                  <a:latin typeface="Consolas" panose="020B0609020204030204" pitchFamily="49" charset="0"/>
                  <a:cs typeface="Consolas Regular" charset="0"/>
                </a:rPr>
                <a:t>p2</a:t>
              </a:r>
            </a:p>
          </p:txBody>
        </p:sp>
        <p:sp>
          <p:nvSpPr>
            <p:cNvPr id="29" name="Rectangle 28"/>
            <p:cNvSpPr/>
            <p:nvPr/>
          </p:nvSpPr>
          <p:spPr>
            <a:xfrm>
              <a:off x="8485513" y="1887393"/>
              <a:ext cx="485429" cy="426948"/>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75000"/>
                    </a:schemeClr>
                  </a:solidFill>
                  <a:latin typeface="Consolas" panose="020B0609020204030204" pitchFamily="49" charset="0"/>
                  <a:ea typeface="Consolas Regular" charset="0"/>
                  <a:cs typeface="Consolas Regular" charset="0"/>
                </a:rPr>
                <a:t>88</a:t>
              </a:r>
            </a:p>
          </p:txBody>
        </p:sp>
        <p:cxnSp>
          <p:nvCxnSpPr>
            <p:cNvPr id="30" name="Straight Arrow Connector 29"/>
            <p:cNvCxnSpPr>
              <a:endCxn id="29" idx="1"/>
            </p:cNvCxnSpPr>
            <p:nvPr/>
          </p:nvCxnSpPr>
          <p:spPr>
            <a:xfrm>
              <a:off x="8018144" y="2100867"/>
              <a:ext cx="467369"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8485513" y="2420888"/>
              <a:ext cx="485429" cy="426948"/>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75000"/>
                    </a:schemeClr>
                  </a:solidFill>
                  <a:latin typeface="Consolas" panose="020B0609020204030204" pitchFamily="49" charset="0"/>
                  <a:ea typeface="Consolas Regular" charset="0"/>
                  <a:cs typeface="Consolas Regular" charset="0"/>
                </a:rPr>
                <a:t>53</a:t>
              </a:r>
            </a:p>
          </p:txBody>
        </p:sp>
        <p:cxnSp>
          <p:nvCxnSpPr>
            <p:cNvPr id="32" name="Straight Arrow Connector 31"/>
            <p:cNvCxnSpPr>
              <a:endCxn id="31" idx="1"/>
            </p:cNvCxnSpPr>
            <p:nvPr/>
          </p:nvCxnSpPr>
          <p:spPr>
            <a:xfrm>
              <a:off x="8018144" y="2634362"/>
              <a:ext cx="467369"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grpSp>
      <p:sp>
        <p:nvSpPr>
          <p:cNvPr id="33" name="Rounded Rectangle 32"/>
          <p:cNvSpPr/>
          <p:nvPr/>
        </p:nvSpPr>
        <p:spPr>
          <a:xfrm>
            <a:off x="4206521" y="4143225"/>
            <a:ext cx="2989049" cy="744739"/>
          </a:xfrm>
          <a:prstGeom prst="roundRect">
            <a:avLst/>
          </a:prstGeom>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latin typeface="Avenir Next Condensed Regular" charset="0"/>
              </a:rPr>
              <a:t>The freed memory space can be re-used by the system.</a:t>
            </a:r>
            <a:endParaRPr lang="en-US" dirty="0">
              <a:latin typeface="Consolas" panose="020B0609020204030204" pitchFamily="49" charset="0"/>
              <a:ea typeface="Consolas Regular" charset="0"/>
              <a:cs typeface="Consolas Regular" charset="0"/>
            </a:endParaRPr>
          </a:p>
        </p:txBody>
      </p:sp>
    </p:spTree>
    <p:extLst>
      <p:ext uri="{BB962C8B-B14F-4D97-AF65-F5344CB8AC3E}">
        <p14:creationId xmlns:p14="http://schemas.microsoft.com/office/powerpoint/2010/main" val="596371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3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Destroying Dynamic Variables</a:t>
            </a:r>
          </a:p>
        </p:txBody>
      </p:sp>
      <p:sp>
        <p:nvSpPr>
          <p:cNvPr id="3" name="Content Placeholder 2"/>
          <p:cNvSpPr>
            <a:spLocks noGrp="1"/>
          </p:cNvSpPr>
          <p:nvPr>
            <p:ph idx="1"/>
          </p:nvPr>
        </p:nvSpPr>
        <p:spPr/>
        <p:txBody>
          <a:bodyPr/>
          <a:lstStyle/>
          <a:p>
            <a:r>
              <a:rPr lang="en-US" dirty="0"/>
              <a:t>It's a good practice to reset a pointer to zero after the memory location that it points to is freed.</a:t>
            </a:r>
          </a:p>
          <a:p>
            <a:endParaRPr lang="en-US" dirty="0"/>
          </a:p>
          <a:p>
            <a:endParaRPr lang="en-US" dirty="0"/>
          </a:p>
          <a:p>
            <a:endParaRPr lang="en-US" sz="1600" dirty="0"/>
          </a:p>
          <a:p>
            <a:endParaRPr lang="en-US" dirty="0"/>
          </a:p>
          <a:p>
            <a:r>
              <a:rPr lang="en-US" dirty="0"/>
              <a:t>It's the programmer's responsibility to free up all dynamic variables that are no longer in use.  </a:t>
            </a:r>
          </a:p>
        </p:txBody>
      </p:sp>
      <p:sp>
        <p:nvSpPr>
          <p:cNvPr id="5" name="Slide Number Placeholder 4"/>
          <p:cNvSpPr>
            <a:spLocks noGrp="1"/>
          </p:cNvSpPr>
          <p:nvPr>
            <p:ph type="sldNum" sz="quarter" idx="12"/>
          </p:nvPr>
        </p:nvSpPr>
        <p:spPr/>
        <p:txBody>
          <a:bodyPr/>
          <a:lstStyle/>
          <a:p>
            <a:fld id="{A2D5F323-9395-A24C-8003-89F99F5948AE}" type="slidenum">
              <a:rPr lang="en-US" smtClean="0"/>
              <a:pPr/>
              <a:t>37</a:t>
            </a:fld>
            <a:endParaRPr lang="en-US"/>
          </a:p>
        </p:txBody>
      </p:sp>
      <p:sp>
        <p:nvSpPr>
          <p:cNvPr id="6" name="Rectangle 5"/>
          <p:cNvSpPr/>
          <p:nvPr/>
        </p:nvSpPr>
        <p:spPr>
          <a:xfrm>
            <a:off x="2456560" y="2398327"/>
            <a:ext cx="4280885" cy="1340895"/>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lvl="1"/>
            <a:r>
              <a:rPr lang="nn-NO" dirty="0" err="1">
                <a:solidFill>
                  <a:schemeClr val="tx1"/>
                </a:solidFill>
                <a:latin typeface="Consolas" panose="020B0609020204030204" pitchFamily="49" charset="0"/>
                <a:ea typeface="Consolas Regular" charset="0"/>
                <a:cs typeface="Consolas Regular" charset="0"/>
              </a:rPr>
              <a:t>int</a:t>
            </a:r>
            <a:r>
              <a:rPr lang="nn-NO" dirty="0">
                <a:solidFill>
                  <a:schemeClr val="tx1"/>
                </a:solidFill>
                <a:latin typeface="Consolas" panose="020B0609020204030204" pitchFamily="49" charset="0"/>
                <a:ea typeface="Consolas Regular" charset="0"/>
                <a:cs typeface="Consolas Regular" charset="0"/>
              </a:rPr>
              <a:t> * p1 = </a:t>
            </a:r>
            <a:r>
              <a:rPr lang="nn-NO" dirty="0" err="1">
                <a:solidFill>
                  <a:schemeClr val="tx1"/>
                </a:solidFill>
                <a:latin typeface="Consolas" panose="020B0609020204030204" pitchFamily="49" charset="0"/>
                <a:ea typeface="Consolas Regular" charset="0"/>
                <a:cs typeface="Consolas Regular" charset="0"/>
              </a:rPr>
              <a:t>new</a:t>
            </a:r>
            <a:r>
              <a:rPr lang="nn-NO" dirty="0">
                <a:solidFill>
                  <a:schemeClr val="tx1"/>
                </a:solidFill>
                <a:latin typeface="Consolas" panose="020B0609020204030204" pitchFamily="49" charset="0"/>
                <a:ea typeface="Consolas Regular" charset="0"/>
                <a:cs typeface="Consolas Regular" charset="0"/>
              </a:rPr>
              <a:t> int (42);</a:t>
            </a:r>
          </a:p>
          <a:p>
            <a:r>
              <a:rPr lang="nn-NO" dirty="0">
                <a:solidFill>
                  <a:schemeClr val="tx1"/>
                </a:solidFill>
                <a:latin typeface="Consolas" panose="020B0609020204030204" pitchFamily="49" charset="0"/>
                <a:ea typeface="Consolas Regular" charset="0"/>
                <a:cs typeface="Consolas Regular" charset="0"/>
              </a:rPr>
              <a:t>	</a:t>
            </a:r>
            <a:r>
              <a:rPr lang="nn-NO" dirty="0" err="1">
                <a:solidFill>
                  <a:schemeClr val="tx1"/>
                </a:solidFill>
                <a:latin typeface="Consolas" panose="020B0609020204030204" pitchFamily="49" charset="0"/>
                <a:ea typeface="Consolas Regular" charset="0"/>
                <a:cs typeface="Consolas Regular" charset="0"/>
              </a:rPr>
              <a:t>cout</a:t>
            </a:r>
            <a:r>
              <a:rPr lang="nn-NO" dirty="0">
                <a:solidFill>
                  <a:schemeClr val="tx1"/>
                </a:solidFill>
                <a:latin typeface="Consolas" panose="020B0609020204030204" pitchFamily="49" charset="0"/>
                <a:ea typeface="Consolas Regular" charset="0"/>
                <a:cs typeface="Consolas Regular" charset="0"/>
              </a:rPr>
              <a:t> &lt;&lt; *p1;</a:t>
            </a:r>
          </a:p>
          <a:p>
            <a:r>
              <a:rPr lang="nn-NO" dirty="0">
                <a:solidFill>
                  <a:schemeClr val="tx1"/>
                </a:solidFill>
                <a:latin typeface="Consolas" panose="020B0609020204030204" pitchFamily="49" charset="0"/>
                <a:ea typeface="Consolas Regular" charset="0"/>
                <a:cs typeface="Consolas Regular" charset="0"/>
              </a:rPr>
              <a:t>	</a:t>
            </a:r>
            <a:r>
              <a:rPr lang="nn-NO" dirty="0" err="1">
                <a:solidFill>
                  <a:schemeClr val="tx1"/>
                </a:solidFill>
                <a:latin typeface="Consolas" panose="020B0609020204030204" pitchFamily="49" charset="0"/>
                <a:ea typeface="Consolas Regular" charset="0"/>
                <a:cs typeface="Consolas Regular" charset="0"/>
              </a:rPr>
              <a:t>delete</a:t>
            </a:r>
            <a:r>
              <a:rPr lang="nn-NO" dirty="0">
                <a:solidFill>
                  <a:schemeClr val="tx1"/>
                </a:solidFill>
                <a:latin typeface="Consolas" panose="020B0609020204030204" pitchFamily="49" charset="0"/>
                <a:ea typeface="Consolas Regular" charset="0"/>
                <a:cs typeface="Consolas Regular" charset="0"/>
              </a:rPr>
              <a:t> p1;</a:t>
            </a:r>
          </a:p>
          <a:p>
            <a:r>
              <a:rPr lang="nn-NO" dirty="0">
                <a:solidFill>
                  <a:schemeClr val="tx1"/>
                </a:solidFill>
                <a:latin typeface="Consolas" panose="020B0609020204030204" pitchFamily="49" charset="0"/>
                <a:ea typeface="Consolas Regular" charset="0"/>
                <a:cs typeface="Consolas Regular" charset="0"/>
              </a:rPr>
              <a:t>	</a:t>
            </a:r>
            <a:r>
              <a:rPr lang="nn-NO" dirty="0">
                <a:solidFill>
                  <a:schemeClr val="accent6">
                    <a:lumMod val="75000"/>
                  </a:schemeClr>
                </a:solidFill>
                <a:latin typeface="Consolas" panose="020B0609020204030204" pitchFamily="49" charset="0"/>
                <a:ea typeface="Consolas Regular" charset="0"/>
                <a:cs typeface="Consolas Regular" charset="0"/>
              </a:rPr>
              <a:t>p1 = 0; </a:t>
            </a:r>
          </a:p>
        </p:txBody>
      </p:sp>
      <p:sp>
        <p:nvSpPr>
          <p:cNvPr id="7" name="Rounded Rectangle 6"/>
          <p:cNvSpPr/>
          <p:nvPr/>
        </p:nvSpPr>
        <p:spPr>
          <a:xfrm>
            <a:off x="2220656" y="5003235"/>
            <a:ext cx="4957545" cy="1225178"/>
          </a:xfrm>
          <a:prstGeom prst="roundRect">
            <a:avLst/>
          </a:prstGeom>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latin typeface="Avenir Next Condensed Regular" charset="0"/>
              </a:rPr>
              <a:t>Failing to do so will lead to </a:t>
            </a:r>
            <a:r>
              <a:rPr lang="en-US" dirty="0">
                <a:solidFill>
                  <a:srgbClr val="E46C0A"/>
                </a:solidFill>
                <a:latin typeface="Avenir Next Condensed Regular" charset="0"/>
              </a:rPr>
              <a:t>memory leak</a:t>
            </a:r>
            <a:r>
              <a:rPr lang="en-US" dirty="0">
                <a:latin typeface="Avenir Next Condensed Regular" charset="0"/>
              </a:rPr>
              <a:t>, i.e., having memory space that the system cannot reclaim, and the system may gradually </a:t>
            </a:r>
            <a:r>
              <a:rPr lang="en-US" dirty="0">
                <a:solidFill>
                  <a:srgbClr val="E46C0A"/>
                </a:solidFill>
                <a:latin typeface="Avenir Next Condensed Regular" charset="0"/>
              </a:rPr>
              <a:t>run out of memory</a:t>
            </a:r>
            <a:endParaRPr lang="en-US" dirty="0">
              <a:solidFill>
                <a:srgbClr val="E46C0A"/>
              </a:solidFill>
              <a:latin typeface="Consolas" panose="020B0609020204030204" pitchFamily="49" charset="0"/>
              <a:ea typeface="Consolas Regular" charset="0"/>
              <a:cs typeface="Consolas Regular" charset="0"/>
            </a:endParaRPr>
          </a:p>
        </p:txBody>
      </p:sp>
    </p:spTree>
    <p:extLst>
      <p:ext uri="{BB962C8B-B14F-4D97-AF65-F5344CB8AC3E}">
        <p14:creationId xmlns:p14="http://schemas.microsoft.com/office/powerpoint/2010/main" val="454765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Common Mistakes with Pointers</a:t>
            </a:r>
          </a:p>
        </p:txBody>
      </p:sp>
      <p:sp>
        <p:nvSpPr>
          <p:cNvPr id="5" name="Slide Number Placeholder 4"/>
          <p:cNvSpPr>
            <a:spLocks noGrp="1"/>
          </p:cNvSpPr>
          <p:nvPr>
            <p:ph type="sldNum" sz="quarter" idx="12"/>
          </p:nvPr>
        </p:nvSpPr>
        <p:spPr>
          <a:effectLst/>
        </p:spPr>
        <p:txBody>
          <a:bodyPr/>
          <a:lstStyle/>
          <a:p>
            <a:fld id="{A2D5F323-9395-A24C-8003-89F99F5948AE}" type="slidenum">
              <a:rPr lang="en-US" smtClean="0"/>
              <a:pPr/>
              <a:t>38</a:t>
            </a:fld>
            <a:endParaRPr lang="en-US"/>
          </a:p>
        </p:txBody>
      </p:sp>
      <p:grpSp>
        <p:nvGrpSpPr>
          <p:cNvPr id="16" name="Group 15"/>
          <p:cNvGrpSpPr/>
          <p:nvPr/>
        </p:nvGrpSpPr>
        <p:grpSpPr>
          <a:xfrm>
            <a:off x="286603" y="1307595"/>
            <a:ext cx="2837597" cy="1556769"/>
            <a:chOff x="286603" y="1307595"/>
            <a:chExt cx="2837597" cy="1556769"/>
          </a:xfrm>
          <a:effectLst/>
        </p:grpSpPr>
        <p:sp>
          <p:nvSpPr>
            <p:cNvPr id="6" name="Rectangle 5"/>
            <p:cNvSpPr/>
            <p:nvPr/>
          </p:nvSpPr>
          <p:spPr>
            <a:xfrm>
              <a:off x="744083" y="1933779"/>
              <a:ext cx="2380117" cy="930585"/>
            </a:xfrm>
            <a:prstGeom prst="rect">
              <a:avLst/>
            </a:prstGeom>
            <a:solidFill>
              <a:schemeClr val="accent3">
                <a:lumMod val="40000"/>
                <a:lumOff val="6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nn-NO" dirty="0">
                  <a:solidFill>
                    <a:schemeClr val="tx1"/>
                  </a:solidFill>
                  <a:latin typeface="Consolas" panose="020B0609020204030204" pitchFamily="49" charset="0"/>
                  <a:ea typeface="Consolas Regular" charset="0"/>
                  <a:cs typeface="Consolas Regular" charset="0"/>
                </a:rPr>
                <a:t>  </a:t>
              </a:r>
              <a:r>
                <a:rPr lang="nn-NO" dirty="0" err="1">
                  <a:solidFill>
                    <a:schemeClr val="tx1"/>
                  </a:solidFill>
                  <a:latin typeface="Consolas" panose="020B0609020204030204" pitchFamily="49" charset="0"/>
                  <a:ea typeface="Consolas Regular" charset="0"/>
                  <a:cs typeface="Consolas Regular" charset="0"/>
                </a:rPr>
                <a:t>int</a:t>
              </a:r>
              <a:r>
                <a:rPr lang="nn-NO" dirty="0">
                  <a:solidFill>
                    <a:schemeClr val="tx1"/>
                  </a:solidFill>
                  <a:latin typeface="Consolas" panose="020B0609020204030204" pitchFamily="49" charset="0"/>
                  <a:ea typeface="Consolas Regular" charset="0"/>
                  <a:cs typeface="Consolas Regular" charset="0"/>
                </a:rPr>
                <a:t> * p;</a:t>
              </a:r>
            </a:p>
            <a:p>
              <a:r>
                <a:rPr lang="nn-NO" dirty="0">
                  <a:solidFill>
                    <a:schemeClr val="tx1"/>
                  </a:solidFill>
                  <a:latin typeface="Consolas" panose="020B0609020204030204" pitchFamily="49" charset="0"/>
                  <a:ea typeface="Consolas Regular" charset="0"/>
                  <a:cs typeface="Consolas Regular" charset="0"/>
                </a:rPr>
                <a:t>  *p = 88;</a:t>
              </a:r>
            </a:p>
          </p:txBody>
        </p:sp>
        <p:sp>
          <p:nvSpPr>
            <p:cNvPr id="7" name="Rounded Rectangle 6"/>
            <p:cNvSpPr/>
            <p:nvPr/>
          </p:nvSpPr>
          <p:spPr>
            <a:xfrm>
              <a:off x="286603" y="1307595"/>
              <a:ext cx="2653177" cy="744739"/>
            </a:xfrm>
            <a:prstGeom prst="roundRect">
              <a:avLst/>
            </a:prstGeom>
            <a:effectLst/>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latin typeface="Avenir Next Condensed Regular" charset="0"/>
                </a:rPr>
                <a:t>Dereferencing a pointer before it is initialized</a:t>
              </a:r>
              <a:endParaRPr lang="en-US" dirty="0">
                <a:latin typeface="Consolas" panose="020B0609020204030204" pitchFamily="49" charset="0"/>
                <a:ea typeface="Consolas Regular" charset="0"/>
                <a:cs typeface="Consolas Regular" charset="0"/>
              </a:endParaRPr>
            </a:p>
          </p:txBody>
        </p:sp>
      </p:grpSp>
      <p:sp>
        <p:nvSpPr>
          <p:cNvPr id="8" name="Rectangle 7"/>
          <p:cNvSpPr/>
          <p:nvPr/>
        </p:nvSpPr>
        <p:spPr>
          <a:xfrm>
            <a:off x="3758587" y="1926986"/>
            <a:ext cx="3152908" cy="1505031"/>
          </a:xfrm>
          <a:prstGeom prst="rect">
            <a:avLst/>
          </a:prstGeom>
          <a:solidFill>
            <a:schemeClr val="accent3">
              <a:lumMod val="40000"/>
              <a:lumOff val="6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nn-NO" dirty="0">
                <a:solidFill>
                  <a:schemeClr val="tx1"/>
                </a:solidFill>
                <a:latin typeface="Consolas" panose="020B0609020204030204" pitchFamily="49" charset="0"/>
                <a:ea typeface="Consolas Regular" charset="0"/>
                <a:cs typeface="Consolas Regular" charset="0"/>
              </a:rPr>
              <a:t>  </a:t>
            </a:r>
            <a:r>
              <a:rPr lang="nn-NO" dirty="0" err="1">
                <a:solidFill>
                  <a:schemeClr val="tx1"/>
                </a:solidFill>
                <a:latin typeface="Consolas" panose="020B0609020204030204" pitchFamily="49" charset="0"/>
                <a:ea typeface="Consolas Regular" charset="0"/>
                <a:cs typeface="Consolas Regular" charset="0"/>
              </a:rPr>
              <a:t>int</a:t>
            </a:r>
            <a:r>
              <a:rPr lang="nn-NO" dirty="0">
                <a:solidFill>
                  <a:schemeClr val="tx1"/>
                </a:solidFill>
                <a:latin typeface="Consolas" panose="020B0609020204030204" pitchFamily="49" charset="0"/>
                <a:ea typeface="Consolas Regular" charset="0"/>
                <a:cs typeface="Consolas Regular" charset="0"/>
              </a:rPr>
              <a:t> * p = </a:t>
            </a:r>
            <a:r>
              <a:rPr lang="nn-NO" dirty="0" err="1">
                <a:solidFill>
                  <a:schemeClr val="tx1"/>
                </a:solidFill>
                <a:latin typeface="Consolas" panose="020B0609020204030204" pitchFamily="49" charset="0"/>
                <a:ea typeface="Consolas Regular" charset="0"/>
                <a:cs typeface="Consolas Regular" charset="0"/>
              </a:rPr>
              <a:t>new</a:t>
            </a:r>
            <a:r>
              <a:rPr lang="nn-NO" dirty="0">
                <a:solidFill>
                  <a:schemeClr val="tx1"/>
                </a:solidFill>
                <a:latin typeface="Consolas" panose="020B0609020204030204" pitchFamily="49" charset="0"/>
                <a:ea typeface="Consolas Regular" charset="0"/>
                <a:cs typeface="Consolas Regular" charset="0"/>
              </a:rPr>
              <a:t> </a:t>
            </a:r>
            <a:r>
              <a:rPr lang="nn-NO" dirty="0" err="1">
                <a:solidFill>
                  <a:schemeClr val="tx1"/>
                </a:solidFill>
                <a:latin typeface="Consolas" panose="020B0609020204030204" pitchFamily="49" charset="0"/>
                <a:ea typeface="Consolas Regular" charset="0"/>
                <a:cs typeface="Consolas Regular" charset="0"/>
              </a:rPr>
              <a:t>int</a:t>
            </a:r>
            <a:r>
              <a:rPr lang="nn-NO" dirty="0">
                <a:solidFill>
                  <a:schemeClr val="tx1"/>
                </a:solidFill>
                <a:latin typeface="Consolas" panose="020B0609020204030204" pitchFamily="49" charset="0"/>
                <a:ea typeface="Consolas Regular" charset="0"/>
                <a:cs typeface="Consolas Regular" charset="0"/>
              </a:rPr>
              <a:t>;</a:t>
            </a:r>
          </a:p>
          <a:p>
            <a:r>
              <a:rPr lang="nn-NO" dirty="0">
                <a:solidFill>
                  <a:schemeClr val="tx1"/>
                </a:solidFill>
                <a:latin typeface="Consolas" panose="020B0609020204030204" pitchFamily="49" charset="0"/>
                <a:ea typeface="Consolas Regular" charset="0"/>
                <a:cs typeface="Consolas Regular" charset="0"/>
              </a:rPr>
              <a:t>  *p = 88;</a:t>
            </a:r>
          </a:p>
          <a:p>
            <a:r>
              <a:rPr lang="nn-NO" dirty="0">
                <a:solidFill>
                  <a:schemeClr val="tx1"/>
                </a:solidFill>
                <a:latin typeface="Consolas" panose="020B0609020204030204" pitchFamily="49" charset="0"/>
                <a:ea typeface="Consolas Regular" charset="0"/>
                <a:cs typeface="Consolas Regular" charset="0"/>
              </a:rPr>
              <a:t>  </a:t>
            </a:r>
            <a:r>
              <a:rPr lang="nn-NO" dirty="0" err="1">
                <a:solidFill>
                  <a:schemeClr val="tx1"/>
                </a:solidFill>
                <a:latin typeface="Consolas" panose="020B0609020204030204" pitchFamily="49" charset="0"/>
                <a:ea typeface="Consolas Regular" charset="0"/>
                <a:cs typeface="Consolas Regular" charset="0"/>
              </a:rPr>
              <a:t>delete</a:t>
            </a:r>
            <a:r>
              <a:rPr lang="nn-NO" dirty="0">
                <a:solidFill>
                  <a:schemeClr val="tx1"/>
                </a:solidFill>
                <a:latin typeface="Consolas" panose="020B0609020204030204" pitchFamily="49" charset="0"/>
                <a:ea typeface="Consolas Regular" charset="0"/>
                <a:cs typeface="Consolas Regular" charset="0"/>
              </a:rPr>
              <a:t> p;</a:t>
            </a:r>
          </a:p>
          <a:p>
            <a:r>
              <a:rPr lang="nn-NO" dirty="0">
                <a:solidFill>
                  <a:schemeClr val="tx1"/>
                </a:solidFill>
                <a:latin typeface="Consolas" panose="020B0609020204030204" pitchFamily="49" charset="0"/>
                <a:ea typeface="Consolas Regular" charset="0"/>
                <a:cs typeface="Consolas Regular" charset="0"/>
              </a:rPr>
              <a:t>  </a:t>
            </a:r>
            <a:r>
              <a:rPr lang="nn-NO" dirty="0" err="1">
                <a:solidFill>
                  <a:schemeClr val="tx1"/>
                </a:solidFill>
                <a:latin typeface="Consolas" panose="020B0609020204030204" pitchFamily="49" charset="0"/>
                <a:ea typeface="Consolas Regular" charset="0"/>
                <a:cs typeface="Consolas Regular" charset="0"/>
              </a:rPr>
              <a:t>cout</a:t>
            </a:r>
            <a:r>
              <a:rPr lang="nn-NO" dirty="0">
                <a:solidFill>
                  <a:schemeClr val="tx1"/>
                </a:solidFill>
                <a:latin typeface="Consolas" panose="020B0609020204030204" pitchFamily="49" charset="0"/>
                <a:ea typeface="Consolas Regular" charset="0"/>
                <a:cs typeface="Consolas Regular" charset="0"/>
              </a:rPr>
              <a:t> &lt;&lt; *p;</a:t>
            </a:r>
          </a:p>
        </p:txBody>
      </p:sp>
      <p:sp>
        <p:nvSpPr>
          <p:cNvPr id="9" name="Rounded Rectangle 8"/>
          <p:cNvSpPr/>
          <p:nvPr/>
        </p:nvSpPr>
        <p:spPr>
          <a:xfrm>
            <a:off x="3301106" y="1300802"/>
            <a:ext cx="2653177" cy="744739"/>
          </a:xfrm>
          <a:prstGeom prst="roundRect">
            <a:avLst/>
          </a:prstGeom>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Avenir Next Condensed Regular" charset="0"/>
              </a:rPr>
              <a:t>Dereferencing a dangling pointer</a:t>
            </a:r>
            <a:endParaRPr lang="en-US" dirty="0">
              <a:latin typeface="Consolas" panose="020B0609020204030204" pitchFamily="49" charset="0"/>
              <a:ea typeface="Consolas Regular" charset="0"/>
              <a:cs typeface="Consolas Regular" charset="0"/>
            </a:endParaRPr>
          </a:p>
        </p:txBody>
      </p:sp>
      <p:sp>
        <p:nvSpPr>
          <p:cNvPr id="10" name="Rectangle 9"/>
          <p:cNvSpPr/>
          <p:nvPr/>
        </p:nvSpPr>
        <p:spPr>
          <a:xfrm>
            <a:off x="6225433" y="2679501"/>
            <a:ext cx="2522558" cy="1505031"/>
          </a:xfrm>
          <a:prstGeom prst="rect">
            <a:avLst/>
          </a:prstGeom>
          <a:solidFill>
            <a:srgbClr val="DCE6F2"/>
          </a:solidFill>
          <a:effectLst/>
        </p:spPr>
        <p:style>
          <a:lnRef idx="1">
            <a:schemeClr val="dk1"/>
          </a:lnRef>
          <a:fillRef idx="2">
            <a:schemeClr val="dk1"/>
          </a:fillRef>
          <a:effectRef idx="1">
            <a:schemeClr val="dk1"/>
          </a:effectRef>
          <a:fontRef idx="minor">
            <a:schemeClr val="dk1"/>
          </a:fontRef>
        </p:style>
        <p:txBody>
          <a:bodyPr rtlCol="0" anchor="ctr"/>
          <a:lstStyle/>
          <a:p>
            <a:r>
              <a:rPr lang="nn-NO" dirty="0">
                <a:solidFill>
                  <a:schemeClr val="tx1"/>
                </a:solidFill>
                <a:latin typeface="Consolas" panose="020B0609020204030204" pitchFamily="49" charset="0"/>
                <a:ea typeface="Consolas Regular" charset="0"/>
                <a:cs typeface="Consolas Regular" charset="0"/>
              </a:rPr>
              <a:t>  </a:t>
            </a:r>
            <a:r>
              <a:rPr lang="nn-NO" dirty="0" err="1">
                <a:solidFill>
                  <a:schemeClr val="tx1"/>
                </a:solidFill>
                <a:latin typeface="Consolas" panose="020B0609020204030204" pitchFamily="49" charset="0"/>
                <a:ea typeface="Consolas Regular" charset="0"/>
                <a:cs typeface="Consolas Regular" charset="0"/>
              </a:rPr>
              <a:t>int</a:t>
            </a:r>
            <a:r>
              <a:rPr lang="nn-NO" dirty="0">
                <a:solidFill>
                  <a:schemeClr val="tx1"/>
                </a:solidFill>
                <a:latin typeface="Consolas" panose="020B0609020204030204" pitchFamily="49" charset="0"/>
                <a:ea typeface="Consolas Regular" charset="0"/>
                <a:cs typeface="Consolas Regular" charset="0"/>
              </a:rPr>
              <a:t> * p1, * p2;</a:t>
            </a:r>
          </a:p>
          <a:p>
            <a:r>
              <a:rPr lang="nn-NO" dirty="0">
                <a:solidFill>
                  <a:schemeClr val="tx1"/>
                </a:solidFill>
                <a:latin typeface="Consolas" panose="020B0609020204030204" pitchFamily="49" charset="0"/>
                <a:ea typeface="Consolas Regular" charset="0"/>
                <a:cs typeface="Consolas Regular" charset="0"/>
              </a:rPr>
              <a:t>  p1 = </a:t>
            </a:r>
            <a:r>
              <a:rPr lang="nn-NO" dirty="0" err="1">
                <a:solidFill>
                  <a:schemeClr val="tx1"/>
                </a:solidFill>
                <a:latin typeface="Consolas" panose="020B0609020204030204" pitchFamily="49" charset="0"/>
                <a:ea typeface="Consolas Regular" charset="0"/>
                <a:cs typeface="Consolas Regular" charset="0"/>
              </a:rPr>
              <a:t>new</a:t>
            </a:r>
            <a:r>
              <a:rPr lang="nn-NO" dirty="0">
                <a:solidFill>
                  <a:schemeClr val="tx1"/>
                </a:solidFill>
                <a:latin typeface="Consolas" panose="020B0609020204030204" pitchFamily="49" charset="0"/>
                <a:ea typeface="Consolas Regular" charset="0"/>
                <a:cs typeface="Consolas Regular" charset="0"/>
              </a:rPr>
              <a:t> </a:t>
            </a:r>
            <a:r>
              <a:rPr lang="nn-NO" dirty="0" err="1">
                <a:solidFill>
                  <a:schemeClr val="tx1"/>
                </a:solidFill>
                <a:latin typeface="Consolas" panose="020B0609020204030204" pitchFamily="49" charset="0"/>
                <a:ea typeface="Consolas Regular" charset="0"/>
                <a:cs typeface="Consolas Regular" charset="0"/>
              </a:rPr>
              <a:t>int</a:t>
            </a:r>
            <a:r>
              <a:rPr lang="nn-NO" dirty="0">
                <a:solidFill>
                  <a:schemeClr val="tx1"/>
                </a:solidFill>
                <a:latin typeface="Consolas" panose="020B0609020204030204" pitchFamily="49" charset="0"/>
                <a:ea typeface="Consolas Regular" charset="0"/>
                <a:cs typeface="Consolas Regular" charset="0"/>
              </a:rPr>
              <a:t>;</a:t>
            </a:r>
          </a:p>
          <a:p>
            <a:r>
              <a:rPr lang="nn-NO" dirty="0">
                <a:solidFill>
                  <a:schemeClr val="tx1"/>
                </a:solidFill>
                <a:latin typeface="Consolas" panose="020B0609020204030204" pitchFamily="49" charset="0"/>
                <a:ea typeface="Consolas Regular" charset="0"/>
                <a:cs typeface="Consolas Regular" charset="0"/>
              </a:rPr>
              <a:t>  p2 = p1;</a:t>
            </a:r>
          </a:p>
          <a:p>
            <a:r>
              <a:rPr lang="nn-NO" dirty="0">
                <a:solidFill>
                  <a:schemeClr val="tx1"/>
                </a:solidFill>
                <a:latin typeface="Consolas" panose="020B0609020204030204" pitchFamily="49" charset="0"/>
                <a:ea typeface="Consolas Regular" charset="0"/>
                <a:cs typeface="Consolas Regular" charset="0"/>
              </a:rPr>
              <a:t>  </a:t>
            </a:r>
            <a:r>
              <a:rPr lang="nn-NO" dirty="0" err="1">
                <a:solidFill>
                  <a:schemeClr val="tx1"/>
                </a:solidFill>
                <a:latin typeface="Consolas" panose="020B0609020204030204" pitchFamily="49" charset="0"/>
                <a:ea typeface="Consolas Regular" charset="0"/>
                <a:cs typeface="Consolas Regular" charset="0"/>
              </a:rPr>
              <a:t>delete</a:t>
            </a:r>
            <a:r>
              <a:rPr lang="nn-NO" dirty="0">
                <a:solidFill>
                  <a:schemeClr val="tx1"/>
                </a:solidFill>
                <a:latin typeface="Consolas" panose="020B0609020204030204" pitchFamily="49" charset="0"/>
                <a:ea typeface="Consolas Regular" charset="0"/>
                <a:cs typeface="Consolas Regular" charset="0"/>
              </a:rPr>
              <a:t> p1;</a:t>
            </a:r>
          </a:p>
          <a:p>
            <a:r>
              <a:rPr lang="nn-NO" dirty="0">
                <a:solidFill>
                  <a:schemeClr val="tx1"/>
                </a:solidFill>
                <a:latin typeface="Consolas" panose="020B0609020204030204" pitchFamily="49" charset="0"/>
                <a:ea typeface="Consolas Regular" charset="0"/>
                <a:cs typeface="Consolas Regular" charset="0"/>
              </a:rPr>
              <a:t>  </a:t>
            </a:r>
            <a:r>
              <a:rPr lang="nn-NO" dirty="0" err="1">
                <a:solidFill>
                  <a:schemeClr val="tx1"/>
                </a:solidFill>
                <a:latin typeface="Consolas" panose="020B0609020204030204" pitchFamily="49" charset="0"/>
                <a:ea typeface="Consolas Regular" charset="0"/>
                <a:cs typeface="Consolas Regular" charset="0"/>
              </a:rPr>
              <a:t>cout</a:t>
            </a:r>
            <a:r>
              <a:rPr lang="nn-NO" dirty="0">
                <a:solidFill>
                  <a:schemeClr val="tx1"/>
                </a:solidFill>
                <a:latin typeface="Consolas" panose="020B0609020204030204" pitchFamily="49" charset="0"/>
                <a:ea typeface="Consolas Regular" charset="0"/>
                <a:cs typeface="Consolas Regular" charset="0"/>
              </a:rPr>
              <a:t> &lt;&lt; *p2;</a:t>
            </a:r>
          </a:p>
        </p:txBody>
      </p:sp>
      <p:sp>
        <p:nvSpPr>
          <p:cNvPr id="13" name="Rectangle 12"/>
          <p:cNvSpPr/>
          <p:nvPr/>
        </p:nvSpPr>
        <p:spPr>
          <a:xfrm>
            <a:off x="552953" y="4039009"/>
            <a:ext cx="2691069" cy="1505031"/>
          </a:xfrm>
          <a:prstGeom prst="rect">
            <a:avLst/>
          </a:prstGeom>
          <a:solidFill>
            <a:schemeClr val="accent3">
              <a:lumMod val="40000"/>
              <a:lumOff val="6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nn-NO" dirty="0">
                <a:solidFill>
                  <a:schemeClr val="tx1"/>
                </a:solidFill>
                <a:latin typeface="Consolas" panose="020B0609020204030204" pitchFamily="49" charset="0"/>
                <a:ea typeface="Consolas Regular" charset="0"/>
                <a:cs typeface="Consolas Regular" charset="0"/>
              </a:rPr>
              <a:t>  </a:t>
            </a:r>
            <a:r>
              <a:rPr lang="nn-NO" dirty="0" err="1">
                <a:solidFill>
                  <a:schemeClr val="tx1"/>
                </a:solidFill>
                <a:latin typeface="Consolas" panose="020B0609020204030204" pitchFamily="49" charset="0"/>
                <a:ea typeface="Consolas Regular" charset="0"/>
                <a:cs typeface="Consolas Regular" charset="0"/>
              </a:rPr>
              <a:t>int</a:t>
            </a:r>
            <a:r>
              <a:rPr lang="nn-NO" dirty="0">
                <a:solidFill>
                  <a:schemeClr val="tx1"/>
                </a:solidFill>
                <a:latin typeface="Consolas" panose="020B0609020204030204" pitchFamily="49" charset="0"/>
                <a:ea typeface="Consolas Regular" charset="0"/>
                <a:cs typeface="Consolas Regular" charset="0"/>
              </a:rPr>
              <a:t> * p1, * p2;</a:t>
            </a:r>
          </a:p>
          <a:p>
            <a:r>
              <a:rPr lang="nn-NO" dirty="0">
                <a:solidFill>
                  <a:schemeClr val="tx1"/>
                </a:solidFill>
                <a:latin typeface="Consolas" panose="020B0609020204030204" pitchFamily="49" charset="0"/>
                <a:ea typeface="Consolas Regular" charset="0"/>
                <a:cs typeface="Consolas Regular" charset="0"/>
              </a:rPr>
              <a:t>  p1 = </a:t>
            </a:r>
            <a:r>
              <a:rPr lang="nn-NO" dirty="0" err="1">
                <a:solidFill>
                  <a:schemeClr val="tx1"/>
                </a:solidFill>
                <a:latin typeface="Consolas" panose="020B0609020204030204" pitchFamily="49" charset="0"/>
                <a:ea typeface="Consolas Regular" charset="0"/>
                <a:cs typeface="Consolas Regular" charset="0"/>
              </a:rPr>
              <a:t>new</a:t>
            </a:r>
            <a:r>
              <a:rPr lang="nn-NO" dirty="0">
                <a:solidFill>
                  <a:schemeClr val="tx1"/>
                </a:solidFill>
                <a:latin typeface="Consolas" panose="020B0609020204030204" pitchFamily="49" charset="0"/>
                <a:ea typeface="Consolas Regular" charset="0"/>
                <a:cs typeface="Consolas Regular" charset="0"/>
              </a:rPr>
              <a:t> </a:t>
            </a:r>
            <a:r>
              <a:rPr lang="nn-NO" dirty="0" err="1">
                <a:solidFill>
                  <a:schemeClr val="tx1"/>
                </a:solidFill>
                <a:latin typeface="Consolas" panose="020B0609020204030204" pitchFamily="49" charset="0"/>
                <a:ea typeface="Consolas Regular" charset="0"/>
                <a:cs typeface="Consolas Regular" charset="0"/>
              </a:rPr>
              <a:t>int</a:t>
            </a:r>
            <a:r>
              <a:rPr lang="nn-NO" dirty="0">
                <a:solidFill>
                  <a:schemeClr val="tx1"/>
                </a:solidFill>
                <a:latin typeface="Consolas" panose="020B0609020204030204" pitchFamily="49" charset="0"/>
                <a:ea typeface="Consolas Regular" charset="0"/>
                <a:cs typeface="Consolas Regular" charset="0"/>
              </a:rPr>
              <a:t>;</a:t>
            </a:r>
          </a:p>
          <a:p>
            <a:r>
              <a:rPr lang="nn-NO" dirty="0">
                <a:solidFill>
                  <a:schemeClr val="tx1"/>
                </a:solidFill>
                <a:latin typeface="Consolas" panose="020B0609020204030204" pitchFamily="49" charset="0"/>
                <a:ea typeface="Consolas Regular" charset="0"/>
                <a:cs typeface="Consolas Regular" charset="0"/>
              </a:rPr>
              <a:t>  p2 = p1;</a:t>
            </a:r>
          </a:p>
          <a:p>
            <a:r>
              <a:rPr lang="nn-NO" dirty="0">
                <a:solidFill>
                  <a:schemeClr val="tx1"/>
                </a:solidFill>
                <a:latin typeface="Consolas" panose="020B0609020204030204" pitchFamily="49" charset="0"/>
                <a:ea typeface="Consolas Regular" charset="0"/>
                <a:cs typeface="Consolas Regular" charset="0"/>
              </a:rPr>
              <a:t>  </a:t>
            </a:r>
            <a:r>
              <a:rPr lang="nn-NO" dirty="0" err="1">
                <a:solidFill>
                  <a:schemeClr val="tx1"/>
                </a:solidFill>
                <a:latin typeface="Consolas" panose="020B0609020204030204" pitchFamily="49" charset="0"/>
                <a:ea typeface="Consolas Regular" charset="0"/>
                <a:cs typeface="Consolas Regular" charset="0"/>
              </a:rPr>
              <a:t>delete</a:t>
            </a:r>
            <a:r>
              <a:rPr lang="nn-NO" dirty="0">
                <a:solidFill>
                  <a:schemeClr val="tx1"/>
                </a:solidFill>
                <a:latin typeface="Consolas" panose="020B0609020204030204" pitchFamily="49" charset="0"/>
                <a:ea typeface="Consolas Regular" charset="0"/>
                <a:cs typeface="Consolas Regular" charset="0"/>
              </a:rPr>
              <a:t> p1;</a:t>
            </a:r>
          </a:p>
          <a:p>
            <a:r>
              <a:rPr lang="nn-NO" dirty="0">
                <a:solidFill>
                  <a:schemeClr val="tx1"/>
                </a:solidFill>
                <a:latin typeface="Consolas" panose="020B0609020204030204" pitchFamily="49" charset="0"/>
                <a:ea typeface="Consolas Regular" charset="0"/>
                <a:cs typeface="Consolas Regular" charset="0"/>
              </a:rPr>
              <a:t>  </a:t>
            </a:r>
            <a:r>
              <a:rPr lang="nn-NO" dirty="0" err="1">
                <a:solidFill>
                  <a:schemeClr val="tx1"/>
                </a:solidFill>
                <a:latin typeface="Consolas" panose="020B0609020204030204" pitchFamily="49" charset="0"/>
                <a:ea typeface="Consolas Regular" charset="0"/>
                <a:cs typeface="Consolas Regular" charset="0"/>
              </a:rPr>
              <a:t>delete</a:t>
            </a:r>
            <a:r>
              <a:rPr lang="nn-NO" dirty="0">
                <a:solidFill>
                  <a:schemeClr val="tx1"/>
                </a:solidFill>
                <a:latin typeface="Consolas" panose="020B0609020204030204" pitchFamily="49" charset="0"/>
                <a:ea typeface="Consolas Regular" charset="0"/>
                <a:cs typeface="Consolas Regular" charset="0"/>
              </a:rPr>
              <a:t> p2;</a:t>
            </a:r>
          </a:p>
        </p:txBody>
      </p:sp>
      <p:sp>
        <p:nvSpPr>
          <p:cNvPr id="12" name="Rounded Rectangle 11"/>
          <p:cNvSpPr/>
          <p:nvPr/>
        </p:nvSpPr>
        <p:spPr>
          <a:xfrm>
            <a:off x="286603" y="3304146"/>
            <a:ext cx="3014503" cy="744739"/>
          </a:xfrm>
          <a:prstGeom prst="roundRect">
            <a:avLst/>
          </a:prstGeom>
          <a:effectLst/>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latin typeface="Avenir Next Condensed Regular" charset="0"/>
              </a:rPr>
              <a:t>Deleting a pointer that does not point to a valid memory location </a:t>
            </a:r>
            <a:endParaRPr lang="en-US" dirty="0">
              <a:latin typeface="Consolas" panose="020B0609020204030204" pitchFamily="49" charset="0"/>
              <a:ea typeface="Consolas Regular" charset="0"/>
              <a:cs typeface="Consolas Regular" charset="0"/>
            </a:endParaRPr>
          </a:p>
        </p:txBody>
      </p:sp>
      <p:sp>
        <p:nvSpPr>
          <p:cNvPr id="11" name="Rectangle 10"/>
          <p:cNvSpPr/>
          <p:nvPr/>
        </p:nvSpPr>
        <p:spPr>
          <a:xfrm>
            <a:off x="2939780" y="4509120"/>
            <a:ext cx="2159226" cy="1847230"/>
          </a:xfrm>
          <a:prstGeom prst="rect">
            <a:avLst/>
          </a:prstGeom>
          <a:solidFill>
            <a:srgbClr val="DCE6F2"/>
          </a:solidFill>
          <a:effectLst/>
        </p:spPr>
        <p:style>
          <a:lnRef idx="1">
            <a:schemeClr val="dk1"/>
          </a:lnRef>
          <a:fillRef idx="2">
            <a:schemeClr val="dk1"/>
          </a:fillRef>
          <a:effectRef idx="1">
            <a:schemeClr val="dk1"/>
          </a:effectRef>
          <a:fontRef idx="minor">
            <a:schemeClr val="dk1"/>
          </a:fontRef>
        </p:style>
        <p:txBody>
          <a:bodyPr rtlCol="0" anchor="ctr"/>
          <a:lstStyle/>
          <a:p>
            <a:r>
              <a:rPr lang="nn-NO" dirty="0">
                <a:solidFill>
                  <a:schemeClr val="tx1"/>
                </a:solidFill>
                <a:latin typeface="Consolas" panose="020B0609020204030204" pitchFamily="49" charset="0"/>
                <a:ea typeface="Consolas Regular" charset="0"/>
                <a:cs typeface="Consolas Regular" charset="0"/>
              </a:rPr>
              <a:t>  </a:t>
            </a:r>
            <a:r>
              <a:rPr lang="nn-NO" dirty="0" err="1">
                <a:solidFill>
                  <a:schemeClr val="tx1"/>
                </a:solidFill>
                <a:latin typeface="Consolas" panose="020B0609020204030204" pitchFamily="49" charset="0"/>
                <a:ea typeface="Consolas Regular" charset="0"/>
                <a:cs typeface="Consolas Regular" charset="0"/>
              </a:rPr>
              <a:t>int</a:t>
            </a:r>
            <a:r>
              <a:rPr lang="nn-NO" dirty="0">
                <a:solidFill>
                  <a:schemeClr val="tx1"/>
                </a:solidFill>
                <a:latin typeface="Consolas" panose="020B0609020204030204" pitchFamily="49" charset="0"/>
                <a:ea typeface="Consolas Regular" charset="0"/>
                <a:cs typeface="Consolas Regular" charset="0"/>
              </a:rPr>
              <a:t> * p;</a:t>
            </a:r>
          </a:p>
          <a:p>
            <a:r>
              <a:rPr lang="nn-NO" dirty="0">
                <a:solidFill>
                  <a:schemeClr val="tx1"/>
                </a:solidFill>
                <a:latin typeface="Consolas" panose="020B0609020204030204" pitchFamily="49" charset="0"/>
                <a:ea typeface="Consolas Regular" charset="0"/>
                <a:cs typeface="Consolas Regular" charset="0"/>
              </a:rPr>
              <a:t>  p = </a:t>
            </a:r>
            <a:r>
              <a:rPr lang="nn-NO" dirty="0" err="1">
                <a:solidFill>
                  <a:schemeClr val="tx1"/>
                </a:solidFill>
                <a:latin typeface="Consolas" panose="020B0609020204030204" pitchFamily="49" charset="0"/>
                <a:ea typeface="Consolas Regular" charset="0"/>
                <a:cs typeface="Consolas Regular" charset="0"/>
              </a:rPr>
              <a:t>new</a:t>
            </a:r>
            <a:r>
              <a:rPr lang="nn-NO" dirty="0">
                <a:solidFill>
                  <a:schemeClr val="tx1"/>
                </a:solidFill>
                <a:latin typeface="Consolas" panose="020B0609020204030204" pitchFamily="49" charset="0"/>
                <a:ea typeface="Consolas Regular" charset="0"/>
                <a:cs typeface="Consolas Regular" charset="0"/>
              </a:rPr>
              <a:t> </a:t>
            </a:r>
            <a:r>
              <a:rPr lang="nn-NO" dirty="0" err="1">
                <a:solidFill>
                  <a:schemeClr val="tx1"/>
                </a:solidFill>
                <a:latin typeface="Consolas" panose="020B0609020204030204" pitchFamily="49" charset="0"/>
                <a:ea typeface="Consolas Regular" charset="0"/>
                <a:cs typeface="Consolas Regular" charset="0"/>
              </a:rPr>
              <a:t>int</a:t>
            </a:r>
            <a:r>
              <a:rPr lang="nn-NO" dirty="0">
                <a:solidFill>
                  <a:schemeClr val="tx1"/>
                </a:solidFill>
                <a:latin typeface="Consolas" panose="020B0609020204030204" pitchFamily="49" charset="0"/>
                <a:ea typeface="Consolas Regular" charset="0"/>
                <a:cs typeface="Consolas Regular" charset="0"/>
              </a:rPr>
              <a:t>;</a:t>
            </a:r>
          </a:p>
          <a:p>
            <a:r>
              <a:rPr lang="nn-NO" dirty="0">
                <a:solidFill>
                  <a:schemeClr val="tx1"/>
                </a:solidFill>
                <a:latin typeface="Consolas" panose="020B0609020204030204" pitchFamily="49" charset="0"/>
                <a:ea typeface="Consolas Regular" charset="0"/>
                <a:cs typeface="Consolas Regular" charset="0"/>
              </a:rPr>
              <a:t>  …</a:t>
            </a:r>
          </a:p>
          <a:p>
            <a:r>
              <a:rPr lang="nn-NO" dirty="0">
                <a:solidFill>
                  <a:schemeClr val="tx1"/>
                </a:solidFill>
                <a:latin typeface="Consolas" panose="020B0609020204030204" pitchFamily="49" charset="0"/>
                <a:ea typeface="Consolas Regular" charset="0"/>
                <a:cs typeface="Consolas Regular" charset="0"/>
              </a:rPr>
              <a:t>  </a:t>
            </a:r>
            <a:r>
              <a:rPr lang="nn-NO" dirty="0" err="1">
                <a:solidFill>
                  <a:schemeClr val="tx1"/>
                </a:solidFill>
                <a:latin typeface="Consolas" panose="020B0609020204030204" pitchFamily="49" charset="0"/>
                <a:ea typeface="Consolas Regular" charset="0"/>
                <a:cs typeface="Consolas Regular" charset="0"/>
              </a:rPr>
              <a:t>delete</a:t>
            </a:r>
            <a:r>
              <a:rPr lang="nn-NO" dirty="0">
                <a:solidFill>
                  <a:schemeClr val="tx1"/>
                </a:solidFill>
                <a:latin typeface="Consolas" panose="020B0609020204030204" pitchFamily="49" charset="0"/>
                <a:ea typeface="Consolas Regular" charset="0"/>
                <a:cs typeface="Consolas Regular" charset="0"/>
              </a:rPr>
              <a:t> p;</a:t>
            </a:r>
          </a:p>
          <a:p>
            <a:r>
              <a:rPr lang="nn-NO" dirty="0">
                <a:solidFill>
                  <a:schemeClr val="tx1"/>
                </a:solidFill>
                <a:latin typeface="Consolas" panose="020B0609020204030204" pitchFamily="49" charset="0"/>
                <a:ea typeface="Consolas Regular" charset="0"/>
                <a:cs typeface="Consolas Regular" charset="0"/>
              </a:rPr>
              <a:t>  …</a:t>
            </a:r>
          </a:p>
          <a:p>
            <a:r>
              <a:rPr lang="nn-NO" dirty="0">
                <a:solidFill>
                  <a:schemeClr val="tx1"/>
                </a:solidFill>
                <a:latin typeface="Consolas" panose="020B0609020204030204" pitchFamily="49" charset="0"/>
                <a:ea typeface="Consolas Regular" charset="0"/>
                <a:cs typeface="Consolas Regular" charset="0"/>
              </a:rPr>
              <a:t>  </a:t>
            </a:r>
            <a:r>
              <a:rPr lang="nn-NO" dirty="0" err="1">
                <a:solidFill>
                  <a:schemeClr val="tx1"/>
                </a:solidFill>
                <a:latin typeface="Consolas" panose="020B0609020204030204" pitchFamily="49" charset="0"/>
                <a:ea typeface="Consolas Regular" charset="0"/>
                <a:cs typeface="Consolas Regular" charset="0"/>
              </a:rPr>
              <a:t>delete</a:t>
            </a:r>
            <a:r>
              <a:rPr lang="nn-NO" dirty="0">
                <a:solidFill>
                  <a:schemeClr val="tx1"/>
                </a:solidFill>
                <a:latin typeface="Consolas" panose="020B0609020204030204" pitchFamily="49" charset="0"/>
                <a:ea typeface="Consolas Regular" charset="0"/>
                <a:cs typeface="Consolas Regular" charset="0"/>
              </a:rPr>
              <a:t> p;</a:t>
            </a:r>
          </a:p>
        </p:txBody>
      </p:sp>
      <p:sp>
        <p:nvSpPr>
          <p:cNvPr id="15" name="Rectangle 14"/>
          <p:cNvSpPr/>
          <p:nvPr/>
        </p:nvSpPr>
        <p:spPr>
          <a:xfrm>
            <a:off x="6170353" y="4859607"/>
            <a:ext cx="2577638" cy="1505031"/>
          </a:xfrm>
          <a:prstGeom prst="rect">
            <a:avLst/>
          </a:prstGeom>
          <a:solidFill>
            <a:schemeClr val="accent3">
              <a:lumMod val="40000"/>
              <a:lumOff val="6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nn-NO" dirty="0">
                <a:solidFill>
                  <a:schemeClr val="tx1"/>
                </a:solidFill>
                <a:latin typeface="Consolas" panose="020B0609020204030204" pitchFamily="49" charset="0"/>
                <a:ea typeface="Consolas Regular" charset="0"/>
                <a:cs typeface="Consolas Regular" charset="0"/>
              </a:rPr>
              <a:t>  </a:t>
            </a:r>
            <a:r>
              <a:rPr lang="nn-NO" dirty="0" err="1">
                <a:solidFill>
                  <a:schemeClr val="tx1"/>
                </a:solidFill>
                <a:latin typeface="Consolas" panose="020B0609020204030204" pitchFamily="49" charset="0"/>
                <a:ea typeface="Consolas Regular" charset="0"/>
                <a:cs typeface="Consolas Regular" charset="0"/>
              </a:rPr>
              <a:t>int</a:t>
            </a:r>
            <a:r>
              <a:rPr lang="nn-NO" dirty="0">
                <a:solidFill>
                  <a:schemeClr val="tx1"/>
                </a:solidFill>
                <a:latin typeface="Consolas" panose="020B0609020204030204" pitchFamily="49" charset="0"/>
                <a:ea typeface="Consolas Regular" charset="0"/>
                <a:cs typeface="Consolas Regular" charset="0"/>
              </a:rPr>
              <a:t> * p1, *p2;</a:t>
            </a:r>
          </a:p>
          <a:p>
            <a:r>
              <a:rPr lang="nn-NO" dirty="0">
                <a:solidFill>
                  <a:schemeClr val="tx1"/>
                </a:solidFill>
                <a:latin typeface="Consolas" panose="020B0609020204030204" pitchFamily="49" charset="0"/>
                <a:ea typeface="Consolas Regular" charset="0"/>
                <a:cs typeface="Consolas Regular" charset="0"/>
              </a:rPr>
              <a:t>  p = </a:t>
            </a:r>
            <a:r>
              <a:rPr lang="nn-NO" dirty="0" err="1">
                <a:solidFill>
                  <a:schemeClr val="tx1"/>
                </a:solidFill>
                <a:latin typeface="Consolas" panose="020B0609020204030204" pitchFamily="49" charset="0"/>
                <a:ea typeface="Consolas Regular" charset="0"/>
                <a:cs typeface="Consolas Regular" charset="0"/>
              </a:rPr>
              <a:t>new</a:t>
            </a:r>
            <a:r>
              <a:rPr lang="nn-NO" dirty="0">
                <a:solidFill>
                  <a:schemeClr val="tx1"/>
                </a:solidFill>
                <a:latin typeface="Consolas" panose="020B0609020204030204" pitchFamily="49" charset="0"/>
                <a:ea typeface="Consolas Regular" charset="0"/>
                <a:cs typeface="Consolas Regular" charset="0"/>
              </a:rPr>
              <a:t> </a:t>
            </a:r>
            <a:r>
              <a:rPr lang="nn-NO" dirty="0" err="1">
                <a:solidFill>
                  <a:schemeClr val="tx1"/>
                </a:solidFill>
                <a:latin typeface="Consolas" panose="020B0609020204030204" pitchFamily="49" charset="0"/>
                <a:ea typeface="Consolas Regular" charset="0"/>
                <a:cs typeface="Consolas Regular" charset="0"/>
              </a:rPr>
              <a:t>int</a:t>
            </a:r>
            <a:r>
              <a:rPr lang="nn-NO" dirty="0">
                <a:solidFill>
                  <a:schemeClr val="tx1"/>
                </a:solidFill>
                <a:latin typeface="Consolas" panose="020B0609020204030204" pitchFamily="49" charset="0"/>
                <a:ea typeface="Consolas Regular" charset="0"/>
                <a:cs typeface="Consolas Regular" charset="0"/>
              </a:rPr>
              <a:t>;</a:t>
            </a:r>
          </a:p>
          <a:p>
            <a:r>
              <a:rPr lang="nn-NO" dirty="0">
                <a:solidFill>
                  <a:schemeClr val="tx1"/>
                </a:solidFill>
                <a:latin typeface="Consolas" panose="020B0609020204030204" pitchFamily="49" charset="0"/>
                <a:ea typeface="Consolas Regular" charset="0"/>
                <a:cs typeface="Consolas Regular" charset="0"/>
              </a:rPr>
              <a:t>  q = </a:t>
            </a:r>
            <a:r>
              <a:rPr lang="nn-NO" dirty="0" err="1">
                <a:solidFill>
                  <a:schemeClr val="tx1"/>
                </a:solidFill>
                <a:latin typeface="Consolas" panose="020B0609020204030204" pitchFamily="49" charset="0"/>
                <a:ea typeface="Consolas Regular" charset="0"/>
                <a:cs typeface="Consolas Regular" charset="0"/>
              </a:rPr>
              <a:t>new</a:t>
            </a:r>
            <a:r>
              <a:rPr lang="nn-NO" dirty="0">
                <a:solidFill>
                  <a:schemeClr val="tx1"/>
                </a:solidFill>
                <a:latin typeface="Consolas" panose="020B0609020204030204" pitchFamily="49" charset="0"/>
                <a:ea typeface="Consolas Regular" charset="0"/>
                <a:cs typeface="Consolas Regular" charset="0"/>
              </a:rPr>
              <a:t> </a:t>
            </a:r>
            <a:r>
              <a:rPr lang="nn-NO" dirty="0" err="1">
                <a:solidFill>
                  <a:schemeClr val="tx1"/>
                </a:solidFill>
                <a:latin typeface="Consolas" panose="020B0609020204030204" pitchFamily="49" charset="0"/>
                <a:ea typeface="Consolas Regular" charset="0"/>
                <a:cs typeface="Consolas Regular" charset="0"/>
              </a:rPr>
              <a:t>int</a:t>
            </a:r>
            <a:r>
              <a:rPr lang="nn-NO" dirty="0">
                <a:solidFill>
                  <a:schemeClr val="tx1"/>
                </a:solidFill>
                <a:latin typeface="Consolas" panose="020B0609020204030204" pitchFamily="49" charset="0"/>
                <a:ea typeface="Consolas Regular" charset="0"/>
                <a:cs typeface="Consolas Regular" charset="0"/>
              </a:rPr>
              <a:t>;</a:t>
            </a:r>
          </a:p>
          <a:p>
            <a:r>
              <a:rPr lang="nn-NO" dirty="0">
                <a:solidFill>
                  <a:schemeClr val="tx1"/>
                </a:solidFill>
                <a:latin typeface="Consolas" panose="020B0609020204030204" pitchFamily="49" charset="0"/>
                <a:ea typeface="Consolas Regular" charset="0"/>
                <a:cs typeface="Consolas Regular" charset="0"/>
              </a:rPr>
              <a:t>  q = p;</a:t>
            </a:r>
          </a:p>
        </p:txBody>
      </p:sp>
      <p:sp>
        <p:nvSpPr>
          <p:cNvPr id="14" name="Rounded Rectangle 13"/>
          <p:cNvSpPr/>
          <p:nvPr/>
        </p:nvSpPr>
        <p:spPr>
          <a:xfrm>
            <a:off x="5655382" y="4531633"/>
            <a:ext cx="2164126" cy="513540"/>
          </a:xfrm>
          <a:prstGeom prst="roundRect">
            <a:avLst/>
          </a:prstGeom>
          <a:ln>
            <a:solidFill>
              <a:schemeClr val="accent5">
                <a:lumMod val="50000"/>
              </a:schemeClr>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atin typeface="Avenir Next Condensed Regular" charset="0"/>
              </a:rPr>
              <a:t>Memory leak</a:t>
            </a:r>
            <a:endParaRPr lang="en-US" dirty="0">
              <a:latin typeface="Consolas" panose="020B0609020204030204" pitchFamily="49" charset="0"/>
              <a:ea typeface="Consolas Regular" charset="0"/>
              <a:cs typeface="Consolas Regular" charset="0"/>
            </a:endParaRPr>
          </a:p>
        </p:txBody>
      </p:sp>
    </p:spTree>
    <p:extLst>
      <p:ext uri="{BB962C8B-B14F-4D97-AF65-F5344CB8AC3E}">
        <p14:creationId xmlns:p14="http://schemas.microsoft.com/office/powerpoint/2010/main" val="1550847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3" grpId="0" animBg="1"/>
      <p:bldP spid="12" grpId="0" animBg="1"/>
      <p:bldP spid="11" grpId="0" animBg="1"/>
      <p:bldP spid="15" grpId="0" animBg="1"/>
      <p:bldP spid="1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Arrays</a:t>
            </a:r>
          </a:p>
        </p:txBody>
      </p:sp>
      <p:sp>
        <p:nvSpPr>
          <p:cNvPr id="5" name="Slide Number Placeholder 4"/>
          <p:cNvSpPr>
            <a:spLocks noGrp="1"/>
          </p:cNvSpPr>
          <p:nvPr>
            <p:ph type="sldNum" sz="quarter" idx="12"/>
          </p:nvPr>
        </p:nvSpPr>
        <p:spPr/>
        <p:txBody>
          <a:bodyPr/>
          <a:lstStyle/>
          <a:p>
            <a:fld id="{A2D5F323-9395-A24C-8003-89F99F5948AE}" type="slidenum">
              <a:rPr lang="en-US" smtClean="0"/>
              <a:pPr/>
              <a:t>39</a:t>
            </a:fld>
            <a:endParaRPr lang="en-US"/>
          </a:p>
        </p:txBody>
      </p:sp>
      <p:sp>
        <p:nvSpPr>
          <p:cNvPr id="7" name="Rectangle 6"/>
          <p:cNvSpPr/>
          <p:nvPr/>
        </p:nvSpPr>
        <p:spPr>
          <a:xfrm>
            <a:off x="1272085" y="1998223"/>
            <a:ext cx="2251697" cy="655222"/>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lvl="1"/>
            <a:r>
              <a:rPr lang="en-US" sz="2000" dirty="0" err="1">
                <a:solidFill>
                  <a:schemeClr val="tx1"/>
                </a:solidFill>
                <a:latin typeface="Consolas" panose="020B0609020204030204" pitchFamily="49" charset="0"/>
                <a:ea typeface="Consolas Regular" charset="0"/>
                <a:cs typeface="Consolas Regular" charset="0"/>
              </a:rPr>
              <a:t>int</a:t>
            </a:r>
            <a:r>
              <a:rPr lang="en-US" sz="2000" dirty="0">
                <a:solidFill>
                  <a:schemeClr val="tx1"/>
                </a:solidFill>
                <a:latin typeface="Consolas" panose="020B0609020204030204" pitchFamily="49" charset="0"/>
                <a:ea typeface="Consolas Regular" charset="0"/>
                <a:cs typeface="Consolas Regular" charset="0"/>
              </a:rPr>
              <a:t> a[10];</a:t>
            </a:r>
            <a:endParaRPr lang="nn-NO" sz="2000" dirty="0">
              <a:solidFill>
                <a:schemeClr val="accent6">
                  <a:lumMod val="75000"/>
                </a:schemeClr>
              </a:solidFill>
              <a:latin typeface="Consolas" panose="020B0609020204030204" pitchFamily="49" charset="0"/>
              <a:ea typeface="Consolas Regular" charset="0"/>
              <a:cs typeface="Consolas Regular" charset="0"/>
            </a:endParaRPr>
          </a:p>
        </p:txBody>
      </p:sp>
      <p:sp>
        <p:nvSpPr>
          <p:cNvPr id="8" name="Rounded Rectangle 7"/>
          <p:cNvSpPr/>
          <p:nvPr/>
        </p:nvSpPr>
        <p:spPr>
          <a:xfrm>
            <a:off x="3882585" y="1411018"/>
            <a:ext cx="4168595" cy="914816"/>
          </a:xfrm>
          <a:prstGeom prst="roundRect">
            <a:avLst/>
          </a:prstGeom>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latin typeface="Avenir Next Condensed Regular" charset="0"/>
              </a:rPr>
              <a:t>This declares an array of 10 integers.  The size of the array is determined at compilation time.</a:t>
            </a:r>
            <a:endParaRPr lang="en-US" dirty="0">
              <a:latin typeface="Consolas" panose="020B0609020204030204" pitchFamily="49" charset="0"/>
              <a:ea typeface="Consolas Regular" charset="0"/>
              <a:cs typeface="Consolas Regular" charset="0"/>
            </a:endParaRPr>
          </a:p>
        </p:txBody>
      </p:sp>
      <p:sp>
        <p:nvSpPr>
          <p:cNvPr id="9" name="Rounded Rectangle 8"/>
          <p:cNvSpPr/>
          <p:nvPr/>
        </p:nvSpPr>
        <p:spPr>
          <a:xfrm>
            <a:off x="4524770" y="2306737"/>
            <a:ext cx="3823633" cy="914816"/>
          </a:xfrm>
          <a:prstGeom prst="roundRect">
            <a:avLst/>
          </a:prstGeom>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Avenir Next Condensed Regular" charset="0"/>
              </a:rPr>
              <a:t>What if we need more elements in the array during execution or the size of the array can only be known during runtime?</a:t>
            </a:r>
            <a:endParaRPr lang="en-US" dirty="0">
              <a:latin typeface="Consolas" panose="020B0609020204030204" pitchFamily="49" charset="0"/>
              <a:ea typeface="Consolas Regular" charset="0"/>
              <a:cs typeface="Consolas Regular" charset="0"/>
            </a:endParaRPr>
          </a:p>
        </p:txBody>
      </p:sp>
      <p:sp>
        <p:nvSpPr>
          <p:cNvPr id="10" name="TextBox 9"/>
          <p:cNvSpPr txBox="1"/>
          <p:nvPr/>
        </p:nvSpPr>
        <p:spPr>
          <a:xfrm>
            <a:off x="614736" y="3450549"/>
            <a:ext cx="7820068" cy="830997"/>
          </a:xfrm>
          <a:prstGeom prst="rect">
            <a:avLst/>
          </a:prstGeom>
          <a:noFill/>
          <a:effectLst/>
        </p:spPr>
        <p:txBody>
          <a:bodyPr wrap="square" rtlCol="0">
            <a:spAutoFit/>
          </a:bodyPr>
          <a:lstStyle/>
          <a:p>
            <a:r>
              <a:rPr lang="en-US" sz="2400" dirty="0">
                <a:latin typeface="Calibri Light" charset="0"/>
              </a:rPr>
              <a:t>We may dynamically create an array at runtime using the </a:t>
            </a:r>
            <a:r>
              <a:rPr lang="en-US" sz="2400" dirty="0">
                <a:solidFill>
                  <a:srgbClr val="E46C0A"/>
                </a:solidFill>
                <a:latin typeface="Calibri Light" charset="0"/>
              </a:rPr>
              <a:t>new </a:t>
            </a:r>
            <a:r>
              <a:rPr lang="en-US" sz="2400" dirty="0">
                <a:latin typeface="Calibri Light" charset="0"/>
              </a:rPr>
              <a:t>operator:</a:t>
            </a:r>
          </a:p>
        </p:txBody>
      </p:sp>
      <p:sp>
        <p:nvSpPr>
          <p:cNvPr id="11" name="Rectangle 10"/>
          <p:cNvSpPr/>
          <p:nvPr/>
        </p:nvSpPr>
        <p:spPr>
          <a:xfrm>
            <a:off x="2937782" y="4070309"/>
            <a:ext cx="3082017" cy="655222"/>
          </a:xfrm>
          <a:prstGeom prst="rect">
            <a:avLst/>
          </a:prstGeom>
          <a:solidFill>
            <a:schemeClr val="accent3">
              <a:lumMod val="40000"/>
              <a:lumOff val="60000"/>
            </a:schemeClr>
          </a:solidFill>
          <a:effectLst/>
        </p:spPr>
        <p:style>
          <a:lnRef idx="1">
            <a:schemeClr val="dk1"/>
          </a:lnRef>
          <a:fillRef idx="2">
            <a:schemeClr val="dk1"/>
          </a:fillRef>
          <a:effectRef idx="1">
            <a:schemeClr val="dk1"/>
          </a:effectRef>
          <a:fontRef idx="minor">
            <a:schemeClr val="dk1"/>
          </a:fontRef>
        </p:style>
        <p:txBody>
          <a:bodyPr rtlCol="0" anchor="ctr"/>
          <a:lstStyle/>
          <a:p>
            <a:pPr lvl="1"/>
            <a:r>
              <a:rPr lang="en-US" sz="2400" dirty="0">
                <a:solidFill>
                  <a:srgbClr val="E46C0A"/>
                </a:solidFill>
                <a:latin typeface="Consolas" panose="020B0609020204030204" pitchFamily="49" charset="0"/>
                <a:ea typeface="Consolas Regular" charset="0"/>
                <a:cs typeface="Consolas Regular" charset="0"/>
              </a:rPr>
              <a:t>new </a:t>
            </a:r>
            <a:r>
              <a:rPr lang="en-US" sz="2400" dirty="0" err="1">
                <a:solidFill>
                  <a:schemeClr val="tx1"/>
                </a:solidFill>
                <a:latin typeface="Consolas" panose="020B0609020204030204" pitchFamily="49" charset="0"/>
                <a:ea typeface="Consolas Regular" charset="0"/>
                <a:cs typeface="Consolas Regular" charset="0"/>
              </a:rPr>
              <a:t>int</a:t>
            </a:r>
            <a:r>
              <a:rPr lang="en-US" sz="2400" dirty="0">
                <a:solidFill>
                  <a:schemeClr val="tx1"/>
                </a:solidFill>
                <a:latin typeface="Consolas" panose="020B0609020204030204" pitchFamily="49" charset="0"/>
                <a:ea typeface="Consolas Regular" charset="0"/>
                <a:cs typeface="Consolas Regular" charset="0"/>
              </a:rPr>
              <a:t> [10];</a:t>
            </a:r>
            <a:endParaRPr lang="nn-NO" sz="2400" dirty="0">
              <a:solidFill>
                <a:schemeClr val="accent6">
                  <a:lumMod val="75000"/>
                </a:schemeClr>
              </a:solidFill>
              <a:latin typeface="Consolas" panose="020B0609020204030204" pitchFamily="49" charset="0"/>
              <a:ea typeface="Consolas Regular" charset="0"/>
              <a:cs typeface="Consolas Regular" charset="0"/>
            </a:endParaRPr>
          </a:p>
        </p:txBody>
      </p:sp>
      <p:sp>
        <p:nvSpPr>
          <p:cNvPr id="12" name="TextBox 11"/>
          <p:cNvSpPr txBox="1"/>
          <p:nvPr/>
        </p:nvSpPr>
        <p:spPr>
          <a:xfrm>
            <a:off x="1080127" y="1654044"/>
            <a:ext cx="665567" cy="369332"/>
          </a:xfrm>
          <a:prstGeom prst="rect">
            <a:avLst/>
          </a:prstGeom>
          <a:noFill/>
          <a:effectLst/>
        </p:spPr>
        <p:txBody>
          <a:bodyPr wrap="none" rtlCol="0">
            <a:spAutoFit/>
          </a:bodyPr>
          <a:lstStyle/>
          <a:p>
            <a:r>
              <a:rPr lang="en-US" dirty="0">
                <a:latin typeface="Avenir Next Condensed Regular" charset="0"/>
                <a:cs typeface="Avenir Next Condensed Regular" charset="0"/>
              </a:rPr>
              <a:t>Recall</a:t>
            </a:r>
          </a:p>
        </p:txBody>
      </p:sp>
      <p:sp>
        <p:nvSpPr>
          <p:cNvPr id="13" name="Rounded Rectangle 12"/>
          <p:cNvSpPr/>
          <p:nvPr/>
        </p:nvSpPr>
        <p:spPr>
          <a:xfrm>
            <a:off x="2433552" y="4845007"/>
            <a:ext cx="4182436" cy="798766"/>
          </a:xfrm>
          <a:prstGeom prst="roundRect">
            <a:avLst/>
          </a:prstGeom>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Avenir Next Condensed Regular" charset="0"/>
              </a:rPr>
              <a:t>This allocates a dynamic array of 10 integers at runtime.  </a:t>
            </a:r>
            <a:endParaRPr lang="en-US" dirty="0">
              <a:latin typeface="Consolas" panose="020B0609020204030204" pitchFamily="49" charset="0"/>
              <a:ea typeface="Consolas Regular" charset="0"/>
              <a:cs typeface="Consolas Regular" charset="0"/>
            </a:endParaRPr>
          </a:p>
        </p:txBody>
      </p:sp>
      <p:sp>
        <p:nvSpPr>
          <p:cNvPr id="14" name="Rounded Rectangle 13"/>
          <p:cNvSpPr/>
          <p:nvPr/>
        </p:nvSpPr>
        <p:spPr>
          <a:xfrm>
            <a:off x="3760043" y="5589240"/>
            <a:ext cx="4182436" cy="798766"/>
          </a:xfrm>
          <a:prstGeom prst="roundRect">
            <a:avLst/>
          </a:prstGeom>
          <a:ln>
            <a:solidFill>
              <a:schemeClr val="accent2"/>
            </a:solidFill>
          </a:ln>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Avenir Next Condensed Regular" charset="0"/>
              </a:rPr>
              <a:t>However, the dynamic array is without a name.  So what's next?</a:t>
            </a:r>
            <a:endParaRPr lang="en-US" dirty="0">
              <a:latin typeface="Consolas" panose="020B0609020204030204" pitchFamily="49" charset="0"/>
              <a:ea typeface="Consolas Regular" charset="0"/>
              <a:cs typeface="Consolas Regular" charset="0"/>
            </a:endParaRPr>
          </a:p>
        </p:txBody>
      </p:sp>
    </p:spTree>
    <p:extLst>
      <p:ext uri="{BB962C8B-B14F-4D97-AF65-F5344CB8AC3E}">
        <p14:creationId xmlns:p14="http://schemas.microsoft.com/office/powerpoint/2010/main" val="2390614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animBg="1"/>
      <p:bldP spid="13" grpId="0" animBg="1"/>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FB2AB-0992-4578-A533-FF83E703DB91}"/>
              </a:ext>
            </a:extLst>
          </p:cNvPr>
          <p:cNvSpPr>
            <a:spLocks noGrp="1"/>
          </p:cNvSpPr>
          <p:nvPr>
            <p:ph type="title"/>
          </p:nvPr>
        </p:nvSpPr>
        <p:spPr/>
        <p:txBody>
          <a:bodyPr>
            <a:normAutofit fontScale="90000"/>
          </a:bodyPr>
          <a:lstStyle/>
          <a:p>
            <a:r>
              <a:rPr lang="en-US" dirty="0"/>
              <a:t>How to Use this Guidance Notes</a:t>
            </a:r>
          </a:p>
        </p:txBody>
      </p:sp>
      <p:sp>
        <p:nvSpPr>
          <p:cNvPr id="3" name="Content Placeholder 2">
            <a:extLst>
              <a:ext uri="{FF2B5EF4-FFF2-40B4-BE49-F238E27FC236}">
                <a16:creationId xmlns:a16="http://schemas.microsoft.com/office/drawing/2014/main" id="{708164E9-AFCF-492D-B4FA-7AA3062CA660}"/>
              </a:ext>
            </a:extLst>
          </p:cNvPr>
          <p:cNvSpPr>
            <a:spLocks noGrp="1"/>
          </p:cNvSpPr>
          <p:nvPr>
            <p:ph idx="1"/>
          </p:nvPr>
        </p:nvSpPr>
        <p:spPr>
          <a:xfrm>
            <a:off x="457200" y="1600200"/>
            <a:ext cx="8229600" cy="4983162"/>
          </a:xfrm>
        </p:spPr>
        <p:txBody>
          <a:bodyPr>
            <a:normAutofit/>
          </a:bodyPr>
          <a:lstStyle/>
          <a:p>
            <a:pPr>
              <a:spcBef>
                <a:spcPts val="900"/>
              </a:spcBef>
            </a:pPr>
            <a:r>
              <a:rPr lang="en-US" sz="2600" dirty="0"/>
              <a:t>We suggest you to copy the code segments in this notes to the coding environment and try run the program yourself.  </a:t>
            </a:r>
          </a:p>
          <a:p>
            <a:pPr>
              <a:spcBef>
                <a:spcPts val="900"/>
              </a:spcBef>
            </a:pPr>
            <a:r>
              <a:rPr lang="en-US" sz="2600" dirty="0"/>
              <a:t>Also, try make change to the code, then observe the output and deduce the behavior of the code.  This way of playing around with the code can help give you a better understanding of the programming language.</a:t>
            </a:r>
          </a:p>
        </p:txBody>
      </p:sp>
      <p:sp>
        <p:nvSpPr>
          <p:cNvPr id="4" name="Slide Number Placeholder 3">
            <a:extLst>
              <a:ext uri="{FF2B5EF4-FFF2-40B4-BE49-F238E27FC236}">
                <a16:creationId xmlns:a16="http://schemas.microsoft.com/office/drawing/2014/main" id="{5DE354B5-847F-4662-A942-1FA1FAA44994}"/>
              </a:ext>
            </a:extLst>
          </p:cNvPr>
          <p:cNvSpPr>
            <a:spLocks noGrp="1"/>
          </p:cNvSpPr>
          <p:nvPr>
            <p:ph type="sldNum" sz="quarter" idx="12"/>
          </p:nvPr>
        </p:nvSpPr>
        <p:spPr/>
        <p:txBody>
          <a:bodyPr/>
          <a:lstStyle/>
          <a:p>
            <a:fld id="{A2D5F323-9395-A24C-8003-89F99F5948AE}" type="slidenum">
              <a:rPr lang="en-US" smtClean="0"/>
              <a:pPr/>
              <a:t>4</a:t>
            </a:fld>
            <a:endParaRPr lang="en-US" dirty="0"/>
          </a:p>
        </p:txBody>
      </p:sp>
    </p:spTree>
    <p:extLst>
      <p:ext uri="{BB962C8B-B14F-4D97-AF65-F5344CB8AC3E}">
        <p14:creationId xmlns:p14="http://schemas.microsoft.com/office/powerpoint/2010/main" val="33049222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Arrays</a:t>
            </a:r>
          </a:p>
        </p:txBody>
      </p:sp>
      <p:sp>
        <p:nvSpPr>
          <p:cNvPr id="3" name="Content Placeholder 2"/>
          <p:cNvSpPr>
            <a:spLocks noGrp="1"/>
          </p:cNvSpPr>
          <p:nvPr>
            <p:ph idx="1"/>
          </p:nvPr>
        </p:nvSpPr>
        <p:spPr>
          <a:effectLst/>
        </p:spPr>
        <p:txBody>
          <a:bodyPr/>
          <a:lstStyle/>
          <a:p>
            <a:r>
              <a:rPr lang="en-US" dirty="0"/>
              <a:t>An example for the full cycle of a dynamic array</a:t>
            </a:r>
          </a:p>
        </p:txBody>
      </p:sp>
      <p:sp>
        <p:nvSpPr>
          <p:cNvPr id="5" name="Slide Number Placeholder 4"/>
          <p:cNvSpPr>
            <a:spLocks noGrp="1"/>
          </p:cNvSpPr>
          <p:nvPr>
            <p:ph type="sldNum" sz="quarter" idx="12"/>
          </p:nvPr>
        </p:nvSpPr>
        <p:spPr>
          <a:effectLst/>
        </p:spPr>
        <p:txBody>
          <a:bodyPr/>
          <a:lstStyle/>
          <a:p>
            <a:fld id="{A2D5F323-9395-A24C-8003-89F99F5948AE}" type="slidenum">
              <a:rPr lang="en-US" smtClean="0"/>
              <a:pPr/>
              <a:t>40</a:t>
            </a:fld>
            <a:endParaRPr lang="en-US"/>
          </a:p>
        </p:txBody>
      </p:sp>
      <p:sp>
        <p:nvSpPr>
          <p:cNvPr id="6" name="Rectangle 5"/>
          <p:cNvSpPr/>
          <p:nvPr/>
        </p:nvSpPr>
        <p:spPr>
          <a:xfrm>
            <a:off x="872505" y="2160970"/>
            <a:ext cx="4664840" cy="3480495"/>
          </a:xfrm>
          <a:prstGeom prst="rect">
            <a:avLst/>
          </a:prstGeom>
          <a:solidFill>
            <a:srgbClr val="DCE6F2"/>
          </a:solidFill>
          <a:effectLst/>
        </p:spPr>
        <p:style>
          <a:lnRef idx="1">
            <a:schemeClr val="dk1"/>
          </a:lnRef>
          <a:fillRef idx="2">
            <a:schemeClr val="dk1"/>
          </a:fillRef>
          <a:effectRef idx="1">
            <a:schemeClr val="dk1"/>
          </a:effectRef>
          <a:fontRef idx="minor">
            <a:schemeClr val="dk1"/>
          </a:fontRef>
        </p:style>
        <p:txBody>
          <a:bodyPr rtlCol="0" anchor="ctr"/>
          <a:lstStyle/>
          <a:p>
            <a:r>
              <a:rPr lang="nn-NO" dirty="0">
                <a:solidFill>
                  <a:schemeClr val="tx1"/>
                </a:solidFill>
                <a:latin typeface="Consolas" panose="020B0609020204030204" pitchFamily="49" charset="0"/>
                <a:ea typeface="Consolas Regular" charset="0"/>
                <a:cs typeface="Consolas Regular" charset="0"/>
              </a:rPr>
              <a:t>  </a:t>
            </a:r>
            <a:r>
              <a:rPr lang="nn-NO" dirty="0" err="1">
                <a:solidFill>
                  <a:schemeClr val="tx1"/>
                </a:solidFill>
                <a:latin typeface="Consolas" panose="020B0609020204030204" pitchFamily="49" charset="0"/>
                <a:ea typeface="Consolas Regular" charset="0"/>
                <a:cs typeface="Consolas Regular" charset="0"/>
              </a:rPr>
              <a:t>int</a:t>
            </a:r>
            <a:r>
              <a:rPr lang="nn-NO" dirty="0">
                <a:solidFill>
                  <a:schemeClr val="tx1"/>
                </a:solidFill>
                <a:latin typeface="Consolas" panose="020B0609020204030204" pitchFamily="49" charset="0"/>
                <a:ea typeface="Consolas Regular" charset="0"/>
                <a:cs typeface="Consolas Regular" charset="0"/>
              </a:rPr>
              <a:t> n;</a:t>
            </a:r>
          </a:p>
          <a:p>
            <a:r>
              <a:rPr lang="nn-NO" dirty="0">
                <a:solidFill>
                  <a:schemeClr val="tx1"/>
                </a:solidFill>
                <a:latin typeface="Consolas" panose="020B0609020204030204" pitchFamily="49" charset="0"/>
                <a:ea typeface="Consolas Regular" charset="0"/>
                <a:cs typeface="Consolas Regular" charset="0"/>
              </a:rPr>
              <a:t>  </a:t>
            </a:r>
            <a:r>
              <a:rPr lang="nn-NO" dirty="0" err="1">
                <a:solidFill>
                  <a:schemeClr val="tx1"/>
                </a:solidFill>
                <a:latin typeface="Consolas" panose="020B0609020204030204" pitchFamily="49" charset="0"/>
                <a:ea typeface="Consolas Regular" charset="0"/>
                <a:cs typeface="Consolas Regular" charset="0"/>
              </a:rPr>
              <a:t>cin</a:t>
            </a:r>
            <a:r>
              <a:rPr lang="nn-NO" dirty="0">
                <a:solidFill>
                  <a:schemeClr val="tx1"/>
                </a:solidFill>
                <a:latin typeface="Consolas" panose="020B0609020204030204" pitchFamily="49" charset="0"/>
                <a:ea typeface="Consolas Regular" charset="0"/>
                <a:cs typeface="Consolas Regular" charset="0"/>
              </a:rPr>
              <a:t> &gt;&gt; n;</a:t>
            </a:r>
          </a:p>
          <a:p>
            <a:endParaRPr lang="nn-NO" dirty="0">
              <a:solidFill>
                <a:schemeClr val="tx1"/>
              </a:solidFill>
              <a:latin typeface="Consolas" panose="020B0609020204030204" pitchFamily="49" charset="0"/>
              <a:ea typeface="Consolas Regular" charset="0"/>
              <a:cs typeface="Consolas Regular" charset="0"/>
            </a:endParaRPr>
          </a:p>
          <a:p>
            <a:r>
              <a:rPr lang="nn-NO" dirty="0">
                <a:solidFill>
                  <a:schemeClr val="tx1"/>
                </a:solidFill>
                <a:latin typeface="Consolas" panose="020B0609020204030204" pitchFamily="49" charset="0"/>
                <a:ea typeface="Consolas Regular" charset="0"/>
                <a:cs typeface="Consolas Regular" charset="0"/>
              </a:rPr>
              <a:t>  </a:t>
            </a:r>
            <a:r>
              <a:rPr lang="nn-NO" dirty="0" err="1">
                <a:solidFill>
                  <a:srgbClr val="E46C0A"/>
                </a:solidFill>
                <a:latin typeface="Consolas" panose="020B0609020204030204" pitchFamily="49" charset="0"/>
                <a:ea typeface="Consolas Regular" charset="0"/>
                <a:cs typeface="Consolas Regular" charset="0"/>
              </a:rPr>
              <a:t>int</a:t>
            </a:r>
            <a:r>
              <a:rPr lang="nn-NO" dirty="0">
                <a:solidFill>
                  <a:srgbClr val="E46C0A"/>
                </a:solidFill>
                <a:latin typeface="Consolas" panose="020B0609020204030204" pitchFamily="49" charset="0"/>
                <a:ea typeface="Consolas Regular" charset="0"/>
                <a:cs typeface="Consolas Regular" charset="0"/>
              </a:rPr>
              <a:t> * a = </a:t>
            </a:r>
            <a:r>
              <a:rPr lang="nn-NO" dirty="0" err="1">
                <a:solidFill>
                  <a:srgbClr val="E46C0A"/>
                </a:solidFill>
                <a:latin typeface="Consolas" panose="020B0609020204030204" pitchFamily="49" charset="0"/>
                <a:ea typeface="Consolas Regular" charset="0"/>
                <a:cs typeface="Consolas Regular" charset="0"/>
              </a:rPr>
              <a:t>new</a:t>
            </a:r>
            <a:r>
              <a:rPr lang="nn-NO" dirty="0">
                <a:solidFill>
                  <a:srgbClr val="E46C0A"/>
                </a:solidFill>
                <a:latin typeface="Consolas" panose="020B0609020204030204" pitchFamily="49" charset="0"/>
                <a:ea typeface="Consolas Regular" charset="0"/>
                <a:cs typeface="Consolas Regular" charset="0"/>
              </a:rPr>
              <a:t> </a:t>
            </a:r>
            <a:r>
              <a:rPr lang="nn-NO" dirty="0" err="1">
                <a:solidFill>
                  <a:srgbClr val="E46C0A"/>
                </a:solidFill>
                <a:latin typeface="Consolas" panose="020B0609020204030204" pitchFamily="49" charset="0"/>
                <a:ea typeface="Consolas Regular" charset="0"/>
                <a:cs typeface="Consolas Regular" charset="0"/>
              </a:rPr>
              <a:t>int</a:t>
            </a:r>
            <a:r>
              <a:rPr lang="nn-NO" dirty="0">
                <a:solidFill>
                  <a:srgbClr val="E46C0A"/>
                </a:solidFill>
                <a:latin typeface="Consolas" panose="020B0609020204030204" pitchFamily="49" charset="0"/>
                <a:ea typeface="Consolas Regular" charset="0"/>
                <a:cs typeface="Consolas Regular" charset="0"/>
              </a:rPr>
              <a:t> [n];</a:t>
            </a:r>
          </a:p>
          <a:p>
            <a:r>
              <a:rPr lang="nn-NO" dirty="0">
                <a:solidFill>
                  <a:schemeClr val="tx1"/>
                </a:solidFill>
                <a:latin typeface="Consolas" panose="020B0609020204030204" pitchFamily="49" charset="0"/>
                <a:ea typeface="Consolas Regular" charset="0"/>
                <a:cs typeface="Consolas Regular" charset="0"/>
              </a:rPr>
              <a:t>  </a:t>
            </a:r>
          </a:p>
          <a:p>
            <a:r>
              <a:rPr lang="nn-NO" dirty="0">
                <a:solidFill>
                  <a:schemeClr val="tx1"/>
                </a:solidFill>
                <a:latin typeface="Consolas" panose="020B0609020204030204" pitchFamily="49" charset="0"/>
                <a:ea typeface="Consolas Regular" charset="0"/>
                <a:cs typeface="Consolas Regular" charset="0"/>
              </a:rPr>
              <a:t>  for (</a:t>
            </a:r>
            <a:r>
              <a:rPr lang="nn-NO" dirty="0" err="1">
                <a:solidFill>
                  <a:schemeClr val="tx1"/>
                </a:solidFill>
                <a:latin typeface="Consolas" panose="020B0609020204030204" pitchFamily="49" charset="0"/>
                <a:ea typeface="Consolas Regular" charset="0"/>
                <a:cs typeface="Consolas Regular" charset="0"/>
              </a:rPr>
              <a:t>int</a:t>
            </a:r>
            <a:r>
              <a:rPr lang="nn-NO" dirty="0">
                <a:solidFill>
                  <a:schemeClr val="tx1"/>
                </a:solidFill>
                <a:latin typeface="Consolas" panose="020B0609020204030204" pitchFamily="49" charset="0"/>
                <a:ea typeface="Consolas Regular" charset="0"/>
                <a:cs typeface="Consolas Regular" charset="0"/>
              </a:rPr>
              <a:t> i = 0; i &lt; n; ++i)</a:t>
            </a:r>
          </a:p>
          <a:p>
            <a:r>
              <a:rPr lang="nn-NO" dirty="0">
                <a:solidFill>
                  <a:schemeClr val="tx1"/>
                </a:solidFill>
                <a:latin typeface="Consolas" panose="020B0609020204030204" pitchFamily="49" charset="0"/>
                <a:ea typeface="Consolas Regular" charset="0"/>
                <a:cs typeface="Consolas Regular" charset="0"/>
              </a:rPr>
              <a:t>    </a:t>
            </a:r>
            <a:r>
              <a:rPr lang="nn-NO" dirty="0">
                <a:solidFill>
                  <a:srgbClr val="E46C0A"/>
                </a:solidFill>
                <a:latin typeface="Consolas" panose="020B0609020204030204" pitchFamily="49" charset="0"/>
                <a:ea typeface="Consolas Regular" charset="0"/>
                <a:cs typeface="Consolas Regular" charset="0"/>
              </a:rPr>
              <a:t>a</a:t>
            </a:r>
            <a:r>
              <a:rPr lang="nn-NO" dirty="0">
                <a:solidFill>
                  <a:schemeClr val="tx1"/>
                </a:solidFill>
                <a:latin typeface="Consolas" panose="020B0609020204030204" pitchFamily="49" charset="0"/>
                <a:ea typeface="Consolas Regular" charset="0"/>
                <a:cs typeface="Consolas Regular" charset="0"/>
              </a:rPr>
              <a:t>[i] = i;</a:t>
            </a:r>
          </a:p>
          <a:p>
            <a:r>
              <a:rPr lang="nn-NO" dirty="0">
                <a:solidFill>
                  <a:schemeClr val="tx1"/>
                </a:solidFill>
                <a:latin typeface="Consolas" panose="020B0609020204030204" pitchFamily="49" charset="0"/>
                <a:ea typeface="Consolas Regular" charset="0"/>
                <a:cs typeface="Consolas Regular" charset="0"/>
              </a:rPr>
              <a:t> </a:t>
            </a:r>
          </a:p>
          <a:p>
            <a:r>
              <a:rPr lang="nn-NO" dirty="0">
                <a:solidFill>
                  <a:schemeClr val="tx1"/>
                </a:solidFill>
                <a:latin typeface="Consolas" panose="020B0609020204030204" pitchFamily="49" charset="0"/>
                <a:ea typeface="Consolas Regular" charset="0"/>
                <a:cs typeface="Consolas Regular" charset="0"/>
              </a:rPr>
              <a:t>  …</a:t>
            </a:r>
          </a:p>
          <a:p>
            <a:endParaRPr lang="nn-NO" dirty="0">
              <a:solidFill>
                <a:schemeClr val="tx1"/>
              </a:solidFill>
              <a:latin typeface="Consolas" panose="020B0609020204030204" pitchFamily="49" charset="0"/>
              <a:ea typeface="Consolas Regular" charset="0"/>
              <a:cs typeface="Consolas Regular" charset="0"/>
            </a:endParaRPr>
          </a:p>
          <a:p>
            <a:r>
              <a:rPr lang="nn-NO" dirty="0">
                <a:solidFill>
                  <a:schemeClr val="tx1"/>
                </a:solidFill>
                <a:latin typeface="Consolas" panose="020B0609020204030204" pitchFamily="49" charset="0"/>
                <a:ea typeface="Consolas Regular" charset="0"/>
                <a:cs typeface="Consolas Regular" charset="0"/>
              </a:rPr>
              <a:t>  </a:t>
            </a:r>
            <a:r>
              <a:rPr lang="nn-NO" dirty="0" err="1">
                <a:solidFill>
                  <a:schemeClr val="accent6">
                    <a:lumMod val="75000"/>
                  </a:schemeClr>
                </a:solidFill>
                <a:latin typeface="Consolas" panose="020B0609020204030204" pitchFamily="49" charset="0"/>
                <a:ea typeface="Consolas Regular" charset="0"/>
                <a:cs typeface="Consolas Regular" charset="0"/>
              </a:rPr>
              <a:t>delete</a:t>
            </a:r>
            <a:r>
              <a:rPr lang="nn-NO" dirty="0">
                <a:solidFill>
                  <a:schemeClr val="accent6">
                    <a:lumMod val="75000"/>
                  </a:schemeClr>
                </a:solidFill>
                <a:latin typeface="Consolas" panose="020B0609020204030204" pitchFamily="49" charset="0"/>
                <a:ea typeface="Consolas Regular" charset="0"/>
                <a:cs typeface="Consolas Regular" charset="0"/>
              </a:rPr>
              <a:t> []</a:t>
            </a:r>
            <a:r>
              <a:rPr lang="nn-NO" dirty="0">
                <a:solidFill>
                  <a:schemeClr val="tx1"/>
                </a:solidFill>
                <a:latin typeface="Consolas" panose="020B0609020204030204" pitchFamily="49" charset="0"/>
                <a:ea typeface="Consolas Regular" charset="0"/>
                <a:cs typeface="Consolas Regular" charset="0"/>
              </a:rPr>
              <a:t> a;</a:t>
            </a:r>
          </a:p>
        </p:txBody>
      </p:sp>
      <p:sp>
        <p:nvSpPr>
          <p:cNvPr id="7" name="Rounded Rectangle 6"/>
          <p:cNvSpPr/>
          <p:nvPr/>
        </p:nvSpPr>
        <p:spPr>
          <a:xfrm>
            <a:off x="5669034" y="2160970"/>
            <a:ext cx="2989049" cy="1161883"/>
          </a:xfrm>
          <a:prstGeom prst="roundRect">
            <a:avLst/>
          </a:prstGeom>
          <a:effectLst/>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latin typeface="Avenir Next Condensed Regular" charset="0"/>
              </a:rPr>
              <a:t>Create a dynamic array and use a pointer to point to it.  Note that the value of </a:t>
            </a:r>
            <a:r>
              <a:rPr lang="en-US" dirty="0">
                <a:solidFill>
                  <a:srgbClr val="E46C0A"/>
                </a:solidFill>
                <a:latin typeface="Consolas" panose="020B0609020204030204" pitchFamily="49" charset="0"/>
                <a:cs typeface="Consolas Regular" charset="0"/>
              </a:rPr>
              <a:t>n</a:t>
            </a:r>
            <a:r>
              <a:rPr lang="en-US" dirty="0">
                <a:latin typeface="Avenir Next Condensed Regular" charset="0"/>
              </a:rPr>
              <a:t> is only known at runtime.</a:t>
            </a:r>
            <a:endParaRPr lang="en-US" dirty="0">
              <a:latin typeface="Consolas" panose="020B0609020204030204" pitchFamily="49" charset="0"/>
              <a:ea typeface="Consolas Regular" charset="0"/>
              <a:cs typeface="Consolas Regular" charset="0"/>
            </a:endParaRPr>
          </a:p>
        </p:txBody>
      </p:sp>
      <p:cxnSp>
        <p:nvCxnSpPr>
          <p:cNvPr id="8" name="Straight Arrow Connector 7"/>
          <p:cNvCxnSpPr>
            <a:stCxn id="7" idx="1"/>
          </p:cNvCxnSpPr>
          <p:nvPr/>
        </p:nvCxnSpPr>
        <p:spPr>
          <a:xfrm flipH="1">
            <a:off x="4311746" y="2741912"/>
            <a:ext cx="1357288" cy="580941"/>
          </a:xfrm>
          <a:prstGeom prst="straightConnector1">
            <a:avLst/>
          </a:prstGeom>
          <a:ln>
            <a:tailEnd type="arrow"/>
          </a:ln>
          <a:effectLst/>
        </p:spPr>
        <p:style>
          <a:lnRef idx="2">
            <a:schemeClr val="accent5"/>
          </a:lnRef>
          <a:fillRef idx="0">
            <a:schemeClr val="accent5"/>
          </a:fillRef>
          <a:effectRef idx="1">
            <a:schemeClr val="accent5"/>
          </a:effectRef>
          <a:fontRef idx="minor">
            <a:schemeClr val="tx1"/>
          </a:fontRef>
        </p:style>
      </p:cxnSp>
      <p:sp>
        <p:nvSpPr>
          <p:cNvPr id="11" name="Rounded Rectangle 10"/>
          <p:cNvSpPr/>
          <p:nvPr/>
        </p:nvSpPr>
        <p:spPr>
          <a:xfrm>
            <a:off x="5669034" y="3861048"/>
            <a:ext cx="2989049" cy="744739"/>
          </a:xfrm>
          <a:prstGeom prst="roundRect">
            <a:avLst/>
          </a:prstGeom>
          <a:ln>
            <a:solidFill>
              <a:schemeClr val="accent4">
                <a:lumMod val="75000"/>
              </a:schemeClr>
            </a:solidFill>
          </a:ln>
          <a:effectLst/>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latin typeface="Avenir Next Condensed Regular" charset="0"/>
              </a:rPr>
              <a:t>Use the array pointer </a:t>
            </a:r>
            <a:r>
              <a:rPr lang="en-US" dirty="0">
                <a:solidFill>
                  <a:srgbClr val="E46C0A"/>
                </a:solidFill>
                <a:latin typeface="Consolas" panose="020B0609020204030204" pitchFamily="49" charset="0"/>
                <a:cs typeface="Consolas Regular" charset="0"/>
              </a:rPr>
              <a:t>a</a:t>
            </a:r>
            <a:r>
              <a:rPr lang="en-US" dirty="0">
                <a:latin typeface="Avenir Next Condensed Regular" charset="0"/>
              </a:rPr>
              <a:t> to access the elements</a:t>
            </a:r>
            <a:endParaRPr lang="en-US" dirty="0">
              <a:latin typeface="Consolas" panose="020B0609020204030204" pitchFamily="49" charset="0"/>
              <a:ea typeface="Consolas Regular" charset="0"/>
              <a:cs typeface="Consolas Regular" charset="0"/>
            </a:endParaRPr>
          </a:p>
        </p:txBody>
      </p:sp>
      <p:cxnSp>
        <p:nvCxnSpPr>
          <p:cNvPr id="13" name="Straight Arrow Connector 12"/>
          <p:cNvCxnSpPr>
            <a:stCxn id="11" idx="1"/>
          </p:cNvCxnSpPr>
          <p:nvPr/>
        </p:nvCxnSpPr>
        <p:spPr>
          <a:xfrm flipH="1">
            <a:off x="2879419" y="4233418"/>
            <a:ext cx="2789615" cy="0"/>
          </a:xfrm>
          <a:prstGeom prst="straightConnector1">
            <a:avLst/>
          </a:prstGeom>
          <a:ln>
            <a:solidFill>
              <a:srgbClr val="604A7B"/>
            </a:solidFill>
            <a:tailEnd type="arrow"/>
          </a:ln>
          <a:effectLst/>
        </p:spPr>
        <p:style>
          <a:lnRef idx="2">
            <a:schemeClr val="accent5"/>
          </a:lnRef>
          <a:fillRef idx="0">
            <a:schemeClr val="accent5"/>
          </a:fillRef>
          <a:effectRef idx="1">
            <a:schemeClr val="accent5"/>
          </a:effectRef>
          <a:fontRef idx="minor">
            <a:schemeClr val="tx1"/>
          </a:fontRef>
        </p:style>
      </p:cxnSp>
      <p:sp>
        <p:nvSpPr>
          <p:cNvPr id="16" name="Rounded Rectangle 15"/>
          <p:cNvSpPr/>
          <p:nvPr/>
        </p:nvSpPr>
        <p:spPr>
          <a:xfrm>
            <a:off x="5669034" y="5147923"/>
            <a:ext cx="3202011" cy="744739"/>
          </a:xfrm>
          <a:prstGeom prst="roundRect">
            <a:avLst/>
          </a:prstGeom>
          <a:ln>
            <a:solidFill>
              <a:schemeClr val="accent2">
                <a:lumMod val="75000"/>
              </a:schemeClr>
            </a:solidFill>
          </a:ln>
          <a:effectLst/>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latin typeface="Avenir Next Condensed Regular" charset="0"/>
              </a:rPr>
              <a:t>Use </a:t>
            </a:r>
            <a:r>
              <a:rPr lang="en-US" dirty="0">
                <a:solidFill>
                  <a:srgbClr val="E46C0A"/>
                </a:solidFill>
                <a:latin typeface="Consolas" panose="020B0609020204030204" pitchFamily="49" charset="0"/>
                <a:cs typeface="Consolas Regular" charset="0"/>
              </a:rPr>
              <a:t>delete []</a:t>
            </a:r>
            <a:r>
              <a:rPr lang="en-US" dirty="0">
                <a:latin typeface="Avenir Next Condensed Regular" charset="0"/>
              </a:rPr>
              <a:t> to free the dynamic array pointed to by </a:t>
            </a:r>
            <a:r>
              <a:rPr lang="en-US" dirty="0">
                <a:solidFill>
                  <a:srgbClr val="E46C0A"/>
                </a:solidFill>
                <a:latin typeface="Consolas" panose="020B0609020204030204" pitchFamily="49" charset="0"/>
                <a:cs typeface="Consolas Regular" charset="0"/>
              </a:rPr>
              <a:t>a</a:t>
            </a:r>
            <a:endParaRPr lang="en-US" dirty="0">
              <a:solidFill>
                <a:srgbClr val="E46C0A"/>
              </a:solidFill>
              <a:latin typeface="Consolas" panose="020B0609020204030204" pitchFamily="49" charset="0"/>
              <a:ea typeface="Consolas Regular" charset="0"/>
              <a:cs typeface="Consolas Regular" charset="0"/>
            </a:endParaRPr>
          </a:p>
        </p:txBody>
      </p:sp>
      <p:cxnSp>
        <p:nvCxnSpPr>
          <p:cNvPr id="17" name="Straight Arrow Connector 16"/>
          <p:cNvCxnSpPr>
            <a:stCxn id="16" idx="1"/>
          </p:cNvCxnSpPr>
          <p:nvPr/>
        </p:nvCxnSpPr>
        <p:spPr>
          <a:xfrm flipH="1" flipV="1">
            <a:off x="2879420" y="5301797"/>
            <a:ext cx="2789614" cy="218496"/>
          </a:xfrm>
          <a:prstGeom prst="straightConnector1">
            <a:avLst/>
          </a:prstGeom>
          <a:ln>
            <a:solidFill>
              <a:srgbClr val="953735"/>
            </a:solidFill>
            <a:tailEnd type="arrow"/>
          </a:ln>
          <a:effectLst/>
        </p:spPr>
        <p:style>
          <a:lnRef idx="2">
            <a:schemeClr val="accent5"/>
          </a:lnRef>
          <a:fillRef idx="0">
            <a:schemeClr val="accent5"/>
          </a:fillRef>
          <a:effectRef idx="1">
            <a:schemeClr val="accent5"/>
          </a:effectRef>
          <a:fontRef idx="minor">
            <a:schemeClr val="tx1"/>
          </a:fontRef>
        </p:style>
      </p:cxnSp>
      <p:sp>
        <p:nvSpPr>
          <p:cNvPr id="20" name="TextBox 19"/>
          <p:cNvSpPr txBox="1"/>
          <p:nvPr/>
        </p:nvSpPr>
        <p:spPr>
          <a:xfrm>
            <a:off x="872505" y="5662115"/>
            <a:ext cx="1977224" cy="369332"/>
          </a:xfrm>
          <a:prstGeom prst="rect">
            <a:avLst/>
          </a:prstGeom>
          <a:noFill/>
          <a:effectLst/>
        </p:spPr>
        <p:txBody>
          <a:bodyPr wrap="none" rtlCol="0">
            <a:spAutoFit/>
          </a:bodyPr>
          <a:lstStyle/>
          <a:p>
            <a:r>
              <a:rPr lang="en-US" dirty="0" err="1">
                <a:latin typeface="Calibri Light" charset="0"/>
              </a:rPr>
              <a:t>dynamic_array.cpp</a:t>
            </a:r>
            <a:endParaRPr lang="en-US" dirty="0">
              <a:latin typeface="Calibri Light" charset="0"/>
            </a:endParaRPr>
          </a:p>
        </p:txBody>
      </p:sp>
    </p:spTree>
    <p:extLst>
      <p:ext uri="{BB962C8B-B14F-4D97-AF65-F5344CB8AC3E}">
        <p14:creationId xmlns:p14="http://schemas.microsoft.com/office/powerpoint/2010/main" val="1470513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 Operations</a:t>
            </a:r>
          </a:p>
        </p:txBody>
      </p:sp>
      <p:sp>
        <p:nvSpPr>
          <p:cNvPr id="3" name="Content Placeholder 2"/>
          <p:cNvSpPr>
            <a:spLocks noGrp="1"/>
          </p:cNvSpPr>
          <p:nvPr>
            <p:ph idx="1"/>
          </p:nvPr>
        </p:nvSpPr>
        <p:spPr/>
        <p:txBody>
          <a:bodyPr/>
          <a:lstStyle/>
          <a:p>
            <a:r>
              <a:rPr lang="en-US" dirty="0"/>
              <a:t>We may carry out </a:t>
            </a:r>
            <a:r>
              <a:rPr lang="en-US" dirty="0">
                <a:solidFill>
                  <a:srgbClr val="E46C0A"/>
                </a:solidFill>
              </a:rPr>
              <a:t>addition</a:t>
            </a:r>
            <a:r>
              <a:rPr lang="en-US" dirty="0"/>
              <a:t> and </a:t>
            </a:r>
            <a:r>
              <a:rPr lang="en-US" dirty="0">
                <a:solidFill>
                  <a:srgbClr val="E46C0A"/>
                </a:solidFill>
              </a:rPr>
              <a:t>subtraction</a:t>
            </a:r>
            <a:r>
              <a:rPr lang="en-US" dirty="0"/>
              <a:t> on pointers.</a:t>
            </a:r>
          </a:p>
          <a:p>
            <a:r>
              <a:rPr lang="en-US" dirty="0"/>
              <a:t>Since they are actually memory addresses, the unit of addition and subtraction depends on the size of the data type to which they point.</a:t>
            </a:r>
          </a:p>
        </p:txBody>
      </p:sp>
      <p:sp>
        <p:nvSpPr>
          <p:cNvPr id="5" name="Slide Number Placeholder 4"/>
          <p:cNvSpPr>
            <a:spLocks noGrp="1"/>
          </p:cNvSpPr>
          <p:nvPr>
            <p:ph type="sldNum" sz="quarter" idx="12"/>
          </p:nvPr>
        </p:nvSpPr>
        <p:spPr/>
        <p:txBody>
          <a:bodyPr/>
          <a:lstStyle/>
          <a:p>
            <a:fld id="{A2D5F323-9395-A24C-8003-89F99F5948AE}" type="slidenum">
              <a:rPr lang="en-US" smtClean="0"/>
              <a:pPr/>
              <a:t>41</a:t>
            </a:fld>
            <a:endParaRPr lang="en-US"/>
          </a:p>
        </p:txBody>
      </p:sp>
      <p:graphicFrame>
        <p:nvGraphicFramePr>
          <p:cNvPr id="6" name="Table 5"/>
          <p:cNvGraphicFramePr>
            <a:graphicFrameLocks noGrp="1"/>
          </p:cNvGraphicFramePr>
          <p:nvPr>
            <p:extLst/>
          </p:nvPr>
        </p:nvGraphicFramePr>
        <p:xfrm>
          <a:off x="1391105" y="3583583"/>
          <a:ext cx="7247150" cy="370840"/>
        </p:xfrm>
        <a:graphic>
          <a:graphicData uri="http://schemas.openxmlformats.org/drawingml/2006/table">
            <a:tbl>
              <a:tblPr bandRow="1">
                <a:tableStyleId>{5C22544A-7EE6-4342-B048-85BDC9FD1C3A}</a:tableStyleId>
              </a:tblPr>
              <a:tblGrid>
                <a:gridCol w="1449430">
                  <a:extLst>
                    <a:ext uri="{9D8B030D-6E8A-4147-A177-3AD203B41FA5}">
                      <a16:colId xmlns:a16="http://schemas.microsoft.com/office/drawing/2014/main" val="20000"/>
                    </a:ext>
                  </a:extLst>
                </a:gridCol>
                <a:gridCol w="1449430">
                  <a:extLst>
                    <a:ext uri="{9D8B030D-6E8A-4147-A177-3AD203B41FA5}">
                      <a16:colId xmlns:a16="http://schemas.microsoft.com/office/drawing/2014/main" val="20001"/>
                    </a:ext>
                  </a:extLst>
                </a:gridCol>
                <a:gridCol w="1449430">
                  <a:extLst>
                    <a:ext uri="{9D8B030D-6E8A-4147-A177-3AD203B41FA5}">
                      <a16:colId xmlns:a16="http://schemas.microsoft.com/office/drawing/2014/main" val="20002"/>
                    </a:ext>
                  </a:extLst>
                </a:gridCol>
                <a:gridCol w="1449430">
                  <a:extLst>
                    <a:ext uri="{9D8B030D-6E8A-4147-A177-3AD203B41FA5}">
                      <a16:colId xmlns:a16="http://schemas.microsoft.com/office/drawing/2014/main" val="20003"/>
                    </a:ext>
                  </a:extLst>
                </a:gridCol>
                <a:gridCol w="1449430">
                  <a:extLst>
                    <a:ext uri="{9D8B030D-6E8A-4147-A177-3AD203B41FA5}">
                      <a16:colId xmlns:a16="http://schemas.microsoft.com/office/drawing/2014/main" val="20004"/>
                    </a:ext>
                  </a:extLst>
                </a:gridCol>
              </a:tblGrid>
              <a:tr h="370840">
                <a:tc>
                  <a:txBody>
                    <a:bodyPr/>
                    <a:lstStyle/>
                    <a:p>
                      <a:pPr algn="ctr"/>
                      <a:r>
                        <a:rPr lang="en-US" b="0" i="0" dirty="0">
                          <a:solidFill>
                            <a:schemeClr val="bg1">
                              <a:lumMod val="50000"/>
                            </a:schemeClr>
                          </a:solidFill>
                          <a:latin typeface="Consolas" panose="020B0609020204030204" pitchFamily="49" charset="0"/>
                          <a:cs typeface="Consolas Regular" charset="0"/>
                        </a:rPr>
                        <a:t>0</a:t>
                      </a:r>
                    </a:p>
                  </a:txBody>
                  <a:tcPr>
                    <a:solidFill>
                      <a:schemeClr val="bg1">
                        <a:lumMod val="95000"/>
                      </a:schemeClr>
                    </a:solidFill>
                  </a:tcPr>
                </a:tc>
                <a:tc>
                  <a:txBody>
                    <a:bodyPr/>
                    <a:lstStyle/>
                    <a:p>
                      <a:pPr algn="ctr"/>
                      <a:r>
                        <a:rPr lang="en-US" b="0" i="0" dirty="0">
                          <a:solidFill>
                            <a:schemeClr val="bg1">
                              <a:lumMod val="50000"/>
                            </a:schemeClr>
                          </a:solidFill>
                          <a:latin typeface="Consolas" panose="020B0609020204030204" pitchFamily="49" charset="0"/>
                          <a:cs typeface="Consolas Regular" charset="0"/>
                        </a:rPr>
                        <a:t>1</a:t>
                      </a:r>
                    </a:p>
                  </a:txBody>
                  <a:tcPr>
                    <a:solidFill>
                      <a:schemeClr val="bg1">
                        <a:lumMod val="95000"/>
                      </a:schemeClr>
                    </a:solidFill>
                  </a:tcPr>
                </a:tc>
                <a:tc>
                  <a:txBody>
                    <a:bodyPr/>
                    <a:lstStyle/>
                    <a:p>
                      <a:pPr algn="ctr"/>
                      <a:r>
                        <a:rPr lang="en-US" b="0" i="0" dirty="0">
                          <a:solidFill>
                            <a:schemeClr val="bg1">
                              <a:lumMod val="50000"/>
                            </a:schemeClr>
                          </a:solidFill>
                          <a:latin typeface="Consolas" panose="020B0609020204030204" pitchFamily="49" charset="0"/>
                          <a:cs typeface="Consolas Regular" charset="0"/>
                        </a:rPr>
                        <a:t>2</a:t>
                      </a:r>
                    </a:p>
                  </a:txBody>
                  <a:tcPr>
                    <a:solidFill>
                      <a:schemeClr val="bg1">
                        <a:lumMod val="95000"/>
                      </a:schemeClr>
                    </a:solidFill>
                  </a:tcPr>
                </a:tc>
                <a:tc>
                  <a:txBody>
                    <a:bodyPr/>
                    <a:lstStyle/>
                    <a:p>
                      <a:pPr algn="ctr"/>
                      <a:r>
                        <a:rPr lang="en-US" b="0" i="0" dirty="0">
                          <a:solidFill>
                            <a:schemeClr val="bg1">
                              <a:lumMod val="50000"/>
                            </a:schemeClr>
                          </a:solidFill>
                          <a:latin typeface="Consolas" panose="020B0609020204030204" pitchFamily="49" charset="0"/>
                          <a:cs typeface="Consolas Regular" charset="0"/>
                        </a:rPr>
                        <a:t>3</a:t>
                      </a:r>
                    </a:p>
                  </a:txBody>
                  <a:tcPr>
                    <a:solidFill>
                      <a:schemeClr val="bg1">
                        <a:lumMod val="95000"/>
                      </a:schemeClr>
                    </a:solidFill>
                  </a:tcPr>
                </a:tc>
                <a:tc>
                  <a:txBody>
                    <a:bodyPr/>
                    <a:lstStyle/>
                    <a:p>
                      <a:pPr algn="ctr"/>
                      <a:r>
                        <a:rPr lang="en-US" b="0" i="0" dirty="0">
                          <a:solidFill>
                            <a:schemeClr val="bg1">
                              <a:lumMod val="50000"/>
                            </a:schemeClr>
                          </a:solidFill>
                          <a:latin typeface="Consolas" panose="020B0609020204030204" pitchFamily="49" charset="0"/>
                          <a:cs typeface="Consolas Regular" charset="0"/>
                        </a:rPr>
                        <a:t>4</a:t>
                      </a:r>
                    </a:p>
                  </a:txBody>
                  <a:tcPr>
                    <a:solidFill>
                      <a:schemeClr val="bg1">
                        <a:lumMod val="95000"/>
                      </a:schemeClr>
                    </a:solidFill>
                  </a:tcPr>
                </a:tc>
                <a:extLst>
                  <a:ext uri="{0D108BD9-81ED-4DB2-BD59-A6C34878D82A}">
                    <a16:rowId xmlns:a16="http://schemas.microsoft.com/office/drawing/2014/main" val="10000"/>
                  </a:ext>
                </a:extLst>
              </a:tr>
            </a:tbl>
          </a:graphicData>
        </a:graphic>
      </p:graphicFrame>
      <p:sp>
        <p:nvSpPr>
          <p:cNvPr id="7" name="TextBox 6"/>
          <p:cNvSpPr txBox="1"/>
          <p:nvPr/>
        </p:nvSpPr>
        <p:spPr>
          <a:xfrm>
            <a:off x="1092613" y="3494843"/>
            <a:ext cx="323639" cy="369332"/>
          </a:xfrm>
          <a:prstGeom prst="rect">
            <a:avLst/>
          </a:prstGeom>
          <a:noFill/>
          <a:effectLst/>
        </p:spPr>
        <p:txBody>
          <a:bodyPr wrap="none" rtlCol="0">
            <a:spAutoFit/>
          </a:bodyPr>
          <a:lstStyle/>
          <a:p>
            <a:r>
              <a:rPr lang="en-US" dirty="0">
                <a:latin typeface="Consolas" panose="020B0609020204030204" pitchFamily="49" charset="0"/>
                <a:cs typeface="Consolas Regular" charset="0"/>
              </a:rPr>
              <a:t>a</a:t>
            </a:r>
          </a:p>
        </p:txBody>
      </p:sp>
      <p:sp>
        <p:nvSpPr>
          <p:cNvPr id="8" name="TextBox 7"/>
          <p:cNvSpPr txBox="1"/>
          <p:nvPr/>
        </p:nvSpPr>
        <p:spPr>
          <a:xfrm>
            <a:off x="1875315" y="3330176"/>
            <a:ext cx="482824" cy="307777"/>
          </a:xfrm>
          <a:prstGeom prst="rect">
            <a:avLst/>
          </a:prstGeom>
          <a:noFill/>
          <a:effectLst/>
        </p:spPr>
        <p:txBody>
          <a:bodyPr wrap="none" rtlCol="0">
            <a:spAutoFit/>
          </a:bodyPr>
          <a:lstStyle/>
          <a:p>
            <a:r>
              <a:rPr lang="en-US" sz="1400" dirty="0">
                <a:latin typeface="Consolas" panose="020B0609020204030204" pitchFamily="49" charset="0"/>
                <a:cs typeface="Consolas Regular" charset="0"/>
              </a:rPr>
              <a:t>[0]</a:t>
            </a:r>
          </a:p>
        </p:txBody>
      </p:sp>
      <p:sp>
        <p:nvSpPr>
          <p:cNvPr id="9" name="TextBox 8"/>
          <p:cNvSpPr txBox="1"/>
          <p:nvPr/>
        </p:nvSpPr>
        <p:spPr>
          <a:xfrm>
            <a:off x="3319881" y="3330176"/>
            <a:ext cx="482824" cy="307777"/>
          </a:xfrm>
          <a:prstGeom prst="rect">
            <a:avLst/>
          </a:prstGeom>
          <a:noFill/>
          <a:effectLst/>
        </p:spPr>
        <p:txBody>
          <a:bodyPr wrap="none" rtlCol="0">
            <a:spAutoFit/>
          </a:bodyPr>
          <a:lstStyle/>
          <a:p>
            <a:r>
              <a:rPr lang="en-US" sz="1400" dirty="0">
                <a:latin typeface="Consolas" panose="020B0609020204030204" pitchFamily="49" charset="0"/>
                <a:cs typeface="Consolas Regular" charset="0"/>
              </a:rPr>
              <a:t>[1]</a:t>
            </a:r>
          </a:p>
        </p:txBody>
      </p:sp>
      <p:sp>
        <p:nvSpPr>
          <p:cNvPr id="10" name="TextBox 9"/>
          <p:cNvSpPr txBox="1"/>
          <p:nvPr/>
        </p:nvSpPr>
        <p:spPr>
          <a:xfrm>
            <a:off x="4764447" y="3330176"/>
            <a:ext cx="482824" cy="307777"/>
          </a:xfrm>
          <a:prstGeom prst="rect">
            <a:avLst/>
          </a:prstGeom>
          <a:noFill/>
          <a:effectLst/>
        </p:spPr>
        <p:txBody>
          <a:bodyPr wrap="none" rtlCol="0">
            <a:spAutoFit/>
          </a:bodyPr>
          <a:lstStyle/>
          <a:p>
            <a:r>
              <a:rPr lang="en-US" sz="1400" dirty="0">
                <a:latin typeface="Consolas" panose="020B0609020204030204" pitchFamily="49" charset="0"/>
                <a:cs typeface="Consolas Regular" charset="0"/>
              </a:rPr>
              <a:t>[2]</a:t>
            </a:r>
          </a:p>
        </p:txBody>
      </p:sp>
      <p:sp>
        <p:nvSpPr>
          <p:cNvPr id="11" name="TextBox 10"/>
          <p:cNvSpPr txBox="1"/>
          <p:nvPr/>
        </p:nvSpPr>
        <p:spPr>
          <a:xfrm>
            <a:off x="6209013" y="3330176"/>
            <a:ext cx="482824" cy="307777"/>
          </a:xfrm>
          <a:prstGeom prst="rect">
            <a:avLst/>
          </a:prstGeom>
          <a:noFill/>
          <a:effectLst/>
        </p:spPr>
        <p:txBody>
          <a:bodyPr wrap="none" rtlCol="0">
            <a:spAutoFit/>
          </a:bodyPr>
          <a:lstStyle/>
          <a:p>
            <a:r>
              <a:rPr lang="en-US" sz="1400" dirty="0">
                <a:latin typeface="Consolas" panose="020B0609020204030204" pitchFamily="49" charset="0"/>
                <a:cs typeface="Consolas Regular" charset="0"/>
              </a:rPr>
              <a:t>[3]</a:t>
            </a:r>
          </a:p>
        </p:txBody>
      </p:sp>
      <p:sp>
        <p:nvSpPr>
          <p:cNvPr id="12" name="TextBox 11"/>
          <p:cNvSpPr txBox="1"/>
          <p:nvPr/>
        </p:nvSpPr>
        <p:spPr>
          <a:xfrm>
            <a:off x="7653578" y="3330176"/>
            <a:ext cx="482824" cy="307777"/>
          </a:xfrm>
          <a:prstGeom prst="rect">
            <a:avLst/>
          </a:prstGeom>
          <a:noFill/>
          <a:effectLst/>
        </p:spPr>
        <p:txBody>
          <a:bodyPr wrap="none" rtlCol="0">
            <a:spAutoFit/>
          </a:bodyPr>
          <a:lstStyle/>
          <a:p>
            <a:r>
              <a:rPr lang="en-US" sz="1400" dirty="0">
                <a:latin typeface="Consolas" panose="020B0609020204030204" pitchFamily="49" charset="0"/>
                <a:cs typeface="Consolas Regular" charset="0"/>
              </a:rPr>
              <a:t>[4]</a:t>
            </a:r>
          </a:p>
        </p:txBody>
      </p:sp>
      <p:sp>
        <p:nvSpPr>
          <p:cNvPr id="13" name="TextBox 12"/>
          <p:cNvSpPr txBox="1"/>
          <p:nvPr/>
        </p:nvSpPr>
        <p:spPr>
          <a:xfrm>
            <a:off x="1624522" y="3983959"/>
            <a:ext cx="1016624" cy="338554"/>
          </a:xfrm>
          <a:prstGeom prst="rect">
            <a:avLst/>
          </a:prstGeom>
          <a:noFill/>
          <a:effectLst/>
        </p:spPr>
        <p:txBody>
          <a:bodyPr wrap="none" rtlCol="0">
            <a:spAutoFit/>
          </a:bodyPr>
          <a:lstStyle/>
          <a:p>
            <a:r>
              <a:rPr lang="en-US" sz="1600" dirty="0">
                <a:solidFill>
                  <a:schemeClr val="accent3">
                    <a:lumMod val="75000"/>
                  </a:schemeClr>
                </a:solidFill>
                <a:latin typeface="Calibri Light" charset="0"/>
              </a:rPr>
              <a:t>10010000</a:t>
            </a:r>
          </a:p>
        </p:txBody>
      </p:sp>
      <p:sp>
        <p:nvSpPr>
          <p:cNvPr id="14" name="TextBox 13"/>
          <p:cNvSpPr txBox="1"/>
          <p:nvPr/>
        </p:nvSpPr>
        <p:spPr>
          <a:xfrm>
            <a:off x="3066360" y="3983959"/>
            <a:ext cx="1018227" cy="338554"/>
          </a:xfrm>
          <a:prstGeom prst="rect">
            <a:avLst/>
          </a:prstGeom>
          <a:noFill/>
          <a:effectLst/>
        </p:spPr>
        <p:txBody>
          <a:bodyPr wrap="none" rtlCol="0">
            <a:spAutoFit/>
          </a:bodyPr>
          <a:lstStyle/>
          <a:p>
            <a:r>
              <a:rPr lang="en-US" sz="1600" dirty="0">
                <a:solidFill>
                  <a:schemeClr val="accent3">
                    <a:lumMod val="75000"/>
                  </a:schemeClr>
                </a:solidFill>
                <a:latin typeface="Calibri Light" charset="0"/>
              </a:rPr>
              <a:t>10010004</a:t>
            </a:r>
          </a:p>
        </p:txBody>
      </p:sp>
      <p:sp>
        <p:nvSpPr>
          <p:cNvPr id="15" name="TextBox 14"/>
          <p:cNvSpPr txBox="1"/>
          <p:nvPr/>
        </p:nvSpPr>
        <p:spPr>
          <a:xfrm>
            <a:off x="4509800" y="3983959"/>
            <a:ext cx="1018227" cy="338554"/>
          </a:xfrm>
          <a:prstGeom prst="rect">
            <a:avLst/>
          </a:prstGeom>
          <a:noFill/>
          <a:effectLst/>
        </p:spPr>
        <p:txBody>
          <a:bodyPr wrap="none" rtlCol="0">
            <a:spAutoFit/>
          </a:bodyPr>
          <a:lstStyle/>
          <a:p>
            <a:r>
              <a:rPr lang="en-US" sz="1600" dirty="0">
                <a:solidFill>
                  <a:schemeClr val="accent3">
                    <a:lumMod val="75000"/>
                  </a:schemeClr>
                </a:solidFill>
                <a:latin typeface="Calibri Light" charset="0"/>
              </a:rPr>
              <a:t>10010008</a:t>
            </a:r>
          </a:p>
        </p:txBody>
      </p:sp>
      <p:sp>
        <p:nvSpPr>
          <p:cNvPr id="16" name="TextBox 15"/>
          <p:cNvSpPr txBox="1"/>
          <p:nvPr/>
        </p:nvSpPr>
        <p:spPr>
          <a:xfrm>
            <a:off x="5953240" y="3983959"/>
            <a:ext cx="1016624" cy="338554"/>
          </a:xfrm>
          <a:prstGeom prst="rect">
            <a:avLst/>
          </a:prstGeom>
          <a:noFill/>
          <a:effectLst/>
        </p:spPr>
        <p:txBody>
          <a:bodyPr wrap="none" rtlCol="0">
            <a:spAutoFit/>
          </a:bodyPr>
          <a:lstStyle/>
          <a:p>
            <a:r>
              <a:rPr lang="en-US" sz="1600" dirty="0">
                <a:solidFill>
                  <a:schemeClr val="accent3">
                    <a:lumMod val="75000"/>
                  </a:schemeClr>
                </a:solidFill>
                <a:latin typeface="Calibri Light" charset="0"/>
              </a:rPr>
              <a:t>10010012</a:t>
            </a:r>
          </a:p>
        </p:txBody>
      </p:sp>
      <p:sp>
        <p:nvSpPr>
          <p:cNvPr id="17" name="TextBox 16"/>
          <p:cNvSpPr txBox="1"/>
          <p:nvPr/>
        </p:nvSpPr>
        <p:spPr>
          <a:xfrm>
            <a:off x="7395078" y="3983959"/>
            <a:ext cx="1016624" cy="338554"/>
          </a:xfrm>
          <a:prstGeom prst="rect">
            <a:avLst/>
          </a:prstGeom>
          <a:noFill/>
          <a:effectLst/>
        </p:spPr>
        <p:txBody>
          <a:bodyPr wrap="none" rtlCol="0">
            <a:spAutoFit/>
          </a:bodyPr>
          <a:lstStyle/>
          <a:p>
            <a:r>
              <a:rPr lang="en-US" sz="1600" dirty="0">
                <a:solidFill>
                  <a:schemeClr val="accent3">
                    <a:lumMod val="75000"/>
                  </a:schemeClr>
                </a:solidFill>
                <a:latin typeface="Calibri Light" charset="0"/>
              </a:rPr>
              <a:t>10010016</a:t>
            </a:r>
          </a:p>
        </p:txBody>
      </p:sp>
      <p:sp>
        <p:nvSpPr>
          <p:cNvPr id="18" name="TextBox 17"/>
          <p:cNvSpPr txBox="1"/>
          <p:nvPr/>
        </p:nvSpPr>
        <p:spPr>
          <a:xfrm>
            <a:off x="725818" y="3983959"/>
            <a:ext cx="935705" cy="584775"/>
          </a:xfrm>
          <a:prstGeom prst="rect">
            <a:avLst/>
          </a:prstGeom>
          <a:noFill/>
          <a:effectLst/>
        </p:spPr>
        <p:txBody>
          <a:bodyPr wrap="none" rtlCol="0">
            <a:spAutoFit/>
          </a:bodyPr>
          <a:lstStyle/>
          <a:p>
            <a:r>
              <a:rPr lang="en-US" sz="1600" dirty="0">
                <a:solidFill>
                  <a:schemeClr val="accent3">
                    <a:lumMod val="75000"/>
                  </a:schemeClr>
                </a:solidFill>
                <a:latin typeface="Calibri Light" charset="0"/>
              </a:rPr>
              <a:t>Memory </a:t>
            </a:r>
            <a:br>
              <a:rPr lang="en-US" sz="1600" dirty="0">
                <a:solidFill>
                  <a:schemeClr val="accent3">
                    <a:lumMod val="75000"/>
                  </a:schemeClr>
                </a:solidFill>
                <a:latin typeface="Calibri Light" charset="0"/>
              </a:rPr>
            </a:br>
            <a:r>
              <a:rPr lang="en-US" sz="1600" dirty="0">
                <a:solidFill>
                  <a:schemeClr val="accent3">
                    <a:lumMod val="75000"/>
                  </a:schemeClr>
                </a:solidFill>
                <a:latin typeface="Calibri Light" charset="0"/>
              </a:rPr>
              <a:t>address</a:t>
            </a:r>
          </a:p>
        </p:txBody>
      </p:sp>
      <p:sp>
        <p:nvSpPr>
          <p:cNvPr id="19" name="Rectangle 18"/>
          <p:cNvSpPr/>
          <p:nvPr/>
        </p:nvSpPr>
        <p:spPr>
          <a:xfrm>
            <a:off x="4966420" y="4602822"/>
            <a:ext cx="3671835" cy="1608375"/>
          </a:xfrm>
          <a:prstGeom prst="rect">
            <a:avLst/>
          </a:prstGeom>
          <a:solidFill>
            <a:srgbClr val="DCE6F2"/>
          </a:solidFill>
          <a:effectLst/>
        </p:spPr>
        <p:style>
          <a:lnRef idx="1">
            <a:schemeClr val="dk1"/>
          </a:lnRef>
          <a:fillRef idx="2">
            <a:schemeClr val="dk1"/>
          </a:fillRef>
          <a:effectRef idx="1">
            <a:schemeClr val="dk1"/>
          </a:effectRef>
          <a:fontRef idx="minor">
            <a:schemeClr val="dk1"/>
          </a:fontRef>
        </p:style>
        <p:txBody>
          <a:bodyPr rtlCol="0" anchor="ctr"/>
          <a:lstStyle/>
          <a:p>
            <a:r>
              <a:rPr lang="nn-NO" dirty="0">
                <a:solidFill>
                  <a:schemeClr val="tx1"/>
                </a:solidFill>
                <a:latin typeface="Consolas" panose="020B0609020204030204" pitchFamily="49" charset="0"/>
                <a:ea typeface="Consolas Regular" charset="0"/>
                <a:cs typeface="Consolas Regular" charset="0"/>
              </a:rPr>
              <a:t>  </a:t>
            </a:r>
            <a:r>
              <a:rPr lang="en-US" dirty="0" err="1">
                <a:solidFill>
                  <a:schemeClr val="tx1"/>
                </a:solidFill>
                <a:latin typeface="Consolas" panose="020B0609020204030204" pitchFamily="49" charset="0"/>
                <a:ea typeface="Consolas Regular" charset="0"/>
                <a:cs typeface="Consolas Regular" charset="0"/>
              </a:rPr>
              <a:t>int</a:t>
            </a:r>
            <a:r>
              <a:rPr lang="en-US" dirty="0">
                <a:solidFill>
                  <a:schemeClr val="tx1"/>
                </a:solidFill>
                <a:latin typeface="Consolas" panose="020B0609020204030204" pitchFamily="49" charset="0"/>
                <a:ea typeface="Consolas Regular" charset="0"/>
                <a:cs typeface="Consolas Regular" charset="0"/>
              </a:rPr>
              <a:t> a[5];</a:t>
            </a:r>
          </a:p>
          <a:p>
            <a:r>
              <a:rPr lang="en-US" dirty="0">
                <a:solidFill>
                  <a:schemeClr val="tx1"/>
                </a:solidFill>
                <a:latin typeface="Consolas" panose="020B0609020204030204" pitchFamily="49" charset="0"/>
                <a:ea typeface="Consolas Regular" charset="0"/>
                <a:cs typeface="Consolas Regular" charset="0"/>
              </a:rPr>
              <a:t>  …</a:t>
            </a:r>
          </a:p>
          <a:p>
            <a:r>
              <a:rPr lang="en-US" dirty="0">
                <a:solidFill>
                  <a:schemeClr val="tx1"/>
                </a:solidFill>
                <a:latin typeface="Consolas" panose="020B0609020204030204" pitchFamily="49" charset="0"/>
                <a:ea typeface="Consolas Regular" charset="0"/>
                <a:cs typeface="Consolas Regular" charset="0"/>
              </a:rPr>
              <a:t>  </a:t>
            </a:r>
            <a:r>
              <a:rPr lang="en-US" dirty="0" err="1">
                <a:solidFill>
                  <a:schemeClr val="tx1"/>
                </a:solidFill>
                <a:latin typeface="Consolas" panose="020B0609020204030204" pitchFamily="49" charset="0"/>
                <a:ea typeface="Consolas Regular" charset="0"/>
                <a:cs typeface="Consolas Regular" charset="0"/>
              </a:rPr>
              <a:t>int</a:t>
            </a:r>
            <a:r>
              <a:rPr lang="en-US" dirty="0">
                <a:solidFill>
                  <a:schemeClr val="tx1"/>
                </a:solidFill>
                <a:latin typeface="Consolas" panose="020B0609020204030204" pitchFamily="49" charset="0"/>
                <a:ea typeface="Consolas Regular" charset="0"/>
                <a:cs typeface="Consolas Regular" charset="0"/>
              </a:rPr>
              <a:t> * p = a;</a:t>
            </a:r>
          </a:p>
          <a:p>
            <a:r>
              <a:rPr lang="en-US" dirty="0">
                <a:solidFill>
                  <a:schemeClr val="tx1"/>
                </a:solidFill>
                <a:latin typeface="Consolas" panose="020B0609020204030204" pitchFamily="49" charset="0"/>
                <a:ea typeface="Consolas Regular" charset="0"/>
                <a:cs typeface="Consolas Regular" charset="0"/>
              </a:rPr>
              <a:t>  </a:t>
            </a:r>
            <a:r>
              <a:rPr lang="en-US" dirty="0" err="1">
                <a:solidFill>
                  <a:schemeClr val="tx1"/>
                </a:solidFill>
                <a:latin typeface="Consolas" panose="020B0609020204030204" pitchFamily="49" charset="0"/>
                <a:ea typeface="Consolas Regular" charset="0"/>
                <a:cs typeface="Consolas Regular" charset="0"/>
              </a:rPr>
              <a:t>cout</a:t>
            </a:r>
            <a:r>
              <a:rPr lang="en-US" dirty="0">
                <a:solidFill>
                  <a:schemeClr val="tx1"/>
                </a:solidFill>
                <a:latin typeface="Consolas" panose="020B0609020204030204" pitchFamily="49" charset="0"/>
                <a:ea typeface="Consolas Regular" charset="0"/>
                <a:cs typeface="Consolas Regular" charset="0"/>
              </a:rPr>
              <a:t> &lt;&lt; *p &lt;&lt; ' ';</a:t>
            </a:r>
          </a:p>
          <a:p>
            <a:r>
              <a:rPr lang="en-US" dirty="0">
                <a:solidFill>
                  <a:schemeClr val="tx1"/>
                </a:solidFill>
                <a:latin typeface="Consolas" panose="020B0609020204030204" pitchFamily="49" charset="0"/>
                <a:ea typeface="Consolas Regular" charset="0"/>
                <a:cs typeface="Consolas Regular" charset="0"/>
              </a:rPr>
              <a:t>  </a:t>
            </a:r>
            <a:r>
              <a:rPr lang="en-US" dirty="0" err="1">
                <a:solidFill>
                  <a:schemeClr val="tx1"/>
                </a:solidFill>
                <a:latin typeface="Consolas" panose="020B0609020204030204" pitchFamily="49" charset="0"/>
                <a:ea typeface="Consolas Regular" charset="0"/>
                <a:cs typeface="Consolas Regular" charset="0"/>
              </a:rPr>
              <a:t>cout</a:t>
            </a:r>
            <a:r>
              <a:rPr lang="en-US" dirty="0">
                <a:solidFill>
                  <a:schemeClr val="tx1"/>
                </a:solidFill>
                <a:latin typeface="Consolas" panose="020B0609020204030204" pitchFamily="49" charset="0"/>
                <a:ea typeface="Consolas Regular" charset="0"/>
                <a:cs typeface="Consolas Regular" charset="0"/>
              </a:rPr>
              <a:t> &lt;&lt; *(p+1) &lt;&lt; </a:t>
            </a:r>
            <a:r>
              <a:rPr lang="en-US" dirty="0" err="1">
                <a:solidFill>
                  <a:schemeClr val="tx1"/>
                </a:solidFill>
                <a:latin typeface="Consolas" panose="020B0609020204030204" pitchFamily="49" charset="0"/>
                <a:ea typeface="Consolas Regular" charset="0"/>
                <a:cs typeface="Consolas Regular" charset="0"/>
              </a:rPr>
              <a:t>endl</a:t>
            </a:r>
            <a:r>
              <a:rPr lang="en-US" dirty="0">
                <a:solidFill>
                  <a:schemeClr val="tx1"/>
                </a:solidFill>
                <a:latin typeface="Consolas" panose="020B0609020204030204" pitchFamily="49" charset="0"/>
                <a:ea typeface="Consolas Regular" charset="0"/>
                <a:cs typeface="Consolas Regular" charset="0"/>
              </a:rPr>
              <a:t>;</a:t>
            </a:r>
            <a:endParaRPr lang="nn-NO" dirty="0">
              <a:solidFill>
                <a:schemeClr val="tx1"/>
              </a:solidFill>
              <a:latin typeface="Consolas" panose="020B0609020204030204" pitchFamily="49" charset="0"/>
              <a:ea typeface="Consolas Regular" charset="0"/>
              <a:cs typeface="Consolas Regular" charset="0"/>
            </a:endParaRPr>
          </a:p>
        </p:txBody>
      </p:sp>
      <p:sp>
        <p:nvSpPr>
          <p:cNvPr id="20" name="Rectangle 19"/>
          <p:cNvSpPr/>
          <p:nvPr/>
        </p:nvSpPr>
        <p:spPr>
          <a:xfrm>
            <a:off x="725818" y="5804917"/>
            <a:ext cx="3017703" cy="551433"/>
          </a:xfrm>
          <a:prstGeom prst="rect">
            <a:avLst/>
          </a:prstGeom>
          <a:effectLst/>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latin typeface="Calibri Light" charset="0"/>
            </a:endParaRPr>
          </a:p>
        </p:txBody>
      </p:sp>
      <p:sp>
        <p:nvSpPr>
          <p:cNvPr id="21" name="TextBox 20"/>
          <p:cNvSpPr txBox="1"/>
          <p:nvPr/>
        </p:nvSpPr>
        <p:spPr>
          <a:xfrm>
            <a:off x="683113" y="5519270"/>
            <a:ext cx="2035667" cy="307777"/>
          </a:xfrm>
          <a:prstGeom prst="rect">
            <a:avLst/>
          </a:prstGeom>
          <a:noFill/>
          <a:effectLst/>
        </p:spPr>
        <p:txBody>
          <a:bodyPr wrap="square" rtlCol="0">
            <a:spAutoFit/>
          </a:bodyPr>
          <a:lstStyle/>
          <a:p>
            <a:r>
              <a:rPr lang="en-US" sz="1400" dirty="0">
                <a:latin typeface="Chalkduster"/>
                <a:cs typeface="Chalkduster"/>
              </a:rPr>
              <a:t>Screen output</a:t>
            </a:r>
          </a:p>
        </p:txBody>
      </p:sp>
      <p:sp>
        <p:nvSpPr>
          <p:cNvPr id="22" name="TextBox 21"/>
          <p:cNvSpPr txBox="1"/>
          <p:nvPr/>
        </p:nvSpPr>
        <p:spPr>
          <a:xfrm>
            <a:off x="756942" y="5818056"/>
            <a:ext cx="2632285" cy="338554"/>
          </a:xfrm>
          <a:prstGeom prst="rect">
            <a:avLst/>
          </a:prstGeom>
          <a:noFill/>
          <a:effectLst/>
        </p:spPr>
        <p:txBody>
          <a:bodyPr wrap="square" rtlCol="0">
            <a:spAutoFit/>
          </a:bodyPr>
          <a:lstStyle/>
          <a:p>
            <a:r>
              <a:rPr lang="en-US" sz="1600" dirty="0">
                <a:latin typeface="Consolas" panose="020B0609020204030204" pitchFamily="49" charset="0"/>
                <a:ea typeface="Consolas Regular" charset="0"/>
                <a:cs typeface="Consolas Regular" charset="0"/>
              </a:rPr>
              <a:t>0 1</a:t>
            </a:r>
          </a:p>
        </p:txBody>
      </p:sp>
      <p:sp>
        <p:nvSpPr>
          <p:cNvPr id="23" name="TextBox 22"/>
          <p:cNvSpPr txBox="1"/>
          <p:nvPr/>
        </p:nvSpPr>
        <p:spPr>
          <a:xfrm>
            <a:off x="1972652" y="4870036"/>
            <a:ext cx="325730" cy="400110"/>
          </a:xfrm>
          <a:prstGeom prst="rect">
            <a:avLst/>
          </a:prstGeom>
          <a:noFill/>
          <a:effectLst/>
        </p:spPr>
        <p:txBody>
          <a:bodyPr wrap="none" rtlCol="0">
            <a:spAutoFit/>
          </a:bodyPr>
          <a:lstStyle/>
          <a:p>
            <a:r>
              <a:rPr lang="en-US" sz="2000" dirty="0">
                <a:latin typeface="Consolas" panose="020B0609020204030204" pitchFamily="49" charset="0"/>
                <a:cs typeface="Consolas Regular" charset="0"/>
              </a:rPr>
              <a:t>p</a:t>
            </a:r>
          </a:p>
        </p:txBody>
      </p:sp>
      <p:sp>
        <p:nvSpPr>
          <p:cNvPr id="24" name="Rectangle 23"/>
          <p:cNvSpPr/>
          <p:nvPr/>
        </p:nvSpPr>
        <p:spPr>
          <a:xfrm>
            <a:off x="1898822" y="4516928"/>
            <a:ext cx="485429" cy="426948"/>
          </a:xfrm>
          <a:prstGeom prst="rect">
            <a:avLst/>
          </a:prstGeom>
          <a:solidFill>
            <a:schemeClr val="accent1">
              <a:lumMod val="40000"/>
              <a:lumOff val="60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Consolas" panose="020B0609020204030204" pitchFamily="49" charset="0"/>
              <a:ea typeface="Consolas Regular" charset="0"/>
              <a:cs typeface="Consolas Regular" charset="0"/>
            </a:endParaRPr>
          </a:p>
        </p:txBody>
      </p:sp>
      <p:cxnSp>
        <p:nvCxnSpPr>
          <p:cNvPr id="25" name="Straight Arrow Connector 24"/>
          <p:cNvCxnSpPr>
            <a:endCxn id="13" idx="2"/>
          </p:cNvCxnSpPr>
          <p:nvPr/>
        </p:nvCxnSpPr>
        <p:spPr>
          <a:xfrm flipH="1" flipV="1">
            <a:off x="2132834" y="4322513"/>
            <a:ext cx="11059" cy="407889"/>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3288800" y="4633748"/>
            <a:ext cx="607859" cy="400110"/>
          </a:xfrm>
          <a:prstGeom prst="rect">
            <a:avLst/>
          </a:prstGeom>
          <a:noFill/>
          <a:effectLst/>
        </p:spPr>
        <p:txBody>
          <a:bodyPr wrap="none" rtlCol="0">
            <a:spAutoFit/>
          </a:bodyPr>
          <a:lstStyle/>
          <a:p>
            <a:r>
              <a:rPr lang="en-US" sz="2000" dirty="0">
                <a:latin typeface="Consolas" panose="020B0609020204030204" pitchFamily="49" charset="0"/>
                <a:cs typeface="Consolas Regular" charset="0"/>
              </a:rPr>
              <a:t>p+1</a:t>
            </a:r>
          </a:p>
        </p:txBody>
      </p:sp>
      <p:cxnSp>
        <p:nvCxnSpPr>
          <p:cNvPr id="29" name="Straight Arrow Connector 28"/>
          <p:cNvCxnSpPr/>
          <p:nvPr/>
        </p:nvCxnSpPr>
        <p:spPr>
          <a:xfrm flipH="1" flipV="1">
            <a:off x="3581876" y="4322513"/>
            <a:ext cx="11059" cy="407889"/>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2484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
                                            <p:txEl>
                                              <p:pRg st="1" end="1"/>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9">
                                            <p:txEl>
                                              <p:pRg st="3" end="3"/>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3" grpId="0"/>
      <p:bldP spid="14" grpId="0"/>
      <p:bldP spid="15" grpId="0"/>
      <p:bldP spid="16" grpId="0"/>
      <p:bldP spid="17" grpId="0"/>
      <p:bldP spid="18" grpId="0"/>
      <p:bldP spid="22" grpId="0"/>
      <p:bldP spid="23" grpId="0"/>
      <p:bldP spid="24" grpId="0" animBg="1"/>
      <p:bldP spid="2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 Operations</a:t>
            </a:r>
          </a:p>
        </p:txBody>
      </p:sp>
      <p:sp>
        <p:nvSpPr>
          <p:cNvPr id="3" name="Content Placeholder 2"/>
          <p:cNvSpPr>
            <a:spLocks noGrp="1"/>
          </p:cNvSpPr>
          <p:nvPr>
            <p:ph idx="1"/>
          </p:nvPr>
        </p:nvSpPr>
        <p:spPr/>
        <p:txBody>
          <a:bodyPr/>
          <a:lstStyle/>
          <a:p>
            <a:r>
              <a:rPr lang="en-US" dirty="0"/>
              <a:t>We may also compare if two pointers are the same, i.e., if they point to the same memory location:</a:t>
            </a:r>
          </a:p>
        </p:txBody>
      </p:sp>
      <p:sp>
        <p:nvSpPr>
          <p:cNvPr id="5" name="Slide Number Placeholder 4"/>
          <p:cNvSpPr>
            <a:spLocks noGrp="1"/>
          </p:cNvSpPr>
          <p:nvPr>
            <p:ph type="sldNum" sz="quarter" idx="12"/>
          </p:nvPr>
        </p:nvSpPr>
        <p:spPr/>
        <p:txBody>
          <a:bodyPr/>
          <a:lstStyle/>
          <a:p>
            <a:fld id="{A2D5F323-9395-A24C-8003-89F99F5948AE}" type="slidenum">
              <a:rPr lang="en-US" smtClean="0"/>
              <a:pPr/>
              <a:t>42</a:t>
            </a:fld>
            <a:endParaRPr lang="en-US"/>
          </a:p>
        </p:txBody>
      </p:sp>
      <p:sp>
        <p:nvSpPr>
          <p:cNvPr id="7" name="Rectangle 6"/>
          <p:cNvSpPr/>
          <p:nvPr/>
        </p:nvSpPr>
        <p:spPr>
          <a:xfrm>
            <a:off x="1653951" y="2520501"/>
            <a:ext cx="4252549" cy="3239111"/>
          </a:xfrm>
          <a:prstGeom prst="rect">
            <a:avLst/>
          </a:prstGeom>
          <a:solidFill>
            <a:srgbClr val="DCE6F2"/>
          </a:solidFill>
          <a:effectLst/>
        </p:spPr>
        <p:style>
          <a:lnRef idx="1">
            <a:schemeClr val="dk1"/>
          </a:lnRef>
          <a:fillRef idx="2">
            <a:schemeClr val="dk1"/>
          </a:fillRef>
          <a:effectRef idx="1">
            <a:schemeClr val="dk1"/>
          </a:effectRef>
          <a:fontRef idx="minor">
            <a:schemeClr val="dk1"/>
          </a:fontRef>
        </p:style>
        <p:txBody>
          <a:bodyPr rtlCol="0" anchor="ctr"/>
          <a:lstStyle/>
          <a:p>
            <a:r>
              <a:rPr lang="nn-NO" dirty="0">
                <a:solidFill>
                  <a:schemeClr val="tx1"/>
                </a:solidFill>
                <a:latin typeface="Consolas" panose="020B0609020204030204" pitchFamily="49" charset="0"/>
                <a:ea typeface="Consolas Regular" charset="0"/>
                <a:cs typeface="Consolas Regular" charset="0"/>
              </a:rPr>
              <a:t>  </a:t>
            </a:r>
            <a:r>
              <a:rPr lang="en-US" dirty="0" err="1">
                <a:solidFill>
                  <a:schemeClr val="tx1"/>
                </a:solidFill>
                <a:latin typeface="Consolas" panose="020B0609020204030204" pitchFamily="49" charset="0"/>
                <a:ea typeface="Consolas Regular" charset="0"/>
                <a:cs typeface="Consolas Regular" charset="0"/>
              </a:rPr>
              <a:t>int</a:t>
            </a:r>
            <a:r>
              <a:rPr lang="en-US" dirty="0">
                <a:solidFill>
                  <a:schemeClr val="tx1"/>
                </a:solidFill>
                <a:latin typeface="Consolas" panose="020B0609020204030204" pitchFamily="49" charset="0"/>
                <a:ea typeface="Consolas Regular" charset="0"/>
                <a:cs typeface="Consolas Regular" charset="0"/>
              </a:rPr>
              <a:t> a[5];</a:t>
            </a:r>
          </a:p>
          <a:p>
            <a:r>
              <a:rPr lang="en-US" dirty="0">
                <a:solidFill>
                  <a:schemeClr val="tx1"/>
                </a:solidFill>
                <a:latin typeface="Consolas" panose="020B0609020204030204" pitchFamily="49" charset="0"/>
                <a:ea typeface="Consolas Regular" charset="0"/>
                <a:cs typeface="Consolas Regular" charset="0"/>
              </a:rPr>
              <a:t>  …</a:t>
            </a:r>
          </a:p>
          <a:p>
            <a:r>
              <a:rPr lang="en-US" dirty="0">
                <a:solidFill>
                  <a:schemeClr val="tx1"/>
                </a:solidFill>
                <a:latin typeface="Consolas" panose="020B0609020204030204" pitchFamily="49" charset="0"/>
                <a:ea typeface="Consolas Regular" charset="0"/>
                <a:cs typeface="Consolas Regular" charset="0"/>
              </a:rPr>
              <a:t>  </a:t>
            </a:r>
          </a:p>
          <a:p>
            <a:r>
              <a:rPr lang="en-US" dirty="0">
                <a:solidFill>
                  <a:schemeClr val="tx1"/>
                </a:solidFill>
                <a:latin typeface="Consolas" panose="020B0609020204030204" pitchFamily="49" charset="0"/>
                <a:ea typeface="Consolas Regular" charset="0"/>
                <a:cs typeface="Consolas Regular" charset="0"/>
              </a:rPr>
              <a:t>  </a:t>
            </a:r>
            <a:r>
              <a:rPr lang="en-US" dirty="0" err="1">
                <a:solidFill>
                  <a:schemeClr val="tx1"/>
                </a:solidFill>
                <a:latin typeface="Consolas" panose="020B0609020204030204" pitchFamily="49" charset="0"/>
                <a:ea typeface="Consolas Regular" charset="0"/>
                <a:cs typeface="Consolas Regular" charset="0"/>
              </a:rPr>
              <a:t>int</a:t>
            </a:r>
            <a:r>
              <a:rPr lang="en-US" dirty="0">
                <a:solidFill>
                  <a:schemeClr val="tx1"/>
                </a:solidFill>
                <a:latin typeface="Consolas" panose="020B0609020204030204" pitchFamily="49" charset="0"/>
                <a:ea typeface="Consolas Regular" charset="0"/>
                <a:cs typeface="Consolas Regular" charset="0"/>
              </a:rPr>
              <a:t> * p = a, * q = a + 5;</a:t>
            </a:r>
          </a:p>
          <a:p>
            <a:endParaRPr lang="en-US" dirty="0">
              <a:solidFill>
                <a:schemeClr val="tx1"/>
              </a:solidFill>
              <a:latin typeface="Consolas" panose="020B0609020204030204" pitchFamily="49" charset="0"/>
              <a:ea typeface="Consolas Regular" charset="0"/>
              <a:cs typeface="Consolas Regular" charset="0"/>
            </a:endParaRPr>
          </a:p>
          <a:p>
            <a:r>
              <a:rPr lang="en-US" dirty="0">
                <a:solidFill>
                  <a:schemeClr val="tx1"/>
                </a:solidFill>
                <a:latin typeface="Consolas" panose="020B0609020204030204" pitchFamily="49" charset="0"/>
                <a:ea typeface="Consolas Regular" charset="0"/>
                <a:cs typeface="Consolas Regular" charset="0"/>
              </a:rPr>
              <a:t>  while ( </a:t>
            </a:r>
            <a:r>
              <a:rPr lang="en-US" dirty="0">
                <a:solidFill>
                  <a:srgbClr val="E46C0A"/>
                </a:solidFill>
                <a:latin typeface="Consolas" panose="020B0609020204030204" pitchFamily="49" charset="0"/>
                <a:ea typeface="Consolas Regular" charset="0"/>
                <a:cs typeface="Consolas Regular" charset="0"/>
              </a:rPr>
              <a:t>p != q</a:t>
            </a:r>
            <a:r>
              <a:rPr lang="en-US" dirty="0">
                <a:solidFill>
                  <a:schemeClr val="tx1"/>
                </a:solidFill>
                <a:latin typeface="Consolas" panose="020B0609020204030204" pitchFamily="49" charset="0"/>
                <a:ea typeface="Consolas Regular" charset="0"/>
                <a:cs typeface="Consolas Regular" charset="0"/>
              </a:rPr>
              <a:t> ) {</a:t>
            </a:r>
          </a:p>
          <a:p>
            <a:r>
              <a:rPr lang="en-US" dirty="0">
                <a:solidFill>
                  <a:schemeClr val="tx1"/>
                </a:solidFill>
                <a:latin typeface="Consolas" panose="020B0609020204030204" pitchFamily="49" charset="0"/>
                <a:ea typeface="Consolas Regular" charset="0"/>
                <a:cs typeface="Consolas Regular" charset="0"/>
              </a:rPr>
              <a:t>    </a:t>
            </a:r>
            <a:r>
              <a:rPr lang="en-US" dirty="0" err="1">
                <a:solidFill>
                  <a:schemeClr val="tx1"/>
                </a:solidFill>
                <a:latin typeface="Consolas" panose="020B0609020204030204" pitchFamily="49" charset="0"/>
                <a:ea typeface="Consolas Regular" charset="0"/>
                <a:cs typeface="Consolas Regular" charset="0"/>
              </a:rPr>
              <a:t>cout</a:t>
            </a:r>
            <a:r>
              <a:rPr lang="en-US" dirty="0">
                <a:solidFill>
                  <a:schemeClr val="tx1"/>
                </a:solidFill>
                <a:latin typeface="Consolas" panose="020B0609020204030204" pitchFamily="49" charset="0"/>
                <a:ea typeface="Consolas Regular" charset="0"/>
                <a:cs typeface="Consolas Regular" charset="0"/>
              </a:rPr>
              <a:t> &lt;&lt; *p &lt;&lt; ' ';</a:t>
            </a:r>
          </a:p>
          <a:p>
            <a:r>
              <a:rPr lang="en-US" dirty="0">
                <a:solidFill>
                  <a:schemeClr val="tx1"/>
                </a:solidFill>
                <a:latin typeface="Consolas" panose="020B0609020204030204" pitchFamily="49" charset="0"/>
                <a:ea typeface="Consolas Regular" charset="0"/>
                <a:cs typeface="Consolas Regular" charset="0"/>
              </a:rPr>
              <a:t>    ++p;</a:t>
            </a:r>
          </a:p>
          <a:p>
            <a:r>
              <a:rPr lang="en-US" dirty="0">
                <a:solidFill>
                  <a:schemeClr val="tx1"/>
                </a:solidFill>
                <a:latin typeface="Consolas" panose="020B0609020204030204" pitchFamily="49" charset="0"/>
                <a:ea typeface="Consolas Regular" charset="0"/>
                <a:cs typeface="Consolas Regular" charset="0"/>
              </a:rPr>
              <a:t>  }</a:t>
            </a:r>
            <a:endParaRPr lang="nn-NO" dirty="0">
              <a:solidFill>
                <a:schemeClr val="tx1"/>
              </a:solidFill>
              <a:latin typeface="Consolas" panose="020B0609020204030204" pitchFamily="49" charset="0"/>
              <a:ea typeface="Consolas Regular" charset="0"/>
              <a:cs typeface="Consolas Regular" charset="0"/>
            </a:endParaRPr>
          </a:p>
        </p:txBody>
      </p:sp>
      <p:sp>
        <p:nvSpPr>
          <p:cNvPr id="8" name="TextBox 7"/>
          <p:cNvSpPr txBox="1"/>
          <p:nvPr/>
        </p:nvSpPr>
        <p:spPr>
          <a:xfrm>
            <a:off x="1653951" y="5697532"/>
            <a:ext cx="2308482" cy="369332"/>
          </a:xfrm>
          <a:prstGeom prst="rect">
            <a:avLst/>
          </a:prstGeom>
          <a:noFill/>
          <a:effectLst/>
        </p:spPr>
        <p:txBody>
          <a:bodyPr wrap="none" rtlCol="0">
            <a:spAutoFit/>
          </a:bodyPr>
          <a:lstStyle/>
          <a:p>
            <a:r>
              <a:rPr lang="en-US" dirty="0" err="1">
                <a:latin typeface="Calibri Light" charset="0"/>
              </a:rPr>
              <a:t>pointer_operation.cpp</a:t>
            </a:r>
            <a:endParaRPr lang="en-US" dirty="0">
              <a:latin typeface="Calibri Light" charset="0"/>
            </a:endParaRPr>
          </a:p>
        </p:txBody>
      </p:sp>
      <p:sp>
        <p:nvSpPr>
          <p:cNvPr id="9" name="Rounded Rectangle 8"/>
          <p:cNvSpPr/>
          <p:nvPr/>
        </p:nvSpPr>
        <p:spPr>
          <a:xfrm>
            <a:off x="5136439" y="5147923"/>
            <a:ext cx="3202011" cy="744739"/>
          </a:xfrm>
          <a:prstGeom prst="roundRect">
            <a:avLst/>
          </a:prstGeom>
          <a:ln/>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latin typeface="Avenir Next Condensed Regular" charset="0"/>
              </a:rPr>
              <a:t>What does this program do?</a:t>
            </a:r>
            <a:endParaRPr lang="en-US" dirty="0">
              <a:solidFill>
                <a:srgbClr val="E46C0A"/>
              </a:solidFill>
              <a:latin typeface="Consolas" panose="020B0609020204030204" pitchFamily="49" charset="0"/>
              <a:ea typeface="Consolas Regular" charset="0"/>
              <a:cs typeface="Consolas Regular" charset="0"/>
            </a:endParaRPr>
          </a:p>
        </p:txBody>
      </p:sp>
    </p:spTree>
    <p:extLst>
      <p:ext uri="{BB962C8B-B14F-4D97-AF65-F5344CB8AC3E}">
        <p14:creationId xmlns:p14="http://schemas.microsoft.com/office/powerpoint/2010/main" val="13581343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AD78E6-D7AE-491B-AB44-E8B140DFD3A1}"/>
              </a:ext>
            </a:extLst>
          </p:cNvPr>
          <p:cNvSpPr>
            <a:spLocks noGrp="1"/>
          </p:cNvSpPr>
          <p:nvPr>
            <p:ph type="title"/>
          </p:nvPr>
        </p:nvSpPr>
        <p:spPr/>
        <p:txBody>
          <a:bodyPr/>
          <a:lstStyle/>
          <a:p>
            <a:r>
              <a:rPr lang="en-US" dirty="0" err="1"/>
              <a:t>PhoneBook</a:t>
            </a:r>
            <a:r>
              <a:rPr lang="en-US" dirty="0"/>
              <a:t> Manager</a:t>
            </a:r>
          </a:p>
        </p:txBody>
      </p:sp>
      <p:sp>
        <p:nvSpPr>
          <p:cNvPr id="6" name="Text Placeholder 5">
            <a:extLst>
              <a:ext uri="{FF2B5EF4-FFF2-40B4-BE49-F238E27FC236}">
                <a16:creationId xmlns:a16="http://schemas.microsoft.com/office/drawing/2014/main" id="{9863B923-4F17-4D98-9ED8-9A77C3C1D2FD}"/>
              </a:ext>
            </a:extLst>
          </p:cNvPr>
          <p:cNvSpPr>
            <a:spLocks noGrp="1"/>
          </p:cNvSpPr>
          <p:nvPr>
            <p:ph type="body" idx="1"/>
          </p:nvPr>
        </p:nvSpPr>
        <p:spPr/>
        <p:txBody>
          <a:bodyPr/>
          <a:lstStyle/>
          <a:p>
            <a:r>
              <a:rPr lang="en-US" dirty="0"/>
              <a:t>Tutorial Problems – Dynamic Memory Management</a:t>
            </a:r>
          </a:p>
        </p:txBody>
      </p:sp>
      <p:sp>
        <p:nvSpPr>
          <p:cNvPr id="4" name="Slide Number Placeholder 3">
            <a:extLst>
              <a:ext uri="{FF2B5EF4-FFF2-40B4-BE49-F238E27FC236}">
                <a16:creationId xmlns:a16="http://schemas.microsoft.com/office/drawing/2014/main" id="{ACD729B2-D49E-4769-90A3-50AC4D72732A}"/>
              </a:ext>
            </a:extLst>
          </p:cNvPr>
          <p:cNvSpPr>
            <a:spLocks noGrp="1"/>
          </p:cNvSpPr>
          <p:nvPr>
            <p:ph type="sldNum" sz="quarter" idx="12"/>
          </p:nvPr>
        </p:nvSpPr>
        <p:spPr/>
        <p:txBody>
          <a:bodyPr/>
          <a:lstStyle/>
          <a:p>
            <a:fld id="{A2D5F323-9395-A24C-8003-89F99F5948AE}" type="slidenum">
              <a:rPr lang="en-US" smtClean="0"/>
              <a:pPr/>
              <a:t>43</a:t>
            </a:fld>
            <a:endParaRPr lang="en-US" dirty="0"/>
          </a:p>
        </p:txBody>
      </p:sp>
    </p:spTree>
    <p:extLst>
      <p:ext uri="{BB962C8B-B14F-4D97-AF65-F5344CB8AC3E}">
        <p14:creationId xmlns:p14="http://schemas.microsoft.com/office/powerpoint/2010/main" val="1207840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Phonebook Manager</a:t>
            </a:r>
          </a:p>
        </p:txBody>
      </p:sp>
      <p:sp>
        <p:nvSpPr>
          <p:cNvPr id="3" name="Content Placeholder 2"/>
          <p:cNvSpPr>
            <a:spLocks noGrp="1"/>
          </p:cNvSpPr>
          <p:nvPr>
            <p:ph idx="1"/>
          </p:nvPr>
        </p:nvSpPr>
        <p:spPr/>
        <p:txBody>
          <a:bodyPr/>
          <a:lstStyle/>
          <a:p>
            <a:r>
              <a:rPr lang="en-US" dirty="0"/>
              <a:t>We are going to work on a program that manages a phonebook that stores phone records.  Functions provided by the phonebook are:</a:t>
            </a:r>
          </a:p>
          <a:p>
            <a:pPr lvl="1"/>
            <a:r>
              <a:rPr lang="en-US" dirty="0"/>
              <a:t>Load a phonebook from an external file</a:t>
            </a:r>
          </a:p>
          <a:p>
            <a:pPr lvl="1"/>
            <a:r>
              <a:rPr lang="en-US" dirty="0"/>
              <a:t>Print the records in a phonebook</a:t>
            </a:r>
          </a:p>
          <a:p>
            <a:pPr lvl="1"/>
            <a:r>
              <a:rPr lang="en-US" dirty="0"/>
              <a:t>Sort the records in a phonebook</a:t>
            </a:r>
          </a:p>
          <a:p>
            <a:pPr lvl="1"/>
            <a:r>
              <a:rPr lang="en-US" dirty="0"/>
              <a:t>Search in a phonebook</a:t>
            </a:r>
          </a:p>
          <a:p>
            <a:pPr lvl="1"/>
            <a:r>
              <a:rPr lang="en-US" dirty="0"/>
              <a:t>Save a phonebook to an external file</a:t>
            </a:r>
          </a:p>
          <a:p>
            <a:pPr lvl="1"/>
            <a:r>
              <a:rPr lang="en-US" dirty="0"/>
              <a:t>Add a record</a:t>
            </a:r>
          </a:p>
          <a:p>
            <a:pPr lvl="1"/>
            <a:endParaRPr lang="en-US" dirty="0"/>
          </a:p>
        </p:txBody>
      </p:sp>
      <p:sp>
        <p:nvSpPr>
          <p:cNvPr id="4" name="Slide Number Placeholder 3"/>
          <p:cNvSpPr>
            <a:spLocks noGrp="1"/>
          </p:cNvSpPr>
          <p:nvPr>
            <p:ph type="sldNum" sz="quarter" idx="12"/>
          </p:nvPr>
        </p:nvSpPr>
        <p:spPr/>
        <p:txBody>
          <a:bodyPr/>
          <a:lstStyle/>
          <a:p>
            <a:fld id="{A2D5F323-9395-A24C-8003-89F99F5948AE}" type="slidenum">
              <a:rPr lang="en-US" smtClean="0"/>
              <a:pPr/>
              <a:t>44</a:t>
            </a:fld>
            <a:endParaRPr lang="en-US"/>
          </a:p>
        </p:txBody>
      </p:sp>
      <p:sp>
        <p:nvSpPr>
          <p:cNvPr id="5" name="Rounded Rectangle 4"/>
          <p:cNvSpPr/>
          <p:nvPr/>
        </p:nvSpPr>
        <p:spPr>
          <a:xfrm>
            <a:off x="574493" y="5160361"/>
            <a:ext cx="7576637" cy="796925"/>
          </a:xfrm>
          <a:prstGeom prst="round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b="1" dirty="0" err="1">
                <a:latin typeface="Menlo Regular" pitchFamily="49" charset="0"/>
                <a:ea typeface="Menlo Regular" pitchFamily="49" charset="0"/>
                <a:cs typeface="Menlo Regular" pitchFamily="49" charset="0"/>
              </a:rPr>
              <a:t>phonebook_incomplete.cpp</a:t>
            </a:r>
            <a:r>
              <a:rPr lang="en-US" sz="1600" dirty="0">
                <a:latin typeface="Segoe Print" pitchFamily="2" charset="0"/>
              </a:rPr>
              <a:t> and </a:t>
            </a:r>
            <a:r>
              <a:rPr lang="en-US" sz="1600" b="1" dirty="0" err="1">
                <a:latin typeface="Menlo Regular" pitchFamily="49" charset="0"/>
                <a:ea typeface="Menlo Regular" pitchFamily="49" charset="0"/>
                <a:cs typeface="Menlo Regular" pitchFamily="49" charset="0"/>
              </a:rPr>
              <a:t>phonebook.txt</a:t>
            </a:r>
            <a:r>
              <a:rPr lang="en-US" sz="1600" dirty="0">
                <a:latin typeface="Segoe Print" pitchFamily="2" charset="0"/>
              </a:rPr>
              <a:t> (a file containing phone records) are given to you.</a:t>
            </a:r>
          </a:p>
        </p:txBody>
      </p:sp>
      <p:sp>
        <p:nvSpPr>
          <p:cNvPr id="6" name="Rounded Rectangle 5"/>
          <p:cNvSpPr/>
          <p:nvPr/>
        </p:nvSpPr>
        <p:spPr>
          <a:xfrm>
            <a:off x="5328030" y="3126962"/>
            <a:ext cx="3637562" cy="1614694"/>
          </a:xfrm>
          <a:prstGeom prst="roundRect">
            <a:avLst/>
          </a:prstGeom>
          <a:solidFill>
            <a:schemeClr val="accent6"/>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a:latin typeface="Segoe Print" pitchFamily="2" charset="0"/>
              </a:rPr>
              <a:t>No worry, most of these functions are implemented.  But it is recommended that you take time (could be after the tutorial) to go through the codes and learn more about them.</a:t>
            </a:r>
          </a:p>
        </p:txBody>
      </p:sp>
      <p:sp>
        <p:nvSpPr>
          <p:cNvPr id="7" name="TextBox 6">
            <a:extLst>
              <a:ext uri="{FF2B5EF4-FFF2-40B4-BE49-F238E27FC236}">
                <a16:creationId xmlns:a16="http://schemas.microsoft.com/office/drawing/2014/main" id="{E0A80E60-E538-1A46-876D-8CE2D49BFE9F}"/>
              </a:ext>
            </a:extLst>
          </p:cNvPr>
          <p:cNvSpPr txBox="1"/>
          <p:nvPr/>
        </p:nvSpPr>
        <p:spPr>
          <a:xfrm>
            <a:off x="457200" y="5991151"/>
            <a:ext cx="7485884" cy="646331"/>
          </a:xfrm>
          <a:prstGeom prst="rect">
            <a:avLst/>
          </a:prstGeom>
          <a:noFill/>
        </p:spPr>
        <p:txBody>
          <a:bodyPr wrap="square" rtlCol="0">
            <a:spAutoFit/>
          </a:bodyPr>
          <a:lstStyle/>
          <a:p>
            <a:r>
              <a:rPr lang="en-US" b="1" dirty="0" err="1">
                <a:solidFill>
                  <a:schemeClr val="accent6">
                    <a:lumMod val="75000"/>
                  </a:schemeClr>
                </a:solidFill>
              </a:rPr>
              <a:t>phonebook.cpp</a:t>
            </a:r>
            <a:r>
              <a:rPr lang="en-US" b="1" dirty="0">
                <a:solidFill>
                  <a:schemeClr val="accent6">
                    <a:lumMod val="75000"/>
                  </a:schemeClr>
                </a:solidFill>
              </a:rPr>
              <a:t> provides the completed version of this tutorial problem.  You may compile and run it to see the expected results first.</a:t>
            </a:r>
          </a:p>
        </p:txBody>
      </p:sp>
    </p:spTree>
    <p:extLst>
      <p:ext uri="{BB962C8B-B14F-4D97-AF65-F5344CB8AC3E}">
        <p14:creationId xmlns:p14="http://schemas.microsoft.com/office/powerpoint/2010/main" val="24541927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Phonebook Manager</a:t>
            </a:r>
          </a:p>
        </p:txBody>
      </p:sp>
      <p:sp>
        <p:nvSpPr>
          <p:cNvPr id="3" name="Content Placeholder 2"/>
          <p:cNvSpPr>
            <a:spLocks noGrp="1"/>
          </p:cNvSpPr>
          <p:nvPr>
            <p:ph idx="1"/>
          </p:nvPr>
        </p:nvSpPr>
        <p:spPr/>
        <p:txBody>
          <a:bodyPr>
            <a:normAutofit/>
          </a:bodyPr>
          <a:lstStyle/>
          <a:p>
            <a:r>
              <a:rPr lang="en-US" dirty="0"/>
              <a:t>We focus ONLY on maintaining a dynamic array that stores the phone records so that the phonebook manager can handle as many phonebook records as the user requires, in a time/space efficient manner.</a:t>
            </a:r>
          </a:p>
          <a:p>
            <a:r>
              <a:rPr lang="en-US" dirty="0"/>
              <a:t>You will be implementing a function called </a:t>
            </a:r>
            <a:r>
              <a:rPr lang="en-US" sz="1800" b="1" dirty="0" err="1">
                <a:latin typeface="Menlo Regular"/>
                <a:cs typeface="Menlo Regular"/>
              </a:rPr>
              <a:t>grow_phonebook</a:t>
            </a:r>
            <a:r>
              <a:rPr lang="en-US" sz="1800" b="1" dirty="0">
                <a:latin typeface="Menlo Regular"/>
                <a:cs typeface="Menlo Regular"/>
              </a:rPr>
              <a:t>()</a:t>
            </a:r>
            <a:r>
              <a:rPr lang="en-US" sz="1800" dirty="0">
                <a:latin typeface="Menlo Regular"/>
                <a:cs typeface="Menlo Regular"/>
              </a:rPr>
              <a:t> </a:t>
            </a:r>
            <a:r>
              <a:rPr lang="en-US" dirty="0"/>
              <a:t>which enlarges the size of the dynamic array</a:t>
            </a:r>
            <a:r>
              <a:rPr lang="en-US" dirty="0">
                <a:solidFill>
                  <a:schemeClr val="accent6">
                    <a:lumMod val="75000"/>
                  </a:schemeClr>
                </a:solidFill>
              </a:rPr>
              <a:t> </a:t>
            </a:r>
            <a:r>
              <a:rPr lang="en-US" i="1" dirty="0">
                <a:solidFill>
                  <a:schemeClr val="accent6">
                    <a:lumMod val="75000"/>
                  </a:schemeClr>
                </a:solidFill>
              </a:rPr>
              <a:t>(i.e., the size of phonebook)</a:t>
            </a:r>
            <a:r>
              <a:rPr lang="en-US" dirty="0"/>
              <a:t> when necessary.</a:t>
            </a:r>
          </a:p>
          <a:p>
            <a:r>
              <a:rPr lang="en-US" dirty="0"/>
              <a:t>The phonebook is initially of size 3, i.e., it can hold 3 records at most:</a:t>
            </a:r>
          </a:p>
        </p:txBody>
      </p:sp>
      <p:sp>
        <p:nvSpPr>
          <p:cNvPr id="4" name="Slide Number Placeholder 3"/>
          <p:cNvSpPr>
            <a:spLocks noGrp="1"/>
          </p:cNvSpPr>
          <p:nvPr>
            <p:ph type="sldNum" sz="quarter" idx="12"/>
          </p:nvPr>
        </p:nvSpPr>
        <p:spPr/>
        <p:txBody>
          <a:bodyPr/>
          <a:lstStyle/>
          <a:p>
            <a:fld id="{A2D5F323-9395-A24C-8003-89F99F5948AE}" type="slidenum">
              <a:rPr lang="en-US" smtClean="0"/>
              <a:pPr/>
              <a:t>45</a:t>
            </a:fld>
            <a:endParaRPr lang="en-US"/>
          </a:p>
        </p:txBody>
      </p:sp>
      <p:sp>
        <p:nvSpPr>
          <p:cNvPr id="5" name="Rectangle 4"/>
          <p:cNvSpPr/>
          <p:nvPr/>
        </p:nvSpPr>
        <p:spPr>
          <a:xfrm>
            <a:off x="1827639" y="5473276"/>
            <a:ext cx="6303802" cy="722546"/>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lvl="1"/>
            <a:r>
              <a:rPr lang="en-US" sz="1400" dirty="0" err="1">
                <a:solidFill>
                  <a:schemeClr val="tx1"/>
                </a:solidFill>
                <a:latin typeface="Menlo Regular"/>
                <a:cs typeface="Menlo Regular"/>
              </a:rPr>
              <a:t>int</a:t>
            </a:r>
            <a:r>
              <a:rPr lang="en-US" sz="1400" dirty="0">
                <a:solidFill>
                  <a:schemeClr val="tx1"/>
                </a:solidFill>
                <a:latin typeface="Menlo Regular"/>
                <a:cs typeface="Menlo Regular"/>
              </a:rPr>
              <a:t> </a:t>
            </a:r>
            <a:r>
              <a:rPr lang="en-US" sz="1400" dirty="0" err="1">
                <a:solidFill>
                  <a:schemeClr val="tx1"/>
                </a:solidFill>
                <a:latin typeface="Menlo Regular"/>
                <a:cs typeface="Menlo Regular"/>
              </a:rPr>
              <a:t>phonebook_size</a:t>
            </a:r>
            <a:r>
              <a:rPr lang="en-US" sz="1400" dirty="0">
                <a:solidFill>
                  <a:schemeClr val="tx1"/>
                </a:solidFill>
                <a:latin typeface="Menlo Regular"/>
                <a:cs typeface="Menlo Regular"/>
              </a:rPr>
              <a:t> = 3;</a:t>
            </a:r>
          </a:p>
          <a:p>
            <a:pPr lvl="1"/>
            <a:r>
              <a:rPr lang="en-US" sz="1400" dirty="0" err="1">
                <a:solidFill>
                  <a:schemeClr val="tx1"/>
                </a:solidFill>
                <a:latin typeface="Menlo Regular"/>
                <a:cs typeface="Menlo Regular"/>
              </a:rPr>
              <a:t>PhoneRec</a:t>
            </a:r>
            <a:r>
              <a:rPr lang="en-US" sz="1400" dirty="0">
                <a:solidFill>
                  <a:schemeClr val="tx1"/>
                </a:solidFill>
                <a:latin typeface="Menlo Regular"/>
                <a:cs typeface="Menlo Regular"/>
              </a:rPr>
              <a:t> * phonebook = new </a:t>
            </a:r>
            <a:r>
              <a:rPr lang="en-US" sz="1400" dirty="0" err="1">
                <a:solidFill>
                  <a:schemeClr val="tx1"/>
                </a:solidFill>
                <a:latin typeface="Menlo Regular"/>
                <a:cs typeface="Menlo Regular"/>
              </a:rPr>
              <a:t>PhoneRec</a:t>
            </a:r>
            <a:r>
              <a:rPr lang="en-US" sz="1400" dirty="0">
                <a:solidFill>
                  <a:schemeClr val="tx1"/>
                </a:solidFill>
                <a:latin typeface="Menlo Regular"/>
                <a:cs typeface="Menlo Regular"/>
              </a:rPr>
              <a:t>[</a:t>
            </a:r>
            <a:r>
              <a:rPr lang="en-US" sz="1400" dirty="0" err="1">
                <a:solidFill>
                  <a:schemeClr val="tx1"/>
                </a:solidFill>
                <a:latin typeface="Menlo Regular"/>
                <a:cs typeface="Menlo Regular"/>
              </a:rPr>
              <a:t>phonebook_size</a:t>
            </a:r>
            <a:r>
              <a:rPr lang="en-US" sz="1400" dirty="0">
                <a:solidFill>
                  <a:schemeClr val="tx1"/>
                </a:solidFill>
                <a:latin typeface="Menlo Regular"/>
                <a:cs typeface="Menlo Regular"/>
              </a:rPr>
              <a:t>];</a:t>
            </a:r>
          </a:p>
        </p:txBody>
      </p:sp>
      <p:sp>
        <p:nvSpPr>
          <p:cNvPr id="6" name="TextBox 5"/>
          <p:cNvSpPr txBox="1"/>
          <p:nvPr/>
        </p:nvSpPr>
        <p:spPr>
          <a:xfrm>
            <a:off x="1719223" y="5142804"/>
            <a:ext cx="1087257" cy="369332"/>
          </a:xfrm>
          <a:prstGeom prst="rect">
            <a:avLst/>
          </a:prstGeom>
          <a:noFill/>
        </p:spPr>
        <p:txBody>
          <a:bodyPr wrap="none" rtlCol="0">
            <a:spAutoFit/>
          </a:bodyPr>
          <a:lstStyle/>
          <a:p>
            <a:r>
              <a:rPr lang="en-US" dirty="0"/>
              <a:t>In main():</a:t>
            </a:r>
          </a:p>
        </p:txBody>
      </p:sp>
    </p:spTree>
    <p:extLst>
      <p:ext uri="{BB962C8B-B14F-4D97-AF65-F5344CB8AC3E}">
        <p14:creationId xmlns:p14="http://schemas.microsoft.com/office/powerpoint/2010/main" val="5170095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Phonebook Manager</a:t>
            </a:r>
          </a:p>
        </p:txBody>
      </p:sp>
      <p:sp>
        <p:nvSpPr>
          <p:cNvPr id="3" name="Content Placeholder 2"/>
          <p:cNvSpPr>
            <a:spLocks noGrp="1"/>
          </p:cNvSpPr>
          <p:nvPr>
            <p:ph idx="1"/>
          </p:nvPr>
        </p:nvSpPr>
        <p:spPr/>
        <p:txBody>
          <a:bodyPr/>
          <a:lstStyle/>
          <a:p>
            <a:r>
              <a:rPr lang="en-US" dirty="0"/>
              <a:t>Compile and run </a:t>
            </a:r>
            <a:r>
              <a:rPr lang="en-US" sz="2000" b="1" dirty="0" err="1">
                <a:latin typeface="Menlo Regular" pitchFamily="49" charset="0"/>
                <a:ea typeface="Menlo Regular" pitchFamily="49" charset="0"/>
                <a:cs typeface="Menlo Regular" pitchFamily="49" charset="0"/>
              </a:rPr>
              <a:t>phonebook_incomplete.cpp</a:t>
            </a:r>
            <a:r>
              <a:rPr lang="en-US" dirty="0"/>
              <a:t>.</a:t>
            </a:r>
          </a:p>
        </p:txBody>
      </p:sp>
      <p:sp>
        <p:nvSpPr>
          <p:cNvPr id="4" name="Slide Number Placeholder 3"/>
          <p:cNvSpPr>
            <a:spLocks noGrp="1"/>
          </p:cNvSpPr>
          <p:nvPr>
            <p:ph type="sldNum" sz="quarter" idx="12"/>
          </p:nvPr>
        </p:nvSpPr>
        <p:spPr/>
        <p:txBody>
          <a:bodyPr/>
          <a:lstStyle/>
          <a:p>
            <a:fld id="{A2D5F323-9395-A24C-8003-89F99F5948AE}" type="slidenum">
              <a:rPr lang="en-US" smtClean="0"/>
              <a:pPr/>
              <a:t>46</a:t>
            </a:fld>
            <a:endParaRPr lang="en-US"/>
          </a:p>
        </p:txBody>
      </p:sp>
      <p:sp>
        <p:nvSpPr>
          <p:cNvPr id="5" name="Rectangle 4"/>
          <p:cNvSpPr/>
          <p:nvPr/>
        </p:nvSpPr>
        <p:spPr>
          <a:xfrm>
            <a:off x="2582766" y="2062888"/>
            <a:ext cx="6258919" cy="4293462"/>
          </a:xfrm>
          <a:prstGeom prst="rect">
            <a:avLst/>
          </a:prstGeom>
          <a:solidFill>
            <a:schemeClr val="accent3">
              <a:lumMod val="40000"/>
              <a:lumOff val="6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200" dirty="0">
                <a:latin typeface="Menlo Regular"/>
                <a:cs typeface="Menlo Regular"/>
              </a:rPr>
              <a:t>********************************</a:t>
            </a:r>
          </a:p>
          <a:p>
            <a:r>
              <a:rPr lang="en-US" sz="1200" dirty="0">
                <a:latin typeface="Menlo Regular"/>
                <a:cs typeface="Menlo Regular"/>
              </a:rPr>
              <a:t>* Welcome to Phonebook Manager *</a:t>
            </a:r>
          </a:p>
          <a:p>
            <a:r>
              <a:rPr lang="en-US" sz="1200" dirty="0">
                <a:latin typeface="Menlo Regular"/>
                <a:cs typeface="Menlo Regular"/>
              </a:rPr>
              <a:t>********************************</a:t>
            </a:r>
          </a:p>
          <a:p>
            <a:r>
              <a:rPr lang="en-US" sz="1200" dirty="0">
                <a:latin typeface="Menlo Regular"/>
                <a:cs typeface="Menlo Regular"/>
              </a:rPr>
              <a:t>1. Load a phonebook.</a:t>
            </a:r>
          </a:p>
          <a:p>
            <a:r>
              <a:rPr lang="en-US" sz="1200" dirty="0">
                <a:latin typeface="Menlo Regular"/>
                <a:cs typeface="Menlo Regular"/>
              </a:rPr>
              <a:t>2. Print all records.</a:t>
            </a:r>
          </a:p>
          <a:p>
            <a:r>
              <a:rPr lang="en-US" sz="1200" dirty="0">
                <a:latin typeface="Menlo Regular"/>
                <a:cs typeface="Menlo Regular"/>
              </a:rPr>
              <a:t>3. Sort the records by ascending order of the name.</a:t>
            </a:r>
          </a:p>
          <a:p>
            <a:r>
              <a:rPr lang="en-US" sz="1200" dirty="0">
                <a:latin typeface="Menlo Regular"/>
                <a:cs typeface="Menlo Regular"/>
              </a:rPr>
              <a:t>4. Search the records by partial match of the name.</a:t>
            </a:r>
          </a:p>
          <a:p>
            <a:r>
              <a:rPr lang="en-US" sz="1200" dirty="0">
                <a:latin typeface="Menlo Regular"/>
                <a:cs typeface="Menlo Regular"/>
              </a:rPr>
              <a:t>5. Save the phonebook.</a:t>
            </a:r>
          </a:p>
          <a:p>
            <a:r>
              <a:rPr lang="en-US" sz="1200" dirty="0">
                <a:latin typeface="Menlo Regular"/>
                <a:cs typeface="Menlo Regular"/>
              </a:rPr>
              <a:t>6. Add a new record.</a:t>
            </a:r>
          </a:p>
          <a:p>
            <a:r>
              <a:rPr lang="en-US" sz="1200" dirty="0">
                <a:latin typeface="Menlo Regular"/>
                <a:cs typeface="Menlo Regular"/>
              </a:rPr>
              <a:t>0. Quit. </a:t>
            </a:r>
          </a:p>
          <a:p>
            <a:r>
              <a:rPr lang="en-US" sz="1200" dirty="0">
                <a:latin typeface="Menlo Regular"/>
                <a:cs typeface="Menlo Regular"/>
              </a:rPr>
              <a:t>Please enter your choice: </a:t>
            </a:r>
            <a:r>
              <a:rPr lang="en-US" sz="1200" b="1" dirty="0">
                <a:solidFill>
                  <a:srgbClr val="FF6600"/>
                </a:solidFill>
                <a:latin typeface="Menlo Regular"/>
                <a:cs typeface="Menlo Regular"/>
              </a:rPr>
              <a:t>1</a:t>
            </a:r>
          </a:p>
          <a:p>
            <a:endParaRPr lang="en-US" sz="1200" dirty="0">
              <a:latin typeface="Menlo Regular"/>
              <a:cs typeface="Menlo Regular"/>
            </a:endParaRPr>
          </a:p>
          <a:p>
            <a:r>
              <a:rPr lang="en-US" sz="1200" dirty="0">
                <a:latin typeface="Menlo Regular"/>
                <a:cs typeface="Menlo Regular"/>
              </a:rPr>
              <a:t>Please enter the filename: </a:t>
            </a:r>
            <a:r>
              <a:rPr lang="en-US" sz="1200" b="1" dirty="0" err="1">
                <a:solidFill>
                  <a:srgbClr val="FF6600"/>
                </a:solidFill>
                <a:latin typeface="Menlo Regular"/>
                <a:cs typeface="Menlo Regular"/>
              </a:rPr>
              <a:t>phonebook.txt</a:t>
            </a:r>
            <a:endParaRPr lang="en-US" sz="1200" b="1" dirty="0">
              <a:solidFill>
                <a:srgbClr val="FF6600"/>
              </a:solidFill>
              <a:latin typeface="Menlo Regular"/>
              <a:cs typeface="Menlo Regular"/>
            </a:endParaRPr>
          </a:p>
          <a:p>
            <a:r>
              <a:rPr lang="en-US" sz="1200" dirty="0">
                <a:latin typeface="Menlo Regular"/>
                <a:cs typeface="Menlo Regular"/>
              </a:rPr>
              <a:t>---&gt;phonebook size enlarged to hold a maximum of 3 records.</a:t>
            </a:r>
          </a:p>
          <a:p>
            <a:r>
              <a:rPr lang="en-US" sz="1200" dirty="0">
                <a:latin typeface="Menlo Regular"/>
                <a:cs typeface="Menlo Regular"/>
              </a:rPr>
              <a:t>---&gt;phonebook size enlarged to hold a maximum of 3 records.</a:t>
            </a:r>
          </a:p>
          <a:p>
            <a:r>
              <a:rPr lang="en-US" sz="1200" dirty="0">
                <a:latin typeface="Menlo Regular"/>
                <a:cs typeface="Menlo Regular"/>
              </a:rPr>
              <a:t>---&gt;phonebook size enlarged to hold a maximum of 3 records.</a:t>
            </a:r>
          </a:p>
          <a:p>
            <a:r>
              <a:rPr lang="en-US" sz="1200" dirty="0">
                <a:latin typeface="Menlo Regular"/>
                <a:cs typeface="Menlo Regular"/>
              </a:rPr>
              <a:t>---&gt;phonebook size enlarged to hold a maximum of 3 records.</a:t>
            </a:r>
          </a:p>
          <a:p>
            <a:r>
              <a:rPr lang="en-US" sz="1200" dirty="0">
                <a:latin typeface="Menlo Regular"/>
                <a:cs typeface="Menlo Regular"/>
              </a:rPr>
              <a:t>---&gt;phonebook size enlarged to hold a maximum of 3 records.</a:t>
            </a:r>
          </a:p>
          <a:p>
            <a:r>
              <a:rPr lang="en-US" sz="1200" dirty="0">
                <a:latin typeface="Menlo Regular"/>
                <a:cs typeface="Menlo Regular"/>
              </a:rPr>
              <a:t>---&gt;phonebook size enlarged to hold a maximum of 3 records.</a:t>
            </a:r>
          </a:p>
          <a:p>
            <a:r>
              <a:rPr lang="en-US" sz="1200" dirty="0">
                <a:latin typeface="Menlo Regular"/>
                <a:cs typeface="Menlo Regular"/>
              </a:rPr>
              <a:t>---&gt;phonebook size enlarged to hold a maximum of 3 records.</a:t>
            </a:r>
          </a:p>
          <a:p>
            <a:endParaRPr lang="en-US" sz="1200" dirty="0">
              <a:latin typeface="Menlo Regular"/>
              <a:cs typeface="Menlo Regular"/>
            </a:endParaRPr>
          </a:p>
          <a:p>
            <a:r>
              <a:rPr lang="en-US" sz="1200" dirty="0">
                <a:latin typeface="Menlo Regular"/>
                <a:cs typeface="Menlo Regular"/>
              </a:rPr>
              <a:t>3 record(s) loaded.</a:t>
            </a:r>
          </a:p>
          <a:p>
            <a:endParaRPr lang="en-US" sz="1200" dirty="0">
              <a:latin typeface="Menlo Regular"/>
              <a:cs typeface="Menlo Regular"/>
            </a:endParaRPr>
          </a:p>
        </p:txBody>
      </p:sp>
      <p:sp>
        <p:nvSpPr>
          <p:cNvPr id="6" name="Rounded Rectangle 5"/>
          <p:cNvSpPr/>
          <p:nvPr/>
        </p:nvSpPr>
        <p:spPr>
          <a:xfrm>
            <a:off x="221068" y="2710680"/>
            <a:ext cx="2299746" cy="1951684"/>
          </a:xfrm>
          <a:prstGeom prst="round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a:solidFill>
                  <a:schemeClr val="dk1"/>
                </a:solidFill>
                <a:latin typeface="Segoe Print" pitchFamily="2" charset="0"/>
              </a:rPr>
              <a:t>Since we have not implemented </a:t>
            </a:r>
            <a:r>
              <a:rPr lang="en-US" sz="1400" b="1" dirty="0" err="1">
                <a:latin typeface="Menlo Regular"/>
                <a:cs typeface="Menlo Regular"/>
              </a:rPr>
              <a:t>grow_phonebook</a:t>
            </a:r>
            <a:r>
              <a:rPr lang="en-US" sz="1400" b="1" dirty="0">
                <a:latin typeface="Menlo Regular"/>
                <a:cs typeface="Menlo Regular"/>
              </a:rPr>
              <a:t>()</a:t>
            </a:r>
            <a:r>
              <a:rPr lang="en-US" sz="1400" dirty="0">
                <a:solidFill>
                  <a:schemeClr val="dk1"/>
                </a:solidFill>
                <a:latin typeface="Segoe Print" pitchFamily="2" charset="0"/>
              </a:rPr>
              <a:t>, the program can only read in 3 records.  (Note that there are 10 records in </a:t>
            </a:r>
            <a:r>
              <a:rPr lang="en-US" sz="1400" b="1" dirty="0" err="1">
                <a:latin typeface="Menlo Regular"/>
                <a:cs typeface="Menlo Regular"/>
              </a:rPr>
              <a:t>phonebook.txt</a:t>
            </a:r>
            <a:r>
              <a:rPr lang="en-US" sz="1400" dirty="0">
                <a:solidFill>
                  <a:schemeClr val="dk1"/>
                </a:solidFill>
                <a:latin typeface="Segoe Print" pitchFamily="2" charset="0"/>
              </a:rPr>
              <a:t>.)</a:t>
            </a:r>
          </a:p>
        </p:txBody>
      </p:sp>
      <p:sp>
        <p:nvSpPr>
          <p:cNvPr id="7" name="Right Arrow 6"/>
          <p:cNvSpPr/>
          <p:nvPr/>
        </p:nvSpPr>
        <p:spPr>
          <a:xfrm>
            <a:off x="1657266" y="5917010"/>
            <a:ext cx="832572" cy="224643"/>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27752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Phonebook Manager</a:t>
            </a:r>
          </a:p>
        </p:txBody>
      </p:sp>
      <p:sp>
        <p:nvSpPr>
          <p:cNvPr id="3" name="Content Placeholder 2"/>
          <p:cNvSpPr>
            <a:spLocks noGrp="1"/>
          </p:cNvSpPr>
          <p:nvPr>
            <p:ph idx="1"/>
          </p:nvPr>
        </p:nvSpPr>
        <p:spPr/>
        <p:txBody>
          <a:bodyPr/>
          <a:lstStyle/>
          <a:p>
            <a:r>
              <a:rPr lang="en-US" dirty="0"/>
              <a:t>After implemented </a:t>
            </a:r>
            <a:r>
              <a:rPr lang="en-US" b="1" dirty="0" err="1">
                <a:latin typeface="Menlo Regular"/>
                <a:cs typeface="Menlo Regular"/>
              </a:rPr>
              <a:t>grow_phonebook</a:t>
            </a:r>
            <a:r>
              <a:rPr lang="en-US" b="1" dirty="0">
                <a:latin typeface="Menlo Regular"/>
                <a:cs typeface="Menlo Regular"/>
              </a:rPr>
              <a:t>()</a:t>
            </a:r>
            <a:r>
              <a:rPr lang="en-US" dirty="0"/>
              <a:t> correctly, the result should look like:</a:t>
            </a:r>
          </a:p>
        </p:txBody>
      </p:sp>
      <p:sp>
        <p:nvSpPr>
          <p:cNvPr id="4" name="Slide Number Placeholder 3"/>
          <p:cNvSpPr>
            <a:spLocks noGrp="1"/>
          </p:cNvSpPr>
          <p:nvPr>
            <p:ph type="sldNum" sz="quarter" idx="12"/>
          </p:nvPr>
        </p:nvSpPr>
        <p:spPr/>
        <p:txBody>
          <a:bodyPr/>
          <a:lstStyle/>
          <a:p>
            <a:fld id="{A2D5F323-9395-A24C-8003-89F99F5948AE}" type="slidenum">
              <a:rPr lang="en-US" smtClean="0"/>
              <a:pPr/>
              <a:t>47</a:t>
            </a:fld>
            <a:endParaRPr lang="en-US"/>
          </a:p>
        </p:txBody>
      </p:sp>
      <p:sp>
        <p:nvSpPr>
          <p:cNvPr id="5" name="Rectangle 4"/>
          <p:cNvSpPr/>
          <p:nvPr/>
        </p:nvSpPr>
        <p:spPr>
          <a:xfrm>
            <a:off x="1684436" y="2383246"/>
            <a:ext cx="6258919" cy="3742917"/>
          </a:xfrm>
          <a:prstGeom prst="rect">
            <a:avLst/>
          </a:prstGeom>
          <a:solidFill>
            <a:schemeClr val="accent3">
              <a:lumMod val="40000"/>
              <a:lumOff val="6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200" dirty="0">
                <a:latin typeface="Menlo Regular"/>
                <a:cs typeface="Menlo Regular"/>
              </a:rPr>
              <a:t>********************************</a:t>
            </a:r>
          </a:p>
          <a:p>
            <a:r>
              <a:rPr lang="en-US" sz="1200" dirty="0">
                <a:latin typeface="Menlo Regular"/>
                <a:cs typeface="Menlo Regular"/>
              </a:rPr>
              <a:t>* Welcome to Phonebook Manager *</a:t>
            </a:r>
          </a:p>
          <a:p>
            <a:r>
              <a:rPr lang="en-US" sz="1200" dirty="0">
                <a:latin typeface="Menlo Regular"/>
                <a:cs typeface="Menlo Regular"/>
              </a:rPr>
              <a:t>********************************</a:t>
            </a:r>
          </a:p>
          <a:p>
            <a:r>
              <a:rPr lang="en-US" sz="1200" dirty="0">
                <a:latin typeface="Menlo Regular"/>
                <a:cs typeface="Menlo Regular"/>
              </a:rPr>
              <a:t>1. Load a phonebook.</a:t>
            </a:r>
          </a:p>
          <a:p>
            <a:r>
              <a:rPr lang="en-US" sz="1200" dirty="0">
                <a:latin typeface="Menlo Regular"/>
                <a:cs typeface="Menlo Regular"/>
              </a:rPr>
              <a:t>2. Print all records.</a:t>
            </a:r>
          </a:p>
          <a:p>
            <a:r>
              <a:rPr lang="en-US" sz="1200" dirty="0">
                <a:latin typeface="Menlo Regular"/>
                <a:cs typeface="Menlo Regular"/>
              </a:rPr>
              <a:t>3. Sort the records by ascending order of the name.</a:t>
            </a:r>
          </a:p>
          <a:p>
            <a:r>
              <a:rPr lang="en-US" sz="1200" dirty="0">
                <a:latin typeface="Menlo Regular"/>
                <a:cs typeface="Menlo Regular"/>
              </a:rPr>
              <a:t>4. Search the records by partial match of the name.</a:t>
            </a:r>
          </a:p>
          <a:p>
            <a:r>
              <a:rPr lang="en-US" sz="1200" dirty="0">
                <a:latin typeface="Menlo Regular"/>
                <a:cs typeface="Menlo Regular"/>
              </a:rPr>
              <a:t>5. Save the phonebook.</a:t>
            </a:r>
          </a:p>
          <a:p>
            <a:r>
              <a:rPr lang="en-US" sz="1200" dirty="0">
                <a:latin typeface="Menlo Regular"/>
                <a:cs typeface="Menlo Regular"/>
              </a:rPr>
              <a:t>6. Add a new record.</a:t>
            </a:r>
          </a:p>
          <a:p>
            <a:r>
              <a:rPr lang="en-US" sz="1200" dirty="0">
                <a:latin typeface="Menlo Regular"/>
                <a:cs typeface="Menlo Regular"/>
              </a:rPr>
              <a:t>0. Quit. </a:t>
            </a:r>
          </a:p>
          <a:p>
            <a:r>
              <a:rPr lang="en-US" sz="1200" dirty="0">
                <a:latin typeface="Menlo Regular"/>
                <a:cs typeface="Menlo Regular"/>
              </a:rPr>
              <a:t>Please enter your choice: </a:t>
            </a:r>
            <a:r>
              <a:rPr lang="en-US" sz="1200" b="1" dirty="0">
                <a:solidFill>
                  <a:srgbClr val="FF6600"/>
                </a:solidFill>
                <a:latin typeface="Menlo Regular"/>
                <a:cs typeface="Menlo Regular"/>
              </a:rPr>
              <a:t>1</a:t>
            </a:r>
          </a:p>
          <a:p>
            <a:endParaRPr lang="en-US" sz="1200" dirty="0">
              <a:latin typeface="Menlo Regular"/>
              <a:cs typeface="Menlo Regular"/>
            </a:endParaRPr>
          </a:p>
          <a:p>
            <a:r>
              <a:rPr lang="en-US" sz="1200" dirty="0">
                <a:latin typeface="Menlo Regular"/>
                <a:cs typeface="Menlo Regular"/>
              </a:rPr>
              <a:t>Please enter the filename: </a:t>
            </a:r>
            <a:r>
              <a:rPr lang="en-US" sz="1200" b="1" dirty="0" err="1">
                <a:solidFill>
                  <a:srgbClr val="FF6600"/>
                </a:solidFill>
                <a:latin typeface="Menlo Regular"/>
                <a:cs typeface="Menlo Regular"/>
              </a:rPr>
              <a:t>phonebook.txt</a:t>
            </a:r>
            <a:endParaRPr lang="en-US" sz="1200" b="1" dirty="0">
              <a:solidFill>
                <a:srgbClr val="FF6600"/>
              </a:solidFill>
              <a:latin typeface="Menlo Regular"/>
              <a:cs typeface="Menlo Regular"/>
            </a:endParaRPr>
          </a:p>
          <a:p>
            <a:r>
              <a:rPr lang="en-US" sz="1200" dirty="0">
                <a:latin typeface="Menlo Regular"/>
                <a:cs typeface="Menlo Regular"/>
              </a:rPr>
              <a:t>---&gt; phonebook size enlarged to hold a maximum of 6 records.</a:t>
            </a:r>
          </a:p>
          <a:p>
            <a:r>
              <a:rPr lang="en-US" sz="1200" dirty="0">
                <a:latin typeface="Menlo Regular"/>
                <a:cs typeface="Menlo Regular"/>
              </a:rPr>
              <a:t>---&gt; phonebook size enlarged to hold a maximum of 9 records.</a:t>
            </a:r>
          </a:p>
          <a:p>
            <a:r>
              <a:rPr lang="en-US" sz="1200" dirty="0">
                <a:latin typeface="Menlo Regular"/>
                <a:cs typeface="Menlo Regular"/>
              </a:rPr>
              <a:t>---&gt; phonebook size enlarged to hold a maximum of 12 records.</a:t>
            </a:r>
          </a:p>
          <a:p>
            <a:endParaRPr lang="en-US" sz="1200" dirty="0">
              <a:latin typeface="Menlo Regular"/>
              <a:cs typeface="Menlo Regular"/>
            </a:endParaRPr>
          </a:p>
          <a:p>
            <a:r>
              <a:rPr lang="en-US" sz="1200" dirty="0">
                <a:latin typeface="Menlo Regular"/>
                <a:cs typeface="Menlo Regular"/>
              </a:rPr>
              <a:t>10 record(s) loaded.</a:t>
            </a:r>
          </a:p>
        </p:txBody>
      </p:sp>
      <p:sp>
        <p:nvSpPr>
          <p:cNvPr id="6" name="Right Arrow 5"/>
          <p:cNvSpPr/>
          <p:nvPr/>
        </p:nvSpPr>
        <p:spPr>
          <a:xfrm>
            <a:off x="712469" y="5692367"/>
            <a:ext cx="832572" cy="224643"/>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87638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When will </a:t>
            </a:r>
            <a:r>
              <a:rPr lang="en-US" sz="3200" b="1" dirty="0" err="1">
                <a:latin typeface="Menlo Regular"/>
                <a:cs typeface="Menlo Regular"/>
              </a:rPr>
              <a:t>grow_phonebook</a:t>
            </a:r>
            <a:r>
              <a:rPr lang="en-US" sz="3200" b="1" dirty="0">
                <a:latin typeface="Menlo Regular"/>
                <a:cs typeface="Menlo Regular"/>
              </a:rPr>
              <a:t>()</a:t>
            </a:r>
            <a:r>
              <a:rPr lang="en-US" dirty="0">
                <a:latin typeface="Menlo Regular"/>
                <a:cs typeface="Menlo Regular"/>
              </a:rPr>
              <a:t> </a:t>
            </a:r>
            <a:r>
              <a:rPr lang="en-US" dirty="0"/>
              <a:t>be called?</a:t>
            </a:r>
          </a:p>
        </p:txBody>
      </p:sp>
      <p:sp>
        <p:nvSpPr>
          <p:cNvPr id="3" name="Content Placeholder 2"/>
          <p:cNvSpPr>
            <a:spLocks noGrp="1"/>
          </p:cNvSpPr>
          <p:nvPr>
            <p:ph idx="1"/>
          </p:nvPr>
        </p:nvSpPr>
        <p:spPr>
          <a:xfrm>
            <a:off x="457200" y="1275855"/>
            <a:ext cx="8229600" cy="4679918"/>
          </a:xfrm>
        </p:spPr>
        <p:txBody>
          <a:bodyPr/>
          <a:lstStyle/>
          <a:p>
            <a:pPr marL="342900" lvl="1" indent="-342900">
              <a:buFont typeface="Arial"/>
              <a:buChar char="•"/>
            </a:pPr>
            <a:r>
              <a:rPr lang="en-US" dirty="0"/>
              <a:t>In </a:t>
            </a:r>
            <a:r>
              <a:rPr lang="en-US" dirty="0" err="1">
                <a:latin typeface="Menlo Regular"/>
                <a:cs typeface="Menlo Regular"/>
              </a:rPr>
              <a:t>load_phonebook</a:t>
            </a:r>
            <a:r>
              <a:rPr lang="en-US" dirty="0">
                <a:latin typeface="Menlo Regular"/>
                <a:cs typeface="Menlo Regular"/>
              </a:rPr>
              <a:t>()</a:t>
            </a:r>
            <a:r>
              <a:rPr lang="en-US" dirty="0"/>
              <a:t> when the number of records read in exceeds the phonebook size.  </a:t>
            </a:r>
          </a:p>
          <a:p>
            <a:pPr marL="342900" lvl="1" indent="-342900">
              <a:buFont typeface="Arial"/>
              <a:buChar char="•"/>
            </a:pPr>
            <a:endParaRPr lang="en-US" sz="2400" dirty="0"/>
          </a:p>
          <a:p>
            <a:pPr marL="342900" lvl="1" indent="-342900">
              <a:buFont typeface="Arial"/>
              <a:buChar char="•"/>
            </a:pPr>
            <a:endParaRPr lang="en-US" sz="2400" dirty="0"/>
          </a:p>
          <a:p>
            <a:pPr marL="342900" lvl="1" indent="-342900">
              <a:buFont typeface="Arial"/>
              <a:buChar char="•"/>
            </a:pPr>
            <a:endParaRPr lang="en-US" sz="2400" dirty="0"/>
          </a:p>
          <a:p>
            <a:pPr marL="0" lvl="1" indent="0">
              <a:buNone/>
            </a:pPr>
            <a:endParaRPr lang="en-US" sz="2400" dirty="0"/>
          </a:p>
          <a:p>
            <a:pPr marL="342900" lvl="1" indent="-342900">
              <a:buFont typeface="Arial"/>
              <a:buChar char="•"/>
            </a:pPr>
            <a:endParaRPr lang="en-US" dirty="0"/>
          </a:p>
          <a:p>
            <a:pPr marL="342900" lvl="1" indent="-342900">
              <a:buFont typeface="Arial"/>
              <a:buChar char="•"/>
            </a:pPr>
            <a:r>
              <a:rPr lang="en-US" dirty="0"/>
              <a:t>Before calling </a:t>
            </a:r>
            <a:r>
              <a:rPr lang="en-US" dirty="0" err="1">
                <a:latin typeface="Menlo Regular"/>
                <a:cs typeface="Menlo Regular"/>
              </a:rPr>
              <a:t>add_record</a:t>
            </a:r>
            <a:r>
              <a:rPr lang="en-US" dirty="0">
                <a:latin typeface="Menlo Regular"/>
                <a:cs typeface="Menlo Regular"/>
              </a:rPr>
              <a:t>()</a:t>
            </a:r>
            <a:r>
              <a:rPr lang="en-US" dirty="0"/>
              <a:t> when the phonebook is already full.  </a:t>
            </a:r>
          </a:p>
        </p:txBody>
      </p:sp>
      <p:sp>
        <p:nvSpPr>
          <p:cNvPr id="4" name="Slide Number Placeholder 3"/>
          <p:cNvSpPr>
            <a:spLocks noGrp="1"/>
          </p:cNvSpPr>
          <p:nvPr>
            <p:ph type="sldNum" sz="quarter" idx="12"/>
          </p:nvPr>
        </p:nvSpPr>
        <p:spPr/>
        <p:txBody>
          <a:bodyPr/>
          <a:lstStyle/>
          <a:p>
            <a:fld id="{A2D5F323-9395-A24C-8003-89F99F5948AE}" type="slidenum">
              <a:rPr lang="en-US" smtClean="0"/>
              <a:pPr/>
              <a:t>48</a:t>
            </a:fld>
            <a:endParaRPr lang="en-US"/>
          </a:p>
        </p:txBody>
      </p:sp>
      <p:sp>
        <p:nvSpPr>
          <p:cNvPr id="5" name="Rectangle 4"/>
          <p:cNvSpPr/>
          <p:nvPr/>
        </p:nvSpPr>
        <p:spPr>
          <a:xfrm>
            <a:off x="1031854" y="2059411"/>
            <a:ext cx="5521346" cy="1936883"/>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400" dirty="0" err="1">
                <a:solidFill>
                  <a:schemeClr val="tx1"/>
                </a:solidFill>
                <a:latin typeface="Menlo Regular"/>
                <a:cs typeface="Menlo Regular"/>
              </a:rPr>
              <a:t>int</a:t>
            </a:r>
            <a:r>
              <a:rPr lang="en-US" sz="1400" dirty="0">
                <a:solidFill>
                  <a:schemeClr val="tx1"/>
                </a:solidFill>
                <a:latin typeface="Menlo Regular"/>
                <a:cs typeface="Menlo Regular"/>
              </a:rPr>
              <a:t> </a:t>
            </a:r>
            <a:r>
              <a:rPr lang="en-US" sz="1400" dirty="0" err="1">
                <a:solidFill>
                  <a:schemeClr val="tx1"/>
                </a:solidFill>
                <a:latin typeface="Menlo Regular"/>
                <a:cs typeface="Menlo Regular"/>
              </a:rPr>
              <a:t>load_phonebook</a:t>
            </a:r>
            <a:r>
              <a:rPr lang="en-US" sz="1400" dirty="0">
                <a:solidFill>
                  <a:schemeClr val="tx1"/>
                </a:solidFill>
                <a:latin typeface="Menlo Regular"/>
                <a:cs typeface="Menlo Regular"/>
              </a:rPr>
              <a:t>(...)</a:t>
            </a:r>
          </a:p>
          <a:p>
            <a:r>
              <a:rPr lang="en-US" sz="1400" dirty="0">
                <a:solidFill>
                  <a:schemeClr val="tx1"/>
                </a:solidFill>
                <a:latin typeface="Menlo Regular"/>
                <a:cs typeface="Menlo Regular"/>
              </a:rPr>
              <a:t>{</a:t>
            </a:r>
          </a:p>
          <a:p>
            <a:pPr lvl="1"/>
            <a:r>
              <a:rPr lang="en-US" sz="1400" dirty="0">
                <a:solidFill>
                  <a:schemeClr val="tx1"/>
                </a:solidFill>
                <a:latin typeface="Menlo Regular"/>
                <a:cs typeface="Menlo Regular"/>
              </a:rPr>
              <a:t>	...</a:t>
            </a:r>
          </a:p>
          <a:p>
            <a:r>
              <a:rPr lang="en-US" sz="1400" dirty="0">
                <a:solidFill>
                  <a:schemeClr val="tx1"/>
                </a:solidFill>
                <a:latin typeface="Menlo Regular"/>
                <a:cs typeface="Menlo Regular"/>
              </a:rPr>
              <a:t>		if (</a:t>
            </a:r>
            <a:r>
              <a:rPr lang="en-US" sz="1400" dirty="0" err="1">
                <a:solidFill>
                  <a:schemeClr val="tx1"/>
                </a:solidFill>
                <a:latin typeface="Menlo Regular"/>
                <a:cs typeface="Menlo Regular"/>
              </a:rPr>
              <a:t>i</a:t>
            </a:r>
            <a:r>
              <a:rPr lang="en-US" sz="1400" dirty="0">
                <a:solidFill>
                  <a:schemeClr val="tx1"/>
                </a:solidFill>
                <a:latin typeface="Menlo Regular"/>
                <a:cs typeface="Menlo Regular"/>
              </a:rPr>
              <a:t> &gt;= </a:t>
            </a:r>
            <a:r>
              <a:rPr lang="en-US" sz="1400" dirty="0" err="1">
                <a:solidFill>
                  <a:schemeClr val="tx1"/>
                </a:solidFill>
                <a:latin typeface="Menlo Regular"/>
                <a:cs typeface="Menlo Regular"/>
              </a:rPr>
              <a:t>phonebook_size</a:t>
            </a:r>
            <a:r>
              <a:rPr lang="en-US" sz="1400" dirty="0">
                <a:solidFill>
                  <a:schemeClr val="tx1"/>
                </a:solidFill>
                <a:latin typeface="Menlo Regular"/>
                <a:cs typeface="Menlo Regular"/>
              </a:rPr>
              <a:t>)</a:t>
            </a:r>
          </a:p>
          <a:p>
            <a:r>
              <a:rPr lang="en-US" sz="1400" dirty="0">
                <a:solidFill>
                  <a:schemeClr val="tx1"/>
                </a:solidFill>
                <a:latin typeface="Menlo Regular"/>
                <a:cs typeface="Menlo Regular"/>
              </a:rPr>
              <a:t>			</a:t>
            </a:r>
            <a:r>
              <a:rPr lang="en-US" sz="1400" b="1" dirty="0" err="1">
                <a:solidFill>
                  <a:srgbClr val="E46C0A"/>
                </a:solidFill>
                <a:latin typeface="Menlo Regular"/>
                <a:cs typeface="Menlo Regular"/>
              </a:rPr>
              <a:t>grow_phonebook</a:t>
            </a:r>
            <a:r>
              <a:rPr lang="en-US" sz="1400" b="1" dirty="0">
                <a:solidFill>
                  <a:srgbClr val="E46C0A"/>
                </a:solidFill>
                <a:latin typeface="Menlo Regular"/>
                <a:cs typeface="Menlo Regular"/>
              </a:rPr>
              <a:t>(...);</a:t>
            </a:r>
          </a:p>
          <a:p>
            <a:r>
              <a:rPr lang="en-US" sz="1400" dirty="0">
                <a:solidFill>
                  <a:schemeClr val="tx1"/>
                </a:solidFill>
                <a:latin typeface="Menlo Regular"/>
                <a:cs typeface="Menlo Regular"/>
              </a:rPr>
              <a:t>			</a:t>
            </a:r>
          </a:p>
          <a:p>
            <a:r>
              <a:rPr lang="en-US" sz="1400" dirty="0">
                <a:solidFill>
                  <a:schemeClr val="tx1"/>
                </a:solidFill>
                <a:latin typeface="Menlo Regular"/>
                <a:cs typeface="Menlo Regular"/>
              </a:rPr>
              <a:t>		...</a:t>
            </a:r>
          </a:p>
          <a:p>
            <a:r>
              <a:rPr lang="en-US" sz="1400" dirty="0">
                <a:solidFill>
                  <a:schemeClr val="tx1"/>
                </a:solidFill>
                <a:latin typeface="Menlo Regular"/>
                <a:cs typeface="Menlo Regular"/>
              </a:rPr>
              <a:t>}</a:t>
            </a:r>
          </a:p>
        </p:txBody>
      </p:sp>
      <p:sp>
        <p:nvSpPr>
          <p:cNvPr id="6" name="Rounded Rectangle 5"/>
          <p:cNvSpPr/>
          <p:nvPr/>
        </p:nvSpPr>
        <p:spPr>
          <a:xfrm>
            <a:off x="5536833" y="2133042"/>
            <a:ext cx="3304851" cy="1676684"/>
          </a:xfrm>
          <a:prstGeom prst="round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a:latin typeface="Segoe Print" pitchFamily="2" charset="0"/>
              </a:rPr>
              <a:t>The variable </a:t>
            </a:r>
            <a:r>
              <a:rPr lang="en-US" sz="1400" b="1" dirty="0" err="1">
                <a:latin typeface="Menlo Regular"/>
                <a:cs typeface="Menlo Regular"/>
              </a:rPr>
              <a:t>i</a:t>
            </a:r>
            <a:r>
              <a:rPr lang="en-US" sz="1400" dirty="0">
                <a:latin typeface="Segoe Print" pitchFamily="2" charset="0"/>
              </a:rPr>
              <a:t> keeps track of the number of records read in so far, and </a:t>
            </a:r>
            <a:r>
              <a:rPr lang="en-US" sz="1400" b="1" dirty="0" err="1">
                <a:latin typeface="Menlo Regular"/>
                <a:cs typeface="Menlo Regular"/>
              </a:rPr>
              <a:t>phonebook_size</a:t>
            </a:r>
            <a:r>
              <a:rPr lang="en-US" sz="1400" dirty="0">
                <a:latin typeface="Segoe Print" pitchFamily="2" charset="0"/>
              </a:rPr>
              <a:t> stores the capacity of the phonebook, i.e., the size of the dynamic array for holding the records</a:t>
            </a:r>
          </a:p>
        </p:txBody>
      </p:sp>
      <p:sp>
        <p:nvSpPr>
          <p:cNvPr id="7" name="Rectangle 6"/>
          <p:cNvSpPr/>
          <p:nvPr/>
        </p:nvSpPr>
        <p:spPr>
          <a:xfrm>
            <a:off x="1031854" y="4607541"/>
            <a:ext cx="5521346" cy="1936883"/>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400" dirty="0" err="1">
                <a:solidFill>
                  <a:schemeClr val="tx1"/>
                </a:solidFill>
                <a:latin typeface="Menlo Regular"/>
                <a:cs typeface="Menlo Regular"/>
              </a:rPr>
              <a:t>int</a:t>
            </a:r>
            <a:r>
              <a:rPr lang="en-US" sz="1400" dirty="0">
                <a:solidFill>
                  <a:schemeClr val="tx1"/>
                </a:solidFill>
                <a:latin typeface="Menlo Regular"/>
                <a:cs typeface="Menlo Regular"/>
              </a:rPr>
              <a:t> main()</a:t>
            </a:r>
          </a:p>
          <a:p>
            <a:r>
              <a:rPr lang="en-US" sz="1400" dirty="0">
                <a:solidFill>
                  <a:schemeClr val="tx1"/>
                </a:solidFill>
                <a:latin typeface="Menlo Regular"/>
                <a:cs typeface="Menlo Regular"/>
              </a:rPr>
              <a:t>{</a:t>
            </a:r>
          </a:p>
          <a:p>
            <a:r>
              <a:rPr lang="en-US" sz="1400" dirty="0">
                <a:solidFill>
                  <a:schemeClr val="tx1"/>
                </a:solidFill>
                <a:latin typeface="Menlo Regular"/>
                <a:cs typeface="Menlo Regular"/>
              </a:rPr>
              <a:t>		...</a:t>
            </a:r>
          </a:p>
          <a:p>
            <a:pPr lvl="1"/>
            <a:r>
              <a:rPr lang="en-US" sz="1400" dirty="0">
                <a:solidFill>
                  <a:schemeClr val="tx1"/>
                </a:solidFill>
                <a:latin typeface="Menlo Regular"/>
                <a:cs typeface="Menlo Regular"/>
              </a:rPr>
              <a:t>	case '6':</a:t>
            </a:r>
          </a:p>
          <a:p>
            <a:pPr lvl="1"/>
            <a:r>
              <a:rPr lang="en-US" sz="1400" dirty="0">
                <a:solidFill>
                  <a:schemeClr val="tx1"/>
                </a:solidFill>
                <a:latin typeface="Menlo Regular"/>
                <a:cs typeface="Menlo Regular"/>
              </a:rPr>
              <a:t>		if (</a:t>
            </a:r>
            <a:r>
              <a:rPr lang="en-US" sz="1400" dirty="0" err="1">
                <a:solidFill>
                  <a:schemeClr val="tx1"/>
                </a:solidFill>
                <a:latin typeface="Menlo Regular"/>
                <a:cs typeface="Menlo Regular"/>
              </a:rPr>
              <a:t>num_records</a:t>
            </a:r>
            <a:r>
              <a:rPr lang="en-US" sz="1400" dirty="0">
                <a:solidFill>
                  <a:schemeClr val="tx1"/>
                </a:solidFill>
                <a:latin typeface="Menlo Regular"/>
                <a:cs typeface="Menlo Regular"/>
              </a:rPr>
              <a:t> &gt;= </a:t>
            </a:r>
            <a:r>
              <a:rPr lang="en-US" sz="1400" dirty="0" err="1">
                <a:solidFill>
                  <a:schemeClr val="tx1"/>
                </a:solidFill>
                <a:latin typeface="Menlo Regular"/>
                <a:cs typeface="Menlo Regular"/>
              </a:rPr>
              <a:t>phonebook_size</a:t>
            </a:r>
            <a:r>
              <a:rPr lang="en-US" sz="1400" dirty="0">
                <a:solidFill>
                  <a:schemeClr val="tx1"/>
                </a:solidFill>
                <a:latin typeface="Menlo Regular"/>
                <a:cs typeface="Menlo Regular"/>
              </a:rPr>
              <a:t>)</a:t>
            </a:r>
          </a:p>
          <a:p>
            <a:pPr lvl="1"/>
            <a:r>
              <a:rPr lang="en-US" sz="1400" dirty="0">
                <a:solidFill>
                  <a:schemeClr val="tx1"/>
                </a:solidFill>
                <a:latin typeface="Menlo Regular"/>
                <a:cs typeface="Menlo Regular"/>
              </a:rPr>
              <a:t>			</a:t>
            </a:r>
            <a:r>
              <a:rPr lang="en-US" sz="1400" b="1" dirty="0" err="1">
                <a:solidFill>
                  <a:srgbClr val="E46C0A"/>
                </a:solidFill>
                <a:latin typeface="Menlo Regular"/>
                <a:cs typeface="Menlo Regular"/>
              </a:rPr>
              <a:t>grow_phonebook</a:t>
            </a:r>
            <a:r>
              <a:rPr lang="en-US" sz="1400" b="1" dirty="0">
                <a:solidFill>
                  <a:srgbClr val="E46C0A"/>
                </a:solidFill>
                <a:latin typeface="Menlo Regular"/>
                <a:cs typeface="Menlo Regular"/>
              </a:rPr>
              <a:t>(...);	</a:t>
            </a:r>
          </a:p>
          <a:p>
            <a:r>
              <a:rPr lang="en-US" sz="1400" dirty="0">
                <a:solidFill>
                  <a:schemeClr val="tx1"/>
                </a:solidFill>
                <a:latin typeface="Menlo Regular"/>
                <a:cs typeface="Menlo Regular"/>
              </a:rPr>
              <a:t>		...</a:t>
            </a:r>
          </a:p>
          <a:p>
            <a:r>
              <a:rPr lang="en-US" sz="1400" dirty="0">
                <a:solidFill>
                  <a:schemeClr val="tx1"/>
                </a:solidFill>
                <a:latin typeface="Menlo Regular"/>
                <a:cs typeface="Menlo Regular"/>
              </a:rPr>
              <a:t>}</a:t>
            </a:r>
          </a:p>
        </p:txBody>
      </p:sp>
      <p:sp>
        <p:nvSpPr>
          <p:cNvPr id="8" name="Rounded Rectangle 7"/>
          <p:cNvSpPr/>
          <p:nvPr/>
        </p:nvSpPr>
        <p:spPr>
          <a:xfrm>
            <a:off x="5536833" y="4607541"/>
            <a:ext cx="3304851" cy="902212"/>
          </a:xfrm>
          <a:prstGeom prst="round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a:latin typeface="Segoe Print" pitchFamily="2" charset="0"/>
              </a:rPr>
              <a:t>The variable </a:t>
            </a:r>
            <a:r>
              <a:rPr lang="en-US" sz="1400" b="1" dirty="0" err="1">
                <a:latin typeface="Menlo Regular"/>
                <a:cs typeface="Menlo Regular"/>
              </a:rPr>
              <a:t>num_records</a:t>
            </a:r>
            <a:r>
              <a:rPr lang="en-US" sz="1400" b="1" dirty="0">
                <a:latin typeface="Menlo Regular"/>
                <a:cs typeface="Menlo Regular"/>
              </a:rPr>
              <a:t> </a:t>
            </a:r>
            <a:r>
              <a:rPr lang="en-US" sz="1400" dirty="0">
                <a:latin typeface="Segoe Print" pitchFamily="2" charset="0"/>
              </a:rPr>
              <a:t>stores the number of records that are kept in the dynamic array</a:t>
            </a:r>
          </a:p>
        </p:txBody>
      </p:sp>
    </p:spTree>
    <p:extLst>
      <p:ext uri="{BB962C8B-B14F-4D97-AF65-F5344CB8AC3E}">
        <p14:creationId xmlns:p14="http://schemas.microsoft.com/office/powerpoint/2010/main" val="11059255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 name="Table 31"/>
          <p:cNvGraphicFramePr>
            <a:graphicFrameLocks noGrp="1"/>
          </p:cNvGraphicFramePr>
          <p:nvPr>
            <p:extLst/>
          </p:nvPr>
        </p:nvGraphicFramePr>
        <p:xfrm>
          <a:off x="1797545" y="4105171"/>
          <a:ext cx="3059735" cy="365760"/>
        </p:xfrm>
        <a:graphic>
          <a:graphicData uri="http://schemas.openxmlformats.org/drawingml/2006/table">
            <a:tbl>
              <a:tblPr bandRow="1">
                <a:tableStyleId>{69C7853C-536D-4A76-A0AE-DD22124D55A5}</a:tableStyleId>
              </a:tblPr>
              <a:tblGrid>
                <a:gridCol w="611947">
                  <a:extLst>
                    <a:ext uri="{9D8B030D-6E8A-4147-A177-3AD203B41FA5}">
                      <a16:colId xmlns:a16="http://schemas.microsoft.com/office/drawing/2014/main" val="20000"/>
                    </a:ext>
                  </a:extLst>
                </a:gridCol>
                <a:gridCol w="611947">
                  <a:extLst>
                    <a:ext uri="{9D8B030D-6E8A-4147-A177-3AD203B41FA5}">
                      <a16:colId xmlns:a16="http://schemas.microsoft.com/office/drawing/2014/main" val="20001"/>
                    </a:ext>
                  </a:extLst>
                </a:gridCol>
                <a:gridCol w="611947">
                  <a:extLst>
                    <a:ext uri="{9D8B030D-6E8A-4147-A177-3AD203B41FA5}">
                      <a16:colId xmlns:a16="http://schemas.microsoft.com/office/drawing/2014/main" val="20002"/>
                    </a:ext>
                  </a:extLst>
                </a:gridCol>
                <a:gridCol w="611947">
                  <a:extLst>
                    <a:ext uri="{9D8B030D-6E8A-4147-A177-3AD203B41FA5}">
                      <a16:colId xmlns:a16="http://schemas.microsoft.com/office/drawing/2014/main" val="20003"/>
                    </a:ext>
                  </a:extLst>
                </a:gridCol>
                <a:gridCol w="611947">
                  <a:extLst>
                    <a:ext uri="{9D8B030D-6E8A-4147-A177-3AD203B41FA5}">
                      <a16:colId xmlns:a16="http://schemas.microsoft.com/office/drawing/2014/main" val="20004"/>
                    </a:ext>
                  </a:extLst>
                </a:gridCol>
              </a:tblGrid>
              <a:tr h="354141">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2" name="Title 1"/>
          <p:cNvSpPr>
            <a:spLocks noGrp="1"/>
          </p:cNvSpPr>
          <p:nvPr>
            <p:ph type="title"/>
          </p:nvPr>
        </p:nvSpPr>
        <p:spPr/>
        <p:txBody>
          <a:bodyPr>
            <a:normAutofit fontScale="90000"/>
          </a:bodyPr>
          <a:lstStyle/>
          <a:p>
            <a:r>
              <a:rPr lang="en-US" dirty="0"/>
              <a:t>What does </a:t>
            </a:r>
            <a:r>
              <a:rPr lang="en-US" b="1" dirty="0" err="1">
                <a:latin typeface="Menlo Regular"/>
                <a:cs typeface="Menlo Regular"/>
              </a:rPr>
              <a:t>grow_phonebook</a:t>
            </a:r>
            <a:r>
              <a:rPr lang="en-US" b="1" dirty="0">
                <a:latin typeface="Menlo Regular"/>
                <a:cs typeface="Menlo Regular"/>
              </a:rPr>
              <a:t>()</a:t>
            </a:r>
            <a:r>
              <a:rPr lang="en-US" dirty="0">
                <a:latin typeface="Menlo Regular"/>
                <a:cs typeface="Menlo Regular"/>
              </a:rPr>
              <a:t> </a:t>
            </a:r>
            <a:r>
              <a:rPr lang="en-US" dirty="0"/>
              <a:t>do?</a:t>
            </a:r>
          </a:p>
        </p:txBody>
      </p:sp>
      <p:sp>
        <p:nvSpPr>
          <p:cNvPr id="4" name="Slide Number Placeholder 3"/>
          <p:cNvSpPr>
            <a:spLocks noGrp="1"/>
          </p:cNvSpPr>
          <p:nvPr>
            <p:ph type="sldNum" sz="quarter" idx="12"/>
          </p:nvPr>
        </p:nvSpPr>
        <p:spPr/>
        <p:txBody>
          <a:bodyPr/>
          <a:lstStyle/>
          <a:p>
            <a:fld id="{A2D5F323-9395-A24C-8003-89F99F5948AE}" type="slidenum">
              <a:rPr lang="en-US" smtClean="0"/>
              <a:pPr/>
              <a:t>49</a:t>
            </a:fld>
            <a:endParaRPr lang="en-US"/>
          </a:p>
        </p:txBody>
      </p:sp>
      <p:sp>
        <p:nvSpPr>
          <p:cNvPr id="5" name="Rectangle 4"/>
          <p:cNvSpPr/>
          <p:nvPr/>
        </p:nvSpPr>
        <p:spPr>
          <a:xfrm>
            <a:off x="1267826" y="1597064"/>
            <a:ext cx="6429938" cy="701572"/>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400" dirty="0">
                <a:solidFill>
                  <a:schemeClr val="tx1"/>
                </a:solidFill>
                <a:latin typeface="Menlo Regular"/>
                <a:cs typeface="Menlo Regular"/>
              </a:rPr>
              <a:t>void </a:t>
            </a:r>
            <a:r>
              <a:rPr lang="en-US" sz="1400" dirty="0" err="1">
                <a:solidFill>
                  <a:schemeClr val="tx1"/>
                </a:solidFill>
                <a:latin typeface="Menlo Regular"/>
                <a:cs typeface="Menlo Regular"/>
              </a:rPr>
              <a:t>grow_phonebook</a:t>
            </a:r>
            <a:r>
              <a:rPr lang="en-US" sz="1400" dirty="0">
                <a:solidFill>
                  <a:schemeClr val="tx1"/>
                </a:solidFill>
                <a:latin typeface="Menlo Regular"/>
                <a:cs typeface="Menlo Regular"/>
              </a:rPr>
              <a:t>(</a:t>
            </a:r>
            <a:r>
              <a:rPr lang="en-US" sz="1400" dirty="0" err="1">
                <a:solidFill>
                  <a:schemeClr val="tx1"/>
                </a:solidFill>
                <a:latin typeface="Menlo Regular"/>
                <a:cs typeface="Menlo Regular"/>
              </a:rPr>
              <a:t>PhoneRec</a:t>
            </a:r>
            <a:r>
              <a:rPr lang="en-US" sz="1400" dirty="0">
                <a:solidFill>
                  <a:schemeClr val="tx1"/>
                </a:solidFill>
                <a:latin typeface="Menlo Regular"/>
                <a:cs typeface="Menlo Regular"/>
              </a:rPr>
              <a:t> * </a:t>
            </a:r>
            <a:r>
              <a:rPr lang="en-US" sz="1400" b="1" dirty="0">
                <a:solidFill>
                  <a:schemeClr val="tx1"/>
                </a:solidFill>
                <a:latin typeface="Menlo Regular"/>
                <a:cs typeface="Menlo Regular"/>
              </a:rPr>
              <a:t>&amp;</a:t>
            </a:r>
            <a:r>
              <a:rPr lang="en-US" sz="1400" dirty="0" err="1">
                <a:solidFill>
                  <a:schemeClr val="tx1"/>
                </a:solidFill>
                <a:latin typeface="Menlo Regular"/>
                <a:cs typeface="Menlo Regular"/>
              </a:rPr>
              <a:t>pb</a:t>
            </a:r>
            <a:r>
              <a:rPr lang="en-US" sz="1400" dirty="0">
                <a:solidFill>
                  <a:schemeClr val="tx1"/>
                </a:solidFill>
                <a:latin typeface="Menlo Regular"/>
                <a:cs typeface="Menlo Regular"/>
              </a:rPr>
              <a:t>, </a:t>
            </a:r>
            <a:r>
              <a:rPr lang="en-US" sz="1400" dirty="0" err="1">
                <a:solidFill>
                  <a:schemeClr val="tx1"/>
                </a:solidFill>
                <a:latin typeface="Menlo Regular"/>
                <a:cs typeface="Menlo Regular"/>
              </a:rPr>
              <a:t>int</a:t>
            </a:r>
            <a:r>
              <a:rPr lang="en-US" sz="1400" dirty="0">
                <a:solidFill>
                  <a:schemeClr val="tx1"/>
                </a:solidFill>
                <a:latin typeface="Menlo Regular"/>
                <a:cs typeface="Menlo Regular"/>
              </a:rPr>
              <a:t> </a:t>
            </a:r>
            <a:r>
              <a:rPr lang="en-US" sz="1400" b="1" dirty="0">
                <a:solidFill>
                  <a:schemeClr val="tx1"/>
                </a:solidFill>
                <a:latin typeface="Menlo Regular"/>
                <a:cs typeface="Menlo Regular"/>
              </a:rPr>
              <a:t>&amp;</a:t>
            </a:r>
            <a:r>
              <a:rPr lang="en-US" sz="1400" dirty="0" err="1">
                <a:solidFill>
                  <a:schemeClr val="tx1"/>
                </a:solidFill>
                <a:latin typeface="Menlo Regular"/>
                <a:cs typeface="Menlo Regular"/>
              </a:rPr>
              <a:t>pb_size</a:t>
            </a:r>
            <a:r>
              <a:rPr lang="en-US" sz="1400" dirty="0">
                <a:solidFill>
                  <a:schemeClr val="tx1"/>
                </a:solidFill>
                <a:latin typeface="Menlo Regular"/>
                <a:cs typeface="Menlo Regular"/>
              </a:rPr>
              <a:t>, </a:t>
            </a:r>
            <a:r>
              <a:rPr lang="en-US" sz="1400" dirty="0" err="1">
                <a:solidFill>
                  <a:schemeClr val="tx1"/>
                </a:solidFill>
                <a:latin typeface="Menlo Regular"/>
                <a:cs typeface="Menlo Regular"/>
              </a:rPr>
              <a:t>int</a:t>
            </a:r>
            <a:r>
              <a:rPr lang="en-US" sz="1400" dirty="0">
                <a:solidFill>
                  <a:schemeClr val="tx1"/>
                </a:solidFill>
                <a:latin typeface="Menlo Regular"/>
                <a:cs typeface="Menlo Regular"/>
              </a:rPr>
              <a:t> n);</a:t>
            </a:r>
          </a:p>
        </p:txBody>
      </p:sp>
      <p:sp>
        <p:nvSpPr>
          <p:cNvPr id="6" name="Rounded Rectangle 5"/>
          <p:cNvSpPr/>
          <p:nvPr/>
        </p:nvSpPr>
        <p:spPr>
          <a:xfrm>
            <a:off x="457200" y="2582948"/>
            <a:ext cx="2408165" cy="820763"/>
          </a:xfrm>
          <a:prstGeom prst="round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b="1" dirty="0" err="1">
                <a:latin typeface="Menlo Regular"/>
                <a:cs typeface="Menlo Regular"/>
              </a:rPr>
              <a:t>pb</a:t>
            </a:r>
            <a:r>
              <a:rPr lang="en-US" sz="1400" b="1" dirty="0">
                <a:latin typeface="Menlo Regular"/>
                <a:cs typeface="Menlo Regular"/>
              </a:rPr>
              <a:t> </a:t>
            </a:r>
            <a:r>
              <a:rPr lang="en-US" sz="1400" dirty="0">
                <a:latin typeface="Segoe Print" pitchFamily="2" charset="0"/>
              </a:rPr>
              <a:t>points to the dynamic array storing the phonebook </a:t>
            </a:r>
          </a:p>
        </p:txBody>
      </p:sp>
      <p:sp>
        <p:nvSpPr>
          <p:cNvPr id="7" name="Rounded Rectangle 6"/>
          <p:cNvSpPr/>
          <p:nvPr/>
        </p:nvSpPr>
        <p:spPr>
          <a:xfrm>
            <a:off x="2956655" y="2582948"/>
            <a:ext cx="2402356" cy="820763"/>
          </a:xfrm>
          <a:prstGeom prst="round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b="1" dirty="0" err="1">
                <a:latin typeface="Menlo Regular"/>
                <a:cs typeface="Menlo Regular"/>
              </a:rPr>
              <a:t>pb_size</a:t>
            </a:r>
            <a:r>
              <a:rPr lang="en-US" sz="1400" b="1" dirty="0">
                <a:latin typeface="Menlo Regular"/>
                <a:cs typeface="Menlo Regular"/>
              </a:rPr>
              <a:t> </a:t>
            </a:r>
            <a:r>
              <a:rPr lang="en-US" sz="1400" dirty="0">
                <a:latin typeface="Segoe Print" pitchFamily="2" charset="0"/>
              </a:rPr>
              <a:t>is the current size of the dynamic array</a:t>
            </a:r>
          </a:p>
        </p:txBody>
      </p:sp>
      <p:sp>
        <p:nvSpPr>
          <p:cNvPr id="8" name="Rounded Rectangle 7"/>
          <p:cNvSpPr/>
          <p:nvPr/>
        </p:nvSpPr>
        <p:spPr>
          <a:xfrm>
            <a:off x="5420964" y="2582948"/>
            <a:ext cx="3608016" cy="953209"/>
          </a:xfrm>
          <a:prstGeom prst="round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b="1" dirty="0">
                <a:latin typeface="Menlo Regular"/>
                <a:cs typeface="Menlo Regular"/>
              </a:rPr>
              <a:t>n </a:t>
            </a:r>
            <a:r>
              <a:rPr lang="en-US" sz="1400" dirty="0">
                <a:latin typeface="Segoe Print" pitchFamily="2" charset="0"/>
              </a:rPr>
              <a:t>is the size by which to increase the dynamic array.  Hence, the new size of the array is </a:t>
            </a:r>
            <a:r>
              <a:rPr lang="en-US" sz="1400" b="1" dirty="0" err="1">
                <a:latin typeface="Menlo Regular"/>
                <a:cs typeface="Menlo Regular"/>
              </a:rPr>
              <a:t>pb_size</a:t>
            </a:r>
            <a:r>
              <a:rPr lang="en-US" sz="1400" b="1" dirty="0">
                <a:latin typeface="Menlo Regular"/>
                <a:cs typeface="Menlo Regular"/>
              </a:rPr>
              <a:t> + n </a:t>
            </a:r>
            <a:r>
              <a:rPr lang="en-US" sz="1400" dirty="0">
                <a:latin typeface="Segoe Print" pitchFamily="2" charset="0"/>
              </a:rPr>
              <a:t>after calling this function</a:t>
            </a:r>
          </a:p>
        </p:txBody>
      </p:sp>
      <p:cxnSp>
        <p:nvCxnSpPr>
          <p:cNvPr id="10" name="Straight Arrow Connector 9"/>
          <p:cNvCxnSpPr>
            <a:stCxn id="6" idx="0"/>
          </p:cNvCxnSpPr>
          <p:nvPr/>
        </p:nvCxnSpPr>
        <p:spPr>
          <a:xfrm flipV="1">
            <a:off x="1661283" y="2111121"/>
            <a:ext cx="2613532" cy="471827"/>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7" idx="0"/>
          </p:cNvCxnSpPr>
          <p:nvPr/>
        </p:nvCxnSpPr>
        <p:spPr>
          <a:xfrm flipV="1">
            <a:off x="4157833" y="2111121"/>
            <a:ext cx="1448990" cy="471827"/>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8" idx="0"/>
          </p:cNvCxnSpPr>
          <p:nvPr/>
        </p:nvCxnSpPr>
        <p:spPr>
          <a:xfrm flipH="1" flipV="1">
            <a:off x="6799434" y="2111121"/>
            <a:ext cx="425538" cy="471827"/>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1205874" y="1281465"/>
            <a:ext cx="2382195" cy="369332"/>
          </a:xfrm>
          <a:prstGeom prst="rect">
            <a:avLst/>
          </a:prstGeom>
          <a:noFill/>
        </p:spPr>
        <p:txBody>
          <a:bodyPr wrap="none" rtlCol="0">
            <a:spAutoFit/>
          </a:bodyPr>
          <a:lstStyle/>
          <a:p>
            <a:r>
              <a:rPr lang="en-US" dirty="0">
                <a:latin typeface="Segoe Print"/>
                <a:cs typeface="Segoe Print"/>
              </a:rPr>
              <a:t>function prototype</a:t>
            </a:r>
          </a:p>
        </p:txBody>
      </p:sp>
      <p:sp>
        <p:nvSpPr>
          <p:cNvPr id="20" name="TextBox 19"/>
          <p:cNvSpPr txBox="1"/>
          <p:nvPr/>
        </p:nvSpPr>
        <p:spPr>
          <a:xfrm>
            <a:off x="362124" y="4465477"/>
            <a:ext cx="1435421" cy="369332"/>
          </a:xfrm>
          <a:prstGeom prst="rect">
            <a:avLst/>
          </a:prstGeom>
          <a:noFill/>
        </p:spPr>
        <p:txBody>
          <a:bodyPr wrap="none" rtlCol="0">
            <a:spAutoFit/>
          </a:bodyPr>
          <a:lstStyle/>
          <a:p>
            <a:r>
              <a:rPr lang="en-US" b="1" dirty="0">
                <a:latin typeface="Menlo Regular"/>
                <a:cs typeface="Menlo Regular"/>
              </a:rPr>
              <a:t>phonebook</a:t>
            </a:r>
            <a:endParaRPr lang="en-US" dirty="0"/>
          </a:p>
        </p:txBody>
      </p:sp>
      <p:sp>
        <p:nvSpPr>
          <p:cNvPr id="21" name="Rectangle 20"/>
          <p:cNvSpPr/>
          <p:nvPr/>
        </p:nvSpPr>
        <p:spPr>
          <a:xfrm>
            <a:off x="902176" y="4118546"/>
            <a:ext cx="425483"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23" name="Straight Arrow Connector 22"/>
          <p:cNvCxnSpPr>
            <a:endCxn id="32" idx="1"/>
          </p:cNvCxnSpPr>
          <p:nvPr/>
        </p:nvCxnSpPr>
        <p:spPr>
          <a:xfrm>
            <a:off x="1189255" y="4287722"/>
            <a:ext cx="608290" cy="32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2049878" y="4465477"/>
            <a:ext cx="2686177" cy="369332"/>
          </a:xfrm>
          <a:prstGeom prst="rect">
            <a:avLst/>
          </a:prstGeom>
          <a:noFill/>
        </p:spPr>
        <p:txBody>
          <a:bodyPr wrap="none" rtlCol="0">
            <a:spAutoFit/>
          </a:bodyPr>
          <a:lstStyle/>
          <a:p>
            <a:r>
              <a:rPr lang="en-US" b="1" dirty="0" err="1">
                <a:latin typeface="Menlo Regular"/>
                <a:cs typeface="Menlo Regular"/>
              </a:rPr>
              <a:t>phonebook_size</a:t>
            </a:r>
            <a:r>
              <a:rPr lang="en-US" b="1" dirty="0">
                <a:latin typeface="Menlo Regular"/>
                <a:cs typeface="Menlo Regular"/>
              </a:rPr>
              <a:t> = 5</a:t>
            </a:r>
            <a:endParaRPr lang="en-US" dirty="0"/>
          </a:p>
        </p:txBody>
      </p:sp>
      <p:sp>
        <p:nvSpPr>
          <p:cNvPr id="25" name="TextBox 24"/>
          <p:cNvSpPr txBox="1"/>
          <p:nvPr/>
        </p:nvSpPr>
        <p:spPr>
          <a:xfrm>
            <a:off x="541039" y="4955015"/>
            <a:ext cx="5264895" cy="584776"/>
          </a:xfrm>
          <a:prstGeom prst="rect">
            <a:avLst/>
          </a:prstGeom>
          <a:noFill/>
        </p:spPr>
        <p:txBody>
          <a:bodyPr wrap="none" rtlCol="0">
            <a:spAutoFit/>
          </a:bodyPr>
          <a:lstStyle/>
          <a:p>
            <a:r>
              <a:rPr lang="en-US" dirty="0"/>
              <a:t>After calling </a:t>
            </a:r>
            <a:br>
              <a:rPr lang="en-US" dirty="0"/>
            </a:br>
            <a:r>
              <a:rPr lang="en-US" sz="1400" dirty="0" err="1">
                <a:latin typeface="Menlo Regular"/>
                <a:cs typeface="Menlo Regular"/>
              </a:rPr>
              <a:t>grow_phonebook</a:t>
            </a:r>
            <a:r>
              <a:rPr lang="en-US" sz="1400" dirty="0">
                <a:latin typeface="Menlo Regular"/>
                <a:cs typeface="Menlo Regular"/>
              </a:rPr>
              <a:t>( phonebook, </a:t>
            </a:r>
            <a:r>
              <a:rPr lang="en-US" sz="1400" dirty="0" err="1">
                <a:latin typeface="Menlo Regular"/>
                <a:cs typeface="Menlo Regular"/>
              </a:rPr>
              <a:t>phonebook_size</a:t>
            </a:r>
            <a:r>
              <a:rPr lang="en-US" sz="1400" dirty="0">
                <a:latin typeface="Menlo Regular"/>
                <a:cs typeface="Menlo Regular"/>
              </a:rPr>
              <a:t>, 2 );</a:t>
            </a:r>
          </a:p>
        </p:txBody>
      </p:sp>
      <p:sp>
        <p:nvSpPr>
          <p:cNvPr id="26" name="TextBox 25"/>
          <p:cNvSpPr txBox="1"/>
          <p:nvPr/>
        </p:nvSpPr>
        <p:spPr>
          <a:xfrm>
            <a:off x="284678" y="3683171"/>
            <a:ext cx="1243700" cy="369332"/>
          </a:xfrm>
          <a:prstGeom prst="rect">
            <a:avLst/>
          </a:prstGeom>
          <a:noFill/>
        </p:spPr>
        <p:txBody>
          <a:bodyPr wrap="none" rtlCol="0">
            <a:spAutoFit/>
          </a:bodyPr>
          <a:lstStyle/>
          <a:p>
            <a:r>
              <a:rPr lang="en-US" dirty="0">
                <a:latin typeface="Segoe Print"/>
                <a:cs typeface="Segoe Print"/>
              </a:rPr>
              <a:t>Example:</a:t>
            </a:r>
          </a:p>
        </p:txBody>
      </p:sp>
      <p:graphicFrame>
        <p:nvGraphicFramePr>
          <p:cNvPr id="27" name="Table 26"/>
          <p:cNvGraphicFramePr>
            <a:graphicFrameLocks noGrp="1"/>
          </p:cNvGraphicFramePr>
          <p:nvPr>
            <p:extLst/>
          </p:nvPr>
        </p:nvGraphicFramePr>
        <p:xfrm>
          <a:off x="1797545" y="5571602"/>
          <a:ext cx="4283629" cy="365760"/>
        </p:xfrm>
        <a:graphic>
          <a:graphicData uri="http://schemas.openxmlformats.org/drawingml/2006/table">
            <a:tbl>
              <a:tblPr bandRow="1">
                <a:tableStyleId>{08FB837D-C827-4EFA-A057-4D05807E0F7C}</a:tableStyleId>
              </a:tblPr>
              <a:tblGrid>
                <a:gridCol w="611947">
                  <a:extLst>
                    <a:ext uri="{9D8B030D-6E8A-4147-A177-3AD203B41FA5}">
                      <a16:colId xmlns:a16="http://schemas.microsoft.com/office/drawing/2014/main" val="20000"/>
                    </a:ext>
                  </a:extLst>
                </a:gridCol>
                <a:gridCol w="611947">
                  <a:extLst>
                    <a:ext uri="{9D8B030D-6E8A-4147-A177-3AD203B41FA5}">
                      <a16:colId xmlns:a16="http://schemas.microsoft.com/office/drawing/2014/main" val="20001"/>
                    </a:ext>
                  </a:extLst>
                </a:gridCol>
                <a:gridCol w="611947">
                  <a:extLst>
                    <a:ext uri="{9D8B030D-6E8A-4147-A177-3AD203B41FA5}">
                      <a16:colId xmlns:a16="http://schemas.microsoft.com/office/drawing/2014/main" val="20002"/>
                    </a:ext>
                  </a:extLst>
                </a:gridCol>
                <a:gridCol w="611947">
                  <a:extLst>
                    <a:ext uri="{9D8B030D-6E8A-4147-A177-3AD203B41FA5}">
                      <a16:colId xmlns:a16="http://schemas.microsoft.com/office/drawing/2014/main" val="20003"/>
                    </a:ext>
                  </a:extLst>
                </a:gridCol>
                <a:gridCol w="611947">
                  <a:extLst>
                    <a:ext uri="{9D8B030D-6E8A-4147-A177-3AD203B41FA5}">
                      <a16:colId xmlns:a16="http://schemas.microsoft.com/office/drawing/2014/main" val="20004"/>
                    </a:ext>
                  </a:extLst>
                </a:gridCol>
                <a:gridCol w="611947">
                  <a:extLst>
                    <a:ext uri="{9D8B030D-6E8A-4147-A177-3AD203B41FA5}">
                      <a16:colId xmlns:a16="http://schemas.microsoft.com/office/drawing/2014/main" val="20005"/>
                    </a:ext>
                  </a:extLst>
                </a:gridCol>
                <a:gridCol w="611947">
                  <a:extLst>
                    <a:ext uri="{9D8B030D-6E8A-4147-A177-3AD203B41FA5}">
                      <a16:colId xmlns:a16="http://schemas.microsoft.com/office/drawing/2014/main" val="20006"/>
                    </a:ext>
                  </a:extLst>
                </a:gridCol>
              </a:tblGrid>
              <a:tr h="354141">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28" name="TextBox 27"/>
          <p:cNvSpPr txBox="1"/>
          <p:nvPr/>
        </p:nvSpPr>
        <p:spPr>
          <a:xfrm>
            <a:off x="362124" y="5914961"/>
            <a:ext cx="1435421" cy="369332"/>
          </a:xfrm>
          <a:prstGeom prst="rect">
            <a:avLst/>
          </a:prstGeom>
          <a:noFill/>
        </p:spPr>
        <p:txBody>
          <a:bodyPr wrap="none" rtlCol="0">
            <a:spAutoFit/>
          </a:bodyPr>
          <a:lstStyle/>
          <a:p>
            <a:r>
              <a:rPr lang="en-US" b="1" dirty="0">
                <a:latin typeface="Menlo Regular"/>
                <a:cs typeface="Menlo Regular"/>
              </a:rPr>
              <a:t>phonebook</a:t>
            </a:r>
            <a:endParaRPr lang="en-US" dirty="0"/>
          </a:p>
        </p:txBody>
      </p:sp>
      <p:sp>
        <p:nvSpPr>
          <p:cNvPr id="29" name="Rectangle 28"/>
          <p:cNvSpPr/>
          <p:nvPr/>
        </p:nvSpPr>
        <p:spPr>
          <a:xfrm>
            <a:off x="902176" y="5568030"/>
            <a:ext cx="425483"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30" name="Straight Arrow Connector 29"/>
          <p:cNvCxnSpPr>
            <a:endCxn id="27" idx="1"/>
          </p:cNvCxnSpPr>
          <p:nvPr/>
        </p:nvCxnSpPr>
        <p:spPr>
          <a:xfrm>
            <a:off x="1189255" y="5737206"/>
            <a:ext cx="608290" cy="172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2049878" y="5914961"/>
            <a:ext cx="2686177" cy="369332"/>
          </a:xfrm>
          <a:prstGeom prst="rect">
            <a:avLst/>
          </a:prstGeom>
          <a:noFill/>
        </p:spPr>
        <p:txBody>
          <a:bodyPr wrap="none" rtlCol="0">
            <a:spAutoFit/>
          </a:bodyPr>
          <a:lstStyle/>
          <a:p>
            <a:r>
              <a:rPr lang="en-US" b="1" dirty="0" err="1">
                <a:latin typeface="Menlo Regular"/>
                <a:cs typeface="Menlo Regular"/>
              </a:rPr>
              <a:t>phonebook_size</a:t>
            </a:r>
            <a:r>
              <a:rPr lang="en-US" b="1" dirty="0">
                <a:latin typeface="Menlo Regular"/>
                <a:cs typeface="Menlo Regular"/>
              </a:rPr>
              <a:t> = 7</a:t>
            </a:r>
            <a:endParaRPr lang="en-US" dirty="0"/>
          </a:p>
        </p:txBody>
      </p:sp>
      <p:sp>
        <p:nvSpPr>
          <p:cNvPr id="36" name="Rounded Rectangle 35"/>
          <p:cNvSpPr/>
          <p:nvPr/>
        </p:nvSpPr>
        <p:spPr>
          <a:xfrm>
            <a:off x="5297056" y="3881600"/>
            <a:ext cx="3608016" cy="953209"/>
          </a:xfrm>
          <a:prstGeom prst="round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b="1" dirty="0" err="1">
                <a:latin typeface="Menlo Regular"/>
                <a:cs typeface="Menlo Regular"/>
              </a:rPr>
              <a:t>phonebook_size</a:t>
            </a:r>
            <a:r>
              <a:rPr lang="en-US" sz="1400" b="1" dirty="0">
                <a:latin typeface="Menlo Regular"/>
                <a:cs typeface="Menlo Regular"/>
              </a:rPr>
              <a:t> </a:t>
            </a:r>
            <a:r>
              <a:rPr lang="en-US" sz="1400" dirty="0">
                <a:latin typeface="Segoe Print" pitchFamily="2" charset="0"/>
              </a:rPr>
              <a:t>is modified and hence it is passed as a reference parameter</a:t>
            </a:r>
          </a:p>
        </p:txBody>
      </p:sp>
      <p:sp>
        <p:nvSpPr>
          <p:cNvPr id="37" name="Rounded Rectangle 36"/>
          <p:cNvSpPr/>
          <p:nvPr/>
        </p:nvSpPr>
        <p:spPr>
          <a:xfrm>
            <a:off x="6241850" y="4834809"/>
            <a:ext cx="2585780" cy="1614101"/>
          </a:xfrm>
          <a:prstGeom prst="round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a:latin typeface="Segoe Print" pitchFamily="2" charset="0"/>
              </a:rPr>
              <a:t> the new array occupies a new chunk of memory and hence the pointer </a:t>
            </a:r>
            <a:r>
              <a:rPr lang="en-US" sz="1400" b="1" dirty="0">
                <a:latin typeface="Menlo Regular"/>
                <a:cs typeface="Menlo Regular"/>
              </a:rPr>
              <a:t>phonebook</a:t>
            </a:r>
            <a:r>
              <a:rPr lang="en-US" sz="1400" dirty="0">
                <a:latin typeface="Segoe Print" pitchFamily="2" charset="0"/>
              </a:rPr>
              <a:t> needs also be modified; it is therefore passed as a reference parameter</a:t>
            </a:r>
          </a:p>
        </p:txBody>
      </p:sp>
    </p:spTree>
    <p:extLst>
      <p:ext uri="{BB962C8B-B14F-4D97-AF65-F5344CB8AC3E}">
        <p14:creationId xmlns:p14="http://schemas.microsoft.com/office/powerpoint/2010/main" val="2482195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3434D-91FB-4CAA-A07B-6ED6DF776855}"/>
              </a:ext>
            </a:extLst>
          </p:cNvPr>
          <p:cNvSpPr>
            <a:spLocks noGrp="1"/>
          </p:cNvSpPr>
          <p:nvPr>
            <p:ph type="title"/>
          </p:nvPr>
        </p:nvSpPr>
        <p:spPr/>
        <p:txBody>
          <a:bodyPr>
            <a:normAutofit/>
          </a:bodyPr>
          <a:lstStyle/>
          <a:p>
            <a:r>
              <a:rPr lang="en-US" sz="4000" dirty="0"/>
              <a:t>References</a:t>
            </a:r>
          </a:p>
        </p:txBody>
      </p:sp>
      <p:sp>
        <p:nvSpPr>
          <p:cNvPr id="3" name="Content Placeholder 2">
            <a:extLst>
              <a:ext uri="{FF2B5EF4-FFF2-40B4-BE49-F238E27FC236}">
                <a16:creationId xmlns:a16="http://schemas.microsoft.com/office/drawing/2014/main" id="{1CBBE7A3-9312-4B4C-BDCC-5B729F7D7482}"/>
              </a:ext>
            </a:extLst>
          </p:cNvPr>
          <p:cNvSpPr>
            <a:spLocks noGrp="1"/>
          </p:cNvSpPr>
          <p:nvPr>
            <p:ph idx="1"/>
          </p:nvPr>
        </p:nvSpPr>
        <p:spPr/>
        <p:txBody>
          <a:bodyPr>
            <a:normAutofit/>
          </a:bodyPr>
          <a:lstStyle/>
          <a:p>
            <a:pPr marL="228600" lvl="0" indent="-228600">
              <a:lnSpc>
                <a:spcPct val="80000"/>
              </a:lnSpc>
              <a:spcBef>
                <a:spcPts val="1200"/>
              </a:spcBef>
              <a:buClr>
                <a:schemeClr val="dk1"/>
              </a:buClr>
              <a:buSzPts val="2800"/>
            </a:pPr>
            <a:r>
              <a:rPr lang="en-US" dirty="0" err="1"/>
              <a:t>cplusplus.com</a:t>
            </a:r>
            <a:r>
              <a:rPr lang="en-US" dirty="0"/>
              <a:t> tutorial</a:t>
            </a:r>
          </a:p>
          <a:p>
            <a:pPr marL="628650" lvl="1" indent="-228600">
              <a:lnSpc>
                <a:spcPct val="80000"/>
              </a:lnSpc>
              <a:spcBef>
                <a:spcPts val="1200"/>
              </a:spcBef>
              <a:buClr>
                <a:schemeClr val="dk1"/>
              </a:buClr>
              <a:buSzPts val="2800"/>
            </a:pPr>
            <a:r>
              <a:rPr lang="en-US" dirty="0">
                <a:hlinkClick r:id="rId2"/>
              </a:rPr>
              <a:t>Pointers</a:t>
            </a:r>
            <a:endParaRPr lang="en-US" dirty="0"/>
          </a:p>
          <a:p>
            <a:pPr marL="628650" lvl="1" indent="-228600">
              <a:lnSpc>
                <a:spcPct val="80000"/>
              </a:lnSpc>
              <a:spcBef>
                <a:spcPts val="1200"/>
              </a:spcBef>
              <a:buClr>
                <a:schemeClr val="dk1"/>
              </a:buClr>
              <a:buSzPts val="2800"/>
            </a:pPr>
            <a:r>
              <a:rPr lang="en-US" dirty="0">
                <a:hlinkClick r:id="rId3"/>
              </a:rPr>
              <a:t>Dynamic Memory</a:t>
            </a:r>
            <a:endParaRPr lang="en-US" dirty="0"/>
          </a:p>
          <a:p>
            <a:pPr marL="228600" lvl="0" indent="-228600">
              <a:lnSpc>
                <a:spcPct val="80000"/>
              </a:lnSpc>
              <a:spcBef>
                <a:spcPts val="1200"/>
              </a:spcBef>
              <a:buClr>
                <a:schemeClr val="dk1"/>
              </a:buClr>
              <a:buSzPts val="2800"/>
            </a:pPr>
            <a:r>
              <a:rPr lang="en-US" dirty="0"/>
              <a:t>Textbook Chapters</a:t>
            </a:r>
          </a:p>
          <a:p>
            <a:pPr marL="628650" lvl="1" indent="-228600">
              <a:lnSpc>
                <a:spcPct val="80000"/>
              </a:lnSpc>
              <a:spcBef>
                <a:spcPts val="1200"/>
              </a:spcBef>
              <a:buClr>
                <a:schemeClr val="dk1"/>
              </a:buClr>
              <a:buSzPts val="2800"/>
            </a:pPr>
            <a:r>
              <a:rPr lang="en-US" dirty="0">
                <a:hlinkClick r:id="rId4"/>
              </a:rPr>
              <a:t>C++: How to program (9</a:t>
            </a:r>
            <a:r>
              <a:rPr lang="en-US" baseline="30000" dirty="0">
                <a:hlinkClick r:id="rId4"/>
              </a:rPr>
              <a:t>th</a:t>
            </a:r>
            <a:r>
              <a:rPr lang="en-US" dirty="0">
                <a:hlinkClick r:id="rId4"/>
              </a:rPr>
              <a:t> edition)</a:t>
            </a:r>
            <a:br>
              <a:rPr lang="en-US" dirty="0">
                <a:hlinkClick r:id="rId4"/>
              </a:rPr>
            </a:br>
            <a:r>
              <a:rPr lang="en-US" dirty="0">
                <a:hlinkClick r:id="rId4"/>
              </a:rPr>
              <a:t>Electronic version available from HKU library</a:t>
            </a:r>
            <a:endParaRPr lang="en-US" u="sng" dirty="0">
              <a:solidFill>
                <a:schemeClr val="hlink"/>
              </a:solidFill>
            </a:endParaRPr>
          </a:p>
          <a:p>
            <a:pPr marL="628650" lvl="1" indent="-228600">
              <a:lnSpc>
                <a:spcPct val="80000"/>
              </a:lnSpc>
              <a:spcBef>
                <a:spcPts val="1200"/>
              </a:spcBef>
              <a:buClr>
                <a:schemeClr val="dk1"/>
              </a:buClr>
              <a:buSzPts val="2800"/>
            </a:pPr>
            <a:r>
              <a:rPr lang="en-US" dirty="0"/>
              <a:t>Ch. 8 (on pointers)</a:t>
            </a:r>
          </a:p>
          <a:p>
            <a:pPr marL="628650" lvl="1" indent="-228600">
              <a:lnSpc>
                <a:spcPct val="80000"/>
              </a:lnSpc>
              <a:spcBef>
                <a:spcPts val="1200"/>
              </a:spcBef>
              <a:buClr>
                <a:schemeClr val="dk1"/>
              </a:buClr>
              <a:buSzPts val="2800"/>
            </a:pPr>
            <a:r>
              <a:rPr lang="en-US" dirty="0"/>
              <a:t>Ch. 10.9 (on dynamic memory management)</a:t>
            </a:r>
          </a:p>
        </p:txBody>
      </p:sp>
      <p:sp>
        <p:nvSpPr>
          <p:cNvPr id="4" name="Slide Number Placeholder 3">
            <a:extLst>
              <a:ext uri="{FF2B5EF4-FFF2-40B4-BE49-F238E27FC236}">
                <a16:creationId xmlns:a16="http://schemas.microsoft.com/office/drawing/2014/main" id="{FF4E1D98-8E21-4C30-BF19-49920A87B31C}"/>
              </a:ext>
            </a:extLst>
          </p:cNvPr>
          <p:cNvSpPr>
            <a:spLocks noGrp="1"/>
          </p:cNvSpPr>
          <p:nvPr>
            <p:ph type="sldNum" sz="quarter" idx="12"/>
          </p:nvPr>
        </p:nvSpPr>
        <p:spPr/>
        <p:txBody>
          <a:bodyPr/>
          <a:lstStyle/>
          <a:p>
            <a:fld id="{A2D5F323-9395-A24C-8003-89F99F5948AE}" type="slidenum">
              <a:rPr lang="en-US" smtClean="0"/>
              <a:pPr/>
              <a:t>5</a:t>
            </a:fld>
            <a:endParaRPr lang="en-US" dirty="0"/>
          </a:p>
        </p:txBody>
      </p:sp>
    </p:spTree>
    <p:extLst>
      <p:ext uri="{BB962C8B-B14F-4D97-AF65-F5344CB8AC3E}">
        <p14:creationId xmlns:p14="http://schemas.microsoft.com/office/powerpoint/2010/main" val="20568524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Implementing </a:t>
            </a:r>
            <a:r>
              <a:rPr lang="en-US" sz="3600" b="1" dirty="0" err="1">
                <a:latin typeface="Menlo Regular"/>
                <a:cs typeface="Menlo Regular"/>
              </a:rPr>
              <a:t>grow_phonebook</a:t>
            </a:r>
            <a:r>
              <a:rPr lang="en-US" sz="3600" b="1" dirty="0">
                <a:latin typeface="Menlo Regular"/>
                <a:cs typeface="Menlo Regular"/>
              </a:rPr>
              <a:t>()</a:t>
            </a:r>
            <a:endParaRPr lang="en-US" sz="3600" dirty="0"/>
          </a:p>
        </p:txBody>
      </p:sp>
      <p:sp>
        <p:nvSpPr>
          <p:cNvPr id="3" name="Content Placeholder 2"/>
          <p:cNvSpPr>
            <a:spLocks noGrp="1"/>
          </p:cNvSpPr>
          <p:nvPr>
            <p:ph idx="1"/>
          </p:nvPr>
        </p:nvSpPr>
        <p:spPr>
          <a:xfrm>
            <a:off x="457200" y="2261475"/>
            <a:ext cx="8229600" cy="3864688"/>
          </a:xfrm>
        </p:spPr>
        <p:txBody>
          <a:bodyPr/>
          <a:lstStyle/>
          <a:p>
            <a:endParaRPr lang="en-US" dirty="0"/>
          </a:p>
          <a:p>
            <a:endParaRPr lang="en-US" dirty="0"/>
          </a:p>
          <a:p>
            <a:r>
              <a:rPr lang="en-US" dirty="0"/>
              <a:t>Now, let's do the following steps for </a:t>
            </a:r>
            <a:r>
              <a:rPr lang="en-US" sz="1800" dirty="0" err="1">
                <a:latin typeface="Menlo Regular"/>
                <a:cs typeface="Menlo Regular"/>
              </a:rPr>
              <a:t>grow_phonebook</a:t>
            </a:r>
            <a:r>
              <a:rPr lang="en-US" sz="1800" dirty="0">
                <a:latin typeface="Menlo Regular"/>
                <a:cs typeface="Menlo Regular"/>
              </a:rPr>
              <a:t>()</a:t>
            </a:r>
            <a:endParaRPr lang="en-US" sz="1800" b="1" dirty="0">
              <a:solidFill>
                <a:srgbClr val="FF0000"/>
              </a:solidFill>
              <a:latin typeface="Menlo Regular"/>
              <a:cs typeface="Menlo Regular"/>
            </a:endParaRPr>
          </a:p>
          <a:p>
            <a:r>
              <a:rPr lang="en-US" b="1" dirty="0">
                <a:solidFill>
                  <a:srgbClr val="FF0000"/>
                </a:solidFill>
              </a:rPr>
              <a:t>Step 1:  </a:t>
            </a:r>
            <a:r>
              <a:rPr lang="en-US" dirty="0"/>
              <a:t>create a new dynamic array with a new size equals </a:t>
            </a:r>
            <a:r>
              <a:rPr lang="en-US" sz="1800" b="1" dirty="0" err="1">
                <a:latin typeface="Menlo Regular"/>
                <a:cs typeface="Menlo Regular"/>
              </a:rPr>
              <a:t>pb_size</a:t>
            </a:r>
            <a:r>
              <a:rPr lang="en-US" sz="1800" b="1" dirty="0">
                <a:latin typeface="Menlo Regular"/>
                <a:cs typeface="Menlo Regular"/>
              </a:rPr>
              <a:t> + n </a:t>
            </a:r>
            <a:r>
              <a:rPr lang="en-US" dirty="0"/>
              <a:t>dynamic array, pointed to by a pointer</a:t>
            </a:r>
            <a:endParaRPr lang="en-US" b="1" dirty="0">
              <a:latin typeface="Menlo Regular"/>
              <a:cs typeface="Menlo Regular"/>
            </a:endParaRPr>
          </a:p>
        </p:txBody>
      </p:sp>
      <p:sp>
        <p:nvSpPr>
          <p:cNvPr id="4" name="Slide Number Placeholder 3"/>
          <p:cNvSpPr>
            <a:spLocks noGrp="1"/>
          </p:cNvSpPr>
          <p:nvPr>
            <p:ph type="sldNum" sz="quarter" idx="12"/>
          </p:nvPr>
        </p:nvSpPr>
        <p:spPr/>
        <p:txBody>
          <a:bodyPr/>
          <a:lstStyle/>
          <a:p>
            <a:fld id="{A2D5F323-9395-A24C-8003-89F99F5948AE}" type="slidenum">
              <a:rPr lang="en-US" smtClean="0"/>
              <a:pPr/>
              <a:t>50</a:t>
            </a:fld>
            <a:endParaRPr lang="en-US"/>
          </a:p>
        </p:txBody>
      </p:sp>
      <p:sp>
        <p:nvSpPr>
          <p:cNvPr id="5" name="Rectangle 4"/>
          <p:cNvSpPr/>
          <p:nvPr/>
        </p:nvSpPr>
        <p:spPr>
          <a:xfrm>
            <a:off x="1267826" y="1436361"/>
            <a:ext cx="6429938" cy="701572"/>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400" dirty="0">
                <a:solidFill>
                  <a:schemeClr val="tx1"/>
                </a:solidFill>
                <a:latin typeface="Menlo Regular"/>
                <a:cs typeface="Menlo Regular"/>
              </a:rPr>
              <a:t>void </a:t>
            </a:r>
            <a:r>
              <a:rPr lang="en-US" sz="1400" dirty="0" err="1">
                <a:solidFill>
                  <a:schemeClr val="tx1"/>
                </a:solidFill>
                <a:latin typeface="Menlo Regular"/>
                <a:cs typeface="Menlo Regular"/>
              </a:rPr>
              <a:t>grow_phonebook</a:t>
            </a:r>
            <a:r>
              <a:rPr lang="en-US" sz="1400" dirty="0">
                <a:solidFill>
                  <a:schemeClr val="tx1"/>
                </a:solidFill>
                <a:latin typeface="Menlo Regular"/>
                <a:cs typeface="Menlo Regular"/>
              </a:rPr>
              <a:t>(</a:t>
            </a:r>
            <a:r>
              <a:rPr lang="en-US" sz="1400" dirty="0" err="1">
                <a:solidFill>
                  <a:schemeClr val="tx1"/>
                </a:solidFill>
                <a:latin typeface="Menlo Regular"/>
                <a:cs typeface="Menlo Regular"/>
              </a:rPr>
              <a:t>PhoneRec</a:t>
            </a:r>
            <a:r>
              <a:rPr lang="en-US" sz="1400" dirty="0">
                <a:solidFill>
                  <a:schemeClr val="tx1"/>
                </a:solidFill>
                <a:latin typeface="Menlo Regular"/>
                <a:cs typeface="Menlo Regular"/>
              </a:rPr>
              <a:t> * </a:t>
            </a:r>
            <a:r>
              <a:rPr lang="en-US" sz="1400" b="1" dirty="0">
                <a:solidFill>
                  <a:schemeClr val="tx1"/>
                </a:solidFill>
                <a:latin typeface="Menlo Regular"/>
                <a:cs typeface="Menlo Regular"/>
              </a:rPr>
              <a:t>&amp;</a:t>
            </a:r>
            <a:r>
              <a:rPr lang="en-US" sz="1400" dirty="0" err="1">
                <a:solidFill>
                  <a:schemeClr val="tx1"/>
                </a:solidFill>
                <a:latin typeface="Menlo Regular"/>
                <a:cs typeface="Menlo Regular"/>
              </a:rPr>
              <a:t>pb</a:t>
            </a:r>
            <a:r>
              <a:rPr lang="en-US" sz="1400" dirty="0">
                <a:solidFill>
                  <a:schemeClr val="tx1"/>
                </a:solidFill>
                <a:latin typeface="Menlo Regular"/>
                <a:cs typeface="Menlo Regular"/>
              </a:rPr>
              <a:t>, </a:t>
            </a:r>
            <a:r>
              <a:rPr lang="en-US" sz="1400" dirty="0" err="1">
                <a:solidFill>
                  <a:schemeClr val="tx1"/>
                </a:solidFill>
                <a:latin typeface="Menlo Regular"/>
                <a:cs typeface="Menlo Regular"/>
              </a:rPr>
              <a:t>int</a:t>
            </a:r>
            <a:r>
              <a:rPr lang="en-US" sz="1400" dirty="0">
                <a:solidFill>
                  <a:schemeClr val="tx1"/>
                </a:solidFill>
                <a:latin typeface="Menlo Regular"/>
                <a:cs typeface="Menlo Regular"/>
              </a:rPr>
              <a:t> </a:t>
            </a:r>
            <a:r>
              <a:rPr lang="en-US" sz="1400" b="1" dirty="0">
                <a:solidFill>
                  <a:schemeClr val="tx1"/>
                </a:solidFill>
                <a:latin typeface="Menlo Regular"/>
                <a:cs typeface="Menlo Regular"/>
              </a:rPr>
              <a:t>&amp;</a:t>
            </a:r>
            <a:r>
              <a:rPr lang="en-US" sz="1400" dirty="0" err="1">
                <a:solidFill>
                  <a:schemeClr val="tx1"/>
                </a:solidFill>
                <a:latin typeface="Menlo Regular"/>
                <a:cs typeface="Menlo Regular"/>
              </a:rPr>
              <a:t>pb_size</a:t>
            </a:r>
            <a:r>
              <a:rPr lang="en-US" sz="1400" dirty="0">
                <a:solidFill>
                  <a:schemeClr val="tx1"/>
                </a:solidFill>
                <a:latin typeface="Menlo Regular"/>
                <a:cs typeface="Menlo Regular"/>
              </a:rPr>
              <a:t>, </a:t>
            </a:r>
            <a:r>
              <a:rPr lang="en-US" sz="1400" dirty="0" err="1">
                <a:solidFill>
                  <a:schemeClr val="tx1"/>
                </a:solidFill>
                <a:latin typeface="Menlo Regular"/>
                <a:cs typeface="Menlo Regular"/>
              </a:rPr>
              <a:t>int</a:t>
            </a:r>
            <a:r>
              <a:rPr lang="en-US" sz="1400" dirty="0">
                <a:solidFill>
                  <a:schemeClr val="tx1"/>
                </a:solidFill>
                <a:latin typeface="Menlo Regular"/>
                <a:cs typeface="Menlo Regular"/>
              </a:rPr>
              <a:t> n);</a:t>
            </a:r>
          </a:p>
        </p:txBody>
      </p:sp>
      <p:sp>
        <p:nvSpPr>
          <p:cNvPr id="7" name="TextBox 6"/>
          <p:cNvSpPr txBox="1"/>
          <p:nvPr/>
        </p:nvSpPr>
        <p:spPr>
          <a:xfrm>
            <a:off x="2607431" y="2722050"/>
            <a:ext cx="462612" cy="369332"/>
          </a:xfrm>
          <a:prstGeom prst="rect">
            <a:avLst/>
          </a:prstGeom>
          <a:noFill/>
        </p:spPr>
        <p:txBody>
          <a:bodyPr wrap="none" rtlCol="0">
            <a:spAutoFit/>
          </a:bodyPr>
          <a:lstStyle/>
          <a:p>
            <a:r>
              <a:rPr lang="en-US" b="1" dirty="0" err="1">
                <a:latin typeface="Menlo Regular"/>
                <a:cs typeface="Menlo Regular"/>
              </a:rPr>
              <a:t>pb</a:t>
            </a:r>
            <a:endParaRPr lang="en-US" dirty="0"/>
          </a:p>
        </p:txBody>
      </p:sp>
      <p:sp>
        <p:nvSpPr>
          <p:cNvPr id="8" name="Rectangle 7"/>
          <p:cNvSpPr/>
          <p:nvPr/>
        </p:nvSpPr>
        <p:spPr>
          <a:xfrm>
            <a:off x="2598096" y="2375119"/>
            <a:ext cx="425483"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9" name="Straight Arrow Connector 8"/>
          <p:cNvCxnSpPr/>
          <p:nvPr/>
        </p:nvCxnSpPr>
        <p:spPr>
          <a:xfrm>
            <a:off x="2885175" y="2544295"/>
            <a:ext cx="608290" cy="32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3643045" y="2706560"/>
            <a:ext cx="2342070" cy="369332"/>
          </a:xfrm>
          <a:prstGeom prst="rect">
            <a:avLst/>
          </a:prstGeom>
          <a:noFill/>
        </p:spPr>
        <p:txBody>
          <a:bodyPr wrap="none" rtlCol="0">
            <a:spAutoFit/>
          </a:bodyPr>
          <a:lstStyle/>
          <a:p>
            <a:r>
              <a:rPr lang="en-US" dirty="0">
                <a:latin typeface="Calibri"/>
                <a:cs typeface="Calibri"/>
              </a:rPr>
              <a:t>array of size </a:t>
            </a:r>
            <a:r>
              <a:rPr lang="en-US" b="1" dirty="0" err="1">
                <a:latin typeface="Menlo Regular"/>
                <a:cs typeface="Menlo Regular"/>
              </a:rPr>
              <a:t>pb_size</a:t>
            </a:r>
            <a:endParaRPr lang="en-US" dirty="0"/>
          </a:p>
        </p:txBody>
      </p:sp>
      <p:graphicFrame>
        <p:nvGraphicFramePr>
          <p:cNvPr id="11" name="Table 10"/>
          <p:cNvGraphicFramePr>
            <a:graphicFrameLocks noGrp="1"/>
          </p:cNvGraphicFramePr>
          <p:nvPr>
            <p:extLst/>
          </p:nvPr>
        </p:nvGraphicFramePr>
        <p:xfrm>
          <a:off x="3493465" y="5028400"/>
          <a:ext cx="4204300" cy="365760"/>
        </p:xfrm>
        <a:graphic>
          <a:graphicData uri="http://schemas.openxmlformats.org/drawingml/2006/table">
            <a:tbl>
              <a:tblPr bandRow="1">
                <a:tableStyleId>{08FB837D-C827-4EFA-A057-4D05807E0F7C}</a:tableStyleId>
              </a:tblPr>
              <a:tblGrid>
                <a:gridCol w="420430">
                  <a:extLst>
                    <a:ext uri="{9D8B030D-6E8A-4147-A177-3AD203B41FA5}">
                      <a16:colId xmlns:a16="http://schemas.microsoft.com/office/drawing/2014/main" val="20000"/>
                    </a:ext>
                  </a:extLst>
                </a:gridCol>
                <a:gridCol w="420430">
                  <a:extLst>
                    <a:ext uri="{9D8B030D-6E8A-4147-A177-3AD203B41FA5}">
                      <a16:colId xmlns:a16="http://schemas.microsoft.com/office/drawing/2014/main" val="20001"/>
                    </a:ext>
                  </a:extLst>
                </a:gridCol>
                <a:gridCol w="420430">
                  <a:extLst>
                    <a:ext uri="{9D8B030D-6E8A-4147-A177-3AD203B41FA5}">
                      <a16:colId xmlns:a16="http://schemas.microsoft.com/office/drawing/2014/main" val="20002"/>
                    </a:ext>
                  </a:extLst>
                </a:gridCol>
                <a:gridCol w="420430">
                  <a:extLst>
                    <a:ext uri="{9D8B030D-6E8A-4147-A177-3AD203B41FA5}">
                      <a16:colId xmlns:a16="http://schemas.microsoft.com/office/drawing/2014/main" val="20003"/>
                    </a:ext>
                  </a:extLst>
                </a:gridCol>
                <a:gridCol w="420430">
                  <a:extLst>
                    <a:ext uri="{9D8B030D-6E8A-4147-A177-3AD203B41FA5}">
                      <a16:colId xmlns:a16="http://schemas.microsoft.com/office/drawing/2014/main" val="20004"/>
                    </a:ext>
                  </a:extLst>
                </a:gridCol>
                <a:gridCol w="420430">
                  <a:extLst>
                    <a:ext uri="{9D8B030D-6E8A-4147-A177-3AD203B41FA5}">
                      <a16:colId xmlns:a16="http://schemas.microsoft.com/office/drawing/2014/main" val="20005"/>
                    </a:ext>
                  </a:extLst>
                </a:gridCol>
                <a:gridCol w="420430">
                  <a:extLst>
                    <a:ext uri="{9D8B030D-6E8A-4147-A177-3AD203B41FA5}">
                      <a16:colId xmlns:a16="http://schemas.microsoft.com/office/drawing/2014/main" val="20006"/>
                    </a:ext>
                  </a:extLst>
                </a:gridCol>
                <a:gridCol w="420430">
                  <a:extLst>
                    <a:ext uri="{9D8B030D-6E8A-4147-A177-3AD203B41FA5}">
                      <a16:colId xmlns:a16="http://schemas.microsoft.com/office/drawing/2014/main" val="20007"/>
                    </a:ext>
                  </a:extLst>
                </a:gridCol>
                <a:gridCol w="420430">
                  <a:extLst>
                    <a:ext uri="{9D8B030D-6E8A-4147-A177-3AD203B41FA5}">
                      <a16:colId xmlns:a16="http://schemas.microsoft.com/office/drawing/2014/main" val="20008"/>
                    </a:ext>
                  </a:extLst>
                </a:gridCol>
                <a:gridCol w="420430">
                  <a:extLst>
                    <a:ext uri="{9D8B030D-6E8A-4147-A177-3AD203B41FA5}">
                      <a16:colId xmlns:a16="http://schemas.microsoft.com/office/drawing/2014/main" val="20009"/>
                    </a:ext>
                  </a:extLst>
                </a:gridCol>
              </a:tblGrid>
              <a:tr h="344816">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12" name="TextBox 11"/>
          <p:cNvSpPr txBox="1"/>
          <p:nvPr/>
        </p:nvSpPr>
        <p:spPr>
          <a:xfrm>
            <a:off x="2329459" y="5388706"/>
            <a:ext cx="1018503" cy="369332"/>
          </a:xfrm>
          <a:prstGeom prst="rect">
            <a:avLst/>
          </a:prstGeom>
          <a:noFill/>
        </p:spPr>
        <p:txBody>
          <a:bodyPr wrap="none" rtlCol="0">
            <a:spAutoFit/>
          </a:bodyPr>
          <a:lstStyle/>
          <a:p>
            <a:r>
              <a:rPr lang="en-US" b="1" dirty="0" err="1">
                <a:latin typeface="Menlo Regular"/>
                <a:cs typeface="Menlo Regular"/>
              </a:rPr>
              <a:t>pb_new</a:t>
            </a:r>
            <a:endParaRPr lang="en-US" dirty="0"/>
          </a:p>
        </p:txBody>
      </p:sp>
      <p:sp>
        <p:nvSpPr>
          <p:cNvPr id="13" name="Rectangle 12"/>
          <p:cNvSpPr/>
          <p:nvPr/>
        </p:nvSpPr>
        <p:spPr>
          <a:xfrm>
            <a:off x="2598096" y="5041775"/>
            <a:ext cx="425483"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14" name="Straight Arrow Connector 13"/>
          <p:cNvCxnSpPr>
            <a:endCxn id="11" idx="1"/>
          </p:cNvCxnSpPr>
          <p:nvPr/>
        </p:nvCxnSpPr>
        <p:spPr>
          <a:xfrm>
            <a:off x="2885175" y="5210952"/>
            <a:ext cx="608290" cy="3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3643045" y="5373216"/>
            <a:ext cx="2897961" cy="369332"/>
          </a:xfrm>
          <a:prstGeom prst="rect">
            <a:avLst/>
          </a:prstGeom>
          <a:noFill/>
        </p:spPr>
        <p:txBody>
          <a:bodyPr wrap="none" rtlCol="0">
            <a:spAutoFit/>
          </a:bodyPr>
          <a:lstStyle/>
          <a:p>
            <a:r>
              <a:rPr lang="en-US" dirty="0">
                <a:latin typeface="Calibri"/>
                <a:cs typeface="Calibri"/>
              </a:rPr>
              <a:t>array of size </a:t>
            </a:r>
            <a:r>
              <a:rPr lang="en-US" b="1" dirty="0" err="1">
                <a:latin typeface="Menlo Regular"/>
                <a:cs typeface="Menlo Regular"/>
              </a:rPr>
              <a:t>pb_size</a:t>
            </a:r>
            <a:r>
              <a:rPr lang="en-US" b="1" dirty="0">
                <a:latin typeface="Menlo Regular"/>
                <a:cs typeface="Menlo Regular"/>
              </a:rPr>
              <a:t> + n</a:t>
            </a:r>
            <a:endParaRPr lang="en-US" dirty="0"/>
          </a:p>
        </p:txBody>
      </p:sp>
      <p:graphicFrame>
        <p:nvGraphicFramePr>
          <p:cNvPr id="17" name="Table 16"/>
          <p:cNvGraphicFramePr>
            <a:graphicFrameLocks noGrp="1"/>
          </p:cNvGraphicFramePr>
          <p:nvPr>
            <p:extLst/>
          </p:nvPr>
        </p:nvGraphicFramePr>
        <p:xfrm>
          <a:off x="3493465" y="2374418"/>
          <a:ext cx="2943010" cy="365760"/>
        </p:xfrm>
        <a:graphic>
          <a:graphicData uri="http://schemas.openxmlformats.org/drawingml/2006/table">
            <a:tbl>
              <a:tblPr bandRow="1">
                <a:tableStyleId>{69C7853C-536D-4A76-A0AE-DD22124D55A5}</a:tableStyleId>
              </a:tblPr>
              <a:tblGrid>
                <a:gridCol w="420430">
                  <a:extLst>
                    <a:ext uri="{9D8B030D-6E8A-4147-A177-3AD203B41FA5}">
                      <a16:colId xmlns:a16="http://schemas.microsoft.com/office/drawing/2014/main" val="20000"/>
                    </a:ext>
                  </a:extLst>
                </a:gridCol>
                <a:gridCol w="420430">
                  <a:extLst>
                    <a:ext uri="{9D8B030D-6E8A-4147-A177-3AD203B41FA5}">
                      <a16:colId xmlns:a16="http://schemas.microsoft.com/office/drawing/2014/main" val="20001"/>
                    </a:ext>
                  </a:extLst>
                </a:gridCol>
                <a:gridCol w="420430">
                  <a:extLst>
                    <a:ext uri="{9D8B030D-6E8A-4147-A177-3AD203B41FA5}">
                      <a16:colId xmlns:a16="http://schemas.microsoft.com/office/drawing/2014/main" val="20002"/>
                    </a:ext>
                  </a:extLst>
                </a:gridCol>
                <a:gridCol w="420430">
                  <a:extLst>
                    <a:ext uri="{9D8B030D-6E8A-4147-A177-3AD203B41FA5}">
                      <a16:colId xmlns:a16="http://schemas.microsoft.com/office/drawing/2014/main" val="20003"/>
                    </a:ext>
                  </a:extLst>
                </a:gridCol>
                <a:gridCol w="420430">
                  <a:extLst>
                    <a:ext uri="{9D8B030D-6E8A-4147-A177-3AD203B41FA5}">
                      <a16:colId xmlns:a16="http://schemas.microsoft.com/office/drawing/2014/main" val="20004"/>
                    </a:ext>
                  </a:extLst>
                </a:gridCol>
                <a:gridCol w="420430">
                  <a:extLst>
                    <a:ext uri="{9D8B030D-6E8A-4147-A177-3AD203B41FA5}">
                      <a16:colId xmlns:a16="http://schemas.microsoft.com/office/drawing/2014/main" val="20005"/>
                    </a:ext>
                  </a:extLst>
                </a:gridCol>
                <a:gridCol w="420430">
                  <a:extLst>
                    <a:ext uri="{9D8B030D-6E8A-4147-A177-3AD203B41FA5}">
                      <a16:colId xmlns:a16="http://schemas.microsoft.com/office/drawing/2014/main" val="20006"/>
                    </a:ext>
                  </a:extLst>
                </a:gridCol>
              </a:tblGrid>
              <a:tr h="344816">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18" name="Rounded Rectangle 17"/>
          <p:cNvSpPr/>
          <p:nvPr/>
        </p:nvSpPr>
        <p:spPr>
          <a:xfrm>
            <a:off x="840156" y="5827007"/>
            <a:ext cx="3515880" cy="598312"/>
          </a:xfrm>
          <a:prstGeom prst="round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a:latin typeface="Segoe Print" pitchFamily="2" charset="0"/>
              </a:rPr>
              <a:t>What is the data type of </a:t>
            </a:r>
            <a:r>
              <a:rPr lang="en-US" sz="1400" b="1" dirty="0" err="1">
                <a:latin typeface="Menlo Regular"/>
                <a:cs typeface="Menlo Regular"/>
              </a:rPr>
              <a:t>pb_new</a:t>
            </a:r>
            <a:r>
              <a:rPr lang="en-US" sz="1400" dirty="0">
                <a:latin typeface="Segoe Print" pitchFamily="2" charset="0"/>
              </a:rPr>
              <a:t>?</a:t>
            </a:r>
          </a:p>
        </p:txBody>
      </p:sp>
      <p:sp>
        <p:nvSpPr>
          <p:cNvPr id="19" name="Rounded Rectangle 18"/>
          <p:cNvSpPr/>
          <p:nvPr/>
        </p:nvSpPr>
        <p:spPr>
          <a:xfrm>
            <a:off x="4716016" y="5827007"/>
            <a:ext cx="3515880" cy="598312"/>
          </a:xfrm>
          <a:prstGeom prst="round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a:latin typeface="Segoe Print" pitchFamily="2" charset="0"/>
              </a:rPr>
              <a:t>How to create a dynamic array?</a:t>
            </a:r>
          </a:p>
        </p:txBody>
      </p:sp>
    </p:spTree>
    <p:extLst>
      <p:ext uri="{BB962C8B-B14F-4D97-AF65-F5344CB8AC3E}">
        <p14:creationId xmlns:p14="http://schemas.microsoft.com/office/powerpoint/2010/main" val="475909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Implementing </a:t>
            </a:r>
            <a:r>
              <a:rPr lang="en-US" b="1" dirty="0" err="1">
                <a:latin typeface="Menlo Regular"/>
                <a:cs typeface="Menlo Regular"/>
              </a:rPr>
              <a:t>grow_phonebook</a:t>
            </a:r>
            <a:r>
              <a:rPr lang="en-US" b="1" dirty="0">
                <a:latin typeface="Menlo Regular"/>
                <a:cs typeface="Menlo Regular"/>
              </a:rPr>
              <a:t>()</a:t>
            </a:r>
            <a:endParaRPr lang="en-US" dirty="0"/>
          </a:p>
        </p:txBody>
      </p:sp>
      <p:sp>
        <p:nvSpPr>
          <p:cNvPr id="3" name="Content Placeholder 2"/>
          <p:cNvSpPr>
            <a:spLocks noGrp="1"/>
          </p:cNvSpPr>
          <p:nvPr>
            <p:ph idx="1"/>
          </p:nvPr>
        </p:nvSpPr>
        <p:spPr/>
        <p:txBody>
          <a:bodyPr/>
          <a:lstStyle/>
          <a:p>
            <a:r>
              <a:rPr lang="en-US" b="1" dirty="0">
                <a:solidFill>
                  <a:srgbClr val="FF0000"/>
                </a:solidFill>
              </a:rPr>
              <a:t>Step 2:  </a:t>
            </a:r>
            <a:r>
              <a:rPr lang="en-US" dirty="0"/>
              <a:t>Copy all the records from the original array to the new array</a:t>
            </a:r>
          </a:p>
        </p:txBody>
      </p:sp>
      <p:sp>
        <p:nvSpPr>
          <p:cNvPr id="4" name="Slide Number Placeholder 3"/>
          <p:cNvSpPr>
            <a:spLocks noGrp="1"/>
          </p:cNvSpPr>
          <p:nvPr>
            <p:ph type="sldNum" sz="quarter" idx="12"/>
          </p:nvPr>
        </p:nvSpPr>
        <p:spPr/>
        <p:txBody>
          <a:bodyPr/>
          <a:lstStyle/>
          <a:p>
            <a:fld id="{A2D5F323-9395-A24C-8003-89F99F5948AE}" type="slidenum">
              <a:rPr lang="en-US" smtClean="0"/>
              <a:pPr/>
              <a:t>51</a:t>
            </a:fld>
            <a:endParaRPr lang="en-US"/>
          </a:p>
        </p:txBody>
      </p:sp>
      <p:sp>
        <p:nvSpPr>
          <p:cNvPr id="5" name="TextBox 4"/>
          <p:cNvSpPr txBox="1"/>
          <p:nvPr/>
        </p:nvSpPr>
        <p:spPr>
          <a:xfrm>
            <a:off x="2607431" y="3034677"/>
            <a:ext cx="462612" cy="369332"/>
          </a:xfrm>
          <a:prstGeom prst="rect">
            <a:avLst/>
          </a:prstGeom>
          <a:noFill/>
        </p:spPr>
        <p:txBody>
          <a:bodyPr wrap="none" rtlCol="0">
            <a:spAutoFit/>
          </a:bodyPr>
          <a:lstStyle/>
          <a:p>
            <a:r>
              <a:rPr lang="en-US" b="1" dirty="0" err="1">
                <a:latin typeface="Menlo Regular"/>
                <a:cs typeface="Menlo Regular"/>
              </a:rPr>
              <a:t>pb</a:t>
            </a:r>
            <a:endParaRPr lang="en-US" dirty="0"/>
          </a:p>
        </p:txBody>
      </p:sp>
      <p:sp>
        <p:nvSpPr>
          <p:cNvPr id="6" name="Rectangle 5"/>
          <p:cNvSpPr/>
          <p:nvPr/>
        </p:nvSpPr>
        <p:spPr>
          <a:xfrm>
            <a:off x="2598096" y="2687746"/>
            <a:ext cx="425483"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7" name="Straight Arrow Connector 6"/>
          <p:cNvCxnSpPr/>
          <p:nvPr/>
        </p:nvCxnSpPr>
        <p:spPr>
          <a:xfrm>
            <a:off x="2885175" y="2856922"/>
            <a:ext cx="608290" cy="32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643045" y="2317713"/>
            <a:ext cx="2342070" cy="369332"/>
          </a:xfrm>
          <a:prstGeom prst="rect">
            <a:avLst/>
          </a:prstGeom>
          <a:noFill/>
        </p:spPr>
        <p:txBody>
          <a:bodyPr wrap="none" rtlCol="0">
            <a:spAutoFit/>
          </a:bodyPr>
          <a:lstStyle/>
          <a:p>
            <a:r>
              <a:rPr lang="en-US" dirty="0">
                <a:latin typeface="Calibri"/>
                <a:cs typeface="Calibri"/>
              </a:rPr>
              <a:t>array of size </a:t>
            </a:r>
            <a:r>
              <a:rPr lang="en-US" b="1" dirty="0" err="1">
                <a:latin typeface="Menlo Regular"/>
                <a:cs typeface="Menlo Regular"/>
              </a:rPr>
              <a:t>pb_size</a:t>
            </a:r>
            <a:endParaRPr lang="en-US" dirty="0"/>
          </a:p>
        </p:txBody>
      </p:sp>
      <p:graphicFrame>
        <p:nvGraphicFramePr>
          <p:cNvPr id="9" name="Table 8"/>
          <p:cNvGraphicFramePr>
            <a:graphicFrameLocks noGrp="1"/>
          </p:cNvGraphicFramePr>
          <p:nvPr>
            <p:extLst/>
          </p:nvPr>
        </p:nvGraphicFramePr>
        <p:xfrm>
          <a:off x="3493465" y="2687045"/>
          <a:ext cx="2943010" cy="365760"/>
        </p:xfrm>
        <a:graphic>
          <a:graphicData uri="http://schemas.openxmlformats.org/drawingml/2006/table">
            <a:tbl>
              <a:tblPr bandRow="1">
                <a:tableStyleId>{69C7853C-536D-4A76-A0AE-DD22124D55A5}</a:tableStyleId>
              </a:tblPr>
              <a:tblGrid>
                <a:gridCol w="420430">
                  <a:extLst>
                    <a:ext uri="{9D8B030D-6E8A-4147-A177-3AD203B41FA5}">
                      <a16:colId xmlns:a16="http://schemas.microsoft.com/office/drawing/2014/main" val="20000"/>
                    </a:ext>
                  </a:extLst>
                </a:gridCol>
                <a:gridCol w="420430">
                  <a:extLst>
                    <a:ext uri="{9D8B030D-6E8A-4147-A177-3AD203B41FA5}">
                      <a16:colId xmlns:a16="http://schemas.microsoft.com/office/drawing/2014/main" val="20001"/>
                    </a:ext>
                  </a:extLst>
                </a:gridCol>
                <a:gridCol w="420430">
                  <a:extLst>
                    <a:ext uri="{9D8B030D-6E8A-4147-A177-3AD203B41FA5}">
                      <a16:colId xmlns:a16="http://schemas.microsoft.com/office/drawing/2014/main" val="20002"/>
                    </a:ext>
                  </a:extLst>
                </a:gridCol>
                <a:gridCol w="420430">
                  <a:extLst>
                    <a:ext uri="{9D8B030D-6E8A-4147-A177-3AD203B41FA5}">
                      <a16:colId xmlns:a16="http://schemas.microsoft.com/office/drawing/2014/main" val="20003"/>
                    </a:ext>
                  </a:extLst>
                </a:gridCol>
                <a:gridCol w="420430">
                  <a:extLst>
                    <a:ext uri="{9D8B030D-6E8A-4147-A177-3AD203B41FA5}">
                      <a16:colId xmlns:a16="http://schemas.microsoft.com/office/drawing/2014/main" val="20004"/>
                    </a:ext>
                  </a:extLst>
                </a:gridCol>
                <a:gridCol w="420430">
                  <a:extLst>
                    <a:ext uri="{9D8B030D-6E8A-4147-A177-3AD203B41FA5}">
                      <a16:colId xmlns:a16="http://schemas.microsoft.com/office/drawing/2014/main" val="20005"/>
                    </a:ext>
                  </a:extLst>
                </a:gridCol>
                <a:gridCol w="420430">
                  <a:extLst>
                    <a:ext uri="{9D8B030D-6E8A-4147-A177-3AD203B41FA5}">
                      <a16:colId xmlns:a16="http://schemas.microsoft.com/office/drawing/2014/main" val="20006"/>
                    </a:ext>
                  </a:extLst>
                </a:gridCol>
              </a:tblGrid>
              <a:tr h="344816">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10" name="Table 9"/>
          <p:cNvGraphicFramePr>
            <a:graphicFrameLocks noGrp="1"/>
          </p:cNvGraphicFramePr>
          <p:nvPr>
            <p:extLst/>
          </p:nvPr>
        </p:nvGraphicFramePr>
        <p:xfrm>
          <a:off x="3493465" y="3699135"/>
          <a:ext cx="4204300" cy="365760"/>
        </p:xfrm>
        <a:graphic>
          <a:graphicData uri="http://schemas.openxmlformats.org/drawingml/2006/table">
            <a:tbl>
              <a:tblPr bandRow="1">
                <a:tableStyleId>{08FB837D-C827-4EFA-A057-4D05807E0F7C}</a:tableStyleId>
              </a:tblPr>
              <a:tblGrid>
                <a:gridCol w="420430">
                  <a:extLst>
                    <a:ext uri="{9D8B030D-6E8A-4147-A177-3AD203B41FA5}">
                      <a16:colId xmlns:a16="http://schemas.microsoft.com/office/drawing/2014/main" val="20000"/>
                    </a:ext>
                  </a:extLst>
                </a:gridCol>
                <a:gridCol w="420430">
                  <a:extLst>
                    <a:ext uri="{9D8B030D-6E8A-4147-A177-3AD203B41FA5}">
                      <a16:colId xmlns:a16="http://schemas.microsoft.com/office/drawing/2014/main" val="20001"/>
                    </a:ext>
                  </a:extLst>
                </a:gridCol>
                <a:gridCol w="420430">
                  <a:extLst>
                    <a:ext uri="{9D8B030D-6E8A-4147-A177-3AD203B41FA5}">
                      <a16:colId xmlns:a16="http://schemas.microsoft.com/office/drawing/2014/main" val="20002"/>
                    </a:ext>
                  </a:extLst>
                </a:gridCol>
                <a:gridCol w="420430">
                  <a:extLst>
                    <a:ext uri="{9D8B030D-6E8A-4147-A177-3AD203B41FA5}">
                      <a16:colId xmlns:a16="http://schemas.microsoft.com/office/drawing/2014/main" val="20003"/>
                    </a:ext>
                  </a:extLst>
                </a:gridCol>
                <a:gridCol w="420430">
                  <a:extLst>
                    <a:ext uri="{9D8B030D-6E8A-4147-A177-3AD203B41FA5}">
                      <a16:colId xmlns:a16="http://schemas.microsoft.com/office/drawing/2014/main" val="20004"/>
                    </a:ext>
                  </a:extLst>
                </a:gridCol>
                <a:gridCol w="420430">
                  <a:extLst>
                    <a:ext uri="{9D8B030D-6E8A-4147-A177-3AD203B41FA5}">
                      <a16:colId xmlns:a16="http://schemas.microsoft.com/office/drawing/2014/main" val="20005"/>
                    </a:ext>
                  </a:extLst>
                </a:gridCol>
                <a:gridCol w="420430">
                  <a:extLst>
                    <a:ext uri="{9D8B030D-6E8A-4147-A177-3AD203B41FA5}">
                      <a16:colId xmlns:a16="http://schemas.microsoft.com/office/drawing/2014/main" val="20006"/>
                    </a:ext>
                  </a:extLst>
                </a:gridCol>
                <a:gridCol w="420430">
                  <a:extLst>
                    <a:ext uri="{9D8B030D-6E8A-4147-A177-3AD203B41FA5}">
                      <a16:colId xmlns:a16="http://schemas.microsoft.com/office/drawing/2014/main" val="20007"/>
                    </a:ext>
                  </a:extLst>
                </a:gridCol>
                <a:gridCol w="420430">
                  <a:extLst>
                    <a:ext uri="{9D8B030D-6E8A-4147-A177-3AD203B41FA5}">
                      <a16:colId xmlns:a16="http://schemas.microsoft.com/office/drawing/2014/main" val="20008"/>
                    </a:ext>
                  </a:extLst>
                </a:gridCol>
                <a:gridCol w="420430">
                  <a:extLst>
                    <a:ext uri="{9D8B030D-6E8A-4147-A177-3AD203B41FA5}">
                      <a16:colId xmlns:a16="http://schemas.microsoft.com/office/drawing/2014/main" val="20009"/>
                    </a:ext>
                  </a:extLst>
                </a:gridCol>
              </a:tblGrid>
              <a:tr h="344816">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11" name="TextBox 10"/>
          <p:cNvSpPr txBox="1"/>
          <p:nvPr/>
        </p:nvSpPr>
        <p:spPr>
          <a:xfrm>
            <a:off x="2329459" y="4059441"/>
            <a:ext cx="1018503" cy="369332"/>
          </a:xfrm>
          <a:prstGeom prst="rect">
            <a:avLst/>
          </a:prstGeom>
          <a:noFill/>
        </p:spPr>
        <p:txBody>
          <a:bodyPr wrap="none" rtlCol="0">
            <a:spAutoFit/>
          </a:bodyPr>
          <a:lstStyle/>
          <a:p>
            <a:r>
              <a:rPr lang="en-US" b="1" dirty="0" err="1">
                <a:latin typeface="Menlo Regular"/>
                <a:cs typeface="Menlo Regular"/>
              </a:rPr>
              <a:t>pb_new</a:t>
            </a:r>
            <a:endParaRPr lang="en-US" dirty="0"/>
          </a:p>
        </p:txBody>
      </p:sp>
      <p:sp>
        <p:nvSpPr>
          <p:cNvPr id="12" name="Rectangle 11"/>
          <p:cNvSpPr/>
          <p:nvPr/>
        </p:nvSpPr>
        <p:spPr>
          <a:xfrm>
            <a:off x="2598096" y="3712510"/>
            <a:ext cx="425483"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13" name="Straight Arrow Connector 12"/>
          <p:cNvCxnSpPr>
            <a:endCxn id="10" idx="1"/>
          </p:cNvCxnSpPr>
          <p:nvPr/>
        </p:nvCxnSpPr>
        <p:spPr>
          <a:xfrm>
            <a:off x="2885175" y="3881687"/>
            <a:ext cx="608290" cy="3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3643045" y="4043951"/>
            <a:ext cx="2897961" cy="369332"/>
          </a:xfrm>
          <a:prstGeom prst="rect">
            <a:avLst/>
          </a:prstGeom>
          <a:noFill/>
        </p:spPr>
        <p:txBody>
          <a:bodyPr wrap="none" rtlCol="0">
            <a:spAutoFit/>
          </a:bodyPr>
          <a:lstStyle/>
          <a:p>
            <a:r>
              <a:rPr lang="en-US" dirty="0">
                <a:latin typeface="Calibri"/>
                <a:cs typeface="Calibri"/>
              </a:rPr>
              <a:t>array of size </a:t>
            </a:r>
            <a:r>
              <a:rPr lang="en-US" b="1" dirty="0" err="1">
                <a:latin typeface="Menlo Regular"/>
                <a:cs typeface="Menlo Regular"/>
              </a:rPr>
              <a:t>pb_size</a:t>
            </a:r>
            <a:r>
              <a:rPr lang="en-US" b="1" dirty="0">
                <a:latin typeface="Menlo Regular"/>
                <a:cs typeface="Menlo Regular"/>
              </a:rPr>
              <a:t> + n</a:t>
            </a:r>
            <a:endParaRPr lang="en-US" dirty="0"/>
          </a:p>
        </p:txBody>
      </p:sp>
      <p:sp>
        <p:nvSpPr>
          <p:cNvPr id="19" name="Down Arrow 18"/>
          <p:cNvSpPr/>
          <p:nvPr/>
        </p:nvSpPr>
        <p:spPr>
          <a:xfrm>
            <a:off x="3612069" y="3128887"/>
            <a:ext cx="167116" cy="508287"/>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20" name="Down Arrow 19"/>
          <p:cNvSpPr/>
          <p:nvPr/>
        </p:nvSpPr>
        <p:spPr>
          <a:xfrm>
            <a:off x="4036087" y="3128887"/>
            <a:ext cx="167116" cy="508287"/>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21" name="Down Arrow 20"/>
          <p:cNvSpPr/>
          <p:nvPr/>
        </p:nvSpPr>
        <p:spPr>
          <a:xfrm>
            <a:off x="4460105" y="3128887"/>
            <a:ext cx="167116" cy="508287"/>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22" name="Down Arrow 21"/>
          <p:cNvSpPr/>
          <p:nvPr/>
        </p:nvSpPr>
        <p:spPr>
          <a:xfrm>
            <a:off x="4884123" y="3128887"/>
            <a:ext cx="167116" cy="508287"/>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23" name="Down Arrow 22"/>
          <p:cNvSpPr/>
          <p:nvPr/>
        </p:nvSpPr>
        <p:spPr>
          <a:xfrm>
            <a:off x="5308141" y="3128887"/>
            <a:ext cx="167116" cy="508287"/>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24" name="Down Arrow 23"/>
          <p:cNvSpPr/>
          <p:nvPr/>
        </p:nvSpPr>
        <p:spPr>
          <a:xfrm>
            <a:off x="5732159" y="3128887"/>
            <a:ext cx="167116" cy="508287"/>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25" name="Down Arrow 24"/>
          <p:cNvSpPr/>
          <p:nvPr/>
        </p:nvSpPr>
        <p:spPr>
          <a:xfrm>
            <a:off x="6156176" y="3128887"/>
            <a:ext cx="167116" cy="508287"/>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26" name="Rounded Rectangle 25"/>
          <p:cNvSpPr/>
          <p:nvPr/>
        </p:nvSpPr>
        <p:spPr>
          <a:xfrm>
            <a:off x="1371999" y="4916056"/>
            <a:ext cx="6510443" cy="988397"/>
          </a:xfrm>
          <a:prstGeom prst="round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a:latin typeface="Segoe Print" pitchFamily="2" charset="0"/>
              </a:rPr>
              <a:t>You just need to treat it as ordinary copying of array elements.  Remember that a pointer to array can be used as an array name for accessing the elements, e.g., you may write </a:t>
            </a:r>
            <a:r>
              <a:rPr lang="en-US" sz="1400" b="1" dirty="0" err="1">
                <a:latin typeface="Menlo Regular"/>
                <a:cs typeface="Menlo Regular"/>
              </a:rPr>
              <a:t>pb</a:t>
            </a:r>
            <a:r>
              <a:rPr lang="en-US" sz="1400" b="1" dirty="0">
                <a:latin typeface="Menlo Regular"/>
                <a:cs typeface="Menlo Regular"/>
              </a:rPr>
              <a:t>[</a:t>
            </a:r>
            <a:r>
              <a:rPr lang="en-US" sz="1400" b="1" dirty="0" err="1">
                <a:latin typeface="Menlo Regular"/>
                <a:cs typeface="Menlo Regular"/>
              </a:rPr>
              <a:t>i</a:t>
            </a:r>
            <a:r>
              <a:rPr lang="en-US" sz="1400" b="1" dirty="0">
                <a:latin typeface="Menlo Regular"/>
                <a:cs typeface="Menlo Regular"/>
              </a:rPr>
              <a:t>]</a:t>
            </a:r>
            <a:r>
              <a:rPr lang="en-US" sz="1400" dirty="0">
                <a:latin typeface="Segoe Print" pitchFamily="2" charset="0"/>
              </a:rPr>
              <a:t>, </a:t>
            </a:r>
            <a:r>
              <a:rPr lang="en-US" sz="1400" b="1" dirty="0" err="1">
                <a:latin typeface="Menlo Regular"/>
                <a:cs typeface="Menlo Regular"/>
              </a:rPr>
              <a:t>pb_new</a:t>
            </a:r>
            <a:r>
              <a:rPr lang="en-US" sz="1400" b="1" dirty="0">
                <a:latin typeface="Menlo Regular"/>
                <a:cs typeface="Menlo Regular"/>
              </a:rPr>
              <a:t>[</a:t>
            </a:r>
            <a:r>
              <a:rPr lang="en-US" sz="1400" b="1" dirty="0" err="1">
                <a:latin typeface="Menlo Regular"/>
                <a:cs typeface="Menlo Regular"/>
              </a:rPr>
              <a:t>i</a:t>
            </a:r>
            <a:r>
              <a:rPr lang="en-US" sz="1400" b="1" dirty="0">
                <a:latin typeface="Menlo Regular"/>
                <a:cs typeface="Menlo Regular"/>
              </a:rPr>
              <a:t>] </a:t>
            </a:r>
          </a:p>
        </p:txBody>
      </p:sp>
    </p:spTree>
    <p:extLst>
      <p:ext uri="{BB962C8B-B14F-4D97-AF65-F5344CB8AC3E}">
        <p14:creationId xmlns:p14="http://schemas.microsoft.com/office/powerpoint/2010/main" val="17947988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Implementing </a:t>
            </a:r>
            <a:r>
              <a:rPr lang="en-US" b="1" dirty="0" err="1">
                <a:latin typeface="Menlo Regular"/>
                <a:cs typeface="Menlo Regular"/>
              </a:rPr>
              <a:t>grow_phonebook</a:t>
            </a:r>
            <a:r>
              <a:rPr lang="en-US" b="1" dirty="0">
                <a:latin typeface="Menlo Regular"/>
                <a:cs typeface="Menlo Regular"/>
              </a:rPr>
              <a:t>()</a:t>
            </a:r>
            <a:endParaRPr lang="en-US" dirty="0"/>
          </a:p>
        </p:txBody>
      </p:sp>
      <p:sp>
        <p:nvSpPr>
          <p:cNvPr id="3" name="Content Placeholder 2"/>
          <p:cNvSpPr>
            <a:spLocks noGrp="1"/>
          </p:cNvSpPr>
          <p:nvPr>
            <p:ph idx="1"/>
          </p:nvPr>
        </p:nvSpPr>
        <p:spPr>
          <a:xfrm>
            <a:off x="457200" y="1264675"/>
            <a:ext cx="8229600" cy="5456800"/>
          </a:xfrm>
        </p:spPr>
        <p:txBody>
          <a:bodyPr>
            <a:normAutofit/>
          </a:bodyPr>
          <a:lstStyle/>
          <a:p>
            <a:r>
              <a:rPr lang="en-US" b="1" dirty="0">
                <a:solidFill>
                  <a:srgbClr val="FF0000"/>
                </a:solidFill>
              </a:rPr>
              <a:t>Step 3:  </a:t>
            </a:r>
            <a:r>
              <a:rPr lang="en-US" dirty="0"/>
              <a:t>Now that the new array is ready, we should deal with releasing the memory occupied by the old array.   </a:t>
            </a:r>
            <a:r>
              <a:rPr lang="en-US" dirty="0">
                <a:solidFill>
                  <a:schemeClr val="accent6">
                    <a:lumMod val="75000"/>
                  </a:schemeClr>
                </a:solidFill>
              </a:rPr>
              <a:t>Delete the old dynamic array</a:t>
            </a:r>
            <a:r>
              <a:rPr lang="en-US" dirty="0"/>
              <a:t> and </a:t>
            </a:r>
            <a:r>
              <a:rPr lang="en-US" dirty="0">
                <a:solidFill>
                  <a:schemeClr val="accent6">
                    <a:lumMod val="75000"/>
                  </a:schemeClr>
                </a:solidFill>
              </a:rPr>
              <a:t>points </a:t>
            </a:r>
            <a:r>
              <a:rPr lang="en-US" sz="2000" b="1" dirty="0" err="1">
                <a:solidFill>
                  <a:schemeClr val="accent6">
                    <a:lumMod val="75000"/>
                  </a:schemeClr>
                </a:solidFill>
                <a:latin typeface="Menlo Regular"/>
                <a:cs typeface="Menlo Regular"/>
              </a:rPr>
              <a:t>pb</a:t>
            </a:r>
            <a:r>
              <a:rPr lang="en-US" dirty="0">
                <a:solidFill>
                  <a:schemeClr val="accent6">
                    <a:lumMod val="75000"/>
                  </a:schemeClr>
                </a:solidFill>
              </a:rPr>
              <a:t> to the new array</a:t>
            </a:r>
            <a:r>
              <a:rPr lang="en-US" dirty="0"/>
              <a:t>. </a:t>
            </a:r>
          </a:p>
          <a:p>
            <a:endParaRPr lang="en-US" dirty="0"/>
          </a:p>
          <a:p>
            <a:endParaRPr lang="en-US" dirty="0"/>
          </a:p>
          <a:p>
            <a:endParaRPr lang="en-US" dirty="0"/>
          </a:p>
          <a:p>
            <a:endParaRPr lang="en-US" dirty="0"/>
          </a:p>
          <a:p>
            <a:endParaRPr lang="en-US" dirty="0"/>
          </a:p>
          <a:p>
            <a:endParaRPr lang="en-US" b="1" dirty="0">
              <a:solidFill>
                <a:srgbClr val="FF0000"/>
              </a:solidFill>
            </a:endParaRPr>
          </a:p>
          <a:p>
            <a:endParaRPr lang="en-US" b="1" dirty="0">
              <a:solidFill>
                <a:srgbClr val="FF0000"/>
              </a:solidFill>
            </a:endParaRPr>
          </a:p>
          <a:p>
            <a:r>
              <a:rPr lang="en-US" b="1" dirty="0">
                <a:solidFill>
                  <a:srgbClr val="FF0000"/>
                </a:solidFill>
              </a:rPr>
              <a:t>Step 4:  </a:t>
            </a:r>
            <a:r>
              <a:rPr lang="en-US" dirty="0"/>
              <a:t>update the phone book size </a:t>
            </a:r>
            <a:r>
              <a:rPr lang="en-US" sz="2000" b="1" dirty="0" err="1">
                <a:latin typeface="Menlo Regular"/>
                <a:cs typeface="Menlo Regular"/>
              </a:rPr>
              <a:t>pb_size</a:t>
            </a:r>
            <a:r>
              <a:rPr lang="en-US" dirty="0"/>
              <a:t> to the new size and we are done!  </a:t>
            </a:r>
          </a:p>
        </p:txBody>
      </p:sp>
      <p:sp>
        <p:nvSpPr>
          <p:cNvPr id="4" name="Slide Number Placeholder 3"/>
          <p:cNvSpPr>
            <a:spLocks noGrp="1"/>
          </p:cNvSpPr>
          <p:nvPr>
            <p:ph type="sldNum" sz="quarter" idx="12"/>
          </p:nvPr>
        </p:nvSpPr>
        <p:spPr/>
        <p:txBody>
          <a:bodyPr/>
          <a:lstStyle/>
          <a:p>
            <a:fld id="{A2D5F323-9395-A24C-8003-89F99F5948AE}" type="slidenum">
              <a:rPr lang="en-US" smtClean="0"/>
              <a:pPr/>
              <a:t>52</a:t>
            </a:fld>
            <a:endParaRPr lang="en-US"/>
          </a:p>
        </p:txBody>
      </p:sp>
      <p:sp>
        <p:nvSpPr>
          <p:cNvPr id="5" name="TextBox 4"/>
          <p:cNvSpPr txBox="1"/>
          <p:nvPr/>
        </p:nvSpPr>
        <p:spPr>
          <a:xfrm>
            <a:off x="745898" y="3306129"/>
            <a:ext cx="462612" cy="369332"/>
          </a:xfrm>
          <a:prstGeom prst="rect">
            <a:avLst/>
          </a:prstGeom>
          <a:noFill/>
        </p:spPr>
        <p:txBody>
          <a:bodyPr wrap="none" rtlCol="0">
            <a:spAutoFit/>
          </a:bodyPr>
          <a:lstStyle/>
          <a:p>
            <a:r>
              <a:rPr lang="en-US" b="1" dirty="0" err="1">
                <a:latin typeface="Menlo Regular"/>
                <a:cs typeface="Menlo Regular"/>
              </a:rPr>
              <a:t>pb</a:t>
            </a:r>
            <a:endParaRPr lang="en-US" dirty="0"/>
          </a:p>
        </p:txBody>
      </p:sp>
      <p:sp>
        <p:nvSpPr>
          <p:cNvPr id="6" name="Rectangle 5"/>
          <p:cNvSpPr/>
          <p:nvPr/>
        </p:nvSpPr>
        <p:spPr>
          <a:xfrm>
            <a:off x="736563" y="2959198"/>
            <a:ext cx="425483"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7" name="Straight Arrow Connector 6"/>
          <p:cNvCxnSpPr/>
          <p:nvPr/>
        </p:nvCxnSpPr>
        <p:spPr>
          <a:xfrm>
            <a:off x="1023642" y="3128374"/>
            <a:ext cx="608290" cy="842213"/>
          </a:xfrm>
          <a:prstGeom prst="straightConnector1">
            <a:avLst/>
          </a:prstGeom>
          <a:ln w="38100" cmpd="sng">
            <a:solidFill>
              <a:srgbClr val="FF0000"/>
            </a:solidFill>
            <a:tailEnd type="arrow"/>
          </a:ln>
        </p:spPr>
        <p:style>
          <a:lnRef idx="2">
            <a:schemeClr val="accent2"/>
          </a:lnRef>
          <a:fillRef idx="0">
            <a:schemeClr val="accent2"/>
          </a:fillRef>
          <a:effectRef idx="1">
            <a:schemeClr val="accent2"/>
          </a:effectRef>
          <a:fontRef idx="minor">
            <a:schemeClr val="tx1"/>
          </a:fontRef>
        </p:style>
      </p:cxnSp>
      <p:graphicFrame>
        <p:nvGraphicFramePr>
          <p:cNvPr id="9" name="Table 8"/>
          <p:cNvGraphicFramePr>
            <a:graphicFrameLocks noGrp="1"/>
          </p:cNvGraphicFramePr>
          <p:nvPr>
            <p:extLst/>
          </p:nvPr>
        </p:nvGraphicFramePr>
        <p:xfrm>
          <a:off x="1631932" y="2958497"/>
          <a:ext cx="2943010" cy="365760"/>
        </p:xfrm>
        <a:graphic>
          <a:graphicData uri="http://schemas.openxmlformats.org/drawingml/2006/table">
            <a:tbl>
              <a:tblPr bandRow="1">
                <a:tableStyleId>{2D5ABB26-0587-4C30-8999-92F81FD0307C}</a:tableStyleId>
              </a:tblPr>
              <a:tblGrid>
                <a:gridCol w="420430">
                  <a:extLst>
                    <a:ext uri="{9D8B030D-6E8A-4147-A177-3AD203B41FA5}">
                      <a16:colId xmlns:a16="http://schemas.microsoft.com/office/drawing/2014/main" val="20000"/>
                    </a:ext>
                  </a:extLst>
                </a:gridCol>
                <a:gridCol w="420430">
                  <a:extLst>
                    <a:ext uri="{9D8B030D-6E8A-4147-A177-3AD203B41FA5}">
                      <a16:colId xmlns:a16="http://schemas.microsoft.com/office/drawing/2014/main" val="20001"/>
                    </a:ext>
                  </a:extLst>
                </a:gridCol>
                <a:gridCol w="420430">
                  <a:extLst>
                    <a:ext uri="{9D8B030D-6E8A-4147-A177-3AD203B41FA5}">
                      <a16:colId xmlns:a16="http://schemas.microsoft.com/office/drawing/2014/main" val="20002"/>
                    </a:ext>
                  </a:extLst>
                </a:gridCol>
                <a:gridCol w="420430">
                  <a:extLst>
                    <a:ext uri="{9D8B030D-6E8A-4147-A177-3AD203B41FA5}">
                      <a16:colId xmlns:a16="http://schemas.microsoft.com/office/drawing/2014/main" val="20003"/>
                    </a:ext>
                  </a:extLst>
                </a:gridCol>
                <a:gridCol w="420430">
                  <a:extLst>
                    <a:ext uri="{9D8B030D-6E8A-4147-A177-3AD203B41FA5}">
                      <a16:colId xmlns:a16="http://schemas.microsoft.com/office/drawing/2014/main" val="20004"/>
                    </a:ext>
                  </a:extLst>
                </a:gridCol>
                <a:gridCol w="420430">
                  <a:extLst>
                    <a:ext uri="{9D8B030D-6E8A-4147-A177-3AD203B41FA5}">
                      <a16:colId xmlns:a16="http://schemas.microsoft.com/office/drawing/2014/main" val="20005"/>
                    </a:ext>
                  </a:extLst>
                </a:gridCol>
                <a:gridCol w="420430">
                  <a:extLst>
                    <a:ext uri="{9D8B030D-6E8A-4147-A177-3AD203B41FA5}">
                      <a16:colId xmlns:a16="http://schemas.microsoft.com/office/drawing/2014/main" val="20006"/>
                    </a:ext>
                  </a:extLst>
                </a:gridCol>
              </a:tblGrid>
              <a:tr h="344816">
                <a:tc>
                  <a:txBody>
                    <a:bodyPr/>
                    <a:lstStyle/>
                    <a:p>
                      <a:endParaRPr lang="en-US" dirty="0"/>
                    </a:p>
                  </a:txBody>
                  <a:tcPr>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solidFill>
                      <a:schemeClr val="bg1">
                        <a:lumMod val="95000"/>
                      </a:schemeClr>
                    </a:solidFill>
                  </a:tcPr>
                </a:tc>
                <a:tc>
                  <a:txBody>
                    <a:bodyPr/>
                    <a:lstStyle/>
                    <a:p>
                      <a:endParaRPr lang="en-US" dirty="0"/>
                    </a:p>
                  </a:txBody>
                  <a:tcPr>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solidFill>
                      <a:schemeClr val="bg1">
                        <a:lumMod val="95000"/>
                      </a:schemeClr>
                    </a:solidFill>
                  </a:tcPr>
                </a:tc>
                <a:tc>
                  <a:txBody>
                    <a:bodyPr/>
                    <a:lstStyle/>
                    <a:p>
                      <a:endParaRPr lang="en-US" dirty="0"/>
                    </a:p>
                  </a:txBody>
                  <a:tcPr>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solidFill>
                      <a:schemeClr val="bg1">
                        <a:lumMod val="95000"/>
                      </a:schemeClr>
                    </a:solidFill>
                  </a:tcPr>
                </a:tc>
                <a:tc>
                  <a:txBody>
                    <a:bodyPr/>
                    <a:lstStyle/>
                    <a:p>
                      <a:endParaRPr lang="en-US" dirty="0"/>
                    </a:p>
                  </a:txBody>
                  <a:tcPr>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solidFill>
                      <a:schemeClr val="bg1">
                        <a:lumMod val="95000"/>
                      </a:schemeClr>
                    </a:solidFill>
                  </a:tcPr>
                </a:tc>
                <a:tc>
                  <a:txBody>
                    <a:bodyPr/>
                    <a:lstStyle/>
                    <a:p>
                      <a:endParaRPr lang="en-US" dirty="0"/>
                    </a:p>
                  </a:txBody>
                  <a:tcPr>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solidFill>
                      <a:schemeClr val="bg1">
                        <a:lumMod val="95000"/>
                      </a:schemeClr>
                    </a:solidFill>
                  </a:tcPr>
                </a:tc>
                <a:tc>
                  <a:txBody>
                    <a:bodyPr/>
                    <a:lstStyle/>
                    <a:p>
                      <a:endParaRPr lang="en-US" dirty="0"/>
                    </a:p>
                  </a:txBody>
                  <a:tcPr>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solidFill>
                      <a:schemeClr val="bg1">
                        <a:lumMod val="95000"/>
                      </a:schemeClr>
                    </a:solidFill>
                  </a:tcPr>
                </a:tc>
                <a:tc>
                  <a:txBody>
                    <a:bodyPr/>
                    <a:lstStyle/>
                    <a:p>
                      <a:endParaRPr lang="en-US" dirty="0"/>
                    </a:p>
                  </a:txBody>
                  <a:tcPr>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graphicFrame>
        <p:nvGraphicFramePr>
          <p:cNvPr id="10" name="Table 9"/>
          <p:cNvGraphicFramePr>
            <a:graphicFrameLocks noGrp="1"/>
          </p:cNvGraphicFramePr>
          <p:nvPr>
            <p:extLst/>
          </p:nvPr>
        </p:nvGraphicFramePr>
        <p:xfrm>
          <a:off x="1631932" y="3970587"/>
          <a:ext cx="4204300" cy="365760"/>
        </p:xfrm>
        <a:graphic>
          <a:graphicData uri="http://schemas.openxmlformats.org/drawingml/2006/table">
            <a:tbl>
              <a:tblPr bandRow="1">
                <a:tableStyleId>{08FB837D-C827-4EFA-A057-4D05807E0F7C}</a:tableStyleId>
              </a:tblPr>
              <a:tblGrid>
                <a:gridCol w="420430">
                  <a:extLst>
                    <a:ext uri="{9D8B030D-6E8A-4147-A177-3AD203B41FA5}">
                      <a16:colId xmlns:a16="http://schemas.microsoft.com/office/drawing/2014/main" val="20000"/>
                    </a:ext>
                  </a:extLst>
                </a:gridCol>
                <a:gridCol w="420430">
                  <a:extLst>
                    <a:ext uri="{9D8B030D-6E8A-4147-A177-3AD203B41FA5}">
                      <a16:colId xmlns:a16="http://schemas.microsoft.com/office/drawing/2014/main" val="20001"/>
                    </a:ext>
                  </a:extLst>
                </a:gridCol>
                <a:gridCol w="420430">
                  <a:extLst>
                    <a:ext uri="{9D8B030D-6E8A-4147-A177-3AD203B41FA5}">
                      <a16:colId xmlns:a16="http://schemas.microsoft.com/office/drawing/2014/main" val="20002"/>
                    </a:ext>
                  </a:extLst>
                </a:gridCol>
                <a:gridCol w="420430">
                  <a:extLst>
                    <a:ext uri="{9D8B030D-6E8A-4147-A177-3AD203B41FA5}">
                      <a16:colId xmlns:a16="http://schemas.microsoft.com/office/drawing/2014/main" val="20003"/>
                    </a:ext>
                  </a:extLst>
                </a:gridCol>
                <a:gridCol w="420430">
                  <a:extLst>
                    <a:ext uri="{9D8B030D-6E8A-4147-A177-3AD203B41FA5}">
                      <a16:colId xmlns:a16="http://schemas.microsoft.com/office/drawing/2014/main" val="20004"/>
                    </a:ext>
                  </a:extLst>
                </a:gridCol>
                <a:gridCol w="420430">
                  <a:extLst>
                    <a:ext uri="{9D8B030D-6E8A-4147-A177-3AD203B41FA5}">
                      <a16:colId xmlns:a16="http://schemas.microsoft.com/office/drawing/2014/main" val="20005"/>
                    </a:ext>
                  </a:extLst>
                </a:gridCol>
                <a:gridCol w="420430">
                  <a:extLst>
                    <a:ext uri="{9D8B030D-6E8A-4147-A177-3AD203B41FA5}">
                      <a16:colId xmlns:a16="http://schemas.microsoft.com/office/drawing/2014/main" val="20006"/>
                    </a:ext>
                  </a:extLst>
                </a:gridCol>
                <a:gridCol w="420430">
                  <a:extLst>
                    <a:ext uri="{9D8B030D-6E8A-4147-A177-3AD203B41FA5}">
                      <a16:colId xmlns:a16="http://schemas.microsoft.com/office/drawing/2014/main" val="20007"/>
                    </a:ext>
                  </a:extLst>
                </a:gridCol>
                <a:gridCol w="420430">
                  <a:extLst>
                    <a:ext uri="{9D8B030D-6E8A-4147-A177-3AD203B41FA5}">
                      <a16:colId xmlns:a16="http://schemas.microsoft.com/office/drawing/2014/main" val="20008"/>
                    </a:ext>
                  </a:extLst>
                </a:gridCol>
                <a:gridCol w="420430">
                  <a:extLst>
                    <a:ext uri="{9D8B030D-6E8A-4147-A177-3AD203B41FA5}">
                      <a16:colId xmlns:a16="http://schemas.microsoft.com/office/drawing/2014/main" val="20009"/>
                    </a:ext>
                  </a:extLst>
                </a:gridCol>
              </a:tblGrid>
              <a:tr h="344816">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11" name="TextBox 10"/>
          <p:cNvSpPr txBox="1"/>
          <p:nvPr/>
        </p:nvSpPr>
        <p:spPr>
          <a:xfrm>
            <a:off x="467926" y="4330893"/>
            <a:ext cx="1018503" cy="369332"/>
          </a:xfrm>
          <a:prstGeom prst="rect">
            <a:avLst/>
          </a:prstGeom>
          <a:noFill/>
        </p:spPr>
        <p:txBody>
          <a:bodyPr wrap="none" rtlCol="0">
            <a:spAutoFit/>
          </a:bodyPr>
          <a:lstStyle/>
          <a:p>
            <a:r>
              <a:rPr lang="en-US" b="1" dirty="0" err="1">
                <a:latin typeface="Menlo Regular"/>
                <a:cs typeface="Menlo Regular"/>
              </a:rPr>
              <a:t>pb_new</a:t>
            </a:r>
            <a:endParaRPr lang="en-US" dirty="0"/>
          </a:p>
        </p:txBody>
      </p:sp>
      <p:sp>
        <p:nvSpPr>
          <p:cNvPr id="12" name="Rectangle 11"/>
          <p:cNvSpPr/>
          <p:nvPr/>
        </p:nvSpPr>
        <p:spPr>
          <a:xfrm>
            <a:off x="736563" y="3983962"/>
            <a:ext cx="425483"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13" name="Straight Arrow Connector 12"/>
          <p:cNvCxnSpPr>
            <a:endCxn id="10" idx="1"/>
          </p:cNvCxnSpPr>
          <p:nvPr/>
        </p:nvCxnSpPr>
        <p:spPr>
          <a:xfrm>
            <a:off x="1023642" y="4153139"/>
            <a:ext cx="608290" cy="3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1781512" y="4315403"/>
            <a:ext cx="2897961" cy="369332"/>
          </a:xfrm>
          <a:prstGeom prst="rect">
            <a:avLst/>
          </a:prstGeom>
          <a:noFill/>
        </p:spPr>
        <p:txBody>
          <a:bodyPr wrap="none" rtlCol="0">
            <a:spAutoFit/>
          </a:bodyPr>
          <a:lstStyle/>
          <a:p>
            <a:r>
              <a:rPr lang="en-US" dirty="0">
                <a:latin typeface="Calibri"/>
                <a:cs typeface="Calibri"/>
              </a:rPr>
              <a:t>array of size </a:t>
            </a:r>
            <a:r>
              <a:rPr lang="en-US" b="1" dirty="0" err="1">
                <a:latin typeface="Menlo Regular"/>
                <a:cs typeface="Menlo Regular"/>
              </a:rPr>
              <a:t>pb_size</a:t>
            </a:r>
            <a:r>
              <a:rPr lang="en-US" b="1" dirty="0">
                <a:latin typeface="Menlo Regular"/>
                <a:cs typeface="Menlo Regular"/>
              </a:rPr>
              <a:t> + n</a:t>
            </a:r>
            <a:endParaRPr lang="en-US" dirty="0"/>
          </a:p>
        </p:txBody>
      </p:sp>
      <p:cxnSp>
        <p:nvCxnSpPr>
          <p:cNvPr id="23" name="Straight Connector 22"/>
          <p:cNvCxnSpPr/>
          <p:nvPr/>
        </p:nvCxnSpPr>
        <p:spPr>
          <a:xfrm>
            <a:off x="1631932" y="2773142"/>
            <a:ext cx="2943010" cy="774477"/>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flipH="1">
            <a:off x="1631932" y="2773142"/>
            <a:ext cx="2943010" cy="774477"/>
          </a:xfrm>
          <a:prstGeom prst="line">
            <a:avLst/>
          </a:prstGeom>
        </p:spPr>
        <p:style>
          <a:lnRef idx="2">
            <a:schemeClr val="accent1"/>
          </a:lnRef>
          <a:fillRef idx="0">
            <a:schemeClr val="accent1"/>
          </a:fillRef>
          <a:effectRef idx="1">
            <a:schemeClr val="accent1"/>
          </a:effectRef>
          <a:fontRef idx="minor">
            <a:schemeClr val="tx1"/>
          </a:fontRef>
        </p:style>
      </p:cxnSp>
      <p:sp>
        <p:nvSpPr>
          <p:cNvPr id="26" name="Rounded Rectangle 25"/>
          <p:cNvSpPr/>
          <p:nvPr/>
        </p:nvSpPr>
        <p:spPr>
          <a:xfrm>
            <a:off x="5139007" y="2589512"/>
            <a:ext cx="3408401" cy="1241270"/>
          </a:xfrm>
          <a:prstGeom prst="round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r>
              <a:rPr lang="en-US" sz="1400" dirty="0">
                <a:latin typeface="Segoe Print"/>
                <a:cs typeface="Segoe Print"/>
              </a:rPr>
              <a:t>Note that </a:t>
            </a:r>
            <a:r>
              <a:rPr lang="en-US" sz="1400" b="1" dirty="0" err="1">
                <a:latin typeface="Menlo Regular"/>
                <a:cs typeface="Menlo Regular"/>
              </a:rPr>
              <a:t>pb_new</a:t>
            </a:r>
            <a:r>
              <a:rPr lang="en-US" sz="1400" dirty="0">
                <a:latin typeface="Segoe Print"/>
                <a:cs typeface="Segoe Print"/>
              </a:rPr>
              <a:t> is only local to </a:t>
            </a:r>
            <a:r>
              <a:rPr lang="en-US" sz="1400" b="1" dirty="0" err="1">
                <a:latin typeface="Menlo Regular"/>
                <a:cs typeface="Menlo Regular"/>
              </a:rPr>
              <a:t>grow_phonebook</a:t>
            </a:r>
            <a:r>
              <a:rPr lang="en-US" sz="1200" dirty="0">
                <a:latin typeface="Segoe Print"/>
                <a:cs typeface="Segoe Print"/>
              </a:rPr>
              <a:t>() </a:t>
            </a:r>
            <a:r>
              <a:rPr lang="en-US" sz="1400" dirty="0">
                <a:latin typeface="Segoe Print"/>
                <a:cs typeface="Segoe Print"/>
              </a:rPr>
              <a:t>and </a:t>
            </a:r>
            <a:r>
              <a:rPr lang="en-US" sz="1400" b="1" dirty="0" err="1">
                <a:latin typeface="Menlo Regular"/>
                <a:cs typeface="Menlo Regular"/>
              </a:rPr>
              <a:t>pb</a:t>
            </a:r>
            <a:r>
              <a:rPr lang="en-US" sz="1400" dirty="0">
                <a:latin typeface="Segoe Print"/>
                <a:cs typeface="Segoe Print"/>
              </a:rPr>
              <a:t> is the reference parameter that points to where the new array is in the calling function (i.e., </a:t>
            </a:r>
            <a:r>
              <a:rPr lang="en-US" sz="1400" b="1" dirty="0">
                <a:latin typeface="Menlo Regular"/>
                <a:cs typeface="Menlo Regular"/>
              </a:rPr>
              <a:t>main()</a:t>
            </a:r>
            <a:r>
              <a:rPr lang="en-US" sz="1400" dirty="0">
                <a:latin typeface="Segoe Print"/>
                <a:cs typeface="Segoe Print"/>
              </a:rPr>
              <a:t>)</a:t>
            </a:r>
          </a:p>
        </p:txBody>
      </p:sp>
      <p:sp>
        <p:nvSpPr>
          <p:cNvPr id="27" name="Rounded Rectangle 26"/>
          <p:cNvSpPr/>
          <p:nvPr/>
        </p:nvSpPr>
        <p:spPr>
          <a:xfrm>
            <a:off x="5580719" y="3855860"/>
            <a:ext cx="3408401" cy="1579490"/>
          </a:xfrm>
          <a:prstGeom prst="round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r>
              <a:rPr lang="en-US" sz="1400" dirty="0">
                <a:latin typeface="Segoe Print"/>
                <a:cs typeface="Segoe Print"/>
              </a:rPr>
              <a:t>If we forgot to update </a:t>
            </a:r>
            <a:r>
              <a:rPr lang="en-US" sz="1400" b="1" dirty="0" err="1">
                <a:latin typeface="Menlo Regular"/>
                <a:cs typeface="Menlo Regular"/>
              </a:rPr>
              <a:t>pb</a:t>
            </a:r>
            <a:r>
              <a:rPr lang="en-US" sz="1400" dirty="0">
                <a:latin typeface="Segoe Print"/>
                <a:cs typeface="Segoe Print"/>
              </a:rPr>
              <a:t> to point to the new array, the new array cannot be accessed in the main function and there is </a:t>
            </a:r>
            <a:r>
              <a:rPr lang="en-US" sz="1400" dirty="0">
                <a:solidFill>
                  <a:srgbClr val="E46C0A"/>
                </a:solidFill>
                <a:latin typeface="Segoe Print"/>
                <a:cs typeface="Segoe Print"/>
              </a:rPr>
              <a:t>memory leak</a:t>
            </a:r>
            <a:r>
              <a:rPr lang="en-US" sz="1400" dirty="0">
                <a:latin typeface="Segoe Print"/>
                <a:cs typeface="Segoe Print"/>
              </a:rPr>
              <a:t>.  Also, the pointer </a:t>
            </a:r>
            <a:r>
              <a:rPr lang="en-US" sz="1400" b="1" dirty="0">
                <a:latin typeface="Menlo Regular"/>
                <a:cs typeface="Menlo Regular"/>
              </a:rPr>
              <a:t>phonebook</a:t>
            </a:r>
            <a:r>
              <a:rPr lang="en-US" sz="1400" dirty="0">
                <a:latin typeface="Segoe Print"/>
                <a:cs typeface="Segoe Print"/>
              </a:rPr>
              <a:t> in the main function will become a </a:t>
            </a:r>
            <a:r>
              <a:rPr lang="en-US" sz="1400" dirty="0">
                <a:solidFill>
                  <a:srgbClr val="E46C0A"/>
                </a:solidFill>
                <a:latin typeface="Segoe Print"/>
                <a:cs typeface="Segoe Print"/>
              </a:rPr>
              <a:t>dangling pointer</a:t>
            </a:r>
            <a:r>
              <a:rPr lang="en-US" sz="1400" dirty="0">
                <a:latin typeface="Segoe Print"/>
                <a:cs typeface="Segoe Print"/>
              </a:rPr>
              <a:t>.</a:t>
            </a:r>
          </a:p>
        </p:txBody>
      </p:sp>
      <p:sp>
        <p:nvSpPr>
          <p:cNvPr id="28" name="Rounded Rectangle 27"/>
          <p:cNvSpPr/>
          <p:nvPr/>
        </p:nvSpPr>
        <p:spPr>
          <a:xfrm>
            <a:off x="3381355" y="6139993"/>
            <a:ext cx="4553608" cy="525653"/>
          </a:xfrm>
          <a:prstGeom prst="round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r>
              <a:rPr lang="en-US" sz="1400" dirty="0">
                <a:solidFill>
                  <a:schemeClr val="dk1"/>
                </a:solidFill>
                <a:latin typeface="Segoe Print"/>
                <a:cs typeface="Segoe Print"/>
              </a:rPr>
              <a:t>Try the program with the add record option from the main menu, and see the result.</a:t>
            </a:r>
          </a:p>
        </p:txBody>
      </p:sp>
    </p:spTree>
    <p:extLst>
      <p:ext uri="{BB962C8B-B14F-4D97-AF65-F5344CB8AC3E}">
        <p14:creationId xmlns:p14="http://schemas.microsoft.com/office/powerpoint/2010/main" val="678703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Question</a:t>
            </a:r>
          </a:p>
        </p:txBody>
      </p:sp>
      <p:sp>
        <p:nvSpPr>
          <p:cNvPr id="3" name="Content Placeholder 2"/>
          <p:cNvSpPr>
            <a:spLocks noGrp="1"/>
          </p:cNvSpPr>
          <p:nvPr>
            <p:ph idx="1"/>
          </p:nvPr>
        </p:nvSpPr>
        <p:spPr/>
        <p:txBody>
          <a:bodyPr/>
          <a:lstStyle/>
          <a:p>
            <a:r>
              <a:rPr lang="en-US" dirty="0"/>
              <a:t>The program now works in such a way that the phonebook will grow whenever it is full, and we can control the size that it should grow every time (the parameter n in </a:t>
            </a:r>
            <a:r>
              <a:rPr lang="en-US" sz="2000" b="1" dirty="0" err="1">
                <a:latin typeface="Menlo Regular"/>
                <a:cs typeface="Menlo Regular"/>
              </a:rPr>
              <a:t>grow_phonebook</a:t>
            </a:r>
            <a:r>
              <a:rPr lang="en-US" sz="2000" b="1" dirty="0">
                <a:latin typeface="Menlo Regular"/>
                <a:cs typeface="Menlo Regular"/>
              </a:rPr>
              <a:t>()</a:t>
            </a:r>
            <a:r>
              <a:rPr lang="en-US" dirty="0"/>
              <a:t>).   But by how much? </a:t>
            </a:r>
          </a:p>
          <a:p>
            <a:r>
              <a:rPr lang="en-US" dirty="0"/>
              <a:t>In this program, we just simply increase the size by a constant amount (now 3), independent of the original array size. </a:t>
            </a:r>
          </a:p>
          <a:p>
            <a:r>
              <a:rPr lang="en-US" dirty="0"/>
              <a:t>What if we set a large </a:t>
            </a:r>
            <a:r>
              <a:rPr lang="en-US" sz="2000" b="1" dirty="0">
                <a:latin typeface="Menlo Regular"/>
                <a:cs typeface="Menlo Regular"/>
              </a:rPr>
              <a:t>n</a:t>
            </a:r>
            <a:r>
              <a:rPr lang="en-US" dirty="0"/>
              <a:t>?</a:t>
            </a:r>
          </a:p>
          <a:p>
            <a:r>
              <a:rPr lang="en-US" dirty="0"/>
              <a:t>What if we set a small </a:t>
            </a:r>
            <a:r>
              <a:rPr lang="en-US" sz="2000" b="1" dirty="0">
                <a:latin typeface="Menlo Regular"/>
                <a:cs typeface="Menlo Regular"/>
              </a:rPr>
              <a:t>n</a:t>
            </a:r>
            <a:r>
              <a:rPr lang="en-US" dirty="0"/>
              <a:t>?</a:t>
            </a:r>
          </a:p>
          <a:p>
            <a:r>
              <a:rPr lang="en-US" dirty="0"/>
              <a:t>Think about it first before turning to the next page for some suggestions.</a:t>
            </a:r>
          </a:p>
        </p:txBody>
      </p:sp>
      <p:sp>
        <p:nvSpPr>
          <p:cNvPr id="4" name="Slide Number Placeholder 3"/>
          <p:cNvSpPr>
            <a:spLocks noGrp="1"/>
          </p:cNvSpPr>
          <p:nvPr>
            <p:ph type="sldNum" sz="quarter" idx="12"/>
          </p:nvPr>
        </p:nvSpPr>
        <p:spPr/>
        <p:txBody>
          <a:bodyPr/>
          <a:lstStyle/>
          <a:p>
            <a:fld id="{A2D5F323-9395-A24C-8003-89F99F5948AE}" type="slidenum">
              <a:rPr lang="en-US" smtClean="0"/>
              <a:pPr/>
              <a:t>53</a:t>
            </a:fld>
            <a:endParaRPr lang="en-US"/>
          </a:p>
        </p:txBody>
      </p:sp>
    </p:spTree>
    <p:extLst>
      <p:ext uri="{BB962C8B-B14F-4D97-AF65-F5344CB8AC3E}">
        <p14:creationId xmlns:p14="http://schemas.microsoft.com/office/powerpoint/2010/main" val="14404721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Question</a:t>
            </a:r>
          </a:p>
        </p:txBody>
      </p:sp>
      <p:sp>
        <p:nvSpPr>
          <p:cNvPr id="3" name="Content Placeholder 2"/>
          <p:cNvSpPr>
            <a:spLocks noGrp="1"/>
          </p:cNvSpPr>
          <p:nvPr>
            <p:ph idx="1"/>
          </p:nvPr>
        </p:nvSpPr>
        <p:spPr/>
        <p:txBody>
          <a:bodyPr/>
          <a:lstStyle/>
          <a:p>
            <a:r>
              <a:rPr lang="en-US" dirty="0"/>
              <a:t>Having an </a:t>
            </a:r>
            <a:r>
              <a:rPr lang="en-US" sz="2000" b="1" dirty="0">
                <a:latin typeface="Menlo Regular"/>
                <a:cs typeface="Menlo Regular"/>
              </a:rPr>
              <a:t>n</a:t>
            </a:r>
            <a:r>
              <a:rPr lang="en-US" dirty="0"/>
              <a:t> too large will result in wasted space in most of the time. </a:t>
            </a:r>
          </a:p>
          <a:p>
            <a:r>
              <a:rPr lang="en-US" dirty="0"/>
              <a:t>Having an </a:t>
            </a:r>
            <a:r>
              <a:rPr lang="en-US" sz="2000" b="1" dirty="0">
                <a:latin typeface="Menlo Regular"/>
                <a:cs typeface="Menlo Regular"/>
              </a:rPr>
              <a:t>n</a:t>
            </a:r>
            <a:r>
              <a:rPr lang="en-US" dirty="0"/>
              <a:t> too small will result in calling </a:t>
            </a:r>
            <a:r>
              <a:rPr lang="en-US" sz="2000" b="1" dirty="0" err="1">
                <a:latin typeface="Menlo Regular"/>
                <a:cs typeface="Menlo Regular"/>
              </a:rPr>
              <a:t>grow_phonebook</a:t>
            </a:r>
            <a:r>
              <a:rPr lang="en-US" sz="2000" b="1" dirty="0">
                <a:latin typeface="Menlo Regular"/>
                <a:cs typeface="Menlo Regular"/>
              </a:rPr>
              <a:t>() </a:t>
            </a:r>
            <a:r>
              <a:rPr lang="en-US" dirty="0"/>
              <a:t>too frequent which is not time efficient, since it involves array copying.</a:t>
            </a:r>
          </a:p>
          <a:p>
            <a:r>
              <a:rPr lang="en-US" dirty="0"/>
              <a:t>There is no right choice for </a:t>
            </a:r>
            <a:r>
              <a:rPr lang="en-US" sz="2000" b="1" dirty="0">
                <a:latin typeface="Menlo Regular"/>
                <a:cs typeface="Menlo Regular"/>
              </a:rPr>
              <a:t>n</a:t>
            </a:r>
            <a:r>
              <a:rPr lang="en-US" dirty="0"/>
              <a:t> which works optimally in all cases, but a general practice is to </a:t>
            </a:r>
            <a:r>
              <a:rPr lang="en-US" dirty="0">
                <a:solidFill>
                  <a:srgbClr val="E46C0A"/>
                </a:solidFill>
              </a:rPr>
              <a:t>double the array size </a:t>
            </a:r>
            <a:r>
              <a:rPr lang="en-US" dirty="0"/>
              <a:t>every time when it needs to grow.</a:t>
            </a:r>
          </a:p>
        </p:txBody>
      </p:sp>
      <p:sp>
        <p:nvSpPr>
          <p:cNvPr id="4" name="Slide Number Placeholder 3"/>
          <p:cNvSpPr>
            <a:spLocks noGrp="1"/>
          </p:cNvSpPr>
          <p:nvPr>
            <p:ph type="sldNum" sz="quarter" idx="12"/>
          </p:nvPr>
        </p:nvSpPr>
        <p:spPr/>
        <p:txBody>
          <a:bodyPr/>
          <a:lstStyle/>
          <a:p>
            <a:fld id="{A2D5F323-9395-A24C-8003-89F99F5948AE}" type="slidenum">
              <a:rPr lang="en-US" smtClean="0"/>
              <a:pPr/>
              <a:t>54</a:t>
            </a:fld>
            <a:endParaRPr lang="en-US"/>
          </a:p>
        </p:txBody>
      </p:sp>
    </p:spTree>
    <p:extLst>
      <p:ext uri="{BB962C8B-B14F-4D97-AF65-F5344CB8AC3E}">
        <p14:creationId xmlns:p14="http://schemas.microsoft.com/office/powerpoint/2010/main" val="15791001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69349E5-D649-4EDC-A151-118D26164AEA}"/>
              </a:ext>
            </a:extLst>
          </p:cNvPr>
          <p:cNvSpPr>
            <a:spLocks noGrp="1"/>
          </p:cNvSpPr>
          <p:nvPr>
            <p:ph type="title"/>
          </p:nvPr>
        </p:nvSpPr>
        <p:spPr/>
        <p:txBody>
          <a:bodyPr/>
          <a:lstStyle/>
          <a:p>
            <a:r>
              <a:rPr lang="en-US" dirty="0"/>
              <a:t>Linked List</a:t>
            </a:r>
          </a:p>
        </p:txBody>
      </p:sp>
      <p:sp>
        <p:nvSpPr>
          <p:cNvPr id="6" name="Text Placeholder 5">
            <a:extLst>
              <a:ext uri="{FF2B5EF4-FFF2-40B4-BE49-F238E27FC236}">
                <a16:creationId xmlns:a16="http://schemas.microsoft.com/office/drawing/2014/main" id="{18D128B8-B2E5-4BF3-8CCF-FAA317993D27}"/>
              </a:ext>
            </a:extLst>
          </p:cNvPr>
          <p:cNvSpPr>
            <a:spLocks noGrp="1"/>
          </p:cNvSpPr>
          <p:nvPr>
            <p:ph type="body" idx="1"/>
          </p:nvPr>
        </p:nvSpPr>
        <p:spPr/>
        <p:txBody>
          <a:bodyPr/>
          <a:lstStyle/>
          <a:p>
            <a:r>
              <a:rPr lang="en-US" dirty="0"/>
              <a:t>Part III</a:t>
            </a:r>
          </a:p>
        </p:txBody>
      </p:sp>
      <p:sp>
        <p:nvSpPr>
          <p:cNvPr id="4" name="Slide Number Placeholder 3">
            <a:extLst>
              <a:ext uri="{FF2B5EF4-FFF2-40B4-BE49-F238E27FC236}">
                <a16:creationId xmlns:a16="http://schemas.microsoft.com/office/drawing/2014/main" id="{B4640ECB-0F15-4DFD-8376-BF1C22538CF3}"/>
              </a:ext>
            </a:extLst>
          </p:cNvPr>
          <p:cNvSpPr>
            <a:spLocks noGrp="1"/>
          </p:cNvSpPr>
          <p:nvPr>
            <p:ph type="sldNum" sz="quarter" idx="12"/>
          </p:nvPr>
        </p:nvSpPr>
        <p:spPr/>
        <p:txBody>
          <a:bodyPr/>
          <a:lstStyle/>
          <a:p>
            <a:fld id="{A2D5F323-9395-A24C-8003-89F99F5948AE}" type="slidenum">
              <a:rPr lang="en-US" smtClean="0"/>
              <a:pPr/>
              <a:t>55</a:t>
            </a:fld>
            <a:endParaRPr lang="en-US" dirty="0"/>
          </a:p>
        </p:txBody>
      </p:sp>
    </p:spTree>
    <p:extLst>
      <p:ext uri="{BB962C8B-B14F-4D97-AF65-F5344CB8AC3E}">
        <p14:creationId xmlns:p14="http://schemas.microsoft.com/office/powerpoint/2010/main" val="18294700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we going to learn?</a:t>
            </a:r>
          </a:p>
        </p:txBody>
      </p:sp>
      <p:sp>
        <p:nvSpPr>
          <p:cNvPr id="3" name="Content Placeholder 2"/>
          <p:cNvSpPr>
            <a:spLocks noGrp="1"/>
          </p:cNvSpPr>
          <p:nvPr>
            <p:ph idx="1"/>
          </p:nvPr>
        </p:nvSpPr>
        <p:spPr/>
        <p:txBody>
          <a:bodyPr/>
          <a:lstStyle/>
          <a:p>
            <a:r>
              <a:rPr lang="en-US" dirty="0"/>
              <a:t>Modes of data access </a:t>
            </a:r>
          </a:p>
          <a:p>
            <a:pPr lvl="1"/>
            <a:r>
              <a:rPr lang="en-US" dirty="0"/>
              <a:t>Random access  </a:t>
            </a:r>
          </a:p>
          <a:p>
            <a:pPr lvl="1"/>
            <a:r>
              <a:rPr lang="en-US" dirty="0"/>
              <a:t>Sequential access</a:t>
            </a:r>
          </a:p>
          <a:p>
            <a:r>
              <a:rPr lang="en-US" dirty="0"/>
              <a:t>Linked lists</a:t>
            </a:r>
          </a:p>
          <a:p>
            <a:r>
              <a:rPr lang="en-US" dirty="0"/>
              <a:t>Linked list operations</a:t>
            </a:r>
          </a:p>
          <a:p>
            <a:pPr lvl="1"/>
            <a:r>
              <a:rPr lang="en-US" dirty="0"/>
              <a:t>Traversing a linked list </a:t>
            </a:r>
          </a:p>
          <a:p>
            <a:pPr lvl="1"/>
            <a:r>
              <a:rPr lang="en-US" dirty="0"/>
              <a:t>Building a linked list</a:t>
            </a:r>
          </a:p>
          <a:p>
            <a:pPr lvl="1"/>
            <a:r>
              <a:rPr lang="en-US" dirty="0"/>
              <a:t>Inserting an item into a linked list</a:t>
            </a:r>
          </a:p>
          <a:p>
            <a:pPr lvl="1"/>
            <a:r>
              <a:rPr lang="en-US" dirty="0"/>
              <a:t>Deleting an item from a linked list</a:t>
            </a:r>
          </a:p>
          <a:p>
            <a:endParaRPr lang="en-US" dirty="0"/>
          </a:p>
          <a:p>
            <a:endParaRPr lang="en-US" dirty="0"/>
          </a:p>
        </p:txBody>
      </p:sp>
      <p:sp>
        <p:nvSpPr>
          <p:cNvPr id="6" name="Slide Number Placeholder 5"/>
          <p:cNvSpPr>
            <a:spLocks noGrp="1"/>
          </p:cNvSpPr>
          <p:nvPr>
            <p:ph type="sldNum" sz="quarter" idx="12"/>
          </p:nvPr>
        </p:nvSpPr>
        <p:spPr/>
        <p:txBody>
          <a:bodyPr/>
          <a:lstStyle/>
          <a:p>
            <a:fld id="{A2D5F323-9395-A24C-8003-89F99F5948AE}" type="slidenum">
              <a:rPr lang="en-US" smtClean="0"/>
              <a:pPr/>
              <a:t>56</a:t>
            </a:fld>
            <a:endParaRPr lang="en-US"/>
          </a:p>
        </p:txBody>
      </p:sp>
    </p:spTree>
    <p:extLst>
      <p:ext uri="{BB962C8B-B14F-4D97-AF65-F5344CB8AC3E}">
        <p14:creationId xmlns:p14="http://schemas.microsoft.com/office/powerpoint/2010/main" val="22735016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Mode of data access – </a:t>
            </a:r>
            <a:r>
              <a:rPr lang="en-US" dirty="0"/>
              <a:t>Random Access</a:t>
            </a:r>
          </a:p>
        </p:txBody>
      </p:sp>
      <p:sp>
        <p:nvSpPr>
          <p:cNvPr id="3" name="Content Placeholder 2"/>
          <p:cNvSpPr>
            <a:spLocks noGrp="1"/>
          </p:cNvSpPr>
          <p:nvPr>
            <p:ph idx="1"/>
          </p:nvPr>
        </p:nvSpPr>
        <p:spPr/>
        <p:txBody>
          <a:bodyPr/>
          <a:lstStyle/>
          <a:p>
            <a:r>
              <a:rPr lang="en-US" dirty="0"/>
              <a:t>Array is a container which allows </a:t>
            </a:r>
            <a:r>
              <a:rPr lang="en-US" b="1" dirty="0">
                <a:solidFill>
                  <a:schemeClr val="accent6">
                    <a:lumMod val="75000"/>
                  </a:schemeClr>
                </a:solidFill>
              </a:rPr>
              <a:t>random access </a:t>
            </a:r>
            <a:r>
              <a:rPr lang="en-US" dirty="0"/>
              <a:t>to the items stored in it.</a:t>
            </a:r>
          </a:p>
        </p:txBody>
      </p:sp>
      <p:graphicFrame>
        <p:nvGraphicFramePr>
          <p:cNvPr id="5" name="Table 4"/>
          <p:cNvGraphicFramePr>
            <a:graphicFrameLocks noGrp="1"/>
          </p:cNvGraphicFramePr>
          <p:nvPr>
            <p:extLst>
              <p:ext uri="{D42A27DB-BD31-4B8C-83A1-F6EECF244321}">
                <p14:modId xmlns:p14="http://schemas.microsoft.com/office/powerpoint/2010/main" val="1775836642"/>
              </p:ext>
            </p:extLst>
          </p:nvPr>
        </p:nvGraphicFramePr>
        <p:xfrm>
          <a:off x="1742486" y="2670168"/>
          <a:ext cx="6096000" cy="370840"/>
        </p:xfrm>
        <a:graphic>
          <a:graphicData uri="http://schemas.openxmlformats.org/drawingml/2006/table">
            <a:tbl>
              <a:tblPr>
                <a:tableStyleId>{073A0DAA-6AF3-43AB-8588-CEC1D06C72B9}</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gridCol w="609600">
                  <a:extLst>
                    <a:ext uri="{9D8B030D-6E8A-4147-A177-3AD203B41FA5}">
                      <a16:colId xmlns:a16="http://schemas.microsoft.com/office/drawing/2014/main" val="20009"/>
                    </a:ext>
                  </a:extLst>
                </a:gridCol>
              </a:tblGrid>
              <a:tr h="370840">
                <a:tc>
                  <a:txBody>
                    <a:bodyPr/>
                    <a:lstStyle/>
                    <a:p>
                      <a:pPr algn="ctr"/>
                      <a:r>
                        <a:rPr lang="en-US" dirty="0"/>
                        <a:t>23</a:t>
                      </a:r>
                    </a:p>
                  </a:txBody>
                  <a:tcPr/>
                </a:tc>
                <a:tc>
                  <a:txBody>
                    <a:bodyPr/>
                    <a:lstStyle/>
                    <a:p>
                      <a:pPr algn="ctr"/>
                      <a:r>
                        <a:rPr lang="en-US" dirty="0"/>
                        <a:t>56</a:t>
                      </a:r>
                    </a:p>
                  </a:txBody>
                  <a:tcPr/>
                </a:tc>
                <a:tc>
                  <a:txBody>
                    <a:bodyPr/>
                    <a:lstStyle/>
                    <a:p>
                      <a:pPr algn="ctr"/>
                      <a:r>
                        <a:rPr lang="en-US" dirty="0"/>
                        <a:t>92</a:t>
                      </a:r>
                    </a:p>
                  </a:txBody>
                  <a:tcPr/>
                </a:tc>
                <a:tc>
                  <a:txBody>
                    <a:bodyPr/>
                    <a:lstStyle/>
                    <a:p>
                      <a:pPr algn="ctr"/>
                      <a:r>
                        <a:rPr lang="en-US" dirty="0"/>
                        <a:t>38</a:t>
                      </a:r>
                    </a:p>
                  </a:txBody>
                  <a:tcPr/>
                </a:tc>
                <a:tc>
                  <a:txBody>
                    <a:bodyPr/>
                    <a:lstStyle/>
                    <a:p>
                      <a:pPr algn="ctr"/>
                      <a:r>
                        <a:rPr lang="en-US" dirty="0"/>
                        <a:t>12</a:t>
                      </a:r>
                    </a:p>
                  </a:txBody>
                  <a:tcPr/>
                </a:tc>
                <a:tc>
                  <a:txBody>
                    <a:bodyPr/>
                    <a:lstStyle/>
                    <a:p>
                      <a:pPr algn="ctr"/>
                      <a:r>
                        <a:rPr lang="en-US" dirty="0"/>
                        <a:t>76</a:t>
                      </a:r>
                    </a:p>
                  </a:txBody>
                  <a:tcPr/>
                </a:tc>
                <a:tc>
                  <a:txBody>
                    <a:bodyPr/>
                    <a:lstStyle/>
                    <a:p>
                      <a:pPr algn="ctr"/>
                      <a:r>
                        <a:rPr lang="en-US" dirty="0"/>
                        <a:t>35</a:t>
                      </a:r>
                    </a:p>
                  </a:txBody>
                  <a:tcPr/>
                </a:tc>
                <a:tc>
                  <a:txBody>
                    <a:bodyPr/>
                    <a:lstStyle/>
                    <a:p>
                      <a:pPr algn="ctr"/>
                      <a:r>
                        <a:rPr lang="en-US" dirty="0"/>
                        <a:t>89</a:t>
                      </a:r>
                    </a:p>
                  </a:txBody>
                  <a:tcPr/>
                </a:tc>
                <a:tc>
                  <a:txBody>
                    <a:bodyPr/>
                    <a:lstStyle/>
                    <a:p>
                      <a:pPr algn="ctr"/>
                      <a:r>
                        <a:rPr lang="en-US" dirty="0"/>
                        <a:t>10</a:t>
                      </a:r>
                    </a:p>
                  </a:txBody>
                  <a:tcPr/>
                </a:tc>
                <a:tc>
                  <a:txBody>
                    <a:bodyPr/>
                    <a:lstStyle/>
                    <a:p>
                      <a:pPr algn="ctr"/>
                      <a:r>
                        <a:rPr lang="en-US" dirty="0"/>
                        <a:t>62</a:t>
                      </a:r>
                    </a:p>
                  </a:txBody>
                  <a:tcPr/>
                </a:tc>
                <a:extLst>
                  <a:ext uri="{0D108BD9-81ED-4DB2-BD59-A6C34878D82A}">
                    <a16:rowId xmlns:a16="http://schemas.microsoft.com/office/drawing/2014/main" val="10000"/>
                  </a:ext>
                </a:extLst>
              </a:tr>
            </a:tbl>
          </a:graphicData>
        </a:graphic>
      </p:graphicFrame>
      <p:sp>
        <p:nvSpPr>
          <p:cNvPr id="6" name="TextBox 5"/>
          <p:cNvSpPr txBox="1"/>
          <p:nvPr/>
        </p:nvSpPr>
        <p:spPr>
          <a:xfrm>
            <a:off x="1831499" y="2429694"/>
            <a:ext cx="463588"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[0]</a:t>
            </a:r>
          </a:p>
        </p:txBody>
      </p:sp>
      <p:sp>
        <p:nvSpPr>
          <p:cNvPr id="7" name="TextBox 6"/>
          <p:cNvSpPr txBox="1"/>
          <p:nvPr/>
        </p:nvSpPr>
        <p:spPr>
          <a:xfrm>
            <a:off x="2440346" y="2429694"/>
            <a:ext cx="463588"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[1]</a:t>
            </a:r>
          </a:p>
        </p:txBody>
      </p:sp>
      <p:sp>
        <p:nvSpPr>
          <p:cNvPr id="8" name="TextBox 7"/>
          <p:cNvSpPr txBox="1"/>
          <p:nvPr/>
        </p:nvSpPr>
        <p:spPr>
          <a:xfrm>
            <a:off x="3049193" y="2429694"/>
            <a:ext cx="463588"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[2]</a:t>
            </a:r>
          </a:p>
        </p:txBody>
      </p:sp>
      <p:sp>
        <p:nvSpPr>
          <p:cNvPr id="9" name="TextBox 8"/>
          <p:cNvSpPr txBox="1"/>
          <p:nvPr/>
        </p:nvSpPr>
        <p:spPr>
          <a:xfrm>
            <a:off x="3658040" y="2429694"/>
            <a:ext cx="463588"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[3]</a:t>
            </a:r>
          </a:p>
        </p:txBody>
      </p:sp>
      <p:sp>
        <p:nvSpPr>
          <p:cNvPr id="10" name="TextBox 9"/>
          <p:cNvSpPr txBox="1"/>
          <p:nvPr/>
        </p:nvSpPr>
        <p:spPr>
          <a:xfrm>
            <a:off x="4266887" y="2429694"/>
            <a:ext cx="463588"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[4]</a:t>
            </a:r>
          </a:p>
        </p:txBody>
      </p:sp>
      <p:sp>
        <p:nvSpPr>
          <p:cNvPr id="11" name="TextBox 10"/>
          <p:cNvSpPr txBox="1"/>
          <p:nvPr/>
        </p:nvSpPr>
        <p:spPr>
          <a:xfrm>
            <a:off x="4875734" y="2429694"/>
            <a:ext cx="463588"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[5]</a:t>
            </a:r>
          </a:p>
        </p:txBody>
      </p:sp>
      <p:sp>
        <p:nvSpPr>
          <p:cNvPr id="12" name="TextBox 11"/>
          <p:cNvSpPr txBox="1"/>
          <p:nvPr/>
        </p:nvSpPr>
        <p:spPr>
          <a:xfrm>
            <a:off x="5484581" y="2429694"/>
            <a:ext cx="463588"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[6]</a:t>
            </a:r>
          </a:p>
        </p:txBody>
      </p:sp>
      <p:sp>
        <p:nvSpPr>
          <p:cNvPr id="13" name="TextBox 12"/>
          <p:cNvSpPr txBox="1"/>
          <p:nvPr/>
        </p:nvSpPr>
        <p:spPr>
          <a:xfrm>
            <a:off x="6093428" y="2429694"/>
            <a:ext cx="463588"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[7]</a:t>
            </a:r>
          </a:p>
        </p:txBody>
      </p:sp>
      <p:sp>
        <p:nvSpPr>
          <p:cNvPr id="14" name="TextBox 13"/>
          <p:cNvSpPr txBox="1"/>
          <p:nvPr/>
        </p:nvSpPr>
        <p:spPr>
          <a:xfrm>
            <a:off x="6702275" y="2429694"/>
            <a:ext cx="463588"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[8]</a:t>
            </a:r>
          </a:p>
        </p:txBody>
      </p:sp>
      <p:sp>
        <p:nvSpPr>
          <p:cNvPr id="15" name="TextBox 14"/>
          <p:cNvSpPr txBox="1"/>
          <p:nvPr/>
        </p:nvSpPr>
        <p:spPr>
          <a:xfrm>
            <a:off x="7311119" y="2429694"/>
            <a:ext cx="463588"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[9]</a:t>
            </a:r>
          </a:p>
        </p:txBody>
      </p:sp>
      <p:sp>
        <p:nvSpPr>
          <p:cNvPr id="16" name="TextBox 15"/>
          <p:cNvSpPr txBox="1"/>
          <p:nvPr/>
        </p:nvSpPr>
        <p:spPr>
          <a:xfrm>
            <a:off x="1200498" y="2714785"/>
            <a:ext cx="556563"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data</a:t>
            </a:r>
          </a:p>
        </p:txBody>
      </p:sp>
      <p:sp>
        <p:nvSpPr>
          <p:cNvPr id="17" name="Rounded Rectangle 16"/>
          <p:cNvSpPr/>
          <p:nvPr/>
        </p:nvSpPr>
        <p:spPr>
          <a:xfrm>
            <a:off x="2743876" y="3174060"/>
            <a:ext cx="5640149" cy="41780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a:latin typeface="Segoe Print" pitchFamily="2" charset="0"/>
              </a:rPr>
              <a:t>We can directly access the 5</a:t>
            </a:r>
            <a:r>
              <a:rPr lang="en-US" sz="1400" baseline="30000" dirty="0">
                <a:latin typeface="Segoe Print" pitchFamily="2" charset="0"/>
              </a:rPr>
              <a:t>th</a:t>
            </a:r>
            <a:r>
              <a:rPr lang="en-US" sz="1400" dirty="0">
                <a:latin typeface="Segoe Print" pitchFamily="2" charset="0"/>
              </a:rPr>
              <a:t> item by writing </a:t>
            </a:r>
            <a:r>
              <a:rPr lang="en-US" sz="1400" dirty="0">
                <a:latin typeface="Menlo" pitchFamily="49" charset="0"/>
                <a:ea typeface="Menlo" pitchFamily="49" charset="0"/>
                <a:cs typeface="Menlo" pitchFamily="49" charset="0"/>
              </a:rPr>
              <a:t>data[4]</a:t>
            </a:r>
          </a:p>
        </p:txBody>
      </p:sp>
      <p:sp>
        <p:nvSpPr>
          <p:cNvPr id="18" name="TextBox 17"/>
          <p:cNvSpPr txBox="1"/>
          <p:nvPr/>
        </p:nvSpPr>
        <p:spPr>
          <a:xfrm>
            <a:off x="662730" y="3884670"/>
            <a:ext cx="4709815" cy="369332"/>
          </a:xfrm>
          <a:prstGeom prst="rect">
            <a:avLst/>
          </a:prstGeom>
          <a:noFill/>
        </p:spPr>
        <p:txBody>
          <a:bodyPr wrap="none" rtlCol="0">
            <a:spAutoFit/>
          </a:bodyPr>
          <a:lstStyle/>
          <a:p>
            <a:r>
              <a:rPr lang="en-US" dirty="0"/>
              <a:t>What if we want to access the 5</a:t>
            </a:r>
            <a:r>
              <a:rPr lang="en-US" baseline="30000" dirty="0"/>
              <a:t>th</a:t>
            </a:r>
            <a:r>
              <a:rPr lang="en-US" dirty="0"/>
              <a:t> smallest item?</a:t>
            </a:r>
          </a:p>
        </p:txBody>
      </p:sp>
      <p:graphicFrame>
        <p:nvGraphicFramePr>
          <p:cNvPr id="19" name="Table 18"/>
          <p:cNvGraphicFramePr>
            <a:graphicFrameLocks noGrp="1"/>
          </p:cNvGraphicFramePr>
          <p:nvPr>
            <p:extLst>
              <p:ext uri="{D42A27DB-BD31-4B8C-83A1-F6EECF244321}">
                <p14:modId xmlns:p14="http://schemas.microsoft.com/office/powerpoint/2010/main" val="1125915739"/>
              </p:ext>
            </p:extLst>
          </p:nvPr>
        </p:nvGraphicFramePr>
        <p:xfrm>
          <a:off x="1742486" y="4565795"/>
          <a:ext cx="6096000" cy="370840"/>
        </p:xfrm>
        <a:graphic>
          <a:graphicData uri="http://schemas.openxmlformats.org/drawingml/2006/table">
            <a:tbl>
              <a:tblPr>
                <a:tableStyleId>{073A0DAA-6AF3-43AB-8588-CEC1D06C72B9}</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gridCol w="609600">
                  <a:extLst>
                    <a:ext uri="{9D8B030D-6E8A-4147-A177-3AD203B41FA5}">
                      <a16:colId xmlns:a16="http://schemas.microsoft.com/office/drawing/2014/main" val="20009"/>
                    </a:ext>
                  </a:extLst>
                </a:gridCol>
              </a:tblGrid>
              <a:tr h="370840">
                <a:tc>
                  <a:txBody>
                    <a:bodyPr/>
                    <a:lstStyle/>
                    <a:p>
                      <a:pPr algn="ctr"/>
                      <a:r>
                        <a:rPr lang="en-US" dirty="0"/>
                        <a:t>10</a:t>
                      </a:r>
                    </a:p>
                  </a:txBody>
                  <a:tcPr/>
                </a:tc>
                <a:tc>
                  <a:txBody>
                    <a:bodyPr/>
                    <a:lstStyle/>
                    <a:p>
                      <a:pPr algn="ctr"/>
                      <a:r>
                        <a:rPr lang="en-US" dirty="0"/>
                        <a:t>12</a:t>
                      </a:r>
                    </a:p>
                  </a:txBody>
                  <a:tcPr/>
                </a:tc>
                <a:tc>
                  <a:txBody>
                    <a:bodyPr/>
                    <a:lstStyle/>
                    <a:p>
                      <a:pPr algn="ctr"/>
                      <a:r>
                        <a:rPr lang="en-US" dirty="0"/>
                        <a:t>23</a:t>
                      </a:r>
                    </a:p>
                  </a:txBody>
                  <a:tcPr/>
                </a:tc>
                <a:tc>
                  <a:txBody>
                    <a:bodyPr/>
                    <a:lstStyle/>
                    <a:p>
                      <a:pPr algn="ctr"/>
                      <a:r>
                        <a:rPr lang="en-US" dirty="0"/>
                        <a:t>35</a:t>
                      </a:r>
                    </a:p>
                  </a:txBody>
                  <a:tcPr/>
                </a:tc>
                <a:tc>
                  <a:txBody>
                    <a:bodyPr/>
                    <a:lstStyle/>
                    <a:p>
                      <a:pPr algn="ctr"/>
                      <a:r>
                        <a:rPr lang="en-US" dirty="0"/>
                        <a:t>38</a:t>
                      </a:r>
                    </a:p>
                  </a:txBody>
                  <a:tcPr/>
                </a:tc>
                <a:tc>
                  <a:txBody>
                    <a:bodyPr/>
                    <a:lstStyle/>
                    <a:p>
                      <a:pPr algn="ctr"/>
                      <a:r>
                        <a:rPr lang="en-US" dirty="0"/>
                        <a:t>56</a:t>
                      </a:r>
                    </a:p>
                  </a:txBody>
                  <a:tcPr/>
                </a:tc>
                <a:tc>
                  <a:txBody>
                    <a:bodyPr/>
                    <a:lstStyle/>
                    <a:p>
                      <a:pPr algn="ctr"/>
                      <a:r>
                        <a:rPr lang="en-US" dirty="0"/>
                        <a:t>62</a:t>
                      </a:r>
                    </a:p>
                  </a:txBody>
                  <a:tcPr/>
                </a:tc>
                <a:tc>
                  <a:txBody>
                    <a:bodyPr/>
                    <a:lstStyle/>
                    <a:p>
                      <a:pPr algn="ctr"/>
                      <a:r>
                        <a:rPr lang="en-US" dirty="0"/>
                        <a:t>76</a:t>
                      </a:r>
                    </a:p>
                  </a:txBody>
                  <a:tcPr/>
                </a:tc>
                <a:tc>
                  <a:txBody>
                    <a:bodyPr/>
                    <a:lstStyle/>
                    <a:p>
                      <a:pPr algn="ctr"/>
                      <a:r>
                        <a:rPr lang="en-US" dirty="0"/>
                        <a:t>89</a:t>
                      </a:r>
                    </a:p>
                  </a:txBody>
                  <a:tcPr/>
                </a:tc>
                <a:tc>
                  <a:txBody>
                    <a:bodyPr/>
                    <a:lstStyle/>
                    <a:p>
                      <a:pPr algn="ctr"/>
                      <a:r>
                        <a:rPr lang="en-US" dirty="0"/>
                        <a:t>92</a:t>
                      </a:r>
                    </a:p>
                  </a:txBody>
                  <a:tcPr/>
                </a:tc>
                <a:extLst>
                  <a:ext uri="{0D108BD9-81ED-4DB2-BD59-A6C34878D82A}">
                    <a16:rowId xmlns:a16="http://schemas.microsoft.com/office/drawing/2014/main" val="10000"/>
                  </a:ext>
                </a:extLst>
              </a:tr>
            </a:tbl>
          </a:graphicData>
        </a:graphic>
      </p:graphicFrame>
      <p:sp>
        <p:nvSpPr>
          <p:cNvPr id="20" name="TextBox 19"/>
          <p:cNvSpPr txBox="1"/>
          <p:nvPr/>
        </p:nvSpPr>
        <p:spPr>
          <a:xfrm>
            <a:off x="1831499" y="4325321"/>
            <a:ext cx="463588"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[0]</a:t>
            </a:r>
          </a:p>
        </p:txBody>
      </p:sp>
      <p:sp>
        <p:nvSpPr>
          <p:cNvPr id="21" name="TextBox 20"/>
          <p:cNvSpPr txBox="1"/>
          <p:nvPr/>
        </p:nvSpPr>
        <p:spPr>
          <a:xfrm>
            <a:off x="2440346" y="4325321"/>
            <a:ext cx="463588"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[1]</a:t>
            </a:r>
          </a:p>
        </p:txBody>
      </p:sp>
      <p:sp>
        <p:nvSpPr>
          <p:cNvPr id="22" name="TextBox 21"/>
          <p:cNvSpPr txBox="1"/>
          <p:nvPr/>
        </p:nvSpPr>
        <p:spPr>
          <a:xfrm>
            <a:off x="3049193" y="4325321"/>
            <a:ext cx="463588"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[2]</a:t>
            </a:r>
          </a:p>
        </p:txBody>
      </p:sp>
      <p:sp>
        <p:nvSpPr>
          <p:cNvPr id="23" name="TextBox 22"/>
          <p:cNvSpPr txBox="1"/>
          <p:nvPr/>
        </p:nvSpPr>
        <p:spPr>
          <a:xfrm>
            <a:off x="3658040" y="4325321"/>
            <a:ext cx="463588"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[3]</a:t>
            </a:r>
          </a:p>
        </p:txBody>
      </p:sp>
      <p:sp>
        <p:nvSpPr>
          <p:cNvPr id="24" name="TextBox 23"/>
          <p:cNvSpPr txBox="1"/>
          <p:nvPr/>
        </p:nvSpPr>
        <p:spPr>
          <a:xfrm>
            <a:off x="4266887" y="4325321"/>
            <a:ext cx="463588"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[4]</a:t>
            </a:r>
          </a:p>
        </p:txBody>
      </p:sp>
      <p:sp>
        <p:nvSpPr>
          <p:cNvPr id="25" name="TextBox 24"/>
          <p:cNvSpPr txBox="1"/>
          <p:nvPr/>
        </p:nvSpPr>
        <p:spPr>
          <a:xfrm>
            <a:off x="4875734" y="4325321"/>
            <a:ext cx="463588"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[5]</a:t>
            </a:r>
          </a:p>
        </p:txBody>
      </p:sp>
      <p:sp>
        <p:nvSpPr>
          <p:cNvPr id="26" name="TextBox 25"/>
          <p:cNvSpPr txBox="1"/>
          <p:nvPr/>
        </p:nvSpPr>
        <p:spPr>
          <a:xfrm>
            <a:off x="5484581" y="4325321"/>
            <a:ext cx="463588"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[6]</a:t>
            </a:r>
          </a:p>
        </p:txBody>
      </p:sp>
      <p:sp>
        <p:nvSpPr>
          <p:cNvPr id="27" name="TextBox 26"/>
          <p:cNvSpPr txBox="1"/>
          <p:nvPr/>
        </p:nvSpPr>
        <p:spPr>
          <a:xfrm>
            <a:off x="6093428" y="4325321"/>
            <a:ext cx="463588"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[7]</a:t>
            </a:r>
          </a:p>
        </p:txBody>
      </p:sp>
      <p:sp>
        <p:nvSpPr>
          <p:cNvPr id="28" name="TextBox 27"/>
          <p:cNvSpPr txBox="1"/>
          <p:nvPr/>
        </p:nvSpPr>
        <p:spPr>
          <a:xfrm>
            <a:off x="6702275" y="4325321"/>
            <a:ext cx="463588"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[8]</a:t>
            </a:r>
          </a:p>
        </p:txBody>
      </p:sp>
      <p:sp>
        <p:nvSpPr>
          <p:cNvPr id="29" name="TextBox 28"/>
          <p:cNvSpPr txBox="1"/>
          <p:nvPr/>
        </p:nvSpPr>
        <p:spPr>
          <a:xfrm>
            <a:off x="7311119" y="4325321"/>
            <a:ext cx="463588"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[9]</a:t>
            </a:r>
          </a:p>
        </p:txBody>
      </p:sp>
      <p:sp>
        <p:nvSpPr>
          <p:cNvPr id="30" name="TextBox 29"/>
          <p:cNvSpPr txBox="1"/>
          <p:nvPr/>
        </p:nvSpPr>
        <p:spPr>
          <a:xfrm>
            <a:off x="1200498" y="4610412"/>
            <a:ext cx="556563"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data</a:t>
            </a:r>
          </a:p>
        </p:txBody>
      </p:sp>
      <p:sp>
        <p:nvSpPr>
          <p:cNvPr id="31" name="Rounded Rectangle 30"/>
          <p:cNvSpPr/>
          <p:nvPr/>
        </p:nvSpPr>
        <p:spPr>
          <a:xfrm>
            <a:off x="2743876" y="5028626"/>
            <a:ext cx="5640149" cy="41780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a:latin typeface="Segoe Print" pitchFamily="2" charset="0"/>
              </a:rPr>
              <a:t>Sort the array, and then access </a:t>
            </a:r>
            <a:r>
              <a:rPr lang="en-US" sz="1400" dirty="0">
                <a:latin typeface="Menlo" pitchFamily="49" charset="0"/>
                <a:ea typeface="Menlo" pitchFamily="49" charset="0"/>
                <a:cs typeface="Menlo" pitchFamily="49" charset="0"/>
              </a:rPr>
              <a:t>data[4]</a:t>
            </a:r>
            <a:r>
              <a:rPr lang="en-US" sz="1400" dirty="0">
                <a:latin typeface="Segoe Print" pitchFamily="2" charset="0"/>
              </a:rPr>
              <a:t> directly</a:t>
            </a:r>
            <a:endParaRPr lang="en-US" sz="1400" dirty="0">
              <a:latin typeface="Menlo" pitchFamily="49" charset="0"/>
              <a:ea typeface="Menlo" pitchFamily="49" charset="0"/>
              <a:cs typeface="Menlo" pitchFamily="49" charset="0"/>
            </a:endParaRPr>
          </a:p>
        </p:txBody>
      </p:sp>
      <p:sp>
        <p:nvSpPr>
          <p:cNvPr id="32" name="Rounded Rectangle 31"/>
          <p:cNvSpPr/>
          <p:nvPr/>
        </p:nvSpPr>
        <p:spPr>
          <a:xfrm>
            <a:off x="2743876" y="5556095"/>
            <a:ext cx="5640149" cy="57006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a:latin typeface="Segoe Print" pitchFamily="2" charset="0"/>
              </a:rPr>
              <a:t>Search can also be made fast (with a binary search) with a sorted array</a:t>
            </a:r>
            <a:endParaRPr lang="en-US" sz="1400" dirty="0">
              <a:latin typeface="Menlo" pitchFamily="49" charset="0"/>
              <a:ea typeface="Menlo" pitchFamily="49" charset="0"/>
              <a:cs typeface="Menlo" pitchFamily="49" charset="0"/>
            </a:endParaRPr>
          </a:p>
        </p:txBody>
      </p:sp>
      <p:sp>
        <p:nvSpPr>
          <p:cNvPr id="33" name="Slide Number Placeholder 32"/>
          <p:cNvSpPr>
            <a:spLocks noGrp="1"/>
          </p:cNvSpPr>
          <p:nvPr>
            <p:ph type="sldNum" sz="quarter" idx="12"/>
          </p:nvPr>
        </p:nvSpPr>
        <p:spPr/>
        <p:txBody>
          <a:bodyPr/>
          <a:lstStyle/>
          <a:p>
            <a:fld id="{A2D5F323-9395-A24C-8003-89F99F5948AE}" type="slidenum">
              <a:rPr lang="en-US" smtClean="0"/>
              <a:pPr/>
              <a:t>57</a:t>
            </a:fld>
            <a:endParaRPr lang="en-US"/>
          </a:p>
        </p:txBody>
      </p:sp>
    </p:spTree>
    <p:extLst>
      <p:ext uri="{BB962C8B-B14F-4D97-AF65-F5344CB8AC3E}">
        <p14:creationId xmlns:p14="http://schemas.microsoft.com/office/powerpoint/2010/main" val="499277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P spid="25" grpId="0"/>
      <p:bldP spid="26" grpId="0"/>
      <p:bldP spid="27" grpId="0"/>
      <p:bldP spid="28" grpId="0"/>
      <p:bldP spid="29" grpId="0"/>
      <p:bldP spid="30" grpId="0"/>
      <p:bldP spid="31" grpId="0" animBg="1"/>
      <p:bldP spid="31" grpId="1" animBg="1"/>
      <p:bldP spid="32" grpId="0" animBg="1"/>
      <p:bldP spid="32" grpId="1"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solidFill>
                  <a:prstClr val="black"/>
                </a:solidFill>
              </a:rPr>
              <a:t>Mode of data access – </a:t>
            </a:r>
            <a:r>
              <a:rPr lang="en-US" dirty="0">
                <a:solidFill>
                  <a:prstClr val="black"/>
                </a:solidFill>
              </a:rPr>
              <a:t>Random Access</a:t>
            </a:r>
            <a:endParaRPr lang="en-US" dirty="0"/>
          </a:p>
        </p:txBody>
      </p:sp>
      <p:sp>
        <p:nvSpPr>
          <p:cNvPr id="5" name="TextBox 4"/>
          <p:cNvSpPr txBox="1"/>
          <p:nvPr/>
        </p:nvSpPr>
        <p:spPr>
          <a:xfrm>
            <a:off x="418301" y="1327862"/>
            <a:ext cx="8270534" cy="369332"/>
          </a:xfrm>
          <a:prstGeom prst="rect">
            <a:avLst/>
          </a:prstGeom>
          <a:noFill/>
        </p:spPr>
        <p:txBody>
          <a:bodyPr wrap="none" rtlCol="0">
            <a:spAutoFit/>
          </a:bodyPr>
          <a:lstStyle/>
          <a:p>
            <a:r>
              <a:rPr lang="en-US" dirty="0"/>
              <a:t>What if we want to insert an item into a sorted array so that the array remains sorted?</a:t>
            </a:r>
          </a:p>
        </p:txBody>
      </p:sp>
      <p:graphicFrame>
        <p:nvGraphicFramePr>
          <p:cNvPr id="6" name="Table 5"/>
          <p:cNvGraphicFramePr>
            <a:graphicFrameLocks noGrp="1"/>
          </p:cNvGraphicFramePr>
          <p:nvPr>
            <p:extLst>
              <p:ext uri="{D42A27DB-BD31-4B8C-83A1-F6EECF244321}">
                <p14:modId xmlns:p14="http://schemas.microsoft.com/office/powerpoint/2010/main" val="4275634583"/>
              </p:ext>
            </p:extLst>
          </p:nvPr>
        </p:nvGraphicFramePr>
        <p:xfrm>
          <a:off x="1740818" y="1987333"/>
          <a:ext cx="6096000" cy="370840"/>
        </p:xfrm>
        <a:graphic>
          <a:graphicData uri="http://schemas.openxmlformats.org/drawingml/2006/table">
            <a:tbl>
              <a:tblPr>
                <a:tableStyleId>{073A0DAA-6AF3-43AB-8588-CEC1D06C72B9}</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gridCol w="609600">
                  <a:extLst>
                    <a:ext uri="{9D8B030D-6E8A-4147-A177-3AD203B41FA5}">
                      <a16:colId xmlns:a16="http://schemas.microsoft.com/office/drawing/2014/main" val="20009"/>
                    </a:ext>
                  </a:extLst>
                </a:gridCol>
              </a:tblGrid>
              <a:tr h="370840">
                <a:tc>
                  <a:txBody>
                    <a:bodyPr/>
                    <a:lstStyle/>
                    <a:p>
                      <a:pPr algn="ctr"/>
                      <a:r>
                        <a:rPr lang="en-US" dirty="0"/>
                        <a:t>10</a:t>
                      </a:r>
                    </a:p>
                  </a:txBody>
                  <a:tcPr/>
                </a:tc>
                <a:tc>
                  <a:txBody>
                    <a:bodyPr/>
                    <a:lstStyle/>
                    <a:p>
                      <a:pPr algn="ctr"/>
                      <a:r>
                        <a:rPr lang="en-US" dirty="0"/>
                        <a:t>12</a:t>
                      </a:r>
                    </a:p>
                  </a:txBody>
                  <a:tcPr/>
                </a:tc>
                <a:tc>
                  <a:txBody>
                    <a:bodyPr/>
                    <a:lstStyle/>
                    <a:p>
                      <a:pPr algn="ctr"/>
                      <a:r>
                        <a:rPr lang="en-US" dirty="0"/>
                        <a:t>23</a:t>
                      </a:r>
                    </a:p>
                  </a:txBody>
                  <a:tcPr/>
                </a:tc>
                <a:tc>
                  <a:txBody>
                    <a:bodyPr/>
                    <a:lstStyle/>
                    <a:p>
                      <a:pPr algn="ctr"/>
                      <a:r>
                        <a:rPr lang="en-US" dirty="0"/>
                        <a:t>35</a:t>
                      </a:r>
                    </a:p>
                  </a:txBody>
                  <a:tcPr/>
                </a:tc>
                <a:tc>
                  <a:txBody>
                    <a:bodyPr/>
                    <a:lstStyle/>
                    <a:p>
                      <a:pPr algn="ctr"/>
                      <a:r>
                        <a:rPr lang="en-US" dirty="0"/>
                        <a:t>38</a:t>
                      </a:r>
                    </a:p>
                  </a:txBody>
                  <a:tcPr/>
                </a:tc>
                <a:tc>
                  <a:txBody>
                    <a:bodyPr/>
                    <a:lstStyle/>
                    <a:p>
                      <a:pPr algn="ctr"/>
                      <a:r>
                        <a:rPr lang="en-US" dirty="0"/>
                        <a:t>56</a:t>
                      </a:r>
                    </a:p>
                  </a:txBody>
                  <a:tcPr/>
                </a:tc>
                <a:tc>
                  <a:txBody>
                    <a:bodyPr/>
                    <a:lstStyle/>
                    <a:p>
                      <a:pPr algn="ctr"/>
                      <a:r>
                        <a:rPr lang="en-US" dirty="0"/>
                        <a:t>62</a:t>
                      </a:r>
                    </a:p>
                  </a:txBody>
                  <a:tcPr/>
                </a:tc>
                <a:tc>
                  <a:txBody>
                    <a:bodyPr/>
                    <a:lstStyle/>
                    <a:p>
                      <a:pPr algn="ctr"/>
                      <a:r>
                        <a:rPr lang="en-US" dirty="0"/>
                        <a:t>76</a:t>
                      </a:r>
                    </a:p>
                  </a:txBody>
                  <a:tcPr/>
                </a:tc>
                <a:tc>
                  <a:txBody>
                    <a:bodyPr/>
                    <a:lstStyle/>
                    <a:p>
                      <a:pPr algn="ctr"/>
                      <a:r>
                        <a:rPr lang="en-US" dirty="0"/>
                        <a:t>89</a:t>
                      </a:r>
                    </a:p>
                  </a:txBody>
                  <a:tcPr/>
                </a:tc>
                <a:tc>
                  <a:txBody>
                    <a:bodyPr/>
                    <a:lstStyle/>
                    <a:p>
                      <a:pPr algn="ctr"/>
                      <a:r>
                        <a:rPr lang="en-US" dirty="0"/>
                        <a:t>92</a:t>
                      </a:r>
                    </a:p>
                  </a:txBody>
                  <a:tcPr/>
                </a:tc>
                <a:extLst>
                  <a:ext uri="{0D108BD9-81ED-4DB2-BD59-A6C34878D82A}">
                    <a16:rowId xmlns:a16="http://schemas.microsoft.com/office/drawing/2014/main" val="10000"/>
                  </a:ext>
                </a:extLst>
              </a:tr>
            </a:tbl>
          </a:graphicData>
        </a:graphic>
      </p:graphicFrame>
      <p:sp>
        <p:nvSpPr>
          <p:cNvPr id="7" name="TextBox 6"/>
          <p:cNvSpPr txBox="1"/>
          <p:nvPr/>
        </p:nvSpPr>
        <p:spPr>
          <a:xfrm>
            <a:off x="1829831" y="1746859"/>
            <a:ext cx="463588"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[0]</a:t>
            </a:r>
          </a:p>
        </p:txBody>
      </p:sp>
      <p:sp>
        <p:nvSpPr>
          <p:cNvPr id="8" name="TextBox 7"/>
          <p:cNvSpPr txBox="1"/>
          <p:nvPr/>
        </p:nvSpPr>
        <p:spPr>
          <a:xfrm>
            <a:off x="2438678" y="1746859"/>
            <a:ext cx="463588"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[1]</a:t>
            </a:r>
          </a:p>
        </p:txBody>
      </p:sp>
      <p:sp>
        <p:nvSpPr>
          <p:cNvPr id="9" name="TextBox 8"/>
          <p:cNvSpPr txBox="1"/>
          <p:nvPr/>
        </p:nvSpPr>
        <p:spPr>
          <a:xfrm>
            <a:off x="3047525" y="1746859"/>
            <a:ext cx="463588"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[2]</a:t>
            </a:r>
          </a:p>
        </p:txBody>
      </p:sp>
      <p:sp>
        <p:nvSpPr>
          <p:cNvPr id="10" name="TextBox 9"/>
          <p:cNvSpPr txBox="1"/>
          <p:nvPr/>
        </p:nvSpPr>
        <p:spPr>
          <a:xfrm>
            <a:off x="3656372" y="1746859"/>
            <a:ext cx="463588"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[3]</a:t>
            </a:r>
          </a:p>
        </p:txBody>
      </p:sp>
      <p:sp>
        <p:nvSpPr>
          <p:cNvPr id="11" name="TextBox 10"/>
          <p:cNvSpPr txBox="1"/>
          <p:nvPr/>
        </p:nvSpPr>
        <p:spPr>
          <a:xfrm>
            <a:off x="4265219" y="1746859"/>
            <a:ext cx="463588"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[4]</a:t>
            </a:r>
          </a:p>
        </p:txBody>
      </p:sp>
      <p:sp>
        <p:nvSpPr>
          <p:cNvPr id="12" name="TextBox 11"/>
          <p:cNvSpPr txBox="1"/>
          <p:nvPr/>
        </p:nvSpPr>
        <p:spPr>
          <a:xfrm>
            <a:off x="4874066" y="1746859"/>
            <a:ext cx="463588"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[5]</a:t>
            </a:r>
          </a:p>
        </p:txBody>
      </p:sp>
      <p:sp>
        <p:nvSpPr>
          <p:cNvPr id="13" name="TextBox 12"/>
          <p:cNvSpPr txBox="1"/>
          <p:nvPr/>
        </p:nvSpPr>
        <p:spPr>
          <a:xfrm>
            <a:off x="5482913" y="1746859"/>
            <a:ext cx="463588"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[6]</a:t>
            </a:r>
          </a:p>
        </p:txBody>
      </p:sp>
      <p:sp>
        <p:nvSpPr>
          <p:cNvPr id="14" name="TextBox 13"/>
          <p:cNvSpPr txBox="1"/>
          <p:nvPr/>
        </p:nvSpPr>
        <p:spPr>
          <a:xfrm>
            <a:off x="6091760" y="1746859"/>
            <a:ext cx="463588"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[7]</a:t>
            </a:r>
          </a:p>
        </p:txBody>
      </p:sp>
      <p:sp>
        <p:nvSpPr>
          <p:cNvPr id="15" name="TextBox 14"/>
          <p:cNvSpPr txBox="1"/>
          <p:nvPr/>
        </p:nvSpPr>
        <p:spPr>
          <a:xfrm>
            <a:off x="6700607" y="1746859"/>
            <a:ext cx="463588"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[8]</a:t>
            </a:r>
          </a:p>
        </p:txBody>
      </p:sp>
      <p:sp>
        <p:nvSpPr>
          <p:cNvPr id="16" name="TextBox 15"/>
          <p:cNvSpPr txBox="1"/>
          <p:nvPr/>
        </p:nvSpPr>
        <p:spPr>
          <a:xfrm>
            <a:off x="7309451" y="1746859"/>
            <a:ext cx="463588"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[9]</a:t>
            </a:r>
          </a:p>
        </p:txBody>
      </p:sp>
      <p:sp>
        <p:nvSpPr>
          <p:cNvPr id="17" name="TextBox 16"/>
          <p:cNvSpPr txBox="1"/>
          <p:nvPr/>
        </p:nvSpPr>
        <p:spPr>
          <a:xfrm>
            <a:off x="1198830" y="2031950"/>
            <a:ext cx="556563"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data</a:t>
            </a:r>
          </a:p>
        </p:txBody>
      </p:sp>
      <p:sp>
        <p:nvSpPr>
          <p:cNvPr id="18" name="TextBox 17"/>
          <p:cNvSpPr txBox="1"/>
          <p:nvPr/>
        </p:nvSpPr>
        <p:spPr>
          <a:xfrm>
            <a:off x="286603" y="2454636"/>
            <a:ext cx="3470950" cy="369332"/>
          </a:xfrm>
          <a:prstGeom prst="rect">
            <a:avLst/>
          </a:prstGeom>
          <a:noFill/>
        </p:spPr>
        <p:txBody>
          <a:bodyPr wrap="none" rtlCol="0">
            <a:spAutoFit/>
          </a:bodyPr>
          <a:lstStyle/>
          <a:p>
            <a:r>
              <a:rPr lang="en-US" dirty="0"/>
              <a:t>For example, to insert 15 into data:</a:t>
            </a:r>
          </a:p>
        </p:txBody>
      </p:sp>
      <p:graphicFrame>
        <p:nvGraphicFramePr>
          <p:cNvPr id="31" name="Table 30"/>
          <p:cNvGraphicFramePr>
            <a:graphicFrameLocks noGrp="1"/>
          </p:cNvGraphicFramePr>
          <p:nvPr>
            <p:extLst>
              <p:ext uri="{D42A27DB-BD31-4B8C-83A1-F6EECF244321}">
                <p14:modId xmlns:p14="http://schemas.microsoft.com/office/powerpoint/2010/main" val="1824807400"/>
              </p:ext>
            </p:extLst>
          </p:nvPr>
        </p:nvGraphicFramePr>
        <p:xfrm>
          <a:off x="1740817" y="3433774"/>
          <a:ext cx="6685635" cy="370840"/>
        </p:xfrm>
        <a:graphic>
          <a:graphicData uri="http://schemas.openxmlformats.org/drawingml/2006/table">
            <a:tbl>
              <a:tblPr>
                <a:tableStyleId>{073A0DAA-6AF3-43AB-8588-CEC1D06C72B9}</a:tableStyleId>
              </a:tblPr>
              <a:tblGrid>
                <a:gridCol w="607785">
                  <a:extLst>
                    <a:ext uri="{9D8B030D-6E8A-4147-A177-3AD203B41FA5}">
                      <a16:colId xmlns:a16="http://schemas.microsoft.com/office/drawing/2014/main" val="20000"/>
                    </a:ext>
                  </a:extLst>
                </a:gridCol>
                <a:gridCol w="607785">
                  <a:extLst>
                    <a:ext uri="{9D8B030D-6E8A-4147-A177-3AD203B41FA5}">
                      <a16:colId xmlns:a16="http://schemas.microsoft.com/office/drawing/2014/main" val="20001"/>
                    </a:ext>
                  </a:extLst>
                </a:gridCol>
                <a:gridCol w="607785">
                  <a:extLst>
                    <a:ext uri="{9D8B030D-6E8A-4147-A177-3AD203B41FA5}">
                      <a16:colId xmlns:a16="http://schemas.microsoft.com/office/drawing/2014/main" val="20002"/>
                    </a:ext>
                  </a:extLst>
                </a:gridCol>
                <a:gridCol w="607785">
                  <a:extLst>
                    <a:ext uri="{9D8B030D-6E8A-4147-A177-3AD203B41FA5}">
                      <a16:colId xmlns:a16="http://schemas.microsoft.com/office/drawing/2014/main" val="20003"/>
                    </a:ext>
                  </a:extLst>
                </a:gridCol>
                <a:gridCol w="607785">
                  <a:extLst>
                    <a:ext uri="{9D8B030D-6E8A-4147-A177-3AD203B41FA5}">
                      <a16:colId xmlns:a16="http://schemas.microsoft.com/office/drawing/2014/main" val="20004"/>
                    </a:ext>
                  </a:extLst>
                </a:gridCol>
                <a:gridCol w="607785">
                  <a:extLst>
                    <a:ext uri="{9D8B030D-6E8A-4147-A177-3AD203B41FA5}">
                      <a16:colId xmlns:a16="http://schemas.microsoft.com/office/drawing/2014/main" val="20005"/>
                    </a:ext>
                  </a:extLst>
                </a:gridCol>
                <a:gridCol w="607785">
                  <a:extLst>
                    <a:ext uri="{9D8B030D-6E8A-4147-A177-3AD203B41FA5}">
                      <a16:colId xmlns:a16="http://schemas.microsoft.com/office/drawing/2014/main" val="20006"/>
                    </a:ext>
                  </a:extLst>
                </a:gridCol>
                <a:gridCol w="607785">
                  <a:extLst>
                    <a:ext uri="{9D8B030D-6E8A-4147-A177-3AD203B41FA5}">
                      <a16:colId xmlns:a16="http://schemas.microsoft.com/office/drawing/2014/main" val="20007"/>
                    </a:ext>
                  </a:extLst>
                </a:gridCol>
                <a:gridCol w="607785">
                  <a:extLst>
                    <a:ext uri="{9D8B030D-6E8A-4147-A177-3AD203B41FA5}">
                      <a16:colId xmlns:a16="http://schemas.microsoft.com/office/drawing/2014/main" val="20008"/>
                    </a:ext>
                  </a:extLst>
                </a:gridCol>
                <a:gridCol w="607785">
                  <a:extLst>
                    <a:ext uri="{9D8B030D-6E8A-4147-A177-3AD203B41FA5}">
                      <a16:colId xmlns:a16="http://schemas.microsoft.com/office/drawing/2014/main" val="20009"/>
                    </a:ext>
                  </a:extLst>
                </a:gridCol>
                <a:gridCol w="607785">
                  <a:extLst>
                    <a:ext uri="{9D8B030D-6E8A-4147-A177-3AD203B41FA5}">
                      <a16:colId xmlns:a16="http://schemas.microsoft.com/office/drawing/2014/main" val="20010"/>
                    </a:ext>
                  </a:extLst>
                </a:gridCol>
              </a:tblGrid>
              <a:tr h="370840">
                <a:tc>
                  <a:txBody>
                    <a:bodyPr/>
                    <a:lstStyle/>
                    <a:p>
                      <a:pPr algn="ctr"/>
                      <a:r>
                        <a:rPr lang="en-US" dirty="0"/>
                        <a:t>10</a:t>
                      </a:r>
                    </a:p>
                  </a:txBody>
                  <a:tcPr/>
                </a:tc>
                <a:tc>
                  <a:txBody>
                    <a:bodyPr/>
                    <a:lstStyle/>
                    <a:p>
                      <a:pPr algn="ctr"/>
                      <a:r>
                        <a:rPr lang="en-US" dirty="0"/>
                        <a:t>12</a:t>
                      </a:r>
                    </a:p>
                  </a:txBody>
                  <a:tcPr/>
                </a:tc>
                <a:tc>
                  <a:txBody>
                    <a:bodyPr/>
                    <a:lstStyle/>
                    <a:p>
                      <a:pPr algn="ctr"/>
                      <a:r>
                        <a:rPr lang="en-US" dirty="0"/>
                        <a:t>23</a:t>
                      </a:r>
                    </a:p>
                  </a:txBody>
                  <a:tcPr/>
                </a:tc>
                <a:tc>
                  <a:txBody>
                    <a:bodyPr/>
                    <a:lstStyle/>
                    <a:p>
                      <a:pPr algn="ctr"/>
                      <a:r>
                        <a:rPr lang="en-US" dirty="0"/>
                        <a:t>35</a:t>
                      </a:r>
                    </a:p>
                  </a:txBody>
                  <a:tcPr/>
                </a:tc>
                <a:tc>
                  <a:txBody>
                    <a:bodyPr/>
                    <a:lstStyle/>
                    <a:p>
                      <a:pPr algn="ctr"/>
                      <a:r>
                        <a:rPr lang="en-US" dirty="0"/>
                        <a:t>38</a:t>
                      </a:r>
                    </a:p>
                  </a:txBody>
                  <a:tcPr/>
                </a:tc>
                <a:tc>
                  <a:txBody>
                    <a:bodyPr/>
                    <a:lstStyle/>
                    <a:p>
                      <a:pPr algn="ctr"/>
                      <a:r>
                        <a:rPr lang="en-US" dirty="0"/>
                        <a:t>56</a:t>
                      </a:r>
                    </a:p>
                  </a:txBody>
                  <a:tcPr/>
                </a:tc>
                <a:tc>
                  <a:txBody>
                    <a:bodyPr/>
                    <a:lstStyle/>
                    <a:p>
                      <a:pPr algn="ctr"/>
                      <a:r>
                        <a:rPr lang="en-US" dirty="0"/>
                        <a:t>62</a:t>
                      </a:r>
                    </a:p>
                  </a:txBody>
                  <a:tcPr/>
                </a:tc>
                <a:tc>
                  <a:txBody>
                    <a:bodyPr/>
                    <a:lstStyle/>
                    <a:p>
                      <a:pPr algn="ctr"/>
                      <a:r>
                        <a:rPr lang="en-US" dirty="0"/>
                        <a:t>76</a:t>
                      </a:r>
                    </a:p>
                  </a:txBody>
                  <a:tcPr/>
                </a:tc>
                <a:tc>
                  <a:txBody>
                    <a:bodyPr/>
                    <a:lstStyle/>
                    <a:p>
                      <a:pPr algn="ctr"/>
                      <a:r>
                        <a:rPr lang="en-US" dirty="0"/>
                        <a:t>89</a:t>
                      </a:r>
                    </a:p>
                  </a:txBody>
                  <a:tcPr/>
                </a:tc>
                <a:tc>
                  <a:txBody>
                    <a:bodyPr/>
                    <a:lstStyle/>
                    <a:p>
                      <a:pPr algn="ctr"/>
                      <a:r>
                        <a:rPr lang="en-US" dirty="0"/>
                        <a:t>92</a:t>
                      </a:r>
                    </a:p>
                  </a:txBody>
                  <a:tcPr/>
                </a:tc>
                <a:tc>
                  <a:txBody>
                    <a:bodyPr/>
                    <a:lstStyle/>
                    <a:p>
                      <a:pPr algn="ctr"/>
                      <a:endParaRPr lang="en-US" dirty="0"/>
                    </a:p>
                  </a:txBody>
                  <a:tcPr/>
                </a:tc>
                <a:extLst>
                  <a:ext uri="{0D108BD9-81ED-4DB2-BD59-A6C34878D82A}">
                    <a16:rowId xmlns:a16="http://schemas.microsoft.com/office/drawing/2014/main" val="10000"/>
                  </a:ext>
                </a:extLst>
              </a:tr>
            </a:tbl>
          </a:graphicData>
        </a:graphic>
      </p:graphicFrame>
      <p:sp>
        <p:nvSpPr>
          <p:cNvPr id="32" name="TextBox 31"/>
          <p:cNvSpPr txBox="1"/>
          <p:nvPr/>
        </p:nvSpPr>
        <p:spPr>
          <a:xfrm>
            <a:off x="1829831" y="3193300"/>
            <a:ext cx="463588"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[0]</a:t>
            </a:r>
          </a:p>
        </p:txBody>
      </p:sp>
      <p:sp>
        <p:nvSpPr>
          <p:cNvPr id="33" name="TextBox 32"/>
          <p:cNvSpPr txBox="1"/>
          <p:nvPr/>
        </p:nvSpPr>
        <p:spPr>
          <a:xfrm>
            <a:off x="2438678" y="3193300"/>
            <a:ext cx="463588"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[1]</a:t>
            </a:r>
          </a:p>
        </p:txBody>
      </p:sp>
      <p:sp>
        <p:nvSpPr>
          <p:cNvPr id="34" name="TextBox 33"/>
          <p:cNvSpPr txBox="1"/>
          <p:nvPr/>
        </p:nvSpPr>
        <p:spPr>
          <a:xfrm>
            <a:off x="3047525" y="3193300"/>
            <a:ext cx="463588"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[2]</a:t>
            </a:r>
          </a:p>
        </p:txBody>
      </p:sp>
      <p:sp>
        <p:nvSpPr>
          <p:cNvPr id="35" name="TextBox 34"/>
          <p:cNvSpPr txBox="1"/>
          <p:nvPr/>
        </p:nvSpPr>
        <p:spPr>
          <a:xfrm>
            <a:off x="3656372" y="3193300"/>
            <a:ext cx="463588"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[3]</a:t>
            </a:r>
          </a:p>
        </p:txBody>
      </p:sp>
      <p:sp>
        <p:nvSpPr>
          <p:cNvPr id="36" name="TextBox 35"/>
          <p:cNvSpPr txBox="1"/>
          <p:nvPr/>
        </p:nvSpPr>
        <p:spPr>
          <a:xfrm>
            <a:off x="4265219" y="3193300"/>
            <a:ext cx="463588"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[4]</a:t>
            </a:r>
          </a:p>
        </p:txBody>
      </p:sp>
      <p:sp>
        <p:nvSpPr>
          <p:cNvPr id="37" name="TextBox 36"/>
          <p:cNvSpPr txBox="1"/>
          <p:nvPr/>
        </p:nvSpPr>
        <p:spPr>
          <a:xfrm>
            <a:off x="4874066" y="3193300"/>
            <a:ext cx="463588"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[5]</a:t>
            </a:r>
          </a:p>
        </p:txBody>
      </p:sp>
      <p:sp>
        <p:nvSpPr>
          <p:cNvPr id="38" name="TextBox 37"/>
          <p:cNvSpPr txBox="1"/>
          <p:nvPr/>
        </p:nvSpPr>
        <p:spPr>
          <a:xfrm>
            <a:off x="5482913" y="3193300"/>
            <a:ext cx="463588"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[6]</a:t>
            </a:r>
          </a:p>
        </p:txBody>
      </p:sp>
      <p:sp>
        <p:nvSpPr>
          <p:cNvPr id="39" name="TextBox 38"/>
          <p:cNvSpPr txBox="1"/>
          <p:nvPr/>
        </p:nvSpPr>
        <p:spPr>
          <a:xfrm>
            <a:off x="6091760" y="3193300"/>
            <a:ext cx="463588"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[7]</a:t>
            </a:r>
          </a:p>
        </p:txBody>
      </p:sp>
      <p:sp>
        <p:nvSpPr>
          <p:cNvPr id="40" name="TextBox 39"/>
          <p:cNvSpPr txBox="1"/>
          <p:nvPr/>
        </p:nvSpPr>
        <p:spPr>
          <a:xfrm>
            <a:off x="6700607" y="3193300"/>
            <a:ext cx="463588"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[8]</a:t>
            </a:r>
          </a:p>
        </p:txBody>
      </p:sp>
      <p:sp>
        <p:nvSpPr>
          <p:cNvPr id="41" name="TextBox 40"/>
          <p:cNvSpPr txBox="1"/>
          <p:nvPr/>
        </p:nvSpPr>
        <p:spPr>
          <a:xfrm>
            <a:off x="7309451" y="3193300"/>
            <a:ext cx="463588"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[9]</a:t>
            </a:r>
          </a:p>
        </p:txBody>
      </p:sp>
      <p:sp>
        <p:nvSpPr>
          <p:cNvPr id="42" name="TextBox 41"/>
          <p:cNvSpPr txBox="1"/>
          <p:nvPr/>
        </p:nvSpPr>
        <p:spPr>
          <a:xfrm>
            <a:off x="1198830" y="3478391"/>
            <a:ext cx="556563"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data</a:t>
            </a:r>
          </a:p>
        </p:txBody>
      </p:sp>
      <p:sp>
        <p:nvSpPr>
          <p:cNvPr id="43" name="TextBox 42"/>
          <p:cNvSpPr txBox="1"/>
          <p:nvPr/>
        </p:nvSpPr>
        <p:spPr>
          <a:xfrm>
            <a:off x="7862218" y="3193300"/>
            <a:ext cx="556563"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[10]</a:t>
            </a:r>
          </a:p>
        </p:txBody>
      </p:sp>
      <p:sp>
        <p:nvSpPr>
          <p:cNvPr id="44" name="TextBox 43"/>
          <p:cNvSpPr txBox="1"/>
          <p:nvPr/>
        </p:nvSpPr>
        <p:spPr>
          <a:xfrm>
            <a:off x="829983" y="2889803"/>
            <a:ext cx="3898824" cy="306467"/>
          </a:xfrm>
          <a:prstGeom prst="roundRect">
            <a:avLst>
              <a:gd name="adj" fmla="val 30989"/>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200" dirty="0">
                <a:latin typeface="Segoe Print" pitchFamily="2" charset="0"/>
              </a:rPr>
              <a:t>Step 1: Increase the array capacity if necessary</a:t>
            </a:r>
          </a:p>
        </p:txBody>
      </p:sp>
      <p:sp>
        <p:nvSpPr>
          <p:cNvPr id="45" name="TextBox 44"/>
          <p:cNvSpPr txBox="1"/>
          <p:nvPr/>
        </p:nvSpPr>
        <p:spPr>
          <a:xfrm>
            <a:off x="829983" y="4010599"/>
            <a:ext cx="4138843" cy="335935"/>
          </a:xfrm>
          <a:prstGeom prst="roundRect">
            <a:avLst>
              <a:gd name="adj" fmla="val 30989"/>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200" dirty="0">
                <a:latin typeface="Segoe Print" pitchFamily="2" charset="0"/>
              </a:rPr>
              <a:t>Step 2: Shift all items larger than 15 to the right</a:t>
            </a:r>
          </a:p>
        </p:txBody>
      </p:sp>
      <p:graphicFrame>
        <p:nvGraphicFramePr>
          <p:cNvPr id="46" name="Table 45"/>
          <p:cNvGraphicFramePr>
            <a:graphicFrameLocks noGrp="1"/>
          </p:cNvGraphicFramePr>
          <p:nvPr>
            <p:extLst>
              <p:ext uri="{D42A27DB-BD31-4B8C-83A1-F6EECF244321}">
                <p14:modId xmlns:p14="http://schemas.microsoft.com/office/powerpoint/2010/main" val="210078114"/>
              </p:ext>
            </p:extLst>
          </p:nvPr>
        </p:nvGraphicFramePr>
        <p:xfrm>
          <a:off x="1755393" y="4458293"/>
          <a:ext cx="6685635" cy="370840"/>
        </p:xfrm>
        <a:graphic>
          <a:graphicData uri="http://schemas.openxmlformats.org/drawingml/2006/table">
            <a:tbl>
              <a:tblPr>
                <a:tableStyleId>{073A0DAA-6AF3-43AB-8588-CEC1D06C72B9}</a:tableStyleId>
              </a:tblPr>
              <a:tblGrid>
                <a:gridCol w="607785">
                  <a:extLst>
                    <a:ext uri="{9D8B030D-6E8A-4147-A177-3AD203B41FA5}">
                      <a16:colId xmlns:a16="http://schemas.microsoft.com/office/drawing/2014/main" val="20000"/>
                    </a:ext>
                  </a:extLst>
                </a:gridCol>
                <a:gridCol w="607785">
                  <a:extLst>
                    <a:ext uri="{9D8B030D-6E8A-4147-A177-3AD203B41FA5}">
                      <a16:colId xmlns:a16="http://schemas.microsoft.com/office/drawing/2014/main" val="20001"/>
                    </a:ext>
                  </a:extLst>
                </a:gridCol>
                <a:gridCol w="607785">
                  <a:extLst>
                    <a:ext uri="{9D8B030D-6E8A-4147-A177-3AD203B41FA5}">
                      <a16:colId xmlns:a16="http://schemas.microsoft.com/office/drawing/2014/main" val="20002"/>
                    </a:ext>
                  </a:extLst>
                </a:gridCol>
                <a:gridCol w="607785">
                  <a:extLst>
                    <a:ext uri="{9D8B030D-6E8A-4147-A177-3AD203B41FA5}">
                      <a16:colId xmlns:a16="http://schemas.microsoft.com/office/drawing/2014/main" val="20003"/>
                    </a:ext>
                  </a:extLst>
                </a:gridCol>
                <a:gridCol w="607785">
                  <a:extLst>
                    <a:ext uri="{9D8B030D-6E8A-4147-A177-3AD203B41FA5}">
                      <a16:colId xmlns:a16="http://schemas.microsoft.com/office/drawing/2014/main" val="20004"/>
                    </a:ext>
                  </a:extLst>
                </a:gridCol>
                <a:gridCol w="607785">
                  <a:extLst>
                    <a:ext uri="{9D8B030D-6E8A-4147-A177-3AD203B41FA5}">
                      <a16:colId xmlns:a16="http://schemas.microsoft.com/office/drawing/2014/main" val="20005"/>
                    </a:ext>
                  </a:extLst>
                </a:gridCol>
                <a:gridCol w="607785">
                  <a:extLst>
                    <a:ext uri="{9D8B030D-6E8A-4147-A177-3AD203B41FA5}">
                      <a16:colId xmlns:a16="http://schemas.microsoft.com/office/drawing/2014/main" val="20006"/>
                    </a:ext>
                  </a:extLst>
                </a:gridCol>
                <a:gridCol w="607785">
                  <a:extLst>
                    <a:ext uri="{9D8B030D-6E8A-4147-A177-3AD203B41FA5}">
                      <a16:colId xmlns:a16="http://schemas.microsoft.com/office/drawing/2014/main" val="20007"/>
                    </a:ext>
                  </a:extLst>
                </a:gridCol>
                <a:gridCol w="607785">
                  <a:extLst>
                    <a:ext uri="{9D8B030D-6E8A-4147-A177-3AD203B41FA5}">
                      <a16:colId xmlns:a16="http://schemas.microsoft.com/office/drawing/2014/main" val="20008"/>
                    </a:ext>
                  </a:extLst>
                </a:gridCol>
                <a:gridCol w="607785">
                  <a:extLst>
                    <a:ext uri="{9D8B030D-6E8A-4147-A177-3AD203B41FA5}">
                      <a16:colId xmlns:a16="http://schemas.microsoft.com/office/drawing/2014/main" val="20009"/>
                    </a:ext>
                  </a:extLst>
                </a:gridCol>
                <a:gridCol w="607785">
                  <a:extLst>
                    <a:ext uri="{9D8B030D-6E8A-4147-A177-3AD203B41FA5}">
                      <a16:colId xmlns:a16="http://schemas.microsoft.com/office/drawing/2014/main" val="20010"/>
                    </a:ext>
                  </a:extLst>
                </a:gridCol>
              </a:tblGrid>
              <a:tr h="370840">
                <a:tc>
                  <a:txBody>
                    <a:bodyPr/>
                    <a:lstStyle/>
                    <a:p>
                      <a:pPr algn="ctr"/>
                      <a:r>
                        <a:rPr lang="en-US" dirty="0"/>
                        <a:t>10</a:t>
                      </a:r>
                    </a:p>
                  </a:txBody>
                  <a:tcPr/>
                </a:tc>
                <a:tc>
                  <a:txBody>
                    <a:bodyPr/>
                    <a:lstStyle/>
                    <a:p>
                      <a:pPr algn="ctr"/>
                      <a:r>
                        <a:rPr lang="en-US" dirty="0"/>
                        <a:t>12</a:t>
                      </a:r>
                    </a:p>
                  </a:txBody>
                  <a:tcPr/>
                </a:tc>
                <a:tc>
                  <a:txBody>
                    <a:bodyPr/>
                    <a:lstStyle/>
                    <a:p>
                      <a:pPr algn="ctr"/>
                      <a:endParaRPr lang="en-US" dirty="0"/>
                    </a:p>
                  </a:txBody>
                  <a:tcPr/>
                </a:tc>
                <a:tc>
                  <a:txBody>
                    <a:bodyPr/>
                    <a:lstStyle/>
                    <a:p>
                      <a:pPr algn="ctr"/>
                      <a:r>
                        <a:rPr lang="en-US" dirty="0"/>
                        <a:t>23</a:t>
                      </a:r>
                    </a:p>
                  </a:txBody>
                  <a:tcPr/>
                </a:tc>
                <a:tc>
                  <a:txBody>
                    <a:bodyPr/>
                    <a:lstStyle/>
                    <a:p>
                      <a:pPr algn="ctr"/>
                      <a:r>
                        <a:rPr lang="en-US" dirty="0"/>
                        <a:t>35</a:t>
                      </a:r>
                    </a:p>
                  </a:txBody>
                  <a:tcPr/>
                </a:tc>
                <a:tc>
                  <a:txBody>
                    <a:bodyPr/>
                    <a:lstStyle/>
                    <a:p>
                      <a:pPr algn="ctr"/>
                      <a:r>
                        <a:rPr lang="en-US" dirty="0"/>
                        <a:t>38</a:t>
                      </a:r>
                    </a:p>
                  </a:txBody>
                  <a:tcPr/>
                </a:tc>
                <a:tc>
                  <a:txBody>
                    <a:bodyPr/>
                    <a:lstStyle/>
                    <a:p>
                      <a:pPr algn="ctr"/>
                      <a:r>
                        <a:rPr lang="en-US" dirty="0"/>
                        <a:t>56</a:t>
                      </a:r>
                    </a:p>
                  </a:txBody>
                  <a:tcPr/>
                </a:tc>
                <a:tc>
                  <a:txBody>
                    <a:bodyPr/>
                    <a:lstStyle/>
                    <a:p>
                      <a:pPr algn="ctr"/>
                      <a:r>
                        <a:rPr lang="en-US" dirty="0"/>
                        <a:t>62</a:t>
                      </a:r>
                    </a:p>
                  </a:txBody>
                  <a:tcPr/>
                </a:tc>
                <a:tc>
                  <a:txBody>
                    <a:bodyPr/>
                    <a:lstStyle/>
                    <a:p>
                      <a:pPr algn="ctr"/>
                      <a:r>
                        <a:rPr lang="en-US" dirty="0"/>
                        <a:t>76</a:t>
                      </a:r>
                    </a:p>
                  </a:txBody>
                  <a:tcPr/>
                </a:tc>
                <a:tc>
                  <a:txBody>
                    <a:bodyPr/>
                    <a:lstStyle/>
                    <a:p>
                      <a:pPr algn="ctr"/>
                      <a:r>
                        <a:rPr lang="en-US" dirty="0"/>
                        <a:t>89</a:t>
                      </a:r>
                    </a:p>
                  </a:txBody>
                  <a:tcPr/>
                </a:tc>
                <a:tc>
                  <a:txBody>
                    <a:bodyPr/>
                    <a:lstStyle/>
                    <a:p>
                      <a:pPr algn="ctr"/>
                      <a:r>
                        <a:rPr lang="en-US" dirty="0"/>
                        <a:t>92</a:t>
                      </a:r>
                    </a:p>
                  </a:txBody>
                  <a:tcPr/>
                </a:tc>
                <a:extLst>
                  <a:ext uri="{0D108BD9-81ED-4DB2-BD59-A6C34878D82A}">
                    <a16:rowId xmlns:a16="http://schemas.microsoft.com/office/drawing/2014/main" val="10000"/>
                  </a:ext>
                </a:extLst>
              </a:tr>
            </a:tbl>
          </a:graphicData>
        </a:graphic>
      </p:graphicFrame>
      <p:sp>
        <p:nvSpPr>
          <p:cNvPr id="47" name="TextBox 46"/>
          <p:cNvSpPr txBox="1"/>
          <p:nvPr/>
        </p:nvSpPr>
        <p:spPr>
          <a:xfrm>
            <a:off x="1213406" y="4502910"/>
            <a:ext cx="556563"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data</a:t>
            </a:r>
          </a:p>
        </p:txBody>
      </p:sp>
      <p:sp>
        <p:nvSpPr>
          <p:cNvPr id="48" name="TextBox 47"/>
          <p:cNvSpPr txBox="1"/>
          <p:nvPr/>
        </p:nvSpPr>
        <p:spPr>
          <a:xfrm>
            <a:off x="829983" y="4998151"/>
            <a:ext cx="3000367" cy="335935"/>
          </a:xfrm>
          <a:prstGeom prst="roundRect">
            <a:avLst>
              <a:gd name="adj" fmla="val 30989"/>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200" dirty="0">
                <a:latin typeface="Segoe Print" pitchFamily="2" charset="0"/>
              </a:rPr>
              <a:t>Step 3: Put 15 into the empty slot</a:t>
            </a:r>
          </a:p>
        </p:txBody>
      </p:sp>
      <p:graphicFrame>
        <p:nvGraphicFramePr>
          <p:cNvPr id="49" name="Table 48"/>
          <p:cNvGraphicFramePr>
            <a:graphicFrameLocks noGrp="1"/>
          </p:cNvGraphicFramePr>
          <p:nvPr>
            <p:extLst>
              <p:ext uri="{D42A27DB-BD31-4B8C-83A1-F6EECF244321}">
                <p14:modId xmlns:p14="http://schemas.microsoft.com/office/powerpoint/2010/main" val="2280944757"/>
              </p:ext>
            </p:extLst>
          </p:nvPr>
        </p:nvGraphicFramePr>
        <p:xfrm>
          <a:off x="1755393" y="5445845"/>
          <a:ext cx="6685635" cy="370840"/>
        </p:xfrm>
        <a:graphic>
          <a:graphicData uri="http://schemas.openxmlformats.org/drawingml/2006/table">
            <a:tbl>
              <a:tblPr>
                <a:tableStyleId>{073A0DAA-6AF3-43AB-8588-CEC1D06C72B9}</a:tableStyleId>
              </a:tblPr>
              <a:tblGrid>
                <a:gridCol w="607785">
                  <a:extLst>
                    <a:ext uri="{9D8B030D-6E8A-4147-A177-3AD203B41FA5}">
                      <a16:colId xmlns:a16="http://schemas.microsoft.com/office/drawing/2014/main" val="20000"/>
                    </a:ext>
                  </a:extLst>
                </a:gridCol>
                <a:gridCol w="607785">
                  <a:extLst>
                    <a:ext uri="{9D8B030D-6E8A-4147-A177-3AD203B41FA5}">
                      <a16:colId xmlns:a16="http://schemas.microsoft.com/office/drawing/2014/main" val="20001"/>
                    </a:ext>
                  </a:extLst>
                </a:gridCol>
                <a:gridCol w="607785">
                  <a:extLst>
                    <a:ext uri="{9D8B030D-6E8A-4147-A177-3AD203B41FA5}">
                      <a16:colId xmlns:a16="http://schemas.microsoft.com/office/drawing/2014/main" val="20002"/>
                    </a:ext>
                  </a:extLst>
                </a:gridCol>
                <a:gridCol w="607785">
                  <a:extLst>
                    <a:ext uri="{9D8B030D-6E8A-4147-A177-3AD203B41FA5}">
                      <a16:colId xmlns:a16="http://schemas.microsoft.com/office/drawing/2014/main" val="20003"/>
                    </a:ext>
                  </a:extLst>
                </a:gridCol>
                <a:gridCol w="607785">
                  <a:extLst>
                    <a:ext uri="{9D8B030D-6E8A-4147-A177-3AD203B41FA5}">
                      <a16:colId xmlns:a16="http://schemas.microsoft.com/office/drawing/2014/main" val="20004"/>
                    </a:ext>
                  </a:extLst>
                </a:gridCol>
                <a:gridCol w="607785">
                  <a:extLst>
                    <a:ext uri="{9D8B030D-6E8A-4147-A177-3AD203B41FA5}">
                      <a16:colId xmlns:a16="http://schemas.microsoft.com/office/drawing/2014/main" val="20005"/>
                    </a:ext>
                  </a:extLst>
                </a:gridCol>
                <a:gridCol w="607785">
                  <a:extLst>
                    <a:ext uri="{9D8B030D-6E8A-4147-A177-3AD203B41FA5}">
                      <a16:colId xmlns:a16="http://schemas.microsoft.com/office/drawing/2014/main" val="20006"/>
                    </a:ext>
                  </a:extLst>
                </a:gridCol>
                <a:gridCol w="607785">
                  <a:extLst>
                    <a:ext uri="{9D8B030D-6E8A-4147-A177-3AD203B41FA5}">
                      <a16:colId xmlns:a16="http://schemas.microsoft.com/office/drawing/2014/main" val="20007"/>
                    </a:ext>
                  </a:extLst>
                </a:gridCol>
                <a:gridCol w="607785">
                  <a:extLst>
                    <a:ext uri="{9D8B030D-6E8A-4147-A177-3AD203B41FA5}">
                      <a16:colId xmlns:a16="http://schemas.microsoft.com/office/drawing/2014/main" val="20008"/>
                    </a:ext>
                  </a:extLst>
                </a:gridCol>
                <a:gridCol w="607785">
                  <a:extLst>
                    <a:ext uri="{9D8B030D-6E8A-4147-A177-3AD203B41FA5}">
                      <a16:colId xmlns:a16="http://schemas.microsoft.com/office/drawing/2014/main" val="20009"/>
                    </a:ext>
                  </a:extLst>
                </a:gridCol>
                <a:gridCol w="607785">
                  <a:extLst>
                    <a:ext uri="{9D8B030D-6E8A-4147-A177-3AD203B41FA5}">
                      <a16:colId xmlns:a16="http://schemas.microsoft.com/office/drawing/2014/main" val="20010"/>
                    </a:ext>
                  </a:extLst>
                </a:gridCol>
              </a:tblGrid>
              <a:tr h="370840">
                <a:tc>
                  <a:txBody>
                    <a:bodyPr/>
                    <a:lstStyle/>
                    <a:p>
                      <a:pPr algn="ctr"/>
                      <a:r>
                        <a:rPr lang="en-US" dirty="0"/>
                        <a:t>10</a:t>
                      </a:r>
                    </a:p>
                  </a:txBody>
                  <a:tcPr/>
                </a:tc>
                <a:tc>
                  <a:txBody>
                    <a:bodyPr/>
                    <a:lstStyle/>
                    <a:p>
                      <a:pPr algn="ctr"/>
                      <a:r>
                        <a:rPr lang="en-US" dirty="0"/>
                        <a:t>12</a:t>
                      </a:r>
                    </a:p>
                  </a:txBody>
                  <a:tcPr/>
                </a:tc>
                <a:tc>
                  <a:txBody>
                    <a:bodyPr/>
                    <a:lstStyle/>
                    <a:p>
                      <a:pPr algn="ctr"/>
                      <a:r>
                        <a:rPr lang="en-US" dirty="0"/>
                        <a:t>15</a:t>
                      </a:r>
                    </a:p>
                  </a:txBody>
                  <a:tcPr/>
                </a:tc>
                <a:tc>
                  <a:txBody>
                    <a:bodyPr/>
                    <a:lstStyle/>
                    <a:p>
                      <a:pPr algn="ctr"/>
                      <a:r>
                        <a:rPr lang="en-US" dirty="0"/>
                        <a:t>23</a:t>
                      </a:r>
                    </a:p>
                  </a:txBody>
                  <a:tcPr/>
                </a:tc>
                <a:tc>
                  <a:txBody>
                    <a:bodyPr/>
                    <a:lstStyle/>
                    <a:p>
                      <a:pPr algn="ctr"/>
                      <a:r>
                        <a:rPr lang="en-US" dirty="0"/>
                        <a:t>35</a:t>
                      </a:r>
                    </a:p>
                  </a:txBody>
                  <a:tcPr/>
                </a:tc>
                <a:tc>
                  <a:txBody>
                    <a:bodyPr/>
                    <a:lstStyle/>
                    <a:p>
                      <a:pPr algn="ctr"/>
                      <a:r>
                        <a:rPr lang="en-US" dirty="0"/>
                        <a:t>38</a:t>
                      </a:r>
                    </a:p>
                  </a:txBody>
                  <a:tcPr/>
                </a:tc>
                <a:tc>
                  <a:txBody>
                    <a:bodyPr/>
                    <a:lstStyle/>
                    <a:p>
                      <a:pPr algn="ctr"/>
                      <a:r>
                        <a:rPr lang="en-US" dirty="0"/>
                        <a:t>56</a:t>
                      </a:r>
                    </a:p>
                  </a:txBody>
                  <a:tcPr/>
                </a:tc>
                <a:tc>
                  <a:txBody>
                    <a:bodyPr/>
                    <a:lstStyle/>
                    <a:p>
                      <a:pPr algn="ctr"/>
                      <a:r>
                        <a:rPr lang="en-US" dirty="0"/>
                        <a:t>62</a:t>
                      </a:r>
                    </a:p>
                  </a:txBody>
                  <a:tcPr/>
                </a:tc>
                <a:tc>
                  <a:txBody>
                    <a:bodyPr/>
                    <a:lstStyle/>
                    <a:p>
                      <a:pPr algn="ctr"/>
                      <a:r>
                        <a:rPr lang="en-US" dirty="0"/>
                        <a:t>76</a:t>
                      </a:r>
                    </a:p>
                  </a:txBody>
                  <a:tcPr/>
                </a:tc>
                <a:tc>
                  <a:txBody>
                    <a:bodyPr/>
                    <a:lstStyle/>
                    <a:p>
                      <a:pPr algn="ctr"/>
                      <a:r>
                        <a:rPr lang="en-US" dirty="0"/>
                        <a:t>89</a:t>
                      </a:r>
                    </a:p>
                  </a:txBody>
                  <a:tcPr/>
                </a:tc>
                <a:tc>
                  <a:txBody>
                    <a:bodyPr/>
                    <a:lstStyle/>
                    <a:p>
                      <a:pPr algn="ctr"/>
                      <a:r>
                        <a:rPr lang="en-US" dirty="0"/>
                        <a:t>92</a:t>
                      </a:r>
                    </a:p>
                  </a:txBody>
                  <a:tcPr/>
                </a:tc>
                <a:extLst>
                  <a:ext uri="{0D108BD9-81ED-4DB2-BD59-A6C34878D82A}">
                    <a16:rowId xmlns:a16="http://schemas.microsoft.com/office/drawing/2014/main" val="10000"/>
                  </a:ext>
                </a:extLst>
              </a:tr>
            </a:tbl>
          </a:graphicData>
        </a:graphic>
      </p:graphicFrame>
      <p:sp>
        <p:nvSpPr>
          <p:cNvPr id="50" name="TextBox 49"/>
          <p:cNvSpPr txBox="1"/>
          <p:nvPr/>
        </p:nvSpPr>
        <p:spPr>
          <a:xfrm>
            <a:off x="1213406" y="5490462"/>
            <a:ext cx="556563"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data</a:t>
            </a:r>
          </a:p>
        </p:txBody>
      </p:sp>
      <p:sp>
        <p:nvSpPr>
          <p:cNvPr id="51" name="TextBox 50"/>
          <p:cNvSpPr txBox="1"/>
          <p:nvPr/>
        </p:nvSpPr>
        <p:spPr>
          <a:xfrm>
            <a:off x="4944971" y="4144719"/>
            <a:ext cx="3220753" cy="276999"/>
          </a:xfrm>
          <a:prstGeom prst="rect">
            <a:avLst/>
          </a:prstGeom>
          <a:solidFill>
            <a:srgbClr val="FFFF00"/>
          </a:solidFill>
          <a:ln w="1270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200" dirty="0">
                <a:latin typeface="Segoe Print" pitchFamily="2" charset="0"/>
              </a:rPr>
              <a:t>What if this is a very </a:t>
            </a:r>
            <a:r>
              <a:rPr lang="en-US" sz="1200" dirty="0" err="1">
                <a:latin typeface="Segoe Print" pitchFamily="2" charset="0"/>
              </a:rPr>
              <a:t>very</a:t>
            </a:r>
            <a:r>
              <a:rPr lang="en-US" sz="1200" dirty="0">
                <a:latin typeface="Segoe Print" pitchFamily="2" charset="0"/>
              </a:rPr>
              <a:t> large array?</a:t>
            </a:r>
          </a:p>
        </p:txBody>
      </p:sp>
      <p:sp>
        <p:nvSpPr>
          <p:cNvPr id="52" name="TextBox 51"/>
          <p:cNvSpPr txBox="1"/>
          <p:nvPr/>
        </p:nvSpPr>
        <p:spPr>
          <a:xfrm>
            <a:off x="580075" y="6072710"/>
            <a:ext cx="8297464" cy="373261"/>
          </a:xfrm>
          <a:prstGeom prst="roundRect">
            <a:avLst>
              <a:gd name="adj" fmla="val 30989"/>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400" b="1" dirty="0">
                <a:latin typeface="Segoe Print" pitchFamily="2" charset="0"/>
              </a:rPr>
              <a:t>Insertion</a:t>
            </a:r>
            <a:r>
              <a:rPr lang="en-US" sz="1400" dirty="0">
                <a:latin typeface="Segoe Print" pitchFamily="2" charset="0"/>
              </a:rPr>
              <a:t> and </a:t>
            </a:r>
            <a:r>
              <a:rPr lang="en-US" sz="1400" b="1" dirty="0">
                <a:latin typeface="Segoe Print" pitchFamily="2" charset="0"/>
              </a:rPr>
              <a:t>deletion</a:t>
            </a:r>
            <a:r>
              <a:rPr lang="en-US" sz="1400" dirty="0">
                <a:latin typeface="Segoe Print" pitchFamily="2" charset="0"/>
              </a:rPr>
              <a:t> using array is </a:t>
            </a:r>
            <a:r>
              <a:rPr lang="en-US" sz="1400" b="1" dirty="0">
                <a:latin typeface="Segoe Print" pitchFamily="2" charset="0"/>
              </a:rPr>
              <a:t>not efficient</a:t>
            </a:r>
            <a:r>
              <a:rPr lang="en-US" sz="1400" dirty="0">
                <a:latin typeface="Segoe Print" pitchFamily="2" charset="0"/>
              </a:rPr>
              <a:t>, because these involve data movement.</a:t>
            </a:r>
          </a:p>
        </p:txBody>
      </p:sp>
      <p:sp>
        <p:nvSpPr>
          <p:cNvPr id="54" name="Slide Number Placeholder 53"/>
          <p:cNvSpPr>
            <a:spLocks noGrp="1"/>
          </p:cNvSpPr>
          <p:nvPr>
            <p:ph type="sldNum" sz="quarter" idx="12"/>
          </p:nvPr>
        </p:nvSpPr>
        <p:spPr/>
        <p:txBody>
          <a:bodyPr/>
          <a:lstStyle/>
          <a:p>
            <a:fld id="{A2D5F323-9395-A24C-8003-89F99F5948AE}" type="slidenum">
              <a:rPr lang="en-US" smtClean="0"/>
              <a:pPr/>
              <a:t>58</a:t>
            </a:fld>
            <a:endParaRPr lang="en-US"/>
          </a:p>
        </p:txBody>
      </p:sp>
    </p:spTree>
    <p:extLst>
      <p:ext uri="{BB962C8B-B14F-4D97-AF65-F5344CB8AC3E}">
        <p14:creationId xmlns:p14="http://schemas.microsoft.com/office/powerpoint/2010/main" val="948959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35" grpId="0"/>
      <p:bldP spid="36" grpId="0"/>
      <p:bldP spid="37" grpId="0"/>
      <p:bldP spid="38" grpId="0"/>
      <p:bldP spid="39" grpId="0"/>
      <p:bldP spid="40" grpId="0"/>
      <p:bldP spid="41" grpId="0"/>
      <p:bldP spid="42" grpId="0"/>
      <p:bldP spid="43" grpId="0"/>
      <p:bldP spid="44" grpId="0" animBg="1"/>
      <p:bldP spid="45" grpId="0" animBg="1"/>
      <p:bldP spid="47" grpId="0"/>
      <p:bldP spid="48" grpId="0" animBg="1"/>
      <p:bldP spid="50" grpId="0"/>
      <p:bldP spid="51" grpId="0" animBg="1"/>
      <p:bldP spid="52"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Lists</a:t>
            </a:r>
          </a:p>
        </p:txBody>
      </p:sp>
      <p:sp>
        <p:nvSpPr>
          <p:cNvPr id="3" name="Content Placeholder 2"/>
          <p:cNvSpPr>
            <a:spLocks noGrp="1"/>
          </p:cNvSpPr>
          <p:nvPr>
            <p:ph idx="1"/>
          </p:nvPr>
        </p:nvSpPr>
        <p:spPr/>
        <p:txBody>
          <a:bodyPr/>
          <a:lstStyle/>
          <a:p>
            <a:r>
              <a:rPr lang="en-US" dirty="0"/>
              <a:t>We need a data structure that can support efficient data insertion and deletion.</a:t>
            </a:r>
          </a:p>
          <a:p>
            <a:r>
              <a:rPr lang="en-US" dirty="0"/>
              <a:t>Linked list is a collection of items called </a:t>
            </a:r>
            <a:r>
              <a:rPr lang="en-US" b="1" dirty="0">
                <a:solidFill>
                  <a:schemeClr val="accent6">
                    <a:lumMod val="75000"/>
                  </a:schemeClr>
                </a:solidFill>
              </a:rPr>
              <a:t>nodes</a:t>
            </a:r>
            <a:r>
              <a:rPr lang="en-US" dirty="0"/>
              <a:t>.  </a:t>
            </a:r>
          </a:p>
          <a:p>
            <a:r>
              <a:rPr lang="en-US" dirty="0"/>
              <a:t>Each node stores a piece of data, as well as the address of the next node (except for the last node).  </a:t>
            </a:r>
          </a:p>
          <a:p>
            <a:endParaRPr lang="en-US" dirty="0"/>
          </a:p>
        </p:txBody>
      </p:sp>
      <p:sp>
        <p:nvSpPr>
          <p:cNvPr id="8" name="TextBox 7"/>
          <p:cNvSpPr txBox="1"/>
          <p:nvPr/>
        </p:nvSpPr>
        <p:spPr>
          <a:xfrm>
            <a:off x="743413" y="4147179"/>
            <a:ext cx="2534668" cy="307777"/>
          </a:xfrm>
          <a:prstGeom prst="rect">
            <a:avLst/>
          </a:prstGeom>
          <a:noFill/>
        </p:spPr>
        <p:txBody>
          <a:bodyPr wrap="none" rtlCol="0">
            <a:spAutoFit/>
          </a:bodyPr>
          <a:lstStyle/>
          <a:p>
            <a:r>
              <a:rPr lang="en-US" sz="1400" dirty="0">
                <a:latin typeface="Segoe Print" pitchFamily="2" charset="0"/>
              </a:rPr>
              <a:t>A linked list with 4 nodes</a:t>
            </a:r>
          </a:p>
        </p:txBody>
      </p:sp>
      <p:grpSp>
        <p:nvGrpSpPr>
          <p:cNvPr id="13" name="Group 12"/>
          <p:cNvGrpSpPr/>
          <p:nvPr/>
        </p:nvGrpSpPr>
        <p:grpSpPr>
          <a:xfrm>
            <a:off x="2110903" y="4601261"/>
            <a:ext cx="1207618" cy="329184"/>
            <a:chOff x="2023494" y="5076750"/>
            <a:chExt cx="1207618" cy="329184"/>
          </a:xfrm>
        </p:grpSpPr>
        <p:sp>
          <p:nvSpPr>
            <p:cNvPr id="9" name="Rectangle 8"/>
            <p:cNvSpPr/>
            <p:nvPr/>
          </p:nvSpPr>
          <p:spPr>
            <a:xfrm>
              <a:off x="2023494"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23</a:t>
              </a:r>
            </a:p>
          </p:txBody>
        </p:sp>
        <p:sp>
          <p:nvSpPr>
            <p:cNvPr id="10" name="Rectangle 9"/>
            <p:cNvSpPr/>
            <p:nvPr/>
          </p:nvSpPr>
          <p:spPr>
            <a:xfrm>
              <a:off x="2798906"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grpSp>
        <p:nvGrpSpPr>
          <p:cNvPr id="14" name="Group 13"/>
          <p:cNvGrpSpPr/>
          <p:nvPr/>
        </p:nvGrpSpPr>
        <p:grpSpPr>
          <a:xfrm>
            <a:off x="3655349" y="4601261"/>
            <a:ext cx="1207618" cy="329184"/>
            <a:chOff x="3595652" y="5076750"/>
            <a:chExt cx="1207618" cy="329184"/>
          </a:xfrm>
        </p:grpSpPr>
        <p:sp>
          <p:nvSpPr>
            <p:cNvPr id="11" name="Rectangle 10"/>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38</a:t>
              </a:r>
            </a:p>
          </p:txBody>
        </p:sp>
        <p:sp>
          <p:nvSpPr>
            <p:cNvPr id="12" name="Rectangle 11"/>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grpSp>
        <p:nvGrpSpPr>
          <p:cNvPr id="15" name="Group 14"/>
          <p:cNvGrpSpPr/>
          <p:nvPr/>
        </p:nvGrpSpPr>
        <p:grpSpPr>
          <a:xfrm>
            <a:off x="5199795" y="4601261"/>
            <a:ext cx="1207618" cy="329184"/>
            <a:chOff x="3595652" y="5076750"/>
            <a:chExt cx="1207618" cy="329184"/>
          </a:xfrm>
        </p:grpSpPr>
        <p:sp>
          <p:nvSpPr>
            <p:cNvPr id="16" name="Rectangle 15"/>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62</a:t>
              </a:r>
            </a:p>
          </p:txBody>
        </p:sp>
        <p:sp>
          <p:nvSpPr>
            <p:cNvPr id="17" name="Rectangle 16"/>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grpSp>
        <p:nvGrpSpPr>
          <p:cNvPr id="18" name="Group 17"/>
          <p:cNvGrpSpPr/>
          <p:nvPr/>
        </p:nvGrpSpPr>
        <p:grpSpPr>
          <a:xfrm>
            <a:off x="6744240" y="4601261"/>
            <a:ext cx="1207618" cy="329184"/>
            <a:chOff x="3595652" y="5076750"/>
            <a:chExt cx="1207618" cy="329184"/>
          </a:xfrm>
        </p:grpSpPr>
        <p:sp>
          <p:nvSpPr>
            <p:cNvPr id="19" name="Rectangle 18"/>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89</a:t>
              </a:r>
            </a:p>
          </p:txBody>
        </p:sp>
        <p:sp>
          <p:nvSpPr>
            <p:cNvPr id="20" name="Rectangle 19"/>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cxnSp>
        <p:nvCxnSpPr>
          <p:cNvPr id="22" name="Straight Arrow Connector 21"/>
          <p:cNvCxnSpPr>
            <a:endCxn id="11" idx="1"/>
          </p:cNvCxnSpPr>
          <p:nvPr/>
        </p:nvCxnSpPr>
        <p:spPr>
          <a:xfrm flipV="1">
            <a:off x="3101271" y="4765853"/>
            <a:ext cx="554078" cy="36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V="1">
            <a:off x="4645717" y="4765853"/>
            <a:ext cx="554078" cy="36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flipV="1">
            <a:off x="6190162" y="4765853"/>
            <a:ext cx="554078" cy="36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7747969" y="4769509"/>
            <a:ext cx="42239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8" name="Group 37"/>
          <p:cNvGrpSpPr/>
          <p:nvPr/>
        </p:nvGrpSpPr>
        <p:grpSpPr>
          <a:xfrm>
            <a:off x="8189909" y="4652061"/>
            <a:ext cx="91440" cy="228600"/>
            <a:chOff x="8102500" y="5127550"/>
            <a:chExt cx="91440" cy="228600"/>
          </a:xfrm>
        </p:grpSpPr>
        <p:cxnSp>
          <p:nvCxnSpPr>
            <p:cNvPr id="27" name="Straight Connector 26"/>
            <p:cNvCxnSpPr/>
            <p:nvPr/>
          </p:nvCxnSpPr>
          <p:spPr>
            <a:xfrm>
              <a:off x="8102500" y="5127550"/>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8148220" y="5161510"/>
              <a:ext cx="0" cy="160681"/>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8193940" y="5185969"/>
              <a:ext cx="0" cy="111761"/>
            </a:xfrm>
            <a:prstGeom prst="line">
              <a:avLst/>
            </a:prstGeom>
          </p:spPr>
          <p:style>
            <a:lnRef idx="2">
              <a:schemeClr val="accent1"/>
            </a:lnRef>
            <a:fillRef idx="0">
              <a:schemeClr val="accent1"/>
            </a:fillRef>
            <a:effectRef idx="1">
              <a:schemeClr val="accent1"/>
            </a:effectRef>
            <a:fontRef idx="minor">
              <a:schemeClr val="tx1"/>
            </a:fontRef>
          </p:style>
        </p:cxnSp>
      </p:grpSp>
      <p:sp>
        <p:nvSpPr>
          <p:cNvPr id="39" name="Rectangle 38"/>
          <p:cNvSpPr/>
          <p:nvPr/>
        </p:nvSpPr>
        <p:spPr>
          <a:xfrm>
            <a:off x="1224941" y="4601261"/>
            <a:ext cx="432206" cy="329184"/>
          </a:xfrm>
          <a:prstGeom prst="rect">
            <a:avLst/>
          </a:prstGeom>
          <a:solidFill>
            <a:schemeClr val="accent3">
              <a:lumMod val="20000"/>
              <a:lumOff val="80000"/>
            </a:schemeClr>
          </a:solidFill>
          <a:ln>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40" name="Straight Arrow Connector 39"/>
          <p:cNvCxnSpPr/>
          <p:nvPr/>
        </p:nvCxnSpPr>
        <p:spPr>
          <a:xfrm>
            <a:off x="1440602" y="4765853"/>
            <a:ext cx="67030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694256" y="4627353"/>
            <a:ext cx="556563"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head</a:t>
            </a:r>
          </a:p>
        </p:txBody>
      </p:sp>
      <p:sp>
        <p:nvSpPr>
          <p:cNvPr id="44" name="Rounded Rectangle 43"/>
          <p:cNvSpPr/>
          <p:nvPr/>
        </p:nvSpPr>
        <p:spPr>
          <a:xfrm>
            <a:off x="524148" y="5275626"/>
            <a:ext cx="2265997" cy="74561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a:latin typeface="Menlo" pitchFamily="49" charset="0"/>
                <a:ea typeface="Menlo" pitchFamily="49" charset="0"/>
                <a:cs typeface="Menlo" pitchFamily="49" charset="0"/>
              </a:rPr>
              <a:t>head</a:t>
            </a:r>
            <a:r>
              <a:rPr lang="en-US" sz="1200" dirty="0">
                <a:latin typeface="Segoe Print" pitchFamily="2" charset="0"/>
              </a:rPr>
              <a:t> is a variable that stores the address of the first node</a:t>
            </a:r>
            <a:endParaRPr lang="en-US" sz="1200" dirty="0">
              <a:latin typeface="Menlo" pitchFamily="49" charset="0"/>
              <a:ea typeface="Menlo" pitchFamily="49" charset="0"/>
              <a:cs typeface="Menlo" pitchFamily="49" charset="0"/>
            </a:endParaRPr>
          </a:p>
        </p:txBody>
      </p:sp>
      <p:cxnSp>
        <p:nvCxnSpPr>
          <p:cNvPr id="46" name="Straight Arrow Connector 45"/>
          <p:cNvCxnSpPr>
            <a:endCxn id="43" idx="2"/>
          </p:cNvCxnSpPr>
          <p:nvPr/>
        </p:nvCxnSpPr>
        <p:spPr>
          <a:xfrm flipH="1" flipV="1">
            <a:off x="972538" y="4904352"/>
            <a:ext cx="278281" cy="371275"/>
          </a:xfrm>
          <a:prstGeom prst="straightConnector1">
            <a:avLst/>
          </a:prstGeom>
          <a:ln>
            <a:tailEnd type="arrow"/>
          </a:ln>
          <a:effectLst/>
        </p:spPr>
        <p:style>
          <a:lnRef idx="2">
            <a:schemeClr val="accent2"/>
          </a:lnRef>
          <a:fillRef idx="0">
            <a:schemeClr val="accent2"/>
          </a:fillRef>
          <a:effectRef idx="1">
            <a:schemeClr val="accent2"/>
          </a:effectRef>
          <a:fontRef idx="minor">
            <a:schemeClr val="tx1"/>
          </a:fontRef>
        </p:style>
      </p:cxnSp>
      <p:sp>
        <p:nvSpPr>
          <p:cNvPr id="48" name="Rounded Rectangle 47"/>
          <p:cNvSpPr/>
          <p:nvPr/>
        </p:nvSpPr>
        <p:spPr>
          <a:xfrm>
            <a:off x="6744240" y="5275626"/>
            <a:ext cx="2265997" cy="74561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a:latin typeface="Segoe Print" pitchFamily="2" charset="0"/>
              </a:rPr>
              <a:t>The last node stores a null address.</a:t>
            </a:r>
            <a:endParaRPr lang="en-US" sz="1200" dirty="0">
              <a:latin typeface="Menlo" pitchFamily="49" charset="0"/>
              <a:ea typeface="Menlo" pitchFamily="49" charset="0"/>
              <a:cs typeface="Menlo" pitchFamily="49" charset="0"/>
            </a:endParaRPr>
          </a:p>
        </p:txBody>
      </p:sp>
      <p:cxnSp>
        <p:nvCxnSpPr>
          <p:cNvPr id="49" name="Straight Arrow Connector 48"/>
          <p:cNvCxnSpPr/>
          <p:nvPr/>
        </p:nvCxnSpPr>
        <p:spPr>
          <a:xfrm flipV="1">
            <a:off x="7470912" y="4930445"/>
            <a:ext cx="277057" cy="345183"/>
          </a:xfrm>
          <a:prstGeom prst="straightConnector1">
            <a:avLst/>
          </a:prstGeom>
          <a:ln>
            <a:tailEnd type="arrow"/>
          </a:ln>
          <a:effectLst/>
        </p:spPr>
        <p:style>
          <a:lnRef idx="2">
            <a:schemeClr val="accent2"/>
          </a:lnRef>
          <a:fillRef idx="0">
            <a:schemeClr val="accent2"/>
          </a:fillRef>
          <a:effectRef idx="1">
            <a:schemeClr val="accent2"/>
          </a:effectRef>
          <a:fontRef idx="minor">
            <a:schemeClr val="tx1"/>
          </a:fontRef>
        </p:style>
      </p:cxnSp>
      <p:sp>
        <p:nvSpPr>
          <p:cNvPr id="51" name="Slide Number Placeholder 50"/>
          <p:cNvSpPr>
            <a:spLocks noGrp="1"/>
          </p:cNvSpPr>
          <p:nvPr>
            <p:ph type="sldNum" sz="quarter" idx="12"/>
          </p:nvPr>
        </p:nvSpPr>
        <p:spPr/>
        <p:txBody>
          <a:bodyPr/>
          <a:lstStyle/>
          <a:p>
            <a:fld id="{A2D5F323-9395-A24C-8003-89F99F5948AE}" type="slidenum">
              <a:rPr lang="en-US" smtClean="0"/>
              <a:pPr/>
              <a:t>59</a:t>
            </a:fld>
            <a:endParaRPr lang="en-US"/>
          </a:p>
        </p:txBody>
      </p:sp>
    </p:spTree>
    <p:extLst>
      <p:ext uri="{BB962C8B-B14F-4D97-AF65-F5344CB8AC3E}">
        <p14:creationId xmlns:p14="http://schemas.microsoft.com/office/powerpoint/2010/main" val="301736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a:t>
            </a:r>
          </a:p>
        </p:txBody>
      </p:sp>
      <p:sp>
        <p:nvSpPr>
          <p:cNvPr id="3" name="Content Placeholder 2"/>
          <p:cNvSpPr>
            <a:spLocks noGrp="1"/>
          </p:cNvSpPr>
          <p:nvPr>
            <p:ph idx="1"/>
          </p:nvPr>
        </p:nvSpPr>
        <p:spPr>
          <a:xfrm>
            <a:off x="457200" y="1600200"/>
            <a:ext cx="8229600" cy="4756150"/>
          </a:xfrm>
        </p:spPr>
        <p:txBody>
          <a:bodyPr>
            <a:normAutofit/>
          </a:bodyPr>
          <a:lstStyle/>
          <a:p>
            <a:pPr marL="0" indent="0">
              <a:buNone/>
            </a:pPr>
            <a:r>
              <a:rPr lang="en-US" dirty="0"/>
              <a:t>Part I: Pointers</a:t>
            </a:r>
          </a:p>
          <a:p>
            <a:pPr marL="457200" lvl="1" indent="0">
              <a:buNone/>
            </a:pPr>
            <a:endParaRPr lang="en-US" dirty="0"/>
          </a:p>
          <a:p>
            <a:pPr marL="0" indent="0">
              <a:buNone/>
            </a:pPr>
            <a:r>
              <a:rPr lang="en-US" dirty="0"/>
              <a:t>Part II: Dynamic Memory Management</a:t>
            </a:r>
          </a:p>
          <a:p>
            <a:pPr marL="0" indent="0">
              <a:buNone/>
            </a:pPr>
            <a:endParaRPr lang="en-US" dirty="0"/>
          </a:p>
          <a:p>
            <a:pPr marL="0" indent="0">
              <a:buNone/>
            </a:pPr>
            <a:r>
              <a:rPr lang="en-US" dirty="0"/>
              <a:t>Part III: Linked List</a:t>
            </a:r>
          </a:p>
        </p:txBody>
      </p:sp>
      <p:sp>
        <p:nvSpPr>
          <p:cNvPr id="5" name="Slide Number Placeholder 4"/>
          <p:cNvSpPr>
            <a:spLocks noGrp="1"/>
          </p:cNvSpPr>
          <p:nvPr>
            <p:ph type="sldNum" sz="quarter" idx="12"/>
          </p:nvPr>
        </p:nvSpPr>
        <p:spPr/>
        <p:txBody>
          <a:bodyPr/>
          <a:lstStyle/>
          <a:p>
            <a:fld id="{A2D5F323-9395-A24C-8003-89F99F5948AE}" type="slidenum">
              <a:rPr lang="en-US" smtClean="0"/>
              <a:pPr/>
              <a:t>6</a:t>
            </a:fld>
            <a:endParaRPr lang="en-US" dirty="0"/>
          </a:p>
        </p:txBody>
      </p:sp>
    </p:spTree>
    <p:extLst>
      <p:ext uri="{BB962C8B-B14F-4D97-AF65-F5344CB8AC3E}">
        <p14:creationId xmlns:p14="http://schemas.microsoft.com/office/powerpoint/2010/main" val="8262072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Lists</a:t>
            </a:r>
          </a:p>
        </p:txBody>
      </p:sp>
      <p:sp>
        <p:nvSpPr>
          <p:cNvPr id="3" name="Content Placeholder 2"/>
          <p:cNvSpPr>
            <a:spLocks noGrp="1"/>
          </p:cNvSpPr>
          <p:nvPr>
            <p:ph idx="1"/>
          </p:nvPr>
        </p:nvSpPr>
        <p:spPr/>
        <p:txBody>
          <a:bodyPr/>
          <a:lstStyle/>
          <a:p>
            <a:r>
              <a:rPr lang="en-US" dirty="0"/>
              <a:t>Linked list is a </a:t>
            </a:r>
            <a:r>
              <a:rPr lang="en-US" b="1" dirty="0">
                <a:solidFill>
                  <a:schemeClr val="accent6">
                    <a:lumMod val="75000"/>
                  </a:schemeClr>
                </a:solidFill>
              </a:rPr>
              <a:t>sequential access </a:t>
            </a:r>
            <a:r>
              <a:rPr lang="en-US" dirty="0"/>
              <a:t>data structure</a:t>
            </a:r>
          </a:p>
          <a:p>
            <a:pPr lvl="1"/>
            <a:r>
              <a:rPr lang="en-US" dirty="0"/>
              <a:t>i.e., to go to a specific item in a linked list, you have to start from the head of the list and go through the item one by one until you hit that item you need.</a:t>
            </a:r>
          </a:p>
          <a:p>
            <a:r>
              <a:rPr lang="en-US" dirty="0"/>
              <a:t>However, </a:t>
            </a:r>
            <a:r>
              <a:rPr lang="en-US" b="1" dirty="0"/>
              <a:t>insertion</a:t>
            </a:r>
            <a:r>
              <a:rPr lang="en-US" dirty="0"/>
              <a:t> and </a:t>
            </a:r>
            <a:r>
              <a:rPr lang="en-US" b="1" dirty="0"/>
              <a:t>deletion</a:t>
            </a:r>
            <a:r>
              <a:rPr lang="en-US" dirty="0"/>
              <a:t> of items can be done efficiently.</a:t>
            </a:r>
          </a:p>
          <a:p>
            <a:endParaRPr lang="en-US" dirty="0"/>
          </a:p>
        </p:txBody>
      </p:sp>
      <p:grpSp>
        <p:nvGrpSpPr>
          <p:cNvPr id="5" name="Group 12"/>
          <p:cNvGrpSpPr/>
          <p:nvPr/>
        </p:nvGrpSpPr>
        <p:grpSpPr>
          <a:xfrm>
            <a:off x="2257545" y="3968060"/>
            <a:ext cx="1207618" cy="329184"/>
            <a:chOff x="2023494" y="5076750"/>
            <a:chExt cx="1207618" cy="329184"/>
          </a:xfrm>
        </p:grpSpPr>
        <p:sp>
          <p:nvSpPr>
            <p:cNvPr id="9" name="Rectangle 8"/>
            <p:cNvSpPr/>
            <p:nvPr/>
          </p:nvSpPr>
          <p:spPr>
            <a:xfrm>
              <a:off x="2023494"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23</a:t>
              </a:r>
            </a:p>
          </p:txBody>
        </p:sp>
        <p:sp>
          <p:nvSpPr>
            <p:cNvPr id="10" name="Rectangle 9"/>
            <p:cNvSpPr/>
            <p:nvPr/>
          </p:nvSpPr>
          <p:spPr>
            <a:xfrm>
              <a:off x="2798906"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grpSp>
        <p:nvGrpSpPr>
          <p:cNvPr id="6" name="Group 13"/>
          <p:cNvGrpSpPr/>
          <p:nvPr/>
        </p:nvGrpSpPr>
        <p:grpSpPr>
          <a:xfrm>
            <a:off x="3801991" y="3968060"/>
            <a:ext cx="1207618" cy="329184"/>
            <a:chOff x="3595652" y="5076750"/>
            <a:chExt cx="1207618" cy="329184"/>
          </a:xfrm>
        </p:grpSpPr>
        <p:sp>
          <p:nvSpPr>
            <p:cNvPr id="11" name="Rectangle 10"/>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38</a:t>
              </a:r>
            </a:p>
          </p:txBody>
        </p:sp>
        <p:sp>
          <p:nvSpPr>
            <p:cNvPr id="12" name="Rectangle 11"/>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grpSp>
        <p:nvGrpSpPr>
          <p:cNvPr id="7" name="Group 14"/>
          <p:cNvGrpSpPr/>
          <p:nvPr/>
        </p:nvGrpSpPr>
        <p:grpSpPr>
          <a:xfrm>
            <a:off x="5346437" y="3968060"/>
            <a:ext cx="1207618" cy="329184"/>
            <a:chOff x="3595652" y="5076750"/>
            <a:chExt cx="1207618" cy="329184"/>
          </a:xfrm>
        </p:grpSpPr>
        <p:sp>
          <p:nvSpPr>
            <p:cNvPr id="16" name="Rectangle 15"/>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62</a:t>
              </a:r>
            </a:p>
          </p:txBody>
        </p:sp>
        <p:sp>
          <p:nvSpPr>
            <p:cNvPr id="17" name="Rectangle 16"/>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grpSp>
        <p:nvGrpSpPr>
          <p:cNvPr id="13" name="Group 17"/>
          <p:cNvGrpSpPr/>
          <p:nvPr/>
        </p:nvGrpSpPr>
        <p:grpSpPr>
          <a:xfrm>
            <a:off x="6890882" y="3968060"/>
            <a:ext cx="1207618" cy="329184"/>
            <a:chOff x="3595652" y="5076750"/>
            <a:chExt cx="1207618" cy="329184"/>
          </a:xfrm>
        </p:grpSpPr>
        <p:sp>
          <p:nvSpPr>
            <p:cNvPr id="19" name="Rectangle 18"/>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89</a:t>
              </a:r>
            </a:p>
          </p:txBody>
        </p:sp>
        <p:sp>
          <p:nvSpPr>
            <p:cNvPr id="20" name="Rectangle 19"/>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cxnSp>
        <p:nvCxnSpPr>
          <p:cNvPr id="22" name="Straight Arrow Connector 21"/>
          <p:cNvCxnSpPr>
            <a:endCxn id="11" idx="1"/>
          </p:cNvCxnSpPr>
          <p:nvPr/>
        </p:nvCxnSpPr>
        <p:spPr>
          <a:xfrm flipV="1">
            <a:off x="3247913" y="4132652"/>
            <a:ext cx="554078" cy="36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V="1">
            <a:off x="4792359" y="4132652"/>
            <a:ext cx="554078" cy="36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flipV="1">
            <a:off x="6336804" y="4132652"/>
            <a:ext cx="554078" cy="36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7894611" y="4136308"/>
            <a:ext cx="42239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14" name="Group 37"/>
          <p:cNvGrpSpPr/>
          <p:nvPr/>
        </p:nvGrpSpPr>
        <p:grpSpPr>
          <a:xfrm>
            <a:off x="8336551" y="4018860"/>
            <a:ext cx="91440" cy="228600"/>
            <a:chOff x="8102500" y="5127550"/>
            <a:chExt cx="91440" cy="228600"/>
          </a:xfrm>
        </p:grpSpPr>
        <p:cxnSp>
          <p:nvCxnSpPr>
            <p:cNvPr id="27" name="Straight Connector 26"/>
            <p:cNvCxnSpPr/>
            <p:nvPr/>
          </p:nvCxnSpPr>
          <p:spPr>
            <a:xfrm>
              <a:off x="8102500" y="5127550"/>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8148220" y="5161510"/>
              <a:ext cx="0" cy="160681"/>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8193940" y="5185969"/>
              <a:ext cx="0" cy="111761"/>
            </a:xfrm>
            <a:prstGeom prst="line">
              <a:avLst/>
            </a:prstGeom>
          </p:spPr>
          <p:style>
            <a:lnRef idx="2">
              <a:schemeClr val="accent1"/>
            </a:lnRef>
            <a:fillRef idx="0">
              <a:schemeClr val="accent1"/>
            </a:fillRef>
            <a:effectRef idx="1">
              <a:schemeClr val="accent1"/>
            </a:effectRef>
            <a:fontRef idx="minor">
              <a:schemeClr val="tx1"/>
            </a:fontRef>
          </p:style>
        </p:cxnSp>
      </p:grpSp>
      <p:sp>
        <p:nvSpPr>
          <p:cNvPr id="39" name="Rectangle 38"/>
          <p:cNvSpPr/>
          <p:nvPr/>
        </p:nvSpPr>
        <p:spPr>
          <a:xfrm>
            <a:off x="1371583" y="3968060"/>
            <a:ext cx="432206" cy="329184"/>
          </a:xfrm>
          <a:prstGeom prst="rect">
            <a:avLst/>
          </a:prstGeom>
          <a:solidFill>
            <a:schemeClr val="accent3">
              <a:lumMod val="20000"/>
              <a:lumOff val="80000"/>
            </a:schemeClr>
          </a:solidFill>
          <a:ln>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40" name="Straight Arrow Connector 39"/>
          <p:cNvCxnSpPr/>
          <p:nvPr/>
        </p:nvCxnSpPr>
        <p:spPr>
          <a:xfrm>
            <a:off x="1587244" y="4132652"/>
            <a:ext cx="67030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840898" y="3994152"/>
            <a:ext cx="556563"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head</a:t>
            </a:r>
          </a:p>
        </p:txBody>
      </p:sp>
      <p:sp>
        <p:nvSpPr>
          <p:cNvPr id="33" name="TextBox 32"/>
          <p:cNvSpPr txBox="1"/>
          <p:nvPr/>
        </p:nvSpPr>
        <p:spPr>
          <a:xfrm>
            <a:off x="286603" y="4521520"/>
            <a:ext cx="4307461" cy="369332"/>
          </a:xfrm>
          <a:prstGeom prst="rect">
            <a:avLst/>
          </a:prstGeom>
          <a:noFill/>
        </p:spPr>
        <p:txBody>
          <a:bodyPr wrap="none" rtlCol="0">
            <a:spAutoFit/>
          </a:bodyPr>
          <a:lstStyle/>
          <a:p>
            <a:r>
              <a:rPr lang="en-US" dirty="0"/>
              <a:t>For example, to insert 56 into the linked list:</a:t>
            </a:r>
          </a:p>
        </p:txBody>
      </p:sp>
      <p:grpSp>
        <p:nvGrpSpPr>
          <p:cNvPr id="34" name="Group 12"/>
          <p:cNvGrpSpPr/>
          <p:nvPr/>
        </p:nvGrpSpPr>
        <p:grpSpPr>
          <a:xfrm>
            <a:off x="2257545" y="4977112"/>
            <a:ext cx="1207618" cy="329184"/>
            <a:chOff x="2023494" y="5076750"/>
            <a:chExt cx="1207618" cy="329184"/>
          </a:xfrm>
        </p:grpSpPr>
        <p:sp>
          <p:nvSpPr>
            <p:cNvPr id="35" name="Rectangle 34"/>
            <p:cNvSpPr/>
            <p:nvPr/>
          </p:nvSpPr>
          <p:spPr>
            <a:xfrm>
              <a:off x="2023494"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23</a:t>
              </a:r>
            </a:p>
          </p:txBody>
        </p:sp>
        <p:sp>
          <p:nvSpPr>
            <p:cNvPr id="36" name="Rectangle 35"/>
            <p:cNvSpPr/>
            <p:nvPr/>
          </p:nvSpPr>
          <p:spPr>
            <a:xfrm>
              <a:off x="2798906"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grpSp>
        <p:nvGrpSpPr>
          <p:cNvPr id="37" name="Group 13"/>
          <p:cNvGrpSpPr/>
          <p:nvPr/>
        </p:nvGrpSpPr>
        <p:grpSpPr>
          <a:xfrm>
            <a:off x="3801991" y="4977112"/>
            <a:ext cx="1207618" cy="329184"/>
            <a:chOff x="3595652" y="5076750"/>
            <a:chExt cx="1207618" cy="329184"/>
          </a:xfrm>
        </p:grpSpPr>
        <p:sp>
          <p:nvSpPr>
            <p:cNvPr id="38" name="Rectangle 37"/>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38</a:t>
              </a:r>
            </a:p>
          </p:txBody>
        </p:sp>
        <p:sp>
          <p:nvSpPr>
            <p:cNvPr id="41" name="Rectangle 40"/>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grpSp>
        <p:nvGrpSpPr>
          <p:cNvPr id="42" name="Group 14"/>
          <p:cNvGrpSpPr/>
          <p:nvPr/>
        </p:nvGrpSpPr>
        <p:grpSpPr>
          <a:xfrm>
            <a:off x="5346437" y="4977112"/>
            <a:ext cx="1207618" cy="329184"/>
            <a:chOff x="3595652" y="5076750"/>
            <a:chExt cx="1207618" cy="329184"/>
          </a:xfrm>
        </p:grpSpPr>
        <p:sp>
          <p:nvSpPr>
            <p:cNvPr id="45" name="Rectangle 44"/>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62</a:t>
              </a:r>
            </a:p>
          </p:txBody>
        </p:sp>
        <p:sp>
          <p:nvSpPr>
            <p:cNvPr id="47" name="Rectangle 46"/>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grpSp>
        <p:nvGrpSpPr>
          <p:cNvPr id="50" name="Group 17"/>
          <p:cNvGrpSpPr/>
          <p:nvPr/>
        </p:nvGrpSpPr>
        <p:grpSpPr>
          <a:xfrm>
            <a:off x="6890882" y="4977112"/>
            <a:ext cx="1207618" cy="329184"/>
            <a:chOff x="3595652" y="5076750"/>
            <a:chExt cx="1207618" cy="329184"/>
          </a:xfrm>
        </p:grpSpPr>
        <p:sp>
          <p:nvSpPr>
            <p:cNvPr id="51" name="Rectangle 50"/>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89</a:t>
              </a:r>
            </a:p>
          </p:txBody>
        </p:sp>
        <p:sp>
          <p:nvSpPr>
            <p:cNvPr id="52" name="Rectangle 51"/>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cxnSp>
        <p:nvCxnSpPr>
          <p:cNvPr id="53" name="Straight Arrow Connector 52"/>
          <p:cNvCxnSpPr>
            <a:endCxn id="38" idx="1"/>
          </p:cNvCxnSpPr>
          <p:nvPr/>
        </p:nvCxnSpPr>
        <p:spPr>
          <a:xfrm flipV="1">
            <a:off x="3247913" y="5141704"/>
            <a:ext cx="554078" cy="36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V="1">
            <a:off x="6336804" y="5141704"/>
            <a:ext cx="554078" cy="36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a:off x="7894611" y="5145360"/>
            <a:ext cx="42239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57" name="Group 37"/>
          <p:cNvGrpSpPr/>
          <p:nvPr/>
        </p:nvGrpSpPr>
        <p:grpSpPr>
          <a:xfrm>
            <a:off x="8336551" y="5027912"/>
            <a:ext cx="91440" cy="228600"/>
            <a:chOff x="8102500" y="5127550"/>
            <a:chExt cx="91440" cy="228600"/>
          </a:xfrm>
        </p:grpSpPr>
        <p:cxnSp>
          <p:nvCxnSpPr>
            <p:cNvPr id="58" name="Straight Connector 57"/>
            <p:cNvCxnSpPr/>
            <p:nvPr/>
          </p:nvCxnSpPr>
          <p:spPr>
            <a:xfrm>
              <a:off x="8102500" y="5127550"/>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8148220" y="5161510"/>
              <a:ext cx="0" cy="160681"/>
            </a:xfrm>
            <a:prstGeom prst="line">
              <a:avLst/>
            </a:prstGeom>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8193940" y="5185969"/>
              <a:ext cx="0" cy="111761"/>
            </a:xfrm>
            <a:prstGeom prst="line">
              <a:avLst/>
            </a:prstGeom>
          </p:spPr>
          <p:style>
            <a:lnRef idx="2">
              <a:schemeClr val="accent1"/>
            </a:lnRef>
            <a:fillRef idx="0">
              <a:schemeClr val="accent1"/>
            </a:fillRef>
            <a:effectRef idx="1">
              <a:schemeClr val="accent1"/>
            </a:effectRef>
            <a:fontRef idx="minor">
              <a:schemeClr val="tx1"/>
            </a:fontRef>
          </p:style>
        </p:cxnSp>
      </p:grpSp>
      <p:sp>
        <p:nvSpPr>
          <p:cNvPr id="61" name="Rectangle 60"/>
          <p:cNvSpPr/>
          <p:nvPr/>
        </p:nvSpPr>
        <p:spPr>
          <a:xfrm>
            <a:off x="1371583" y="4977112"/>
            <a:ext cx="432206" cy="329184"/>
          </a:xfrm>
          <a:prstGeom prst="rect">
            <a:avLst/>
          </a:prstGeom>
          <a:solidFill>
            <a:schemeClr val="accent3">
              <a:lumMod val="20000"/>
              <a:lumOff val="80000"/>
            </a:schemeClr>
          </a:solidFill>
          <a:ln>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62" name="Straight Arrow Connector 61"/>
          <p:cNvCxnSpPr/>
          <p:nvPr/>
        </p:nvCxnSpPr>
        <p:spPr>
          <a:xfrm>
            <a:off x="1587244" y="5141704"/>
            <a:ext cx="67030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840898" y="5003204"/>
            <a:ext cx="556563"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head</a:t>
            </a:r>
          </a:p>
        </p:txBody>
      </p:sp>
      <p:grpSp>
        <p:nvGrpSpPr>
          <p:cNvPr id="64" name="Group 14"/>
          <p:cNvGrpSpPr/>
          <p:nvPr/>
        </p:nvGrpSpPr>
        <p:grpSpPr>
          <a:xfrm>
            <a:off x="4405800" y="5636191"/>
            <a:ext cx="1207618" cy="329184"/>
            <a:chOff x="3595652" y="5076750"/>
            <a:chExt cx="1207618" cy="329184"/>
          </a:xfrm>
        </p:grpSpPr>
        <p:sp>
          <p:nvSpPr>
            <p:cNvPr id="65" name="Rectangle 64"/>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56</a:t>
              </a:r>
            </a:p>
          </p:txBody>
        </p:sp>
        <p:sp>
          <p:nvSpPr>
            <p:cNvPr id="66" name="Rectangle 65"/>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cxnSp>
        <p:nvCxnSpPr>
          <p:cNvPr id="68" name="Shape 67"/>
          <p:cNvCxnSpPr>
            <a:endCxn id="65" idx="1"/>
          </p:cNvCxnSpPr>
          <p:nvPr/>
        </p:nvCxnSpPr>
        <p:spPr>
          <a:xfrm rot="5400000">
            <a:off x="4269541" y="5277964"/>
            <a:ext cx="659079" cy="386559"/>
          </a:xfrm>
          <a:prstGeom prst="curvedConnector4">
            <a:avLst>
              <a:gd name="adj1" fmla="val 37513"/>
              <a:gd name="adj2" fmla="val 159137"/>
            </a:avLst>
          </a:prstGeom>
          <a:ln>
            <a:tailEnd type="arrow"/>
          </a:ln>
        </p:spPr>
        <p:style>
          <a:lnRef idx="2">
            <a:schemeClr val="accent6"/>
          </a:lnRef>
          <a:fillRef idx="0">
            <a:schemeClr val="accent6"/>
          </a:fillRef>
          <a:effectRef idx="1">
            <a:schemeClr val="accent6"/>
          </a:effectRef>
          <a:fontRef idx="minor">
            <a:schemeClr val="tx1"/>
          </a:fontRef>
        </p:style>
      </p:cxnSp>
      <p:cxnSp>
        <p:nvCxnSpPr>
          <p:cNvPr id="70" name="Shape 69"/>
          <p:cNvCxnSpPr>
            <a:endCxn id="45" idx="1"/>
          </p:cNvCxnSpPr>
          <p:nvPr/>
        </p:nvCxnSpPr>
        <p:spPr>
          <a:xfrm rot="16200000" flipV="1">
            <a:off x="5082568" y="5405574"/>
            <a:ext cx="659079" cy="131340"/>
          </a:xfrm>
          <a:prstGeom prst="curvedConnector4">
            <a:avLst>
              <a:gd name="adj1" fmla="val 37513"/>
              <a:gd name="adj2" fmla="val 274052"/>
            </a:avLst>
          </a:prstGeom>
          <a:ln>
            <a:tailEnd type="arrow"/>
          </a:ln>
        </p:spPr>
        <p:style>
          <a:lnRef idx="2">
            <a:schemeClr val="accent6"/>
          </a:lnRef>
          <a:fillRef idx="0">
            <a:schemeClr val="accent6"/>
          </a:fillRef>
          <a:effectRef idx="1">
            <a:schemeClr val="accent6"/>
          </a:effectRef>
          <a:fontRef idx="minor">
            <a:schemeClr val="tx1"/>
          </a:fontRef>
        </p:style>
      </p:cxnSp>
      <p:sp>
        <p:nvSpPr>
          <p:cNvPr id="72" name="Rounded Rectangle 71"/>
          <p:cNvSpPr/>
          <p:nvPr/>
        </p:nvSpPr>
        <p:spPr>
          <a:xfrm>
            <a:off x="6336804" y="5636191"/>
            <a:ext cx="2265997" cy="74561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a:latin typeface="Segoe Print" pitchFamily="2" charset="0"/>
              </a:rPr>
              <a:t>No data movement but only update of addresses (i.e., pointers) are needed.</a:t>
            </a:r>
            <a:endParaRPr lang="en-US" sz="1200" dirty="0">
              <a:latin typeface="Menlo" pitchFamily="49" charset="0"/>
              <a:ea typeface="Menlo" pitchFamily="49" charset="0"/>
              <a:cs typeface="Menlo" pitchFamily="49" charset="0"/>
            </a:endParaRPr>
          </a:p>
        </p:txBody>
      </p:sp>
      <p:sp>
        <p:nvSpPr>
          <p:cNvPr id="73" name="Slide Number Placeholder 72"/>
          <p:cNvSpPr>
            <a:spLocks noGrp="1"/>
          </p:cNvSpPr>
          <p:nvPr>
            <p:ph type="sldNum" sz="quarter" idx="12"/>
          </p:nvPr>
        </p:nvSpPr>
        <p:spPr/>
        <p:txBody>
          <a:bodyPr/>
          <a:lstStyle/>
          <a:p>
            <a:fld id="{A2D5F323-9395-A24C-8003-89F99F5948AE}" type="slidenum">
              <a:rPr lang="en-US" smtClean="0"/>
              <a:pPr/>
              <a:t>60</a:t>
            </a:fld>
            <a:endParaRPr lang="en-US"/>
          </a:p>
        </p:txBody>
      </p:sp>
    </p:spTree>
    <p:extLst>
      <p:ext uri="{BB962C8B-B14F-4D97-AF65-F5344CB8AC3E}">
        <p14:creationId xmlns:p14="http://schemas.microsoft.com/office/powerpoint/2010/main" val="950965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3" grpId="0"/>
      <p:bldP spid="72"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Lists vs. Arrays</a:t>
            </a:r>
          </a:p>
        </p:txBody>
      </p:sp>
      <p:sp>
        <p:nvSpPr>
          <p:cNvPr id="3" name="Content Placeholder 2"/>
          <p:cNvSpPr>
            <a:spLocks noGrp="1"/>
          </p:cNvSpPr>
          <p:nvPr>
            <p:ph idx="1"/>
          </p:nvPr>
        </p:nvSpPr>
        <p:spPr>
          <a:xfrm>
            <a:off x="4999973" y="2053087"/>
            <a:ext cx="3457261" cy="3881887"/>
          </a:xfrm>
        </p:spPr>
        <p:style>
          <a:lnRef idx="2">
            <a:schemeClr val="accent3"/>
          </a:lnRef>
          <a:fillRef idx="1">
            <a:schemeClr val="lt1"/>
          </a:fillRef>
          <a:effectRef idx="0">
            <a:schemeClr val="accent3"/>
          </a:effectRef>
          <a:fontRef idx="minor">
            <a:schemeClr val="dk1"/>
          </a:fontRef>
        </p:style>
        <p:txBody>
          <a:bodyPr>
            <a:normAutofit lnSpcReduction="10000"/>
          </a:bodyPr>
          <a:lstStyle/>
          <a:p>
            <a:r>
              <a:rPr lang="en-US" sz="2400" dirty="0"/>
              <a:t>Items are stored contiguously in memory</a:t>
            </a:r>
          </a:p>
          <a:p>
            <a:pPr lvl="0"/>
            <a:r>
              <a:rPr lang="en-US" sz="2400" dirty="0">
                <a:solidFill>
                  <a:schemeClr val="accent3">
                    <a:lumMod val="75000"/>
                  </a:schemeClr>
                </a:solidFill>
              </a:rPr>
              <a:t>Random access </a:t>
            </a:r>
            <a:r>
              <a:rPr lang="en-US" sz="2400" dirty="0">
                <a:solidFill>
                  <a:schemeClr val="tx1"/>
                </a:solidFill>
              </a:rPr>
              <a:t>that allows fast direct access to an item</a:t>
            </a:r>
          </a:p>
          <a:p>
            <a:pPr lvl="0"/>
            <a:r>
              <a:rPr lang="en-US" sz="2400" dirty="0">
                <a:solidFill>
                  <a:schemeClr val="tx1"/>
                </a:solidFill>
              </a:rPr>
              <a:t>Insertion &amp; deletion of items can be time consuming (in </a:t>
            </a:r>
            <a:r>
              <a:rPr lang="en-US" sz="2400" dirty="0">
                <a:solidFill>
                  <a:schemeClr val="accent5">
                    <a:lumMod val="75000"/>
                  </a:schemeClr>
                </a:solidFill>
              </a:rPr>
              <a:t>linear time</a:t>
            </a:r>
            <a:r>
              <a:rPr lang="en-US" sz="2400" dirty="0">
                <a:solidFill>
                  <a:schemeClr val="tx1"/>
                </a:solidFill>
              </a:rPr>
              <a:t> in the number of items)</a:t>
            </a:r>
            <a:endParaRPr lang="en-US" sz="2400" dirty="0"/>
          </a:p>
          <a:p>
            <a:endParaRPr lang="en-US" sz="2400" dirty="0"/>
          </a:p>
        </p:txBody>
      </p:sp>
      <p:sp>
        <p:nvSpPr>
          <p:cNvPr id="5" name="Content Placeholder 2"/>
          <p:cNvSpPr txBox="1">
            <a:spLocks/>
          </p:cNvSpPr>
          <p:nvPr/>
        </p:nvSpPr>
        <p:spPr>
          <a:xfrm>
            <a:off x="998753" y="2053087"/>
            <a:ext cx="3457261" cy="3881887"/>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ormAutofit fontScale="92500"/>
          </a:bodyPr>
          <a:lstStyle/>
          <a:p>
            <a:pPr marL="342900" marR="0" lvl="0" indent="-342900" algn="l" defTabSz="457200" rtl="0" eaLnBrk="1" fontAlgn="auto" latinLnBrk="0" hangingPunct="1">
              <a:lnSpc>
                <a:spcPct val="100000"/>
              </a:lnSpc>
              <a:spcBef>
                <a:spcPts val="1200"/>
              </a:spcBef>
              <a:spcAft>
                <a:spcPts val="0"/>
              </a:spcAft>
              <a:buClr>
                <a:schemeClr val="tx1"/>
              </a:buClr>
              <a:buSzTx/>
              <a:buFont typeface="Arial"/>
              <a:buChar char="•"/>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Items need not be stored contiguously in memory</a:t>
            </a:r>
          </a:p>
          <a:p>
            <a:pPr marL="342900" marR="0" lvl="0" indent="-342900" algn="l" defTabSz="457200" rtl="0" eaLnBrk="1" fontAlgn="auto" latinLnBrk="0" hangingPunct="1">
              <a:lnSpc>
                <a:spcPct val="100000"/>
              </a:lnSpc>
              <a:spcBef>
                <a:spcPts val="1200"/>
              </a:spcBef>
              <a:spcAft>
                <a:spcPts val="0"/>
              </a:spcAft>
              <a:buClr>
                <a:schemeClr val="tx1"/>
              </a:buClr>
              <a:buSzTx/>
              <a:buFont typeface="Arial"/>
              <a:buChar char="•"/>
              <a:tabLst/>
              <a:defRPr/>
            </a:pPr>
            <a:r>
              <a:rPr lang="en-US" sz="2400" noProof="0" dirty="0">
                <a:solidFill>
                  <a:schemeClr val="accent6">
                    <a:lumMod val="75000"/>
                  </a:schemeClr>
                </a:solidFill>
              </a:rPr>
              <a:t>Sequential access </a:t>
            </a:r>
            <a:r>
              <a:rPr lang="en-US" sz="2400" noProof="0" dirty="0">
                <a:solidFill>
                  <a:schemeClr val="tx1"/>
                </a:solidFill>
              </a:rPr>
              <a:t>from the head of list for an item</a:t>
            </a:r>
          </a:p>
          <a:p>
            <a:pPr marL="342900" lvl="0" indent="-342900">
              <a:spcBef>
                <a:spcPts val="1200"/>
              </a:spcBef>
              <a:buClr>
                <a:schemeClr val="tx1"/>
              </a:buClr>
              <a:buFont typeface="Arial"/>
              <a:buChar char="•"/>
            </a:pPr>
            <a:r>
              <a:rPr kumimoji="0" lang="en-US" sz="2400" b="0" i="0" u="none" strike="noStrike" kern="1200" cap="none" spc="0" normalizeH="0" baseline="0" noProof="0" dirty="0">
                <a:ln>
                  <a:noFill/>
                </a:ln>
                <a:solidFill>
                  <a:schemeClr val="tx1"/>
                </a:solidFill>
                <a:effectLst/>
                <a:uLnTx/>
                <a:uFillTx/>
                <a:latin typeface="+mn-lt"/>
                <a:ea typeface="+mn-ea"/>
                <a:cs typeface="+mn-cs"/>
              </a:rPr>
              <a:t>Insertion &amp; deletion</a:t>
            </a:r>
            <a:r>
              <a:rPr kumimoji="0" lang="en-US" sz="2400" b="0" i="0" u="none" strike="noStrike" kern="1200" cap="none" spc="0" normalizeH="0" noProof="0" dirty="0">
                <a:ln>
                  <a:noFill/>
                </a:ln>
                <a:solidFill>
                  <a:schemeClr val="tx1"/>
                </a:solidFill>
                <a:effectLst/>
                <a:uLnTx/>
                <a:uFillTx/>
                <a:latin typeface="+mn-lt"/>
                <a:ea typeface="+mn-ea"/>
                <a:cs typeface="+mn-cs"/>
              </a:rPr>
              <a:t> of items can be done </a:t>
            </a:r>
            <a:r>
              <a:rPr lang="en-US" sz="2400" dirty="0">
                <a:solidFill>
                  <a:schemeClr val="tx1"/>
                </a:solidFill>
              </a:rPr>
              <a:t>efficiently  (in </a:t>
            </a:r>
            <a:r>
              <a:rPr kumimoji="0" lang="en-US" sz="2400" b="0" i="0" u="none" strike="noStrike" kern="1200" cap="none" spc="0" normalizeH="0" noProof="0" dirty="0">
                <a:ln>
                  <a:noFill/>
                </a:ln>
                <a:solidFill>
                  <a:schemeClr val="accent5">
                    <a:lumMod val="75000"/>
                  </a:schemeClr>
                </a:solidFill>
                <a:effectLst/>
                <a:uLnTx/>
                <a:uFillTx/>
                <a:latin typeface="+mn-lt"/>
                <a:ea typeface="+mn-ea"/>
                <a:cs typeface="+mn-cs"/>
              </a:rPr>
              <a:t>constant time</a:t>
            </a:r>
            <a:r>
              <a:rPr kumimoji="0" lang="en-US" sz="2400" b="0" i="0" u="none" strike="noStrike" kern="1200" cap="none" spc="0" normalizeH="0" noProof="0" dirty="0">
                <a:ln>
                  <a:noFill/>
                </a:ln>
                <a:solidFill>
                  <a:schemeClr val="tx1"/>
                </a:solidFill>
                <a:effectLst/>
                <a:uLnTx/>
                <a:uFillTx/>
                <a:latin typeface="+mn-lt"/>
                <a:ea typeface="+mn-ea"/>
                <a:cs typeface="+mn-cs"/>
              </a:rPr>
              <a:t>, i.e., independent of the number of items) </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Rectangle 8"/>
          <p:cNvSpPr/>
          <p:nvPr/>
        </p:nvSpPr>
        <p:spPr>
          <a:xfrm>
            <a:off x="998752" y="1457864"/>
            <a:ext cx="1934229" cy="595223"/>
          </a:xfrm>
          <a:prstGeom prst="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Segoe Print" pitchFamily="2" charset="0"/>
              </a:rPr>
              <a:t>Linked Lists</a:t>
            </a:r>
          </a:p>
        </p:txBody>
      </p:sp>
      <p:sp>
        <p:nvSpPr>
          <p:cNvPr id="10" name="Rectangle 9"/>
          <p:cNvSpPr/>
          <p:nvPr/>
        </p:nvSpPr>
        <p:spPr>
          <a:xfrm>
            <a:off x="4999973" y="1457864"/>
            <a:ext cx="1934229" cy="595223"/>
          </a:xfrm>
          <a:prstGeom prst="rect">
            <a:avLst/>
          </a:prstGeom>
          <a:solidFill>
            <a:schemeClr val="accent3">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atin typeface="Segoe Print" pitchFamily="2" charset="0"/>
              </a:rPr>
              <a:t>Arrays</a:t>
            </a:r>
          </a:p>
        </p:txBody>
      </p:sp>
      <p:sp>
        <p:nvSpPr>
          <p:cNvPr id="11" name="Slide Number Placeholder 10"/>
          <p:cNvSpPr>
            <a:spLocks noGrp="1"/>
          </p:cNvSpPr>
          <p:nvPr>
            <p:ph type="sldNum" sz="quarter" idx="12"/>
          </p:nvPr>
        </p:nvSpPr>
        <p:spPr/>
        <p:txBody>
          <a:bodyPr/>
          <a:lstStyle/>
          <a:p>
            <a:fld id="{A2D5F323-9395-A24C-8003-89F99F5948AE}" type="slidenum">
              <a:rPr lang="en-US" smtClean="0"/>
              <a:pPr/>
              <a:t>61</a:t>
            </a:fld>
            <a:endParaRPr lang="en-US"/>
          </a:p>
        </p:txBody>
      </p:sp>
    </p:spTree>
    <p:extLst>
      <p:ext uri="{BB962C8B-B14F-4D97-AF65-F5344CB8AC3E}">
        <p14:creationId xmlns:p14="http://schemas.microsoft.com/office/powerpoint/2010/main" val="387353728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sp>
        <p:nvSpPr>
          <p:cNvPr id="3" name="Content Placeholder 2"/>
          <p:cNvSpPr>
            <a:spLocks noGrp="1"/>
          </p:cNvSpPr>
          <p:nvPr>
            <p:ph idx="1"/>
          </p:nvPr>
        </p:nvSpPr>
        <p:spPr/>
        <p:txBody>
          <a:bodyPr/>
          <a:lstStyle/>
          <a:p>
            <a:r>
              <a:rPr lang="en-US" dirty="0"/>
              <a:t>A node can be implemented using a </a:t>
            </a:r>
            <a:r>
              <a:rPr lang="en-US" dirty="0" err="1"/>
              <a:t>struct</a:t>
            </a:r>
            <a:r>
              <a:rPr lang="en-US" dirty="0"/>
              <a:t> in C++.</a:t>
            </a:r>
          </a:p>
          <a:p>
            <a:endParaRPr lang="en-US" dirty="0"/>
          </a:p>
          <a:p>
            <a:endParaRPr lang="en-US" dirty="0"/>
          </a:p>
          <a:p>
            <a:endParaRPr lang="en-US" dirty="0"/>
          </a:p>
          <a:p>
            <a:endParaRPr lang="en-US" dirty="0"/>
          </a:p>
          <a:p>
            <a:endParaRPr lang="en-US" dirty="0"/>
          </a:p>
          <a:p>
            <a:r>
              <a:rPr lang="en-US" dirty="0"/>
              <a:t>The linked list is given as a pointer that points to the first node.</a:t>
            </a:r>
          </a:p>
        </p:txBody>
      </p:sp>
      <p:sp>
        <p:nvSpPr>
          <p:cNvPr id="5" name="Rectangle 4"/>
          <p:cNvSpPr/>
          <p:nvPr/>
        </p:nvSpPr>
        <p:spPr>
          <a:xfrm>
            <a:off x="3038697" y="2091202"/>
            <a:ext cx="2679311" cy="1621766"/>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dirty="0" err="1">
                <a:solidFill>
                  <a:schemeClr val="tx1"/>
                </a:solidFill>
                <a:latin typeface="Menlo" pitchFamily="49" charset="0"/>
                <a:ea typeface="Menlo" pitchFamily="49" charset="0"/>
                <a:cs typeface="Menlo" pitchFamily="49" charset="0"/>
              </a:rPr>
              <a:t>struct</a:t>
            </a:r>
            <a:r>
              <a:rPr lang="en-US" dirty="0">
                <a:solidFill>
                  <a:schemeClr val="tx1"/>
                </a:solidFill>
                <a:latin typeface="Menlo" pitchFamily="49" charset="0"/>
                <a:ea typeface="Menlo" pitchFamily="49" charset="0"/>
                <a:cs typeface="Menlo" pitchFamily="49" charset="0"/>
              </a:rPr>
              <a:t> Node </a:t>
            </a:r>
          </a:p>
          <a:p>
            <a:r>
              <a:rPr lang="en-US" dirty="0">
                <a:solidFill>
                  <a:schemeClr val="tx1"/>
                </a:solidFill>
                <a:latin typeface="Menlo" pitchFamily="49" charset="0"/>
                <a:ea typeface="Menlo" pitchFamily="49" charset="0"/>
                <a:cs typeface="Menlo" pitchFamily="49" charset="0"/>
              </a:rPr>
              <a:t>{</a:t>
            </a:r>
          </a:p>
          <a:p>
            <a:r>
              <a:rPr lang="en-US" dirty="0">
                <a:solidFill>
                  <a:schemeClr val="tx1"/>
                </a:solidFill>
                <a:latin typeface="Menlo" pitchFamily="49" charset="0"/>
                <a:ea typeface="Menlo" pitchFamily="49" charset="0"/>
                <a:cs typeface="Menlo" pitchFamily="49" charset="0"/>
              </a:rPr>
              <a:t>	</a:t>
            </a:r>
            <a:r>
              <a:rPr lang="en-US" dirty="0" err="1">
                <a:solidFill>
                  <a:schemeClr val="tx1"/>
                </a:solidFill>
                <a:latin typeface="Menlo" pitchFamily="49" charset="0"/>
                <a:ea typeface="Menlo" pitchFamily="49" charset="0"/>
                <a:cs typeface="Menlo" pitchFamily="49" charset="0"/>
              </a:rPr>
              <a:t>int</a:t>
            </a:r>
            <a:r>
              <a:rPr lang="en-US" dirty="0">
                <a:solidFill>
                  <a:schemeClr val="tx1"/>
                </a:solidFill>
                <a:latin typeface="Menlo" pitchFamily="49" charset="0"/>
                <a:ea typeface="Menlo" pitchFamily="49" charset="0"/>
                <a:cs typeface="Menlo" pitchFamily="49" charset="0"/>
              </a:rPr>
              <a:t> info;</a:t>
            </a:r>
          </a:p>
          <a:p>
            <a:r>
              <a:rPr lang="en-US" dirty="0">
                <a:solidFill>
                  <a:schemeClr val="tx1"/>
                </a:solidFill>
                <a:latin typeface="Menlo" pitchFamily="49" charset="0"/>
                <a:ea typeface="Menlo" pitchFamily="49" charset="0"/>
                <a:cs typeface="Menlo" pitchFamily="49" charset="0"/>
              </a:rPr>
              <a:t>	Node * next;</a:t>
            </a:r>
          </a:p>
          <a:p>
            <a:r>
              <a:rPr lang="en-US" dirty="0">
                <a:solidFill>
                  <a:schemeClr val="tx1"/>
                </a:solidFill>
                <a:latin typeface="Menlo" pitchFamily="49" charset="0"/>
                <a:ea typeface="Menlo" pitchFamily="49" charset="0"/>
                <a:cs typeface="Menlo" pitchFamily="49" charset="0"/>
              </a:rPr>
              <a:t>};</a:t>
            </a:r>
          </a:p>
        </p:txBody>
      </p:sp>
      <p:sp>
        <p:nvSpPr>
          <p:cNvPr id="6" name="Rectangle 5"/>
          <p:cNvSpPr/>
          <p:nvPr/>
        </p:nvSpPr>
        <p:spPr>
          <a:xfrm>
            <a:off x="3038696" y="4856671"/>
            <a:ext cx="2679311" cy="802257"/>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tx1"/>
                </a:solidFill>
                <a:latin typeface="Menlo" pitchFamily="49" charset="0"/>
                <a:ea typeface="Menlo" pitchFamily="49" charset="0"/>
                <a:cs typeface="Menlo" pitchFamily="49" charset="0"/>
              </a:rPr>
              <a:t>	Node * head;</a:t>
            </a:r>
          </a:p>
        </p:txBody>
      </p:sp>
      <p:sp>
        <p:nvSpPr>
          <p:cNvPr id="7" name="Slide Number Placeholder 6"/>
          <p:cNvSpPr>
            <a:spLocks noGrp="1"/>
          </p:cNvSpPr>
          <p:nvPr>
            <p:ph type="sldNum" sz="quarter" idx="12"/>
          </p:nvPr>
        </p:nvSpPr>
        <p:spPr/>
        <p:txBody>
          <a:bodyPr/>
          <a:lstStyle/>
          <a:p>
            <a:fld id="{A2D5F323-9395-A24C-8003-89F99F5948AE}" type="slidenum">
              <a:rPr lang="en-US" smtClean="0"/>
              <a:pPr/>
              <a:t>62</a:t>
            </a:fld>
            <a:endParaRPr lang="en-US"/>
          </a:p>
        </p:txBody>
      </p:sp>
    </p:spTree>
    <p:extLst>
      <p:ext uri="{BB962C8B-B14F-4D97-AF65-F5344CB8AC3E}">
        <p14:creationId xmlns:p14="http://schemas.microsoft.com/office/powerpoint/2010/main" val="79222535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grpSp>
        <p:nvGrpSpPr>
          <p:cNvPr id="9" name="Group 12"/>
          <p:cNvGrpSpPr/>
          <p:nvPr/>
        </p:nvGrpSpPr>
        <p:grpSpPr>
          <a:xfrm>
            <a:off x="2146556" y="1475117"/>
            <a:ext cx="1207618" cy="329184"/>
            <a:chOff x="2023494" y="5076750"/>
            <a:chExt cx="1207618" cy="329184"/>
          </a:xfrm>
        </p:grpSpPr>
        <p:sp>
          <p:nvSpPr>
            <p:cNvPr id="10" name="Rectangle 9"/>
            <p:cNvSpPr/>
            <p:nvPr/>
          </p:nvSpPr>
          <p:spPr>
            <a:xfrm>
              <a:off x="2023494"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23</a:t>
              </a:r>
            </a:p>
          </p:txBody>
        </p:sp>
        <p:sp>
          <p:nvSpPr>
            <p:cNvPr id="11" name="Rectangle 10"/>
            <p:cNvSpPr/>
            <p:nvPr/>
          </p:nvSpPr>
          <p:spPr>
            <a:xfrm>
              <a:off x="2798906"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grpSp>
        <p:nvGrpSpPr>
          <p:cNvPr id="12" name="Group 13"/>
          <p:cNvGrpSpPr/>
          <p:nvPr/>
        </p:nvGrpSpPr>
        <p:grpSpPr>
          <a:xfrm>
            <a:off x="3691002" y="1475117"/>
            <a:ext cx="1207618" cy="329184"/>
            <a:chOff x="3595652" y="5076750"/>
            <a:chExt cx="1207618" cy="329184"/>
          </a:xfrm>
        </p:grpSpPr>
        <p:sp>
          <p:nvSpPr>
            <p:cNvPr id="13" name="Rectangle 12"/>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38</a:t>
              </a:r>
            </a:p>
          </p:txBody>
        </p:sp>
        <p:sp>
          <p:nvSpPr>
            <p:cNvPr id="14" name="Rectangle 13"/>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grpSp>
        <p:nvGrpSpPr>
          <p:cNvPr id="15" name="Group 14"/>
          <p:cNvGrpSpPr/>
          <p:nvPr/>
        </p:nvGrpSpPr>
        <p:grpSpPr>
          <a:xfrm>
            <a:off x="5235448" y="1475117"/>
            <a:ext cx="1207618" cy="329184"/>
            <a:chOff x="3595652" y="5076750"/>
            <a:chExt cx="1207618" cy="329184"/>
          </a:xfrm>
        </p:grpSpPr>
        <p:sp>
          <p:nvSpPr>
            <p:cNvPr id="16" name="Rectangle 15"/>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62</a:t>
              </a:r>
            </a:p>
          </p:txBody>
        </p:sp>
        <p:sp>
          <p:nvSpPr>
            <p:cNvPr id="17" name="Rectangle 16"/>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grpSp>
        <p:nvGrpSpPr>
          <p:cNvPr id="18" name="Group 17"/>
          <p:cNvGrpSpPr/>
          <p:nvPr/>
        </p:nvGrpSpPr>
        <p:grpSpPr>
          <a:xfrm>
            <a:off x="6779893" y="1475117"/>
            <a:ext cx="1207618" cy="329184"/>
            <a:chOff x="3595652" y="5076750"/>
            <a:chExt cx="1207618" cy="329184"/>
          </a:xfrm>
        </p:grpSpPr>
        <p:sp>
          <p:nvSpPr>
            <p:cNvPr id="19" name="Rectangle 18"/>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89</a:t>
              </a:r>
            </a:p>
          </p:txBody>
        </p:sp>
        <p:sp>
          <p:nvSpPr>
            <p:cNvPr id="20" name="Rectangle 19"/>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cxnSp>
        <p:nvCxnSpPr>
          <p:cNvPr id="21" name="Straight Arrow Connector 20"/>
          <p:cNvCxnSpPr>
            <a:endCxn id="13" idx="1"/>
          </p:cNvCxnSpPr>
          <p:nvPr/>
        </p:nvCxnSpPr>
        <p:spPr>
          <a:xfrm flipV="1">
            <a:off x="3136924" y="1639709"/>
            <a:ext cx="554078" cy="36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V="1">
            <a:off x="4681370" y="1639709"/>
            <a:ext cx="554078" cy="36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V="1">
            <a:off x="6225815" y="1639709"/>
            <a:ext cx="554078" cy="36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7783622" y="1643365"/>
            <a:ext cx="42239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25" name="Group 37"/>
          <p:cNvGrpSpPr/>
          <p:nvPr/>
        </p:nvGrpSpPr>
        <p:grpSpPr>
          <a:xfrm>
            <a:off x="8225562" y="1525917"/>
            <a:ext cx="91440" cy="228600"/>
            <a:chOff x="8102500" y="5127550"/>
            <a:chExt cx="91440" cy="228600"/>
          </a:xfrm>
        </p:grpSpPr>
        <p:cxnSp>
          <p:nvCxnSpPr>
            <p:cNvPr id="26" name="Straight Connector 25"/>
            <p:cNvCxnSpPr/>
            <p:nvPr/>
          </p:nvCxnSpPr>
          <p:spPr>
            <a:xfrm>
              <a:off x="8102500" y="5127550"/>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8148220" y="5161510"/>
              <a:ext cx="0" cy="160681"/>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8193940" y="5185969"/>
              <a:ext cx="0" cy="111761"/>
            </a:xfrm>
            <a:prstGeom prst="line">
              <a:avLst/>
            </a:prstGeom>
          </p:spPr>
          <p:style>
            <a:lnRef idx="2">
              <a:schemeClr val="accent1"/>
            </a:lnRef>
            <a:fillRef idx="0">
              <a:schemeClr val="accent1"/>
            </a:fillRef>
            <a:effectRef idx="1">
              <a:schemeClr val="accent1"/>
            </a:effectRef>
            <a:fontRef idx="minor">
              <a:schemeClr val="tx1"/>
            </a:fontRef>
          </p:style>
        </p:cxnSp>
      </p:grpSp>
      <p:sp>
        <p:nvSpPr>
          <p:cNvPr id="29" name="Rectangle 28"/>
          <p:cNvSpPr/>
          <p:nvPr/>
        </p:nvSpPr>
        <p:spPr>
          <a:xfrm>
            <a:off x="1260594" y="1475117"/>
            <a:ext cx="432206" cy="329184"/>
          </a:xfrm>
          <a:prstGeom prst="rect">
            <a:avLst/>
          </a:prstGeom>
          <a:solidFill>
            <a:schemeClr val="accent3">
              <a:lumMod val="20000"/>
              <a:lumOff val="80000"/>
            </a:schemeClr>
          </a:solidFill>
          <a:ln>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30" name="Straight Arrow Connector 29"/>
          <p:cNvCxnSpPr/>
          <p:nvPr/>
        </p:nvCxnSpPr>
        <p:spPr>
          <a:xfrm>
            <a:off x="1476255" y="1639709"/>
            <a:ext cx="67030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729909" y="1501209"/>
            <a:ext cx="556563"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head</a:t>
            </a:r>
          </a:p>
        </p:txBody>
      </p:sp>
      <p:sp>
        <p:nvSpPr>
          <p:cNvPr id="32" name="TextBox 31"/>
          <p:cNvSpPr txBox="1"/>
          <p:nvPr/>
        </p:nvSpPr>
        <p:spPr>
          <a:xfrm>
            <a:off x="2261893" y="1809647"/>
            <a:ext cx="556563"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info</a:t>
            </a:r>
          </a:p>
        </p:txBody>
      </p:sp>
      <p:sp>
        <p:nvSpPr>
          <p:cNvPr id="33" name="TextBox 32"/>
          <p:cNvSpPr txBox="1"/>
          <p:nvPr/>
        </p:nvSpPr>
        <p:spPr>
          <a:xfrm>
            <a:off x="2887464" y="1809647"/>
            <a:ext cx="556563"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next</a:t>
            </a:r>
          </a:p>
        </p:txBody>
      </p:sp>
      <p:sp>
        <p:nvSpPr>
          <p:cNvPr id="34" name="TextBox 33"/>
          <p:cNvSpPr txBox="1"/>
          <p:nvPr/>
        </p:nvSpPr>
        <p:spPr>
          <a:xfrm>
            <a:off x="3777517" y="1809647"/>
            <a:ext cx="556563"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info</a:t>
            </a:r>
          </a:p>
        </p:txBody>
      </p:sp>
      <p:sp>
        <p:nvSpPr>
          <p:cNvPr id="35" name="TextBox 34"/>
          <p:cNvSpPr txBox="1"/>
          <p:nvPr/>
        </p:nvSpPr>
        <p:spPr>
          <a:xfrm>
            <a:off x="4403088" y="1809647"/>
            <a:ext cx="556563"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next</a:t>
            </a:r>
          </a:p>
        </p:txBody>
      </p:sp>
      <p:sp>
        <p:nvSpPr>
          <p:cNvPr id="36" name="TextBox 35"/>
          <p:cNvSpPr txBox="1"/>
          <p:nvPr/>
        </p:nvSpPr>
        <p:spPr>
          <a:xfrm>
            <a:off x="5359411" y="1809647"/>
            <a:ext cx="556563"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info</a:t>
            </a:r>
          </a:p>
        </p:txBody>
      </p:sp>
      <p:sp>
        <p:nvSpPr>
          <p:cNvPr id="37" name="TextBox 36"/>
          <p:cNvSpPr txBox="1"/>
          <p:nvPr/>
        </p:nvSpPr>
        <p:spPr>
          <a:xfrm>
            <a:off x="5984982" y="1809647"/>
            <a:ext cx="556563"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next</a:t>
            </a:r>
          </a:p>
        </p:txBody>
      </p:sp>
      <p:sp>
        <p:nvSpPr>
          <p:cNvPr id="38" name="TextBox 37"/>
          <p:cNvSpPr txBox="1"/>
          <p:nvPr/>
        </p:nvSpPr>
        <p:spPr>
          <a:xfrm>
            <a:off x="6879769" y="1809647"/>
            <a:ext cx="556563"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info</a:t>
            </a:r>
          </a:p>
        </p:txBody>
      </p:sp>
      <p:sp>
        <p:nvSpPr>
          <p:cNvPr id="39" name="TextBox 38"/>
          <p:cNvSpPr txBox="1"/>
          <p:nvPr/>
        </p:nvSpPr>
        <p:spPr>
          <a:xfrm>
            <a:off x="7505340" y="1809647"/>
            <a:ext cx="556563"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next</a:t>
            </a:r>
          </a:p>
        </p:txBody>
      </p:sp>
      <p:sp>
        <p:nvSpPr>
          <p:cNvPr id="40" name="TextBox 39"/>
          <p:cNvSpPr txBox="1"/>
          <p:nvPr/>
        </p:nvSpPr>
        <p:spPr>
          <a:xfrm>
            <a:off x="667421" y="2618915"/>
            <a:ext cx="5642891" cy="369332"/>
          </a:xfrm>
          <a:prstGeom prst="rect">
            <a:avLst/>
          </a:prstGeom>
          <a:noFill/>
        </p:spPr>
        <p:txBody>
          <a:bodyPr wrap="none" rtlCol="0">
            <a:spAutoFit/>
          </a:bodyPr>
          <a:lstStyle/>
          <a:p>
            <a:r>
              <a:rPr lang="en-US" dirty="0">
                <a:latin typeface="Segoe Print" pitchFamily="2" charset="0"/>
              </a:rPr>
              <a:t>What do the following expressions evaluate to?</a:t>
            </a:r>
          </a:p>
        </p:txBody>
      </p:sp>
      <p:graphicFrame>
        <p:nvGraphicFramePr>
          <p:cNvPr id="46" name="Table 45"/>
          <p:cNvGraphicFramePr>
            <a:graphicFrameLocks noGrp="1"/>
          </p:cNvGraphicFramePr>
          <p:nvPr>
            <p:extLst/>
          </p:nvPr>
        </p:nvGraphicFramePr>
        <p:xfrm>
          <a:off x="1093217" y="3053847"/>
          <a:ext cx="7112796" cy="2966720"/>
        </p:xfrm>
        <a:graphic>
          <a:graphicData uri="http://schemas.openxmlformats.org/drawingml/2006/table">
            <a:tbl>
              <a:tblPr bandRow="1">
                <a:tableStyleId>{5C22544A-7EE6-4342-B048-85BDC9FD1C3A}</a:tableStyleId>
              </a:tblPr>
              <a:tblGrid>
                <a:gridCol w="3742603">
                  <a:extLst>
                    <a:ext uri="{9D8B030D-6E8A-4147-A177-3AD203B41FA5}">
                      <a16:colId xmlns:a16="http://schemas.microsoft.com/office/drawing/2014/main" val="20000"/>
                    </a:ext>
                  </a:extLst>
                </a:gridCol>
                <a:gridCol w="3370193">
                  <a:extLst>
                    <a:ext uri="{9D8B030D-6E8A-4147-A177-3AD203B41FA5}">
                      <a16:colId xmlns:a16="http://schemas.microsoft.com/office/drawing/2014/main" val="20001"/>
                    </a:ext>
                  </a:extLst>
                </a:gridCol>
              </a:tblGrid>
              <a:tr h="370840">
                <a:tc>
                  <a:txBody>
                    <a:bodyPr/>
                    <a:lstStyle/>
                    <a:p>
                      <a:r>
                        <a:rPr lang="en-US" dirty="0"/>
                        <a:t>head</a:t>
                      </a:r>
                    </a:p>
                  </a:txBody>
                  <a:tcPr/>
                </a:tc>
                <a:tc>
                  <a:txBody>
                    <a:bodyPr/>
                    <a:lstStyle/>
                    <a:p>
                      <a:endParaRPr lang="en-US" dirty="0"/>
                    </a:p>
                  </a:txBody>
                  <a:tcPr/>
                </a:tc>
                <a:extLst>
                  <a:ext uri="{0D108BD9-81ED-4DB2-BD59-A6C34878D82A}">
                    <a16:rowId xmlns:a16="http://schemas.microsoft.com/office/drawing/2014/main" val="10000"/>
                  </a:ext>
                </a:extLst>
              </a:tr>
              <a:tr h="370840">
                <a:tc>
                  <a:txBody>
                    <a:bodyPr/>
                    <a:lstStyle/>
                    <a:p>
                      <a:r>
                        <a:rPr lang="en-US" dirty="0"/>
                        <a:t>head-&gt;info</a:t>
                      </a:r>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r>
                        <a:rPr lang="en-US" dirty="0"/>
                        <a:t>head-&gt;next</a:t>
                      </a:r>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head-&gt;next-&gt;info</a:t>
                      </a:r>
                    </a:p>
                  </a:txBody>
                  <a:tcPr/>
                </a:tc>
                <a:tc>
                  <a:txBody>
                    <a:bodyPr/>
                    <a:lstStyle/>
                    <a:p>
                      <a:endParaRPr lang="en-US" dirty="0"/>
                    </a:p>
                  </a:txBody>
                  <a:tcPr/>
                </a:tc>
                <a:extLst>
                  <a:ext uri="{0D108BD9-81ED-4DB2-BD59-A6C34878D82A}">
                    <a16:rowId xmlns:a16="http://schemas.microsoft.com/office/drawing/2014/main" val="10003"/>
                  </a:ext>
                </a:extLst>
              </a:tr>
              <a:tr h="370840">
                <a:tc>
                  <a:txBody>
                    <a:bodyPr/>
                    <a:lstStyle/>
                    <a:p>
                      <a:r>
                        <a:rPr lang="en-US" dirty="0"/>
                        <a:t>head-&gt;next-&gt;next-&gt;info</a:t>
                      </a:r>
                    </a:p>
                  </a:txBody>
                  <a:tcPr/>
                </a:tc>
                <a:tc>
                  <a:txBody>
                    <a:bodyPr/>
                    <a:lstStyle/>
                    <a:p>
                      <a:endParaRPr lang="en-US" dirty="0"/>
                    </a:p>
                  </a:txBody>
                  <a:tcPr/>
                </a:tc>
                <a:extLst>
                  <a:ext uri="{0D108BD9-81ED-4DB2-BD59-A6C34878D82A}">
                    <a16:rowId xmlns:a16="http://schemas.microsoft.com/office/drawing/2014/main" val="10004"/>
                  </a:ext>
                </a:extLst>
              </a:tr>
              <a:tr h="370840">
                <a:tc>
                  <a:txBody>
                    <a:bodyPr/>
                    <a:lstStyle/>
                    <a:p>
                      <a:r>
                        <a:rPr lang="en-US" dirty="0"/>
                        <a:t>head-&gt;next-&gt;next-&gt;next-&gt;info</a:t>
                      </a:r>
                    </a:p>
                  </a:txBody>
                  <a:tcPr/>
                </a:tc>
                <a:tc>
                  <a:txBody>
                    <a:bodyPr/>
                    <a:lstStyle/>
                    <a:p>
                      <a:endParaRPr lang="en-US" dirty="0"/>
                    </a:p>
                  </a:txBody>
                  <a:tcPr/>
                </a:tc>
                <a:extLst>
                  <a:ext uri="{0D108BD9-81ED-4DB2-BD59-A6C34878D82A}">
                    <a16:rowId xmlns:a16="http://schemas.microsoft.com/office/drawing/2014/main" val="10005"/>
                  </a:ext>
                </a:extLst>
              </a:tr>
              <a:tr h="370840">
                <a:tc>
                  <a:txBody>
                    <a:bodyPr/>
                    <a:lstStyle/>
                    <a:p>
                      <a:r>
                        <a:rPr lang="en-US" dirty="0"/>
                        <a:t>head-&gt;next-&gt;next-&gt;next-&gt;next</a:t>
                      </a:r>
                    </a:p>
                  </a:txBody>
                  <a:tcPr/>
                </a:tc>
                <a:tc>
                  <a:txBody>
                    <a:bodyPr/>
                    <a:lstStyle/>
                    <a:p>
                      <a:endParaRPr lang="en-US" dirty="0"/>
                    </a:p>
                  </a:txBody>
                  <a:tcPr/>
                </a:tc>
                <a:extLst>
                  <a:ext uri="{0D108BD9-81ED-4DB2-BD59-A6C34878D82A}">
                    <a16:rowId xmlns:a16="http://schemas.microsoft.com/office/drawing/2014/main" val="10006"/>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head-&gt;next-&gt;next-&gt;next-&gt;next-&gt;info</a:t>
                      </a:r>
                    </a:p>
                  </a:txBody>
                  <a:tcPr/>
                </a:tc>
                <a:tc>
                  <a:txBody>
                    <a:bodyPr/>
                    <a:lstStyle/>
                    <a:p>
                      <a:endParaRPr lang="en-US" dirty="0"/>
                    </a:p>
                  </a:txBody>
                  <a:tcPr/>
                </a:tc>
                <a:extLst>
                  <a:ext uri="{0D108BD9-81ED-4DB2-BD59-A6C34878D82A}">
                    <a16:rowId xmlns:a16="http://schemas.microsoft.com/office/drawing/2014/main" val="10007"/>
                  </a:ext>
                </a:extLst>
              </a:tr>
            </a:tbl>
          </a:graphicData>
        </a:graphic>
      </p:graphicFrame>
      <p:sp>
        <p:nvSpPr>
          <p:cNvPr id="47" name="TextBox 46"/>
          <p:cNvSpPr txBox="1"/>
          <p:nvPr/>
        </p:nvSpPr>
        <p:spPr>
          <a:xfrm>
            <a:off x="4898620" y="3053847"/>
            <a:ext cx="3379689" cy="369332"/>
          </a:xfrm>
          <a:prstGeom prst="rect">
            <a:avLst/>
          </a:prstGeom>
          <a:noFill/>
        </p:spPr>
        <p:txBody>
          <a:bodyPr wrap="none" rtlCol="0">
            <a:spAutoFit/>
          </a:bodyPr>
          <a:lstStyle/>
          <a:p>
            <a:r>
              <a:rPr lang="en-US" dirty="0"/>
              <a:t>address of the 1</a:t>
            </a:r>
            <a:r>
              <a:rPr lang="en-US" baseline="30000" dirty="0"/>
              <a:t>st</a:t>
            </a:r>
            <a:r>
              <a:rPr lang="en-US" dirty="0"/>
              <a:t>  node of the list</a:t>
            </a:r>
          </a:p>
        </p:txBody>
      </p:sp>
      <p:sp>
        <p:nvSpPr>
          <p:cNvPr id="48" name="TextBox 47"/>
          <p:cNvSpPr txBox="1"/>
          <p:nvPr/>
        </p:nvSpPr>
        <p:spPr>
          <a:xfrm>
            <a:off x="4898620" y="3423179"/>
            <a:ext cx="418704" cy="369332"/>
          </a:xfrm>
          <a:prstGeom prst="rect">
            <a:avLst/>
          </a:prstGeom>
          <a:noFill/>
        </p:spPr>
        <p:txBody>
          <a:bodyPr wrap="none" rtlCol="0">
            <a:spAutoFit/>
          </a:bodyPr>
          <a:lstStyle/>
          <a:p>
            <a:r>
              <a:rPr lang="en-US" dirty="0"/>
              <a:t>23</a:t>
            </a:r>
          </a:p>
        </p:txBody>
      </p:sp>
      <p:sp>
        <p:nvSpPr>
          <p:cNvPr id="49" name="TextBox 48"/>
          <p:cNvSpPr txBox="1"/>
          <p:nvPr/>
        </p:nvSpPr>
        <p:spPr>
          <a:xfrm>
            <a:off x="4898620" y="3792511"/>
            <a:ext cx="2387385" cy="369332"/>
          </a:xfrm>
          <a:prstGeom prst="rect">
            <a:avLst/>
          </a:prstGeom>
          <a:noFill/>
        </p:spPr>
        <p:txBody>
          <a:bodyPr wrap="none" rtlCol="0">
            <a:spAutoFit/>
          </a:bodyPr>
          <a:lstStyle/>
          <a:p>
            <a:r>
              <a:rPr lang="en-US" dirty="0"/>
              <a:t>address of the 2</a:t>
            </a:r>
            <a:r>
              <a:rPr lang="en-US" baseline="30000" dirty="0"/>
              <a:t>nd</a:t>
            </a:r>
            <a:r>
              <a:rPr lang="en-US" dirty="0"/>
              <a:t> node</a:t>
            </a:r>
          </a:p>
        </p:txBody>
      </p:sp>
      <p:sp>
        <p:nvSpPr>
          <p:cNvPr id="50" name="TextBox 49"/>
          <p:cNvSpPr txBox="1"/>
          <p:nvPr/>
        </p:nvSpPr>
        <p:spPr>
          <a:xfrm>
            <a:off x="4898620" y="4161843"/>
            <a:ext cx="418704" cy="369332"/>
          </a:xfrm>
          <a:prstGeom prst="rect">
            <a:avLst/>
          </a:prstGeom>
          <a:noFill/>
        </p:spPr>
        <p:txBody>
          <a:bodyPr wrap="none" rtlCol="0">
            <a:spAutoFit/>
          </a:bodyPr>
          <a:lstStyle/>
          <a:p>
            <a:r>
              <a:rPr lang="en-US" dirty="0"/>
              <a:t>38</a:t>
            </a:r>
          </a:p>
        </p:txBody>
      </p:sp>
      <p:sp>
        <p:nvSpPr>
          <p:cNvPr id="51" name="TextBox 50"/>
          <p:cNvSpPr txBox="1"/>
          <p:nvPr/>
        </p:nvSpPr>
        <p:spPr>
          <a:xfrm>
            <a:off x="4898620" y="4531175"/>
            <a:ext cx="418704" cy="369332"/>
          </a:xfrm>
          <a:prstGeom prst="rect">
            <a:avLst/>
          </a:prstGeom>
          <a:noFill/>
        </p:spPr>
        <p:txBody>
          <a:bodyPr wrap="none" rtlCol="0">
            <a:spAutoFit/>
          </a:bodyPr>
          <a:lstStyle/>
          <a:p>
            <a:r>
              <a:rPr lang="en-US" dirty="0"/>
              <a:t>62</a:t>
            </a:r>
          </a:p>
        </p:txBody>
      </p:sp>
      <p:sp>
        <p:nvSpPr>
          <p:cNvPr id="52" name="TextBox 51"/>
          <p:cNvSpPr txBox="1"/>
          <p:nvPr/>
        </p:nvSpPr>
        <p:spPr>
          <a:xfrm>
            <a:off x="4898620" y="4900507"/>
            <a:ext cx="418704" cy="369332"/>
          </a:xfrm>
          <a:prstGeom prst="rect">
            <a:avLst/>
          </a:prstGeom>
          <a:noFill/>
        </p:spPr>
        <p:txBody>
          <a:bodyPr wrap="none" rtlCol="0">
            <a:spAutoFit/>
          </a:bodyPr>
          <a:lstStyle/>
          <a:p>
            <a:r>
              <a:rPr lang="en-US" dirty="0"/>
              <a:t>89</a:t>
            </a:r>
          </a:p>
        </p:txBody>
      </p:sp>
      <p:sp>
        <p:nvSpPr>
          <p:cNvPr id="53" name="TextBox 52"/>
          <p:cNvSpPr txBox="1"/>
          <p:nvPr/>
        </p:nvSpPr>
        <p:spPr>
          <a:xfrm>
            <a:off x="4898620" y="5269839"/>
            <a:ext cx="301686" cy="369332"/>
          </a:xfrm>
          <a:prstGeom prst="rect">
            <a:avLst/>
          </a:prstGeom>
          <a:noFill/>
        </p:spPr>
        <p:txBody>
          <a:bodyPr wrap="none" rtlCol="0">
            <a:spAutoFit/>
          </a:bodyPr>
          <a:lstStyle/>
          <a:p>
            <a:r>
              <a:rPr lang="en-US" dirty="0"/>
              <a:t>0</a:t>
            </a:r>
          </a:p>
        </p:txBody>
      </p:sp>
      <p:sp>
        <p:nvSpPr>
          <p:cNvPr id="54" name="TextBox 53"/>
          <p:cNvSpPr txBox="1"/>
          <p:nvPr/>
        </p:nvSpPr>
        <p:spPr>
          <a:xfrm>
            <a:off x="4898620" y="5639171"/>
            <a:ext cx="2148217" cy="369332"/>
          </a:xfrm>
          <a:prstGeom prst="rect">
            <a:avLst/>
          </a:prstGeom>
          <a:noFill/>
        </p:spPr>
        <p:txBody>
          <a:bodyPr wrap="none" rtlCol="0">
            <a:spAutoFit/>
          </a:bodyPr>
          <a:lstStyle/>
          <a:p>
            <a:r>
              <a:rPr lang="en-US" dirty="0"/>
              <a:t>does not exist, error!</a:t>
            </a:r>
          </a:p>
        </p:txBody>
      </p:sp>
      <p:sp>
        <p:nvSpPr>
          <p:cNvPr id="55" name="Slide Number Placeholder 54"/>
          <p:cNvSpPr>
            <a:spLocks noGrp="1"/>
          </p:cNvSpPr>
          <p:nvPr>
            <p:ph type="sldNum" sz="quarter" idx="12"/>
          </p:nvPr>
        </p:nvSpPr>
        <p:spPr/>
        <p:txBody>
          <a:bodyPr/>
          <a:lstStyle/>
          <a:p>
            <a:fld id="{A2D5F323-9395-A24C-8003-89F99F5948AE}" type="slidenum">
              <a:rPr lang="en-US" smtClean="0"/>
              <a:pPr/>
              <a:t>63</a:t>
            </a:fld>
            <a:endParaRPr lang="en-US"/>
          </a:p>
        </p:txBody>
      </p:sp>
    </p:spTree>
    <p:extLst>
      <p:ext uri="{BB962C8B-B14F-4D97-AF65-F5344CB8AC3E}">
        <p14:creationId xmlns:p14="http://schemas.microsoft.com/office/powerpoint/2010/main" val="756750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8" grpId="0"/>
      <p:bldP spid="49" grpId="0"/>
      <p:bldP spid="50" grpId="0"/>
      <p:bldP spid="51" grpId="0"/>
      <p:bldP spid="52" grpId="0"/>
      <p:bldP spid="53" grpId="0"/>
      <p:bldP spid="54"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603" y="274638"/>
            <a:ext cx="8584442" cy="932070"/>
          </a:xfrm>
        </p:spPr>
        <p:txBody>
          <a:bodyPr/>
          <a:lstStyle/>
          <a:p>
            <a:r>
              <a:rPr lang="en-US" dirty="0"/>
              <a:t>Implementation</a:t>
            </a:r>
          </a:p>
        </p:txBody>
      </p:sp>
      <p:grpSp>
        <p:nvGrpSpPr>
          <p:cNvPr id="3" name="Group 12"/>
          <p:cNvGrpSpPr/>
          <p:nvPr/>
        </p:nvGrpSpPr>
        <p:grpSpPr>
          <a:xfrm>
            <a:off x="2146556" y="1475117"/>
            <a:ext cx="1207618" cy="329184"/>
            <a:chOff x="2023494" y="5076750"/>
            <a:chExt cx="1207618" cy="329184"/>
          </a:xfrm>
        </p:grpSpPr>
        <p:sp>
          <p:nvSpPr>
            <p:cNvPr id="10" name="Rectangle 9"/>
            <p:cNvSpPr/>
            <p:nvPr/>
          </p:nvSpPr>
          <p:spPr>
            <a:xfrm>
              <a:off x="2023494"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23</a:t>
              </a:r>
            </a:p>
          </p:txBody>
        </p:sp>
        <p:sp>
          <p:nvSpPr>
            <p:cNvPr id="11" name="Rectangle 10"/>
            <p:cNvSpPr/>
            <p:nvPr/>
          </p:nvSpPr>
          <p:spPr>
            <a:xfrm>
              <a:off x="2798906"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grpSp>
        <p:nvGrpSpPr>
          <p:cNvPr id="5" name="Group 13"/>
          <p:cNvGrpSpPr/>
          <p:nvPr/>
        </p:nvGrpSpPr>
        <p:grpSpPr>
          <a:xfrm>
            <a:off x="3691002" y="1475117"/>
            <a:ext cx="1207618" cy="329184"/>
            <a:chOff x="3595652" y="5076750"/>
            <a:chExt cx="1207618" cy="329184"/>
          </a:xfrm>
        </p:grpSpPr>
        <p:sp>
          <p:nvSpPr>
            <p:cNvPr id="13" name="Rectangle 12"/>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38</a:t>
              </a:r>
            </a:p>
          </p:txBody>
        </p:sp>
        <p:sp>
          <p:nvSpPr>
            <p:cNvPr id="14" name="Rectangle 13"/>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grpSp>
        <p:nvGrpSpPr>
          <p:cNvPr id="6" name="Group 14"/>
          <p:cNvGrpSpPr/>
          <p:nvPr/>
        </p:nvGrpSpPr>
        <p:grpSpPr>
          <a:xfrm>
            <a:off x="5235448" y="1475117"/>
            <a:ext cx="1207618" cy="329184"/>
            <a:chOff x="3595652" y="5076750"/>
            <a:chExt cx="1207618" cy="329184"/>
          </a:xfrm>
        </p:grpSpPr>
        <p:sp>
          <p:nvSpPr>
            <p:cNvPr id="16" name="Rectangle 15"/>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62</a:t>
              </a:r>
            </a:p>
          </p:txBody>
        </p:sp>
        <p:sp>
          <p:nvSpPr>
            <p:cNvPr id="17" name="Rectangle 16"/>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grpSp>
        <p:nvGrpSpPr>
          <p:cNvPr id="7" name="Group 17"/>
          <p:cNvGrpSpPr/>
          <p:nvPr/>
        </p:nvGrpSpPr>
        <p:grpSpPr>
          <a:xfrm>
            <a:off x="6779893" y="1475117"/>
            <a:ext cx="1207618" cy="329184"/>
            <a:chOff x="3595652" y="5076750"/>
            <a:chExt cx="1207618" cy="329184"/>
          </a:xfrm>
        </p:grpSpPr>
        <p:sp>
          <p:nvSpPr>
            <p:cNvPr id="19" name="Rectangle 18"/>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89</a:t>
              </a:r>
            </a:p>
          </p:txBody>
        </p:sp>
        <p:sp>
          <p:nvSpPr>
            <p:cNvPr id="20" name="Rectangle 19"/>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cxnSp>
        <p:nvCxnSpPr>
          <p:cNvPr id="21" name="Straight Arrow Connector 20"/>
          <p:cNvCxnSpPr>
            <a:endCxn id="13" idx="1"/>
          </p:cNvCxnSpPr>
          <p:nvPr/>
        </p:nvCxnSpPr>
        <p:spPr>
          <a:xfrm flipV="1">
            <a:off x="3136924" y="1639709"/>
            <a:ext cx="554078" cy="36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V="1">
            <a:off x="4681370" y="1639709"/>
            <a:ext cx="554078" cy="36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V="1">
            <a:off x="6225815" y="1639709"/>
            <a:ext cx="554078" cy="36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7783622" y="1643365"/>
            <a:ext cx="42239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8" name="Group 37"/>
          <p:cNvGrpSpPr/>
          <p:nvPr/>
        </p:nvGrpSpPr>
        <p:grpSpPr>
          <a:xfrm>
            <a:off x="8225562" y="1525917"/>
            <a:ext cx="91440" cy="228600"/>
            <a:chOff x="8102500" y="5127550"/>
            <a:chExt cx="91440" cy="228600"/>
          </a:xfrm>
        </p:grpSpPr>
        <p:cxnSp>
          <p:nvCxnSpPr>
            <p:cNvPr id="26" name="Straight Connector 25"/>
            <p:cNvCxnSpPr/>
            <p:nvPr/>
          </p:nvCxnSpPr>
          <p:spPr>
            <a:xfrm>
              <a:off x="8102500" y="5127550"/>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8148220" y="5161510"/>
              <a:ext cx="0" cy="160681"/>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8193940" y="5185969"/>
              <a:ext cx="0" cy="111761"/>
            </a:xfrm>
            <a:prstGeom prst="line">
              <a:avLst/>
            </a:prstGeom>
          </p:spPr>
          <p:style>
            <a:lnRef idx="2">
              <a:schemeClr val="accent1"/>
            </a:lnRef>
            <a:fillRef idx="0">
              <a:schemeClr val="accent1"/>
            </a:fillRef>
            <a:effectRef idx="1">
              <a:schemeClr val="accent1"/>
            </a:effectRef>
            <a:fontRef idx="minor">
              <a:schemeClr val="tx1"/>
            </a:fontRef>
          </p:style>
        </p:cxnSp>
      </p:grpSp>
      <p:sp>
        <p:nvSpPr>
          <p:cNvPr id="29" name="Rectangle 28"/>
          <p:cNvSpPr/>
          <p:nvPr/>
        </p:nvSpPr>
        <p:spPr>
          <a:xfrm>
            <a:off x="1260594" y="1475117"/>
            <a:ext cx="432206" cy="329184"/>
          </a:xfrm>
          <a:prstGeom prst="rect">
            <a:avLst/>
          </a:prstGeom>
          <a:solidFill>
            <a:schemeClr val="accent3">
              <a:lumMod val="20000"/>
              <a:lumOff val="80000"/>
            </a:schemeClr>
          </a:solidFill>
          <a:ln>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30" name="Straight Arrow Connector 29"/>
          <p:cNvCxnSpPr/>
          <p:nvPr/>
        </p:nvCxnSpPr>
        <p:spPr>
          <a:xfrm>
            <a:off x="1476255" y="1639709"/>
            <a:ext cx="67030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729909" y="1501209"/>
            <a:ext cx="556563"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head</a:t>
            </a:r>
          </a:p>
        </p:txBody>
      </p:sp>
      <p:sp>
        <p:nvSpPr>
          <p:cNvPr id="32" name="TextBox 31"/>
          <p:cNvSpPr txBox="1"/>
          <p:nvPr/>
        </p:nvSpPr>
        <p:spPr>
          <a:xfrm>
            <a:off x="2261893" y="1809647"/>
            <a:ext cx="556563"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info</a:t>
            </a:r>
          </a:p>
        </p:txBody>
      </p:sp>
      <p:sp>
        <p:nvSpPr>
          <p:cNvPr id="33" name="TextBox 32"/>
          <p:cNvSpPr txBox="1"/>
          <p:nvPr/>
        </p:nvSpPr>
        <p:spPr>
          <a:xfrm>
            <a:off x="2887464" y="1809647"/>
            <a:ext cx="556563"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next</a:t>
            </a:r>
          </a:p>
        </p:txBody>
      </p:sp>
      <p:sp>
        <p:nvSpPr>
          <p:cNvPr id="34" name="TextBox 33"/>
          <p:cNvSpPr txBox="1"/>
          <p:nvPr/>
        </p:nvSpPr>
        <p:spPr>
          <a:xfrm>
            <a:off x="3777517" y="1809647"/>
            <a:ext cx="556563"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info</a:t>
            </a:r>
          </a:p>
        </p:txBody>
      </p:sp>
      <p:sp>
        <p:nvSpPr>
          <p:cNvPr id="35" name="TextBox 34"/>
          <p:cNvSpPr txBox="1"/>
          <p:nvPr/>
        </p:nvSpPr>
        <p:spPr>
          <a:xfrm>
            <a:off x="4403088" y="1809647"/>
            <a:ext cx="556563"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next</a:t>
            </a:r>
          </a:p>
        </p:txBody>
      </p:sp>
      <p:sp>
        <p:nvSpPr>
          <p:cNvPr id="36" name="TextBox 35"/>
          <p:cNvSpPr txBox="1"/>
          <p:nvPr/>
        </p:nvSpPr>
        <p:spPr>
          <a:xfrm>
            <a:off x="5359411" y="1809647"/>
            <a:ext cx="556563"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info</a:t>
            </a:r>
          </a:p>
        </p:txBody>
      </p:sp>
      <p:sp>
        <p:nvSpPr>
          <p:cNvPr id="37" name="TextBox 36"/>
          <p:cNvSpPr txBox="1"/>
          <p:nvPr/>
        </p:nvSpPr>
        <p:spPr>
          <a:xfrm>
            <a:off x="5984982" y="1809647"/>
            <a:ext cx="556563"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next</a:t>
            </a:r>
          </a:p>
        </p:txBody>
      </p:sp>
      <p:sp>
        <p:nvSpPr>
          <p:cNvPr id="38" name="TextBox 37"/>
          <p:cNvSpPr txBox="1"/>
          <p:nvPr/>
        </p:nvSpPr>
        <p:spPr>
          <a:xfrm>
            <a:off x="6879769" y="1809647"/>
            <a:ext cx="556563"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info</a:t>
            </a:r>
          </a:p>
        </p:txBody>
      </p:sp>
      <p:sp>
        <p:nvSpPr>
          <p:cNvPr id="39" name="TextBox 38"/>
          <p:cNvSpPr txBox="1"/>
          <p:nvPr/>
        </p:nvSpPr>
        <p:spPr>
          <a:xfrm>
            <a:off x="7505340" y="1809647"/>
            <a:ext cx="556563"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next</a:t>
            </a:r>
          </a:p>
        </p:txBody>
      </p:sp>
      <p:sp>
        <p:nvSpPr>
          <p:cNvPr id="40" name="TextBox 39"/>
          <p:cNvSpPr txBox="1"/>
          <p:nvPr/>
        </p:nvSpPr>
        <p:spPr>
          <a:xfrm>
            <a:off x="729909" y="2855449"/>
            <a:ext cx="5642891" cy="369332"/>
          </a:xfrm>
          <a:prstGeom prst="rect">
            <a:avLst/>
          </a:prstGeom>
          <a:noFill/>
        </p:spPr>
        <p:txBody>
          <a:bodyPr wrap="none" rtlCol="0">
            <a:spAutoFit/>
          </a:bodyPr>
          <a:lstStyle/>
          <a:p>
            <a:r>
              <a:rPr lang="en-US" dirty="0">
                <a:latin typeface="Segoe Print" pitchFamily="2" charset="0"/>
              </a:rPr>
              <a:t>What do the following expressions evaluate to?</a:t>
            </a:r>
          </a:p>
        </p:txBody>
      </p:sp>
      <p:graphicFrame>
        <p:nvGraphicFramePr>
          <p:cNvPr id="46" name="Table 45"/>
          <p:cNvGraphicFramePr>
            <a:graphicFrameLocks noGrp="1"/>
          </p:cNvGraphicFramePr>
          <p:nvPr/>
        </p:nvGraphicFramePr>
        <p:xfrm>
          <a:off x="1093217" y="3286749"/>
          <a:ext cx="7112796" cy="2595880"/>
        </p:xfrm>
        <a:graphic>
          <a:graphicData uri="http://schemas.openxmlformats.org/drawingml/2006/table">
            <a:tbl>
              <a:tblPr bandRow="1">
                <a:tableStyleId>{5C22544A-7EE6-4342-B048-85BDC9FD1C3A}</a:tableStyleId>
              </a:tblPr>
              <a:tblGrid>
                <a:gridCol w="3742603">
                  <a:extLst>
                    <a:ext uri="{9D8B030D-6E8A-4147-A177-3AD203B41FA5}">
                      <a16:colId xmlns:a16="http://schemas.microsoft.com/office/drawing/2014/main" val="20000"/>
                    </a:ext>
                  </a:extLst>
                </a:gridCol>
                <a:gridCol w="3370193">
                  <a:extLst>
                    <a:ext uri="{9D8B030D-6E8A-4147-A177-3AD203B41FA5}">
                      <a16:colId xmlns:a16="http://schemas.microsoft.com/office/drawing/2014/main" val="20001"/>
                    </a:ext>
                  </a:extLst>
                </a:gridCol>
              </a:tblGrid>
              <a:tr h="370840">
                <a:tc>
                  <a:txBody>
                    <a:bodyPr/>
                    <a:lstStyle/>
                    <a:p>
                      <a:r>
                        <a:rPr lang="en-US" dirty="0"/>
                        <a:t>current</a:t>
                      </a:r>
                    </a:p>
                  </a:txBody>
                  <a:tcPr/>
                </a:tc>
                <a:tc>
                  <a:txBody>
                    <a:bodyPr/>
                    <a:lstStyle/>
                    <a:p>
                      <a:endParaRPr lang="en-US" dirty="0"/>
                    </a:p>
                  </a:txBody>
                  <a:tcPr/>
                </a:tc>
                <a:extLst>
                  <a:ext uri="{0D108BD9-81ED-4DB2-BD59-A6C34878D82A}">
                    <a16:rowId xmlns:a16="http://schemas.microsoft.com/office/drawing/2014/main" val="10000"/>
                  </a:ext>
                </a:extLst>
              </a:tr>
              <a:tr h="370840">
                <a:tc>
                  <a:txBody>
                    <a:bodyPr/>
                    <a:lstStyle/>
                    <a:p>
                      <a:r>
                        <a:rPr lang="en-US" dirty="0"/>
                        <a:t>current-&gt;info</a:t>
                      </a:r>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r>
                        <a:rPr lang="en-US" dirty="0"/>
                        <a:t>current-&gt;next</a:t>
                      </a:r>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current-&gt;next-&gt;info</a:t>
                      </a:r>
                    </a:p>
                  </a:txBody>
                  <a:tcPr/>
                </a:tc>
                <a:tc>
                  <a:txBody>
                    <a:bodyPr/>
                    <a:lstStyle/>
                    <a:p>
                      <a:endParaRPr lang="en-US" dirty="0"/>
                    </a:p>
                  </a:txBody>
                  <a:tcPr/>
                </a:tc>
                <a:extLst>
                  <a:ext uri="{0D108BD9-81ED-4DB2-BD59-A6C34878D82A}">
                    <a16:rowId xmlns:a16="http://schemas.microsoft.com/office/drawing/2014/main" val="10003"/>
                  </a:ext>
                </a:extLst>
              </a:tr>
              <a:tr h="370840">
                <a:tc>
                  <a:txBody>
                    <a:bodyPr/>
                    <a:lstStyle/>
                    <a:p>
                      <a:r>
                        <a:rPr lang="en-US" dirty="0"/>
                        <a:t>current-&gt;next-&gt;next-&gt;info</a:t>
                      </a:r>
                    </a:p>
                  </a:txBody>
                  <a:tcPr/>
                </a:tc>
                <a:tc>
                  <a:txBody>
                    <a:bodyPr/>
                    <a:lstStyle/>
                    <a:p>
                      <a:endParaRPr lang="en-US" dirty="0"/>
                    </a:p>
                  </a:txBody>
                  <a:tcPr/>
                </a:tc>
                <a:extLst>
                  <a:ext uri="{0D108BD9-81ED-4DB2-BD59-A6C34878D82A}">
                    <a16:rowId xmlns:a16="http://schemas.microsoft.com/office/drawing/2014/main" val="10004"/>
                  </a:ext>
                </a:extLst>
              </a:tr>
              <a:tr h="370840">
                <a:tc>
                  <a:txBody>
                    <a:bodyPr/>
                    <a:lstStyle/>
                    <a:p>
                      <a:r>
                        <a:rPr lang="en-US" dirty="0"/>
                        <a:t>current-&gt;next-&gt;next-&gt;next</a:t>
                      </a:r>
                    </a:p>
                  </a:txBody>
                  <a:tcPr/>
                </a:tc>
                <a:tc>
                  <a:txBody>
                    <a:bodyPr/>
                    <a:lstStyle/>
                    <a:p>
                      <a:endParaRPr lang="en-US" dirty="0"/>
                    </a:p>
                  </a:txBody>
                  <a:tcPr/>
                </a:tc>
                <a:extLst>
                  <a:ext uri="{0D108BD9-81ED-4DB2-BD59-A6C34878D82A}">
                    <a16:rowId xmlns:a16="http://schemas.microsoft.com/office/drawing/2014/main" val="10005"/>
                  </a:ext>
                </a:extLst>
              </a:tr>
              <a:tr h="370840">
                <a:tc>
                  <a:txBody>
                    <a:bodyPr/>
                    <a:lstStyle/>
                    <a:p>
                      <a:r>
                        <a:rPr lang="en-US" dirty="0"/>
                        <a:t>current-&gt;next-&gt;next-&gt;next-&gt;next</a:t>
                      </a:r>
                    </a:p>
                  </a:txBody>
                  <a:tcPr/>
                </a:tc>
                <a:tc>
                  <a:txBody>
                    <a:bodyPr/>
                    <a:lstStyle/>
                    <a:p>
                      <a:endParaRPr lang="en-US" dirty="0"/>
                    </a:p>
                  </a:txBody>
                  <a:tcPr/>
                </a:tc>
                <a:extLst>
                  <a:ext uri="{0D108BD9-81ED-4DB2-BD59-A6C34878D82A}">
                    <a16:rowId xmlns:a16="http://schemas.microsoft.com/office/drawing/2014/main" val="10006"/>
                  </a:ext>
                </a:extLst>
              </a:tr>
            </a:tbl>
          </a:graphicData>
        </a:graphic>
      </p:graphicFrame>
      <p:sp>
        <p:nvSpPr>
          <p:cNvPr id="47" name="TextBox 46"/>
          <p:cNvSpPr txBox="1"/>
          <p:nvPr/>
        </p:nvSpPr>
        <p:spPr>
          <a:xfrm>
            <a:off x="4898620" y="3286749"/>
            <a:ext cx="3322576" cy="369332"/>
          </a:xfrm>
          <a:prstGeom prst="rect">
            <a:avLst/>
          </a:prstGeom>
          <a:noFill/>
        </p:spPr>
        <p:txBody>
          <a:bodyPr wrap="none" rtlCol="0">
            <a:spAutoFit/>
          </a:bodyPr>
          <a:lstStyle/>
          <a:p>
            <a:r>
              <a:rPr lang="en-US" dirty="0"/>
              <a:t>address of the 2</a:t>
            </a:r>
            <a:r>
              <a:rPr lang="en-US" baseline="30000" dirty="0"/>
              <a:t>nd</a:t>
            </a:r>
            <a:r>
              <a:rPr lang="en-US" dirty="0"/>
              <a:t> node of the list</a:t>
            </a:r>
          </a:p>
        </p:txBody>
      </p:sp>
      <p:sp>
        <p:nvSpPr>
          <p:cNvPr id="48" name="TextBox 47"/>
          <p:cNvSpPr txBox="1"/>
          <p:nvPr/>
        </p:nvSpPr>
        <p:spPr>
          <a:xfrm>
            <a:off x="4898620" y="3656081"/>
            <a:ext cx="418704" cy="369332"/>
          </a:xfrm>
          <a:prstGeom prst="rect">
            <a:avLst/>
          </a:prstGeom>
          <a:noFill/>
        </p:spPr>
        <p:txBody>
          <a:bodyPr wrap="none" rtlCol="0">
            <a:spAutoFit/>
          </a:bodyPr>
          <a:lstStyle/>
          <a:p>
            <a:r>
              <a:rPr lang="en-US" dirty="0"/>
              <a:t>38</a:t>
            </a:r>
          </a:p>
        </p:txBody>
      </p:sp>
      <p:sp>
        <p:nvSpPr>
          <p:cNvPr id="49" name="TextBox 48"/>
          <p:cNvSpPr txBox="1"/>
          <p:nvPr/>
        </p:nvSpPr>
        <p:spPr>
          <a:xfrm>
            <a:off x="4898620" y="4025413"/>
            <a:ext cx="2387385" cy="369332"/>
          </a:xfrm>
          <a:prstGeom prst="rect">
            <a:avLst/>
          </a:prstGeom>
          <a:noFill/>
        </p:spPr>
        <p:txBody>
          <a:bodyPr wrap="none" rtlCol="0">
            <a:spAutoFit/>
          </a:bodyPr>
          <a:lstStyle/>
          <a:p>
            <a:r>
              <a:rPr lang="en-US" dirty="0"/>
              <a:t>address of the 3</a:t>
            </a:r>
            <a:r>
              <a:rPr lang="en-US" baseline="30000" dirty="0"/>
              <a:t>nd</a:t>
            </a:r>
            <a:r>
              <a:rPr lang="en-US" dirty="0"/>
              <a:t> node</a:t>
            </a:r>
          </a:p>
        </p:txBody>
      </p:sp>
      <p:sp>
        <p:nvSpPr>
          <p:cNvPr id="50" name="TextBox 49"/>
          <p:cNvSpPr txBox="1"/>
          <p:nvPr/>
        </p:nvSpPr>
        <p:spPr>
          <a:xfrm>
            <a:off x="4898620" y="4394745"/>
            <a:ext cx="418704" cy="369332"/>
          </a:xfrm>
          <a:prstGeom prst="rect">
            <a:avLst/>
          </a:prstGeom>
          <a:noFill/>
        </p:spPr>
        <p:txBody>
          <a:bodyPr wrap="none" rtlCol="0">
            <a:spAutoFit/>
          </a:bodyPr>
          <a:lstStyle/>
          <a:p>
            <a:r>
              <a:rPr lang="en-US" dirty="0"/>
              <a:t>62</a:t>
            </a:r>
          </a:p>
        </p:txBody>
      </p:sp>
      <p:sp>
        <p:nvSpPr>
          <p:cNvPr id="52" name="TextBox 51"/>
          <p:cNvSpPr txBox="1"/>
          <p:nvPr/>
        </p:nvSpPr>
        <p:spPr>
          <a:xfrm>
            <a:off x="4898620" y="4764077"/>
            <a:ext cx="418704" cy="369332"/>
          </a:xfrm>
          <a:prstGeom prst="rect">
            <a:avLst/>
          </a:prstGeom>
          <a:noFill/>
        </p:spPr>
        <p:txBody>
          <a:bodyPr wrap="none" rtlCol="0">
            <a:spAutoFit/>
          </a:bodyPr>
          <a:lstStyle/>
          <a:p>
            <a:r>
              <a:rPr lang="en-US" dirty="0"/>
              <a:t>89</a:t>
            </a:r>
          </a:p>
        </p:txBody>
      </p:sp>
      <p:sp>
        <p:nvSpPr>
          <p:cNvPr id="53" name="TextBox 52"/>
          <p:cNvSpPr txBox="1"/>
          <p:nvPr/>
        </p:nvSpPr>
        <p:spPr>
          <a:xfrm>
            <a:off x="4898620" y="5133409"/>
            <a:ext cx="301686" cy="369332"/>
          </a:xfrm>
          <a:prstGeom prst="rect">
            <a:avLst/>
          </a:prstGeom>
          <a:noFill/>
        </p:spPr>
        <p:txBody>
          <a:bodyPr wrap="none" rtlCol="0">
            <a:spAutoFit/>
          </a:bodyPr>
          <a:lstStyle/>
          <a:p>
            <a:r>
              <a:rPr lang="en-US" dirty="0"/>
              <a:t>0</a:t>
            </a:r>
          </a:p>
        </p:txBody>
      </p:sp>
      <p:sp>
        <p:nvSpPr>
          <p:cNvPr id="54" name="TextBox 53"/>
          <p:cNvSpPr txBox="1"/>
          <p:nvPr/>
        </p:nvSpPr>
        <p:spPr>
          <a:xfrm>
            <a:off x="4898620" y="5502741"/>
            <a:ext cx="2148217" cy="369332"/>
          </a:xfrm>
          <a:prstGeom prst="rect">
            <a:avLst/>
          </a:prstGeom>
          <a:noFill/>
        </p:spPr>
        <p:txBody>
          <a:bodyPr wrap="none" rtlCol="0">
            <a:spAutoFit/>
          </a:bodyPr>
          <a:lstStyle/>
          <a:p>
            <a:r>
              <a:rPr lang="en-US" dirty="0"/>
              <a:t>does not exist, error!</a:t>
            </a:r>
          </a:p>
        </p:txBody>
      </p:sp>
      <p:sp>
        <p:nvSpPr>
          <p:cNvPr id="45" name="Rectangle 44"/>
          <p:cNvSpPr/>
          <p:nvPr/>
        </p:nvSpPr>
        <p:spPr>
          <a:xfrm>
            <a:off x="3552986" y="2353417"/>
            <a:ext cx="432206" cy="329184"/>
          </a:xfrm>
          <a:prstGeom prst="rect">
            <a:avLst/>
          </a:prstGeom>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6" name="TextBox 55"/>
          <p:cNvSpPr txBox="1"/>
          <p:nvPr/>
        </p:nvSpPr>
        <p:spPr>
          <a:xfrm>
            <a:off x="2719181" y="2379509"/>
            <a:ext cx="835485"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current</a:t>
            </a:r>
          </a:p>
        </p:txBody>
      </p:sp>
      <p:cxnSp>
        <p:nvCxnSpPr>
          <p:cNvPr id="61" name="Straight Arrow Connector 60"/>
          <p:cNvCxnSpPr/>
          <p:nvPr/>
        </p:nvCxnSpPr>
        <p:spPr>
          <a:xfrm flipV="1">
            <a:off x="3777517" y="1809647"/>
            <a:ext cx="0" cy="692013"/>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62" name="Rounded Rectangle 61"/>
          <p:cNvSpPr/>
          <p:nvPr/>
        </p:nvSpPr>
        <p:spPr>
          <a:xfrm>
            <a:off x="1260594" y="6038197"/>
            <a:ext cx="7690725" cy="311137"/>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b="1" dirty="0">
                <a:latin typeface="Segoe Print" pitchFamily="2" charset="0"/>
              </a:rPr>
              <a:t>A question</a:t>
            </a:r>
            <a:r>
              <a:rPr lang="en-US" sz="1200" dirty="0">
                <a:latin typeface="Segoe Print" pitchFamily="2" charset="0"/>
              </a:rPr>
              <a:t>:  how may we move the </a:t>
            </a:r>
            <a:r>
              <a:rPr lang="en-US" sz="1200" dirty="0">
                <a:latin typeface="Menlo" pitchFamily="49" charset="0"/>
                <a:ea typeface="Menlo" pitchFamily="49" charset="0"/>
                <a:cs typeface="Menlo" pitchFamily="49" charset="0"/>
              </a:rPr>
              <a:t>current</a:t>
            </a:r>
            <a:r>
              <a:rPr lang="en-US" sz="1200" dirty="0">
                <a:latin typeface="Segoe Print" pitchFamily="2" charset="0"/>
              </a:rPr>
              <a:t> pointer to point to the previous node?</a:t>
            </a:r>
            <a:endParaRPr lang="en-US" sz="1200" dirty="0">
              <a:latin typeface="Menlo" pitchFamily="49" charset="0"/>
              <a:ea typeface="Menlo" pitchFamily="49" charset="0"/>
              <a:cs typeface="Menlo" pitchFamily="49" charset="0"/>
            </a:endParaRPr>
          </a:p>
        </p:txBody>
      </p:sp>
      <p:sp>
        <p:nvSpPr>
          <p:cNvPr id="63" name="Slide Number Placeholder 62"/>
          <p:cNvSpPr>
            <a:spLocks noGrp="1"/>
          </p:cNvSpPr>
          <p:nvPr>
            <p:ph type="sldNum" sz="quarter" idx="12"/>
          </p:nvPr>
        </p:nvSpPr>
        <p:spPr/>
        <p:txBody>
          <a:bodyPr/>
          <a:lstStyle/>
          <a:p>
            <a:fld id="{A2D5F323-9395-A24C-8003-89F99F5948AE}" type="slidenum">
              <a:rPr lang="en-US" smtClean="0"/>
              <a:pPr/>
              <a:t>64</a:t>
            </a:fld>
            <a:endParaRPr lang="en-US"/>
          </a:p>
        </p:txBody>
      </p:sp>
    </p:spTree>
    <p:extLst>
      <p:ext uri="{BB962C8B-B14F-4D97-AF65-F5344CB8AC3E}">
        <p14:creationId xmlns:p14="http://schemas.microsoft.com/office/powerpoint/2010/main" val="2826049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8" grpId="0"/>
      <p:bldP spid="49" grpId="0"/>
      <p:bldP spid="50" grpId="0"/>
      <p:bldP spid="52" grpId="0"/>
      <p:bldP spid="53" grpId="0"/>
      <p:bldP spid="54"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17638"/>
            <a:ext cx="8229600" cy="4708525"/>
          </a:xfrm>
        </p:spPr>
        <p:txBody>
          <a:bodyPr/>
          <a:lstStyle/>
          <a:p>
            <a:r>
              <a:rPr lang="en-US" dirty="0"/>
              <a:t>Traversing:  to go through the nodes in a linked list one-by-one, starting from the first node.</a:t>
            </a:r>
          </a:p>
        </p:txBody>
      </p:sp>
      <p:sp>
        <p:nvSpPr>
          <p:cNvPr id="81" name="Rectangle 80"/>
          <p:cNvSpPr/>
          <p:nvPr/>
        </p:nvSpPr>
        <p:spPr>
          <a:xfrm>
            <a:off x="394573" y="4207859"/>
            <a:ext cx="8585200" cy="1885445"/>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Rectangle 79"/>
          <p:cNvSpPr/>
          <p:nvPr/>
        </p:nvSpPr>
        <p:spPr>
          <a:xfrm>
            <a:off x="394573" y="2322414"/>
            <a:ext cx="8585200" cy="1885445"/>
          </a:xfrm>
          <a:prstGeom prst="rect">
            <a:avLst/>
          </a:prstGeom>
          <a:solidFill>
            <a:schemeClr val="bg1">
              <a:lumMod val="95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Traversing a Linked List</a:t>
            </a:r>
          </a:p>
        </p:txBody>
      </p:sp>
      <p:grpSp>
        <p:nvGrpSpPr>
          <p:cNvPr id="5" name="Group 12"/>
          <p:cNvGrpSpPr/>
          <p:nvPr/>
        </p:nvGrpSpPr>
        <p:grpSpPr>
          <a:xfrm>
            <a:off x="2273208" y="3140003"/>
            <a:ext cx="1207618" cy="329184"/>
            <a:chOff x="2023494" y="5076750"/>
            <a:chExt cx="1207618" cy="329184"/>
          </a:xfrm>
        </p:grpSpPr>
        <p:sp>
          <p:nvSpPr>
            <p:cNvPr id="6" name="Rectangle 5"/>
            <p:cNvSpPr/>
            <p:nvPr/>
          </p:nvSpPr>
          <p:spPr>
            <a:xfrm>
              <a:off x="2023494"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23</a:t>
              </a:r>
            </a:p>
          </p:txBody>
        </p:sp>
        <p:sp>
          <p:nvSpPr>
            <p:cNvPr id="7" name="Rectangle 6"/>
            <p:cNvSpPr/>
            <p:nvPr/>
          </p:nvSpPr>
          <p:spPr>
            <a:xfrm>
              <a:off x="2798906"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grpSp>
        <p:nvGrpSpPr>
          <p:cNvPr id="8" name="Group 13"/>
          <p:cNvGrpSpPr/>
          <p:nvPr/>
        </p:nvGrpSpPr>
        <p:grpSpPr>
          <a:xfrm>
            <a:off x="3817654" y="3140003"/>
            <a:ext cx="1207618" cy="329184"/>
            <a:chOff x="3595652" y="5076750"/>
            <a:chExt cx="1207618" cy="329184"/>
          </a:xfrm>
        </p:grpSpPr>
        <p:sp>
          <p:nvSpPr>
            <p:cNvPr id="9" name="Rectangle 8"/>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38</a:t>
              </a:r>
            </a:p>
          </p:txBody>
        </p:sp>
        <p:sp>
          <p:nvSpPr>
            <p:cNvPr id="10" name="Rectangle 9"/>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grpSp>
        <p:nvGrpSpPr>
          <p:cNvPr id="11" name="Group 10"/>
          <p:cNvGrpSpPr/>
          <p:nvPr/>
        </p:nvGrpSpPr>
        <p:grpSpPr>
          <a:xfrm>
            <a:off x="5362100" y="3140003"/>
            <a:ext cx="1207618" cy="329184"/>
            <a:chOff x="3595652" y="5076750"/>
            <a:chExt cx="1207618" cy="329184"/>
          </a:xfrm>
        </p:grpSpPr>
        <p:sp>
          <p:nvSpPr>
            <p:cNvPr id="12" name="Rectangle 11"/>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62</a:t>
              </a:r>
            </a:p>
          </p:txBody>
        </p:sp>
        <p:sp>
          <p:nvSpPr>
            <p:cNvPr id="13" name="Rectangle 12"/>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grpSp>
        <p:nvGrpSpPr>
          <p:cNvPr id="14" name="Group 13"/>
          <p:cNvGrpSpPr/>
          <p:nvPr/>
        </p:nvGrpSpPr>
        <p:grpSpPr>
          <a:xfrm>
            <a:off x="6906545" y="3140003"/>
            <a:ext cx="1207618" cy="329184"/>
            <a:chOff x="3595652" y="5076750"/>
            <a:chExt cx="1207618" cy="329184"/>
          </a:xfrm>
        </p:grpSpPr>
        <p:sp>
          <p:nvSpPr>
            <p:cNvPr id="15" name="Rectangle 14"/>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89</a:t>
              </a:r>
            </a:p>
          </p:txBody>
        </p:sp>
        <p:sp>
          <p:nvSpPr>
            <p:cNvPr id="16" name="Rectangle 15"/>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cxnSp>
        <p:nvCxnSpPr>
          <p:cNvPr id="17" name="Straight Arrow Connector 16"/>
          <p:cNvCxnSpPr>
            <a:endCxn id="9" idx="1"/>
          </p:cNvCxnSpPr>
          <p:nvPr/>
        </p:nvCxnSpPr>
        <p:spPr>
          <a:xfrm flipV="1">
            <a:off x="3263576" y="3304595"/>
            <a:ext cx="554078" cy="36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V="1">
            <a:off x="4808022" y="3304595"/>
            <a:ext cx="554078" cy="36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V="1">
            <a:off x="6352467" y="3304595"/>
            <a:ext cx="554078" cy="36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7910274" y="3308251"/>
            <a:ext cx="42239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21" name="Group 37"/>
          <p:cNvGrpSpPr/>
          <p:nvPr/>
        </p:nvGrpSpPr>
        <p:grpSpPr>
          <a:xfrm>
            <a:off x="8352214" y="3190803"/>
            <a:ext cx="91440" cy="228600"/>
            <a:chOff x="8102500" y="5127550"/>
            <a:chExt cx="91440" cy="228600"/>
          </a:xfrm>
        </p:grpSpPr>
        <p:cxnSp>
          <p:nvCxnSpPr>
            <p:cNvPr id="22" name="Straight Connector 21"/>
            <p:cNvCxnSpPr/>
            <p:nvPr/>
          </p:nvCxnSpPr>
          <p:spPr>
            <a:xfrm>
              <a:off x="8102500" y="5127550"/>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8148220" y="5161510"/>
              <a:ext cx="0" cy="160681"/>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8193940" y="5185969"/>
              <a:ext cx="0" cy="111761"/>
            </a:xfrm>
            <a:prstGeom prst="line">
              <a:avLst/>
            </a:prstGeom>
          </p:spPr>
          <p:style>
            <a:lnRef idx="2">
              <a:schemeClr val="accent1"/>
            </a:lnRef>
            <a:fillRef idx="0">
              <a:schemeClr val="accent1"/>
            </a:fillRef>
            <a:effectRef idx="1">
              <a:schemeClr val="accent1"/>
            </a:effectRef>
            <a:fontRef idx="minor">
              <a:schemeClr val="tx1"/>
            </a:fontRef>
          </p:style>
        </p:cxnSp>
      </p:grpSp>
      <p:sp>
        <p:nvSpPr>
          <p:cNvPr id="25" name="Rectangle 24"/>
          <p:cNvSpPr/>
          <p:nvPr/>
        </p:nvSpPr>
        <p:spPr>
          <a:xfrm>
            <a:off x="1387246" y="3140003"/>
            <a:ext cx="432206" cy="329184"/>
          </a:xfrm>
          <a:prstGeom prst="rect">
            <a:avLst/>
          </a:prstGeom>
          <a:solidFill>
            <a:schemeClr val="accent3">
              <a:lumMod val="20000"/>
              <a:lumOff val="80000"/>
            </a:schemeClr>
          </a:solidFill>
          <a:ln>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26" name="Straight Arrow Connector 25"/>
          <p:cNvCxnSpPr/>
          <p:nvPr/>
        </p:nvCxnSpPr>
        <p:spPr>
          <a:xfrm>
            <a:off x="1602907" y="3304595"/>
            <a:ext cx="67030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856561" y="3166095"/>
            <a:ext cx="556563"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head</a:t>
            </a:r>
          </a:p>
        </p:txBody>
      </p:sp>
      <p:sp>
        <p:nvSpPr>
          <p:cNvPr id="28" name="TextBox 27"/>
          <p:cNvSpPr txBox="1"/>
          <p:nvPr/>
        </p:nvSpPr>
        <p:spPr>
          <a:xfrm>
            <a:off x="2388545" y="3474533"/>
            <a:ext cx="556563"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info</a:t>
            </a:r>
          </a:p>
        </p:txBody>
      </p:sp>
      <p:sp>
        <p:nvSpPr>
          <p:cNvPr id="29" name="TextBox 28"/>
          <p:cNvSpPr txBox="1"/>
          <p:nvPr/>
        </p:nvSpPr>
        <p:spPr>
          <a:xfrm>
            <a:off x="3014116" y="3474533"/>
            <a:ext cx="556563"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next</a:t>
            </a:r>
          </a:p>
        </p:txBody>
      </p:sp>
      <p:sp>
        <p:nvSpPr>
          <p:cNvPr id="30" name="TextBox 29"/>
          <p:cNvSpPr txBox="1"/>
          <p:nvPr/>
        </p:nvSpPr>
        <p:spPr>
          <a:xfrm>
            <a:off x="3904169" y="3474533"/>
            <a:ext cx="556563"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info</a:t>
            </a:r>
          </a:p>
        </p:txBody>
      </p:sp>
      <p:sp>
        <p:nvSpPr>
          <p:cNvPr id="31" name="TextBox 30"/>
          <p:cNvSpPr txBox="1"/>
          <p:nvPr/>
        </p:nvSpPr>
        <p:spPr>
          <a:xfrm>
            <a:off x="4529740" y="3474533"/>
            <a:ext cx="556563"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next</a:t>
            </a:r>
          </a:p>
        </p:txBody>
      </p:sp>
      <p:sp>
        <p:nvSpPr>
          <p:cNvPr id="32" name="TextBox 31"/>
          <p:cNvSpPr txBox="1"/>
          <p:nvPr/>
        </p:nvSpPr>
        <p:spPr>
          <a:xfrm>
            <a:off x="5486063" y="3474533"/>
            <a:ext cx="556563"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info</a:t>
            </a:r>
          </a:p>
        </p:txBody>
      </p:sp>
      <p:sp>
        <p:nvSpPr>
          <p:cNvPr id="33" name="TextBox 32"/>
          <p:cNvSpPr txBox="1"/>
          <p:nvPr/>
        </p:nvSpPr>
        <p:spPr>
          <a:xfrm>
            <a:off x="6111634" y="3474533"/>
            <a:ext cx="556563"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next</a:t>
            </a:r>
          </a:p>
        </p:txBody>
      </p:sp>
      <p:sp>
        <p:nvSpPr>
          <p:cNvPr id="34" name="TextBox 33"/>
          <p:cNvSpPr txBox="1"/>
          <p:nvPr/>
        </p:nvSpPr>
        <p:spPr>
          <a:xfrm>
            <a:off x="7006421" y="3474533"/>
            <a:ext cx="556563"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info</a:t>
            </a:r>
          </a:p>
        </p:txBody>
      </p:sp>
      <p:sp>
        <p:nvSpPr>
          <p:cNvPr id="35" name="TextBox 34"/>
          <p:cNvSpPr txBox="1"/>
          <p:nvPr/>
        </p:nvSpPr>
        <p:spPr>
          <a:xfrm>
            <a:off x="7631992" y="3474533"/>
            <a:ext cx="556563"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next</a:t>
            </a:r>
          </a:p>
        </p:txBody>
      </p:sp>
      <p:sp>
        <p:nvSpPr>
          <p:cNvPr id="36" name="Rectangle 35"/>
          <p:cNvSpPr/>
          <p:nvPr/>
        </p:nvSpPr>
        <p:spPr>
          <a:xfrm>
            <a:off x="476397" y="2518913"/>
            <a:ext cx="3214605" cy="431321"/>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tx1"/>
                </a:solidFill>
                <a:latin typeface="Menlo" pitchFamily="49" charset="0"/>
                <a:ea typeface="Menlo" pitchFamily="49" charset="0"/>
                <a:cs typeface="Menlo" pitchFamily="49" charset="0"/>
              </a:rPr>
              <a:t>Node * current = head;</a:t>
            </a:r>
          </a:p>
        </p:txBody>
      </p:sp>
      <p:sp>
        <p:nvSpPr>
          <p:cNvPr id="37" name="Rectangle 36"/>
          <p:cNvSpPr/>
          <p:nvPr/>
        </p:nvSpPr>
        <p:spPr>
          <a:xfrm>
            <a:off x="2172442" y="3751532"/>
            <a:ext cx="432206" cy="329184"/>
          </a:xfrm>
          <a:prstGeom prst="rect">
            <a:avLst/>
          </a:prstGeom>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8" name="TextBox 37"/>
          <p:cNvSpPr txBox="1"/>
          <p:nvPr/>
        </p:nvSpPr>
        <p:spPr>
          <a:xfrm>
            <a:off x="1338637" y="3777624"/>
            <a:ext cx="835485" cy="276999"/>
          </a:xfrm>
          <a:prstGeom prst="rect">
            <a:avLst/>
          </a:prstGeom>
          <a:noFill/>
        </p:spPr>
        <p:txBody>
          <a:bodyPr wrap="square" rtlCol="0">
            <a:spAutoFit/>
          </a:bodyPr>
          <a:lstStyle/>
          <a:p>
            <a:r>
              <a:rPr lang="en-US" sz="1200" dirty="0">
                <a:latin typeface="Menlo" pitchFamily="49" charset="0"/>
                <a:ea typeface="Menlo" pitchFamily="49" charset="0"/>
                <a:cs typeface="Menlo" pitchFamily="49" charset="0"/>
              </a:rPr>
              <a:t>current</a:t>
            </a:r>
          </a:p>
        </p:txBody>
      </p:sp>
      <p:cxnSp>
        <p:nvCxnSpPr>
          <p:cNvPr id="39" name="Straight Arrow Connector 38"/>
          <p:cNvCxnSpPr/>
          <p:nvPr/>
        </p:nvCxnSpPr>
        <p:spPr>
          <a:xfrm flipH="1" flipV="1">
            <a:off x="2388545" y="3474533"/>
            <a:ext cx="8428" cy="425243"/>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41" name="Rectangle 40"/>
          <p:cNvSpPr/>
          <p:nvPr/>
        </p:nvSpPr>
        <p:spPr>
          <a:xfrm>
            <a:off x="476397" y="4364966"/>
            <a:ext cx="3214605" cy="431321"/>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tx1"/>
                </a:solidFill>
                <a:latin typeface="Menlo" pitchFamily="49" charset="0"/>
                <a:ea typeface="Menlo" pitchFamily="49" charset="0"/>
                <a:cs typeface="Menlo" pitchFamily="49" charset="0"/>
              </a:rPr>
              <a:t>current = current-&gt;next;</a:t>
            </a:r>
          </a:p>
        </p:txBody>
      </p:sp>
      <p:grpSp>
        <p:nvGrpSpPr>
          <p:cNvPr id="42" name="Group 12"/>
          <p:cNvGrpSpPr/>
          <p:nvPr/>
        </p:nvGrpSpPr>
        <p:grpSpPr>
          <a:xfrm>
            <a:off x="2273208" y="4996595"/>
            <a:ext cx="1207618" cy="329184"/>
            <a:chOff x="2023494" y="5076750"/>
            <a:chExt cx="1207618" cy="329184"/>
          </a:xfrm>
        </p:grpSpPr>
        <p:sp>
          <p:nvSpPr>
            <p:cNvPr id="43" name="Rectangle 42"/>
            <p:cNvSpPr/>
            <p:nvPr/>
          </p:nvSpPr>
          <p:spPr>
            <a:xfrm>
              <a:off x="2023494"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23</a:t>
              </a:r>
            </a:p>
          </p:txBody>
        </p:sp>
        <p:sp>
          <p:nvSpPr>
            <p:cNvPr id="44" name="Rectangle 43"/>
            <p:cNvSpPr/>
            <p:nvPr/>
          </p:nvSpPr>
          <p:spPr>
            <a:xfrm>
              <a:off x="2798906"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grpSp>
        <p:nvGrpSpPr>
          <p:cNvPr id="45" name="Group 13"/>
          <p:cNvGrpSpPr/>
          <p:nvPr/>
        </p:nvGrpSpPr>
        <p:grpSpPr>
          <a:xfrm>
            <a:off x="3817654" y="4996595"/>
            <a:ext cx="1207618" cy="329184"/>
            <a:chOff x="3595652" y="5076750"/>
            <a:chExt cx="1207618" cy="329184"/>
          </a:xfrm>
        </p:grpSpPr>
        <p:sp>
          <p:nvSpPr>
            <p:cNvPr id="46" name="Rectangle 45"/>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38</a:t>
              </a:r>
            </a:p>
          </p:txBody>
        </p:sp>
        <p:sp>
          <p:nvSpPr>
            <p:cNvPr id="47" name="Rectangle 46"/>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grpSp>
        <p:nvGrpSpPr>
          <p:cNvPr id="48" name="Group 47"/>
          <p:cNvGrpSpPr/>
          <p:nvPr/>
        </p:nvGrpSpPr>
        <p:grpSpPr>
          <a:xfrm>
            <a:off x="5362100" y="4996595"/>
            <a:ext cx="1207618" cy="329184"/>
            <a:chOff x="3595652" y="5076750"/>
            <a:chExt cx="1207618" cy="329184"/>
          </a:xfrm>
        </p:grpSpPr>
        <p:sp>
          <p:nvSpPr>
            <p:cNvPr id="49" name="Rectangle 48"/>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62</a:t>
              </a:r>
            </a:p>
          </p:txBody>
        </p:sp>
        <p:sp>
          <p:nvSpPr>
            <p:cNvPr id="50" name="Rectangle 49"/>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grpSp>
        <p:nvGrpSpPr>
          <p:cNvPr id="51" name="Group 50"/>
          <p:cNvGrpSpPr/>
          <p:nvPr/>
        </p:nvGrpSpPr>
        <p:grpSpPr>
          <a:xfrm>
            <a:off x="6906545" y="4996595"/>
            <a:ext cx="1207618" cy="329184"/>
            <a:chOff x="3595652" y="5076750"/>
            <a:chExt cx="1207618" cy="329184"/>
          </a:xfrm>
        </p:grpSpPr>
        <p:sp>
          <p:nvSpPr>
            <p:cNvPr id="52" name="Rectangle 51"/>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89</a:t>
              </a:r>
            </a:p>
          </p:txBody>
        </p:sp>
        <p:sp>
          <p:nvSpPr>
            <p:cNvPr id="53" name="Rectangle 52"/>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cxnSp>
        <p:nvCxnSpPr>
          <p:cNvPr id="54" name="Straight Arrow Connector 53"/>
          <p:cNvCxnSpPr>
            <a:endCxn id="46" idx="1"/>
          </p:cNvCxnSpPr>
          <p:nvPr/>
        </p:nvCxnSpPr>
        <p:spPr>
          <a:xfrm flipV="1">
            <a:off x="3263576" y="5161187"/>
            <a:ext cx="554078" cy="36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V="1">
            <a:off x="4808022" y="5161187"/>
            <a:ext cx="554078" cy="36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6352467" y="5161187"/>
            <a:ext cx="554078" cy="36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a:off x="7910274" y="5164843"/>
            <a:ext cx="42239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58" name="Group 37"/>
          <p:cNvGrpSpPr/>
          <p:nvPr/>
        </p:nvGrpSpPr>
        <p:grpSpPr>
          <a:xfrm>
            <a:off x="8352214" y="5047395"/>
            <a:ext cx="91440" cy="228600"/>
            <a:chOff x="8102500" y="5127550"/>
            <a:chExt cx="91440" cy="228600"/>
          </a:xfrm>
        </p:grpSpPr>
        <p:cxnSp>
          <p:nvCxnSpPr>
            <p:cNvPr id="59" name="Straight Connector 58"/>
            <p:cNvCxnSpPr/>
            <p:nvPr/>
          </p:nvCxnSpPr>
          <p:spPr>
            <a:xfrm>
              <a:off x="8102500" y="5127550"/>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8148220" y="5161510"/>
              <a:ext cx="0" cy="160681"/>
            </a:xfrm>
            <a:prstGeom prst="line">
              <a:avLst/>
            </a:prstGeom>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8193940" y="5185969"/>
              <a:ext cx="0" cy="111761"/>
            </a:xfrm>
            <a:prstGeom prst="line">
              <a:avLst/>
            </a:prstGeom>
          </p:spPr>
          <p:style>
            <a:lnRef idx="2">
              <a:schemeClr val="accent1"/>
            </a:lnRef>
            <a:fillRef idx="0">
              <a:schemeClr val="accent1"/>
            </a:fillRef>
            <a:effectRef idx="1">
              <a:schemeClr val="accent1"/>
            </a:effectRef>
            <a:fontRef idx="minor">
              <a:schemeClr val="tx1"/>
            </a:fontRef>
          </p:style>
        </p:cxnSp>
      </p:grpSp>
      <p:sp>
        <p:nvSpPr>
          <p:cNvPr id="62" name="Rectangle 61"/>
          <p:cNvSpPr/>
          <p:nvPr/>
        </p:nvSpPr>
        <p:spPr>
          <a:xfrm>
            <a:off x="1387246" y="4996595"/>
            <a:ext cx="432206" cy="329184"/>
          </a:xfrm>
          <a:prstGeom prst="rect">
            <a:avLst/>
          </a:prstGeom>
          <a:solidFill>
            <a:schemeClr val="accent3">
              <a:lumMod val="20000"/>
              <a:lumOff val="80000"/>
            </a:schemeClr>
          </a:solidFill>
          <a:ln>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63" name="Straight Arrow Connector 62"/>
          <p:cNvCxnSpPr/>
          <p:nvPr/>
        </p:nvCxnSpPr>
        <p:spPr>
          <a:xfrm>
            <a:off x="1602907" y="5161187"/>
            <a:ext cx="67030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4" name="TextBox 63"/>
          <p:cNvSpPr txBox="1"/>
          <p:nvPr/>
        </p:nvSpPr>
        <p:spPr>
          <a:xfrm>
            <a:off x="856561" y="5022687"/>
            <a:ext cx="556563"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head</a:t>
            </a:r>
          </a:p>
        </p:txBody>
      </p:sp>
      <p:sp>
        <p:nvSpPr>
          <p:cNvPr id="65" name="TextBox 64"/>
          <p:cNvSpPr txBox="1"/>
          <p:nvPr/>
        </p:nvSpPr>
        <p:spPr>
          <a:xfrm>
            <a:off x="2388545" y="5331125"/>
            <a:ext cx="556563"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info</a:t>
            </a:r>
          </a:p>
        </p:txBody>
      </p:sp>
      <p:sp>
        <p:nvSpPr>
          <p:cNvPr id="66" name="TextBox 65"/>
          <p:cNvSpPr txBox="1"/>
          <p:nvPr/>
        </p:nvSpPr>
        <p:spPr>
          <a:xfrm>
            <a:off x="3014116" y="5331125"/>
            <a:ext cx="556563"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next</a:t>
            </a:r>
          </a:p>
        </p:txBody>
      </p:sp>
      <p:sp>
        <p:nvSpPr>
          <p:cNvPr id="67" name="TextBox 66"/>
          <p:cNvSpPr txBox="1"/>
          <p:nvPr/>
        </p:nvSpPr>
        <p:spPr>
          <a:xfrm>
            <a:off x="3904169" y="5331125"/>
            <a:ext cx="556563"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info</a:t>
            </a:r>
          </a:p>
        </p:txBody>
      </p:sp>
      <p:sp>
        <p:nvSpPr>
          <p:cNvPr id="68" name="TextBox 67"/>
          <p:cNvSpPr txBox="1"/>
          <p:nvPr/>
        </p:nvSpPr>
        <p:spPr>
          <a:xfrm>
            <a:off x="4529740" y="5331125"/>
            <a:ext cx="556563"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next</a:t>
            </a:r>
          </a:p>
        </p:txBody>
      </p:sp>
      <p:sp>
        <p:nvSpPr>
          <p:cNvPr id="69" name="TextBox 68"/>
          <p:cNvSpPr txBox="1"/>
          <p:nvPr/>
        </p:nvSpPr>
        <p:spPr>
          <a:xfrm>
            <a:off x="5486063" y="5331125"/>
            <a:ext cx="556563"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info</a:t>
            </a:r>
          </a:p>
        </p:txBody>
      </p:sp>
      <p:sp>
        <p:nvSpPr>
          <p:cNvPr id="70" name="TextBox 69"/>
          <p:cNvSpPr txBox="1"/>
          <p:nvPr/>
        </p:nvSpPr>
        <p:spPr>
          <a:xfrm>
            <a:off x="6111634" y="5331125"/>
            <a:ext cx="556563"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next</a:t>
            </a:r>
          </a:p>
        </p:txBody>
      </p:sp>
      <p:sp>
        <p:nvSpPr>
          <p:cNvPr id="71" name="TextBox 70"/>
          <p:cNvSpPr txBox="1"/>
          <p:nvPr/>
        </p:nvSpPr>
        <p:spPr>
          <a:xfrm>
            <a:off x="7006421" y="5331125"/>
            <a:ext cx="556563"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info</a:t>
            </a:r>
          </a:p>
        </p:txBody>
      </p:sp>
      <p:sp>
        <p:nvSpPr>
          <p:cNvPr id="72" name="TextBox 71"/>
          <p:cNvSpPr txBox="1"/>
          <p:nvPr/>
        </p:nvSpPr>
        <p:spPr>
          <a:xfrm>
            <a:off x="7631992" y="5331125"/>
            <a:ext cx="556563"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next</a:t>
            </a:r>
          </a:p>
        </p:txBody>
      </p:sp>
      <p:sp>
        <p:nvSpPr>
          <p:cNvPr id="73" name="Rectangle 72"/>
          <p:cNvSpPr/>
          <p:nvPr/>
        </p:nvSpPr>
        <p:spPr>
          <a:xfrm>
            <a:off x="3691002" y="5608124"/>
            <a:ext cx="432206" cy="329184"/>
          </a:xfrm>
          <a:prstGeom prst="rect">
            <a:avLst/>
          </a:prstGeom>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74" name="TextBox 73"/>
          <p:cNvSpPr txBox="1"/>
          <p:nvPr/>
        </p:nvSpPr>
        <p:spPr>
          <a:xfrm>
            <a:off x="2857197" y="5634216"/>
            <a:ext cx="835485" cy="276999"/>
          </a:xfrm>
          <a:prstGeom prst="rect">
            <a:avLst/>
          </a:prstGeom>
          <a:noFill/>
        </p:spPr>
        <p:txBody>
          <a:bodyPr wrap="square" rtlCol="0">
            <a:spAutoFit/>
          </a:bodyPr>
          <a:lstStyle/>
          <a:p>
            <a:r>
              <a:rPr lang="en-US" sz="1200" dirty="0">
                <a:latin typeface="Menlo" pitchFamily="49" charset="0"/>
                <a:ea typeface="Menlo" pitchFamily="49" charset="0"/>
                <a:cs typeface="Menlo" pitchFamily="49" charset="0"/>
              </a:rPr>
              <a:t>current</a:t>
            </a:r>
          </a:p>
        </p:txBody>
      </p:sp>
      <p:cxnSp>
        <p:nvCxnSpPr>
          <p:cNvPr id="75" name="Straight Arrow Connector 74"/>
          <p:cNvCxnSpPr/>
          <p:nvPr/>
        </p:nvCxnSpPr>
        <p:spPr>
          <a:xfrm flipH="1" flipV="1">
            <a:off x="3907105" y="5331125"/>
            <a:ext cx="8428" cy="425243"/>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82" name="Slide Number Placeholder 81"/>
          <p:cNvSpPr>
            <a:spLocks noGrp="1"/>
          </p:cNvSpPr>
          <p:nvPr>
            <p:ph type="sldNum" sz="quarter" idx="12"/>
          </p:nvPr>
        </p:nvSpPr>
        <p:spPr/>
        <p:txBody>
          <a:bodyPr/>
          <a:lstStyle/>
          <a:p>
            <a:fld id="{A2D5F323-9395-A24C-8003-89F99F5948AE}" type="slidenum">
              <a:rPr lang="en-US" smtClean="0"/>
              <a:pPr/>
              <a:t>65</a:t>
            </a:fld>
            <a:endParaRPr lang="en-US"/>
          </a:p>
        </p:txBody>
      </p:sp>
    </p:spTree>
    <p:extLst>
      <p:ext uri="{BB962C8B-B14F-4D97-AF65-F5344CB8AC3E}">
        <p14:creationId xmlns:p14="http://schemas.microsoft.com/office/powerpoint/2010/main" val="260474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41" grpId="0" animBg="1"/>
      <p:bldP spid="62" grpId="0" animBg="1"/>
      <p:bldP spid="64" grpId="0"/>
      <p:bldP spid="65" grpId="0"/>
      <p:bldP spid="66" grpId="0"/>
      <p:bldP spid="67" grpId="0"/>
      <p:bldP spid="68" grpId="0"/>
      <p:bldP spid="69" grpId="0"/>
      <p:bldP spid="70" grpId="0"/>
      <p:bldP spid="71" grpId="0"/>
      <p:bldP spid="72" grpId="0"/>
      <p:bldP spid="73" grpId="0" animBg="1"/>
      <p:bldP spid="7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394573" y="1206707"/>
            <a:ext cx="8585200" cy="2135304"/>
          </a:xfrm>
          <a:prstGeom prst="rect">
            <a:avLst/>
          </a:prstGeom>
          <a:solidFill>
            <a:schemeClr val="bg1">
              <a:lumMod val="95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Traversing a Linked List</a:t>
            </a:r>
          </a:p>
        </p:txBody>
      </p:sp>
      <p:sp>
        <p:nvSpPr>
          <p:cNvPr id="41" name="Rectangle 40"/>
          <p:cNvSpPr/>
          <p:nvPr/>
        </p:nvSpPr>
        <p:spPr>
          <a:xfrm>
            <a:off x="476397" y="1319842"/>
            <a:ext cx="3214605" cy="431321"/>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tx1"/>
                </a:solidFill>
                <a:latin typeface="Menlo" pitchFamily="49" charset="0"/>
                <a:ea typeface="Menlo" pitchFamily="49" charset="0"/>
                <a:cs typeface="Menlo" pitchFamily="49" charset="0"/>
              </a:rPr>
              <a:t>current = current-&gt;next;</a:t>
            </a:r>
          </a:p>
        </p:txBody>
      </p:sp>
      <p:grpSp>
        <p:nvGrpSpPr>
          <p:cNvPr id="40" name="Group 12"/>
          <p:cNvGrpSpPr/>
          <p:nvPr/>
        </p:nvGrpSpPr>
        <p:grpSpPr>
          <a:xfrm>
            <a:off x="2273208" y="1951471"/>
            <a:ext cx="1207618" cy="329184"/>
            <a:chOff x="2023494" y="5076750"/>
            <a:chExt cx="1207618" cy="329184"/>
          </a:xfrm>
        </p:grpSpPr>
        <p:sp>
          <p:nvSpPr>
            <p:cNvPr id="43" name="Rectangle 42"/>
            <p:cNvSpPr/>
            <p:nvPr/>
          </p:nvSpPr>
          <p:spPr>
            <a:xfrm>
              <a:off x="2023494"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23</a:t>
              </a:r>
            </a:p>
          </p:txBody>
        </p:sp>
        <p:sp>
          <p:nvSpPr>
            <p:cNvPr id="44" name="Rectangle 43"/>
            <p:cNvSpPr/>
            <p:nvPr/>
          </p:nvSpPr>
          <p:spPr>
            <a:xfrm>
              <a:off x="2798906"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grpSp>
        <p:nvGrpSpPr>
          <p:cNvPr id="42" name="Group 13"/>
          <p:cNvGrpSpPr/>
          <p:nvPr/>
        </p:nvGrpSpPr>
        <p:grpSpPr>
          <a:xfrm>
            <a:off x="3817654" y="1951471"/>
            <a:ext cx="1207618" cy="329184"/>
            <a:chOff x="3595652" y="5076750"/>
            <a:chExt cx="1207618" cy="329184"/>
          </a:xfrm>
        </p:grpSpPr>
        <p:sp>
          <p:nvSpPr>
            <p:cNvPr id="46" name="Rectangle 45"/>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38</a:t>
              </a:r>
            </a:p>
          </p:txBody>
        </p:sp>
        <p:sp>
          <p:nvSpPr>
            <p:cNvPr id="47" name="Rectangle 46"/>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grpSp>
        <p:nvGrpSpPr>
          <p:cNvPr id="45" name="Group 47"/>
          <p:cNvGrpSpPr/>
          <p:nvPr/>
        </p:nvGrpSpPr>
        <p:grpSpPr>
          <a:xfrm>
            <a:off x="5362100" y="1951471"/>
            <a:ext cx="1207618" cy="329184"/>
            <a:chOff x="3595652" y="5076750"/>
            <a:chExt cx="1207618" cy="329184"/>
          </a:xfrm>
        </p:grpSpPr>
        <p:sp>
          <p:nvSpPr>
            <p:cNvPr id="49" name="Rectangle 48"/>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62</a:t>
              </a:r>
            </a:p>
          </p:txBody>
        </p:sp>
        <p:sp>
          <p:nvSpPr>
            <p:cNvPr id="50" name="Rectangle 49"/>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grpSp>
        <p:nvGrpSpPr>
          <p:cNvPr id="48" name="Group 50"/>
          <p:cNvGrpSpPr/>
          <p:nvPr/>
        </p:nvGrpSpPr>
        <p:grpSpPr>
          <a:xfrm>
            <a:off x="6906545" y="1951471"/>
            <a:ext cx="1207618" cy="329184"/>
            <a:chOff x="3595652" y="5076750"/>
            <a:chExt cx="1207618" cy="329184"/>
          </a:xfrm>
        </p:grpSpPr>
        <p:sp>
          <p:nvSpPr>
            <p:cNvPr id="52" name="Rectangle 51"/>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89</a:t>
              </a:r>
            </a:p>
          </p:txBody>
        </p:sp>
        <p:sp>
          <p:nvSpPr>
            <p:cNvPr id="53" name="Rectangle 52"/>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cxnSp>
        <p:nvCxnSpPr>
          <p:cNvPr id="54" name="Straight Arrow Connector 53"/>
          <p:cNvCxnSpPr>
            <a:endCxn id="46" idx="1"/>
          </p:cNvCxnSpPr>
          <p:nvPr/>
        </p:nvCxnSpPr>
        <p:spPr>
          <a:xfrm flipV="1">
            <a:off x="3263576" y="2116063"/>
            <a:ext cx="554078" cy="36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V="1">
            <a:off x="4808022" y="2116063"/>
            <a:ext cx="554078" cy="36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6352467" y="2116063"/>
            <a:ext cx="554078" cy="36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a:off x="7910274" y="2119719"/>
            <a:ext cx="42239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51" name="Group 37"/>
          <p:cNvGrpSpPr/>
          <p:nvPr/>
        </p:nvGrpSpPr>
        <p:grpSpPr>
          <a:xfrm>
            <a:off x="8352214" y="2002271"/>
            <a:ext cx="91440" cy="228600"/>
            <a:chOff x="8102500" y="5127550"/>
            <a:chExt cx="91440" cy="228600"/>
          </a:xfrm>
        </p:grpSpPr>
        <p:cxnSp>
          <p:nvCxnSpPr>
            <p:cNvPr id="59" name="Straight Connector 58"/>
            <p:cNvCxnSpPr/>
            <p:nvPr/>
          </p:nvCxnSpPr>
          <p:spPr>
            <a:xfrm>
              <a:off x="8102500" y="5127550"/>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8148220" y="5161510"/>
              <a:ext cx="0" cy="160681"/>
            </a:xfrm>
            <a:prstGeom prst="line">
              <a:avLst/>
            </a:prstGeom>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8193940" y="5185969"/>
              <a:ext cx="0" cy="111761"/>
            </a:xfrm>
            <a:prstGeom prst="line">
              <a:avLst/>
            </a:prstGeom>
          </p:spPr>
          <p:style>
            <a:lnRef idx="2">
              <a:schemeClr val="accent1"/>
            </a:lnRef>
            <a:fillRef idx="0">
              <a:schemeClr val="accent1"/>
            </a:fillRef>
            <a:effectRef idx="1">
              <a:schemeClr val="accent1"/>
            </a:effectRef>
            <a:fontRef idx="minor">
              <a:schemeClr val="tx1"/>
            </a:fontRef>
          </p:style>
        </p:cxnSp>
      </p:grpSp>
      <p:sp>
        <p:nvSpPr>
          <p:cNvPr id="62" name="Rectangle 61"/>
          <p:cNvSpPr/>
          <p:nvPr/>
        </p:nvSpPr>
        <p:spPr>
          <a:xfrm>
            <a:off x="1387246" y="1951471"/>
            <a:ext cx="432206" cy="329184"/>
          </a:xfrm>
          <a:prstGeom prst="rect">
            <a:avLst/>
          </a:prstGeom>
          <a:solidFill>
            <a:schemeClr val="accent3">
              <a:lumMod val="20000"/>
              <a:lumOff val="80000"/>
            </a:schemeClr>
          </a:solidFill>
          <a:ln>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63" name="Straight Arrow Connector 62"/>
          <p:cNvCxnSpPr/>
          <p:nvPr/>
        </p:nvCxnSpPr>
        <p:spPr>
          <a:xfrm>
            <a:off x="1602907" y="2116063"/>
            <a:ext cx="67030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4" name="TextBox 63"/>
          <p:cNvSpPr txBox="1"/>
          <p:nvPr/>
        </p:nvSpPr>
        <p:spPr>
          <a:xfrm>
            <a:off x="856561" y="1977563"/>
            <a:ext cx="556563"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head</a:t>
            </a:r>
          </a:p>
        </p:txBody>
      </p:sp>
      <p:sp>
        <p:nvSpPr>
          <p:cNvPr id="65" name="TextBox 64"/>
          <p:cNvSpPr txBox="1"/>
          <p:nvPr/>
        </p:nvSpPr>
        <p:spPr>
          <a:xfrm>
            <a:off x="2388545" y="2286001"/>
            <a:ext cx="556563"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info</a:t>
            </a:r>
          </a:p>
        </p:txBody>
      </p:sp>
      <p:sp>
        <p:nvSpPr>
          <p:cNvPr id="66" name="TextBox 65"/>
          <p:cNvSpPr txBox="1"/>
          <p:nvPr/>
        </p:nvSpPr>
        <p:spPr>
          <a:xfrm>
            <a:off x="3014116" y="2286001"/>
            <a:ext cx="556563"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next</a:t>
            </a:r>
          </a:p>
        </p:txBody>
      </p:sp>
      <p:sp>
        <p:nvSpPr>
          <p:cNvPr id="67" name="TextBox 66"/>
          <p:cNvSpPr txBox="1"/>
          <p:nvPr/>
        </p:nvSpPr>
        <p:spPr>
          <a:xfrm>
            <a:off x="3904169" y="2286001"/>
            <a:ext cx="556563"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info</a:t>
            </a:r>
          </a:p>
        </p:txBody>
      </p:sp>
      <p:sp>
        <p:nvSpPr>
          <p:cNvPr id="68" name="TextBox 67"/>
          <p:cNvSpPr txBox="1"/>
          <p:nvPr/>
        </p:nvSpPr>
        <p:spPr>
          <a:xfrm>
            <a:off x="4529740" y="2286001"/>
            <a:ext cx="556563"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next</a:t>
            </a:r>
          </a:p>
        </p:txBody>
      </p:sp>
      <p:sp>
        <p:nvSpPr>
          <p:cNvPr id="69" name="TextBox 68"/>
          <p:cNvSpPr txBox="1"/>
          <p:nvPr/>
        </p:nvSpPr>
        <p:spPr>
          <a:xfrm>
            <a:off x="5486063" y="2286001"/>
            <a:ext cx="556563"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info</a:t>
            </a:r>
          </a:p>
        </p:txBody>
      </p:sp>
      <p:sp>
        <p:nvSpPr>
          <p:cNvPr id="70" name="TextBox 69"/>
          <p:cNvSpPr txBox="1"/>
          <p:nvPr/>
        </p:nvSpPr>
        <p:spPr>
          <a:xfrm>
            <a:off x="6111634" y="2286001"/>
            <a:ext cx="556563"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next</a:t>
            </a:r>
          </a:p>
        </p:txBody>
      </p:sp>
      <p:sp>
        <p:nvSpPr>
          <p:cNvPr id="71" name="TextBox 70"/>
          <p:cNvSpPr txBox="1"/>
          <p:nvPr/>
        </p:nvSpPr>
        <p:spPr>
          <a:xfrm>
            <a:off x="7006421" y="2286001"/>
            <a:ext cx="556563"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info</a:t>
            </a:r>
          </a:p>
        </p:txBody>
      </p:sp>
      <p:sp>
        <p:nvSpPr>
          <p:cNvPr id="72" name="TextBox 71"/>
          <p:cNvSpPr txBox="1"/>
          <p:nvPr/>
        </p:nvSpPr>
        <p:spPr>
          <a:xfrm>
            <a:off x="7631992" y="2286001"/>
            <a:ext cx="556563"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next</a:t>
            </a:r>
          </a:p>
        </p:txBody>
      </p:sp>
      <p:sp>
        <p:nvSpPr>
          <p:cNvPr id="73" name="Rectangle 72"/>
          <p:cNvSpPr/>
          <p:nvPr/>
        </p:nvSpPr>
        <p:spPr>
          <a:xfrm>
            <a:off x="5294537" y="2563000"/>
            <a:ext cx="432206" cy="329184"/>
          </a:xfrm>
          <a:prstGeom prst="rect">
            <a:avLst/>
          </a:prstGeom>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74" name="TextBox 73"/>
          <p:cNvSpPr txBox="1"/>
          <p:nvPr/>
        </p:nvSpPr>
        <p:spPr>
          <a:xfrm>
            <a:off x="4460732" y="2589092"/>
            <a:ext cx="835485" cy="276999"/>
          </a:xfrm>
          <a:prstGeom prst="rect">
            <a:avLst/>
          </a:prstGeom>
          <a:noFill/>
        </p:spPr>
        <p:txBody>
          <a:bodyPr wrap="square" rtlCol="0">
            <a:spAutoFit/>
          </a:bodyPr>
          <a:lstStyle/>
          <a:p>
            <a:r>
              <a:rPr lang="en-US" sz="1200" dirty="0">
                <a:latin typeface="Menlo" pitchFamily="49" charset="0"/>
                <a:ea typeface="Menlo" pitchFamily="49" charset="0"/>
                <a:cs typeface="Menlo" pitchFamily="49" charset="0"/>
              </a:rPr>
              <a:t>current</a:t>
            </a:r>
          </a:p>
        </p:txBody>
      </p:sp>
      <p:cxnSp>
        <p:nvCxnSpPr>
          <p:cNvPr id="75" name="Straight Arrow Connector 74"/>
          <p:cNvCxnSpPr/>
          <p:nvPr/>
        </p:nvCxnSpPr>
        <p:spPr>
          <a:xfrm flipH="1" flipV="1">
            <a:off x="5510640" y="2286001"/>
            <a:ext cx="8428" cy="425243"/>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77" name="TextBox 76"/>
          <p:cNvSpPr txBox="1"/>
          <p:nvPr/>
        </p:nvSpPr>
        <p:spPr>
          <a:xfrm>
            <a:off x="571919" y="2982827"/>
            <a:ext cx="7871736" cy="715089"/>
          </a:xfrm>
          <a:prstGeom prst="roundRect">
            <a:avLst>
              <a:gd name="adj" fmla="val 19080"/>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By advancing </a:t>
            </a:r>
            <a:r>
              <a:rPr lang="en-US" dirty="0">
                <a:latin typeface="Menlo" pitchFamily="49" charset="0"/>
                <a:ea typeface="Menlo" pitchFamily="49" charset="0"/>
                <a:cs typeface="Menlo" pitchFamily="49" charset="0"/>
              </a:rPr>
              <a:t>current</a:t>
            </a:r>
            <a:r>
              <a:rPr lang="en-US" dirty="0"/>
              <a:t> to the next node repeatedly in this way, we may visit the nodes in the link list one by one. </a:t>
            </a:r>
          </a:p>
        </p:txBody>
      </p:sp>
      <p:sp>
        <p:nvSpPr>
          <p:cNvPr id="78" name="Rounded Rectangle 77"/>
          <p:cNvSpPr/>
          <p:nvPr/>
        </p:nvSpPr>
        <p:spPr>
          <a:xfrm>
            <a:off x="4740732" y="3441940"/>
            <a:ext cx="4331625" cy="5003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latin typeface="Segoe Print" pitchFamily="2" charset="0"/>
              </a:rPr>
              <a:t>How do we know the end of the linked list is reached and stop advancing to the next?</a:t>
            </a:r>
            <a:endParaRPr lang="en-US" sz="1200" dirty="0">
              <a:latin typeface="Menlo" pitchFamily="49" charset="0"/>
              <a:ea typeface="Menlo" pitchFamily="49" charset="0"/>
              <a:cs typeface="Menlo" pitchFamily="49" charset="0"/>
            </a:endParaRPr>
          </a:p>
        </p:txBody>
      </p:sp>
      <p:sp>
        <p:nvSpPr>
          <p:cNvPr id="79" name="Rectangle 78"/>
          <p:cNvSpPr/>
          <p:nvPr/>
        </p:nvSpPr>
        <p:spPr>
          <a:xfrm>
            <a:off x="948974" y="4373589"/>
            <a:ext cx="7718096" cy="1811547"/>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tx1"/>
                </a:solidFill>
                <a:latin typeface="Menlo" pitchFamily="49" charset="0"/>
                <a:ea typeface="Menlo" pitchFamily="49" charset="0"/>
                <a:cs typeface="Menlo" pitchFamily="49" charset="0"/>
              </a:rPr>
              <a:t>	Node * current = head;</a:t>
            </a:r>
          </a:p>
          <a:p>
            <a:r>
              <a:rPr lang="en-US" sz="1600" dirty="0">
                <a:solidFill>
                  <a:schemeClr val="tx1"/>
                </a:solidFill>
                <a:latin typeface="Menlo" pitchFamily="49" charset="0"/>
                <a:ea typeface="Menlo" pitchFamily="49" charset="0"/>
                <a:cs typeface="Menlo" pitchFamily="49" charset="0"/>
              </a:rPr>
              <a:t>	while (current != NULL) </a:t>
            </a:r>
          </a:p>
          <a:p>
            <a:r>
              <a:rPr lang="en-US" sz="1600" dirty="0">
                <a:solidFill>
                  <a:schemeClr val="tx1"/>
                </a:solidFill>
                <a:latin typeface="Menlo" pitchFamily="49" charset="0"/>
                <a:ea typeface="Menlo" pitchFamily="49" charset="0"/>
                <a:cs typeface="Menlo" pitchFamily="49" charset="0"/>
              </a:rPr>
              <a:t>	{</a:t>
            </a:r>
          </a:p>
          <a:p>
            <a:r>
              <a:rPr lang="en-US" sz="1600" dirty="0">
                <a:solidFill>
                  <a:schemeClr val="tx1"/>
                </a:solidFill>
                <a:latin typeface="Menlo" pitchFamily="49" charset="0"/>
                <a:ea typeface="Menlo" pitchFamily="49" charset="0"/>
                <a:cs typeface="Menlo" pitchFamily="49" charset="0"/>
              </a:rPr>
              <a:t>		</a:t>
            </a:r>
            <a:r>
              <a:rPr lang="en-US" sz="1600" dirty="0">
                <a:solidFill>
                  <a:schemeClr val="bg1">
                    <a:lumMod val="50000"/>
                  </a:schemeClr>
                </a:solidFill>
                <a:latin typeface="Menlo" pitchFamily="49" charset="0"/>
                <a:ea typeface="Menlo" pitchFamily="49" charset="0"/>
                <a:cs typeface="Menlo" pitchFamily="49" charset="0"/>
              </a:rPr>
              <a:t>// process the current node, e.g., print the content</a:t>
            </a:r>
          </a:p>
          <a:p>
            <a:r>
              <a:rPr lang="en-US" sz="1600" dirty="0">
                <a:solidFill>
                  <a:schemeClr val="tx1"/>
                </a:solidFill>
                <a:latin typeface="Menlo" pitchFamily="49" charset="0"/>
                <a:ea typeface="Menlo" pitchFamily="49" charset="0"/>
                <a:cs typeface="Menlo" pitchFamily="49" charset="0"/>
              </a:rPr>
              <a:t>		current = current-&gt;next;</a:t>
            </a:r>
          </a:p>
          <a:p>
            <a:r>
              <a:rPr lang="en-US" sz="1600" dirty="0">
                <a:solidFill>
                  <a:schemeClr val="tx1"/>
                </a:solidFill>
                <a:latin typeface="Menlo" pitchFamily="49" charset="0"/>
                <a:ea typeface="Menlo" pitchFamily="49" charset="0"/>
                <a:cs typeface="Menlo" pitchFamily="49" charset="0"/>
              </a:rPr>
              <a:t>	}</a:t>
            </a:r>
          </a:p>
        </p:txBody>
      </p:sp>
      <p:sp>
        <p:nvSpPr>
          <p:cNvPr id="80" name="TextBox 79"/>
          <p:cNvSpPr txBox="1"/>
          <p:nvPr/>
        </p:nvSpPr>
        <p:spPr>
          <a:xfrm>
            <a:off x="945667" y="4145793"/>
            <a:ext cx="4639412" cy="307777"/>
          </a:xfrm>
          <a:prstGeom prst="rect">
            <a:avLst/>
          </a:prstGeom>
          <a:noFill/>
        </p:spPr>
        <p:txBody>
          <a:bodyPr wrap="none" rtlCol="0">
            <a:spAutoFit/>
          </a:bodyPr>
          <a:lstStyle/>
          <a:p>
            <a:r>
              <a:rPr lang="en-US" sz="1400" dirty="0">
                <a:latin typeface="Segoe Print" pitchFamily="2" charset="0"/>
              </a:rPr>
              <a:t>A standard while loop for traversing a linked list</a:t>
            </a:r>
          </a:p>
        </p:txBody>
      </p:sp>
      <p:sp>
        <p:nvSpPr>
          <p:cNvPr id="82" name="TextBox 81"/>
          <p:cNvSpPr txBox="1"/>
          <p:nvPr/>
        </p:nvSpPr>
        <p:spPr>
          <a:xfrm>
            <a:off x="4865688" y="6147408"/>
            <a:ext cx="4058675" cy="338554"/>
          </a:xfrm>
          <a:prstGeom prst="rect">
            <a:avLst/>
          </a:prstGeom>
          <a:noFill/>
        </p:spPr>
        <p:txBody>
          <a:bodyPr wrap="none" rtlCol="0">
            <a:spAutoFit/>
          </a:bodyPr>
          <a:lstStyle/>
          <a:p>
            <a:r>
              <a:rPr lang="en-US" sz="1600" dirty="0" err="1"/>
              <a:t>print_list</a:t>
            </a:r>
            <a:r>
              <a:rPr lang="en-US" sz="1600" dirty="0"/>
              <a:t>() function in build_list_backward.cpp</a:t>
            </a:r>
          </a:p>
        </p:txBody>
      </p:sp>
      <p:sp>
        <p:nvSpPr>
          <p:cNvPr id="83" name="Slide Number Placeholder 82"/>
          <p:cNvSpPr>
            <a:spLocks noGrp="1"/>
          </p:cNvSpPr>
          <p:nvPr>
            <p:ph type="sldNum" sz="quarter" idx="12"/>
          </p:nvPr>
        </p:nvSpPr>
        <p:spPr/>
        <p:txBody>
          <a:bodyPr/>
          <a:lstStyle/>
          <a:p>
            <a:fld id="{A2D5F323-9395-A24C-8003-89F99F5948AE}" type="slidenum">
              <a:rPr lang="en-US" smtClean="0"/>
              <a:pPr/>
              <a:t>66</a:t>
            </a:fld>
            <a:endParaRPr lang="en-US"/>
          </a:p>
        </p:txBody>
      </p:sp>
    </p:spTree>
    <p:extLst>
      <p:ext uri="{BB962C8B-B14F-4D97-AF65-F5344CB8AC3E}">
        <p14:creationId xmlns:p14="http://schemas.microsoft.com/office/powerpoint/2010/main" val="389079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9" grpId="0" animBg="1"/>
      <p:bldP spid="80" grpId="0"/>
      <p:bldP spid="82"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Traversing a Linked List</a:t>
            </a:r>
          </a:p>
        </p:txBody>
      </p:sp>
      <p:sp>
        <p:nvSpPr>
          <p:cNvPr id="79" name="Rectangle 78"/>
          <p:cNvSpPr/>
          <p:nvPr/>
        </p:nvSpPr>
        <p:spPr>
          <a:xfrm>
            <a:off x="672930" y="1664908"/>
            <a:ext cx="4658195" cy="1811547"/>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tx1"/>
                </a:solidFill>
                <a:latin typeface="Menlo" pitchFamily="49" charset="0"/>
                <a:ea typeface="Menlo" pitchFamily="49" charset="0"/>
                <a:cs typeface="Menlo" pitchFamily="49" charset="0"/>
              </a:rPr>
              <a:t>	while (head != NULL) </a:t>
            </a:r>
          </a:p>
          <a:p>
            <a:r>
              <a:rPr lang="en-US" sz="1600" dirty="0">
                <a:solidFill>
                  <a:schemeClr val="tx1"/>
                </a:solidFill>
                <a:latin typeface="Menlo" pitchFamily="49" charset="0"/>
                <a:ea typeface="Menlo" pitchFamily="49" charset="0"/>
                <a:cs typeface="Menlo" pitchFamily="49" charset="0"/>
              </a:rPr>
              <a:t>	{</a:t>
            </a:r>
          </a:p>
          <a:p>
            <a:r>
              <a:rPr lang="en-US" sz="1600" dirty="0">
                <a:solidFill>
                  <a:schemeClr val="tx1"/>
                </a:solidFill>
                <a:latin typeface="Menlo" pitchFamily="49" charset="0"/>
                <a:ea typeface="Menlo" pitchFamily="49" charset="0"/>
                <a:cs typeface="Menlo" pitchFamily="49" charset="0"/>
              </a:rPr>
              <a:t>		</a:t>
            </a:r>
            <a:r>
              <a:rPr lang="en-US" sz="1600" dirty="0" err="1">
                <a:solidFill>
                  <a:schemeClr val="tx1"/>
                </a:solidFill>
                <a:latin typeface="Menlo" pitchFamily="49" charset="0"/>
                <a:ea typeface="Menlo" pitchFamily="49" charset="0"/>
                <a:cs typeface="Menlo" pitchFamily="49" charset="0"/>
              </a:rPr>
              <a:t>cout</a:t>
            </a:r>
            <a:r>
              <a:rPr lang="en-US" sz="1600" dirty="0">
                <a:solidFill>
                  <a:schemeClr val="tx1"/>
                </a:solidFill>
                <a:latin typeface="Menlo" pitchFamily="49" charset="0"/>
                <a:ea typeface="Menlo" pitchFamily="49" charset="0"/>
                <a:cs typeface="Menlo" pitchFamily="49" charset="0"/>
              </a:rPr>
              <a:t> &lt;&lt; head-&gt;info &lt;&lt; </a:t>
            </a:r>
            <a:r>
              <a:rPr lang="en-US" sz="1600" dirty="0" err="1">
                <a:solidFill>
                  <a:schemeClr val="tx1"/>
                </a:solidFill>
                <a:latin typeface="Menlo" pitchFamily="49" charset="0"/>
                <a:ea typeface="Menlo" pitchFamily="49" charset="0"/>
                <a:cs typeface="Menlo" pitchFamily="49" charset="0"/>
              </a:rPr>
              <a:t>endl</a:t>
            </a:r>
            <a:r>
              <a:rPr lang="en-US" sz="1600" dirty="0">
                <a:solidFill>
                  <a:schemeClr val="tx1"/>
                </a:solidFill>
                <a:latin typeface="Menlo" pitchFamily="49" charset="0"/>
                <a:ea typeface="Menlo" pitchFamily="49" charset="0"/>
                <a:cs typeface="Menlo" pitchFamily="49" charset="0"/>
              </a:rPr>
              <a:t>;</a:t>
            </a:r>
            <a:endParaRPr lang="en-US" sz="1600" dirty="0">
              <a:solidFill>
                <a:schemeClr val="bg1">
                  <a:lumMod val="50000"/>
                </a:schemeClr>
              </a:solidFill>
              <a:latin typeface="Menlo" pitchFamily="49" charset="0"/>
              <a:ea typeface="Menlo" pitchFamily="49" charset="0"/>
              <a:cs typeface="Menlo" pitchFamily="49" charset="0"/>
            </a:endParaRPr>
          </a:p>
          <a:p>
            <a:r>
              <a:rPr lang="en-US" sz="1600" dirty="0">
                <a:solidFill>
                  <a:schemeClr val="tx1"/>
                </a:solidFill>
                <a:latin typeface="Menlo" pitchFamily="49" charset="0"/>
                <a:ea typeface="Menlo" pitchFamily="49" charset="0"/>
                <a:cs typeface="Menlo" pitchFamily="49" charset="0"/>
              </a:rPr>
              <a:t>		head = head-&gt;next;</a:t>
            </a:r>
          </a:p>
          <a:p>
            <a:r>
              <a:rPr lang="en-US" sz="1600" dirty="0">
                <a:solidFill>
                  <a:schemeClr val="tx1"/>
                </a:solidFill>
                <a:latin typeface="Menlo" pitchFamily="49" charset="0"/>
                <a:ea typeface="Menlo" pitchFamily="49" charset="0"/>
                <a:cs typeface="Menlo" pitchFamily="49" charset="0"/>
              </a:rPr>
              <a:t>	}</a:t>
            </a:r>
          </a:p>
        </p:txBody>
      </p:sp>
      <p:sp>
        <p:nvSpPr>
          <p:cNvPr id="80" name="TextBox 79"/>
          <p:cNvSpPr txBox="1"/>
          <p:nvPr/>
        </p:nvSpPr>
        <p:spPr>
          <a:xfrm>
            <a:off x="672930" y="1357131"/>
            <a:ext cx="4676280" cy="307777"/>
          </a:xfrm>
          <a:prstGeom prst="rect">
            <a:avLst/>
          </a:prstGeom>
          <a:noFill/>
        </p:spPr>
        <p:txBody>
          <a:bodyPr wrap="none" rtlCol="0">
            <a:spAutoFit/>
          </a:bodyPr>
          <a:lstStyle/>
          <a:p>
            <a:r>
              <a:rPr lang="en-US" sz="1400" dirty="0">
                <a:latin typeface="Segoe Print" pitchFamily="2" charset="0"/>
              </a:rPr>
              <a:t>Why not traversing a list using the </a:t>
            </a:r>
            <a:r>
              <a:rPr lang="en-US" sz="1400" dirty="0">
                <a:latin typeface="Menlo" pitchFamily="49" charset="0"/>
                <a:ea typeface="Menlo" pitchFamily="49" charset="0"/>
                <a:cs typeface="Menlo" pitchFamily="49" charset="0"/>
              </a:rPr>
              <a:t>head</a:t>
            </a:r>
            <a:r>
              <a:rPr lang="en-US" sz="1400" dirty="0">
                <a:latin typeface="Segoe Print" pitchFamily="2" charset="0"/>
              </a:rPr>
              <a:t> pointer?</a:t>
            </a:r>
          </a:p>
        </p:txBody>
      </p:sp>
      <p:sp>
        <p:nvSpPr>
          <p:cNvPr id="45" name="TextBox 44"/>
          <p:cNvSpPr txBox="1"/>
          <p:nvPr/>
        </p:nvSpPr>
        <p:spPr>
          <a:xfrm>
            <a:off x="5581291" y="1964139"/>
            <a:ext cx="3272502" cy="1305282"/>
          </a:xfrm>
          <a:prstGeom prst="roundRect">
            <a:avLst>
              <a:gd name="adj" fmla="val 19080"/>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400" b="1" dirty="0">
                <a:solidFill>
                  <a:srgbClr val="FF0000"/>
                </a:solidFill>
                <a:latin typeface="Segoe Print" pitchFamily="2" charset="0"/>
              </a:rPr>
              <a:t>NO!!!</a:t>
            </a:r>
            <a:r>
              <a:rPr lang="en-US" sz="1400" b="1" dirty="0">
                <a:latin typeface="Segoe Print" pitchFamily="2" charset="0"/>
              </a:rPr>
              <a:t> </a:t>
            </a:r>
            <a:r>
              <a:rPr lang="en-US" sz="1400" dirty="0">
                <a:latin typeface="Segoe Print" pitchFamily="2" charset="0"/>
              </a:rPr>
              <a:t>You should never do this.</a:t>
            </a:r>
          </a:p>
          <a:p>
            <a:endParaRPr lang="en-US" sz="1400" dirty="0">
              <a:latin typeface="Segoe Print" pitchFamily="2" charset="0"/>
            </a:endParaRPr>
          </a:p>
          <a:p>
            <a:r>
              <a:rPr lang="en-US" sz="1400" dirty="0">
                <a:latin typeface="Segoe Print" pitchFamily="2" charset="0"/>
              </a:rPr>
              <a:t>If you modify the head pointer, the first node and therefore the entire linked list will be </a:t>
            </a:r>
            <a:r>
              <a:rPr lang="en-US" sz="1400" b="1" dirty="0">
                <a:solidFill>
                  <a:srgbClr val="FF0000"/>
                </a:solidFill>
                <a:latin typeface="Segoe Print" pitchFamily="2" charset="0"/>
              </a:rPr>
              <a:t>lost</a:t>
            </a:r>
            <a:r>
              <a:rPr lang="en-US" sz="1400" dirty="0">
                <a:latin typeface="Segoe Print" pitchFamily="2" charset="0"/>
              </a:rPr>
              <a:t>.   </a:t>
            </a:r>
          </a:p>
        </p:txBody>
      </p:sp>
      <p:sp>
        <p:nvSpPr>
          <p:cNvPr id="48" name="Rectangle 47"/>
          <p:cNvSpPr/>
          <p:nvPr/>
        </p:nvSpPr>
        <p:spPr>
          <a:xfrm>
            <a:off x="672930" y="4270076"/>
            <a:ext cx="5346870" cy="1811547"/>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tx1"/>
                </a:solidFill>
                <a:latin typeface="Menlo" pitchFamily="49" charset="0"/>
                <a:ea typeface="Menlo" pitchFamily="49" charset="0"/>
                <a:cs typeface="Menlo" pitchFamily="49" charset="0"/>
              </a:rPr>
              <a:t>	while (current != NULL) </a:t>
            </a:r>
          </a:p>
          <a:p>
            <a:r>
              <a:rPr lang="en-US" sz="1600" dirty="0">
                <a:solidFill>
                  <a:schemeClr val="tx1"/>
                </a:solidFill>
                <a:latin typeface="Menlo" pitchFamily="49" charset="0"/>
                <a:ea typeface="Menlo" pitchFamily="49" charset="0"/>
                <a:cs typeface="Menlo" pitchFamily="49" charset="0"/>
              </a:rPr>
              <a:t>	{</a:t>
            </a:r>
          </a:p>
          <a:p>
            <a:r>
              <a:rPr lang="en-US" sz="1600" dirty="0">
                <a:solidFill>
                  <a:schemeClr val="tx1"/>
                </a:solidFill>
                <a:latin typeface="Menlo" pitchFamily="49" charset="0"/>
                <a:ea typeface="Menlo" pitchFamily="49" charset="0"/>
                <a:cs typeface="Menlo" pitchFamily="49" charset="0"/>
              </a:rPr>
              <a:t>		</a:t>
            </a:r>
            <a:r>
              <a:rPr lang="en-US" sz="1600" dirty="0" err="1">
                <a:solidFill>
                  <a:schemeClr val="tx1"/>
                </a:solidFill>
                <a:latin typeface="Menlo" pitchFamily="49" charset="0"/>
                <a:ea typeface="Menlo" pitchFamily="49" charset="0"/>
                <a:cs typeface="Menlo" pitchFamily="49" charset="0"/>
              </a:rPr>
              <a:t>cout</a:t>
            </a:r>
            <a:r>
              <a:rPr lang="en-US" sz="1600" dirty="0">
                <a:solidFill>
                  <a:schemeClr val="tx1"/>
                </a:solidFill>
                <a:latin typeface="Menlo" pitchFamily="49" charset="0"/>
                <a:ea typeface="Menlo" pitchFamily="49" charset="0"/>
                <a:cs typeface="Menlo" pitchFamily="49" charset="0"/>
              </a:rPr>
              <a:t> &lt;&lt; current-&gt;info &lt;&lt; </a:t>
            </a:r>
            <a:r>
              <a:rPr lang="en-US" sz="1600" dirty="0" err="1">
                <a:solidFill>
                  <a:schemeClr val="tx1"/>
                </a:solidFill>
                <a:latin typeface="Menlo" pitchFamily="49" charset="0"/>
                <a:ea typeface="Menlo" pitchFamily="49" charset="0"/>
                <a:cs typeface="Menlo" pitchFamily="49" charset="0"/>
              </a:rPr>
              <a:t>endl</a:t>
            </a:r>
            <a:r>
              <a:rPr lang="en-US" sz="1600" dirty="0">
                <a:solidFill>
                  <a:schemeClr val="tx1"/>
                </a:solidFill>
                <a:latin typeface="Menlo" pitchFamily="49" charset="0"/>
                <a:ea typeface="Menlo" pitchFamily="49" charset="0"/>
                <a:cs typeface="Menlo" pitchFamily="49" charset="0"/>
              </a:rPr>
              <a:t>;</a:t>
            </a:r>
            <a:endParaRPr lang="en-US" sz="1600" dirty="0">
              <a:solidFill>
                <a:schemeClr val="bg1">
                  <a:lumMod val="50000"/>
                </a:schemeClr>
              </a:solidFill>
              <a:latin typeface="Menlo" pitchFamily="49" charset="0"/>
              <a:ea typeface="Menlo" pitchFamily="49" charset="0"/>
              <a:cs typeface="Menlo" pitchFamily="49" charset="0"/>
            </a:endParaRPr>
          </a:p>
          <a:p>
            <a:r>
              <a:rPr lang="en-US" sz="1600" dirty="0">
                <a:solidFill>
                  <a:schemeClr val="tx1"/>
                </a:solidFill>
                <a:latin typeface="Menlo" pitchFamily="49" charset="0"/>
                <a:ea typeface="Menlo" pitchFamily="49" charset="0"/>
                <a:cs typeface="Menlo" pitchFamily="49" charset="0"/>
              </a:rPr>
              <a:t>	}</a:t>
            </a:r>
          </a:p>
        </p:txBody>
      </p:sp>
      <p:sp>
        <p:nvSpPr>
          <p:cNvPr id="51" name="TextBox 50"/>
          <p:cNvSpPr txBox="1"/>
          <p:nvPr/>
        </p:nvSpPr>
        <p:spPr>
          <a:xfrm>
            <a:off x="672930" y="3962299"/>
            <a:ext cx="5681363" cy="307777"/>
          </a:xfrm>
          <a:prstGeom prst="rect">
            <a:avLst/>
          </a:prstGeom>
          <a:noFill/>
        </p:spPr>
        <p:txBody>
          <a:bodyPr wrap="none" rtlCol="0">
            <a:spAutoFit/>
          </a:bodyPr>
          <a:lstStyle/>
          <a:p>
            <a:r>
              <a:rPr lang="en-US" sz="1400" dirty="0">
                <a:latin typeface="Segoe Print" pitchFamily="2" charset="0"/>
              </a:rPr>
              <a:t>What happens if we </a:t>
            </a:r>
            <a:r>
              <a:rPr lang="en-US" sz="1400" dirty="0">
                <a:solidFill>
                  <a:schemeClr val="accent6">
                    <a:lumMod val="75000"/>
                  </a:schemeClr>
                </a:solidFill>
                <a:latin typeface="Segoe Print" pitchFamily="2" charset="0"/>
              </a:rPr>
              <a:t>forgot</a:t>
            </a:r>
            <a:r>
              <a:rPr lang="en-US" sz="1400" dirty="0">
                <a:latin typeface="Segoe Print" pitchFamily="2" charset="0"/>
              </a:rPr>
              <a:t> to advance the </a:t>
            </a:r>
            <a:r>
              <a:rPr lang="en-US" sz="1400" dirty="0">
                <a:latin typeface="Menlo" pitchFamily="49" charset="0"/>
                <a:ea typeface="Menlo" pitchFamily="49" charset="0"/>
                <a:cs typeface="Menlo" pitchFamily="49" charset="0"/>
              </a:rPr>
              <a:t>current</a:t>
            </a:r>
            <a:r>
              <a:rPr lang="en-US" sz="1400" dirty="0">
                <a:latin typeface="Segoe Print" pitchFamily="2" charset="0"/>
              </a:rPr>
              <a:t> pointer?</a:t>
            </a:r>
          </a:p>
        </p:txBody>
      </p:sp>
      <p:sp>
        <p:nvSpPr>
          <p:cNvPr id="58" name="TextBox 57"/>
          <p:cNvSpPr txBox="1"/>
          <p:nvPr/>
        </p:nvSpPr>
        <p:spPr>
          <a:xfrm>
            <a:off x="5598543" y="4675517"/>
            <a:ext cx="3272502" cy="1064835"/>
          </a:xfrm>
          <a:prstGeom prst="roundRect">
            <a:avLst>
              <a:gd name="adj" fmla="val 19080"/>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400" dirty="0">
                <a:latin typeface="Segoe Print" pitchFamily="2" charset="0"/>
              </a:rPr>
              <a:t>This will go into an infinite loop, since current will never be equal to NULL, </a:t>
            </a:r>
            <a:r>
              <a:rPr lang="en-US" sz="1400" dirty="0">
                <a:solidFill>
                  <a:schemeClr val="accent5">
                    <a:lumMod val="75000"/>
                  </a:schemeClr>
                </a:solidFill>
                <a:latin typeface="Segoe Print" pitchFamily="2" charset="0"/>
              </a:rPr>
              <a:t>unless head points to an empty linked list initially.</a:t>
            </a:r>
          </a:p>
        </p:txBody>
      </p:sp>
      <p:sp>
        <p:nvSpPr>
          <p:cNvPr id="76" name="Slide Number Placeholder 75"/>
          <p:cNvSpPr>
            <a:spLocks noGrp="1"/>
          </p:cNvSpPr>
          <p:nvPr>
            <p:ph type="sldNum" sz="quarter" idx="12"/>
          </p:nvPr>
        </p:nvSpPr>
        <p:spPr/>
        <p:txBody>
          <a:bodyPr/>
          <a:lstStyle/>
          <a:p>
            <a:fld id="{A2D5F323-9395-A24C-8003-89F99F5948AE}" type="slidenum">
              <a:rPr lang="en-US" smtClean="0"/>
              <a:pPr/>
              <a:t>67</a:t>
            </a:fld>
            <a:endParaRPr lang="en-US"/>
          </a:p>
        </p:txBody>
      </p:sp>
    </p:spTree>
    <p:extLst>
      <p:ext uri="{BB962C8B-B14F-4D97-AF65-F5344CB8AC3E}">
        <p14:creationId xmlns:p14="http://schemas.microsoft.com/office/powerpoint/2010/main" val="4075633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8" grpId="0" animBg="1"/>
      <p:bldP spid="51" grpId="0"/>
      <p:bldP spid="58"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 Linked List</a:t>
            </a:r>
          </a:p>
        </p:txBody>
      </p:sp>
      <p:sp>
        <p:nvSpPr>
          <p:cNvPr id="3" name="Content Placeholder 2"/>
          <p:cNvSpPr>
            <a:spLocks noGrp="1"/>
          </p:cNvSpPr>
          <p:nvPr>
            <p:ph idx="1"/>
          </p:nvPr>
        </p:nvSpPr>
        <p:spPr/>
        <p:txBody>
          <a:bodyPr/>
          <a:lstStyle/>
          <a:p>
            <a:r>
              <a:rPr lang="en-US" dirty="0"/>
              <a:t>Starting from an empty list, new nodes may be created and inserted into the linked list.</a:t>
            </a:r>
          </a:p>
          <a:p>
            <a:r>
              <a:rPr lang="en-US" dirty="0"/>
              <a:t>To build a linked list in a forward manner:</a:t>
            </a:r>
          </a:p>
          <a:p>
            <a:pPr lvl="1"/>
            <a:r>
              <a:rPr lang="en-US" dirty="0"/>
              <a:t>Always insert a new node at the end of the linked list</a:t>
            </a:r>
          </a:p>
          <a:p>
            <a:r>
              <a:rPr lang="en-US" dirty="0"/>
              <a:t>To build a linked list in a backward manner:</a:t>
            </a:r>
          </a:p>
          <a:p>
            <a:pPr lvl="1"/>
            <a:r>
              <a:rPr lang="en-US" dirty="0"/>
              <a:t>Always insert a new node at the beginning of the linked list</a:t>
            </a:r>
          </a:p>
        </p:txBody>
      </p:sp>
      <p:sp>
        <p:nvSpPr>
          <p:cNvPr id="5" name="Rounded Rectangle 4"/>
          <p:cNvSpPr/>
          <p:nvPr/>
        </p:nvSpPr>
        <p:spPr>
          <a:xfrm>
            <a:off x="962362" y="4573761"/>
            <a:ext cx="6061562" cy="441119"/>
          </a:xfrm>
          <a:prstGeom prst="roundRect">
            <a:avLst/>
          </a:prstGeom>
          <a:noFill/>
          <a:ln>
            <a:noFill/>
          </a:ln>
        </p:spPr>
        <p:style>
          <a:lnRef idx="2">
            <a:schemeClr val="accent6"/>
          </a:lnRef>
          <a:fillRef idx="1">
            <a:schemeClr val="lt1"/>
          </a:fillRef>
          <a:effectRef idx="0">
            <a:schemeClr val="accent6"/>
          </a:effectRef>
          <a:fontRef idx="minor">
            <a:schemeClr val="dk1"/>
          </a:fontRef>
        </p:style>
        <p:txBody>
          <a:bodyPr rtlCol="0" anchor="t"/>
          <a:lstStyle/>
          <a:p>
            <a:r>
              <a:rPr lang="en-US" sz="1400" dirty="0">
                <a:latin typeface="Segoe Print" pitchFamily="2" charset="0"/>
              </a:rPr>
              <a:t>We start by defining an </a:t>
            </a:r>
            <a:r>
              <a:rPr lang="en-US" sz="1400" b="1" dirty="0">
                <a:solidFill>
                  <a:schemeClr val="accent6">
                    <a:lumMod val="75000"/>
                  </a:schemeClr>
                </a:solidFill>
                <a:latin typeface="Segoe Print" pitchFamily="2" charset="0"/>
              </a:rPr>
              <a:t>empty list</a:t>
            </a:r>
            <a:r>
              <a:rPr lang="en-US" sz="1400" dirty="0">
                <a:latin typeface="Segoe Print" pitchFamily="2" charset="0"/>
              </a:rPr>
              <a:t>, i.e., a list without any node</a:t>
            </a:r>
            <a:endParaRPr lang="en-US" sz="1400" b="1" dirty="0">
              <a:solidFill>
                <a:schemeClr val="accent6">
                  <a:lumMod val="75000"/>
                </a:schemeClr>
              </a:solidFill>
              <a:latin typeface="Menlo" pitchFamily="49" charset="0"/>
              <a:ea typeface="Menlo" pitchFamily="49" charset="0"/>
              <a:cs typeface="Menlo" pitchFamily="49" charset="0"/>
            </a:endParaRPr>
          </a:p>
        </p:txBody>
      </p:sp>
      <p:sp>
        <p:nvSpPr>
          <p:cNvPr id="6" name="Rectangle 5"/>
          <p:cNvSpPr/>
          <p:nvPr/>
        </p:nvSpPr>
        <p:spPr>
          <a:xfrm>
            <a:off x="2079035" y="5005659"/>
            <a:ext cx="3640278" cy="621102"/>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tx1"/>
                </a:solidFill>
                <a:latin typeface="Menlo" pitchFamily="49" charset="0"/>
                <a:ea typeface="Menlo" pitchFamily="49" charset="0"/>
                <a:cs typeface="Menlo" pitchFamily="49" charset="0"/>
              </a:rPr>
              <a:t>	Node * head = NULL;</a:t>
            </a:r>
          </a:p>
        </p:txBody>
      </p:sp>
      <p:sp>
        <p:nvSpPr>
          <p:cNvPr id="7" name="Rectangle 6"/>
          <p:cNvSpPr/>
          <p:nvPr/>
        </p:nvSpPr>
        <p:spPr>
          <a:xfrm>
            <a:off x="6781943" y="5157216"/>
            <a:ext cx="432206" cy="329184"/>
          </a:xfrm>
          <a:prstGeom prst="rect">
            <a:avLst/>
          </a:prstGeom>
          <a:solidFill>
            <a:schemeClr val="accent3">
              <a:lumMod val="20000"/>
              <a:lumOff val="80000"/>
            </a:schemeClr>
          </a:solidFill>
          <a:ln>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 name="TextBox 7"/>
          <p:cNvSpPr txBox="1"/>
          <p:nvPr/>
        </p:nvSpPr>
        <p:spPr>
          <a:xfrm>
            <a:off x="6251258" y="5183308"/>
            <a:ext cx="556563"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head</a:t>
            </a:r>
          </a:p>
        </p:txBody>
      </p:sp>
      <p:cxnSp>
        <p:nvCxnSpPr>
          <p:cNvPr id="9" name="Straight Arrow Connector 8"/>
          <p:cNvCxnSpPr/>
          <p:nvPr/>
        </p:nvCxnSpPr>
        <p:spPr>
          <a:xfrm>
            <a:off x="7023924" y="5307998"/>
            <a:ext cx="42239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10" name="Group 37"/>
          <p:cNvGrpSpPr/>
          <p:nvPr/>
        </p:nvGrpSpPr>
        <p:grpSpPr>
          <a:xfrm>
            <a:off x="7465864" y="5190550"/>
            <a:ext cx="91440" cy="228600"/>
            <a:chOff x="8102500" y="5127550"/>
            <a:chExt cx="91440" cy="228600"/>
          </a:xfrm>
        </p:grpSpPr>
        <p:cxnSp>
          <p:nvCxnSpPr>
            <p:cNvPr id="11" name="Straight Connector 10"/>
            <p:cNvCxnSpPr/>
            <p:nvPr/>
          </p:nvCxnSpPr>
          <p:spPr>
            <a:xfrm>
              <a:off x="8102500" y="5127550"/>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8148220" y="5161510"/>
              <a:ext cx="0" cy="160681"/>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8193940" y="5185969"/>
              <a:ext cx="0" cy="111761"/>
            </a:xfrm>
            <a:prstGeom prst="line">
              <a:avLst/>
            </a:prstGeom>
          </p:spPr>
          <p:style>
            <a:lnRef idx="2">
              <a:schemeClr val="accent1"/>
            </a:lnRef>
            <a:fillRef idx="0">
              <a:schemeClr val="accent1"/>
            </a:fillRef>
            <a:effectRef idx="1">
              <a:schemeClr val="accent1"/>
            </a:effectRef>
            <a:fontRef idx="minor">
              <a:schemeClr val="tx1"/>
            </a:fontRef>
          </p:style>
        </p:cxnSp>
      </p:grpSp>
      <p:sp>
        <p:nvSpPr>
          <p:cNvPr id="14" name="Slide Number Placeholder 13"/>
          <p:cNvSpPr>
            <a:spLocks noGrp="1"/>
          </p:cNvSpPr>
          <p:nvPr>
            <p:ph type="sldNum" sz="quarter" idx="12"/>
          </p:nvPr>
        </p:nvSpPr>
        <p:spPr/>
        <p:txBody>
          <a:bodyPr/>
          <a:lstStyle/>
          <a:p>
            <a:fld id="{A2D5F323-9395-A24C-8003-89F99F5948AE}" type="slidenum">
              <a:rPr lang="en-US" smtClean="0"/>
              <a:pPr/>
              <a:t>68</a:t>
            </a:fld>
            <a:endParaRPr lang="en-US"/>
          </a:p>
        </p:txBody>
      </p:sp>
    </p:spTree>
    <p:extLst>
      <p:ext uri="{BB962C8B-B14F-4D97-AF65-F5344CB8AC3E}">
        <p14:creationId xmlns:p14="http://schemas.microsoft.com/office/powerpoint/2010/main" val="1909573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Building a Linked List Backward</a:t>
            </a:r>
          </a:p>
        </p:txBody>
      </p:sp>
      <p:sp>
        <p:nvSpPr>
          <p:cNvPr id="3" name="Content Placeholder 2"/>
          <p:cNvSpPr>
            <a:spLocks noGrp="1"/>
          </p:cNvSpPr>
          <p:nvPr>
            <p:ph idx="1"/>
          </p:nvPr>
        </p:nvSpPr>
        <p:spPr>
          <a:xfrm>
            <a:off x="286603" y="1206708"/>
            <a:ext cx="8584442" cy="5021705"/>
          </a:xfrm>
        </p:spPr>
        <p:txBody>
          <a:bodyPr/>
          <a:lstStyle/>
          <a:p>
            <a:r>
              <a:rPr lang="en-US" sz="2400" dirty="0"/>
              <a:t>We now build a linked list in a backward manner by always </a:t>
            </a:r>
            <a:r>
              <a:rPr lang="en-US" sz="2400" dirty="0">
                <a:solidFill>
                  <a:schemeClr val="accent5">
                    <a:lumMod val="75000"/>
                  </a:schemeClr>
                </a:solidFill>
              </a:rPr>
              <a:t>inserting a new node at the beginning of the list</a:t>
            </a:r>
            <a:r>
              <a:rPr lang="en-US" sz="2400" dirty="0"/>
              <a:t>.</a:t>
            </a:r>
          </a:p>
          <a:p>
            <a:endParaRPr lang="en-US" dirty="0"/>
          </a:p>
        </p:txBody>
      </p:sp>
      <p:sp>
        <p:nvSpPr>
          <p:cNvPr id="7" name="Rounded Rectangle 6"/>
          <p:cNvSpPr/>
          <p:nvPr/>
        </p:nvSpPr>
        <p:spPr>
          <a:xfrm>
            <a:off x="789834" y="2103061"/>
            <a:ext cx="7888340" cy="1492379"/>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r>
              <a:rPr lang="en-US" sz="1400" dirty="0">
                <a:latin typeface="Segoe Print" pitchFamily="2" charset="0"/>
              </a:rPr>
              <a:t>1. Create a new node and fill in the required info</a:t>
            </a:r>
            <a:endParaRPr lang="en-US" sz="1400" dirty="0">
              <a:latin typeface="Menlo" pitchFamily="49" charset="0"/>
              <a:ea typeface="Menlo" pitchFamily="49" charset="0"/>
              <a:cs typeface="Menlo" pitchFamily="49" charset="0"/>
            </a:endParaRPr>
          </a:p>
        </p:txBody>
      </p:sp>
      <p:sp>
        <p:nvSpPr>
          <p:cNvPr id="8" name="Rectangle 7"/>
          <p:cNvSpPr/>
          <p:nvPr/>
        </p:nvSpPr>
        <p:spPr>
          <a:xfrm>
            <a:off x="1423428" y="2724166"/>
            <a:ext cx="4399402" cy="621102"/>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tx1"/>
                </a:solidFill>
                <a:latin typeface="Menlo" pitchFamily="49" charset="0"/>
                <a:ea typeface="Menlo" pitchFamily="49" charset="0"/>
                <a:cs typeface="Menlo" pitchFamily="49" charset="0"/>
              </a:rPr>
              <a:t>	Node * p = new Node;</a:t>
            </a:r>
          </a:p>
          <a:p>
            <a:r>
              <a:rPr lang="en-US" sz="1600" dirty="0">
                <a:solidFill>
                  <a:schemeClr val="tx1"/>
                </a:solidFill>
                <a:latin typeface="Menlo" pitchFamily="49" charset="0"/>
                <a:ea typeface="Menlo" pitchFamily="49" charset="0"/>
                <a:cs typeface="Menlo" pitchFamily="49" charset="0"/>
              </a:rPr>
              <a:t>	p-&gt;info = 89;</a:t>
            </a:r>
          </a:p>
        </p:txBody>
      </p:sp>
      <p:grpSp>
        <p:nvGrpSpPr>
          <p:cNvPr id="16" name="Group 50"/>
          <p:cNvGrpSpPr/>
          <p:nvPr/>
        </p:nvGrpSpPr>
        <p:grpSpPr>
          <a:xfrm>
            <a:off x="6574868" y="2981580"/>
            <a:ext cx="1207618" cy="329184"/>
            <a:chOff x="3595652" y="5076750"/>
            <a:chExt cx="1207618" cy="329184"/>
          </a:xfrm>
        </p:grpSpPr>
        <p:sp>
          <p:nvSpPr>
            <p:cNvPr id="17" name="Rectangle 16"/>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89</a:t>
              </a:r>
            </a:p>
          </p:txBody>
        </p:sp>
        <p:sp>
          <p:nvSpPr>
            <p:cNvPr id="18" name="Rectangle 17"/>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19" name="Rectangle 18"/>
          <p:cNvSpPr/>
          <p:nvPr/>
        </p:nvSpPr>
        <p:spPr>
          <a:xfrm>
            <a:off x="6603492" y="2380060"/>
            <a:ext cx="432206" cy="329184"/>
          </a:xfrm>
          <a:prstGeom prst="rect">
            <a:avLst/>
          </a:prstGeom>
          <a:solidFill>
            <a:schemeClr val="accent5">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cxnSp>
        <p:nvCxnSpPr>
          <p:cNvPr id="20" name="Straight Arrow Connector 19"/>
          <p:cNvCxnSpPr/>
          <p:nvPr/>
        </p:nvCxnSpPr>
        <p:spPr>
          <a:xfrm>
            <a:off x="6828023" y="2528305"/>
            <a:ext cx="0" cy="453275"/>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22" name="TextBox 21"/>
          <p:cNvSpPr txBox="1"/>
          <p:nvPr/>
        </p:nvSpPr>
        <p:spPr>
          <a:xfrm>
            <a:off x="6323414" y="2397741"/>
            <a:ext cx="277640"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p</a:t>
            </a:r>
          </a:p>
        </p:txBody>
      </p:sp>
      <p:sp>
        <p:nvSpPr>
          <p:cNvPr id="23" name="Rounded Rectangle 22"/>
          <p:cNvSpPr/>
          <p:nvPr/>
        </p:nvSpPr>
        <p:spPr>
          <a:xfrm>
            <a:off x="789834" y="3595440"/>
            <a:ext cx="7888340" cy="1492379"/>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r>
              <a:rPr lang="en-US" sz="1400" dirty="0">
                <a:latin typeface="Segoe Print" pitchFamily="2" charset="0"/>
              </a:rPr>
              <a:t>2. Have the </a:t>
            </a:r>
            <a:r>
              <a:rPr lang="en-US" sz="1400" dirty="0">
                <a:latin typeface="Menlo" pitchFamily="49" charset="0"/>
                <a:ea typeface="Menlo" pitchFamily="49" charset="0"/>
                <a:cs typeface="Menlo" pitchFamily="49" charset="0"/>
              </a:rPr>
              <a:t>next</a:t>
            </a:r>
            <a:r>
              <a:rPr lang="en-US" sz="1400" dirty="0">
                <a:latin typeface="Segoe Print" pitchFamily="2" charset="0"/>
              </a:rPr>
              <a:t> pointer of the new node points to the beginning of the list</a:t>
            </a:r>
            <a:endParaRPr lang="en-US" sz="1400" dirty="0">
              <a:latin typeface="Menlo" pitchFamily="49" charset="0"/>
              <a:ea typeface="Menlo" pitchFamily="49" charset="0"/>
              <a:cs typeface="Menlo" pitchFamily="49" charset="0"/>
            </a:endParaRPr>
          </a:p>
        </p:txBody>
      </p:sp>
      <p:grpSp>
        <p:nvGrpSpPr>
          <p:cNvPr id="24" name="Group 50"/>
          <p:cNvGrpSpPr/>
          <p:nvPr/>
        </p:nvGrpSpPr>
        <p:grpSpPr>
          <a:xfrm>
            <a:off x="6574868" y="4613346"/>
            <a:ext cx="1207618" cy="329184"/>
            <a:chOff x="3595652" y="5076750"/>
            <a:chExt cx="1207618" cy="329184"/>
          </a:xfrm>
        </p:grpSpPr>
        <p:sp>
          <p:nvSpPr>
            <p:cNvPr id="25" name="Rectangle 24"/>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89</a:t>
              </a:r>
            </a:p>
          </p:txBody>
        </p:sp>
        <p:sp>
          <p:nvSpPr>
            <p:cNvPr id="26" name="Rectangle 25"/>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27" name="Rectangle 26"/>
          <p:cNvSpPr/>
          <p:nvPr/>
        </p:nvSpPr>
        <p:spPr>
          <a:xfrm>
            <a:off x="6603492" y="4011826"/>
            <a:ext cx="432206" cy="329184"/>
          </a:xfrm>
          <a:prstGeom prst="rect">
            <a:avLst/>
          </a:prstGeom>
          <a:solidFill>
            <a:schemeClr val="accent5">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cxnSp>
        <p:nvCxnSpPr>
          <p:cNvPr id="28" name="Straight Arrow Connector 27"/>
          <p:cNvCxnSpPr/>
          <p:nvPr/>
        </p:nvCxnSpPr>
        <p:spPr>
          <a:xfrm>
            <a:off x="6828023" y="4160071"/>
            <a:ext cx="0" cy="453275"/>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29" name="TextBox 28"/>
          <p:cNvSpPr txBox="1"/>
          <p:nvPr/>
        </p:nvSpPr>
        <p:spPr>
          <a:xfrm>
            <a:off x="6323414" y="4029507"/>
            <a:ext cx="277640"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p</a:t>
            </a:r>
          </a:p>
        </p:txBody>
      </p:sp>
      <p:sp>
        <p:nvSpPr>
          <p:cNvPr id="30" name="Rectangle 29"/>
          <p:cNvSpPr/>
          <p:nvPr/>
        </p:nvSpPr>
        <p:spPr>
          <a:xfrm>
            <a:off x="7695789" y="4037919"/>
            <a:ext cx="432206" cy="329184"/>
          </a:xfrm>
          <a:prstGeom prst="rect">
            <a:avLst/>
          </a:prstGeom>
          <a:solidFill>
            <a:schemeClr val="accent3">
              <a:lumMod val="20000"/>
              <a:lumOff val="80000"/>
            </a:schemeClr>
          </a:solidFill>
          <a:ln>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 name="TextBox 30"/>
          <p:cNvSpPr txBox="1"/>
          <p:nvPr/>
        </p:nvSpPr>
        <p:spPr>
          <a:xfrm>
            <a:off x="7165104" y="4064011"/>
            <a:ext cx="556563"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head</a:t>
            </a:r>
          </a:p>
        </p:txBody>
      </p:sp>
      <p:cxnSp>
        <p:nvCxnSpPr>
          <p:cNvPr id="32" name="Straight Arrow Connector 31"/>
          <p:cNvCxnSpPr/>
          <p:nvPr/>
        </p:nvCxnSpPr>
        <p:spPr>
          <a:xfrm>
            <a:off x="7937770" y="4188701"/>
            <a:ext cx="42239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3" name="Group 37"/>
          <p:cNvGrpSpPr/>
          <p:nvPr/>
        </p:nvGrpSpPr>
        <p:grpSpPr>
          <a:xfrm>
            <a:off x="8379710" y="4071253"/>
            <a:ext cx="91440" cy="228600"/>
            <a:chOff x="8102500" y="5127550"/>
            <a:chExt cx="91440" cy="228600"/>
          </a:xfrm>
        </p:grpSpPr>
        <p:cxnSp>
          <p:nvCxnSpPr>
            <p:cNvPr id="34" name="Straight Connector 33"/>
            <p:cNvCxnSpPr/>
            <p:nvPr/>
          </p:nvCxnSpPr>
          <p:spPr>
            <a:xfrm>
              <a:off x="8102500" y="5127550"/>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8148220" y="5161510"/>
              <a:ext cx="0" cy="160681"/>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8193940" y="5185969"/>
              <a:ext cx="0" cy="111761"/>
            </a:xfrm>
            <a:prstGeom prst="line">
              <a:avLst/>
            </a:prstGeom>
          </p:spPr>
          <p:style>
            <a:lnRef idx="2">
              <a:schemeClr val="accent1"/>
            </a:lnRef>
            <a:fillRef idx="0">
              <a:schemeClr val="accent1"/>
            </a:fillRef>
            <a:effectRef idx="1">
              <a:schemeClr val="accent1"/>
            </a:effectRef>
            <a:fontRef idx="minor">
              <a:schemeClr val="tx1"/>
            </a:fontRef>
          </p:style>
        </p:cxnSp>
      </p:grpSp>
      <p:sp>
        <p:nvSpPr>
          <p:cNvPr id="45" name="Rectangle 44"/>
          <p:cNvSpPr/>
          <p:nvPr/>
        </p:nvSpPr>
        <p:spPr>
          <a:xfrm>
            <a:off x="1423428" y="4116941"/>
            <a:ext cx="4399402" cy="621102"/>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tx1"/>
                </a:solidFill>
                <a:latin typeface="Menlo" pitchFamily="49" charset="0"/>
                <a:ea typeface="Menlo" pitchFamily="49" charset="0"/>
                <a:cs typeface="Menlo" pitchFamily="49" charset="0"/>
              </a:rPr>
              <a:t>	p-&gt;next = head;</a:t>
            </a:r>
          </a:p>
        </p:txBody>
      </p:sp>
      <p:cxnSp>
        <p:nvCxnSpPr>
          <p:cNvPr id="47" name="Elbow Connector 46"/>
          <p:cNvCxnSpPr/>
          <p:nvPr/>
        </p:nvCxnSpPr>
        <p:spPr>
          <a:xfrm flipV="1">
            <a:off x="7573992" y="4241433"/>
            <a:ext cx="786169" cy="539740"/>
          </a:xfrm>
          <a:prstGeom prst="bentConnector3">
            <a:avLst>
              <a:gd name="adj1" fmla="val 79626"/>
            </a:avLst>
          </a:prstGeom>
          <a:ln>
            <a:tailEnd type="arrow"/>
          </a:ln>
        </p:spPr>
        <p:style>
          <a:lnRef idx="2">
            <a:schemeClr val="accent1"/>
          </a:lnRef>
          <a:fillRef idx="0">
            <a:schemeClr val="accent1"/>
          </a:fillRef>
          <a:effectRef idx="1">
            <a:schemeClr val="accent1"/>
          </a:effectRef>
          <a:fontRef idx="minor">
            <a:schemeClr val="tx1"/>
          </a:fontRef>
        </p:style>
      </p:cxnSp>
      <p:sp>
        <p:nvSpPr>
          <p:cNvPr id="52" name="Rounded Rectangle 51"/>
          <p:cNvSpPr/>
          <p:nvPr/>
        </p:nvSpPr>
        <p:spPr>
          <a:xfrm>
            <a:off x="789834" y="5087820"/>
            <a:ext cx="7888340" cy="1140593"/>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r>
              <a:rPr lang="en-US" sz="1400" dirty="0">
                <a:latin typeface="Segoe Print" pitchFamily="2" charset="0"/>
              </a:rPr>
              <a:t>3. Update the head pointer to point to the new node, i.e., the new head of the list</a:t>
            </a:r>
            <a:endParaRPr lang="en-US" sz="1400" dirty="0">
              <a:latin typeface="Menlo" pitchFamily="49" charset="0"/>
              <a:ea typeface="Menlo" pitchFamily="49" charset="0"/>
              <a:cs typeface="Menlo" pitchFamily="49" charset="0"/>
            </a:endParaRPr>
          </a:p>
        </p:txBody>
      </p:sp>
      <p:sp>
        <p:nvSpPr>
          <p:cNvPr id="53" name="Rectangle 52"/>
          <p:cNvSpPr/>
          <p:nvPr/>
        </p:nvSpPr>
        <p:spPr>
          <a:xfrm>
            <a:off x="1423428" y="5469147"/>
            <a:ext cx="4399402" cy="621102"/>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tx1"/>
                </a:solidFill>
                <a:latin typeface="Menlo" pitchFamily="49" charset="0"/>
                <a:ea typeface="Menlo" pitchFamily="49" charset="0"/>
                <a:cs typeface="Menlo" pitchFamily="49" charset="0"/>
              </a:rPr>
              <a:t>	head = p;</a:t>
            </a:r>
          </a:p>
        </p:txBody>
      </p:sp>
      <p:grpSp>
        <p:nvGrpSpPr>
          <p:cNvPr id="54" name="Group 50"/>
          <p:cNvGrpSpPr/>
          <p:nvPr/>
        </p:nvGrpSpPr>
        <p:grpSpPr>
          <a:xfrm>
            <a:off x="6937629" y="5814505"/>
            <a:ext cx="1207618" cy="329184"/>
            <a:chOff x="3595652" y="5076750"/>
            <a:chExt cx="1207618" cy="329184"/>
          </a:xfrm>
        </p:grpSpPr>
        <p:sp>
          <p:nvSpPr>
            <p:cNvPr id="55" name="Rectangle 54"/>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89</a:t>
              </a:r>
            </a:p>
          </p:txBody>
        </p:sp>
        <p:sp>
          <p:nvSpPr>
            <p:cNvPr id="56" name="Rectangle 55"/>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57" name="Rectangle 56"/>
          <p:cNvSpPr/>
          <p:nvPr/>
        </p:nvSpPr>
        <p:spPr>
          <a:xfrm>
            <a:off x="6949001" y="5420058"/>
            <a:ext cx="432206" cy="329184"/>
          </a:xfrm>
          <a:prstGeom prst="rect">
            <a:avLst/>
          </a:prstGeom>
          <a:solidFill>
            <a:schemeClr val="accent5">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cxnSp>
        <p:nvCxnSpPr>
          <p:cNvPr id="58" name="Straight Arrow Connector 57"/>
          <p:cNvCxnSpPr/>
          <p:nvPr/>
        </p:nvCxnSpPr>
        <p:spPr>
          <a:xfrm>
            <a:off x="7165104" y="5578554"/>
            <a:ext cx="0" cy="235951"/>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59" name="TextBox 58"/>
          <p:cNvSpPr txBox="1"/>
          <p:nvPr/>
        </p:nvSpPr>
        <p:spPr>
          <a:xfrm>
            <a:off x="6720371" y="5446150"/>
            <a:ext cx="277640"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p</a:t>
            </a:r>
          </a:p>
        </p:txBody>
      </p:sp>
      <p:sp>
        <p:nvSpPr>
          <p:cNvPr id="60" name="Rectangle 59"/>
          <p:cNvSpPr/>
          <p:nvPr/>
        </p:nvSpPr>
        <p:spPr>
          <a:xfrm>
            <a:off x="6251966" y="5814505"/>
            <a:ext cx="432206" cy="329184"/>
          </a:xfrm>
          <a:prstGeom prst="rect">
            <a:avLst/>
          </a:prstGeom>
          <a:solidFill>
            <a:schemeClr val="accent3">
              <a:lumMod val="20000"/>
              <a:lumOff val="80000"/>
            </a:schemeClr>
          </a:solidFill>
          <a:ln>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1" name="TextBox 60"/>
          <p:cNvSpPr txBox="1"/>
          <p:nvPr/>
        </p:nvSpPr>
        <p:spPr>
          <a:xfrm>
            <a:off x="5983499" y="5584650"/>
            <a:ext cx="556563"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head</a:t>
            </a:r>
          </a:p>
        </p:txBody>
      </p:sp>
      <p:cxnSp>
        <p:nvCxnSpPr>
          <p:cNvPr id="62" name="Straight Arrow Connector 61"/>
          <p:cNvCxnSpPr/>
          <p:nvPr/>
        </p:nvCxnSpPr>
        <p:spPr>
          <a:xfrm>
            <a:off x="6493947" y="5965287"/>
            <a:ext cx="42239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p:nvPr/>
        </p:nvCxnSpPr>
        <p:spPr>
          <a:xfrm>
            <a:off x="7937770" y="5979097"/>
            <a:ext cx="42239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69" name="Group 37"/>
          <p:cNvGrpSpPr/>
          <p:nvPr/>
        </p:nvGrpSpPr>
        <p:grpSpPr>
          <a:xfrm>
            <a:off x="8379710" y="5861649"/>
            <a:ext cx="91440" cy="228600"/>
            <a:chOff x="8102500" y="5127550"/>
            <a:chExt cx="91440" cy="228600"/>
          </a:xfrm>
        </p:grpSpPr>
        <p:cxnSp>
          <p:nvCxnSpPr>
            <p:cNvPr id="70" name="Straight Connector 69"/>
            <p:cNvCxnSpPr/>
            <p:nvPr/>
          </p:nvCxnSpPr>
          <p:spPr>
            <a:xfrm>
              <a:off x="8102500" y="5127550"/>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8148220" y="5161510"/>
              <a:ext cx="0" cy="160681"/>
            </a:xfrm>
            <a:prstGeom prst="line">
              <a:avLst/>
            </a:prstGeom>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8193940" y="5185969"/>
              <a:ext cx="0" cy="111761"/>
            </a:xfrm>
            <a:prstGeom prst="line">
              <a:avLst/>
            </a:prstGeom>
          </p:spPr>
          <p:style>
            <a:lnRef idx="2">
              <a:schemeClr val="accent1"/>
            </a:lnRef>
            <a:fillRef idx="0">
              <a:schemeClr val="accent1"/>
            </a:fillRef>
            <a:effectRef idx="1">
              <a:schemeClr val="accent1"/>
            </a:effectRef>
            <a:fontRef idx="minor">
              <a:schemeClr val="tx1"/>
            </a:fontRef>
          </p:style>
        </p:cxnSp>
      </p:grpSp>
      <p:sp>
        <p:nvSpPr>
          <p:cNvPr id="75" name="TextBox 74"/>
          <p:cNvSpPr txBox="1"/>
          <p:nvPr/>
        </p:nvSpPr>
        <p:spPr>
          <a:xfrm>
            <a:off x="282905" y="6202461"/>
            <a:ext cx="3429971" cy="30777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400" dirty="0">
                <a:latin typeface="Segoe Print" pitchFamily="2" charset="0"/>
              </a:rPr>
              <a:t>Now we have a list with one node.</a:t>
            </a:r>
          </a:p>
        </p:txBody>
      </p:sp>
      <p:sp>
        <p:nvSpPr>
          <p:cNvPr id="76" name="Slide Number Placeholder 75"/>
          <p:cNvSpPr>
            <a:spLocks noGrp="1"/>
          </p:cNvSpPr>
          <p:nvPr>
            <p:ph type="sldNum" sz="quarter" idx="12"/>
          </p:nvPr>
        </p:nvSpPr>
        <p:spPr/>
        <p:txBody>
          <a:bodyPr/>
          <a:lstStyle/>
          <a:p>
            <a:fld id="{A2D5F323-9395-A24C-8003-89F99F5948AE}" type="slidenum">
              <a:rPr lang="en-US" smtClean="0"/>
              <a:pPr/>
              <a:t>69</a:t>
            </a:fld>
            <a:endParaRPr lang="en-US"/>
          </a:p>
        </p:txBody>
      </p:sp>
    </p:spTree>
    <p:extLst>
      <p:ext uri="{BB962C8B-B14F-4D97-AF65-F5344CB8AC3E}">
        <p14:creationId xmlns:p14="http://schemas.microsoft.com/office/powerpoint/2010/main" val="3730395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9" grpId="0" animBg="1"/>
      <p:bldP spid="22" grpId="0"/>
      <p:bldP spid="23" grpId="0" animBg="1"/>
      <p:bldP spid="27" grpId="0" animBg="1"/>
      <p:bldP spid="29" grpId="0"/>
      <p:bldP spid="30" grpId="0" animBg="1"/>
      <p:bldP spid="31" grpId="0"/>
      <p:bldP spid="45" grpId="0" animBg="1"/>
      <p:bldP spid="52" grpId="0" animBg="1"/>
      <p:bldP spid="53" grpId="0" animBg="1"/>
      <p:bldP spid="57" grpId="0" animBg="1"/>
      <p:bldP spid="59" grpId="0"/>
      <p:bldP spid="60" grpId="0" animBg="1"/>
      <p:bldP spid="61" grpId="0"/>
      <p:bldP spid="7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69349E5-D649-4EDC-A151-118D26164AEA}"/>
              </a:ext>
            </a:extLst>
          </p:cNvPr>
          <p:cNvSpPr>
            <a:spLocks noGrp="1"/>
          </p:cNvSpPr>
          <p:nvPr>
            <p:ph type="title"/>
          </p:nvPr>
        </p:nvSpPr>
        <p:spPr/>
        <p:txBody>
          <a:bodyPr/>
          <a:lstStyle/>
          <a:p>
            <a:r>
              <a:rPr lang="en-US" dirty="0"/>
              <a:t>Pointers</a:t>
            </a:r>
          </a:p>
        </p:txBody>
      </p:sp>
      <p:sp>
        <p:nvSpPr>
          <p:cNvPr id="6" name="Text Placeholder 5">
            <a:extLst>
              <a:ext uri="{FF2B5EF4-FFF2-40B4-BE49-F238E27FC236}">
                <a16:creationId xmlns:a16="http://schemas.microsoft.com/office/drawing/2014/main" id="{18D128B8-B2E5-4BF3-8CCF-FAA317993D27}"/>
              </a:ext>
            </a:extLst>
          </p:cNvPr>
          <p:cNvSpPr>
            <a:spLocks noGrp="1"/>
          </p:cNvSpPr>
          <p:nvPr>
            <p:ph type="body" idx="1"/>
          </p:nvPr>
        </p:nvSpPr>
        <p:spPr/>
        <p:txBody>
          <a:bodyPr/>
          <a:lstStyle/>
          <a:p>
            <a:r>
              <a:rPr lang="en-US" dirty="0"/>
              <a:t>Part I</a:t>
            </a:r>
          </a:p>
        </p:txBody>
      </p:sp>
      <p:sp>
        <p:nvSpPr>
          <p:cNvPr id="4" name="Slide Number Placeholder 3">
            <a:extLst>
              <a:ext uri="{FF2B5EF4-FFF2-40B4-BE49-F238E27FC236}">
                <a16:creationId xmlns:a16="http://schemas.microsoft.com/office/drawing/2014/main" id="{B4640ECB-0F15-4DFD-8376-BF1C22538CF3}"/>
              </a:ext>
            </a:extLst>
          </p:cNvPr>
          <p:cNvSpPr>
            <a:spLocks noGrp="1"/>
          </p:cNvSpPr>
          <p:nvPr>
            <p:ph type="sldNum" sz="quarter" idx="12"/>
          </p:nvPr>
        </p:nvSpPr>
        <p:spPr/>
        <p:txBody>
          <a:bodyPr/>
          <a:lstStyle/>
          <a:p>
            <a:fld id="{A2D5F323-9395-A24C-8003-89F99F5948AE}" type="slidenum">
              <a:rPr lang="en-US" smtClean="0"/>
              <a:pPr/>
              <a:t>7</a:t>
            </a:fld>
            <a:endParaRPr lang="en-US" dirty="0"/>
          </a:p>
        </p:txBody>
      </p:sp>
    </p:spTree>
    <p:extLst>
      <p:ext uri="{BB962C8B-B14F-4D97-AF65-F5344CB8AC3E}">
        <p14:creationId xmlns:p14="http://schemas.microsoft.com/office/powerpoint/2010/main" val="20456951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6603" y="1206708"/>
            <a:ext cx="8584442" cy="5021705"/>
          </a:xfrm>
        </p:spPr>
        <p:txBody>
          <a:bodyPr/>
          <a:lstStyle/>
          <a:p>
            <a:r>
              <a:rPr lang="en-US" sz="2400" dirty="0"/>
              <a:t>Repeating the steps to insert one more node at the beginning:</a:t>
            </a:r>
          </a:p>
          <a:p>
            <a:endParaRPr lang="en-US" dirty="0"/>
          </a:p>
        </p:txBody>
      </p:sp>
      <p:sp>
        <p:nvSpPr>
          <p:cNvPr id="111" name="Rounded Rectangle 110"/>
          <p:cNvSpPr/>
          <p:nvPr/>
        </p:nvSpPr>
        <p:spPr>
          <a:xfrm>
            <a:off x="586595" y="1677834"/>
            <a:ext cx="8284449" cy="1341411"/>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t"/>
          <a:lstStyle/>
          <a:p>
            <a:endParaRPr lang="en-US" sz="1400" dirty="0">
              <a:latin typeface="Menlo" pitchFamily="49" charset="0"/>
              <a:ea typeface="Menlo" pitchFamily="49" charset="0"/>
              <a:cs typeface="Menlo" pitchFamily="49" charset="0"/>
            </a:endParaRPr>
          </a:p>
        </p:txBody>
      </p:sp>
      <p:sp>
        <p:nvSpPr>
          <p:cNvPr id="46" name="Rectangle 45"/>
          <p:cNvSpPr/>
          <p:nvPr/>
        </p:nvSpPr>
        <p:spPr>
          <a:xfrm>
            <a:off x="712294" y="2114398"/>
            <a:ext cx="504109" cy="30962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t"/>
          <a:lstStyle/>
          <a:p>
            <a:r>
              <a:rPr lang="en-US" sz="1400" dirty="0">
                <a:latin typeface="Segoe Print" pitchFamily="2" charset="0"/>
              </a:rPr>
              <a:t>1.</a:t>
            </a:r>
            <a:endParaRPr lang="en-US" sz="1400" dirty="0">
              <a:latin typeface="Menlo" pitchFamily="49" charset="0"/>
              <a:ea typeface="Menlo" pitchFamily="49" charset="0"/>
              <a:cs typeface="Menlo" pitchFamily="49" charset="0"/>
            </a:endParaRPr>
          </a:p>
        </p:txBody>
      </p:sp>
      <p:sp>
        <p:nvSpPr>
          <p:cNvPr id="2" name="Title 1"/>
          <p:cNvSpPr>
            <a:spLocks noGrp="1"/>
          </p:cNvSpPr>
          <p:nvPr>
            <p:ph type="title"/>
          </p:nvPr>
        </p:nvSpPr>
        <p:spPr/>
        <p:txBody>
          <a:bodyPr>
            <a:normAutofit fontScale="90000"/>
          </a:bodyPr>
          <a:lstStyle/>
          <a:p>
            <a:r>
              <a:rPr lang="en-US" dirty="0"/>
              <a:t>Building a Linked List Backward</a:t>
            </a:r>
          </a:p>
        </p:txBody>
      </p:sp>
      <p:sp>
        <p:nvSpPr>
          <p:cNvPr id="8" name="Rectangle 7"/>
          <p:cNvSpPr/>
          <p:nvPr/>
        </p:nvSpPr>
        <p:spPr>
          <a:xfrm>
            <a:off x="1216404" y="1950281"/>
            <a:ext cx="3295211" cy="621102"/>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tx1"/>
                </a:solidFill>
                <a:latin typeface="Menlo" pitchFamily="49" charset="0"/>
                <a:ea typeface="Menlo" pitchFamily="49" charset="0"/>
                <a:cs typeface="Menlo" pitchFamily="49" charset="0"/>
              </a:rPr>
              <a:t>	Node * p = new Node;</a:t>
            </a:r>
          </a:p>
          <a:p>
            <a:r>
              <a:rPr lang="en-US" sz="1600" dirty="0">
                <a:solidFill>
                  <a:schemeClr val="tx1"/>
                </a:solidFill>
                <a:latin typeface="Menlo" pitchFamily="49" charset="0"/>
                <a:ea typeface="Menlo" pitchFamily="49" charset="0"/>
                <a:cs typeface="Menlo" pitchFamily="49" charset="0"/>
              </a:rPr>
              <a:t>	p-&gt;info = 62;</a:t>
            </a:r>
          </a:p>
        </p:txBody>
      </p:sp>
      <p:grpSp>
        <p:nvGrpSpPr>
          <p:cNvPr id="5" name="Group 50"/>
          <p:cNvGrpSpPr/>
          <p:nvPr/>
        </p:nvGrpSpPr>
        <p:grpSpPr>
          <a:xfrm>
            <a:off x="6136165" y="2533644"/>
            <a:ext cx="1207618" cy="329184"/>
            <a:chOff x="3595652" y="5076750"/>
            <a:chExt cx="1207618" cy="329184"/>
          </a:xfrm>
        </p:grpSpPr>
        <p:sp>
          <p:nvSpPr>
            <p:cNvPr id="17" name="Rectangle 16"/>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62</a:t>
              </a:r>
            </a:p>
          </p:txBody>
        </p:sp>
        <p:sp>
          <p:nvSpPr>
            <p:cNvPr id="18" name="Rectangle 17"/>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19" name="Rectangle 18"/>
          <p:cNvSpPr/>
          <p:nvPr/>
        </p:nvSpPr>
        <p:spPr>
          <a:xfrm>
            <a:off x="5452505" y="2537355"/>
            <a:ext cx="432206" cy="329184"/>
          </a:xfrm>
          <a:prstGeom prst="rect">
            <a:avLst/>
          </a:prstGeom>
          <a:solidFill>
            <a:schemeClr val="accent5">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cxnSp>
        <p:nvCxnSpPr>
          <p:cNvPr id="20" name="Straight Arrow Connector 19"/>
          <p:cNvCxnSpPr>
            <a:endCxn id="17" idx="1"/>
          </p:cNvCxnSpPr>
          <p:nvPr/>
        </p:nvCxnSpPr>
        <p:spPr>
          <a:xfrm>
            <a:off x="5692483" y="2698236"/>
            <a:ext cx="443682" cy="0"/>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22" name="TextBox 21"/>
          <p:cNvSpPr txBox="1"/>
          <p:nvPr/>
        </p:nvSpPr>
        <p:spPr>
          <a:xfrm>
            <a:off x="5172862" y="2559736"/>
            <a:ext cx="277640"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p</a:t>
            </a:r>
          </a:p>
        </p:txBody>
      </p:sp>
      <p:sp>
        <p:nvSpPr>
          <p:cNvPr id="45" name="Rectangle 44"/>
          <p:cNvSpPr/>
          <p:nvPr/>
        </p:nvSpPr>
        <p:spPr>
          <a:xfrm>
            <a:off x="1216404" y="3346016"/>
            <a:ext cx="3295211" cy="621102"/>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tx1"/>
                </a:solidFill>
                <a:latin typeface="Menlo" pitchFamily="49" charset="0"/>
                <a:ea typeface="Menlo" pitchFamily="49" charset="0"/>
                <a:cs typeface="Menlo" pitchFamily="49" charset="0"/>
              </a:rPr>
              <a:t>	p-&gt;next = head;</a:t>
            </a:r>
          </a:p>
        </p:txBody>
      </p:sp>
      <p:sp>
        <p:nvSpPr>
          <p:cNvPr id="53" name="Rectangle 52"/>
          <p:cNvSpPr/>
          <p:nvPr/>
        </p:nvSpPr>
        <p:spPr>
          <a:xfrm>
            <a:off x="1216404" y="4589420"/>
            <a:ext cx="3295211" cy="621102"/>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tx1"/>
                </a:solidFill>
                <a:latin typeface="Menlo" pitchFamily="49" charset="0"/>
                <a:ea typeface="Menlo" pitchFamily="49" charset="0"/>
                <a:cs typeface="Menlo" pitchFamily="49" charset="0"/>
              </a:rPr>
              <a:t>	head = p;</a:t>
            </a:r>
          </a:p>
        </p:txBody>
      </p:sp>
      <p:grpSp>
        <p:nvGrpSpPr>
          <p:cNvPr id="10" name="Group 50"/>
          <p:cNvGrpSpPr/>
          <p:nvPr/>
        </p:nvGrpSpPr>
        <p:grpSpPr>
          <a:xfrm>
            <a:off x="7152815" y="1950281"/>
            <a:ext cx="1207618" cy="329184"/>
            <a:chOff x="3595652" y="5076750"/>
            <a:chExt cx="1207618" cy="329184"/>
          </a:xfrm>
        </p:grpSpPr>
        <p:sp>
          <p:nvSpPr>
            <p:cNvPr id="55" name="Rectangle 54"/>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89</a:t>
              </a:r>
            </a:p>
          </p:txBody>
        </p:sp>
        <p:sp>
          <p:nvSpPr>
            <p:cNvPr id="56" name="Rectangle 55"/>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60" name="Rectangle 59"/>
          <p:cNvSpPr/>
          <p:nvPr/>
        </p:nvSpPr>
        <p:spPr>
          <a:xfrm>
            <a:off x="6389518" y="1950281"/>
            <a:ext cx="432206" cy="329184"/>
          </a:xfrm>
          <a:prstGeom prst="rect">
            <a:avLst/>
          </a:prstGeom>
          <a:solidFill>
            <a:schemeClr val="accent3">
              <a:lumMod val="20000"/>
              <a:lumOff val="80000"/>
            </a:schemeClr>
          </a:solidFill>
          <a:ln>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1" name="TextBox 60"/>
          <p:cNvSpPr txBox="1"/>
          <p:nvPr/>
        </p:nvSpPr>
        <p:spPr>
          <a:xfrm>
            <a:off x="5832955" y="1976373"/>
            <a:ext cx="556563"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head</a:t>
            </a:r>
          </a:p>
        </p:txBody>
      </p:sp>
      <p:cxnSp>
        <p:nvCxnSpPr>
          <p:cNvPr id="62" name="Straight Arrow Connector 61"/>
          <p:cNvCxnSpPr/>
          <p:nvPr/>
        </p:nvCxnSpPr>
        <p:spPr>
          <a:xfrm>
            <a:off x="6709133" y="2101063"/>
            <a:ext cx="42239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p:nvPr/>
        </p:nvCxnSpPr>
        <p:spPr>
          <a:xfrm>
            <a:off x="8152956" y="2114873"/>
            <a:ext cx="42239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11" name="Group 37"/>
          <p:cNvGrpSpPr/>
          <p:nvPr/>
        </p:nvGrpSpPr>
        <p:grpSpPr>
          <a:xfrm>
            <a:off x="8594896" y="1997425"/>
            <a:ext cx="91440" cy="228600"/>
            <a:chOff x="8102500" y="5127550"/>
            <a:chExt cx="91440" cy="228600"/>
          </a:xfrm>
        </p:grpSpPr>
        <p:cxnSp>
          <p:nvCxnSpPr>
            <p:cNvPr id="70" name="Straight Connector 69"/>
            <p:cNvCxnSpPr/>
            <p:nvPr/>
          </p:nvCxnSpPr>
          <p:spPr>
            <a:xfrm>
              <a:off x="8102500" y="5127550"/>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8148220" y="5161510"/>
              <a:ext cx="0" cy="160681"/>
            </a:xfrm>
            <a:prstGeom prst="line">
              <a:avLst/>
            </a:prstGeom>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8193940" y="5185969"/>
              <a:ext cx="0" cy="111761"/>
            </a:xfrm>
            <a:prstGeom prst="line">
              <a:avLst/>
            </a:prstGeom>
          </p:spPr>
          <p:style>
            <a:lnRef idx="2">
              <a:schemeClr val="accent1"/>
            </a:lnRef>
            <a:fillRef idx="0">
              <a:schemeClr val="accent1"/>
            </a:fillRef>
            <a:effectRef idx="1">
              <a:schemeClr val="accent1"/>
            </a:effectRef>
            <a:fontRef idx="minor">
              <a:schemeClr val="tx1"/>
            </a:fontRef>
          </p:style>
        </p:cxnSp>
      </p:grpSp>
      <p:sp>
        <p:nvSpPr>
          <p:cNvPr id="51" name="Rectangle 50"/>
          <p:cNvSpPr/>
          <p:nvPr/>
        </p:nvSpPr>
        <p:spPr>
          <a:xfrm>
            <a:off x="712294" y="3539646"/>
            <a:ext cx="504109" cy="30962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t"/>
          <a:lstStyle/>
          <a:p>
            <a:r>
              <a:rPr lang="en-US" sz="1400" dirty="0">
                <a:latin typeface="Segoe Print" pitchFamily="2" charset="0"/>
              </a:rPr>
              <a:t>2.</a:t>
            </a:r>
            <a:endParaRPr lang="en-US" sz="1400" dirty="0">
              <a:latin typeface="Menlo" pitchFamily="49" charset="0"/>
              <a:ea typeface="Menlo" pitchFamily="49" charset="0"/>
              <a:cs typeface="Menlo" pitchFamily="49" charset="0"/>
            </a:endParaRPr>
          </a:p>
        </p:txBody>
      </p:sp>
      <p:grpSp>
        <p:nvGrpSpPr>
          <p:cNvPr id="54" name="Group 50"/>
          <p:cNvGrpSpPr/>
          <p:nvPr/>
        </p:nvGrpSpPr>
        <p:grpSpPr>
          <a:xfrm>
            <a:off x="5863343" y="3848275"/>
            <a:ext cx="1207618" cy="329184"/>
            <a:chOff x="3595652" y="5076750"/>
            <a:chExt cx="1207618" cy="329184"/>
          </a:xfrm>
        </p:grpSpPr>
        <p:sp>
          <p:nvSpPr>
            <p:cNvPr id="63" name="Rectangle 62"/>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62</a:t>
              </a:r>
            </a:p>
          </p:txBody>
        </p:sp>
        <p:sp>
          <p:nvSpPr>
            <p:cNvPr id="64" name="Rectangle 63"/>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65" name="Rectangle 64"/>
          <p:cNvSpPr/>
          <p:nvPr/>
        </p:nvSpPr>
        <p:spPr>
          <a:xfrm>
            <a:off x="5179683" y="3851986"/>
            <a:ext cx="432206" cy="329184"/>
          </a:xfrm>
          <a:prstGeom prst="rect">
            <a:avLst/>
          </a:prstGeom>
          <a:solidFill>
            <a:schemeClr val="accent5">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cxnSp>
        <p:nvCxnSpPr>
          <p:cNvPr id="66" name="Straight Arrow Connector 65"/>
          <p:cNvCxnSpPr>
            <a:endCxn id="63" idx="1"/>
          </p:cNvCxnSpPr>
          <p:nvPr/>
        </p:nvCxnSpPr>
        <p:spPr>
          <a:xfrm>
            <a:off x="5419661" y="4012867"/>
            <a:ext cx="443682" cy="0"/>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67" name="TextBox 66"/>
          <p:cNvSpPr txBox="1"/>
          <p:nvPr/>
        </p:nvSpPr>
        <p:spPr>
          <a:xfrm>
            <a:off x="4900040" y="3874367"/>
            <a:ext cx="277640"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p</a:t>
            </a:r>
          </a:p>
        </p:txBody>
      </p:sp>
      <p:grpSp>
        <p:nvGrpSpPr>
          <p:cNvPr id="69" name="Group 50"/>
          <p:cNvGrpSpPr/>
          <p:nvPr/>
        </p:nvGrpSpPr>
        <p:grpSpPr>
          <a:xfrm>
            <a:off x="7152815" y="3264912"/>
            <a:ext cx="1207618" cy="329184"/>
            <a:chOff x="3595652" y="5076750"/>
            <a:chExt cx="1207618" cy="329184"/>
          </a:xfrm>
        </p:grpSpPr>
        <p:sp>
          <p:nvSpPr>
            <p:cNvPr id="73" name="Rectangle 72"/>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89</a:t>
              </a:r>
            </a:p>
          </p:txBody>
        </p:sp>
        <p:sp>
          <p:nvSpPr>
            <p:cNvPr id="74" name="Rectangle 73"/>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75" name="Rectangle 74"/>
          <p:cNvSpPr/>
          <p:nvPr/>
        </p:nvSpPr>
        <p:spPr>
          <a:xfrm>
            <a:off x="6389518" y="3264912"/>
            <a:ext cx="432206" cy="329184"/>
          </a:xfrm>
          <a:prstGeom prst="rect">
            <a:avLst/>
          </a:prstGeom>
          <a:solidFill>
            <a:schemeClr val="accent3">
              <a:lumMod val="20000"/>
              <a:lumOff val="80000"/>
            </a:schemeClr>
          </a:solidFill>
          <a:ln>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6" name="TextBox 75"/>
          <p:cNvSpPr txBox="1"/>
          <p:nvPr/>
        </p:nvSpPr>
        <p:spPr>
          <a:xfrm>
            <a:off x="5832955" y="3291004"/>
            <a:ext cx="556563"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head</a:t>
            </a:r>
          </a:p>
        </p:txBody>
      </p:sp>
      <p:cxnSp>
        <p:nvCxnSpPr>
          <p:cNvPr id="77" name="Straight Arrow Connector 76"/>
          <p:cNvCxnSpPr/>
          <p:nvPr/>
        </p:nvCxnSpPr>
        <p:spPr>
          <a:xfrm>
            <a:off x="6638755" y="3372564"/>
            <a:ext cx="49276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8" name="Straight Arrow Connector 77"/>
          <p:cNvCxnSpPr/>
          <p:nvPr/>
        </p:nvCxnSpPr>
        <p:spPr>
          <a:xfrm>
            <a:off x="8152956" y="3429504"/>
            <a:ext cx="42239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79" name="Group 37"/>
          <p:cNvGrpSpPr/>
          <p:nvPr/>
        </p:nvGrpSpPr>
        <p:grpSpPr>
          <a:xfrm>
            <a:off x="8594896" y="3312056"/>
            <a:ext cx="91440" cy="228600"/>
            <a:chOff x="8102500" y="5127550"/>
            <a:chExt cx="91440" cy="228600"/>
          </a:xfrm>
        </p:grpSpPr>
        <p:cxnSp>
          <p:nvCxnSpPr>
            <p:cNvPr id="80" name="Straight Connector 79"/>
            <p:cNvCxnSpPr/>
            <p:nvPr/>
          </p:nvCxnSpPr>
          <p:spPr>
            <a:xfrm>
              <a:off x="8102500" y="5127550"/>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8148220" y="5161510"/>
              <a:ext cx="0" cy="160681"/>
            </a:xfrm>
            <a:prstGeom prst="line">
              <a:avLst/>
            </a:prstGeom>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8193940" y="5185969"/>
              <a:ext cx="0" cy="111761"/>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84" name="Elbow Connector 83"/>
          <p:cNvCxnSpPr>
            <a:endCxn id="73" idx="1"/>
          </p:cNvCxnSpPr>
          <p:nvPr/>
        </p:nvCxnSpPr>
        <p:spPr>
          <a:xfrm rot="5400000" flipH="1" flipV="1">
            <a:off x="6720585" y="3580639"/>
            <a:ext cx="583364" cy="281095"/>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91" name="Rectangle 90"/>
          <p:cNvSpPr/>
          <p:nvPr/>
        </p:nvSpPr>
        <p:spPr>
          <a:xfrm>
            <a:off x="712294" y="4745158"/>
            <a:ext cx="504109" cy="30962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t"/>
          <a:lstStyle/>
          <a:p>
            <a:r>
              <a:rPr lang="en-US" sz="1400" dirty="0">
                <a:latin typeface="Segoe Print" pitchFamily="2" charset="0"/>
              </a:rPr>
              <a:t>3.</a:t>
            </a:r>
            <a:endParaRPr lang="en-US" sz="1400" dirty="0">
              <a:latin typeface="Menlo" pitchFamily="49" charset="0"/>
              <a:ea typeface="Menlo" pitchFamily="49" charset="0"/>
              <a:cs typeface="Menlo" pitchFamily="49" charset="0"/>
            </a:endParaRPr>
          </a:p>
        </p:txBody>
      </p:sp>
      <p:grpSp>
        <p:nvGrpSpPr>
          <p:cNvPr id="92" name="Group 50"/>
          <p:cNvGrpSpPr/>
          <p:nvPr/>
        </p:nvGrpSpPr>
        <p:grpSpPr>
          <a:xfrm>
            <a:off x="5863343" y="5172783"/>
            <a:ext cx="1207618" cy="329184"/>
            <a:chOff x="3595652" y="5076750"/>
            <a:chExt cx="1207618" cy="329184"/>
          </a:xfrm>
        </p:grpSpPr>
        <p:sp>
          <p:nvSpPr>
            <p:cNvPr id="93" name="Rectangle 92"/>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62</a:t>
              </a:r>
            </a:p>
          </p:txBody>
        </p:sp>
        <p:sp>
          <p:nvSpPr>
            <p:cNvPr id="94" name="Rectangle 93"/>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95" name="Rectangle 94"/>
          <p:cNvSpPr/>
          <p:nvPr/>
        </p:nvSpPr>
        <p:spPr>
          <a:xfrm>
            <a:off x="5179683" y="5176494"/>
            <a:ext cx="432206" cy="329184"/>
          </a:xfrm>
          <a:prstGeom prst="rect">
            <a:avLst/>
          </a:prstGeom>
          <a:solidFill>
            <a:schemeClr val="accent5">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cxnSp>
        <p:nvCxnSpPr>
          <p:cNvPr id="96" name="Straight Arrow Connector 95"/>
          <p:cNvCxnSpPr>
            <a:endCxn id="93" idx="1"/>
          </p:cNvCxnSpPr>
          <p:nvPr/>
        </p:nvCxnSpPr>
        <p:spPr>
          <a:xfrm>
            <a:off x="5419661" y="5337375"/>
            <a:ext cx="443682" cy="0"/>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97" name="TextBox 96"/>
          <p:cNvSpPr txBox="1"/>
          <p:nvPr/>
        </p:nvSpPr>
        <p:spPr>
          <a:xfrm>
            <a:off x="4900040" y="5198875"/>
            <a:ext cx="277640"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p</a:t>
            </a:r>
          </a:p>
        </p:txBody>
      </p:sp>
      <p:grpSp>
        <p:nvGrpSpPr>
          <p:cNvPr id="98" name="Group 50"/>
          <p:cNvGrpSpPr/>
          <p:nvPr/>
        </p:nvGrpSpPr>
        <p:grpSpPr>
          <a:xfrm>
            <a:off x="7152815" y="4589420"/>
            <a:ext cx="1207618" cy="329184"/>
            <a:chOff x="3595652" y="5076750"/>
            <a:chExt cx="1207618" cy="329184"/>
          </a:xfrm>
        </p:grpSpPr>
        <p:sp>
          <p:nvSpPr>
            <p:cNvPr id="99" name="Rectangle 98"/>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89</a:t>
              </a:r>
            </a:p>
          </p:txBody>
        </p:sp>
        <p:sp>
          <p:nvSpPr>
            <p:cNvPr id="100" name="Rectangle 99"/>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101" name="Rectangle 100"/>
          <p:cNvSpPr/>
          <p:nvPr/>
        </p:nvSpPr>
        <p:spPr>
          <a:xfrm>
            <a:off x="5668608" y="4589420"/>
            <a:ext cx="432206" cy="329184"/>
          </a:xfrm>
          <a:prstGeom prst="rect">
            <a:avLst/>
          </a:prstGeom>
          <a:solidFill>
            <a:schemeClr val="accent3">
              <a:lumMod val="20000"/>
              <a:lumOff val="80000"/>
            </a:schemeClr>
          </a:solidFill>
          <a:ln>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2" name="TextBox 101"/>
          <p:cNvSpPr txBox="1"/>
          <p:nvPr/>
        </p:nvSpPr>
        <p:spPr>
          <a:xfrm>
            <a:off x="5112045" y="4615512"/>
            <a:ext cx="556563" cy="276999"/>
          </a:xfrm>
          <a:prstGeom prst="rect">
            <a:avLst/>
          </a:prstGeom>
          <a:noFill/>
        </p:spPr>
        <p:txBody>
          <a:bodyPr wrap="square" rtlCol="0">
            <a:spAutoFit/>
          </a:bodyPr>
          <a:lstStyle/>
          <a:p>
            <a:r>
              <a:rPr lang="en-US" sz="1200" dirty="0">
                <a:latin typeface="Menlo" pitchFamily="49" charset="0"/>
                <a:ea typeface="Menlo" pitchFamily="49" charset="0"/>
                <a:cs typeface="Menlo" pitchFamily="49" charset="0"/>
              </a:rPr>
              <a:t>head</a:t>
            </a:r>
          </a:p>
        </p:txBody>
      </p:sp>
      <p:cxnSp>
        <p:nvCxnSpPr>
          <p:cNvPr id="103" name="Straight Arrow Connector 102"/>
          <p:cNvCxnSpPr/>
          <p:nvPr/>
        </p:nvCxnSpPr>
        <p:spPr>
          <a:xfrm>
            <a:off x="5910589" y="4740202"/>
            <a:ext cx="109211" cy="4325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p:nvPr/>
        </p:nvCxnSpPr>
        <p:spPr>
          <a:xfrm>
            <a:off x="8152956" y="4754012"/>
            <a:ext cx="42239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105" name="Group 37"/>
          <p:cNvGrpSpPr/>
          <p:nvPr/>
        </p:nvGrpSpPr>
        <p:grpSpPr>
          <a:xfrm>
            <a:off x="8594896" y="4636564"/>
            <a:ext cx="91440" cy="228600"/>
            <a:chOff x="8102500" y="5127550"/>
            <a:chExt cx="91440" cy="228600"/>
          </a:xfrm>
        </p:grpSpPr>
        <p:cxnSp>
          <p:nvCxnSpPr>
            <p:cNvPr id="106" name="Straight Connector 105"/>
            <p:cNvCxnSpPr/>
            <p:nvPr/>
          </p:nvCxnSpPr>
          <p:spPr>
            <a:xfrm>
              <a:off x="8102500" y="5127550"/>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a:off x="8148220" y="5161510"/>
              <a:ext cx="0" cy="160681"/>
            </a:xfrm>
            <a:prstGeom prst="line">
              <a:avLst/>
            </a:prstGeom>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a:off x="8193940" y="5185969"/>
              <a:ext cx="0" cy="111761"/>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109" name="Elbow Connector 108"/>
          <p:cNvCxnSpPr>
            <a:endCxn id="99" idx="1"/>
          </p:cNvCxnSpPr>
          <p:nvPr/>
        </p:nvCxnSpPr>
        <p:spPr>
          <a:xfrm rot="5400000" flipH="1" flipV="1">
            <a:off x="6720585" y="4905147"/>
            <a:ext cx="583365" cy="281096"/>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112" name="Rounded Rectangle 111"/>
          <p:cNvSpPr/>
          <p:nvPr/>
        </p:nvSpPr>
        <p:spPr>
          <a:xfrm>
            <a:off x="586595" y="3019245"/>
            <a:ext cx="8284449" cy="1311216"/>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t"/>
          <a:lstStyle/>
          <a:p>
            <a:endParaRPr lang="en-US" sz="1400" dirty="0">
              <a:latin typeface="Menlo" pitchFamily="49" charset="0"/>
              <a:ea typeface="Menlo" pitchFamily="49" charset="0"/>
              <a:cs typeface="Menlo" pitchFamily="49" charset="0"/>
            </a:endParaRPr>
          </a:p>
        </p:txBody>
      </p:sp>
      <p:sp>
        <p:nvSpPr>
          <p:cNvPr id="113" name="Rounded Rectangle 112"/>
          <p:cNvSpPr/>
          <p:nvPr/>
        </p:nvSpPr>
        <p:spPr>
          <a:xfrm>
            <a:off x="586595" y="4330461"/>
            <a:ext cx="8284449" cy="1302588"/>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t"/>
          <a:lstStyle/>
          <a:p>
            <a:endParaRPr lang="en-US" sz="1400" dirty="0">
              <a:latin typeface="Menlo" pitchFamily="49" charset="0"/>
              <a:ea typeface="Menlo" pitchFamily="49" charset="0"/>
              <a:cs typeface="Menlo" pitchFamily="49" charset="0"/>
            </a:endParaRPr>
          </a:p>
        </p:txBody>
      </p:sp>
      <p:sp>
        <p:nvSpPr>
          <p:cNvPr id="115" name="TextBox 114"/>
          <p:cNvSpPr txBox="1"/>
          <p:nvPr/>
        </p:nvSpPr>
        <p:spPr>
          <a:xfrm>
            <a:off x="5452505" y="5786937"/>
            <a:ext cx="3429971" cy="30777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400" dirty="0">
                <a:latin typeface="Segoe Print" pitchFamily="2" charset="0"/>
              </a:rPr>
              <a:t>Now we have a list with two nodes.</a:t>
            </a:r>
          </a:p>
        </p:txBody>
      </p:sp>
      <p:sp>
        <p:nvSpPr>
          <p:cNvPr id="126" name="Slide Number Placeholder 125"/>
          <p:cNvSpPr>
            <a:spLocks noGrp="1"/>
          </p:cNvSpPr>
          <p:nvPr>
            <p:ph type="sldNum" sz="quarter" idx="12"/>
          </p:nvPr>
        </p:nvSpPr>
        <p:spPr/>
        <p:txBody>
          <a:bodyPr/>
          <a:lstStyle/>
          <a:p>
            <a:fld id="{A2D5F323-9395-A24C-8003-89F99F5948AE}" type="slidenum">
              <a:rPr lang="en-US" smtClean="0"/>
              <a:pPr/>
              <a:t>70</a:t>
            </a:fld>
            <a:endParaRPr lang="en-US"/>
          </a:p>
        </p:txBody>
      </p:sp>
    </p:spTree>
    <p:extLst>
      <p:ext uri="{BB962C8B-B14F-4D97-AF65-F5344CB8AC3E}">
        <p14:creationId xmlns:p14="http://schemas.microsoft.com/office/powerpoint/2010/main" val="2494209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1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5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95"/>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9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97"/>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9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0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0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0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0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0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09"/>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1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animBg="1"/>
      <p:bldP spid="46" grpId="0"/>
      <p:bldP spid="8" grpId="0" animBg="1"/>
      <p:bldP spid="19" grpId="0" animBg="1"/>
      <p:bldP spid="22" grpId="0"/>
      <p:bldP spid="45" grpId="0" animBg="1"/>
      <p:bldP spid="53" grpId="0" animBg="1"/>
      <p:bldP spid="60" grpId="0" animBg="1"/>
      <p:bldP spid="61" grpId="0"/>
      <p:bldP spid="51" grpId="0"/>
      <p:bldP spid="65" grpId="0" animBg="1"/>
      <p:bldP spid="67" grpId="0"/>
      <p:bldP spid="75" grpId="0" animBg="1"/>
      <p:bldP spid="76" grpId="0"/>
      <p:bldP spid="91" grpId="0"/>
      <p:bldP spid="95" grpId="0" animBg="1"/>
      <p:bldP spid="97" grpId="0"/>
      <p:bldP spid="101" grpId="0" animBg="1"/>
      <p:bldP spid="102" grpId="0"/>
      <p:bldP spid="112" grpId="0" animBg="1"/>
      <p:bldP spid="113" grpId="0" animBg="1"/>
      <p:bldP spid="115"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Building a Linked List Backward</a:t>
            </a:r>
          </a:p>
        </p:txBody>
      </p:sp>
      <p:sp>
        <p:nvSpPr>
          <p:cNvPr id="3" name="Content Placeholder 2"/>
          <p:cNvSpPr>
            <a:spLocks noGrp="1"/>
          </p:cNvSpPr>
          <p:nvPr>
            <p:ph idx="1"/>
          </p:nvPr>
        </p:nvSpPr>
        <p:spPr/>
        <p:txBody>
          <a:bodyPr/>
          <a:lstStyle/>
          <a:p>
            <a:r>
              <a:rPr lang="en-US" sz="2400" b="1" dirty="0"/>
              <a:t>Example</a:t>
            </a:r>
            <a:r>
              <a:rPr lang="en-US" sz="2400" dirty="0"/>
              <a:t>: Suppose we want to build a linked list of numbers input by the user until he enters -999.</a:t>
            </a:r>
          </a:p>
          <a:p>
            <a:endParaRPr lang="en-US" dirty="0"/>
          </a:p>
        </p:txBody>
      </p:sp>
      <p:sp>
        <p:nvSpPr>
          <p:cNvPr id="6" name="Rectangle 5"/>
          <p:cNvSpPr/>
          <p:nvPr/>
        </p:nvSpPr>
        <p:spPr>
          <a:xfrm>
            <a:off x="519103" y="2553420"/>
            <a:ext cx="3526915" cy="2286000"/>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400" dirty="0">
                <a:solidFill>
                  <a:schemeClr val="tx1"/>
                </a:solidFill>
                <a:latin typeface="Menlo" pitchFamily="49" charset="0"/>
                <a:ea typeface="Menlo" pitchFamily="49" charset="0"/>
                <a:cs typeface="Menlo" pitchFamily="49" charset="0"/>
              </a:rPr>
              <a:t>Node * head = NULL;	</a:t>
            </a:r>
          </a:p>
          <a:p>
            <a:r>
              <a:rPr lang="en-US" sz="1400" dirty="0" err="1">
                <a:solidFill>
                  <a:schemeClr val="tx1"/>
                </a:solidFill>
                <a:latin typeface="Menlo" pitchFamily="49" charset="0"/>
                <a:ea typeface="Menlo" pitchFamily="49" charset="0"/>
                <a:cs typeface="Menlo" pitchFamily="49" charset="0"/>
              </a:rPr>
              <a:t>int</a:t>
            </a:r>
            <a:r>
              <a:rPr lang="en-US" sz="1400" dirty="0">
                <a:solidFill>
                  <a:schemeClr val="tx1"/>
                </a:solidFill>
                <a:latin typeface="Menlo" pitchFamily="49" charset="0"/>
                <a:ea typeface="Menlo" pitchFamily="49" charset="0"/>
                <a:cs typeface="Menlo" pitchFamily="49" charset="0"/>
              </a:rPr>
              <a:t> num = 0;</a:t>
            </a:r>
          </a:p>
          <a:p>
            <a:endParaRPr lang="en-US" sz="1400" dirty="0">
              <a:solidFill>
                <a:schemeClr val="tx1"/>
              </a:solidFill>
              <a:latin typeface="Menlo" pitchFamily="49" charset="0"/>
              <a:ea typeface="Menlo" pitchFamily="49" charset="0"/>
              <a:cs typeface="Menlo" pitchFamily="49" charset="0"/>
            </a:endParaRPr>
          </a:p>
          <a:p>
            <a:r>
              <a:rPr lang="en-US" sz="1400" dirty="0" err="1">
                <a:solidFill>
                  <a:schemeClr val="tx1"/>
                </a:solidFill>
                <a:latin typeface="Menlo" pitchFamily="49" charset="0"/>
                <a:ea typeface="Menlo" pitchFamily="49" charset="0"/>
                <a:cs typeface="Menlo" pitchFamily="49" charset="0"/>
              </a:rPr>
              <a:t>cin</a:t>
            </a:r>
            <a:r>
              <a:rPr lang="en-US" sz="1400" dirty="0">
                <a:solidFill>
                  <a:schemeClr val="tx1"/>
                </a:solidFill>
                <a:latin typeface="Menlo" pitchFamily="49" charset="0"/>
                <a:ea typeface="Menlo" pitchFamily="49" charset="0"/>
                <a:cs typeface="Menlo" pitchFamily="49" charset="0"/>
              </a:rPr>
              <a:t> &gt;&gt; num;</a:t>
            </a:r>
          </a:p>
          <a:p>
            <a:r>
              <a:rPr lang="en-US" sz="1400" dirty="0">
                <a:solidFill>
                  <a:schemeClr val="tx1"/>
                </a:solidFill>
                <a:latin typeface="Menlo" pitchFamily="49" charset="0"/>
                <a:ea typeface="Menlo" pitchFamily="49" charset="0"/>
                <a:cs typeface="Menlo" pitchFamily="49" charset="0"/>
              </a:rPr>
              <a:t>while ( num != -999 ) {</a:t>
            </a:r>
          </a:p>
          <a:p>
            <a:r>
              <a:rPr lang="en-US" sz="1400" dirty="0">
                <a:solidFill>
                  <a:schemeClr val="tx1"/>
                </a:solidFill>
                <a:latin typeface="Menlo" pitchFamily="49" charset="0"/>
                <a:ea typeface="Menlo" pitchFamily="49" charset="0"/>
                <a:cs typeface="Menlo" pitchFamily="49" charset="0"/>
              </a:rPr>
              <a:t>	</a:t>
            </a:r>
            <a:r>
              <a:rPr lang="en-US" sz="1400" b="1" dirty="0" err="1">
                <a:solidFill>
                  <a:schemeClr val="accent6">
                    <a:lumMod val="75000"/>
                  </a:schemeClr>
                </a:solidFill>
                <a:latin typeface="Menlo" pitchFamily="49" charset="0"/>
                <a:ea typeface="Menlo" pitchFamily="49" charset="0"/>
                <a:cs typeface="Menlo" pitchFamily="49" charset="0"/>
              </a:rPr>
              <a:t>head_insert</a:t>
            </a:r>
            <a:r>
              <a:rPr lang="en-US" sz="1400" b="1" dirty="0">
                <a:solidFill>
                  <a:schemeClr val="accent6">
                    <a:lumMod val="75000"/>
                  </a:schemeClr>
                </a:solidFill>
                <a:latin typeface="Menlo" pitchFamily="49" charset="0"/>
                <a:ea typeface="Menlo" pitchFamily="49" charset="0"/>
                <a:cs typeface="Menlo" pitchFamily="49" charset="0"/>
              </a:rPr>
              <a:t>(head, num);</a:t>
            </a:r>
          </a:p>
          <a:p>
            <a:r>
              <a:rPr lang="en-US" sz="1400" dirty="0">
                <a:solidFill>
                  <a:schemeClr val="tx1"/>
                </a:solidFill>
                <a:latin typeface="Menlo" pitchFamily="49" charset="0"/>
                <a:ea typeface="Menlo" pitchFamily="49" charset="0"/>
                <a:cs typeface="Menlo" pitchFamily="49" charset="0"/>
              </a:rPr>
              <a:t>	</a:t>
            </a:r>
            <a:r>
              <a:rPr lang="en-US" sz="1400" dirty="0" err="1">
                <a:solidFill>
                  <a:schemeClr val="tx1"/>
                </a:solidFill>
                <a:latin typeface="Menlo" pitchFamily="49" charset="0"/>
                <a:ea typeface="Menlo" pitchFamily="49" charset="0"/>
                <a:cs typeface="Menlo" pitchFamily="49" charset="0"/>
              </a:rPr>
              <a:t>cin</a:t>
            </a:r>
            <a:r>
              <a:rPr lang="en-US" sz="1400" dirty="0">
                <a:solidFill>
                  <a:schemeClr val="tx1"/>
                </a:solidFill>
                <a:latin typeface="Menlo" pitchFamily="49" charset="0"/>
                <a:ea typeface="Menlo" pitchFamily="49" charset="0"/>
                <a:cs typeface="Menlo" pitchFamily="49" charset="0"/>
              </a:rPr>
              <a:t> &gt;&gt; num;</a:t>
            </a:r>
          </a:p>
          <a:p>
            <a:r>
              <a:rPr lang="en-US" sz="1400" dirty="0">
                <a:solidFill>
                  <a:schemeClr val="tx1"/>
                </a:solidFill>
                <a:latin typeface="Menlo" pitchFamily="49" charset="0"/>
                <a:ea typeface="Menlo" pitchFamily="49" charset="0"/>
                <a:cs typeface="Menlo" pitchFamily="49" charset="0"/>
              </a:rPr>
              <a:t>}</a:t>
            </a:r>
          </a:p>
        </p:txBody>
      </p:sp>
      <p:sp>
        <p:nvSpPr>
          <p:cNvPr id="7" name="Right Brace 6"/>
          <p:cNvSpPr/>
          <p:nvPr/>
        </p:nvSpPr>
        <p:spPr>
          <a:xfrm>
            <a:off x="5607170" y="3925019"/>
            <a:ext cx="189781" cy="914400"/>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8" name="Rounded Rectangle 7"/>
          <p:cNvSpPr/>
          <p:nvPr/>
        </p:nvSpPr>
        <p:spPr>
          <a:xfrm>
            <a:off x="6461185" y="4019910"/>
            <a:ext cx="2409860" cy="81950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a:latin typeface="Segoe Print" pitchFamily="2" charset="0"/>
              </a:rPr>
              <a:t>Steps 1, 2, 3 for inserting a node at the beginning of  a list.</a:t>
            </a:r>
          </a:p>
        </p:txBody>
      </p:sp>
      <p:cxnSp>
        <p:nvCxnSpPr>
          <p:cNvPr id="10" name="Straight Arrow Connector 9"/>
          <p:cNvCxnSpPr>
            <a:endCxn id="7" idx="1"/>
          </p:cNvCxnSpPr>
          <p:nvPr/>
        </p:nvCxnSpPr>
        <p:spPr>
          <a:xfrm flipH="1" flipV="1">
            <a:off x="5796951" y="4382219"/>
            <a:ext cx="664234" cy="5175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1" name="Rectangle 10"/>
          <p:cNvSpPr/>
          <p:nvPr/>
        </p:nvSpPr>
        <p:spPr>
          <a:xfrm>
            <a:off x="4354728" y="2553420"/>
            <a:ext cx="4516317" cy="2286000"/>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400" dirty="0">
                <a:solidFill>
                  <a:schemeClr val="tx1"/>
                </a:solidFill>
                <a:latin typeface="Menlo" pitchFamily="49" charset="0"/>
                <a:ea typeface="Menlo" pitchFamily="49" charset="0"/>
                <a:cs typeface="Menlo" pitchFamily="49" charset="0"/>
              </a:rPr>
              <a:t>void </a:t>
            </a:r>
            <a:r>
              <a:rPr lang="en-US" sz="1400" dirty="0" err="1">
                <a:solidFill>
                  <a:schemeClr val="tx1"/>
                </a:solidFill>
                <a:latin typeface="Menlo" pitchFamily="49" charset="0"/>
                <a:ea typeface="Menlo" pitchFamily="49" charset="0"/>
                <a:cs typeface="Menlo" pitchFamily="49" charset="0"/>
              </a:rPr>
              <a:t>head_insert</a:t>
            </a:r>
            <a:r>
              <a:rPr lang="en-US" sz="1400" dirty="0">
                <a:solidFill>
                  <a:schemeClr val="tx1"/>
                </a:solidFill>
                <a:latin typeface="Menlo" pitchFamily="49" charset="0"/>
                <a:ea typeface="Menlo" pitchFamily="49" charset="0"/>
                <a:cs typeface="Menlo" pitchFamily="49" charset="0"/>
              </a:rPr>
              <a:t>(Node * </a:t>
            </a:r>
            <a:r>
              <a:rPr lang="en-US" sz="1400" b="1" dirty="0">
                <a:solidFill>
                  <a:schemeClr val="accent6">
                    <a:lumMod val="75000"/>
                  </a:schemeClr>
                </a:solidFill>
                <a:latin typeface="Menlo" pitchFamily="49" charset="0"/>
                <a:ea typeface="Menlo" pitchFamily="49" charset="0"/>
                <a:cs typeface="Menlo" pitchFamily="49" charset="0"/>
              </a:rPr>
              <a:t>&amp;</a:t>
            </a:r>
            <a:r>
              <a:rPr lang="en-US" sz="1400" dirty="0">
                <a:solidFill>
                  <a:schemeClr val="tx1"/>
                </a:solidFill>
                <a:latin typeface="Menlo" pitchFamily="49" charset="0"/>
                <a:ea typeface="Menlo" pitchFamily="49" charset="0"/>
                <a:cs typeface="Menlo" pitchFamily="49" charset="0"/>
              </a:rPr>
              <a:t> head, </a:t>
            </a:r>
            <a:r>
              <a:rPr lang="en-US" sz="1400" dirty="0" err="1">
                <a:solidFill>
                  <a:schemeClr val="tx1"/>
                </a:solidFill>
                <a:latin typeface="Menlo" pitchFamily="49" charset="0"/>
                <a:ea typeface="Menlo" pitchFamily="49" charset="0"/>
                <a:cs typeface="Menlo" pitchFamily="49" charset="0"/>
              </a:rPr>
              <a:t>int</a:t>
            </a:r>
            <a:r>
              <a:rPr lang="en-US" sz="1400" dirty="0">
                <a:solidFill>
                  <a:schemeClr val="tx1"/>
                </a:solidFill>
                <a:latin typeface="Menlo" pitchFamily="49" charset="0"/>
                <a:ea typeface="Menlo" pitchFamily="49" charset="0"/>
                <a:cs typeface="Menlo" pitchFamily="49" charset="0"/>
              </a:rPr>
              <a:t> num) </a:t>
            </a:r>
          </a:p>
          <a:p>
            <a:r>
              <a:rPr lang="en-US" sz="1400" dirty="0">
                <a:solidFill>
                  <a:schemeClr val="tx1"/>
                </a:solidFill>
                <a:latin typeface="Menlo" pitchFamily="49" charset="0"/>
                <a:ea typeface="Menlo" pitchFamily="49" charset="0"/>
                <a:cs typeface="Menlo" pitchFamily="49" charset="0"/>
              </a:rPr>
              <a:t>{</a:t>
            </a:r>
          </a:p>
          <a:p>
            <a:r>
              <a:rPr lang="en-US" sz="1400" dirty="0">
                <a:solidFill>
                  <a:schemeClr val="tx1"/>
                </a:solidFill>
                <a:latin typeface="Menlo" pitchFamily="49" charset="0"/>
                <a:ea typeface="Menlo" pitchFamily="49" charset="0"/>
                <a:cs typeface="Menlo" pitchFamily="49" charset="0"/>
              </a:rPr>
              <a:t>	Node * p = new Node;</a:t>
            </a:r>
          </a:p>
          <a:p>
            <a:r>
              <a:rPr lang="en-US" sz="1400" dirty="0">
                <a:solidFill>
                  <a:schemeClr val="tx1"/>
                </a:solidFill>
                <a:latin typeface="Menlo" pitchFamily="49" charset="0"/>
                <a:ea typeface="Menlo" pitchFamily="49" charset="0"/>
                <a:cs typeface="Menlo" pitchFamily="49" charset="0"/>
              </a:rPr>
              <a:t>	p-&gt;info = num;</a:t>
            </a:r>
          </a:p>
          <a:p>
            <a:r>
              <a:rPr lang="en-US" sz="1400" dirty="0">
                <a:solidFill>
                  <a:schemeClr val="tx1"/>
                </a:solidFill>
                <a:latin typeface="Menlo" pitchFamily="49" charset="0"/>
                <a:ea typeface="Menlo" pitchFamily="49" charset="0"/>
                <a:cs typeface="Menlo" pitchFamily="49" charset="0"/>
              </a:rPr>
              <a:t>	p-&gt;next = head;</a:t>
            </a:r>
          </a:p>
          <a:p>
            <a:r>
              <a:rPr lang="en-US" sz="1400" dirty="0">
                <a:solidFill>
                  <a:schemeClr val="tx1"/>
                </a:solidFill>
                <a:latin typeface="Menlo" pitchFamily="49" charset="0"/>
                <a:ea typeface="Menlo" pitchFamily="49" charset="0"/>
                <a:cs typeface="Menlo" pitchFamily="49" charset="0"/>
              </a:rPr>
              <a:t>	head = p;</a:t>
            </a:r>
          </a:p>
          <a:p>
            <a:r>
              <a:rPr lang="en-US" sz="1400" dirty="0">
                <a:solidFill>
                  <a:schemeClr val="tx1"/>
                </a:solidFill>
                <a:latin typeface="Menlo" pitchFamily="49" charset="0"/>
                <a:ea typeface="Menlo" pitchFamily="49" charset="0"/>
                <a:cs typeface="Menlo" pitchFamily="49" charset="0"/>
              </a:rPr>
              <a:t>} </a:t>
            </a:r>
          </a:p>
        </p:txBody>
      </p:sp>
      <p:sp>
        <p:nvSpPr>
          <p:cNvPr id="12" name="Rounded Rectangle 11"/>
          <p:cNvSpPr/>
          <p:nvPr/>
        </p:nvSpPr>
        <p:spPr>
          <a:xfrm>
            <a:off x="5261023" y="4636736"/>
            <a:ext cx="3610022" cy="81950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a:latin typeface="Segoe Print" pitchFamily="2" charset="0"/>
              </a:rPr>
              <a:t>The </a:t>
            </a:r>
            <a:r>
              <a:rPr lang="en-US" sz="1200" dirty="0">
                <a:latin typeface="Menlo" pitchFamily="49" charset="0"/>
                <a:ea typeface="Menlo" pitchFamily="49" charset="0"/>
                <a:cs typeface="Menlo" pitchFamily="49" charset="0"/>
              </a:rPr>
              <a:t>head </a:t>
            </a:r>
            <a:r>
              <a:rPr lang="en-US" sz="1200" dirty="0">
                <a:latin typeface="Segoe Print" pitchFamily="2" charset="0"/>
              </a:rPr>
              <a:t>pointer needs to be updated and hence is passed by reference</a:t>
            </a:r>
          </a:p>
        </p:txBody>
      </p:sp>
      <p:sp>
        <p:nvSpPr>
          <p:cNvPr id="13" name="Slide Number Placeholder 12"/>
          <p:cNvSpPr>
            <a:spLocks noGrp="1"/>
          </p:cNvSpPr>
          <p:nvPr>
            <p:ph type="sldNum" sz="quarter" idx="12"/>
          </p:nvPr>
        </p:nvSpPr>
        <p:spPr/>
        <p:txBody>
          <a:bodyPr/>
          <a:lstStyle/>
          <a:p>
            <a:fld id="{A2D5F323-9395-A24C-8003-89F99F5948AE}" type="slidenum">
              <a:rPr lang="en-US" smtClean="0"/>
              <a:pPr/>
              <a:t>71</a:t>
            </a:fld>
            <a:endParaRPr lang="en-US"/>
          </a:p>
        </p:txBody>
      </p:sp>
      <p:sp>
        <p:nvSpPr>
          <p:cNvPr id="14" name="TextBox 13"/>
          <p:cNvSpPr txBox="1"/>
          <p:nvPr/>
        </p:nvSpPr>
        <p:spPr>
          <a:xfrm>
            <a:off x="519103" y="4839420"/>
            <a:ext cx="2462277" cy="369332"/>
          </a:xfrm>
          <a:prstGeom prst="rect">
            <a:avLst/>
          </a:prstGeom>
          <a:noFill/>
        </p:spPr>
        <p:txBody>
          <a:bodyPr wrap="none" rtlCol="0">
            <a:spAutoFit/>
          </a:bodyPr>
          <a:lstStyle/>
          <a:p>
            <a:r>
              <a:rPr lang="en-US" dirty="0"/>
              <a:t>build_list_backward.cpp</a:t>
            </a:r>
          </a:p>
        </p:txBody>
      </p:sp>
    </p:spTree>
    <p:extLst>
      <p:ext uri="{BB962C8B-B14F-4D97-AF65-F5344CB8AC3E}">
        <p14:creationId xmlns:p14="http://schemas.microsoft.com/office/powerpoint/2010/main" val="2191045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1" grpId="0" animBg="1"/>
      <p:bldP spid="12" grpId="0" animBg="1"/>
      <p:bldP spid="14"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Building a Linked List Backward</a:t>
            </a:r>
          </a:p>
        </p:txBody>
      </p:sp>
      <p:sp>
        <p:nvSpPr>
          <p:cNvPr id="3" name="Content Placeholder 2"/>
          <p:cNvSpPr>
            <a:spLocks noGrp="1"/>
          </p:cNvSpPr>
          <p:nvPr>
            <p:ph idx="1"/>
          </p:nvPr>
        </p:nvSpPr>
        <p:spPr/>
        <p:txBody>
          <a:bodyPr/>
          <a:lstStyle/>
          <a:p>
            <a:r>
              <a:rPr lang="en-US" sz="2400" b="1" dirty="0"/>
              <a:t>Example</a:t>
            </a:r>
            <a:r>
              <a:rPr lang="en-US" sz="2400" dirty="0"/>
              <a:t>: Suppose we want to build a linked list of numbers input by the user until he enters -999.</a:t>
            </a:r>
          </a:p>
          <a:p>
            <a:endParaRPr lang="en-US" dirty="0"/>
          </a:p>
        </p:txBody>
      </p:sp>
      <p:sp>
        <p:nvSpPr>
          <p:cNvPr id="13" name="Rectangle 12"/>
          <p:cNvSpPr/>
          <p:nvPr/>
        </p:nvSpPr>
        <p:spPr>
          <a:xfrm>
            <a:off x="1261024" y="2970057"/>
            <a:ext cx="6798645" cy="1157161"/>
          </a:xfrm>
          <a:prstGeom prst="rect">
            <a:avLst/>
          </a:prstGeom>
          <a:solidFill>
            <a:schemeClr val="bg1">
              <a:lumMod val="95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tx1"/>
                </a:solidFill>
                <a:latin typeface="Menlo" pitchFamily="49" charset="0"/>
                <a:ea typeface="Menlo" pitchFamily="49" charset="0"/>
                <a:cs typeface="Menlo" pitchFamily="49" charset="0"/>
              </a:rPr>
              <a:t>input integers (-999 to end): </a:t>
            </a:r>
            <a:r>
              <a:rPr lang="en-US" sz="1600" dirty="0">
                <a:solidFill>
                  <a:schemeClr val="accent6">
                    <a:lumMod val="75000"/>
                  </a:schemeClr>
                </a:solidFill>
                <a:latin typeface="Menlo" pitchFamily="49" charset="0"/>
                <a:ea typeface="Menlo" pitchFamily="49" charset="0"/>
                <a:cs typeface="Menlo" pitchFamily="49" charset="0"/>
              </a:rPr>
              <a:t>23 56 14 45 98 -999</a:t>
            </a:r>
          </a:p>
          <a:p>
            <a:endParaRPr lang="en-US" sz="1600" dirty="0">
              <a:solidFill>
                <a:schemeClr val="tx1"/>
              </a:solidFill>
              <a:latin typeface="Menlo" pitchFamily="49" charset="0"/>
              <a:ea typeface="Menlo" pitchFamily="49" charset="0"/>
              <a:cs typeface="Menlo" pitchFamily="49" charset="0"/>
            </a:endParaRPr>
          </a:p>
          <a:p>
            <a:r>
              <a:rPr lang="en-US" sz="1600" dirty="0">
                <a:solidFill>
                  <a:schemeClr val="tx1"/>
                </a:solidFill>
                <a:latin typeface="Menlo" pitchFamily="49" charset="0"/>
                <a:ea typeface="Menlo" pitchFamily="49" charset="0"/>
                <a:cs typeface="Menlo" pitchFamily="49" charset="0"/>
              </a:rPr>
              <a:t>98 -&gt; 45 -&gt; 14 -&gt; 56 -&gt; 23 -&gt; NULL</a:t>
            </a:r>
          </a:p>
        </p:txBody>
      </p:sp>
      <p:sp>
        <p:nvSpPr>
          <p:cNvPr id="15" name="TextBox 14"/>
          <p:cNvSpPr txBox="1"/>
          <p:nvPr/>
        </p:nvSpPr>
        <p:spPr>
          <a:xfrm>
            <a:off x="1261026" y="2686556"/>
            <a:ext cx="1569276" cy="307777"/>
          </a:xfrm>
          <a:prstGeom prst="rect">
            <a:avLst/>
          </a:prstGeom>
          <a:noFill/>
        </p:spPr>
        <p:txBody>
          <a:bodyPr wrap="none" rtlCol="0">
            <a:spAutoFit/>
          </a:bodyPr>
          <a:lstStyle/>
          <a:p>
            <a:r>
              <a:rPr lang="en-US" sz="1400" dirty="0">
                <a:latin typeface="Chalkduster"/>
                <a:cs typeface="Chalkduster"/>
              </a:rPr>
              <a:t>Screen output</a:t>
            </a:r>
          </a:p>
        </p:txBody>
      </p:sp>
      <p:sp>
        <p:nvSpPr>
          <p:cNvPr id="16" name="TextBox 15"/>
          <p:cNvSpPr txBox="1"/>
          <p:nvPr/>
        </p:nvSpPr>
        <p:spPr>
          <a:xfrm>
            <a:off x="5241340" y="4225773"/>
            <a:ext cx="2462277" cy="369332"/>
          </a:xfrm>
          <a:prstGeom prst="rect">
            <a:avLst/>
          </a:prstGeom>
          <a:noFill/>
        </p:spPr>
        <p:txBody>
          <a:bodyPr wrap="none" rtlCol="0">
            <a:spAutoFit/>
          </a:bodyPr>
          <a:lstStyle/>
          <a:p>
            <a:r>
              <a:rPr lang="en-US" dirty="0"/>
              <a:t>build_list_backward.cpp</a:t>
            </a:r>
          </a:p>
        </p:txBody>
      </p:sp>
      <p:sp>
        <p:nvSpPr>
          <p:cNvPr id="17" name="Slide Number Placeholder 16"/>
          <p:cNvSpPr>
            <a:spLocks noGrp="1"/>
          </p:cNvSpPr>
          <p:nvPr>
            <p:ph type="sldNum" sz="quarter" idx="12"/>
          </p:nvPr>
        </p:nvSpPr>
        <p:spPr/>
        <p:txBody>
          <a:bodyPr/>
          <a:lstStyle/>
          <a:p>
            <a:fld id="{A2D5F323-9395-A24C-8003-89F99F5948AE}" type="slidenum">
              <a:rPr lang="en-US" smtClean="0"/>
              <a:pPr/>
              <a:t>72</a:t>
            </a:fld>
            <a:endParaRPr lang="en-US"/>
          </a:p>
        </p:txBody>
      </p:sp>
    </p:spTree>
    <p:extLst>
      <p:ext uri="{BB962C8B-B14F-4D97-AF65-F5344CB8AC3E}">
        <p14:creationId xmlns:p14="http://schemas.microsoft.com/office/powerpoint/2010/main" val="85994714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6603" y="1206708"/>
            <a:ext cx="8584442" cy="5021705"/>
          </a:xfrm>
        </p:spPr>
        <p:txBody>
          <a:bodyPr/>
          <a:lstStyle/>
          <a:p>
            <a:r>
              <a:rPr lang="en-US" sz="2400" dirty="0"/>
              <a:t>To build a linked list in a forward manner, we always </a:t>
            </a:r>
            <a:r>
              <a:rPr lang="en-US" sz="2400" dirty="0">
                <a:solidFill>
                  <a:schemeClr val="accent5">
                    <a:lumMod val="75000"/>
                  </a:schemeClr>
                </a:solidFill>
              </a:rPr>
              <a:t>insert a new node at the end of the list</a:t>
            </a:r>
            <a:r>
              <a:rPr lang="en-US" sz="2400" dirty="0"/>
              <a:t>.</a:t>
            </a:r>
          </a:p>
          <a:p>
            <a:endParaRPr lang="en-US" dirty="0"/>
          </a:p>
        </p:txBody>
      </p:sp>
      <p:sp>
        <p:nvSpPr>
          <p:cNvPr id="29" name="Rounded Rectangle 28"/>
          <p:cNvSpPr/>
          <p:nvPr/>
        </p:nvSpPr>
        <p:spPr>
          <a:xfrm>
            <a:off x="474453" y="3717985"/>
            <a:ext cx="8203721" cy="1641190"/>
          </a:xfrm>
          <a:prstGeom prst="roundRect">
            <a:avLst/>
          </a:prstGeom>
        </p:spPr>
        <p:style>
          <a:lnRef idx="2">
            <a:schemeClr val="accent4"/>
          </a:lnRef>
          <a:fillRef idx="1">
            <a:schemeClr val="lt1"/>
          </a:fillRef>
          <a:effectRef idx="0">
            <a:schemeClr val="accent4"/>
          </a:effectRef>
          <a:fontRef idx="minor">
            <a:schemeClr val="dk1"/>
          </a:fontRef>
        </p:style>
        <p:txBody>
          <a:bodyPr rtlCol="0" anchor="t"/>
          <a:lstStyle/>
          <a:p>
            <a:r>
              <a:rPr lang="en-US" sz="1400" dirty="0">
                <a:latin typeface="Segoe Print" pitchFamily="2" charset="0"/>
              </a:rPr>
              <a:t>2. If this is going to be the first node of the list, we point both head and last to it.</a:t>
            </a:r>
            <a:endParaRPr lang="en-US" sz="1400" dirty="0">
              <a:latin typeface="Menlo" pitchFamily="49" charset="0"/>
              <a:ea typeface="Menlo" pitchFamily="49" charset="0"/>
              <a:cs typeface="Menlo" pitchFamily="49" charset="0"/>
            </a:endParaRPr>
          </a:p>
        </p:txBody>
      </p:sp>
      <p:sp>
        <p:nvSpPr>
          <p:cNvPr id="2" name="Title 1"/>
          <p:cNvSpPr>
            <a:spLocks noGrp="1"/>
          </p:cNvSpPr>
          <p:nvPr>
            <p:ph type="title"/>
          </p:nvPr>
        </p:nvSpPr>
        <p:spPr/>
        <p:txBody>
          <a:bodyPr/>
          <a:lstStyle/>
          <a:p>
            <a:r>
              <a:rPr lang="en-US" dirty="0"/>
              <a:t>Building a Linked List Forward</a:t>
            </a:r>
          </a:p>
        </p:txBody>
      </p:sp>
      <p:sp>
        <p:nvSpPr>
          <p:cNvPr id="6" name="Rounded Rectangle 5"/>
          <p:cNvSpPr/>
          <p:nvPr/>
        </p:nvSpPr>
        <p:spPr>
          <a:xfrm>
            <a:off x="474453" y="2076795"/>
            <a:ext cx="8203721" cy="1641190"/>
          </a:xfrm>
          <a:prstGeom prst="roundRect">
            <a:avLst/>
          </a:prstGeom>
        </p:spPr>
        <p:style>
          <a:lnRef idx="2">
            <a:schemeClr val="accent4"/>
          </a:lnRef>
          <a:fillRef idx="1">
            <a:schemeClr val="lt1"/>
          </a:fillRef>
          <a:effectRef idx="0">
            <a:schemeClr val="accent4"/>
          </a:effectRef>
          <a:fontRef idx="minor">
            <a:schemeClr val="dk1"/>
          </a:fontRef>
        </p:style>
        <p:txBody>
          <a:bodyPr rtlCol="0" anchor="t"/>
          <a:lstStyle/>
          <a:p>
            <a:pPr marL="233363" indent="-233363"/>
            <a:r>
              <a:rPr lang="en-US" sz="1400" dirty="0">
                <a:latin typeface="Segoe Print" pitchFamily="2" charset="0"/>
              </a:rPr>
              <a:t>1. Create a new node and fill in the required info.   Since this will be the last node, set the next pointer to NULL.</a:t>
            </a:r>
            <a:endParaRPr lang="en-US" sz="1400" dirty="0">
              <a:latin typeface="Menlo" pitchFamily="49" charset="0"/>
              <a:ea typeface="Menlo" pitchFamily="49" charset="0"/>
              <a:cs typeface="Menlo" pitchFamily="49" charset="0"/>
            </a:endParaRPr>
          </a:p>
        </p:txBody>
      </p:sp>
      <p:sp>
        <p:nvSpPr>
          <p:cNvPr id="7" name="Rectangle 6"/>
          <p:cNvSpPr/>
          <p:nvPr/>
        </p:nvSpPr>
        <p:spPr>
          <a:xfrm>
            <a:off x="1423428" y="2697900"/>
            <a:ext cx="4399402" cy="873436"/>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tx1"/>
                </a:solidFill>
                <a:latin typeface="Menlo" pitchFamily="49" charset="0"/>
                <a:ea typeface="Menlo" pitchFamily="49" charset="0"/>
                <a:cs typeface="Menlo" pitchFamily="49" charset="0"/>
              </a:rPr>
              <a:t>	Node * p = new Node;</a:t>
            </a:r>
          </a:p>
          <a:p>
            <a:r>
              <a:rPr lang="en-US" sz="1600" dirty="0">
                <a:solidFill>
                  <a:schemeClr val="tx1"/>
                </a:solidFill>
                <a:latin typeface="Menlo" pitchFamily="49" charset="0"/>
                <a:ea typeface="Menlo" pitchFamily="49" charset="0"/>
                <a:cs typeface="Menlo" pitchFamily="49" charset="0"/>
              </a:rPr>
              <a:t>	p-&gt;info = 23;</a:t>
            </a:r>
          </a:p>
          <a:p>
            <a:r>
              <a:rPr lang="en-US" sz="1600" dirty="0">
                <a:solidFill>
                  <a:schemeClr val="tx1"/>
                </a:solidFill>
                <a:latin typeface="Menlo" pitchFamily="49" charset="0"/>
                <a:ea typeface="Menlo" pitchFamily="49" charset="0"/>
                <a:cs typeface="Menlo" pitchFamily="49" charset="0"/>
              </a:rPr>
              <a:t>	p-&gt;next = NULL;</a:t>
            </a:r>
          </a:p>
        </p:txBody>
      </p:sp>
      <p:grpSp>
        <p:nvGrpSpPr>
          <p:cNvPr id="8" name="Group 50"/>
          <p:cNvGrpSpPr/>
          <p:nvPr/>
        </p:nvGrpSpPr>
        <p:grpSpPr>
          <a:xfrm>
            <a:off x="6957467" y="3140857"/>
            <a:ext cx="1207618" cy="329184"/>
            <a:chOff x="3595652" y="5076750"/>
            <a:chExt cx="1207618" cy="329184"/>
          </a:xfrm>
        </p:grpSpPr>
        <p:sp>
          <p:nvSpPr>
            <p:cNvPr id="9" name="Rectangle 8"/>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23</a:t>
              </a:r>
            </a:p>
          </p:txBody>
        </p:sp>
        <p:sp>
          <p:nvSpPr>
            <p:cNvPr id="10" name="Rectangle 9"/>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11" name="Rectangle 10"/>
          <p:cNvSpPr/>
          <p:nvPr/>
        </p:nvSpPr>
        <p:spPr>
          <a:xfrm>
            <a:off x="6250400" y="3140857"/>
            <a:ext cx="432206" cy="329184"/>
          </a:xfrm>
          <a:prstGeom prst="rect">
            <a:avLst/>
          </a:prstGeom>
          <a:solidFill>
            <a:schemeClr val="accent5">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cxnSp>
        <p:nvCxnSpPr>
          <p:cNvPr id="12" name="Straight Arrow Connector 11"/>
          <p:cNvCxnSpPr/>
          <p:nvPr/>
        </p:nvCxnSpPr>
        <p:spPr>
          <a:xfrm flipV="1">
            <a:off x="6477369" y="3325560"/>
            <a:ext cx="466895" cy="1"/>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3" name="TextBox 12"/>
          <p:cNvSpPr txBox="1"/>
          <p:nvPr/>
        </p:nvSpPr>
        <p:spPr>
          <a:xfrm>
            <a:off x="5972760" y="3184416"/>
            <a:ext cx="277640"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p</a:t>
            </a:r>
          </a:p>
        </p:txBody>
      </p:sp>
      <p:cxnSp>
        <p:nvCxnSpPr>
          <p:cNvPr id="17" name="Straight Arrow Connector 16"/>
          <p:cNvCxnSpPr/>
          <p:nvPr/>
        </p:nvCxnSpPr>
        <p:spPr>
          <a:xfrm>
            <a:off x="7941760" y="3325560"/>
            <a:ext cx="42239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18" name="Group 37"/>
          <p:cNvGrpSpPr/>
          <p:nvPr/>
        </p:nvGrpSpPr>
        <p:grpSpPr>
          <a:xfrm>
            <a:off x="8383700" y="3208112"/>
            <a:ext cx="91440" cy="228600"/>
            <a:chOff x="8102500" y="5127550"/>
            <a:chExt cx="91440" cy="228600"/>
          </a:xfrm>
        </p:grpSpPr>
        <p:cxnSp>
          <p:nvCxnSpPr>
            <p:cNvPr id="19" name="Straight Connector 18"/>
            <p:cNvCxnSpPr/>
            <p:nvPr/>
          </p:nvCxnSpPr>
          <p:spPr>
            <a:xfrm>
              <a:off x="8102500" y="5127550"/>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8148220" y="5161510"/>
              <a:ext cx="0" cy="160681"/>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8193940" y="5185969"/>
              <a:ext cx="0" cy="111761"/>
            </a:xfrm>
            <a:prstGeom prst="line">
              <a:avLst/>
            </a:prstGeom>
          </p:spPr>
          <p:style>
            <a:lnRef idx="2">
              <a:schemeClr val="accent1"/>
            </a:lnRef>
            <a:fillRef idx="0">
              <a:schemeClr val="accent1"/>
            </a:fillRef>
            <a:effectRef idx="1">
              <a:schemeClr val="accent1"/>
            </a:effectRef>
            <a:fontRef idx="minor">
              <a:schemeClr val="tx1"/>
            </a:fontRef>
          </p:style>
        </p:cxnSp>
      </p:grpSp>
      <p:sp>
        <p:nvSpPr>
          <p:cNvPr id="22" name="Rectangle 21"/>
          <p:cNvSpPr/>
          <p:nvPr/>
        </p:nvSpPr>
        <p:spPr>
          <a:xfrm>
            <a:off x="6781943" y="4192438"/>
            <a:ext cx="432206" cy="227975"/>
          </a:xfrm>
          <a:prstGeom prst="rect">
            <a:avLst/>
          </a:prstGeom>
          <a:solidFill>
            <a:schemeClr val="accent3">
              <a:lumMod val="20000"/>
              <a:lumOff val="80000"/>
            </a:schemeClr>
          </a:solidFill>
          <a:ln>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 name="TextBox 22"/>
          <p:cNvSpPr txBox="1"/>
          <p:nvPr/>
        </p:nvSpPr>
        <p:spPr>
          <a:xfrm>
            <a:off x="6277136" y="4175400"/>
            <a:ext cx="556563"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head</a:t>
            </a:r>
          </a:p>
        </p:txBody>
      </p:sp>
      <p:sp>
        <p:nvSpPr>
          <p:cNvPr id="30" name="Rectangle 29"/>
          <p:cNvSpPr/>
          <p:nvPr/>
        </p:nvSpPr>
        <p:spPr>
          <a:xfrm>
            <a:off x="6781943" y="4495529"/>
            <a:ext cx="432206" cy="227975"/>
          </a:xfrm>
          <a:prstGeom prst="rect">
            <a:avLst/>
          </a:prstGeom>
          <a:solidFill>
            <a:schemeClr val="accent3">
              <a:lumMod val="20000"/>
              <a:lumOff val="80000"/>
            </a:schemeClr>
          </a:solidFill>
          <a:ln>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 name="TextBox 30"/>
          <p:cNvSpPr txBox="1"/>
          <p:nvPr/>
        </p:nvSpPr>
        <p:spPr>
          <a:xfrm>
            <a:off x="6277136" y="4480250"/>
            <a:ext cx="556563"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tail</a:t>
            </a:r>
          </a:p>
        </p:txBody>
      </p:sp>
      <p:cxnSp>
        <p:nvCxnSpPr>
          <p:cNvPr id="33" name="Shape 32"/>
          <p:cNvCxnSpPr/>
          <p:nvPr/>
        </p:nvCxnSpPr>
        <p:spPr>
          <a:xfrm rot="16200000" flipH="1">
            <a:off x="6980492" y="4656996"/>
            <a:ext cx="250352" cy="163489"/>
          </a:xfrm>
          <a:prstGeom prst="bentConnector3">
            <a:avLst>
              <a:gd name="adj1" fmla="val -903"/>
            </a:avLst>
          </a:prstGeom>
          <a:ln>
            <a:tailEnd type="arrow"/>
          </a:ln>
        </p:spPr>
        <p:style>
          <a:lnRef idx="2">
            <a:schemeClr val="accent1"/>
          </a:lnRef>
          <a:fillRef idx="0">
            <a:schemeClr val="accent1"/>
          </a:fillRef>
          <a:effectRef idx="1">
            <a:schemeClr val="accent1"/>
          </a:effectRef>
          <a:fontRef idx="minor">
            <a:schemeClr val="tx1"/>
          </a:fontRef>
        </p:style>
      </p:cxnSp>
      <p:sp>
        <p:nvSpPr>
          <p:cNvPr id="39" name="Rectangle 38"/>
          <p:cNvSpPr/>
          <p:nvPr/>
        </p:nvSpPr>
        <p:spPr>
          <a:xfrm>
            <a:off x="6755207" y="2464285"/>
            <a:ext cx="432206" cy="227975"/>
          </a:xfrm>
          <a:prstGeom prst="rect">
            <a:avLst/>
          </a:prstGeom>
          <a:solidFill>
            <a:schemeClr val="accent3">
              <a:lumMod val="20000"/>
              <a:lumOff val="80000"/>
            </a:schemeClr>
          </a:solidFill>
          <a:ln>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 name="TextBox 39"/>
          <p:cNvSpPr txBox="1"/>
          <p:nvPr/>
        </p:nvSpPr>
        <p:spPr>
          <a:xfrm>
            <a:off x="6250400" y="2447247"/>
            <a:ext cx="556563"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head</a:t>
            </a:r>
          </a:p>
        </p:txBody>
      </p:sp>
      <p:cxnSp>
        <p:nvCxnSpPr>
          <p:cNvPr id="41" name="Straight Arrow Connector 40"/>
          <p:cNvCxnSpPr/>
          <p:nvPr/>
        </p:nvCxnSpPr>
        <p:spPr>
          <a:xfrm>
            <a:off x="6997188" y="2580563"/>
            <a:ext cx="42239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42" name="Group 37"/>
          <p:cNvGrpSpPr/>
          <p:nvPr/>
        </p:nvGrpSpPr>
        <p:grpSpPr>
          <a:xfrm>
            <a:off x="7439128" y="2454489"/>
            <a:ext cx="91440" cy="228600"/>
            <a:chOff x="8102500" y="5127550"/>
            <a:chExt cx="91440" cy="228600"/>
          </a:xfrm>
        </p:grpSpPr>
        <p:cxnSp>
          <p:nvCxnSpPr>
            <p:cNvPr id="43" name="Straight Connector 42"/>
            <p:cNvCxnSpPr/>
            <p:nvPr/>
          </p:nvCxnSpPr>
          <p:spPr>
            <a:xfrm>
              <a:off x="8102500" y="5127550"/>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8148220" y="5161510"/>
              <a:ext cx="0" cy="160681"/>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8193940" y="5185969"/>
              <a:ext cx="0" cy="111761"/>
            </a:xfrm>
            <a:prstGeom prst="line">
              <a:avLst/>
            </a:prstGeom>
          </p:spPr>
          <p:style>
            <a:lnRef idx="2">
              <a:schemeClr val="accent1"/>
            </a:lnRef>
            <a:fillRef idx="0">
              <a:schemeClr val="accent1"/>
            </a:fillRef>
            <a:effectRef idx="1">
              <a:schemeClr val="accent1"/>
            </a:effectRef>
            <a:fontRef idx="minor">
              <a:schemeClr val="tx1"/>
            </a:fontRef>
          </p:style>
        </p:cxnSp>
      </p:grpSp>
      <p:sp>
        <p:nvSpPr>
          <p:cNvPr id="46" name="Rectangle 45"/>
          <p:cNvSpPr/>
          <p:nvPr/>
        </p:nvSpPr>
        <p:spPr>
          <a:xfrm>
            <a:off x="6755207" y="2767376"/>
            <a:ext cx="432206" cy="227975"/>
          </a:xfrm>
          <a:prstGeom prst="rect">
            <a:avLst/>
          </a:prstGeom>
          <a:solidFill>
            <a:schemeClr val="accent3">
              <a:lumMod val="20000"/>
              <a:lumOff val="80000"/>
            </a:schemeClr>
          </a:solidFill>
          <a:ln>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7" name="TextBox 46"/>
          <p:cNvSpPr txBox="1"/>
          <p:nvPr/>
        </p:nvSpPr>
        <p:spPr>
          <a:xfrm>
            <a:off x="6250400" y="2752097"/>
            <a:ext cx="556563"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tail</a:t>
            </a:r>
          </a:p>
        </p:txBody>
      </p:sp>
      <p:cxnSp>
        <p:nvCxnSpPr>
          <p:cNvPr id="48" name="Shape 32"/>
          <p:cNvCxnSpPr/>
          <p:nvPr/>
        </p:nvCxnSpPr>
        <p:spPr>
          <a:xfrm flipV="1">
            <a:off x="6997188" y="2624672"/>
            <a:ext cx="422390" cy="260739"/>
          </a:xfrm>
          <a:prstGeom prst="bentConnector3">
            <a:avLst>
              <a:gd name="adj1" fmla="val 73898"/>
            </a:avLst>
          </a:prstGeom>
          <a:ln>
            <a:tailEnd type="arrow"/>
          </a:ln>
        </p:spPr>
        <p:style>
          <a:lnRef idx="2">
            <a:schemeClr val="accent1"/>
          </a:lnRef>
          <a:fillRef idx="0">
            <a:schemeClr val="accent1"/>
          </a:fillRef>
          <a:effectRef idx="1">
            <a:schemeClr val="accent1"/>
          </a:effectRef>
          <a:fontRef idx="minor">
            <a:schemeClr val="tx1"/>
          </a:fontRef>
        </p:style>
      </p:cxnSp>
      <p:grpSp>
        <p:nvGrpSpPr>
          <p:cNvPr id="49" name="Group 50"/>
          <p:cNvGrpSpPr/>
          <p:nvPr/>
        </p:nvGrpSpPr>
        <p:grpSpPr>
          <a:xfrm>
            <a:off x="6957467" y="4863917"/>
            <a:ext cx="1207618" cy="329184"/>
            <a:chOff x="3595652" y="5076750"/>
            <a:chExt cx="1207618" cy="329184"/>
          </a:xfrm>
        </p:grpSpPr>
        <p:sp>
          <p:nvSpPr>
            <p:cNvPr id="50" name="Rectangle 49"/>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23</a:t>
              </a:r>
            </a:p>
          </p:txBody>
        </p:sp>
        <p:sp>
          <p:nvSpPr>
            <p:cNvPr id="51" name="Rectangle 50"/>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52" name="Rectangle 51"/>
          <p:cNvSpPr/>
          <p:nvPr/>
        </p:nvSpPr>
        <p:spPr>
          <a:xfrm>
            <a:off x="6250400" y="4863917"/>
            <a:ext cx="432206" cy="329184"/>
          </a:xfrm>
          <a:prstGeom prst="rect">
            <a:avLst/>
          </a:prstGeom>
          <a:solidFill>
            <a:schemeClr val="accent5">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cxnSp>
        <p:nvCxnSpPr>
          <p:cNvPr id="53" name="Straight Arrow Connector 52"/>
          <p:cNvCxnSpPr/>
          <p:nvPr/>
        </p:nvCxnSpPr>
        <p:spPr>
          <a:xfrm flipV="1">
            <a:off x="6477369" y="5048620"/>
            <a:ext cx="466895" cy="1"/>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54" name="Straight Arrow Connector 53"/>
          <p:cNvCxnSpPr/>
          <p:nvPr/>
        </p:nvCxnSpPr>
        <p:spPr>
          <a:xfrm>
            <a:off x="7941760" y="5048620"/>
            <a:ext cx="42239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55" name="Group 37"/>
          <p:cNvGrpSpPr/>
          <p:nvPr/>
        </p:nvGrpSpPr>
        <p:grpSpPr>
          <a:xfrm>
            <a:off x="8383700" y="4931172"/>
            <a:ext cx="91440" cy="228600"/>
            <a:chOff x="8102500" y="5127550"/>
            <a:chExt cx="91440" cy="228600"/>
          </a:xfrm>
        </p:grpSpPr>
        <p:cxnSp>
          <p:nvCxnSpPr>
            <p:cNvPr id="56" name="Straight Connector 55"/>
            <p:cNvCxnSpPr/>
            <p:nvPr/>
          </p:nvCxnSpPr>
          <p:spPr>
            <a:xfrm>
              <a:off x="8102500" y="5127550"/>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8148220" y="5161510"/>
              <a:ext cx="0" cy="160681"/>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8193940" y="5185969"/>
              <a:ext cx="0" cy="111761"/>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61" name="Shape 32"/>
          <p:cNvCxnSpPr/>
          <p:nvPr/>
        </p:nvCxnSpPr>
        <p:spPr>
          <a:xfrm rot="16200000" flipH="1">
            <a:off x="6888780" y="4441569"/>
            <a:ext cx="542255" cy="271968"/>
          </a:xfrm>
          <a:prstGeom prst="bentConnector3">
            <a:avLst>
              <a:gd name="adj1" fmla="val -284"/>
            </a:avLst>
          </a:prstGeom>
          <a:ln>
            <a:tailEnd type="arrow"/>
          </a:ln>
        </p:spPr>
        <p:style>
          <a:lnRef idx="2">
            <a:schemeClr val="accent1"/>
          </a:lnRef>
          <a:fillRef idx="0">
            <a:schemeClr val="accent1"/>
          </a:fillRef>
          <a:effectRef idx="1">
            <a:schemeClr val="accent1"/>
          </a:effectRef>
          <a:fontRef idx="minor">
            <a:schemeClr val="tx1"/>
          </a:fontRef>
        </p:style>
      </p:cxnSp>
      <p:sp>
        <p:nvSpPr>
          <p:cNvPr id="72" name="Rectangle 71"/>
          <p:cNvSpPr/>
          <p:nvPr/>
        </p:nvSpPr>
        <p:spPr>
          <a:xfrm>
            <a:off x="1423428" y="4192438"/>
            <a:ext cx="4399402" cy="797153"/>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tx1"/>
                </a:solidFill>
                <a:latin typeface="Menlo" pitchFamily="49" charset="0"/>
                <a:ea typeface="Menlo" pitchFamily="49" charset="0"/>
                <a:cs typeface="Menlo" pitchFamily="49" charset="0"/>
              </a:rPr>
              <a:t>	head =  p;</a:t>
            </a:r>
          </a:p>
          <a:p>
            <a:r>
              <a:rPr lang="en-US" sz="1600" dirty="0">
                <a:solidFill>
                  <a:schemeClr val="tx1"/>
                </a:solidFill>
                <a:latin typeface="Menlo" pitchFamily="49" charset="0"/>
                <a:ea typeface="Menlo" pitchFamily="49" charset="0"/>
                <a:cs typeface="Menlo" pitchFamily="49" charset="0"/>
              </a:rPr>
              <a:t>	tail = p;</a:t>
            </a:r>
          </a:p>
        </p:txBody>
      </p:sp>
      <p:sp>
        <p:nvSpPr>
          <p:cNvPr id="73" name="TextBox 72"/>
          <p:cNvSpPr txBox="1"/>
          <p:nvPr/>
        </p:nvSpPr>
        <p:spPr>
          <a:xfrm>
            <a:off x="5972760" y="4905294"/>
            <a:ext cx="277640"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p</a:t>
            </a:r>
          </a:p>
        </p:txBody>
      </p:sp>
      <p:sp>
        <p:nvSpPr>
          <p:cNvPr id="75" name="Rounded Rectangle 74"/>
          <p:cNvSpPr/>
          <p:nvPr/>
        </p:nvSpPr>
        <p:spPr>
          <a:xfrm>
            <a:off x="3778370" y="5502337"/>
            <a:ext cx="4885074" cy="81950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a:latin typeface="Segoe Print" pitchFamily="2" charset="0"/>
              </a:rPr>
              <a:t>Since a new node is always inserted at the end, we need to maintain where the last node is using the pointer </a:t>
            </a:r>
            <a:r>
              <a:rPr lang="en-US" sz="1200" dirty="0">
                <a:latin typeface="Menlo" pitchFamily="49" charset="0"/>
                <a:ea typeface="Menlo" pitchFamily="49" charset="0"/>
                <a:cs typeface="Menlo" pitchFamily="49" charset="0"/>
              </a:rPr>
              <a:t>tail</a:t>
            </a:r>
            <a:r>
              <a:rPr lang="en-US" sz="1200" dirty="0">
                <a:latin typeface="Segoe Print" pitchFamily="2" charset="0"/>
              </a:rPr>
              <a:t>.</a:t>
            </a:r>
          </a:p>
        </p:txBody>
      </p:sp>
      <p:sp>
        <p:nvSpPr>
          <p:cNvPr id="77" name="Slide Number Placeholder 76"/>
          <p:cNvSpPr>
            <a:spLocks noGrp="1"/>
          </p:cNvSpPr>
          <p:nvPr>
            <p:ph type="sldNum" sz="quarter" idx="12"/>
          </p:nvPr>
        </p:nvSpPr>
        <p:spPr/>
        <p:txBody>
          <a:bodyPr/>
          <a:lstStyle/>
          <a:p>
            <a:fld id="{A2D5F323-9395-A24C-8003-89F99F5948AE}" type="slidenum">
              <a:rPr lang="en-US" smtClean="0"/>
              <a:pPr/>
              <a:t>73</a:t>
            </a:fld>
            <a:endParaRPr lang="en-US"/>
          </a:p>
        </p:txBody>
      </p:sp>
    </p:spTree>
    <p:extLst>
      <p:ext uri="{BB962C8B-B14F-4D97-AF65-F5344CB8AC3E}">
        <p14:creationId xmlns:p14="http://schemas.microsoft.com/office/powerpoint/2010/main" val="1834772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6" grpId="0" animBg="1"/>
      <p:bldP spid="7" grpId="0" animBg="1"/>
      <p:bldP spid="11" grpId="0" animBg="1"/>
      <p:bldP spid="13" grpId="0"/>
      <p:bldP spid="22" grpId="0" animBg="1"/>
      <p:bldP spid="23" grpId="0"/>
      <p:bldP spid="30" grpId="0" animBg="1"/>
      <p:bldP spid="31" grpId="0"/>
      <p:bldP spid="39" grpId="0" animBg="1"/>
      <p:bldP spid="40" grpId="0"/>
      <p:bldP spid="46" grpId="0" animBg="1"/>
      <p:bldP spid="47" grpId="0"/>
      <p:bldP spid="52" grpId="0" animBg="1"/>
      <p:bldP spid="72" grpId="0" animBg="1"/>
      <p:bldP spid="73" grpId="0"/>
      <p:bldP spid="75"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6603" y="1206708"/>
            <a:ext cx="8584442" cy="5021705"/>
          </a:xfrm>
        </p:spPr>
        <p:txBody>
          <a:bodyPr/>
          <a:lstStyle/>
          <a:p>
            <a:r>
              <a:rPr lang="en-US" sz="2400" dirty="0"/>
              <a:t>Repeating the steps to insert one more node at the end:</a:t>
            </a:r>
            <a:endParaRPr lang="en-US" dirty="0"/>
          </a:p>
        </p:txBody>
      </p:sp>
      <p:sp>
        <p:nvSpPr>
          <p:cNvPr id="29" name="Rounded Rectangle 28"/>
          <p:cNvSpPr/>
          <p:nvPr/>
        </p:nvSpPr>
        <p:spPr>
          <a:xfrm>
            <a:off x="474453" y="3441940"/>
            <a:ext cx="8203721" cy="2914409"/>
          </a:xfrm>
          <a:prstGeom prst="roundRect">
            <a:avLst/>
          </a:prstGeom>
        </p:spPr>
        <p:style>
          <a:lnRef idx="2">
            <a:schemeClr val="accent4"/>
          </a:lnRef>
          <a:fillRef idx="1">
            <a:schemeClr val="lt1"/>
          </a:fillRef>
          <a:effectRef idx="0">
            <a:schemeClr val="accent4"/>
          </a:effectRef>
          <a:fontRef idx="minor">
            <a:schemeClr val="dk1"/>
          </a:fontRef>
        </p:style>
        <p:txBody>
          <a:bodyPr rtlCol="0" anchor="t"/>
          <a:lstStyle/>
          <a:p>
            <a:pPr marL="233363" indent="-233363"/>
            <a:r>
              <a:rPr lang="en-US" sz="1400" dirty="0">
                <a:latin typeface="Segoe Print" pitchFamily="2" charset="0"/>
              </a:rPr>
              <a:t>2. If this is </a:t>
            </a:r>
            <a:r>
              <a:rPr lang="en-US" sz="1400" b="1" dirty="0">
                <a:latin typeface="Segoe Print" pitchFamily="2" charset="0"/>
              </a:rPr>
              <a:t>NOT</a:t>
            </a:r>
            <a:r>
              <a:rPr lang="en-US" sz="1400" dirty="0">
                <a:latin typeface="Segoe Print" pitchFamily="2" charset="0"/>
              </a:rPr>
              <a:t> going to be the first node of the list, we link the last node of the list to the new node:</a:t>
            </a:r>
          </a:p>
          <a:p>
            <a:pPr marL="233363" indent="-233363"/>
            <a:endParaRPr lang="en-US" sz="1400" dirty="0">
              <a:latin typeface="Segoe Print" pitchFamily="2" charset="0"/>
              <a:ea typeface="Menlo" pitchFamily="49" charset="0"/>
              <a:cs typeface="Menlo" pitchFamily="49" charset="0"/>
            </a:endParaRPr>
          </a:p>
          <a:p>
            <a:pPr marL="233363" indent="-233363"/>
            <a:endParaRPr lang="en-US" sz="1400" dirty="0">
              <a:latin typeface="Segoe Print" pitchFamily="2" charset="0"/>
              <a:ea typeface="Menlo" pitchFamily="49" charset="0"/>
              <a:cs typeface="Menlo" pitchFamily="49" charset="0"/>
            </a:endParaRPr>
          </a:p>
          <a:p>
            <a:pPr marL="233363" indent="-233363"/>
            <a:endParaRPr lang="en-US" sz="1400" dirty="0">
              <a:latin typeface="Segoe Print" pitchFamily="2" charset="0"/>
              <a:ea typeface="Menlo" pitchFamily="49" charset="0"/>
              <a:cs typeface="Menlo" pitchFamily="49" charset="0"/>
            </a:endParaRPr>
          </a:p>
          <a:p>
            <a:pPr marL="233363" indent="-233363"/>
            <a:endParaRPr lang="en-US" sz="1400" dirty="0">
              <a:latin typeface="Segoe Print" pitchFamily="2" charset="0"/>
              <a:ea typeface="Menlo" pitchFamily="49" charset="0"/>
              <a:cs typeface="Menlo" pitchFamily="49" charset="0"/>
            </a:endParaRPr>
          </a:p>
          <a:p>
            <a:pPr marL="233363" indent="-233363"/>
            <a:r>
              <a:rPr lang="en-US" sz="1400" dirty="0">
                <a:latin typeface="Segoe Print" pitchFamily="2" charset="0"/>
                <a:ea typeface="Menlo" pitchFamily="49" charset="0"/>
                <a:cs typeface="Menlo" pitchFamily="49" charset="0"/>
              </a:rPr>
              <a:t>	</a:t>
            </a:r>
          </a:p>
          <a:p>
            <a:pPr marL="233363" indent="-233363"/>
            <a:r>
              <a:rPr lang="en-US" sz="1400" dirty="0">
                <a:latin typeface="Segoe Print" pitchFamily="2" charset="0"/>
                <a:ea typeface="Menlo" pitchFamily="49" charset="0"/>
                <a:cs typeface="Menlo" pitchFamily="49" charset="0"/>
              </a:rPr>
              <a:t>and set the last pointer to point to the new node:</a:t>
            </a:r>
            <a:endParaRPr lang="en-US" sz="1400" dirty="0">
              <a:latin typeface="Menlo" pitchFamily="49" charset="0"/>
              <a:ea typeface="Menlo" pitchFamily="49" charset="0"/>
              <a:cs typeface="Menlo" pitchFamily="49" charset="0"/>
            </a:endParaRPr>
          </a:p>
        </p:txBody>
      </p:sp>
      <p:sp>
        <p:nvSpPr>
          <p:cNvPr id="2" name="Title 1"/>
          <p:cNvSpPr>
            <a:spLocks noGrp="1"/>
          </p:cNvSpPr>
          <p:nvPr>
            <p:ph type="title"/>
          </p:nvPr>
        </p:nvSpPr>
        <p:spPr/>
        <p:txBody>
          <a:bodyPr/>
          <a:lstStyle/>
          <a:p>
            <a:r>
              <a:rPr lang="en-US" dirty="0"/>
              <a:t>Building a Linked List Forward</a:t>
            </a:r>
          </a:p>
        </p:txBody>
      </p:sp>
      <p:sp>
        <p:nvSpPr>
          <p:cNvPr id="6" name="Rounded Rectangle 5"/>
          <p:cNvSpPr/>
          <p:nvPr/>
        </p:nvSpPr>
        <p:spPr>
          <a:xfrm>
            <a:off x="474453" y="1732480"/>
            <a:ext cx="8203721" cy="1709460"/>
          </a:xfrm>
          <a:prstGeom prst="roundRect">
            <a:avLst/>
          </a:prstGeom>
        </p:spPr>
        <p:style>
          <a:lnRef idx="2">
            <a:schemeClr val="accent4"/>
          </a:lnRef>
          <a:fillRef idx="1">
            <a:schemeClr val="lt1"/>
          </a:fillRef>
          <a:effectRef idx="0">
            <a:schemeClr val="accent4"/>
          </a:effectRef>
          <a:fontRef idx="minor">
            <a:schemeClr val="dk1"/>
          </a:fontRef>
        </p:style>
        <p:txBody>
          <a:bodyPr rtlCol="0" anchor="t"/>
          <a:lstStyle/>
          <a:p>
            <a:pPr marL="233363" indent="-233363"/>
            <a:r>
              <a:rPr lang="en-US" sz="1400" dirty="0">
                <a:latin typeface="Segoe Print" pitchFamily="2" charset="0"/>
              </a:rPr>
              <a:t>1. Create a new node and fill in the required info.   Since this will be the last node, set the next pointer to NULL.</a:t>
            </a:r>
            <a:endParaRPr lang="en-US" sz="1400" dirty="0">
              <a:latin typeface="Menlo" pitchFamily="49" charset="0"/>
              <a:ea typeface="Menlo" pitchFamily="49" charset="0"/>
              <a:cs typeface="Menlo" pitchFamily="49" charset="0"/>
            </a:endParaRPr>
          </a:p>
        </p:txBody>
      </p:sp>
      <p:sp>
        <p:nvSpPr>
          <p:cNvPr id="7" name="Rectangle 6"/>
          <p:cNvSpPr/>
          <p:nvPr/>
        </p:nvSpPr>
        <p:spPr>
          <a:xfrm>
            <a:off x="1423428" y="2353585"/>
            <a:ext cx="4088851" cy="873436"/>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tx1"/>
                </a:solidFill>
                <a:latin typeface="Menlo" pitchFamily="49" charset="0"/>
                <a:ea typeface="Menlo" pitchFamily="49" charset="0"/>
                <a:cs typeface="Menlo" pitchFamily="49" charset="0"/>
              </a:rPr>
              <a:t>	Node * p = new Node;</a:t>
            </a:r>
          </a:p>
          <a:p>
            <a:r>
              <a:rPr lang="en-US" sz="1600" dirty="0">
                <a:solidFill>
                  <a:schemeClr val="tx1"/>
                </a:solidFill>
                <a:latin typeface="Menlo" pitchFamily="49" charset="0"/>
                <a:ea typeface="Menlo" pitchFamily="49" charset="0"/>
                <a:cs typeface="Menlo" pitchFamily="49" charset="0"/>
              </a:rPr>
              <a:t>	p-&gt;info = 23;</a:t>
            </a:r>
          </a:p>
          <a:p>
            <a:r>
              <a:rPr lang="en-US" sz="1600" dirty="0">
                <a:solidFill>
                  <a:schemeClr val="tx1"/>
                </a:solidFill>
                <a:latin typeface="Menlo" pitchFamily="49" charset="0"/>
                <a:ea typeface="Menlo" pitchFamily="49" charset="0"/>
                <a:cs typeface="Menlo" pitchFamily="49" charset="0"/>
              </a:rPr>
              <a:t>	p-&gt;next = NULL;</a:t>
            </a:r>
          </a:p>
        </p:txBody>
      </p:sp>
      <p:grpSp>
        <p:nvGrpSpPr>
          <p:cNvPr id="5" name="Group 50"/>
          <p:cNvGrpSpPr/>
          <p:nvPr/>
        </p:nvGrpSpPr>
        <p:grpSpPr>
          <a:xfrm>
            <a:off x="7071872" y="2266074"/>
            <a:ext cx="1207618" cy="329184"/>
            <a:chOff x="3595652" y="5076750"/>
            <a:chExt cx="1207618" cy="329184"/>
          </a:xfrm>
        </p:grpSpPr>
        <p:sp>
          <p:nvSpPr>
            <p:cNvPr id="9" name="Rectangle 8"/>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23</a:t>
              </a:r>
            </a:p>
          </p:txBody>
        </p:sp>
        <p:sp>
          <p:nvSpPr>
            <p:cNvPr id="10" name="Rectangle 9"/>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11" name="Rectangle 10"/>
          <p:cNvSpPr/>
          <p:nvPr/>
        </p:nvSpPr>
        <p:spPr>
          <a:xfrm>
            <a:off x="6100470" y="2914795"/>
            <a:ext cx="432206" cy="329184"/>
          </a:xfrm>
          <a:prstGeom prst="rect">
            <a:avLst/>
          </a:prstGeom>
          <a:solidFill>
            <a:schemeClr val="accent5">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cxnSp>
        <p:nvCxnSpPr>
          <p:cNvPr id="12" name="Straight Arrow Connector 11"/>
          <p:cNvCxnSpPr/>
          <p:nvPr/>
        </p:nvCxnSpPr>
        <p:spPr>
          <a:xfrm flipV="1">
            <a:off x="6327439" y="3099498"/>
            <a:ext cx="466895" cy="1"/>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3" name="TextBox 12"/>
          <p:cNvSpPr txBox="1"/>
          <p:nvPr/>
        </p:nvSpPr>
        <p:spPr>
          <a:xfrm>
            <a:off x="5822830" y="2958354"/>
            <a:ext cx="277640"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p</a:t>
            </a:r>
          </a:p>
        </p:txBody>
      </p:sp>
      <p:cxnSp>
        <p:nvCxnSpPr>
          <p:cNvPr id="17" name="Straight Arrow Connector 16"/>
          <p:cNvCxnSpPr/>
          <p:nvPr/>
        </p:nvCxnSpPr>
        <p:spPr>
          <a:xfrm>
            <a:off x="8056165" y="2450777"/>
            <a:ext cx="42239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8" name="Group 37"/>
          <p:cNvGrpSpPr/>
          <p:nvPr/>
        </p:nvGrpSpPr>
        <p:grpSpPr>
          <a:xfrm>
            <a:off x="8498105" y="2333329"/>
            <a:ext cx="91440" cy="228600"/>
            <a:chOff x="8102500" y="5127550"/>
            <a:chExt cx="91440" cy="228600"/>
          </a:xfrm>
        </p:grpSpPr>
        <p:cxnSp>
          <p:nvCxnSpPr>
            <p:cNvPr id="19" name="Straight Connector 18"/>
            <p:cNvCxnSpPr/>
            <p:nvPr/>
          </p:nvCxnSpPr>
          <p:spPr>
            <a:xfrm>
              <a:off x="8102500" y="5127550"/>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8148220" y="5161510"/>
              <a:ext cx="0" cy="160681"/>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8193940" y="5185969"/>
              <a:ext cx="0" cy="111761"/>
            </a:xfrm>
            <a:prstGeom prst="line">
              <a:avLst/>
            </a:prstGeom>
          </p:spPr>
          <p:style>
            <a:lnRef idx="2">
              <a:schemeClr val="accent1"/>
            </a:lnRef>
            <a:fillRef idx="0">
              <a:schemeClr val="accent1"/>
            </a:fillRef>
            <a:effectRef idx="1">
              <a:schemeClr val="accent1"/>
            </a:effectRef>
            <a:fontRef idx="minor">
              <a:schemeClr val="tx1"/>
            </a:fontRef>
          </p:style>
        </p:cxnSp>
      </p:grpSp>
      <p:sp>
        <p:nvSpPr>
          <p:cNvPr id="39" name="Rectangle 38"/>
          <p:cNvSpPr/>
          <p:nvPr/>
        </p:nvSpPr>
        <p:spPr>
          <a:xfrm>
            <a:off x="6399848" y="2266074"/>
            <a:ext cx="432206" cy="227975"/>
          </a:xfrm>
          <a:prstGeom prst="rect">
            <a:avLst/>
          </a:prstGeom>
          <a:solidFill>
            <a:schemeClr val="accent3">
              <a:lumMod val="20000"/>
              <a:lumOff val="80000"/>
            </a:schemeClr>
          </a:solidFill>
          <a:ln>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 name="TextBox 39"/>
          <p:cNvSpPr txBox="1"/>
          <p:nvPr/>
        </p:nvSpPr>
        <p:spPr>
          <a:xfrm>
            <a:off x="5895041" y="2249036"/>
            <a:ext cx="556563"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head</a:t>
            </a:r>
          </a:p>
        </p:txBody>
      </p:sp>
      <p:cxnSp>
        <p:nvCxnSpPr>
          <p:cNvPr id="41" name="Straight Arrow Connector 40"/>
          <p:cNvCxnSpPr/>
          <p:nvPr/>
        </p:nvCxnSpPr>
        <p:spPr>
          <a:xfrm>
            <a:off x="6641829" y="2382352"/>
            <a:ext cx="42239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6" name="Rectangle 45"/>
          <p:cNvSpPr/>
          <p:nvPr/>
        </p:nvSpPr>
        <p:spPr>
          <a:xfrm>
            <a:off x="6399848" y="2569165"/>
            <a:ext cx="432206" cy="227975"/>
          </a:xfrm>
          <a:prstGeom prst="rect">
            <a:avLst/>
          </a:prstGeom>
          <a:solidFill>
            <a:schemeClr val="accent3">
              <a:lumMod val="20000"/>
              <a:lumOff val="80000"/>
            </a:schemeClr>
          </a:solidFill>
          <a:ln>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7" name="TextBox 46"/>
          <p:cNvSpPr txBox="1"/>
          <p:nvPr/>
        </p:nvSpPr>
        <p:spPr>
          <a:xfrm>
            <a:off x="5895041" y="2553886"/>
            <a:ext cx="556563"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tail</a:t>
            </a:r>
          </a:p>
        </p:txBody>
      </p:sp>
      <p:cxnSp>
        <p:nvCxnSpPr>
          <p:cNvPr id="48" name="Shape 32"/>
          <p:cNvCxnSpPr/>
          <p:nvPr/>
        </p:nvCxnSpPr>
        <p:spPr>
          <a:xfrm flipV="1">
            <a:off x="6641829" y="2426461"/>
            <a:ext cx="422390" cy="260739"/>
          </a:xfrm>
          <a:prstGeom prst="bentConnector3">
            <a:avLst>
              <a:gd name="adj1" fmla="val 73898"/>
            </a:avLst>
          </a:prstGeom>
          <a:ln>
            <a:tailEnd type="arrow"/>
          </a:ln>
        </p:spPr>
        <p:style>
          <a:lnRef idx="2">
            <a:schemeClr val="accent1"/>
          </a:lnRef>
          <a:fillRef idx="0">
            <a:schemeClr val="accent1"/>
          </a:fillRef>
          <a:effectRef idx="1">
            <a:schemeClr val="accent1"/>
          </a:effectRef>
          <a:fontRef idx="minor">
            <a:schemeClr val="tx1"/>
          </a:fontRef>
        </p:style>
      </p:cxnSp>
      <p:sp>
        <p:nvSpPr>
          <p:cNvPr id="72" name="Rectangle 71"/>
          <p:cNvSpPr/>
          <p:nvPr/>
        </p:nvSpPr>
        <p:spPr>
          <a:xfrm>
            <a:off x="1423428" y="4207352"/>
            <a:ext cx="4088851" cy="652672"/>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tx1"/>
                </a:solidFill>
                <a:latin typeface="Menlo" pitchFamily="49" charset="0"/>
                <a:ea typeface="Menlo" pitchFamily="49" charset="0"/>
                <a:cs typeface="Menlo" pitchFamily="49" charset="0"/>
              </a:rPr>
              <a:t>	tail-&gt;next = p;</a:t>
            </a:r>
          </a:p>
        </p:txBody>
      </p:sp>
      <p:grpSp>
        <p:nvGrpSpPr>
          <p:cNvPr id="49" name="Group 50"/>
          <p:cNvGrpSpPr/>
          <p:nvPr/>
        </p:nvGrpSpPr>
        <p:grpSpPr>
          <a:xfrm>
            <a:off x="6806176" y="2914795"/>
            <a:ext cx="1207618" cy="329184"/>
            <a:chOff x="3595652" y="5076750"/>
            <a:chExt cx="1207618" cy="329184"/>
          </a:xfrm>
        </p:grpSpPr>
        <p:sp>
          <p:nvSpPr>
            <p:cNvPr id="55" name="Rectangle 54"/>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38</a:t>
              </a:r>
            </a:p>
          </p:txBody>
        </p:sp>
        <p:sp>
          <p:nvSpPr>
            <p:cNvPr id="59" name="Rectangle 58"/>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cxnSp>
        <p:nvCxnSpPr>
          <p:cNvPr id="60" name="Straight Arrow Connector 59"/>
          <p:cNvCxnSpPr/>
          <p:nvPr/>
        </p:nvCxnSpPr>
        <p:spPr>
          <a:xfrm>
            <a:off x="7790469" y="3099498"/>
            <a:ext cx="42239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62" name="Group 37"/>
          <p:cNvGrpSpPr/>
          <p:nvPr/>
        </p:nvGrpSpPr>
        <p:grpSpPr>
          <a:xfrm>
            <a:off x="8232409" y="2982050"/>
            <a:ext cx="91440" cy="228600"/>
            <a:chOff x="8102500" y="5127550"/>
            <a:chExt cx="91440" cy="228600"/>
          </a:xfrm>
        </p:grpSpPr>
        <p:cxnSp>
          <p:nvCxnSpPr>
            <p:cNvPr id="63" name="Straight Connector 62"/>
            <p:cNvCxnSpPr/>
            <p:nvPr/>
          </p:nvCxnSpPr>
          <p:spPr>
            <a:xfrm>
              <a:off x="8102500" y="5127550"/>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8148220" y="5161510"/>
              <a:ext cx="0" cy="160681"/>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8193940" y="5185969"/>
              <a:ext cx="0" cy="111761"/>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66" name="Group 50"/>
          <p:cNvGrpSpPr/>
          <p:nvPr/>
        </p:nvGrpSpPr>
        <p:grpSpPr>
          <a:xfrm>
            <a:off x="7071872" y="4017973"/>
            <a:ext cx="1207618" cy="329184"/>
            <a:chOff x="3595652" y="5076750"/>
            <a:chExt cx="1207618" cy="329184"/>
          </a:xfrm>
        </p:grpSpPr>
        <p:sp>
          <p:nvSpPr>
            <p:cNvPr id="67" name="Rectangle 66"/>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23</a:t>
              </a:r>
            </a:p>
          </p:txBody>
        </p:sp>
        <p:sp>
          <p:nvSpPr>
            <p:cNvPr id="68" name="Rectangle 67"/>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69" name="Rectangle 68"/>
          <p:cNvSpPr/>
          <p:nvPr/>
        </p:nvSpPr>
        <p:spPr>
          <a:xfrm>
            <a:off x="6100470" y="4666694"/>
            <a:ext cx="432206" cy="329184"/>
          </a:xfrm>
          <a:prstGeom prst="rect">
            <a:avLst/>
          </a:prstGeom>
          <a:solidFill>
            <a:schemeClr val="accent5">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cxnSp>
        <p:nvCxnSpPr>
          <p:cNvPr id="70" name="Straight Arrow Connector 69"/>
          <p:cNvCxnSpPr/>
          <p:nvPr/>
        </p:nvCxnSpPr>
        <p:spPr>
          <a:xfrm flipV="1">
            <a:off x="6327439" y="4851397"/>
            <a:ext cx="466895" cy="1"/>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71" name="TextBox 70"/>
          <p:cNvSpPr txBox="1"/>
          <p:nvPr/>
        </p:nvSpPr>
        <p:spPr>
          <a:xfrm>
            <a:off x="5822830" y="4710253"/>
            <a:ext cx="277640"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p</a:t>
            </a:r>
          </a:p>
        </p:txBody>
      </p:sp>
      <p:sp>
        <p:nvSpPr>
          <p:cNvPr id="80" name="Rectangle 79"/>
          <p:cNvSpPr/>
          <p:nvPr/>
        </p:nvSpPr>
        <p:spPr>
          <a:xfrm>
            <a:off x="6399848" y="4017973"/>
            <a:ext cx="432206" cy="227975"/>
          </a:xfrm>
          <a:prstGeom prst="rect">
            <a:avLst/>
          </a:prstGeom>
          <a:solidFill>
            <a:schemeClr val="accent3">
              <a:lumMod val="20000"/>
              <a:lumOff val="80000"/>
            </a:schemeClr>
          </a:solidFill>
          <a:ln>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1" name="TextBox 80"/>
          <p:cNvSpPr txBox="1"/>
          <p:nvPr/>
        </p:nvSpPr>
        <p:spPr>
          <a:xfrm>
            <a:off x="5895041" y="4000935"/>
            <a:ext cx="556563"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head</a:t>
            </a:r>
          </a:p>
        </p:txBody>
      </p:sp>
      <p:cxnSp>
        <p:nvCxnSpPr>
          <p:cNvPr id="82" name="Straight Arrow Connector 81"/>
          <p:cNvCxnSpPr/>
          <p:nvPr/>
        </p:nvCxnSpPr>
        <p:spPr>
          <a:xfrm>
            <a:off x="6641829" y="4134251"/>
            <a:ext cx="42239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3" name="Rectangle 82"/>
          <p:cNvSpPr/>
          <p:nvPr/>
        </p:nvSpPr>
        <p:spPr>
          <a:xfrm>
            <a:off x="6399848" y="4321064"/>
            <a:ext cx="432206" cy="227975"/>
          </a:xfrm>
          <a:prstGeom prst="rect">
            <a:avLst/>
          </a:prstGeom>
          <a:solidFill>
            <a:schemeClr val="accent3">
              <a:lumMod val="20000"/>
              <a:lumOff val="80000"/>
            </a:schemeClr>
          </a:solidFill>
          <a:ln>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4" name="TextBox 83"/>
          <p:cNvSpPr txBox="1"/>
          <p:nvPr/>
        </p:nvSpPr>
        <p:spPr>
          <a:xfrm>
            <a:off x="5895041" y="4305785"/>
            <a:ext cx="556563"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tail</a:t>
            </a:r>
          </a:p>
        </p:txBody>
      </p:sp>
      <p:cxnSp>
        <p:nvCxnSpPr>
          <p:cNvPr id="85" name="Shape 32"/>
          <p:cNvCxnSpPr/>
          <p:nvPr/>
        </p:nvCxnSpPr>
        <p:spPr>
          <a:xfrm flipV="1">
            <a:off x="6641829" y="4178360"/>
            <a:ext cx="422390" cy="260739"/>
          </a:xfrm>
          <a:prstGeom prst="bentConnector3">
            <a:avLst>
              <a:gd name="adj1" fmla="val 73898"/>
            </a:avLst>
          </a:prstGeom>
          <a:ln>
            <a:tailEnd type="arrow"/>
          </a:ln>
        </p:spPr>
        <p:style>
          <a:lnRef idx="2">
            <a:schemeClr val="accent1"/>
          </a:lnRef>
          <a:fillRef idx="0">
            <a:schemeClr val="accent1"/>
          </a:fillRef>
          <a:effectRef idx="1">
            <a:schemeClr val="accent1"/>
          </a:effectRef>
          <a:fontRef idx="minor">
            <a:schemeClr val="tx1"/>
          </a:fontRef>
        </p:style>
      </p:cxnSp>
      <p:grpSp>
        <p:nvGrpSpPr>
          <p:cNvPr id="86" name="Group 50"/>
          <p:cNvGrpSpPr/>
          <p:nvPr/>
        </p:nvGrpSpPr>
        <p:grpSpPr>
          <a:xfrm>
            <a:off x="6806176" y="4666694"/>
            <a:ext cx="1207618" cy="329184"/>
            <a:chOff x="3595652" y="5076750"/>
            <a:chExt cx="1207618" cy="329184"/>
          </a:xfrm>
        </p:grpSpPr>
        <p:sp>
          <p:nvSpPr>
            <p:cNvPr id="87" name="Rectangle 86"/>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38</a:t>
              </a:r>
            </a:p>
          </p:txBody>
        </p:sp>
        <p:sp>
          <p:nvSpPr>
            <p:cNvPr id="88" name="Rectangle 87"/>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cxnSp>
        <p:nvCxnSpPr>
          <p:cNvPr id="89" name="Straight Arrow Connector 88"/>
          <p:cNvCxnSpPr/>
          <p:nvPr/>
        </p:nvCxnSpPr>
        <p:spPr>
          <a:xfrm>
            <a:off x="7790469" y="4851397"/>
            <a:ext cx="42239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90" name="Group 37"/>
          <p:cNvGrpSpPr/>
          <p:nvPr/>
        </p:nvGrpSpPr>
        <p:grpSpPr>
          <a:xfrm>
            <a:off x="8232409" y="4733949"/>
            <a:ext cx="91440" cy="228600"/>
            <a:chOff x="8102500" y="5127550"/>
            <a:chExt cx="91440" cy="228600"/>
          </a:xfrm>
        </p:grpSpPr>
        <p:cxnSp>
          <p:nvCxnSpPr>
            <p:cNvPr id="91" name="Straight Connector 90"/>
            <p:cNvCxnSpPr/>
            <p:nvPr/>
          </p:nvCxnSpPr>
          <p:spPr>
            <a:xfrm>
              <a:off x="8102500" y="5127550"/>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8148220" y="5161510"/>
              <a:ext cx="0" cy="160681"/>
            </a:xfrm>
            <a:prstGeom prst="line">
              <a:avLst/>
            </a:prstGeom>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8193940" y="5185969"/>
              <a:ext cx="0" cy="111761"/>
            </a:xfrm>
            <a:prstGeom prst="line">
              <a:avLst/>
            </a:prstGeom>
          </p:spPr>
          <p:style>
            <a:lnRef idx="2">
              <a:schemeClr val="accent1"/>
            </a:lnRef>
            <a:fillRef idx="0">
              <a:schemeClr val="accent1"/>
            </a:fillRef>
            <a:effectRef idx="1">
              <a:schemeClr val="accent1"/>
            </a:effectRef>
            <a:fontRef idx="minor">
              <a:schemeClr val="tx1"/>
            </a:fontRef>
          </p:style>
        </p:cxnSp>
      </p:grpSp>
      <p:sp>
        <p:nvSpPr>
          <p:cNvPr id="102" name="Freeform 101"/>
          <p:cNvSpPr/>
          <p:nvPr/>
        </p:nvSpPr>
        <p:spPr>
          <a:xfrm>
            <a:off x="7108166" y="4201072"/>
            <a:ext cx="983411" cy="448574"/>
          </a:xfrm>
          <a:custGeom>
            <a:avLst/>
            <a:gdLst>
              <a:gd name="connsiteX0" fmla="*/ 983411 w 983411"/>
              <a:gd name="connsiteY0" fmla="*/ 0 h 448574"/>
              <a:gd name="connsiteX1" fmla="*/ 983411 w 983411"/>
              <a:gd name="connsiteY1" fmla="*/ 0 h 448574"/>
              <a:gd name="connsiteX2" fmla="*/ 983411 w 983411"/>
              <a:gd name="connsiteY2" fmla="*/ 258792 h 448574"/>
              <a:gd name="connsiteX3" fmla="*/ 0 w 983411"/>
              <a:gd name="connsiteY3" fmla="*/ 258792 h 448574"/>
              <a:gd name="connsiteX4" fmla="*/ 0 w 983411"/>
              <a:gd name="connsiteY4" fmla="*/ 448574 h 448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3411" h="448574">
                <a:moveTo>
                  <a:pt x="983411" y="0"/>
                </a:moveTo>
                <a:lnTo>
                  <a:pt x="983411" y="0"/>
                </a:lnTo>
                <a:lnTo>
                  <a:pt x="983411" y="258792"/>
                </a:lnTo>
                <a:lnTo>
                  <a:pt x="0" y="258792"/>
                </a:lnTo>
                <a:lnTo>
                  <a:pt x="0" y="448574"/>
                </a:lnTo>
              </a:path>
            </a:pathLst>
          </a:custGeom>
          <a:ln>
            <a:headEnd type="none" w="med" len="med"/>
            <a:tailEnd type="arrow"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3" name="Rectangle 102"/>
          <p:cNvSpPr/>
          <p:nvPr/>
        </p:nvSpPr>
        <p:spPr>
          <a:xfrm>
            <a:off x="1423428" y="5466801"/>
            <a:ext cx="4088851" cy="652672"/>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tx1"/>
                </a:solidFill>
                <a:latin typeface="Menlo" pitchFamily="49" charset="0"/>
                <a:ea typeface="Menlo" pitchFamily="49" charset="0"/>
                <a:cs typeface="Menlo" pitchFamily="49" charset="0"/>
              </a:rPr>
              <a:t>	tail = p;</a:t>
            </a:r>
          </a:p>
        </p:txBody>
      </p:sp>
      <p:grpSp>
        <p:nvGrpSpPr>
          <p:cNvPr id="104" name="Group 50"/>
          <p:cNvGrpSpPr/>
          <p:nvPr/>
        </p:nvGrpSpPr>
        <p:grpSpPr>
          <a:xfrm>
            <a:off x="7071872" y="5306160"/>
            <a:ext cx="1207618" cy="329184"/>
            <a:chOff x="3595652" y="5076750"/>
            <a:chExt cx="1207618" cy="329184"/>
          </a:xfrm>
        </p:grpSpPr>
        <p:sp>
          <p:nvSpPr>
            <p:cNvPr id="105" name="Rectangle 104"/>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23</a:t>
              </a:r>
            </a:p>
          </p:txBody>
        </p:sp>
        <p:sp>
          <p:nvSpPr>
            <p:cNvPr id="106" name="Rectangle 105"/>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107" name="Rectangle 106"/>
          <p:cNvSpPr/>
          <p:nvPr/>
        </p:nvSpPr>
        <p:spPr>
          <a:xfrm>
            <a:off x="6100470" y="5954881"/>
            <a:ext cx="432206" cy="329184"/>
          </a:xfrm>
          <a:prstGeom prst="rect">
            <a:avLst/>
          </a:prstGeom>
          <a:solidFill>
            <a:schemeClr val="accent5">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cxnSp>
        <p:nvCxnSpPr>
          <p:cNvPr id="108" name="Straight Arrow Connector 107"/>
          <p:cNvCxnSpPr/>
          <p:nvPr/>
        </p:nvCxnSpPr>
        <p:spPr>
          <a:xfrm flipV="1">
            <a:off x="6327439" y="6199966"/>
            <a:ext cx="466895" cy="1"/>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09" name="TextBox 108"/>
          <p:cNvSpPr txBox="1"/>
          <p:nvPr/>
        </p:nvSpPr>
        <p:spPr>
          <a:xfrm>
            <a:off x="5822830" y="5998440"/>
            <a:ext cx="277640"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p</a:t>
            </a:r>
          </a:p>
        </p:txBody>
      </p:sp>
      <p:sp>
        <p:nvSpPr>
          <p:cNvPr id="110" name="Rectangle 109"/>
          <p:cNvSpPr/>
          <p:nvPr/>
        </p:nvSpPr>
        <p:spPr>
          <a:xfrm>
            <a:off x="6399848" y="5306160"/>
            <a:ext cx="432206" cy="227975"/>
          </a:xfrm>
          <a:prstGeom prst="rect">
            <a:avLst/>
          </a:prstGeom>
          <a:solidFill>
            <a:schemeClr val="accent3">
              <a:lumMod val="20000"/>
              <a:lumOff val="80000"/>
            </a:schemeClr>
          </a:solidFill>
          <a:ln>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1" name="TextBox 110"/>
          <p:cNvSpPr txBox="1"/>
          <p:nvPr/>
        </p:nvSpPr>
        <p:spPr>
          <a:xfrm>
            <a:off x="5895041" y="5289122"/>
            <a:ext cx="556563"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head</a:t>
            </a:r>
          </a:p>
        </p:txBody>
      </p:sp>
      <p:cxnSp>
        <p:nvCxnSpPr>
          <p:cNvPr id="112" name="Straight Arrow Connector 111"/>
          <p:cNvCxnSpPr/>
          <p:nvPr/>
        </p:nvCxnSpPr>
        <p:spPr>
          <a:xfrm>
            <a:off x="6641829" y="5422438"/>
            <a:ext cx="42239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3" name="Rectangle 112"/>
          <p:cNvSpPr/>
          <p:nvPr/>
        </p:nvSpPr>
        <p:spPr>
          <a:xfrm>
            <a:off x="6399848" y="5609251"/>
            <a:ext cx="432206" cy="227975"/>
          </a:xfrm>
          <a:prstGeom prst="rect">
            <a:avLst/>
          </a:prstGeom>
          <a:solidFill>
            <a:schemeClr val="accent3">
              <a:lumMod val="20000"/>
              <a:lumOff val="80000"/>
            </a:schemeClr>
          </a:solidFill>
          <a:ln>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4" name="TextBox 113"/>
          <p:cNvSpPr txBox="1"/>
          <p:nvPr/>
        </p:nvSpPr>
        <p:spPr>
          <a:xfrm>
            <a:off x="5895041" y="5593972"/>
            <a:ext cx="556563"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tail</a:t>
            </a:r>
          </a:p>
        </p:txBody>
      </p:sp>
      <p:cxnSp>
        <p:nvCxnSpPr>
          <p:cNvPr id="115" name="Shape 32"/>
          <p:cNvCxnSpPr>
            <a:endCxn id="117" idx="1"/>
          </p:cNvCxnSpPr>
          <p:nvPr/>
        </p:nvCxnSpPr>
        <p:spPr>
          <a:xfrm rot="16200000" flipH="1">
            <a:off x="6527909" y="5841205"/>
            <a:ext cx="392187" cy="164347"/>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grpSp>
        <p:nvGrpSpPr>
          <p:cNvPr id="116" name="Group 50"/>
          <p:cNvGrpSpPr/>
          <p:nvPr/>
        </p:nvGrpSpPr>
        <p:grpSpPr>
          <a:xfrm>
            <a:off x="6806176" y="5954881"/>
            <a:ext cx="1207618" cy="329184"/>
            <a:chOff x="3595652" y="5076750"/>
            <a:chExt cx="1207618" cy="329184"/>
          </a:xfrm>
        </p:grpSpPr>
        <p:sp>
          <p:nvSpPr>
            <p:cNvPr id="117" name="Rectangle 116"/>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38</a:t>
              </a:r>
            </a:p>
          </p:txBody>
        </p:sp>
        <p:sp>
          <p:nvSpPr>
            <p:cNvPr id="118" name="Rectangle 117"/>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cxnSp>
        <p:nvCxnSpPr>
          <p:cNvPr id="119" name="Straight Arrow Connector 118"/>
          <p:cNvCxnSpPr/>
          <p:nvPr/>
        </p:nvCxnSpPr>
        <p:spPr>
          <a:xfrm>
            <a:off x="7790469" y="6139584"/>
            <a:ext cx="42239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120" name="Group 37"/>
          <p:cNvGrpSpPr/>
          <p:nvPr/>
        </p:nvGrpSpPr>
        <p:grpSpPr>
          <a:xfrm>
            <a:off x="8232409" y="6022136"/>
            <a:ext cx="91440" cy="228600"/>
            <a:chOff x="8102500" y="5127550"/>
            <a:chExt cx="91440" cy="228600"/>
          </a:xfrm>
        </p:grpSpPr>
        <p:cxnSp>
          <p:nvCxnSpPr>
            <p:cNvPr id="121" name="Straight Connector 120"/>
            <p:cNvCxnSpPr/>
            <p:nvPr/>
          </p:nvCxnSpPr>
          <p:spPr>
            <a:xfrm>
              <a:off x="8102500" y="5127550"/>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8148220" y="5161510"/>
              <a:ext cx="0" cy="160681"/>
            </a:xfrm>
            <a:prstGeom prst="line">
              <a:avLst/>
            </a:prstGeom>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8193940" y="5185969"/>
              <a:ext cx="0" cy="111761"/>
            </a:xfrm>
            <a:prstGeom prst="line">
              <a:avLst/>
            </a:prstGeom>
          </p:spPr>
          <p:style>
            <a:lnRef idx="2">
              <a:schemeClr val="accent1"/>
            </a:lnRef>
            <a:fillRef idx="0">
              <a:schemeClr val="accent1"/>
            </a:fillRef>
            <a:effectRef idx="1">
              <a:schemeClr val="accent1"/>
            </a:effectRef>
            <a:fontRef idx="minor">
              <a:schemeClr val="tx1"/>
            </a:fontRef>
          </p:style>
        </p:cxnSp>
      </p:grpSp>
      <p:sp>
        <p:nvSpPr>
          <p:cNvPr id="124" name="Freeform 123"/>
          <p:cNvSpPr/>
          <p:nvPr/>
        </p:nvSpPr>
        <p:spPr>
          <a:xfrm>
            <a:off x="7108166" y="5489259"/>
            <a:ext cx="983411" cy="448574"/>
          </a:xfrm>
          <a:custGeom>
            <a:avLst/>
            <a:gdLst>
              <a:gd name="connsiteX0" fmla="*/ 983411 w 983411"/>
              <a:gd name="connsiteY0" fmla="*/ 0 h 448574"/>
              <a:gd name="connsiteX1" fmla="*/ 983411 w 983411"/>
              <a:gd name="connsiteY1" fmla="*/ 0 h 448574"/>
              <a:gd name="connsiteX2" fmla="*/ 983411 w 983411"/>
              <a:gd name="connsiteY2" fmla="*/ 258792 h 448574"/>
              <a:gd name="connsiteX3" fmla="*/ 0 w 983411"/>
              <a:gd name="connsiteY3" fmla="*/ 258792 h 448574"/>
              <a:gd name="connsiteX4" fmla="*/ 0 w 983411"/>
              <a:gd name="connsiteY4" fmla="*/ 448574 h 448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3411" h="448574">
                <a:moveTo>
                  <a:pt x="983411" y="0"/>
                </a:moveTo>
                <a:lnTo>
                  <a:pt x="983411" y="0"/>
                </a:lnTo>
                <a:lnTo>
                  <a:pt x="983411" y="258792"/>
                </a:lnTo>
                <a:lnTo>
                  <a:pt x="0" y="258792"/>
                </a:lnTo>
                <a:lnTo>
                  <a:pt x="0" y="448574"/>
                </a:lnTo>
              </a:path>
            </a:pathLst>
          </a:custGeom>
          <a:ln>
            <a:headEnd type="none" w="med" len="med"/>
            <a:tailEnd type="arrow"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8" name="Slide Number Placeholder 127"/>
          <p:cNvSpPr>
            <a:spLocks noGrp="1"/>
          </p:cNvSpPr>
          <p:nvPr>
            <p:ph type="sldNum" sz="quarter" idx="12"/>
          </p:nvPr>
        </p:nvSpPr>
        <p:spPr/>
        <p:txBody>
          <a:bodyPr/>
          <a:lstStyle/>
          <a:p>
            <a:fld id="{A2D5F323-9395-A24C-8003-89F99F5948AE}" type="slidenum">
              <a:rPr lang="en-US" smtClean="0"/>
              <a:pPr/>
              <a:t>74</a:t>
            </a:fld>
            <a:endParaRPr lang="en-US"/>
          </a:p>
        </p:txBody>
      </p:sp>
    </p:spTree>
    <p:extLst>
      <p:ext uri="{BB962C8B-B14F-4D97-AF65-F5344CB8AC3E}">
        <p14:creationId xmlns:p14="http://schemas.microsoft.com/office/powerpoint/2010/main" val="2428737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8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8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8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0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0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0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07"/>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0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0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1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11"/>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1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1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14"/>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15"/>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116"/>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19"/>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20"/>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6" grpId="0" animBg="1"/>
      <p:bldP spid="7" grpId="0" animBg="1"/>
      <p:bldP spid="11" grpId="0" animBg="1"/>
      <p:bldP spid="13" grpId="0"/>
      <p:bldP spid="39" grpId="0" animBg="1"/>
      <p:bldP spid="40" grpId="0"/>
      <p:bldP spid="46" grpId="0" animBg="1"/>
      <p:bldP spid="47" grpId="0"/>
      <p:bldP spid="72" grpId="0" animBg="1"/>
      <p:bldP spid="69" grpId="0" animBg="1"/>
      <p:bldP spid="71" grpId="0"/>
      <p:bldP spid="80" grpId="0" animBg="1"/>
      <p:bldP spid="81" grpId="0"/>
      <p:bldP spid="83" grpId="0" animBg="1"/>
      <p:bldP spid="84" grpId="0"/>
      <p:bldP spid="102" grpId="0" animBg="1"/>
      <p:bldP spid="103" grpId="0" animBg="1"/>
      <p:bldP spid="107" grpId="0" animBg="1"/>
      <p:bldP spid="109" grpId="0"/>
      <p:bldP spid="110" grpId="0" animBg="1"/>
      <p:bldP spid="111" grpId="0"/>
      <p:bldP spid="113" grpId="0" animBg="1"/>
      <p:bldP spid="114" grpId="0"/>
      <p:bldP spid="124"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ontent Placeholder 2"/>
          <p:cNvSpPr txBox="1">
            <a:spLocks/>
          </p:cNvSpPr>
          <p:nvPr/>
        </p:nvSpPr>
        <p:spPr>
          <a:xfrm>
            <a:off x="439003" y="1319136"/>
            <a:ext cx="8584442" cy="5061678"/>
          </a:xfrm>
          <a:prstGeom prst="rect">
            <a:avLst/>
          </a:prstGeom>
        </p:spPr>
        <p:txBody>
          <a:bodyPr vert="horz" lIns="91440" tIns="45720" rIns="91440" bIns="45720" rtlCol="0">
            <a:normAutofit/>
          </a:bodyPr>
          <a:lstStyle/>
          <a:p>
            <a:pPr marL="342900" marR="0" lvl="0" indent="-342900" algn="l" defTabSz="457200" rtl="0" eaLnBrk="1" fontAlgn="auto" latinLnBrk="0" hangingPunct="1">
              <a:lnSpc>
                <a:spcPct val="100000"/>
              </a:lnSpc>
              <a:spcBef>
                <a:spcPts val="1200"/>
              </a:spcBef>
              <a:spcAft>
                <a:spcPts val="0"/>
              </a:spcAft>
              <a:buClr>
                <a:schemeClr val="tx1"/>
              </a:buClr>
              <a:buSzTx/>
              <a:buFont typeface="Arial"/>
              <a:buChar char="•"/>
              <a:tabLst/>
              <a:defRPr/>
            </a:pPr>
            <a:r>
              <a:rPr kumimoji="0" lang="en-US" sz="2400" b="1" i="0" u="none" strike="noStrike" kern="1200" cap="none" spc="0" normalizeH="0" baseline="0" noProof="0" dirty="0">
                <a:ln>
                  <a:noFill/>
                </a:ln>
                <a:solidFill>
                  <a:schemeClr val="tx1"/>
                </a:solidFill>
                <a:effectLst/>
                <a:uLnTx/>
                <a:uFillTx/>
                <a:latin typeface="+mn-lt"/>
                <a:ea typeface="+mn-ea"/>
                <a:cs typeface="+mn-cs"/>
              </a:rPr>
              <a:t>Example</a:t>
            </a:r>
            <a:r>
              <a:rPr kumimoji="0" lang="en-US" sz="2400" b="0" i="0" u="none" strike="noStrike" kern="1200" cap="none" spc="0" normalizeH="0" baseline="0" noProof="0" dirty="0">
                <a:ln>
                  <a:noFill/>
                </a:ln>
                <a:solidFill>
                  <a:schemeClr val="tx1"/>
                </a:solidFill>
                <a:effectLst/>
                <a:uLnTx/>
                <a:uFillTx/>
                <a:latin typeface="+mn-lt"/>
                <a:ea typeface="+mn-ea"/>
                <a:cs typeface="+mn-cs"/>
              </a:rPr>
              <a:t>: Suppose we want to build a linked list of numbers input by the user until he enters -999.</a:t>
            </a:r>
          </a:p>
          <a:p>
            <a:pPr marL="342900" marR="0" lvl="0" indent="-342900" algn="l" defTabSz="457200" rtl="0" eaLnBrk="1" fontAlgn="auto" latinLnBrk="0" hangingPunct="1">
              <a:lnSpc>
                <a:spcPct val="100000"/>
              </a:lnSpc>
              <a:spcBef>
                <a:spcPts val="1200"/>
              </a:spcBef>
              <a:spcAft>
                <a:spcPts val="0"/>
              </a:spcAft>
              <a:buClr>
                <a:schemeClr val="tx1"/>
              </a:buClr>
              <a:buSzTx/>
              <a:buFont typeface="Arial"/>
              <a:buChar char="•"/>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2" name="Title 1"/>
          <p:cNvSpPr>
            <a:spLocks noGrp="1"/>
          </p:cNvSpPr>
          <p:nvPr>
            <p:ph type="title"/>
          </p:nvPr>
        </p:nvSpPr>
        <p:spPr/>
        <p:txBody>
          <a:bodyPr/>
          <a:lstStyle/>
          <a:p>
            <a:r>
              <a:rPr lang="en-US" dirty="0"/>
              <a:t>Building a Linked List Forward</a:t>
            </a:r>
          </a:p>
        </p:txBody>
      </p:sp>
      <p:sp>
        <p:nvSpPr>
          <p:cNvPr id="79" name="Rectangle 78"/>
          <p:cNvSpPr/>
          <p:nvPr/>
        </p:nvSpPr>
        <p:spPr>
          <a:xfrm>
            <a:off x="663547" y="2929317"/>
            <a:ext cx="4089322" cy="2638004"/>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400" dirty="0">
                <a:solidFill>
                  <a:schemeClr val="tx1"/>
                </a:solidFill>
                <a:latin typeface="Menlo" pitchFamily="49" charset="0"/>
                <a:ea typeface="Menlo" pitchFamily="49" charset="0"/>
                <a:cs typeface="Menlo" pitchFamily="49" charset="0"/>
              </a:rPr>
              <a:t>Node * head = NULL, * tail = NULL;	</a:t>
            </a:r>
          </a:p>
          <a:p>
            <a:r>
              <a:rPr lang="en-US" sz="1400" dirty="0" err="1">
                <a:solidFill>
                  <a:schemeClr val="tx1"/>
                </a:solidFill>
                <a:latin typeface="Menlo" pitchFamily="49" charset="0"/>
                <a:ea typeface="Menlo" pitchFamily="49" charset="0"/>
                <a:cs typeface="Menlo" pitchFamily="49" charset="0"/>
              </a:rPr>
              <a:t>int</a:t>
            </a:r>
            <a:r>
              <a:rPr lang="en-US" sz="1400" dirty="0">
                <a:solidFill>
                  <a:schemeClr val="tx1"/>
                </a:solidFill>
                <a:latin typeface="Menlo" pitchFamily="49" charset="0"/>
                <a:ea typeface="Menlo" pitchFamily="49" charset="0"/>
                <a:cs typeface="Menlo" pitchFamily="49" charset="0"/>
              </a:rPr>
              <a:t> num = 0;</a:t>
            </a:r>
          </a:p>
          <a:p>
            <a:endParaRPr lang="en-US" sz="1400" dirty="0">
              <a:solidFill>
                <a:schemeClr val="tx1"/>
              </a:solidFill>
              <a:latin typeface="Menlo" pitchFamily="49" charset="0"/>
              <a:ea typeface="Menlo" pitchFamily="49" charset="0"/>
              <a:cs typeface="Menlo" pitchFamily="49" charset="0"/>
            </a:endParaRPr>
          </a:p>
          <a:p>
            <a:r>
              <a:rPr lang="en-US" sz="1400" dirty="0" err="1">
                <a:solidFill>
                  <a:schemeClr val="tx1"/>
                </a:solidFill>
                <a:latin typeface="Menlo" pitchFamily="49" charset="0"/>
                <a:ea typeface="Menlo" pitchFamily="49" charset="0"/>
                <a:cs typeface="Menlo" pitchFamily="49" charset="0"/>
              </a:rPr>
              <a:t>cin</a:t>
            </a:r>
            <a:r>
              <a:rPr lang="en-US" sz="1400" dirty="0">
                <a:solidFill>
                  <a:schemeClr val="tx1"/>
                </a:solidFill>
                <a:latin typeface="Menlo" pitchFamily="49" charset="0"/>
                <a:ea typeface="Menlo" pitchFamily="49" charset="0"/>
                <a:cs typeface="Menlo" pitchFamily="49" charset="0"/>
              </a:rPr>
              <a:t> &gt;&gt; num;</a:t>
            </a:r>
          </a:p>
          <a:p>
            <a:r>
              <a:rPr lang="en-US" sz="1400" dirty="0">
                <a:solidFill>
                  <a:schemeClr val="tx1"/>
                </a:solidFill>
                <a:latin typeface="Menlo" pitchFamily="49" charset="0"/>
                <a:ea typeface="Menlo" pitchFamily="49" charset="0"/>
                <a:cs typeface="Menlo" pitchFamily="49" charset="0"/>
              </a:rPr>
              <a:t>while ( num != -999 ) {</a:t>
            </a:r>
          </a:p>
          <a:p>
            <a:r>
              <a:rPr lang="en-US" sz="1400" dirty="0">
                <a:solidFill>
                  <a:schemeClr val="tx1"/>
                </a:solidFill>
                <a:latin typeface="Menlo" pitchFamily="49" charset="0"/>
                <a:ea typeface="Menlo" pitchFamily="49" charset="0"/>
                <a:cs typeface="Menlo" pitchFamily="49" charset="0"/>
              </a:rPr>
              <a:t>	</a:t>
            </a:r>
            <a:r>
              <a:rPr lang="en-US" sz="1400" b="1" dirty="0" err="1">
                <a:solidFill>
                  <a:schemeClr val="accent6">
                    <a:lumMod val="75000"/>
                  </a:schemeClr>
                </a:solidFill>
                <a:latin typeface="Menlo" pitchFamily="49" charset="0"/>
                <a:ea typeface="Menlo" pitchFamily="49" charset="0"/>
                <a:cs typeface="Menlo" pitchFamily="49" charset="0"/>
              </a:rPr>
              <a:t>tail_insert</a:t>
            </a:r>
            <a:r>
              <a:rPr lang="en-US" sz="1400" b="1" dirty="0">
                <a:solidFill>
                  <a:schemeClr val="accent6">
                    <a:lumMod val="75000"/>
                  </a:schemeClr>
                </a:solidFill>
                <a:latin typeface="Menlo" pitchFamily="49" charset="0"/>
                <a:ea typeface="Menlo" pitchFamily="49" charset="0"/>
                <a:cs typeface="Menlo" pitchFamily="49" charset="0"/>
              </a:rPr>
              <a:t>(head, tail, num);</a:t>
            </a:r>
          </a:p>
          <a:p>
            <a:r>
              <a:rPr lang="en-US" sz="1400" dirty="0">
                <a:solidFill>
                  <a:schemeClr val="tx1"/>
                </a:solidFill>
                <a:latin typeface="Menlo" pitchFamily="49" charset="0"/>
                <a:ea typeface="Menlo" pitchFamily="49" charset="0"/>
                <a:cs typeface="Menlo" pitchFamily="49" charset="0"/>
              </a:rPr>
              <a:t>	</a:t>
            </a:r>
            <a:r>
              <a:rPr lang="en-US" sz="1400" dirty="0" err="1">
                <a:solidFill>
                  <a:schemeClr val="tx1"/>
                </a:solidFill>
                <a:latin typeface="Menlo" pitchFamily="49" charset="0"/>
                <a:ea typeface="Menlo" pitchFamily="49" charset="0"/>
                <a:cs typeface="Menlo" pitchFamily="49" charset="0"/>
              </a:rPr>
              <a:t>cin</a:t>
            </a:r>
            <a:r>
              <a:rPr lang="en-US" sz="1400" dirty="0">
                <a:solidFill>
                  <a:schemeClr val="tx1"/>
                </a:solidFill>
                <a:latin typeface="Menlo" pitchFamily="49" charset="0"/>
                <a:ea typeface="Menlo" pitchFamily="49" charset="0"/>
                <a:cs typeface="Menlo" pitchFamily="49" charset="0"/>
              </a:rPr>
              <a:t> &gt;&gt; num;</a:t>
            </a:r>
          </a:p>
          <a:p>
            <a:r>
              <a:rPr lang="en-US" sz="1400" dirty="0">
                <a:solidFill>
                  <a:schemeClr val="tx1"/>
                </a:solidFill>
                <a:latin typeface="Menlo" pitchFamily="49" charset="0"/>
                <a:ea typeface="Menlo" pitchFamily="49" charset="0"/>
                <a:cs typeface="Menlo" pitchFamily="49" charset="0"/>
              </a:rPr>
              <a:t>}</a:t>
            </a:r>
          </a:p>
        </p:txBody>
      </p:sp>
      <p:sp>
        <p:nvSpPr>
          <p:cNvPr id="94" name="Rectangle 93"/>
          <p:cNvSpPr/>
          <p:nvPr/>
        </p:nvSpPr>
        <p:spPr>
          <a:xfrm>
            <a:off x="5007526" y="2265770"/>
            <a:ext cx="3863519" cy="3904079"/>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400" dirty="0">
                <a:solidFill>
                  <a:schemeClr val="tx1"/>
                </a:solidFill>
                <a:latin typeface="Menlo" pitchFamily="49" charset="0"/>
                <a:ea typeface="Menlo" pitchFamily="49" charset="0"/>
                <a:cs typeface="Menlo" pitchFamily="49" charset="0"/>
              </a:rPr>
              <a:t>void </a:t>
            </a:r>
            <a:r>
              <a:rPr lang="en-US" sz="1400" dirty="0" err="1">
                <a:solidFill>
                  <a:schemeClr val="tx1"/>
                </a:solidFill>
                <a:latin typeface="Menlo" pitchFamily="49" charset="0"/>
                <a:ea typeface="Menlo" pitchFamily="49" charset="0"/>
                <a:cs typeface="Menlo" pitchFamily="49" charset="0"/>
              </a:rPr>
              <a:t>tail_insert</a:t>
            </a:r>
            <a:r>
              <a:rPr lang="en-US" sz="1400" dirty="0">
                <a:solidFill>
                  <a:schemeClr val="tx1"/>
                </a:solidFill>
                <a:latin typeface="Menlo" pitchFamily="49" charset="0"/>
                <a:ea typeface="Menlo" pitchFamily="49" charset="0"/>
                <a:cs typeface="Menlo" pitchFamily="49" charset="0"/>
              </a:rPr>
              <a:t>(Node * </a:t>
            </a:r>
            <a:r>
              <a:rPr lang="en-US" sz="1400" b="1" dirty="0">
                <a:solidFill>
                  <a:schemeClr val="accent6">
                    <a:lumMod val="75000"/>
                  </a:schemeClr>
                </a:solidFill>
                <a:latin typeface="Menlo" pitchFamily="49" charset="0"/>
                <a:ea typeface="Menlo" pitchFamily="49" charset="0"/>
                <a:cs typeface="Menlo" pitchFamily="49" charset="0"/>
              </a:rPr>
              <a:t>&amp;</a:t>
            </a:r>
            <a:r>
              <a:rPr lang="en-US" sz="1400" dirty="0">
                <a:solidFill>
                  <a:schemeClr val="tx1"/>
                </a:solidFill>
                <a:latin typeface="Menlo" pitchFamily="49" charset="0"/>
                <a:ea typeface="Menlo" pitchFamily="49" charset="0"/>
                <a:cs typeface="Menlo" pitchFamily="49" charset="0"/>
              </a:rPr>
              <a:t> head, </a:t>
            </a:r>
          </a:p>
          <a:p>
            <a:r>
              <a:rPr lang="en-US" sz="1400" dirty="0">
                <a:solidFill>
                  <a:schemeClr val="tx1"/>
                </a:solidFill>
                <a:latin typeface="Menlo" pitchFamily="49" charset="0"/>
                <a:ea typeface="Menlo" pitchFamily="49" charset="0"/>
                <a:cs typeface="Menlo" pitchFamily="49" charset="0"/>
              </a:rPr>
              <a:t>	Node * </a:t>
            </a:r>
            <a:r>
              <a:rPr lang="en-US" sz="1400" b="1" dirty="0">
                <a:solidFill>
                  <a:schemeClr val="accent6">
                    <a:lumMod val="75000"/>
                  </a:schemeClr>
                </a:solidFill>
                <a:latin typeface="Menlo" pitchFamily="49" charset="0"/>
                <a:ea typeface="Menlo" pitchFamily="49" charset="0"/>
                <a:cs typeface="Menlo" pitchFamily="49" charset="0"/>
              </a:rPr>
              <a:t>&amp;</a:t>
            </a:r>
            <a:r>
              <a:rPr lang="en-US" sz="1400" dirty="0">
                <a:solidFill>
                  <a:schemeClr val="tx1"/>
                </a:solidFill>
                <a:latin typeface="Menlo" pitchFamily="49" charset="0"/>
                <a:ea typeface="Menlo" pitchFamily="49" charset="0"/>
                <a:cs typeface="Menlo" pitchFamily="49" charset="0"/>
              </a:rPr>
              <a:t> tail, </a:t>
            </a:r>
            <a:r>
              <a:rPr lang="en-US" sz="1400" dirty="0" err="1">
                <a:solidFill>
                  <a:schemeClr val="tx1"/>
                </a:solidFill>
                <a:latin typeface="Menlo" pitchFamily="49" charset="0"/>
                <a:ea typeface="Menlo" pitchFamily="49" charset="0"/>
                <a:cs typeface="Menlo" pitchFamily="49" charset="0"/>
              </a:rPr>
              <a:t>int</a:t>
            </a:r>
            <a:r>
              <a:rPr lang="en-US" sz="1400" dirty="0">
                <a:solidFill>
                  <a:schemeClr val="tx1"/>
                </a:solidFill>
                <a:latin typeface="Menlo" pitchFamily="49" charset="0"/>
                <a:ea typeface="Menlo" pitchFamily="49" charset="0"/>
                <a:cs typeface="Menlo" pitchFamily="49" charset="0"/>
              </a:rPr>
              <a:t> num) </a:t>
            </a:r>
          </a:p>
          <a:p>
            <a:r>
              <a:rPr lang="en-US" sz="1400" dirty="0">
                <a:solidFill>
                  <a:schemeClr val="tx1"/>
                </a:solidFill>
                <a:latin typeface="Menlo" pitchFamily="49" charset="0"/>
                <a:ea typeface="Menlo" pitchFamily="49" charset="0"/>
                <a:cs typeface="Menlo" pitchFamily="49" charset="0"/>
              </a:rPr>
              <a:t>{</a:t>
            </a:r>
          </a:p>
          <a:p>
            <a:r>
              <a:rPr lang="en-US" sz="1400" dirty="0">
                <a:solidFill>
                  <a:schemeClr val="tx1"/>
                </a:solidFill>
                <a:latin typeface="Menlo" pitchFamily="49" charset="0"/>
                <a:ea typeface="Menlo" pitchFamily="49" charset="0"/>
                <a:cs typeface="Menlo" pitchFamily="49" charset="0"/>
              </a:rPr>
              <a:t>	Node * p = new Node;</a:t>
            </a:r>
          </a:p>
          <a:p>
            <a:r>
              <a:rPr lang="en-US" sz="1400" dirty="0">
                <a:solidFill>
                  <a:schemeClr val="tx1"/>
                </a:solidFill>
                <a:latin typeface="Menlo" pitchFamily="49" charset="0"/>
                <a:ea typeface="Menlo" pitchFamily="49" charset="0"/>
                <a:cs typeface="Menlo" pitchFamily="49" charset="0"/>
              </a:rPr>
              <a:t>	p-&gt;info = num;</a:t>
            </a:r>
          </a:p>
          <a:p>
            <a:r>
              <a:rPr lang="en-US" sz="1400" dirty="0">
                <a:solidFill>
                  <a:schemeClr val="tx1"/>
                </a:solidFill>
                <a:latin typeface="Menlo" pitchFamily="49" charset="0"/>
                <a:ea typeface="Menlo" pitchFamily="49" charset="0"/>
                <a:cs typeface="Menlo" pitchFamily="49" charset="0"/>
              </a:rPr>
              <a:t>	p-&gt;next = NULL;</a:t>
            </a:r>
          </a:p>
          <a:p>
            <a:endParaRPr lang="en-US" sz="1400" dirty="0">
              <a:solidFill>
                <a:schemeClr val="tx1"/>
              </a:solidFill>
              <a:latin typeface="Menlo" pitchFamily="49" charset="0"/>
              <a:ea typeface="Menlo" pitchFamily="49" charset="0"/>
              <a:cs typeface="Menlo" pitchFamily="49" charset="0"/>
            </a:endParaRPr>
          </a:p>
          <a:p>
            <a:r>
              <a:rPr lang="en-US" sz="1400" dirty="0">
                <a:solidFill>
                  <a:schemeClr val="tx1"/>
                </a:solidFill>
                <a:latin typeface="Menlo" pitchFamily="49" charset="0"/>
                <a:ea typeface="Menlo" pitchFamily="49" charset="0"/>
                <a:cs typeface="Menlo" pitchFamily="49" charset="0"/>
              </a:rPr>
              <a:t>	if (head == NULL) {</a:t>
            </a:r>
          </a:p>
          <a:p>
            <a:r>
              <a:rPr lang="en-US" sz="1400" dirty="0">
                <a:solidFill>
                  <a:schemeClr val="tx1"/>
                </a:solidFill>
                <a:latin typeface="Menlo" pitchFamily="49" charset="0"/>
                <a:ea typeface="Menlo" pitchFamily="49" charset="0"/>
                <a:cs typeface="Menlo" pitchFamily="49" charset="0"/>
              </a:rPr>
              <a:t>		head = p;</a:t>
            </a:r>
          </a:p>
          <a:p>
            <a:r>
              <a:rPr lang="en-US" sz="1400" dirty="0">
                <a:solidFill>
                  <a:schemeClr val="tx1"/>
                </a:solidFill>
                <a:latin typeface="Menlo" pitchFamily="49" charset="0"/>
                <a:ea typeface="Menlo" pitchFamily="49" charset="0"/>
                <a:cs typeface="Menlo" pitchFamily="49" charset="0"/>
              </a:rPr>
              <a:t>		tail = p;</a:t>
            </a:r>
          </a:p>
          <a:p>
            <a:r>
              <a:rPr lang="en-US" sz="1400" dirty="0">
                <a:solidFill>
                  <a:schemeClr val="tx1"/>
                </a:solidFill>
                <a:latin typeface="Menlo" pitchFamily="49" charset="0"/>
                <a:ea typeface="Menlo" pitchFamily="49" charset="0"/>
                <a:cs typeface="Menlo" pitchFamily="49" charset="0"/>
              </a:rPr>
              <a:t>	}</a:t>
            </a:r>
          </a:p>
          <a:p>
            <a:r>
              <a:rPr lang="en-US" sz="1400" dirty="0">
                <a:solidFill>
                  <a:schemeClr val="tx1"/>
                </a:solidFill>
                <a:latin typeface="Menlo" pitchFamily="49" charset="0"/>
                <a:ea typeface="Menlo" pitchFamily="49" charset="0"/>
                <a:cs typeface="Menlo" pitchFamily="49" charset="0"/>
              </a:rPr>
              <a:t>	else {</a:t>
            </a:r>
          </a:p>
          <a:p>
            <a:r>
              <a:rPr lang="en-US" sz="1400" dirty="0">
                <a:solidFill>
                  <a:schemeClr val="tx1"/>
                </a:solidFill>
                <a:latin typeface="Menlo" pitchFamily="49" charset="0"/>
                <a:ea typeface="Menlo" pitchFamily="49" charset="0"/>
                <a:cs typeface="Menlo" pitchFamily="49" charset="0"/>
              </a:rPr>
              <a:t>		tail-&gt;next = p;</a:t>
            </a:r>
          </a:p>
          <a:p>
            <a:r>
              <a:rPr lang="en-US" sz="1400" dirty="0">
                <a:solidFill>
                  <a:schemeClr val="tx1"/>
                </a:solidFill>
                <a:latin typeface="Menlo" pitchFamily="49" charset="0"/>
                <a:ea typeface="Menlo" pitchFamily="49" charset="0"/>
                <a:cs typeface="Menlo" pitchFamily="49" charset="0"/>
              </a:rPr>
              <a:t>		tail = p;</a:t>
            </a:r>
          </a:p>
          <a:p>
            <a:r>
              <a:rPr lang="en-US" sz="1400" dirty="0">
                <a:solidFill>
                  <a:schemeClr val="tx1"/>
                </a:solidFill>
                <a:latin typeface="Menlo" pitchFamily="49" charset="0"/>
                <a:ea typeface="Menlo" pitchFamily="49" charset="0"/>
                <a:cs typeface="Menlo" pitchFamily="49" charset="0"/>
              </a:rPr>
              <a:t>	}	</a:t>
            </a:r>
          </a:p>
          <a:p>
            <a:r>
              <a:rPr lang="en-US" sz="1400" dirty="0">
                <a:solidFill>
                  <a:schemeClr val="tx1"/>
                </a:solidFill>
                <a:latin typeface="Menlo" pitchFamily="49" charset="0"/>
                <a:ea typeface="Menlo" pitchFamily="49" charset="0"/>
                <a:cs typeface="Menlo" pitchFamily="49" charset="0"/>
              </a:rPr>
              <a:t>}</a:t>
            </a:r>
          </a:p>
        </p:txBody>
      </p:sp>
      <p:sp>
        <p:nvSpPr>
          <p:cNvPr id="95" name="Slide Number Placeholder 94"/>
          <p:cNvSpPr>
            <a:spLocks noGrp="1"/>
          </p:cNvSpPr>
          <p:nvPr>
            <p:ph type="sldNum" sz="quarter" idx="12"/>
          </p:nvPr>
        </p:nvSpPr>
        <p:spPr/>
        <p:txBody>
          <a:bodyPr/>
          <a:lstStyle/>
          <a:p>
            <a:fld id="{A2D5F323-9395-A24C-8003-89F99F5948AE}" type="slidenum">
              <a:rPr lang="en-US" smtClean="0"/>
              <a:pPr/>
              <a:t>75</a:t>
            </a:fld>
            <a:endParaRPr lang="en-US"/>
          </a:p>
        </p:txBody>
      </p:sp>
      <p:sp>
        <p:nvSpPr>
          <p:cNvPr id="96" name="TextBox 95"/>
          <p:cNvSpPr txBox="1"/>
          <p:nvPr/>
        </p:nvSpPr>
        <p:spPr>
          <a:xfrm>
            <a:off x="663547" y="5667326"/>
            <a:ext cx="2296719" cy="369332"/>
          </a:xfrm>
          <a:prstGeom prst="rect">
            <a:avLst/>
          </a:prstGeom>
          <a:noFill/>
        </p:spPr>
        <p:txBody>
          <a:bodyPr wrap="none" rtlCol="0">
            <a:spAutoFit/>
          </a:bodyPr>
          <a:lstStyle/>
          <a:p>
            <a:r>
              <a:rPr lang="en-US" dirty="0"/>
              <a:t>build_list_forward.cpp</a:t>
            </a:r>
          </a:p>
        </p:txBody>
      </p:sp>
    </p:spTree>
    <p:extLst>
      <p:ext uri="{BB962C8B-B14F-4D97-AF65-F5344CB8AC3E}">
        <p14:creationId xmlns:p14="http://schemas.microsoft.com/office/powerpoint/2010/main" val="408638564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ontent Placeholder 2"/>
          <p:cNvSpPr txBox="1">
            <a:spLocks/>
          </p:cNvSpPr>
          <p:nvPr/>
        </p:nvSpPr>
        <p:spPr>
          <a:xfrm>
            <a:off x="439003" y="1319136"/>
            <a:ext cx="8584442" cy="5061678"/>
          </a:xfrm>
          <a:prstGeom prst="rect">
            <a:avLst/>
          </a:prstGeom>
        </p:spPr>
        <p:txBody>
          <a:bodyPr vert="horz" lIns="91440" tIns="45720" rIns="91440" bIns="45720" rtlCol="0">
            <a:normAutofit/>
          </a:bodyPr>
          <a:lstStyle/>
          <a:p>
            <a:pPr marL="342900" marR="0" lvl="0" indent="-342900" algn="l" defTabSz="457200" rtl="0" eaLnBrk="1" fontAlgn="auto" latinLnBrk="0" hangingPunct="1">
              <a:lnSpc>
                <a:spcPct val="100000"/>
              </a:lnSpc>
              <a:spcBef>
                <a:spcPts val="1200"/>
              </a:spcBef>
              <a:spcAft>
                <a:spcPts val="0"/>
              </a:spcAft>
              <a:buClr>
                <a:schemeClr val="tx1"/>
              </a:buClr>
              <a:buSzTx/>
              <a:buFont typeface="Arial"/>
              <a:buChar char="•"/>
              <a:tabLst/>
              <a:defRPr/>
            </a:pPr>
            <a:r>
              <a:rPr kumimoji="0" lang="en-US" sz="2400" b="1" i="0" u="none" strike="noStrike" kern="1200" cap="none" spc="0" normalizeH="0" baseline="0" noProof="0" dirty="0">
                <a:ln>
                  <a:noFill/>
                </a:ln>
                <a:solidFill>
                  <a:schemeClr val="tx1"/>
                </a:solidFill>
                <a:effectLst/>
                <a:uLnTx/>
                <a:uFillTx/>
                <a:latin typeface="+mn-lt"/>
                <a:ea typeface="+mn-ea"/>
                <a:cs typeface="+mn-cs"/>
              </a:rPr>
              <a:t>Example</a:t>
            </a:r>
            <a:r>
              <a:rPr kumimoji="0" lang="en-US" sz="2400" b="0" i="0" u="none" strike="noStrike" kern="1200" cap="none" spc="0" normalizeH="0" baseline="0" noProof="0" dirty="0">
                <a:ln>
                  <a:noFill/>
                </a:ln>
                <a:solidFill>
                  <a:schemeClr val="tx1"/>
                </a:solidFill>
                <a:effectLst/>
                <a:uLnTx/>
                <a:uFillTx/>
                <a:latin typeface="+mn-lt"/>
                <a:ea typeface="+mn-ea"/>
                <a:cs typeface="+mn-cs"/>
              </a:rPr>
              <a:t>: Suppose we want to build a linked list of numbers input by the user until he enters -999.</a:t>
            </a:r>
          </a:p>
          <a:p>
            <a:pPr marL="342900" marR="0" lvl="0" indent="-342900" algn="l" defTabSz="457200" rtl="0" eaLnBrk="1" fontAlgn="auto" latinLnBrk="0" hangingPunct="1">
              <a:lnSpc>
                <a:spcPct val="100000"/>
              </a:lnSpc>
              <a:spcBef>
                <a:spcPts val="1200"/>
              </a:spcBef>
              <a:spcAft>
                <a:spcPts val="0"/>
              </a:spcAft>
              <a:buClr>
                <a:schemeClr val="tx1"/>
              </a:buClr>
              <a:buSzTx/>
              <a:buFont typeface="Arial"/>
              <a:buChar char="•"/>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2" name="Title 1"/>
          <p:cNvSpPr>
            <a:spLocks noGrp="1"/>
          </p:cNvSpPr>
          <p:nvPr>
            <p:ph type="title"/>
          </p:nvPr>
        </p:nvSpPr>
        <p:spPr/>
        <p:txBody>
          <a:bodyPr/>
          <a:lstStyle/>
          <a:p>
            <a:r>
              <a:rPr lang="en-US" dirty="0"/>
              <a:t>Building a Linked List Forward</a:t>
            </a:r>
          </a:p>
        </p:txBody>
      </p:sp>
      <p:sp>
        <p:nvSpPr>
          <p:cNvPr id="7" name="Rectangle 6"/>
          <p:cNvSpPr/>
          <p:nvPr/>
        </p:nvSpPr>
        <p:spPr>
          <a:xfrm>
            <a:off x="1261024" y="2970057"/>
            <a:ext cx="6798645" cy="1157161"/>
          </a:xfrm>
          <a:prstGeom prst="rect">
            <a:avLst/>
          </a:prstGeom>
          <a:solidFill>
            <a:schemeClr val="bg1">
              <a:lumMod val="95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tx1"/>
                </a:solidFill>
                <a:latin typeface="Menlo" pitchFamily="49" charset="0"/>
                <a:ea typeface="Menlo" pitchFamily="49" charset="0"/>
                <a:cs typeface="Menlo" pitchFamily="49" charset="0"/>
              </a:rPr>
              <a:t>input integers (-999 to end): </a:t>
            </a:r>
            <a:r>
              <a:rPr lang="en-US" sz="1600" dirty="0">
                <a:solidFill>
                  <a:schemeClr val="accent6">
                    <a:lumMod val="75000"/>
                  </a:schemeClr>
                </a:solidFill>
                <a:latin typeface="Menlo" pitchFamily="49" charset="0"/>
                <a:ea typeface="Menlo" pitchFamily="49" charset="0"/>
                <a:cs typeface="Menlo" pitchFamily="49" charset="0"/>
              </a:rPr>
              <a:t>23 56 14 45 98 -999</a:t>
            </a:r>
          </a:p>
          <a:p>
            <a:endParaRPr lang="en-US" sz="1600" dirty="0">
              <a:solidFill>
                <a:schemeClr val="tx1"/>
              </a:solidFill>
              <a:latin typeface="Menlo" pitchFamily="49" charset="0"/>
              <a:ea typeface="Menlo" pitchFamily="49" charset="0"/>
              <a:cs typeface="Menlo" pitchFamily="49" charset="0"/>
            </a:endParaRPr>
          </a:p>
          <a:p>
            <a:r>
              <a:rPr lang="en-US" sz="1600" dirty="0">
                <a:solidFill>
                  <a:schemeClr val="tx1"/>
                </a:solidFill>
                <a:latin typeface="Menlo" pitchFamily="49" charset="0"/>
                <a:ea typeface="Menlo" pitchFamily="49" charset="0"/>
                <a:cs typeface="Menlo" pitchFamily="49" charset="0"/>
              </a:rPr>
              <a:t>23 -&gt; 56 -&gt; 14 -&gt; 45 -&gt; 98 -&gt; NULL</a:t>
            </a:r>
          </a:p>
        </p:txBody>
      </p:sp>
      <p:sp>
        <p:nvSpPr>
          <p:cNvPr id="8" name="TextBox 7"/>
          <p:cNvSpPr txBox="1"/>
          <p:nvPr/>
        </p:nvSpPr>
        <p:spPr>
          <a:xfrm>
            <a:off x="1261026" y="2686556"/>
            <a:ext cx="1569276" cy="307777"/>
          </a:xfrm>
          <a:prstGeom prst="rect">
            <a:avLst/>
          </a:prstGeom>
          <a:noFill/>
        </p:spPr>
        <p:txBody>
          <a:bodyPr wrap="none" rtlCol="0">
            <a:spAutoFit/>
          </a:bodyPr>
          <a:lstStyle/>
          <a:p>
            <a:r>
              <a:rPr lang="en-US" sz="1400" dirty="0">
                <a:latin typeface="Chalkduster"/>
                <a:cs typeface="Chalkduster"/>
              </a:rPr>
              <a:t>Screen output</a:t>
            </a:r>
          </a:p>
        </p:txBody>
      </p:sp>
      <p:sp>
        <p:nvSpPr>
          <p:cNvPr id="9" name="TextBox 8"/>
          <p:cNvSpPr txBox="1"/>
          <p:nvPr/>
        </p:nvSpPr>
        <p:spPr>
          <a:xfrm>
            <a:off x="5241340" y="4225773"/>
            <a:ext cx="2296719" cy="369332"/>
          </a:xfrm>
          <a:prstGeom prst="rect">
            <a:avLst/>
          </a:prstGeom>
          <a:noFill/>
        </p:spPr>
        <p:txBody>
          <a:bodyPr wrap="none" rtlCol="0">
            <a:spAutoFit/>
          </a:bodyPr>
          <a:lstStyle/>
          <a:p>
            <a:r>
              <a:rPr lang="en-US" dirty="0"/>
              <a:t>build_list_forward.cpp</a:t>
            </a:r>
          </a:p>
        </p:txBody>
      </p:sp>
      <p:sp>
        <p:nvSpPr>
          <p:cNvPr id="10" name="Rounded Rectangle 9"/>
          <p:cNvSpPr/>
          <p:nvPr/>
        </p:nvSpPr>
        <p:spPr>
          <a:xfrm>
            <a:off x="3174595" y="4944234"/>
            <a:ext cx="4885074" cy="81950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a:latin typeface="Segoe Print" pitchFamily="2" charset="0"/>
              </a:rPr>
              <a:t>Compare this with the output of build_list_backward.cpp</a:t>
            </a:r>
          </a:p>
        </p:txBody>
      </p:sp>
      <p:sp>
        <p:nvSpPr>
          <p:cNvPr id="11" name="Slide Number Placeholder 10"/>
          <p:cNvSpPr>
            <a:spLocks noGrp="1"/>
          </p:cNvSpPr>
          <p:nvPr>
            <p:ph type="sldNum" sz="quarter" idx="12"/>
          </p:nvPr>
        </p:nvSpPr>
        <p:spPr/>
        <p:txBody>
          <a:bodyPr/>
          <a:lstStyle/>
          <a:p>
            <a:fld id="{A2D5F323-9395-A24C-8003-89F99F5948AE}" type="slidenum">
              <a:rPr lang="en-US" smtClean="0"/>
              <a:pPr/>
              <a:t>76</a:t>
            </a:fld>
            <a:endParaRPr lang="en-US"/>
          </a:p>
        </p:txBody>
      </p:sp>
    </p:spTree>
    <p:extLst>
      <p:ext uri="{BB962C8B-B14F-4D97-AF65-F5344CB8AC3E}">
        <p14:creationId xmlns:p14="http://schemas.microsoft.com/office/powerpoint/2010/main" val="31387608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6603" y="1206708"/>
            <a:ext cx="8584442" cy="5021705"/>
          </a:xfrm>
        </p:spPr>
        <p:txBody>
          <a:bodyPr>
            <a:normAutofit/>
          </a:bodyPr>
          <a:lstStyle/>
          <a:p>
            <a:r>
              <a:rPr lang="en-US" sz="2400" dirty="0"/>
              <a:t>Suppose the pointer </a:t>
            </a:r>
            <a:r>
              <a:rPr lang="en-US" sz="2000" dirty="0">
                <a:latin typeface="Menlo" pitchFamily="49" charset="0"/>
                <a:ea typeface="Menlo" pitchFamily="49" charset="0"/>
                <a:cs typeface="Menlo" pitchFamily="49" charset="0"/>
              </a:rPr>
              <a:t>after </a:t>
            </a:r>
            <a:r>
              <a:rPr lang="en-US" sz="2400" dirty="0"/>
              <a:t>points to the node 38, and we want to insert 43 after it. </a:t>
            </a:r>
          </a:p>
        </p:txBody>
      </p:sp>
      <p:sp>
        <p:nvSpPr>
          <p:cNvPr id="2" name="Title 1"/>
          <p:cNvSpPr>
            <a:spLocks noGrp="1"/>
          </p:cNvSpPr>
          <p:nvPr>
            <p:ph type="title"/>
          </p:nvPr>
        </p:nvSpPr>
        <p:spPr/>
        <p:txBody>
          <a:bodyPr/>
          <a:lstStyle/>
          <a:p>
            <a:r>
              <a:rPr lang="en-US" dirty="0"/>
              <a:t>Inserting a Node</a:t>
            </a:r>
          </a:p>
        </p:txBody>
      </p:sp>
      <p:grpSp>
        <p:nvGrpSpPr>
          <p:cNvPr id="226" name="Group 225"/>
          <p:cNvGrpSpPr/>
          <p:nvPr/>
        </p:nvGrpSpPr>
        <p:grpSpPr>
          <a:xfrm>
            <a:off x="389467" y="2051442"/>
            <a:ext cx="8585200" cy="1101902"/>
            <a:chOff x="389467" y="2051442"/>
            <a:chExt cx="8585200" cy="1101902"/>
          </a:xfrm>
        </p:grpSpPr>
        <p:sp>
          <p:nvSpPr>
            <p:cNvPr id="213" name="Rectangle 212"/>
            <p:cNvSpPr/>
            <p:nvPr/>
          </p:nvSpPr>
          <p:spPr>
            <a:xfrm>
              <a:off x="389467" y="2051442"/>
              <a:ext cx="8585200" cy="1101902"/>
            </a:xfrm>
            <a:prstGeom prst="rect">
              <a:avLst/>
            </a:prstGeom>
            <a:solidFill>
              <a:schemeClr val="bg1">
                <a:lumMod val="95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0" name="Group 49"/>
            <p:cNvGrpSpPr/>
            <p:nvPr/>
          </p:nvGrpSpPr>
          <p:grpSpPr>
            <a:xfrm>
              <a:off x="4568063" y="2174244"/>
              <a:ext cx="983992" cy="268935"/>
              <a:chOff x="7787207" y="2649825"/>
              <a:chExt cx="983992" cy="268935"/>
            </a:xfrm>
          </p:grpSpPr>
          <p:grpSp>
            <p:nvGrpSpPr>
              <p:cNvPr id="14" name="Group 13"/>
              <p:cNvGrpSpPr/>
              <p:nvPr/>
            </p:nvGrpSpPr>
            <p:grpSpPr>
              <a:xfrm>
                <a:off x="7787207" y="2649825"/>
                <a:ext cx="741348" cy="268935"/>
                <a:chOff x="3595652" y="5076750"/>
                <a:chExt cx="1207618" cy="329184"/>
              </a:xfrm>
            </p:grpSpPr>
            <p:sp>
              <p:nvSpPr>
                <p:cNvPr id="15" name="Rectangle 14"/>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89</a:t>
                  </a:r>
                </a:p>
              </p:txBody>
            </p:sp>
            <p:sp>
              <p:nvSpPr>
                <p:cNvPr id="16" name="Rectangle 15"/>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cxnSp>
            <p:nvCxnSpPr>
              <p:cNvPr id="20" name="Straight Arrow Connector 19"/>
              <p:cNvCxnSpPr/>
              <p:nvPr/>
            </p:nvCxnSpPr>
            <p:spPr>
              <a:xfrm>
                <a:off x="8391213" y="2787279"/>
                <a:ext cx="37998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1" name="Group 37"/>
            <p:cNvGrpSpPr/>
            <p:nvPr/>
          </p:nvGrpSpPr>
          <p:grpSpPr>
            <a:xfrm>
              <a:off x="5569641" y="2215746"/>
              <a:ext cx="82260" cy="186760"/>
              <a:chOff x="8102500" y="5127550"/>
              <a:chExt cx="91440" cy="228600"/>
            </a:xfrm>
          </p:grpSpPr>
          <p:cxnSp>
            <p:nvCxnSpPr>
              <p:cNvPr id="22" name="Straight Connector 21"/>
              <p:cNvCxnSpPr/>
              <p:nvPr/>
            </p:nvCxnSpPr>
            <p:spPr>
              <a:xfrm>
                <a:off x="8102500" y="5127550"/>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8148220" y="5161510"/>
                <a:ext cx="0" cy="160681"/>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8193940" y="5185969"/>
                <a:ext cx="0" cy="111761"/>
              </a:xfrm>
              <a:prstGeom prst="line">
                <a:avLst/>
              </a:prstGeom>
            </p:spPr>
            <p:style>
              <a:lnRef idx="2">
                <a:schemeClr val="accent1"/>
              </a:lnRef>
              <a:fillRef idx="0">
                <a:schemeClr val="accent1"/>
              </a:fillRef>
              <a:effectRef idx="1">
                <a:schemeClr val="accent1"/>
              </a:effectRef>
              <a:fontRef idx="minor">
                <a:schemeClr val="tx1"/>
              </a:fontRef>
            </p:style>
          </p:cxnSp>
        </p:grpSp>
        <p:sp>
          <p:nvSpPr>
            <p:cNvPr id="25" name="Rectangle 24"/>
            <p:cNvSpPr/>
            <p:nvPr/>
          </p:nvSpPr>
          <p:spPr>
            <a:xfrm>
              <a:off x="1039427" y="2174244"/>
              <a:ext cx="388815" cy="268935"/>
            </a:xfrm>
            <a:prstGeom prst="rect">
              <a:avLst/>
            </a:prstGeom>
            <a:solidFill>
              <a:schemeClr val="accent3">
                <a:lumMod val="20000"/>
                <a:lumOff val="80000"/>
              </a:schemeClr>
            </a:solidFill>
            <a:ln>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7" name="TextBox 26"/>
            <p:cNvSpPr txBox="1"/>
            <p:nvPr/>
          </p:nvSpPr>
          <p:spPr>
            <a:xfrm>
              <a:off x="562019" y="2195560"/>
              <a:ext cx="500688" cy="226301"/>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head</a:t>
              </a:r>
            </a:p>
          </p:txBody>
        </p:sp>
        <p:sp>
          <p:nvSpPr>
            <p:cNvPr id="36" name="Rectangle 35"/>
            <p:cNvSpPr/>
            <p:nvPr/>
          </p:nvSpPr>
          <p:spPr>
            <a:xfrm>
              <a:off x="2397348" y="2582233"/>
              <a:ext cx="187845" cy="247617"/>
            </a:xfrm>
            <a:prstGeom prst="rect">
              <a:avLst/>
            </a:prstGeom>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7" name="TextBox 36"/>
            <p:cNvSpPr txBox="1"/>
            <p:nvPr/>
          </p:nvSpPr>
          <p:spPr>
            <a:xfrm>
              <a:off x="1780248" y="2567690"/>
              <a:ext cx="745482" cy="276999"/>
            </a:xfrm>
            <a:prstGeom prst="rect">
              <a:avLst/>
            </a:prstGeom>
            <a:noFill/>
          </p:spPr>
          <p:txBody>
            <a:bodyPr wrap="square" rtlCol="0">
              <a:spAutoFit/>
            </a:bodyPr>
            <a:lstStyle/>
            <a:p>
              <a:r>
                <a:rPr lang="en-US" sz="1200" dirty="0">
                  <a:latin typeface="Menlo" pitchFamily="49" charset="0"/>
                  <a:ea typeface="Menlo" pitchFamily="49" charset="0"/>
                  <a:cs typeface="Menlo" pitchFamily="49" charset="0"/>
                </a:rPr>
                <a:t>after</a:t>
              </a:r>
            </a:p>
          </p:txBody>
        </p:sp>
        <p:grpSp>
          <p:nvGrpSpPr>
            <p:cNvPr id="51" name="Group 50"/>
            <p:cNvGrpSpPr/>
            <p:nvPr/>
          </p:nvGrpSpPr>
          <p:grpSpPr>
            <a:xfrm>
              <a:off x="3584071" y="2174244"/>
              <a:ext cx="983992" cy="268935"/>
              <a:chOff x="7787207" y="2649825"/>
              <a:chExt cx="983992" cy="268935"/>
            </a:xfrm>
          </p:grpSpPr>
          <p:grpSp>
            <p:nvGrpSpPr>
              <p:cNvPr id="52" name="Group 13"/>
              <p:cNvGrpSpPr/>
              <p:nvPr/>
            </p:nvGrpSpPr>
            <p:grpSpPr>
              <a:xfrm>
                <a:off x="7787207" y="2649825"/>
                <a:ext cx="741348" cy="268935"/>
                <a:chOff x="3595652" y="5076750"/>
                <a:chExt cx="1207618" cy="329184"/>
              </a:xfrm>
            </p:grpSpPr>
            <p:sp>
              <p:nvSpPr>
                <p:cNvPr id="54" name="Rectangle 53"/>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62</a:t>
                  </a:r>
                </a:p>
              </p:txBody>
            </p:sp>
            <p:sp>
              <p:nvSpPr>
                <p:cNvPr id="55" name="Rectangle 54"/>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cxnSp>
            <p:nvCxnSpPr>
              <p:cNvPr id="53" name="Straight Arrow Connector 52"/>
              <p:cNvCxnSpPr/>
              <p:nvPr/>
            </p:nvCxnSpPr>
            <p:spPr>
              <a:xfrm>
                <a:off x="8391213" y="2787279"/>
                <a:ext cx="37998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56" name="Group 55"/>
            <p:cNvGrpSpPr/>
            <p:nvPr/>
          </p:nvGrpSpPr>
          <p:grpSpPr>
            <a:xfrm>
              <a:off x="2600079" y="2174244"/>
              <a:ext cx="983992" cy="268935"/>
              <a:chOff x="7787207" y="2649825"/>
              <a:chExt cx="983992" cy="268935"/>
            </a:xfrm>
          </p:grpSpPr>
          <p:grpSp>
            <p:nvGrpSpPr>
              <p:cNvPr id="57" name="Group 13"/>
              <p:cNvGrpSpPr/>
              <p:nvPr/>
            </p:nvGrpSpPr>
            <p:grpSpPr>
              <a:xfrm>
                <a:off x="7787207" y="2649825"/>
                <a:ext cx="741348" cy="268935"/>
                <a:chOff x="3595652" y="5076750"/>
                <a:chExt cx="1207618" cy="329184"/>
              </a:xfrm>
            </p:grpSpPr>
            <p:sp>
              <p:nvSpPr>
                <p:cNvPr id="59" name="Rectangle 58"/>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38</a:t>
                  </a:r>
                </a:p>
              </p:txBody>
            </p:sp>
            <p:sp>
              <p:nvSpPr>
                <p:cNvPr id="60" name="Rectangle 59"/>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cxnSp>
            <p:nvCxnSpPr>
              <p:cNvPr id="58" name="Straight Arrow Connector 57"/>
              <p:cNvCxnSpPr/>
              <p:nvPr/>
            </p:nvCxnSpPr>
            <p:spPr>
              <a:xfrm>
                <a:off x="8391213" y="2787279"/>
                <a:ext cx="37998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236101" y="2174244"/>
              <a:ext cx="1363978" cy="268935"/>
              <a:chOff x="7407221" y="2649825"/>
              <a:chExt cx="1363978" cy="268935"/>
            </a:xfrm>
          </p:grpSpPr>
          <p:grpSp>
            <p:nvGrpSpPr>
              <p:cNvPr id="62" name="Group 13"/>
              <p:cNvGrpSpPr/>
              <p:nvPr/>
            </p:nvGrpSpPr>
            <p:grpSpPr>
              <a:xfrm>
                <a:off x="7787207" y="2649825"/>
                <a:ext cx="741348" cy="268935"/>
                <a:chOff x="3595652" y="5076750"/>
                <a:chExt cx="1207618" cy="329184"/>
              </a:xfrm>
            </p:grpSpPr>
            <p:sp>
              <p:nvSpPr>
                <p:cNvPr id="64" name="Rectangle 63"/>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23</a:t>
                  </a:r>
                </a:p>
              </p:txBody>
            </p:sp>
            <p:sp>
              <p:nvSpPr>
                <p:cNvPr id="65" name="Rectangle 64"/>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cxnSp>
            <p:nvCxnSpPr>
              <p:cNvPr id="63" name="Straight Arrow Connector 62"/>
              <p:cNvCxnSpPr/>
              <p:nvPr/>
            </p:nvCxnSpPr>
            <p:spPr>
              <a:xfrm>
                <a:off x="8391213" y="2787279"/>
                <a:ext cx="37998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6" name="Straight Arrow Connector 65"/>
              <p:cNvCxnSpPr/>
              <p:nvPr/>
            </p:nvCxnSpPr>
            <p:spPr>
              <a:xfrm>
                <a:off x="7407221" y="2787279"/>
                <a:ext cx="37998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67" name="Rectangle 66"/>
            <p:cNvSpPr/>
            <p:nvPr/>
          </p:nvSpPr>
          <p:spPr>
            <a:xfrm>
              <a:off x="2924365" y="2762011"/>
              <a:ext cx="187845" cy="247617"/>
            </a:xfrm>
            <a:prstGeom prst="rect">
              <a:avLst/>
            </a:prstGeom>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cxnSp>
          <p:nvCxnSpPr>
            <p:cNvPr id="68" name="Straight Arrow Connector 67"/>
            <p:cNvCxnSpPr/>
            <p:nvPr/>
          </p:nvCxnSpPr>
          <p:spPr>
            <a:xfrm>
              <a:off x="3000599" y="2885820"/>
              <a:ext cx="318144" cy="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grpSp>
          <p:nvGrpSpPr>
            <p:cNvPr id="72" name="Group 13"/>
            <p:cNvGrpSpPr/>
            <p:nvPr/>
          </p:nvGrpSpPr>
          <p:grpSpPr>
            <a:xfrm>
              <a:off x="3318743" y="2740693"/>
              <a:ext cx="741348" cy="268935"/>
              <a:chOff x="3595652" y="5076750"/>
              <a:chExt cx="1207618" cy="329184"/>
            </a:xfrm>
          </p:grpSpPr>
          <p:sp>
            <p:nvSpPr>
              <p:cNvPr id="74" name="Rectangle 73"/>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5" name="Rectangle 74"/>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84" name="TextBox 83"/>
            <p:cNvSpPr txBox="1"/>
            <p:nvPr/>
          </p:nvSpPr>
          <p:spPr>
            <a:xfrm>
              <a:off x="2714338" y="2753544"/>
              <a:ext cx="260860" cy="276999"/>
            </a:xfrm>
            <a:prstGeom prst="rect">
              <a:avLst/>
            </a:prstGeom>
            <a:noFill/>
          </p:spPr>
          <p:txBody>
            <a:bodyPr wrap="square" rtlCol="0">
              <a:spAutoFit/>
            </a:bodyPr>
            <a:lstStyle/>
            <a:p>
              <a:r>
                <a:rPr lang="en-US" sz="1200" dirty="0">
                  <a:latin typeface="Menlo" pitchFamily="49" charset="0"/>
                  <a:ea typeface="Menlo" pitchFamily="49" charset="0"/>
                  <a:cs typeface="Menlo" pitchFamily="49" charset="0"/>
                </a:rPr>
                <a:t>p</a:t>
              </a:r>
            </a:p>
          </p:txBody>
        </p:sp>
        <p:cxnSp>
          <p:nvCxnSpPr>
            <p:cNvPr id="87" name="Shape 86"/>
            <p:cNvCxnSpPr/>
            <p:nvPr/>
          </p:nvCxnSpPr>
          <p:spPr>
            <a:xfrm flipV="1">
              <a:off x="2525924" y="2443179"/>
              <a:ext cx="129145" cy="262863"/>
            </a:xfrm>
            <a:prstGeom prst="bentConnector2">
              <a:avLst/>
            </a:prstGeom>
            <a:ln>
              <a:tailEnd type="arrow"/>
            </a:ln>
          </p:spPr>
          <p:style>
            <a:lnRef idx="2">
              <a:schemeClr val="accent6"/>
            </a:lnRef>
            <a:fillRef idx="0">
              <a:schemeClr val="accent6"/>
            </a:fillRef>
            <a:effectRef idx="1">
              <a:schemeClr val="accent6"/>
            </a:effectRef>
            <a:fontRef idx="minor">
              <a:schemeClr val="tx1"/>
            </a:fontRef>
          </p:style>
        </p:cxnSp>
      </p:grpSp>
      <p:sp>
        <p:nvSpPr>
          <p:cNvPr id="42" name="Rectangle 41"/>
          <p:cNvSpPr/>
          <p:nvPr/>
        </p:nvSpPr>
        <p:spPr>
          <a:xfrm>
            <a:off x="5824078" y="2216459"/>
            <a:ext cx="3023423" cy="469349"/>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400" dirty="0">
                <a:solidFill>
                  <a:schemeClr val="tx1"/>
                </a:solidFill>
                <a:latin typeface="Menlo" pitchFamily="49" charset="0"/>
                <a:ea typeface="Menlo" pitchFamily="49" charset="0"/>
                <a:cs typeface="Menlo" pitchFamily="49" charset="0"/>
              </a:rPr>
              <a:t>  Node * p = new Node;</a:t>
            </a:r>
          </a:p>
        </p:txBody>
      </p:sp>
      <p:sp>
        <p:nvSpPr>
          <p:cNvPr id="88" name="Rectangle 87"/>
          <p:cNvSpPr/>
          <p:nvPr/>
        </p:nvSpPr>
        <p:spPr>
          <a:xfrm>
            <a:off x="5824078" y="3270354"/>
            <a:ext cx="3023423" cy="469349"/>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400" dirty="0">
                <a:solidFill>
                  <a:schemeClr val="tx1"/>
                </a:solidFill>
                <a:latin typeface="Menlo" pitchFamily="49" charset="0"/>
                <a:ea typeface="Menlo" pitchFamily="49" charset="0"/>
                <a:cs typeface="Menlo" pitchFamily="49" charset="0"/>
              </a:rPr>
              <a:t>  p-&gt;info = 50;</a:t>
            </a:r>
          </a:p>
        </p:txBody>
      </p:sp>
      <p:grpSp>
        <p:nvGrpSpPr>
          <p:cNvPr id="227" name="Group 226"/>
          <p:cNvGrpSpPr/>
          <p:nvPr/>
        </p:nvGrpSpPr>
        <p:grpSpPr>
          <a:xfrm>
            <a:off x="389467" y="3147552"/>
            <a:ext cx="8585200" cy="1101902"/>
            <a:chOff x="389467" y="3147552"/>
            <a:chExt cx="8585200" cy="1101902"/>
          </a:xfrm>
        </p:grpSpPr>
        <p:grpSp>
          <p:nvGrpSpPr>
            <p:cNvPr id="89" name="Group 88"/>
            <p:cNvGrpSpPr/>
            <p:nvPr/>
          </p:nvGrpSpPr>
          <p:grpSpPr>
            <a:xfrm>
              <a:off x="4568063" y="3270354"/>
              <a:ext cx="983992" cy="268935"/>
              <a:chOff x="7787207" y="2649825"/>
              <a:chExt cx="983992" cy="268935"/>
            </a:xfrm>
          </p:grpSpPr>
          <p:grpSp>
            <p:nvGrpSpPr>
              <p:cNvPr id="90" name="Group 89"/>
              <p:cNvGrpSpPr/>
              <p:nvPr/>
            </p:nvGrpSpPr>
            <p:grpSpPr>
              <a:xfrm>
                <a:off x="7787207" y="2649825"/>
                <a:ext cx="741348" cy="268935"/>
                <a:chOff x="3595652" y="5076750"/>
                <a:chExt cx="1207618" cy="329184"/>
              </a:xfrm>
            </p:grpSpPr>
            <p:sp>
              <p:nvSpPr>
                <p:cNvPr id="92" name="Rectangle 91"/>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89</a:t>
                  </a:r>
                </a:p>
              </p:txBody>
            </p:sp>
            <p:sp>
              <p:nvSpPr>
                <p:cNvPr id="93" name="Rectangle 92"/>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cxnSp>
            <p:nvCxnSpPr>
              <p:cNvPr id="91" name="Straight Arrow Connector 90"/>
              <p:cNvCxnSpPr/>
              <p:nvPr/>
            </p:nvCxnSpPr>
            <p:spPr>
              <a:xfrm>
                <a:off x="8391213" y="2787279"/>
                <a:ext cx="37998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94" name="Group 37"/>
            <p:cNvGrpSpPr/>
            <p:nvPr/>
          </p:nvGrpSpPr>
          <p:grpSpPr>
            <a:xfrm>
              <a:off x="5569641" y="3311856"/>
              <a:ext cx="82260" cy="186760"/>
              <a:chOff x="8102500" y="5127550"/>
              <a:chExt cx="91440" cy="228600"/>
            </a:xfrm>
          </p:grpSpPr>
          <p:cxnSp>
            <p:nvCxnSpPr>
              <p:cNvPr id="95" name="Straight Connector 94"/>
              <p:cNvCxnSpPr/>
              <p:nvPr/>
            </p:nvCxnSpPr>
            <p:spPr>
              <a:xfrm>
                <a:off x="8102500" y="5127550"/>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a:off x="8148220" y="5161510"/>
                <a:ext cx="0" cy="160681"/>
              </a:xfrm>
              <a:prstGeom prst="line">
                <a:avLst/>
              </a:prstGeom>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a:off x="8193940" y="5185969"/>
                <a:ext cx="0" cy="111761"/>
              </a:xfrm>
              <a:prstGeom prst="line">
                <a:avLst/>
              </a:prstGeom>
            </p:spPr>
            <p:style>
              <a:lnRef idx="2">
                <a:schemeClr val="accent1"/>
              </a:lnRef>
              <a:fillRef idx="0">
                <a:schemeClr val="accent1"/>
              </a:fillRef>
              <a:effectRef idx="1">
                <a:schemeClr val="accent1"/>
              </a:effectRef>
              <a:fontRef idx="minor">
                <a:schemeClr val="tx1"/>
              </a:fontRef>
            </p:style>
          </p:cxnSp>
        </p:grpSp>
        <p:sp>
          <p:nvSpPr>
            <p:cNvPr id="98" name="Rectangle 97"/>
            <p:cNvSpPr/>
            <p:nvPr/>
          </p:nvSpPr>
          <p:spPr>
            <a:xfrm>
              <a:off x="1039427" y="3270354"/>
              <a:ext cx="388815" cy="268935"/>
            </a:xfrm>
            <a:prstGeom prst="rect">
              <a:avLst/>
            </a:prstGeom>
            <a:solidFill>
              <a:schemeClr val="accent3">
                <a:lumMod val="20000"/>
                <a:lumOff val="80000"/>
              </a:schemeClr>
            </a:solidFill>
            <a:ln>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9" name="TextBox 98"/>
            <p:cNvSpPr txBox="1"/>
            <p:nvPr/>
          </p:nvSpPr>
          <p:spPr>
            <a:xfrm>
              <a:off x="562019" y="3291670"/>
              <a:ext cx="500688" cy="226301"/>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head</a:t>
              </a:r>
            </a:p>
          </p:txBody>
        </p:sp>
        <p:sp>
          <p:nvSpPr>
            <p:cNvPr id="100" name="Rectangle 99"/>
            <p:cNvSpPr/>
            <p:nvPr/>
          </p:nvSpPr>
          <p:spPr>
            <a:xfrm>
              <a:off x="2397348" y="3678343"/>
              <a:ext cx="187845" cy="247617"/>
            </a:xfrm>
            <a:prstGeom prst="rect">
              <a:avLst/>
            </a:prstGeom>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01" name="TextBox 100"/>
            <p:cNvSpPr txBox="1"/>
            <p:nvPr/>
          </p:nvSpPr>
          <p:spPr>
            <a:xfrm>
              <a:off x="1780248" y="3663800"/>
              <a:ext cx="745482" cy="276999"/>
            </a:xfrm>
            <a:prstGeom prst="rect">
              <a:avLst/>
            </a:prstGeom>
            <a:noFill/>
          </p:spPr>
          <p:txBody>
            <a:bodyPr wrap="square" rtlCol="0">
              <a:spAutoFit/>
            </a:bodyPr>
            <a:lstStyle/>
            <a:p>
              <a:r>
                <a:rPr lang="en-US" sz="1200" dirty="0">
                  <a:latin typeface="Menlo" pitchFamily="49" charset="0"/>
                  <a:ea typeface="Menlo" pitchFamily="49" charset="0"/>
                  <a:cs typeface="Menlo" pitchFamily="49" charset="0"/>
                </a:rPr>
                <a:t>after</a:t>
              </a:r>
            </a:p>
          </p:txBody>
        </p:sp>
        <p:grpSp>
          <p:nvGrpSpPr>
            <p:cNvPr id="102" name="Group 101"/>
            <p:cNvGrpSpPr/>
            <p:nvPr/>
          </p:nvGrpSpPr>
          <p:grpSpPr>
            <a:xfrm>
              <a:off x="3584071" y="3270354"/>
              <a:ext cx="983992" cy="268935"/>
              <a:chOff x="7787207" y="2649825"/>
              <a:chExt cx="983992" cy="268935"/>
            </a:xfrm>
          </p:grpSpPr>
          <p:grpSp>
            <p:nvGrpSpPr>
              <p:cNvPr id="103" name="Group 13"/>
              <p:cNvGrpSpPr/>
              <p:nvPr/>
            </p:nvGrpSpPr>
            <p:grpSpPr>
              <a:xfrm>
                <a:off x="7787207" y="2649825"/>
                <a:ext cx="741348" cy="268935"/>
                <a:chOff x="3595652" y="5076750"/>
                <a:chExt cx="1207618" cy="329184"/>
              </a:xfrm>
            </p:grpSpPr>
            <p:sp>
              <p:nvSpPr>
                <p:cNvPr id="105" name="Rectangle 104"/>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62</a:t>
                  </a:r>
                </a:p>
              </p:txBody>
            </p:sp>
            <p:sp>
              <p:nvSpPr>
                <p:cNvPr id="106" name="Rectangle 105"/>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cxnSp>
            <p:nvCxnSpPr>
              <p:cNvPr id="104" name="Straight Arrow Connector 103"/>
              <p:cNvCxnSpPr/>
              <p:nvPr/>
            </p:nvCxnSpPr>
            <p:spPr>
              <a:xfrm>
                <a:off x="8391213" y="2787279"/>
                <a:ext cx="37998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07" name="Group 106"/>
            <p:cNvGrpSpPr/>
            <p:nvPr/>
          </p:nvGrpSpPr>
          <p:grpSpPr>
            <a:xfrm>
              <a:off x="2600079" y="3270354"/>
              <a:ext cx="983992" cy="268935"/>
              <a:chOff x="7787207" y="2649825"/>
              <a:chExt cx="983992" cy="268935"/>
            </a:xfrm>
          </p:grpSpPr>
          <p:grpSp>
            <p:nvGrpSpPr>
              <p:cNvPr id="108" name="Group 13"/>
              <p:cNvGrpSpPr/>
              <p:nvPr/>
            </p:nvGrpSpPr>
            <p:grpSpPr>
              <a:xfrm>
                <a:off x="7787207" y="2649825"/>
                <a:ext cx="741348" cy="268935"/>
                <a:chOff x="3595652" y="5076750"/>
                <a:chExt cx="1207618" cy="329184"/>
              </a:xfrm>
            </p:grpSpPr>
            <p:sp>
              <p:nvSpPr>
                <p:cNvPr id="110" name="Rectangle 109"/>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38</a:t>
                  </a:r>
                </a:p>
              </p:txBody>
            </p:sp>
            <p:sp>
              <p:nvSpPr>
                <p:cNvPr id="111" name="Rectangle 110"/>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cxnSp>
            <p:nvCxnSpPr>
              <p:cNvPr id="109" name="Straight Arrow Connector 108"/>
              <p:cNvCxnSpPr/>
              <p:nvPr/>
            </p:nvCxnSpPr>
            <p:spPr>
              <a:xfrm>
                <a:off x="8391213" y="2787279"/>
                <a:ext cx="37998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1236101" y="3270354"/>
              <a:ext cx="1363978" cy="268935"/>
              <a:chOff x="7407221" y="2649825"/>
              <a:chExt cx="1363978" cy="268935"/>
            </a:xfrm>
          </p:grpSpPr>
          <p:grpSp>
            <p:nvGrpSpPr>
              <p:cNvPr id="113" name="Group 13"/>
              <p:cNvGrpSpPr/>
              <p:nvPr/>
            </p:nvGrpSpPr>
            <p:grpSpPr>
              <a:xfrm>
                <a:off x="7787207" y="2649825"/>
                <a:ext cx="741348" cy="268935"/>
                <a:chOff x="3595652" y="5076750"/>
                <a:chExt cx="1207618" cy="329184"/>
              </a:xfrm>
            </p:grpSpPr>
            <p:sp>
              <p:nvSpPr>
                <p:cNvPr id="116" name="Rectangle 115"/>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23</a:t>
                  </a:r>
                </a:p>
              </p:txBody>
            </p:sp>
            <p:sp>
              <p:nvSpPr>
                <p:cNvPr id="117" name="Rectangle 116"/>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cxnSp>
            <p:nvCxnSpPr>
              <p:cNvPr id="114" name="Straight Arrow Connector 113"/>
              <p:cNvCxnSpPr/>
              <p:nvPr/>
            </p:nvCxnSpPr>
            <p:spPr>
              <a:xfrm>
                <a:off x="8391213" y="2787279"/>
                <a:ext cx="37998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7407221" y="2787279"/>
                <a:ext cx="37998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18" name="Rectangle 117"/>
            <p:cNvSpPr/>
            <p:nvPr/>
          </p:nvSpPr>
          <p:spPr>
            <a:xfrm>
              <a:off x="2924365" y="3858121"/>
              <a:ext cx="187845" cy="247617"/>
            </a:xfrm>
            <a:prstGeom prst="rect">
              <a:avLst/>
            </a:prstGeom>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cxnSp>
          <p:nvCxnSpPr>
            <p:cNvPr id="119" name="Straight Arrow Connector 118"/>
            <p:cNvCxnSpPr/>
            <p:nvPr/>
          </p:nvCxnSpPr>
          <p:spPr>
            <a:xfrm>
              <a:off x="3000599" y="3981930"/>
              <a:ext cx="318144" cy="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grpSp>
          <p:nvGrpSpPr>
            <p:cNvPr id="120" name="Group 13"/>
            <p:cNvGrpSpPr/>
            <p:nvPr/>
          </p:nvGrpSpPr>
          <p:grpSpPr>
            <a:xfrm>
              <a:off x="3318743" y="3836803"/>
              <a:ext cx="741348" cy="268935"/>
              <a:chOff x="3595652" y="5076750"/>
              <a:chExt cx="1207618" cy="329184"/>
            </a:xfrm>
          </p:grpSpPr>
          <p:sp>
            <p:nvSpPr>
              <p:cNvPr id="121" name="Rectangle 120"/>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50</a:t>
                </a:r>
              </a:p>
            </p:txBody>
          </p:sp>
          <p:sp>
            <p:nvSpPr>
              <p:cNvPr id="122" name="Rectangle 121"/>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123" name="TextBox 122"/>
            <p:cNvSpPr txBox="1"/>
            <p:nvPr/>
          </p:nvSpPr>
          <p:spPr>
            <a:xfrm>
              <a:off x="2714338" y="3849654"/>
              <a:ext cx="260860" cy="276999"/>
            </a:xfrm>
            <a:prstGeom prst="rect">
              <a:avLst/>
            </a:prstGeom>
            <a:noFill/>
          </p:spPr>
          <p:txBody>
            <a:bodyPr wrap="square" rtlCol="0">
              <a:spAutoFit/>
            </a:bodyPr>
            <a:lstStyle/>
            <a:p>
              <a:r>
                <a:rPr lang="en-US" sz="1200" dirty="0">
                  <a:latin typeface="Menlo" pitchFamily="49" charset="0"/>
                  <a:ea typeface="Menlo" pitchFamily="49" charset="0"/>
                  <a:cs typeface="Menlo" pitchFamily="49" charset="0"/>
                </a:rPr>
                <a:t>p</a:t>
              </a:r>
            </a:p>
          </p:txBody>
        </p:sp>
        <p:cxnSp>
          <p:nvCxnSpPr>
            <p:cNvPr id="124" name="Shape 123"/>
            <p:cNvCxnSpPr/>
            <p:nvPr/>
          </p:nvCxnSpPr>
          <p:spPr>
            <a:xfrm flipV="1">
              <a:off x="2525924" y="3539289"/>
              <a:ext cx="129145" cy="262863"/>
            </a:xfrm>
            <a:prstGeom prst="bentConnector2">
              <a:avLst/>
            </a:prstGeom>
            <a:ln>
              <a:tailEnd type="arrow"/>
            </a:ln>
          </p:spPr>
          <p:style>
            <a:lnRef idx="2">
              <a:schemeClr val="accent6"/>
            </a:lnRef>
            <a:fillRef idx="0">
              <a:schemeClr val="accent6"/>
            </a:fillRef>
            <a:effectRef idx="1">
              <a:schemeClr val="accent6"/>
            </a:effectRef>
            <a:fontRef idx="minor">
              <a:schemeClr val="tx1"/>
            </a:fontRef>
          </p:style>
        </p:cxnSp>
        <p:sp>
          <p:nvSpPr>
            <p:cNvPr id="215" name="Rectangle 214"/>
            <p:cNvSpPr/>
            <p:nvPr/>
          </p:nvSpPr>
          <p:spPr>
            <a:xfrm>
              <a:off x="389467" y="3147552"/>
              <a:ext cx="8585200" cy="1101902"/>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28" name="Group 227"/>
          <p:cNvGrpSpPr/>
          <p:nvPr/>
        </p:nvGrpSpPr>
        <p:grpSpPr>
          <a:xfrm>
            <a:off x="389467" y="4249540"/>
            <a:ext cx="8585200" cy="1101902"/>
            <a:chOff x="389467" y="4249540"/>
            <a:chExt cx="8585200" cy="1101902"/>
          </a:xfrm>
        </p:grpSpPr>
        <p:sp>
          <p:nvSpPr>
            <p:cNvPr id="216" name="Rectangle 215"/>
            <p:cNvSpPr/>
            <p:nvPr/>
          </p:nvSpPr>
          <p:spPr>
            <a:xfrm>
              <a:off x="389467" y="4249540"/>
              <a:ext cx="8585200" cy="1101902"/>
            </a:xfrm>
            <a:prstGeom prst="rect">
              <a:avLst/>
            </a:prstGeom>
            <a:solidFill>
              <a:schemeClr val="bg1">
                <a:lumMod val="95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6" name="Group 125"/>
            <p:cNvGrpSpPr/>
            <p:nvPr/>
          </p:nvGrpSpPr>
          <p:grpSpPr>
            <a:xfrm>
              <a:off x="4568063" y="4372342"/>
              <a:ext cx="983992" cy="268935"/>
              <a:chOff x="7787207" y="2649825"/>
              <a:chExt cx="983992" cy="268935"/>
            </a:xfrm>
          </p:grpSpPr>
          <p:grpSp>
            <p:nvGrpSpPr>
              <p:cNvPr id="127" name="Group 126"/>
              <p:cNvGrpSpPr/>
              <p:nvPr/>
            </p:nvGrpSpPr>
            <p:grpSpPr>
              <a:xfrm>
                <a:off x="7787207" y="2649825"/>
                <a:ext cx="741348" cy="268935"/>
                <a:chOff x="3595652" y="5076750"/>
                <a:chExt cx="1207618" cy="329184"/>
              </a:xfrm>
            </p:grpSpPr>
            <p:sp>
              <p:nvSpPr>
                <p:cNvPr id="129" name="Rectangle 128"/>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89</a:t>
                  </a:r>
                </a:p>
              </p:txBody>
            </p:sp>
            <p:sp>
              <p:nvSpPr>
                <p:cNvPr id="130" name="Rectangle 129"/>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cxnSp>
            <p:nvCxnSpPr>
              <p:cNvPr id="128" name="Straight Arrow Connector 127"/>
              <p:cNvCxnSpPr/>
              <p:nvPr/>
            </p:nvCxnSpPr>
            <p:spPr>
              <a:xfrm>
                <a:off x="8391213" y="2787279"/>
                <a:ext cx="37998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31" name="Group 37"/>
            <p:cNvGrpSpPr/>
            <p:nvPr/>
          </p:nvGrpSpPr>
          <p:grpSpPr>
            <a:xfrm>
              <a:off x="5569641" y="4413844"/>
              <a:ext cx="82260" cy="186760"/>
              <a:chOff x="8102500" y="5127550"/>
              <a:chExt cx="91440" cy="228600"/>
            </a:xfrm>
          </p:grpSpPr>
          <p:cxnSp>
            <p:nvCxnSpPr>
              <p:cNvPr id="132" name="Straight Connector 131"/>
              <p:cNvCxnSpPr/>
              <p:nvPr/>
            </p:nvCxnSpPr>
            <p:spPr>
              <a:xfrm>
                <a:off x="8102500" y="5127550"/>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148220" y="5161510"/>
                <a:ext cx="0" cy="160681"/>
              </a:xfrm>
              <a:prstGeom prst="line">
                <a:avLst/>
              </a:prstGeom>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8193940" y="5185969"/>
                <a:ext cx="0" cy="111761"/>
              </a:xfrm>
              <a:prstGeom prst="line">
                <a:avLst/>
              </a:prstGeom>
            </p:spPr>
            <p:style>
              <a:lnRef idx="2">
                <a:schemeClr val="accent1"/>
              </a:lnRef>
              <a:fillRef idx="0">
                <a:schemeClr val="accent1"/>
              </a:fillRef>
              <a:effectRef idx="1">
                <a:schemeClr val="accent1"/>
              </a:effectRef>
              <a:fontRef idx="minor">
                <a:schemeClr val="tx1"/>
              </a:fontRef>
            </p:style>
          </p:cxnSp>
        </p:grpSp>
        <p:sp>
          <p:nvSpPr>
            <p:cNvPr id="135" name="Rectangle 134"/>
            <p:cNvSpPr/>
            <p:nvPr/>
          </p:nvSpPr>
          <p:spPr>
            <a:xfrm>
              <a:off x="1039427" y="4372342"/>
              <a:ext cx="388815" cy="268935"/>
            </a:xfrm>
            <a:prstGeom prst="rect">
              <a:avLst/>
            </a:prstGeom>
            <a:solidFill>
              <a:schemeClr val="accent3">
                <a:lumMod val="20000"/>
                <a:lumOff val="80000"/>
              </a:schemeClr>
            </a:solidFill>
            <a:ln>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6" name="TextBox 135"/>
            <p:cNvSpPr txBox="1"/>
            <p:nvPr/>
          </p:nvSpPr>
          <p:spPr>
            <a:xfrm>
              <a:off x="562019" y="4393658"/>
              <a:ext cx="500688" cy="226301"/>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head</a:t>
              </a:r>
            </a:p>
          </p:txBody>
        </p:sp>
        <p:sp>
          <p:nvSpPr>
            <p:cNvPr id="137" name="Rectangle 136"/>
            <p:cNvSpPr/>
            <p:nvPr/>
          </p:nvSpPr>
          <p:spPr>
            <a:xfrm>
              <a:off x="2397348" y="4780331"/>
              <a:ext cx="187845" cy="247617"/>
            </a:xfrm>
            <a:prstGeom prst="rect">
              <a:avLst/>
            </a:prstGeom>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38" name="TextBox 137"/>
            <p:cNvSpPr txBox="1"/>
            <p:nvPr/>
          </p:nvSpPr>
          <p:spPr>
            <a:xfrm>
              <a:off x="1780248" y="4765788"/>
              <a:ext cx="745482" cy="276999"/>
            </a:xfrm>
            <a:prstGeom prst="rect">
              <a:avLst/>
            </a:prstGeom>
            <a:noFill/>
          </p:spPr>
          <p:txBody>
            <a:bodyPr wrap="square" rtlCol="0">
              <a:spAutoFit/>
            </a:bodyPr>
            <a:lstStyle/>
            <a:p>
              <a:r>
                <a:rPr lang="en-US" sz="1200" dirty="0">
                  <a:latin typeface="Menlo" pitchFamily="49" charset="0"/>
                  <a:ea typeface="Menlo" pitchFamily="49" charset="0"/>
                  <a:cs typeface="Menlo" pitchFamily="49" charset="0"/>
                </a:rPr>
                <a:t>after</a:t>
              </a:r>
            </a:p>
          </p:txBody>
        </p:sp>
        <p:grpSp>
          <p:nvGrpSpPr>
            <p:cNvPr id="139" name="Group 138"/>
            <p:cNvGrpSpPr/>
            <p:nvPr/>
          </p:nvGrpSpPr>
          <p:grpSpPr>
            <a:xfrm>
              <a:off x="3584071" y="4372342"/>
              <a:ext cx="983992" cy="268935"/>
              <a:chOff x="7787207" y="2649825"/>
              <a:chExt cx="983992" cy="268935"/>
            </a:xfrm>
          </p:grpSpPr>
          <p:grpSp>
            <p:nvGrpSpPr>
              <p:cNvPr id="140" name="Group 13"/>
              <p:cNvGrpSpPr/>
              <p:nvPr/>
            </p:nvGrpSpPr>
            <p:grpSpPr>
              <a:xfrm>
                <a:off x="7787207" y="2649825"/>
                <a:ext cx="741348" cy="268935"/>
                <a:chOff x="3595652" y="5076750"/>
                <a:chExt cx="1207618" cy="329184"/>
              </a:xfrm>
            </p:grpSpPr>
            <p:sp>
              <p:nvSpPr>
                <p:cNvPr id="142" name="Rectangle 141"/>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62</a:t>
                  </a:r>
                </a:p>
              </p:txBody>
            </p:sp>
            <p:sp>
              <p:nvSpPr>
                <p:cNvPr id="143" name="Rectangle 142"/>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cxnSp>
            <p:nvCxnSpPr>
              <p:cNvPr id="141" name="Straight Arrow Connector 140"/>
              <p:cNvCxnSpPr/>
              <p:nvPr/>
            </p:nvCxnSpPr>
            <p:spPr>
              <a:xfrm>
                <a:off x="8391213" y="2787279"/>
                <a:ext cx="37998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44" name="Group 143"/>
            <p:cNvGrpSpPr/>
            <p:nvPr/>
          </p:nvGrpSpPr>
          <p:grpSpPr>
            <a:xfrm>
              <a:off x="2600079" y="4372342"/>
              <a:ext cx="983992" cy="268935"/>
              <a:chOff x="7787207" y="2649825"/>
              <a:chExt cx="983992" cy="268935"/>
            </a:xfrm>
          </p:grpSpPr>
          <p:grpSp>
            <p:nvGrpSpPr>
              <p:cNvPr id="145" name="Group 13"/>
              <p:cNvGrpSpPr/>
              <p:nvPr/>
            </p:nvGrpSpPr>
            <p:grpSpPr>
              <a:xfrm>
                <a:off x="7787207" y="2649825"/>
                <a:ext cx="741348" cy="268935"/>
                <a:chOff x="3595652" y="5076750"/>
                <a:chExt cx="1207618" cy="329184"/>
              </a:xfrm>
            </p:grpSpPr>
            <p:sp>
              <p:nvSpPr>
                <p:cNvPr id="147" name="Rectangle 146"/>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38</a:t>
                  </a:r>
                </a:p>
              </p:txBody>
            </p:sp>
            <p:sp>
              <p:nvSpPr>
                <p:cNvPr id="148" name="Rectangle 147"/>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cxnSp>
            <p:nvCxnSpPr>
              <p:cNvPr id="146" name="Straight Arrow Connector 145"/>
              <p:cNvCxnSpPr/>
              <p:nvPr/>
            </p:nvCxnSpPr>
            <p:spPr>
              <a:xfrm>
                <a:off x="8391213" y="2787279"/>
                <a:ext cx="37998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49" name="Group 148"/>
            <p:cNvGrpSpPr/>
            <p:nvPr/>
          </p:nvGrpSpPr>
          <p:grpSpPr>
            <a:xfrm>
              <a:off x="1236101" y="4372342"/>
              <a:ext cx="1363978" cy="268935"/>
              <a:chOff x="7407221" y="2649825"/>
              <a:chExt cx="1363978" cy="268935"/>
            </a:xfrm>
          </p:grpSpPr>
          <p:grpSp>
            <p:nvGrpSpPr>
              <p:cNvPr id="150" name="Group 13"/>
              <p:cNvGrpSpPr/>
              <p:nvPr/>
            </p:nvGrpSpPr>
            <p:grpSpPr>
              <a:xfrm>
                <a:off x="7787207" y="2649825"/>
                <a:ext cx="741348" cy="268935"/>
                <a:chOff x="3595652" y="5076750"/>
                <a:chExt cx="1207618" cy="329184"/>
              </a:xfrm>
            </p:grpSpPr>
            <p:sp>
              <p:nvSpPr>
                <p:cNvPr id="153" name="Rectangle 152"/>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23</a:t>
                  </a:r>
                </a:p>
              </p:txBody>
            </p:sp>
            <p:sp>
              <p:nvSpPr>
                <p:cNvPr id="154" name="Rectangle 153"/>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cxnSp>
            <p:nvCxnSpPr>
              <p:cNvPr id="151" name="Straight Arrow Connector 150"/>
              <p:cNvCxnSpPr/>
              <p:nvPr/>
            </p:nvCxnSpPr>
            <p:spPr>
              <a:xfrm>
                <a:off x="8391213" y="2787279"/>
                <a:ext cx="37998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2" name="Straight Arrow Connector 151"/>
              <p:cNvCxnSpPr/>
              <p:nvPr/>
            </p:nvCxnSpPr>
            <p:spPr>
              <a:xfrm>
                <a:off x="7407221" y="2787279"/>
                <a:ext cx="37998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5" name="Rectangle 154"/>
            <p:cNvSpPr/>
            <p:nvPr/>
          </p:nvSpPr>
          <p:spPr>
            <a:xfrm>
              <a:off x="2924365" y="4960109"/>
              <a:ext cx="187845" cy="247617"/>
            </a:xfrm>
            <a:prstGeom prst="rect">
              <a:avLst/>
            </a:prstGeom>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grpSp>
          <p:nvGrpSpPr>
            <p:cNvPr id="157" name="Group 13"/>
            <p:cNvGrpSpPr/>
            <p:nvPr/>
          </p:nvGrpSpPr>
          <p:grpSpPr>
            <a:xfrm>
              <a:off x="3318743" y="4938791"/>
              <a:ext cx="741348" cy="268935"/>
              <a:chOff x="3595652" y="5076750"/>
              <a:chExt cx="1207618" cy="329184"/>
            </a:xfrm>
          </p:grpSpPr>
          <p:sp>
            <p:nvSpPr>
              <p:cNvPr id="158" name="Rectangle 157"/>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50</a:t>
                </a:r>
              </a:p>
            </p:txBody>
          </p:sp>
          <p:sp>
            <p:nvSpPr>
              <p:cNvPr id="159" name="Rectangle 158"/>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160" name="TextBox 159"/>
            <p:cNvSpPr txBox="1"/>
            <p:nvPr/>
          </p:nvSpPr>
          <p:spPr>
            <a:xfrm>
              <a:off x="2714338" y="4951642"/>
              <a:ext cx="260860" cy="276999"/>
            </a:xfrm>
            <a:prstGeom prst="rect">
              <a:avLst/>
            </a:prstGeom>
            <a:noFill/>
          </p:spPr>
          <p:txBody>
            <a:bodyPr wrap="square" rtlCol="0">
              <a:spAutoFit/>
            </a:bodyPr>
            <a:lstStyle/>
            <a:p>
              <a:r>
                <a:rPr lang="en-US" sz="1200" dirty="0">
                  <a:latin typeface="Menlo" pitchFamily="49" charset="0"/>
                  <a:ea typeface="Menlo" pitchFamily="49" charset="0"/>
                  <a:cs typeface="Menlo" pitchFamily="49" charset="0"/>
                </a:rPr>
                <a:t>p</a:t>
              </a:r>
            </a:p>
          </p:txBody>
        </p:sp>
        <p:cxnSp>
          <p:nvCxnSpPr>
            <p:cNvPr id="161" name="Shape 160"/>
            <p:cNvCxnSpPr/>
            <p:nvPr/>
          </p:nvCxnSpPr>
          <p:spPr>
            <a:xfrm flipV="1">
              <a:off x="2525924" y="4641277"/>
              <a:ext cx="129145" cy="262863"/>
            </a:xfrm>
            <a:prstGeom prst="bentConnector2">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63" name="Shape 162"/>
            <p:cNvCxnSpPr/>
            <p:nvPr/>
          </p:nvCxnSpPr>
          <p:spPr>
            <a:xfrm rot="16200000" flipV="1">
              <a:off x="3531929" y="4672102"/>
              <a:ext cx="453300" cy="349015"/>
            </a:xfrm>
            <a:prstGeom prst="bent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69" name="Straight Arrow Connector 168"/>
            <p:cNvCxnSpPr/>
            <p:nvPr/>
          </p:nvCxnSpPr>
          <p:spPr>
            <a:xfrm>
              <a:off x="3006349" y="5080937"/>
              <a:ext cx="318144" cy="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grpSp>
      <p:sp>
        <p:nvSpPr>
          <p:cNvPr id="125" name="Rectangle 124"/>
          <p:cNvSpPr/>
          <p:nvPr/>
        </p:nvSpPr>
        <p:spPr>
          <a:xfrm>
            <a:off x="5824078" y="4372342"/>
            <a:ext cx="3023423" cy="469349"/>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400" dirty="0">
                <a:solidFill>
                  <a:schemeClr val="tx1"/>
                </a:solidFill>
                <a:latin typeface="Menlo" pitchFamily="49" charset="0"/>
                <a:ea typeface="Menlo" pitchFamily="49" charset="0"/>
                <a:cs typeface="Menlo" pitchFamily="49" charset="0"/>
              </a:rPr>
              <a:t>  p-&gt;next = after-&gt;next;</a:t>
            </a:r>
          </a:p>
        </p:txBody>
      </p:sp>
      <p:sp>
        <p:nvSpPr>
          <p:cNvPr id="170" name="Rectangle 169"/>
          <p:cNvSpPr/>
          <p:nvPr/>
        </p:nvSpPr>
        <p:spPr>
          <a:xfrm>
            <a:off x="5824078" y="5476722"/>
            <a:ext cx="3023423" cy="469349"/>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400" dirty="0">
                <a:solidFill>
                  <a:schemeClr val="tx1"/>
                </a:solidFill>
                <a:latin typeface="Menlo" pitchFamily="49" charset="0"/>
                <a:ea typeface="Menlo" pitchFamily="49" charset="0"/>
                <a:cs typeface="Menlo" pitchFamily="49" charset="0"/>
              </a:rPr>
              <a:t>  after-&gt;next= p;</a:t>
            </a:r>
          </a:p>
        </p:txBody>
      </p:sp>
      <p:grpSp>
        <p:nvGrpSpPr>
          <p:cNvPr id="229" name="Group 228"/>
          <p:cNvGrpSpPr/>
          <p:nvPr/>
        </p:nvGrpSpPr>
        <p:grpSpPr>
          <a:xfrm>
            <a:off x="389467" y="5353920"/>
            <a:ext cx="8585200" cy="1101902"/>
            <a:chOff x="389467" y="5353920"/>
            <a:chExt cx="8585200" cy="1101902"/>
          </a:xfrm>
        </p:grpSpPr>
        <p:grpSp>
          <p:nvGrpSpPr>
            <p:cNvPr id="171" name="Group 170"/>
            <p:cNvGrpSpPr/>
            <p:nvPr/>
          </p:nvGrpSpPr>
          <p:grpSpPr>
            <a:xfrm>
              <a:off x="4568063" y="5476722"/>
              <a:ext cx="983992" cy="268935"/>
              <a:chOff x="7787207" y="2649825"/>
              <a:chExt cx="983992" cy="268935"/>
            </a:xfrm>
          </p:grpSpPr>
          <p:grpSp>
            <p:nvGrpSpPr>
              <p:cNvPr id="172" name="Group 171"/>
              <p:cNvGrpSpPr/>
              <p:nvPr/>
            </p:nvGrpSpPr>
            <p:grpSpPr>
              <a:xfrm>
                <a:off x="7787207" y="2649825"/>
                <a:ext cx="741348" cy="268935"/>
                <a:chOff x="3595652" y="5076750"/>
                <a:chExt cx="1207618" cy="329184"/>
              </a:xfrm>
            </p:grpSpPr>
            <p:sp>
              <p:nvSpPr>
                <p:cNvPr id="174" name="Rectangle 173"/>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89</a:t>
                  </a:r>
                </a:p>
              </p:txBody>
            </p:sp>
            <p:sp>
              <p:nvSpPr>
                <p:cNvPr id="175" name="Rectangle 174"/>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cxnSp>
            <p:nvCxnSpPr>
              <p:cNvPr id="173" name="Straight Arrow Connector 172"/>
              <p:cNvCxnSpPr/>
              <p:nvPr/>
            </p:nvCxnSpPr>
            <p:spPr>
              <a:xfrm>
                <a:off x="8391213" y="2787279"/>
                <a:ext cx="37998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76" name="Group 37"/>
            <p:cNvGrpSpPr/>
            <p:nvPr/>
          </p:nvGrpSpPr>
          <p:grpSpPr>
            <a:xfrm>
              <a:off x="5569641" y="5518224"/>
              <a:ext cx="82260" cy="186760"/>
              <a:chOff x="8102500" y="5127550"/>
              <a:chExt cx="91440" cy="228600"/>
            </a:xfrm>
          </p:grpSpPr>
          <p:cxnSp>
            <p:nvCxnSpPr>
              <p:cNvPr id="177" name="Straight Connector 176"/>
              <p:cNvCxnSpPr/>
              <p:nvPr/>
            </p:nvCxnSpPr>
            <p:spPr>
              <a:xfrm>
                <a:off x="8102500" y="5127550"/>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148220" y="5161510"/>
                <a:ext cx="0" cy="160681"/>
              </a:xfrm>
              <a:prstGeom prst="line">
                <a:avLst/>
              </a:prstGeom>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193940" y="5185969"/>
                <a:ext cx="0" cy="111761"/>
              </a:xfrm>
              <a:prstGeom prst="line">
                <a:avLst/>
              </a:prstGeom>
            </p:spPr>
            <p:style>
              <a:lnRef idx="2">
                <a:schemeClr val="accent1"/>
              </a:lnRef>
              <a:fillRef idx="0">
                <a:schemeClr val="accent1"/>
              </a:fillRef>
              <a:effectRef idx="1">
                <a:schemeClr val="accent1"/>
              </a:effectRef>
              <a:fontRef idx="minor">
                <a:schemeClr val="tx1"/>
              </a:fontRef>
            </p:style>
          </p:cxnSp>
        </p:grpSp>
        <p:sp>
          <p:nvSpPr>
            <p:cNvPr id="180" name="Rectangle 179"/>
            <p:cNvSpPr/>
            <p:nvPr/>
          </p:nvSpPr>
          <p:spPr>
            <a:xfrm>
              <a:off x="1039427" y="5476722"/>
              <a:ext cx="388815" cy="268935"/>
            </a:xfrm>
            <a:prstGeom prst="rect">
              <a:avLst/>
            </a:prstGeom>
            <a:solidFill>
              <a:schemeClr val="accent3">
                <a:lumMod val="20000"/>
                <a:lumOff val="80000"/>
              </a:schemeClr>
            </a:solidFill>
            <a:ln>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1" name="TextBox 180"/>
            <p:cNvSpPr txBox="1"/>
            <p:nvPr/>
          </p:nvSpPr>
          <p:spPr>
            <a:xfrm>
              <a:off x="562019" y="5498038"/>
              <a:ext cx="500688" cy="226301"/>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head</a:t>
              </a:r>
            </a:p>
          </p:txBody>
        </p:sp>
        <p:sp>
          <p:nvSpPr>
            <p:cNvPr id="182" name="Rectangle 181"/>
            <p:cNvSpPr/>
            <p:nvPr/>
          </p:nvSpPr>
          <p:spPr>
            <a:xfrm>
              <a:off x="2397348" y="5884711"/>
              <a:ext cx="187845" cy="247617"/>
            </a:xfrm>
            <a:prstGeom prst="rect">
              <a:avLst/>
            </a:prstGeom>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83" name="TextBox 182"/>
            <p:cNvSpPr txBox="1"/>
            <p:nvPr/>
          </p:nvSpPr>
          <p:spPr>
            <a:xfrm>
              <a:off x="1780248" y="5870168"/>
              <a:ext cx="745482" cy="276999"/>
            </a:xfrm>
            <a:prstGeom prst="rect">
              <a:avLst/>
            </a:prstGeom>
            <a:noFill/>
          </p:spPr>
          <p:txBody>
            <a:bodyPr wrap="square" rtlCol="0">
              <a:spAutoFit/>
            </a:bodyPr>
            <a:lstStyle/>
            <a:p>
              <a:r>
                <a:rPr lang="en-US" sz="1200" dirty="0">
                  <a:latin typeface="Menlo" pitchFamily="49" charset="0"/>
                  <a:ea typeface="Menlo" pitchFamily="49" charset="0"/>
                  <a:cs typeface="Menlo" pitchFamily="49" charset="0"/>
                </a:rPr>
                <a:t>after</a:t>
              </a:r>
            </a:p>
          </p:txBody>
        </p:sp>
        <p:grpSp>
          <p:nvGrpSpPr>
            <p:cNvPr id="184" name="Group 183"/>
            <p:cNvGrpSpPr/>
            <p:nvPr/>
          </p:nvGrpSpPr>
          <p:grpSpPr>
            <a:xfrm>
              <a:off x="3584071" y="5476722"/>
              <a:ext cx="983992" cy="268935"/>
              <a:chOff x="7787207" y="2649825"/>
              <a:chExt cx="983992" cy="268935"/>
            </a:xfrm>
          </p:grpSpPr>
          <p:grpSp>
            <p:nvGrpSpPr>
              <p:cNvPr id="185" name="Group 13"/>
              <p:cNvGrpSpPr/>
              <p:nvPr/>
            </p:nvGrpSpPr>
            <p:grpSpPr>
              <a:xfrm>
                <a:off x="7787207" y="2649825"/>
                <a:ext cx="741348" cy="268935"/>
                <a:chOff x="3595652" y="5076750"/>
                <a:chExt cx="1207618" cy="329184"/>
              </a:xfrm>
            </p:grpSpPr>
            <p:sp>
              <p:nvSpPr>
                <p:cNvPr id="187" name="Rectangle 186"/>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62</a:t>
                  </a:r>
                </a:p>
              </p:txBody>
            </p:sp>
            <p:sp>
              <p:nvSpPr>
                <p:cNvPr id="188" name="Rectangle 187"/>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cxnSp>
            <p:nvCxnSpPr>
              <p:cNvPr id="186" name="Straight Arrow Connector 185"/>
              <p:cNvCxnSpPr/>
              <p:nvPr/>
            </p:nvCxnSpPr>
            <p:spPr>
              <a:xfrm>
                <a:off x="8391213" y="2787279"/>
                <a:ext cx="37998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90" name="Group 13"/>
            <p:cNvGrpSpPr/>
            <p:nvPr/>
          </p:nvGrpSpPr>
          <p:grpSpPr>
            <a:xfrm>
              <a:off x="2600079" y="5476722"/>
              <a:ext cx="741348" cy="268935"/>
              <a:chOff x="3595652" y="5076750"/>
              <a:chExt cx="1207618" cy="329184"/>
            </a:xfrm>
          </p:grpSpPr>
          <p:sp>
            <p:nvSpPr>
              <p:cNvPr id="192" name="Rectangle 191"/>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38</a:t>
                </a:r>
              </a:p>
            </p:txBody>
          </p:sp>
          <p:sp>
            <p:nvSpPr>
              <p:cNvPr id="193" name="Rectangle 192"/>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grpSp>
          <p:nvGrpSpPr>
            <p:cNvPr id="194" name="Group 193"/>
            <p:cNvGrpSpPr/>
            <p:nvPr/>
          </p:nvGrpSpPr>
          <p:grpSpPr>
            <a:xfrm>
              <a:off x="1236101" y="5476722"/>
              <a:ext cx="1363978" cy="268935"/>
              <a:chOff x="7407221" y="2649825"/>
              <a:chExt cx="1363978" cy="268935"/>
            </a:xfrm>
          </p:grpSpPr>
          <p:grpSp>
            <p:nvGrpSpPr>
              <p:cNvPr id="195" name="Group 13"/>
              <p:cNvGrpSpPr/>
              <p:nvPr/>
            </p:nvGrpSpPr>
            <p:grpSpPr>
              <a:xfrm>
                <a:off x="7787207" y="2649825"/>
                <a:ext cx="741348" cy="268935"/>
                <a:chOff x="3595652" y="5076750"/>
                <a:chExt cx="1207618" cy="329184"/>
              </a:xfrm>
            </p:grpSpPr>
            <p:sp>
              <p:nvSpPr>
                <p:cNvPr id="198" name="Rectangle 197"/>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23</a:t>
                  </a:r>
                </a:p>
              </p:txBody>
            </p:sp>
            <p:sp>
              <p:nvSpPr>
                <p:cNvPr id="199" name="Rectangle 198"/>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cxnSp>
            <p:nvCxnSpPr>
              <p:cNvPr id="196" name="Straight Arrow Connector 195"/>
              <p:cNvCxnSpPr/>
              <p:nvPr/>
            </p:nvCxnSpPr>
            <p:spPr>
              <a:xfrm>
                <a:off x="8391213" y="2787279"/>
                <a:ext cx="37998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7" name="Straight Arrow Connector 196"/>
              <p:cNvCxnSpPr/>
              <p:nvPr/>
            </p:nvCxnSpPr>
            <p:spPr>
              <a:xfrm>
                <a:off x="7407221" y="2787279"/>
                <a:ext cx="37998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00" name="Rectangle 199"/>
            <p:cNvSpPr/>
            <p:nvPr/>
          </p:nvSpPr>
          <p:spPr>
            <a:xfrm>
              <a:off x="2924365" y="6064489"/>
              <a:ext cx="187845" cy="247617"/>
            </a:xfrm>
            <a:prstGeom prst="rect">
              <a:avLst/>
            </a:prstGeom>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grpSp>
          <p:nvGrpSpPr>
            <p:cNvPr id="201" name="Group 13"/>
            <p:cNvGrpSpPr/>
            <p:nvPr/>
          </p:nvGrpSpPr>
          <p:grpSpPr>
            <a:xfrm>
              <a:off x="3318743" y="6043171"/>
              <a:ext cx="741348" cy="268935"/>
              <a:chOff x="3595652" y="5076750"/>
              <a:chExt cx="1207618" cy="329184"/>
            </a:xfrm>
          </p:grpSpPr>
          <p:sp>
            <p:nvSpPr>
              <p:cNvPr id="202" name="Rectangle 201"/>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50</a:t>
                </a:r>
              </a:p>
            </p:txBody>
          </p:sp>
          <p:sp>
            <p:nvSpPr>
              <p:cNvPr id="203" name="Rectangle 202"/>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204" name="TextBox 203"/>
            <p:cNvSpPr txBox="1"/>
            <p:nvPr/>
          </p:nvSpPr>
          <p:spPr>
            <a:xfrm>
              <a:off x="2714338" y="6056022"/>
              <a:ext cx="260860" cy="276999"/>
            </a:xfrm>
            <a:prstGeom prst="rect">
              <a:avLst/>
            </a:prstGeom>
            <a:noFill/>
          </p:spPr>
          <p:txBody>
            <a:bodyPr wrap="square" rtlCol="0">
              <a:spAutoFit/>
            </a:bodyPr>
            <a:lstStyle/>
            <a:p>
              <a:r>
                <a:rPr lang="en-US" sz="1200" dirty="0">
                  <a:latin typeface="Menlo" pitchFamily="49" charset="0"/>
                  <a:ea typeface="Menlo" pitchFamily="49" charset="0"/>
                  <a:cs typeface="Menlo" pitchFamily="49" charset="0"/>
                </a:rPr>
                <a:t>p</a:t>
              </a:r>
            </a:p>
          </p:txBody>
        </p:sp>
        <p:cxnSp>
          <p:nvCxnSpPr>
            <p:cNvPr id="205" name="Shape 204"/>
            <p:cNvCxnSpPr/>
            <p:nvPr/>
          </p:nvCxnSpPr>
          <p:spPr>
            <a:xfrm flipV="1">
              <a:off x="2525924" y="5745657"/>
              <a:ext cx="129145" cy="262863"/>
            </a:xfrm>
            <a:prstGeom prst="bentConnector2">
              <a:avLst/>
            </a:prstGeom>
            <a:ln>
              <a:tailEnd type="arrow"/>
            </a:ln>
          </p:spPr>
          <p:style>
            <a:lnRef idx="2">
              <a:schemeClr val="accent6"/>
            </a:lnRef>
            <a:fillRef idx="0">
              <a:schemeClr val="accent6"/>
            </a:fillRef>
            <a:effectRef idx="1">
              <a:schemeClr val="accent6"/>
            </a:effectRef>
            <a:fontRef idx="minor">
              <a:schemeClr val="tx1"/>
            </a:fontRef>
          </p:style>
        </p:cxnSp>
        <p:cxnSp>
          <p:nvCxnSpPr>
            <p:cNvPr id="206" name="Shape 162"/>
            <p:cNvCxnSpPr/>
            <p:nvPr/>
          </p:nvCxnSpPr>
          <p:spPr>
            <a:xfrm rot="16200000" flipV="1">
              <a:off x="3531929" y="5776482"/>
              <a:ext cx="453300" cy="349015"/>
            </a:xfrm>
            <a:prstGeom prst="bent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cxnSp>
          <p:nvCxnSpPr>
            <p:cNvPr id="207" name="Straight Arrow Connector 206"/>
            <p:cNvCxnSpPr/>
            <p:nvPr/>
          </p:nvCxnSpPr>
          <p:spPr>
            <a:xfrm>
              <a:off x="3006349" y="6185317"/>
              <a:ext cx="318144" cy="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217" name="Rectangle 216"/>
            <p:cNvSpPr/>
            <p:nvPr/>
          </p:nvSpPr>
          <p:spPr>
            <a:xfrm>
              <a:off x="389467" y="5353920"/>
              <a:ext cx="8585200" cy="1101902"/>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3" name="Elbow Connector 222"/>
            <p:cNvCxnSpPr/>
            <p:nvPr/>
          </p:nvCxnSpPr>
          <p:spPr>
            <a:xfrm rot="16200000" flipH="1">
              <a:off x="3046917" y="5771344"/>
              <a:ext cx="428995" cy="114658"/>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30" name="Slide Number Placeholder 229"/>
          <p:cNvSpPr>
            <a:spLocks noGrp="1"/>
          </p:cNvSpPr>
          <p:nvPr>
            <p:ph type="sldNum" sz="quarter" idx="12"/>
          </p:nvPr>
        </p:nvSpPr>
        <p:spPr/>
        <p:txBody>
          <a:bodyPr/>
          <a:lstStyle/>
          <a:p>
            <a:fld id="{A2D5F323-9395-A24C-8003-89F99F5948AE}" type="slidenum">
              <a:rPr lang="en-US" smtClean="0"/>
              <a:pPr/>
              <a:t>77</a:t>
            </a:fld>
            <a:endParaRPr lang="en-US"/>
          </a:p>
        </p:txBody>
      </p:sp>
    </p:spTree>
    <p:extLst>
      <p:ext uri="{BB962C8B-B14F-4D97-AF65-F5344CB8AC3E}">
        <p14:creationId xmlns:p14="http://schemas.microsoft.com/office/powerpoint/2010/main" val="3709770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125" grpId="0" animBg="1"/>
      <p:bldP spid="170"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Inserting a Node</a:t>
            </a:r>
          </a:p>
        </p:txBody>
      </p:sp>
      <p:sp>
        <p:nvSpPr>
          <p:cNvPr id="3" name="Content Placeholder 2"/>
          <p:cNvSpPr>
            <a:spLocks noGrp="1"/>
          </p:cNvSpPr>
          <p:nvPr>
            <p:ph idx="1"/>
          </p:nvPr>
        </p:nvSpPr>
        <p:spPr/>
        <p:txBody>
          <a:bodyPr>
            <a:normAutofit/>
          </a:bodyPr>
          <a:lstStyle/>
          <a:p>
            <a:r>
              <a:rPr lang="en-US" sz="2400" dirty="0"/>
              <a:t>A function to insert a number after the node pointed to by </a:t>
            </a:r>
            <a:r>
              <a:rPr lang="en-US" sz="2000" dirty="0">
                <a:latin typeface="Menlo" pitchFamily="49" charset="0"/>
                <a:ea typeface="Menlo" pitchFamily="49" charset="0"/>
                <a:cs typeface="Menlo" pitchFamily="49" charset="0"/>
              </a:rPr>
              <a:t>after </a:t>
            </a:r>
            <a:r>
              <a:rPr lang="en-US" sz="2400" dirty="0"/>
              <a:t>in a linked list</a:t>
            </a:r>
          </a:p>
        </p:txBody>
      </p:sp>
      <p:sp>
        <p:nvSpPr>
          <p:cNvPr id="5" name="Rectangle 4"/>
          <p:cNvSpPr/>
          <p:nvPr/>
        </p:nvSpPr>
        <p:spPr>
          <a:xfrm>
            <a:off x="1515534" y="2590800"/>
            <a:ext cx="5833532" cy="2667000"/>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bg1">
                    <a:lumMod val="50000"/>
                  </a:schemeClr>
                </a:solidFill>
                <a:latin typeface="Menlo" pitchFamily="49" charset="0"/>
                <a:ea typeface="Menlo" pitchFamily="49" charset="0"/>
                <a:cs typeface="Menlo" pitchFamily="49" charset="0"/>
              </a:rPr>
              <a:t>// assume that after points to a node </a:t>
            </a:r>
          </a:p>
          <a:p>
            <a:r>
              <a:rPr lang="en-US" sz="1600" dirty="0">
                <a:solidFill>
                  <a:schemeClr val="bg1">
                    <a:lumMod val="50000"/>
                  </a:schemeClr>
                </a:solidFill>
                <a:latin typeface="Menlo" pitchFamily="49" charset="0"/>
                <a:ea typeface="Menlo" pitchFamily="49" charset="0"/>
                <a:cs typeface="Menlo" pitchFamily="49" charset="0"/>
              </a:rPr>
              <a:t>// i.e., after not equals null</a:t>
            </a:r>
          </a:p>
          <a:p>
            <a:r>
              <a:rPr lang="en-US" sz="1600" dirty="0">
                <a:solidFill>
                  <a:schemeClr val="tx1"/>
                </a:solidFill>
                <a:latin typeface="Menlo" pitchFamily="49" charset="0"/>
                <a:ea typeface="Menlo" pitchFamily="49" charset="0"/>
                <a:cs typeface="Menlo" pitchFamily="49" charset="0"/>
              </a:rPr>
              <a:t>void insert( Node * after, </a:t>
            </a:r>
            <a:r>
              <a:rPr lang="en-US" sz="1600" dirty="0" err="1">
                <a:solidFill>
                  <a:schemeClr val="tx1"/>
                </a:solidFill>
                <a:latin typeface="Menlo" pitchFamily="49" charset="0"/>
                <a:ea typeface="Menlo" pitchFamily="49" charset="0"/>
                <a:cs typeface="Menlo" pitchFamily="49" charset="0"/>
              </a:rPr>
              <a:t>int</a:t>
            </a:r>
            <a:r>
              <a:rPr lang="en-US" sz="1600" dirty="0">
                <a:solidFill>
                  <a:schemeClr val="tx1"/>
                </a:solidFill>
                <a:latin typeface="Menlo" pitchFamily="49" charset="0"/>
                <a:ea typeface="Menlo" pitchFamily="49" charset="0"/>
                <a:cs typeface="Menlo" pitchFamily="49" charset="0"/>
              </a:rPr>
              <a:t> num )</a:t>
            </a:r>
          </a:p>
          <a:p>
            <a:r>
              <a:rPr lang="en-US" sz="1600" dirty="0">
                <a:solidFill>
                  <a:schemeClr val="tx1"/>
                </a:solidFill>
                <a:latin typeface="Menlo" pitchFamily="49" charset="0"/>
                <a:ea typeface="Menlo" pitchFamily="49" charset="0"/>
                <a:cs typeface="Menlo" pitchFamily="49" charset="0"/>
              </a:rPr>
              <a:t>{</a:t>
            </a:r>
          </a:p>
          <a:p>
            <a:r>
              <a:rPr lang="en-US" sz="1600" dirty="0">
                <a:solidFill>
                  <a:schemeClr val="tx1"/>
                </a:solidFill>
                <a:latin typeface="Menlo" pitchFamily="49" charset="0"/>
                <a:ea typeface="Menlo" pitchFamily="49" charset="0"/>
                <a:cs typeface="Menlo" pitchFamily="49" charset="0"/>
              </a:rPr>
              <a:t>	Node * p = new Node;</a:t>
            </a:r>
          </a:p>
          <a:p>
            <a:r>
              <a:rPr lang="en-US" sz="1600" dirty="0">
                <a:solidFill>
                  <a:schemeClr val="tx1"/>
                </a:solidFill>
                <a:latin typeface="Menlo" pitchFamily="49" charset="0"/>
                <a:ea typeface="Menlo" pitchFamily="49" charset="0"/>
                <a:cs typeface="Menlo" pitchFamily="49" charset="0"/>
              </a:rPr>
              <a:t>	p-&gt;info = num;</a:t>
            </a:r>
          </a:p>
          <a:p>
            <a:r>
              <a:rPr lang="en-US" sz="1600" dirty="0">
                <a:solidFill>
                  <a:schemeClr val="tx1"/>
                </a:solidFill>
                <a:latin typeface="Menlo" pitchFamily="49" charset="0"/>
                <a:ea typeface="Menlo" pitchFamily="49" charset="0"/>
                <a:cs typeface="Menlo" pitchFamily="49" charset="0"/>
              </a:rPr>
              <a:t>	p-&gt;next= after-&gt;next;</a:t>
            </a:r>
          </a:p>
          <a:p>
            <a:r>
              <a:rPr lang="en-US" sz="1600" dirty="0">
                <a:solidFill>
                  <a:schemeClr val="tx1"/>
                </a:solidFill>
                <a:latin typeface="Menlo" pitchFamily="49" charset="0"/>
                <a:ea typeface="Menlo" pitchFamily="49" charset="0"/>
                <a:cs typeface="Menlo" pitchFamily="49" charset="0"/>
              </a:rPr>
              <a:t>	after-&gt;next = p;</a:t>
            </a:r>
          </a:p>
          <a:p>
            <a:r>
              <a:rPr lang="en-US" sz="1600" dirty="0">
                <a:solidFill>
                  <a:schemeClr val="tx1"/>
                </a:solidFill>
                <a:latin typeface="Menlo" pitchFamily="49" charset="0"/>
                <a:ea typeface="Menlo" pitchFamily="49" charset="0"/>
                <a:cs typeface="Menlo" pitchFamily="49" charset="0"/>
              </a:rPr>
              <a:t>}</a:t>
            </a:r>
          </a:p>
        </p:txBody>
      </p:sp>
      <p:sp>
        <p:nvSpPr>
          <p:cNvPr id="7" name="Slide Number Placeholder 6"/>
          <p:cNvSpPr>
            <a:spLocks noGrp="1"/>
          </p:cNvSpPr>
          <p:nvPr>
            <p:ph type="sldNum" sz="quarter" idx="12"/>
          </p:nvPr>
        </p:nvSpPr>
        <p:spPr/>
        <p:txBody>
          <a:bodyPr/>
          <a:lstStyle/>
          <a:p>
            <a:fld id="{A2D5F323-9395-A24C-8003-89F99F5948AE}" type="slidenum">
              <a:rPr lang="en-US" smtClean="0"/>
              <a:pPr/>
              <a:t>78</a:t>
            </a:fld>
            <a:endParaRPr lang="en-US"/>
          </a:p>
        </p:txBody>
      </p:sp>
      <p:sp>
        <p:nvSpPr>
          <p:cNvPr id="8" name="TextBox 7"/>
          <p:cNvSpPr txBox="1"/>
          <p:nvPr/>
        </p:nvSpPr>
        <p:spPr>
          <a:xfrm>
            <a:off x="1515534" y="5371815"/>
            <a:ext cx="2159309" cy="369332"/>
          </a:xfrm>
          <a:prstGeom prst="rect">
            <a:avLst/>
          </a:prstGeom>
          <a:noFill/>
        </p:spPr>
        <p:txBody>
          <a:bodyPr wrap="none" rtlCol="0">
            <a:spAutoFit/>
          </a:bodyPr>
          <a:lstStyle/>
          <a:p>
            <a:r>
              <a:rPr lang="en-US" dirty="0"/>
              <a:t>build_list_sorted.cpp</a:t>
            </a:r>
          </a:p>
        </p:txBody>
      </p:sp>
    </p:spTree>
    <p:extLst>
      <p:ext uri="{BB962C8B-B14F-4D97-AF65-F5344CB8AC3E}">
        <p14:creationId xmlns:p14="http://schemas.microsoft.com/office/powerpoint/2010/main" val="367436238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Deleting the first node:</a:t>
            </a:r>
          </a:p>
        </p:txBody>
      </p:sp>
      <p:sp>
        <p:nvSpPr>
          <p:cNvPr id="126" name="Rectangle 125"/>
          <p:cNvSpPr/>
          <p:nvPr/>
        </p:nvSpPr>
        <p:spPr>
          <a:xfrm>
            <a:off x="760652" y="1974456"/>
            <a:ext cx="7922102" cy="1302819"/>
          </a:xfrm>
          <a:prstGeom prst="rect">
            <a:avLst/>
          </a:prstGeom>
          <a:solidFill>
            <a:schemeClr val="bg1">
              <a:lumMod val="95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Deleting a Node</a:t>
            </a:r>
          </a:p>
        </p:txBody>
      </p:sp>
      <p:grpSp>
        <p:nvGrpSpPr>
          <p:cNvPr id="128" name="Group 127"/>
          <p:cNvGrpSpPr/>
          <p:nvPr/>
        </p:nvGrpSpPr>
        <p:grpSpPr>
          <a:xfrm>
            <a:off x="840899" y="2311844"/>
            <a:ext cx="5089882" cy="678067"/>
            <a:chOff x="1083659" y="2392764"/>
            <a:chExt cx="5089882" cy="678067"/>
          </a:xfrm>
        </p:grpSpPr>
        <p:grpSp>
          <p:nvGrpSpPr>
            <p:cNvPr id="65" name="Group 49"/>
            <p:cNvGrpSpPr/>
            <p:nvPr/>
          </p:nvGrpSpPr>
          <p:grpSpPr>
            <a:xfrm>
              <a:off x="5089703" y="2392764"/>
              <a:ext cx="983992" cy="268935"/>
              <a:chOff x="7787207" y="2649825"/>
              <a:chExt cx="983992" cy="268935"/>
            </a:xfrm>
          </p:grpSpPr>
          <p:grpSp>
            <p:nvGrpSpPr>
              <p:cNvPr id="91" name="Group 13"/>
              <p:cNvGrpSpPr/>
              <p:nvPr/>
            </p:nvGrpSpPr>
            <p:grpSpPr>
              <a:xfrm>
                <a:off x="7787207" y="2649825"/>
                <a:ext cx="741348" cy="268935"/>
                <a:chOff x="3595652" y="5076750"/>
                <a:chExt cx="1207618" cy="329184"/>
              </a:xfrm>
            </p:grpSpPr>
            <p:sp>
              <p:nvSpPr>
                <p:cNvPr id="93" name="Rectangle 14"/>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89</a:t>
                  </a:r>
                </a:p>
              </p:txBody>
            </p:sp>
            <p:sp>
              <p:nvSpPr>
                <p:cNvPr id="94" name="Rectangle 93"/>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cxnSp>
            <p:nvCxnSpPr>
              <p:cNvPr id="92" name="Straight Arrow Connector 19"/>
              <p:cNvCxnSpPr/>
              <p:nvPr/>
            </p:nvCxnSpPr>
            <p:spPr>
              <a:xfrm>
                <a:off x="8391213" y="2787279"/>
                <a:ext cx="37998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66" name="Group 37"/>
            <p:cNvGrpSpPr/>
            <p:nvPr/>
          </p:nvGrpSpPr>
          <p:grpSpPr>
            <a:xfrm>
              <a:off x="6091281" y="2434266"/>
              <a:ext cx="82260" cy="186760"/>
              <a:chOff x="8102500" y="5127550"/>
              <a:chExt cx="91440" cy="228600"/>
            </a:xfrm>
          </p:grpSpPr>
          <p:cxnSp>
            <p:nvCxnSpPr>
              <p:cNvPr id="88" name="Straight Connector 87"/>
              <p:cNvCxnSpPr/>
              <p:nvPr/>
            </p:nvCxnSpPr>
            <p:spPr>
              <a:xfrm>
                <a:off x="8102500" y="5127550"/>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8148220" y="5161510"/>
                <a:ext cx="0" cy="160681"/>
              </a:xfrm>
              <a:prstGeom prst="line">
                <a:avLst/>
              </a:prstGeom>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8193940" y="5185969"/>
                <a:ext cx="0" cy="111761"/>
              </a:xfrm>
              <a:prstGeom prst="line">
                <a:avLst/>
              </a:prstGeom>
            </p:spPr>
            <p:style>
              <a:lnRef idx="2">
                <a:schemeClr val="accent1"/>
              </a:lnRef>
              <a:fillRef idx="0">
                <a:schemeClr val="accent1"/>
              </a:fillRef>
              <a:effectRef idx="1">
                <a:schemeClr val="accent1"/>
              </a:effectRef>
              <a:fontRef idx="minor">
                <a:schemeClr val="tx1"/>
              </a:fontRef>
            </p:style>
          </p:cxnSp>
        </p:grpSp>
        <p:sp>
          <p:nvSpPr>
            <p:cNvPr id="67" name="Rectangle 66"/>
            <p:cNvSpPr/>
            <p:nvPr/>
          </p:nvSpPr>
          <p:spPr>
            <a:xfrm>
              <a:off x="1561067" y="2392764"/>
              <a:ext cx="388815" cy="268935"/>
            </a:xfrm>
            <a:prstGeom prst="rect">
              <a:avLst/>
            </a:prstGeom>
            <a:solidFill>
              <a:schemeClr val="accent3">
                <a:lumMod val="20000"/>
                <a:lumOff val="80000"/>
              </a:schemeClr>
            </a:solidFill>
            <a:ln>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8" name="TextBox 67"/>
            <p:cNvSpPr txBox="1"/>
            <p:nvPr/>
          </p:nvSpPr>
          <p:spPr>
            <a:xfrm>
              <a:off x="1083659" y="2414080"/>
              <a:ext cx="500688" cy="226301"/>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head</a:t>
              </a:r>
            </a:p>
          </p:txBody>
        </p:sp>
        <p:sp>
          <p:nvSpPr>
            <p:cNvPr id="69" name="Rectangle 68"/>
            <p:cNvSpPr/>
            <p:nvPr/>
          </p:nvSpPr>
          <p:spPr>
            <a:xfrm>
              <a:off x="2084463" y="2808375"/>
              <a:ext cx="187845" cy="247617"/>
            </a:xfrm>
            <a:prstGeom prst="rect">
              <a:avLst/>
            </a:prstGeom>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70" name="TextBox 69"/>
            <p:cNvSpPr txBox="1"/>
            <p:nvPr/>
          </p:nvSpPr>
          <p:spPr>
            <a:xfrm>
              <a:off x="1838661" y="2793832"/>
              <a:ext cx="326722" cy="276999"/>
            </a:xfrm>
            <a:prstGeom prst="rect">
              <a:avLst/>
            </a:prstGeom>
            <a:noFill/>
          </p:spPr>
          <p:txBody>
            <a:bodyPr wrap="square" rtlCol="0">
              <a:spAutoFit/>
            </a:bodyPr>
            <a:lstStyle/>
            <a:p>
              <a:r>
                <a:rPr lang="en-US" sz="1200" dirty="0">
                  <a:latin typeface="Menlo" pitchFamily="49" charset="0"/>
                  <a:ea typeface="Menlo" pitchFamily="49" charset="0"/>
                  <a:cs typeface="Menlo" pitchFamily="49" charset="0"/>
                </a:rPr>
                <a:t>p</a:t>
              </a:r>
            </a:p>
          </p:txBody>
        </p:sp>
        <p:grpSp>
          <p:nvGrpSpPr>
            <p:cNvPr id="71" name="Group 50"/>
            <p:cNvGrpSpPr/>
            <p:nvPr/>
          </p:nvGrpSpPr>
          <p:grpSpPr>
            <a:xfrm>
              <a:off x="4105711" y="2392764"/>
              <a:ext cx="983992" cy="268935"/>
              <a:chOff x="7787207" y="2649825"/>
              <a:chExt cx="983992" cy="268935"/>
            </a:xfrm>
          </p:grpSpPr>
          <p:grpSp>
            <p:nvGrpSpPr>
              <p:cNvPr id="84" name="Group 13"/>
              <p:cNvGrpSpPr/>
              <p:nvPr/>
            </p:nvGrpSpPr>
            <p:grpSpPr>
              <a:xfrm>
                <a:off x="7787207" y="2649825"/>
                <a:ext cx="741348" cy="268935"/>
                <a:chOff x="3595652" y="5076750"/>
                <a:chExt cx="1207618" cy="329184"/>
              </a:xfrm>
            </p:grpSpPr>
            <p:sp>
              <p:nvSpPr>
                <p:cNvPr id="86" name="Rectangle 85"/>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62</a:t>
                  </a:r>
                </a:p>
              </p:txBody>
            </p:sp>
            <p:sp>
              <p:nvSpPr>
                <p:cNvPr id="87" name="Rectangle 86"/>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cxnSp>
            <p:nvCxnSpPr>
              <p:cNvPr id="85" name="Straight Arrow Connector 84"/>
              <p:cNvCxnSpPr/>
              <p:nvPr/>
            </p:nvCxnSpPr>
            <p:spPr>
              <a:xfrm>
                <a:off x="8391213" y="2787279"/>
                <a:ext cx="37998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72" name="Group 55"/>
            <p:cNvGrpSpPr/>
            <p:nvPr/>
          </p:nvGrpSpPr>
          <p:grpSpPr>
            <a:xfrm>
              <a:off x="3121719" y="2392764"/>
              <a:ext cx="983992" cy="268935"/>
              <a:chOff x="7787207" y="2649825"/>
              <a:chExt cx="983992" cy="268935"/>
            </a:xfrm>
          </p:grpSpPr>
          <p:grpSp>
            <p:nvGrpSpPr>
              <p:cNvPr id="80" name="Group 13"/>
              <p:cNvGrpSpPr/>
              <p:nvPr/>
            </p:nvGrpSpPr>
            <p:grpSpPr>
              <a:xfrm>
                <a:off x="7787207" y="2649825"/>
                <a:ext cx="741348" cy="268935"/>
                <a:chOff x="3595652" y="5076750"/>
                <a:chExt cx="1207618" cy="329184"/>
              </a:xfrm>
            </p:grpSpPr>
            <p:sp>
              <p:nvSpPr>
                <p:cNvPr id="82" name="Rectangle 81"/>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38</a:t>
                  </a:r>
                </a:p>
              </p:txBody>
            </p:sp>
            <p:sp>
              <p:nvSpPr>
                <p:cNvPr id="83" name="Rectangle 82"/>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cxnSp>
            <p:nvCxnSpPr>
              <p:cNvPr id="81" name="Straight Arrow Connector 80"/>
              <p:cNvCxnSpPr/>
              <p:nvPr/>
            </p:nvCxnSpPr>
            <p:spPr>
              <a:xfrm>
                <a:off x="8391213" y="2787279"/>
                <a:ext cx="37998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73" name="Group 60"/>
            <p:cNvGrpSpPr/>
            <p:nvPr/>
          </p:nvGrpSpPr>
          <p:grpSpPr>
            <a:xfrm>
              <a:off x="1757741" y="2392764"/>
              <a:ext cx="1363978" cy="268935"/>
              <a:chOff x="7407221" y="2649825"/>
              <a:chExt cx="1363978" cy="268935"/>
            </a:xfrm>
          </p:grpSpPr>
          <p:grpSp>
            <p:nvGrpSpPr>
              <p:cNvPr id="75" name="Group 13"/>
              <p:cNvGrpSpPr/>
              <p:nvPr/>
            </p:nvGrpSpPr>
            <p:grpSpPr>
              <a:xfrm>
                <a:off x="7787207" y="2649825"/>
                <a:ext cx="741348" cy="268935"/>
                <a:chOff x="3595652" y="5076750"/>
                <a:chExt cx="1207618" cy="329184"/>
              </a:xfrm>
            </p:grpSpPr>
            <p:sp>
              <p:nvSpPr>
                <p:cNvPr id="78" name="Rectangle 77"/>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23</a:t>
                  </a:r>
                </a:p>
              </p:txBody>
            </p:sp>
            <p:sp>
              <p:nvSpPr>
                <p:cNvPr id="79" name="Rectangle 78"/>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cxnSp>
            <p:nvCxnSpPr>
              <p:cNvPr id="76" name="Straight Arrow Connector 75"/>
              <p:cNvCxnSpPr/>
              <p:nvPr/>
            </p:nvCxnSpPr>
            <p:spPr>
              <a:xfrm>
                <a:off x="8391213" y="2787279"/>
                <a:ext cx="37998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7" name="Straight Arrow Connector 76"/>
              <p:cNvCxnSpPr/>
              <p:nvPr/>
            </p:nvCxnSpPr>
            <p:spPr>
              <a:xfrm>
                <a:off x="7407221" y="2787279"/>
                <a:ext cx="37998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74" name="Shape 73"/>
            <p:cNvCxnSpPr/>
            <p:nvPr/>
          </p:nvCxnSpPr>
          <p:spPr>
            <a:xfrm flipV="1">
              <a:off x="2213039" y="2669321"/>
              <a:ext cx="129145" cy="262863"/>
            </a:xfrm>
            <a:prstGeom prst="bentConnector2">
              <a:avLst/>
            </a:prstGeom>
            <a:ln>
              <a:tailEnd type="arrow"/>
            </a:ln>
          </p:spPr>
          <p:style>
            <a:lnRef idx="2">
              <a:schemeClr val="accent6"/>
            </a:lnRef>
            <a:fillRef idx="0">
              <a:schemeClr val="accent6"/>
            </a:fillRef>
            <a:effectRef idx="1">
              <a:schemeClr val="accent6"/>
            </a:effectRef>
            <a:fontRef idx="minor">
              <a:schemeClr val="tx1"/>
            </a:fontRef>
          </p:style>
        </p:cxnSp>
      </p:grpSp>
      <p:grpSp>
        <p:nvGrpSpPr>
          <p:cNvPr id="5" name="Group 4"/>
          <p:cNvGrpSpPr/>
          <p:nvPr/>
        </p:nvGrpSpPr>
        <p:grpSpPr>
          <a:xfrm>
            <a:off x="760652" y="3277275"/>
            <a:ext cx="7922102" cy="1302819"/>
            <a:chOff x="760652" y="3277275"/>
            <a:chExt cx="7922102" cy="1302819"/>
          </a:xfrm>
        </p:grpSpPr>
        <p:sp>
          <p:nvSpPr>
            <p:cNvPr id="130" name="Rectangle 129"/>
            <p:cNvSpPr/>
            <p:nvPr/>
          </p:nvSpPr>
          <p:spPr>
            <a:xfrm>
              <a:off x="760652" y="3277275"/>
              <a:ext cx="7922102" cy="1302819"/>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7" name="Group 126"/>
            <p:cNvGrpSpPr/>
            <p:nvPr/>
          </p:nvGrpSpPr>
          <p:grpSpPr>
            <a:xfrm>
              <a:off x="840899" y="3664194"/>
              <a:ext cx="5089882" cy="678067"/>
              <a:chOff x="1097834" y="3979782"/>
              <a:chExt cx="5089882" cy="678067"/>
            </a:xfrm>
          </p:grpSpPr>
          <p:grpSp>
            <p:nvGrpSpPr>
              <p:cNvPr id="95" name="Group 49"/>
              <p:cNvGrpSpPr/>
              <p:nvPr/>
            </p:nvGrpSpPr>
            <p:grpSpPr>
              <a:xfrm>
                <a:off x="5103878" y="3979782"/>
                <a:ext cx="983992" cy="268935"/>
                <a:chOff x="7787207" y="2649825"/>
                <a:chExt cx="983992" cy="268935"/>
              </a:xfrm>
            </p:grpSpPr>
            <p:grpSp>
              <p:nvGrpSpPr>
                <p:cNvPr id="96" name="Group 13"/>
                <p:cNvGrpSpPr/>
                <p:nvPr/>
              </p:nvGrpSpPr>
              <p:grpSpPr>
                <a:xfrm>
                  <a:off x="7787207" y="2649825"/>
                  <a:ext cx="741348" cy="268935"/>
                  <a:chOff x="3595652" y="5076750"/>
                  <a:chExt cx="1207618" cy="329184"/>
                </a:xfrm>
              </p:grpSpPr>
              <p:sp>
                <p:nvSpPr>
                  <p:cNvPr id="98" name="Rectangle 14"/>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89</a:t>
                    </a:r>
                  </a:p>
                </p:txBody>
              </p:sp>
              <p:sp>
                <p:nvSpPr>
                  <p:cNvPr id="99" name="Rectangle 98"/>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cxnSp>
              <p:nvCxnSpPr>
                <p:cNvPr id="97" name="Straight Arrow Connector 19"/>
                <p:cNvCxnSpPr/>
                <p:nvPr/>
              </p:nvCxnSpPr>
              <p:spPr>
                <a:xfrm>
                  <a:off x="8391213" y="2787279"/>
                  <a:ext cx="37998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00" name="Group 37"/>
              <p:cNvGrpSpPr/>
              <p:nvPr/>
            </p:nvGrpSpPr>
            <p:grpSpPr>
              <a:xfrm>
                <a:off x="6105456" y="4021284"/>
                <a:ext cx="82260" cy="186760"/>
                <a:chOff x="8102500" y="5127550"/>
                <a:chExt cx="91440" cy="228600"/>
              </a:xfrm>
            </p:grpSpPr>
            <p:cxnSp>
              <p:nvCxnSpPr>
                <p:cNvPr id="101" name="Straight Connector 100"/>
                <p:cNvCxnSpPr/>
                <p:nvPr/>
              </p:nvCxnSpPr>
              <p:spPr>
                <a:xfrm>
                  <a:off x="8102500" y="5127550"/>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8148220" y="5161510"/>
                  <a:ext cx="0" cy="160681"/>
                </a:xfrm>
                <a:prstGeom prst="line">
                  <a:avLst/>
                </a:prstGeom>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8193940" y="5185969"/>
                  <a:ext cx="0" cy="111761"/>
                </a:xfrm>
                <a:prstGeom prst="line">
                  <a:avLst/>
                </a:prstGeom>
              </p:spPr>
              <p:style>
                <a:lnRef idx="2">
                  <a:schemeClr val="accent1"/>
                </a:lnRef>
                <a:fillRef idx="0">
                  <a:schemeClr val="accent1"/>
                </a:fillRef>
                <a:effectRef idx="1">
                  <a:schemeClr val="accent1"/>
                </a:effectRef>
                <a:fontRef idx="minor">
                  <a:schemeClr val="tx1"/>
                </a:fontRef>
              </p:style>
            </p:cxnSp>
          </p:grpSp>
          <p:sp>
            <p:nvSpPr>
              <p:cNvPr id="104" name="Rectangle 103"/>
              <p:cNvSpPr/>
              <p:nvPr/>
            </p:nvSpPr>
            <p:spPr>
              <a:xfrm>
                <a:off x="1575242" y="3979782"/>
                <a:ext cx="388815" cy="268935"/>
              </a:xfrm>
              <a:prstGeom prst="rect">
                <a:avLst/>
              </a:prstGeom>
              <a:solidFill>
                <a:schemeClr val="accent3">
                  <a:lumMod val="20000"/>
                  <a:lumOff val="80000"/>
                </a:schemeClr>
              </a:solidFill>
              <a:ln>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5" name="TextBox 104"/>
              <p:cNvSpPr txBox="1"/>
              <p:nvPr/>
            </p:nvSpPr>
            <p:spPr>
              <a:xfrm>
                <a:off x="1097834" y="4001098"/>
                <a:ext cx="500688" cy="226301"/>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head</a:t>
                </a:r>
              </a:p>
            </p:txBody>
          </p:sp>
          <p:sp>
            <p:nvSpPr>
              <p:cNvPr id="106" name="Rectangle 105"/>
              <p:cNvSpPr/>
              <p:nvPr/>
            </p:nvSpPr>
            <p:spPr>
              <a:xfrm>
                <a:off x="2098638" y="4395393"/>
                <a:ext cx="187845" cy="247617"/>
              </a:xfrm>
              <a:prstGeom prst="rect">
                <a:avLst/>
              </a:prstGeom>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07" name="TextBox 106"/>
              <p:cNvSpPr txBox="1"/>
              <p:nvPr/>
            </p:nvSpPr>
            <p:spPr>
              <a:xfrm>
                <a:off x="1852836" y="4380850"/>
                <a:ext cx="326722" cy="276999"/>
              </a:xfrm>
              <a:prstGeom prst="rect">
                <a:avLst/>
              </a:prstGeom>
              <a:noFill/>
            </p:spPr>
            <p:txBody>
              <a:bodyPr wrap="square" rtlCol="0">
                <a:spAutoFit/>
              </a:bodyPr>
              <a:lstStyle/>
              <a:p>
                <a:r>
                  <a:rPr lang="en-US" sz="1200" dirty="0">
                    <a:latin typeface="Menlo" pitchFamily="49" charset="0"/>
                    <a:ea typeface="Menlo" pitchFamily="49" charset="0"/>
                    <a:cs typeface="Menlo" pitchFamily="49" charset="0"/>
                  </a:rPr>
                  <a:t>p</a:t>
                </a:r>
              </a:p>
            </p:txBody>
          </p:sp>
          <p:grpSp>
            <p:nvGrpSpPr>
              <p:cNvPr id="108" name="Group 50"/>
              <p:cNvGrpSpPr/>
              <p:nvPr/>
            </p:nvGrpSpPr>
            <p:grpSpPr>
              <a:xfrm>
                <a:off x="4119886" y="3979782"/>
                <a:ext cx="983992" cy="268935"/>
                <a:chOff x="7787207" y="2649825"/>
                <a:chExt cx="983992" cy="268935"/>
              </a:xfrm>
            </p:grpSpPr>
            <p:grpSp>
              <p:nvGrpSpPr>
                <p:cNvPr id="109" name="Group 13"/>
                <p:cNvGrpSpPr/>
                <p:nvPr/>
              </p:nvGrpSpPr>
              <p:grpSpPr>
                <a:xfrm>
                  <a:off x="7787207" y="2649825"/>
                  <a:ext cx="741348" cy="268935"/>
                  <a:chOff x="3595652" y="5076750"/>
                  <a:chExt cx="1207618" cy="329184"/>
                </a:xfrm>
              </p:grpSpPr>
              <p:sp>
                <p:nvSpPr>
                  <p:cNvPr id="111" name="Rectangle 110"/>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62</a:t>
                    </a:r>
                  </a:p>
                </p:txBody>
              </p:sp>
              <p:sp>
                <p:nvSpPr>
                  <p:cNvPr id="112" name="Rectangle 111"/>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cxnSp>
              <p:nvCxnSpPr>
                <p:cNvPr id="110" name="Straight Arrow Connector 109"/>
                <p:cNvCxnSpPr/>
                <p:nvPr/>
              </p:nvCxnSpPr>
              <p:spPr>
                <a:xfrm>
                  <a:off x="8391213" y="2787279"/>
                  <a:ext cx="37998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13" name="Group 55"/>
              <p:cNvGrpSpPr/>
              <p:nvPr/>
            </p:nvGrpSpPr>
            <p:grpSpPr>
              <a:xfrm>
                <a:off x="3135894" y="3979782"/>
                <a:ext cx="983992" cy="268935"/>
                <a:chOff x="7787207" y="2649825"/>
                <a:chExt cx="983992" cy="268935"/>
              </a:xfrm>
            </p:grpSpPr>
            <p:grpSp>
              <p:nvGrpSpPr>
                <p:cNvPr id="114" name="Group 13"/>
                <p:cNvGrpSpPr/>
                <p:nvPr/>
              </p:nvGrpSpPr>
              <p:grpSpPr>
                <a:xfrm>
                  <a:off x="7787207" y="2649825"/>
                  <a:ext cx="741348" cy="268935"/>
                  <a:chOff x="3595652" y="5076750"/>
                  <a:chExt cx="1207618" cy="329184"/>
                </a:xfrm>
              </p:grpSpPr>
              <p:sp>
                <p:nvSpPr>
                  <p:cNvPr id="116" name="Rectangle 115"/>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38</a:t>
                    </a:r>
                  </a:p>
                </p:txBody>
              </p:sp>
              <p:sp>
                <p:nvSpPr>
                  <p:cNvPr id="117" name="Rectangle 116"/>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cxnSp>
              <p:nvCxnSpPr>
                <p:cNvPr id="115" name="Straight Arrow Connector 114"/>
                <p:cNvCxnSpPr/>
                <p:nvPr/>
              </p:nvCxnSpPr>
              <p:spPr>
                <a:xfrm>
                  <a:off x="8391213" y="2787279"/>
                  <a:ext cx="37998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19" name="Group 13"/>
              <p:cNvGrpSpPr/>
              <p:nvPr/>
            </p:nvGrpSpPr>
            <p:grpSpPr>
              <a:xfrm>
                <a:off x="2151902" y="3979782"/>
                <a:ext cx="741348" cy="268935"/>
                <a:chOff x="3595652" y="5076750"/>
                <a:chExt cx="1207618" cy="329184"/>
              </a:xfrm>
            </p:grpSpPr>
            <p:sp>
              <p:nvSpPr>
                <p:cNvPr id="122" name="Rectangle 121"/>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23</a:t>
                  </a:r>
                </a:p>
              </p:txBody>
            </p:sp>
            <p:sp>
              <p:nvSpPr>
                <p:cNvPr id="123" name="Rectangle 122"/>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cxnSp>
            <p:nvCxnSpPr>
              <p:cNvPr id="120" name="Straight Arrow Connector 119"/>
              <p:cNvCxnSpPr/>
              <p:nvPr/>
            </p:nvCxnSpPr>
            <p:spPr>
              <a:xfrm>
                <a:off x="2755908" y="4117236"/>
                <a:ext cx="37998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hape 123"/>
              <p:cNvCxnSpPr/>
              <p:nvPr/>
            </p:nvCxnSpPr>
            <p:spPr>
              <a:xfrm flipV="1">
                <a:off x="2227214" y="4256339"/>
                <a:ext cx="129145" cy="262863"/>
              </a:xfrm>
              <a:prstGeom prst="bentConnector2">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25" name="Elbow Connector 142"/>
              <p:cNvCxnSpPr/>
              <p:nvPr/>
            </p:nvCxnSpPr>
            <p:spPr>
              <a:xfrm flipV="1">
                <a:off x="1771916" y="3979782"/>
                <a:ext cx="1464646" cy="134468"/>
              </a:xfrm>
              <a:prstGeom prst="bentConnector4">
                <a:avLst>
                  <a:gd name="adj1" fmla="val -120"/>
                  <a:gd name="adj2" fmla="val 205966"/>
                </a:avLst>
              </a:prstGeom>
              <a:ln>
                <a:tailEnd type="arrow"/>
              </a:ln>
            </p:spPr>
            <p:style>
              <a:lnRef idx="2">
                <a:schemeClr val="accent1"/>
              </a:lnRef>
              <a:fillRef idx="0">
                <a:schemeClr val="accent1"/>
              </a:fillRef>
              <a:effectRef idx="1">
                <a:schemeClr val="accent1"/>
              </a:effectRef>
              <a:fontRef idx="minor">
                <a:schemeClr val="tx1"/>
              </a:fontRef>
            </p:style>
          </p:cxnSp>
        </p:grpSp>
      </p:grpSp>
      <p:sp>
        <p:nvSpPr>
          <p:cNvPr id="129" name="Rectangle 128"/>
          <p:cNvSpPr/>
          <p:nvPr/>
        </p:nvSpPr>
        <p:spPr>
          <a:xfrm>
            <a:off x="5930781" y="2669321"/>
            <a:ext cx="2662954" cy="423264"/>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400" dirty="0">
                <a:solidFill>
                  <a:schemeClr val="tx1"/>
                </a:solidFill>
                <a:latin typeface="Menlo" pitchFamily="49" charset="0"/>
                <a:ea typeface="Menlo" pitchFamily="49" charset="0"/>
                <a:cs typeface="Menlo" pitchFamily="49" charset="0"/>
              </a:rPr>
              <a:t>Node * p = head;  </a:t>
            </a:r>
          </a:p>
        </p:txBody>
      </p:sp>
      <p:sp>
        <p:nvSpPr>
          <p:cNvPr id="131" name="Rectangle 130"/>
          <p:cNvSpPr/>
          <p:nvPr/>
        </p:nvSpPr>
        <p:spPr>
          <a:xfrm>
            <a:off x="5930781" y="3991982"/>
            <a:ext cx="2662954" cy="423264"/>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400" dirty="0">
                <a:solidFill>
                  <a:schemeClr val="tx1"/>
                </a:solidFill>
                <a:latin typeface="Menlo" pitchFamily="49" charset="0"/>
                <a:ea typeface="Menlo" pitchFamily="49" charset="0"/>
                <a:cs typeface="Menlo" pitchFamily="49" charset="0"/>
              </a:rPr>
              <a:t>head = head-&gt;next;  </a:t>
            </a:r>
          </a:p>
        </p:txBody>
      </p:sp>
      <p:grpSp>
        <p:nvGrpSpPr>
          <p:cNvPr id="6" name="Group 5"/>
          <p:cNvGrpSpPr/>
          <p:nvPr/>
        </p:nvGrpSpPr>
        <p:grpSpPr>
          <a:xfrm>
            <a:off x="760652" y="4580094"/>
            <a:ext cx="7922102" cy="1302819"/>
            <a:chOff x="760652" y="4580094"/>
            <a:chExt cx="7922102" cy="1302819"/>
          </a:xfrm>
        </p:grpSpPr>
        <p:sp>
          <p:nvSpPr>
            <p:cNvPr id="132" name="Rectangle 131"/>
            <p:cNvSpPr/>
            <p:nvPr/>
          </p:nvSpPr>
          <p:spPr>
            <a:xfrm>
              <a:off x="760652" y="4580094"/>
              <a:ext cx="7922102" cy="1302819"/>
            </a:xfrm>
            <a:prstGeom prst="rect">
              <a:avLst/>
            </a:prstGeom>
            <a:solidFill>
              <a:schemeClr val="bg1">
                <a:lumMod val="95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34" name="Group 49"/>
            <p:cNvGrpSpPr/>
            <p:nvPr/>
          </p:nvGrpSpPr>
          <p:grpSpPr>
            <a:xfrm>
              <a:off x="4846943" y="4953833"/>
              <a:ext cx="983992" cy="268935"/>
              <a:chOff x="7787207" y="2649825"/>
              <a:chExt cx="983992" cy="268935"/>
            </a:xfrm>
          </p:grpSpPr>
          <p:grpSp>
            <p:nvGrpSpPr>
              <p:cNvPr id="159" name="Group 13"/>
              <p:cNvGrpSpPr/>
              <p:nvPr/>
            </p:nvGrpSpPr>
            <p:grpSpPr>
              <a:xfrm>
                <a:off x="7787207" y="2649825"/>
                <a:ext cx="741348" cy="268935"/>
                <a:chOff x="3595652" y="5076750"/>
                <a:chExt cx="1207618" cy="329184"/>
              </a:xfrm>
            </p:grpSpPr>
            <p:sp>
              <p:nvSpPr>
                <p:cNvPr id="161" name="Rectangle 14"/>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89</a:t>
                  </a:r>
                </a:p>
              </p:txBody>
            </p:sp>
            <p:sp>
              <p:nvSpPr>
                <p:cNvPr id="162" name="Rectangle 161"/>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cxnSp>
            <p:nvCxnSpPr>
              <p:cNvPr id="160" name="Straight Arrow Connector 19"/>
              <p:cNvCxnSpPr/>
              <p:nvPr/>
            </p:nvCxnSpPr>
            <p:spPr>
              <a:xfrm>
                <a:off x="8391213" y="2787279"/>
                <a:ext cx="37998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35" name="Group 37"/>
            <p:cNvGrpSpPr/>
            <p:nvPr/>
          </p:nvGrpSpPr>
          <p:grpSpPr>
            <a:xfrm>
              <a:off x="5848521" y="4995335"/>
              <a:ext cx="82260" cy="186760"/>
              <a:chOff x="8102500" y="5127550"/>
              <a:chExt cx="91440" cy="228600"/>
            </a:xfrm>
          </p:grpSpPr>
          <p:cxnSp>
            <p:nvCxnSpPr>
              <p:cNvPr id="156" name="Straight Connector 155"/>
              <p:cNvCxnSpPr/>
              <p:nvPr/>
            </p:nvCxnSpPr>
            <p:spPr>
              <a:xfrm>
                <a:off x="8102500" y="5127550"/>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148220" y="5161510"/>
                <a:ext cx="0" cy="160681"/>
              </a:xfrm>
              <a:prstGeom prst="line">
                <a:avLst/>
              </a:prstGeom>
            </p:spPr>
            <p:style>
              <a:lnRef idx="2">
                <a:schemeClr val="accent1"/>
              </a:lnRef>
              <a:fillRef idx="0">
                <a:schemeClr val="accent1"/>
              </a:fillRef>
              <a:effectRef idx="1">
                <a:schemeClr val="accent1"/>
              </a:effectRef>
              <a:fontRef idx="minor">
                <a:schemeClr val="tx1"/>
              </a:fontRef>
            </p:style>
          </p:cxnSp>
          <p:cxnSp>
            <p:nvCxnSpPr>
              <p:cNvPr id="158" name="Straight Connector 157"/>
              <p:cNvCxnSpPr/>
              <p:nvPr/>
            </p:nvCxnSpPr>
            <p:spPr>
              <a:xfrm>
                <a:off x="8193940" y="5185969"/>
                <a:ext cx="0" cy="111761"/>
              </a:xfrm>
              <a:prstGeom prst="line">
                <a:avLst/>
              </a:prstGeom>
            </p:spPr>
            <p:style>
              <a:lnRef idx="2">
                <a:schemeClr val="accent1"/>
              </a:lnRef>
              <a:fillRef idx="0">
                <a:schemeClr val="accent1"/>
              </a:fillRef>
              <a:effectRef idx="1">
                <a:schemeClr val="accent1"/>
              </a:effectRef>
              <a:fontRef idx="minor">
                <a:schemeClr val="tx1"/>
              </a:fontRef>
            </p:style>
          </p:cxnSp>
        </p:grpSp>
        <p:sp>
          <p:nvSpPr>
            <p:cNvPr id="136" name="Rectangle 135"/>
            <p:cNvSpPr/>
            <p:nvPr/>
          </p:nvSpPr>
          <p:spPr>
            <a:xfrm>
              <a:off x="1318307" y="4953833"/>
              <a:ext cx="388815" cy="268935"/>
            </a:xfrm>
            <a:prstGeom prst="rect">
              <a:avLst/>
            </a:prstGeom>
            <a:solidFill>
              <a:schemeClr val="accent3">
                <a:lumMod val="20000"/>
                <a:lumOff val="80000"/>
              </a:schemeClr>
            </a:solidFill>
            <a:ln>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7" name="TextBox 136"/>
            <p:cNvSpPr txBox="1"/>
            <p:nvPr/>
          </p:nvSpPr>
          <p:spPr>
            <a:xfrm>
              <a:off x="840899" y="4975149"/>
              <a:ext cx="500688" cy="226301"/>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head</a:t>
              </a:r>
            </a:p>
          </p:txBody>
        </p:sp>
        <p:grpSp>
          <p:nvGrpSpPr>
            <p:cNvPr id="140" name="Group 50"/>
            <p:cNvGrpSpPr/>
            <p:nvPr/>
          </p:nvGrpSpPr>
          <p:grpSpPr>
            <a:xfrm>
              <a:off x="3862951" y="4953833"/>
              <a:ext cx="983992" cy="268935"/>
              <a:chOff x="7787207" y="2649825"/>
              <a:chExt cx="983992" cy="268935"/>
            </a:xfrm>
          </p:grpSpPr>
          <p:grpSp>
            <p:nvGrpSpPr>
              <p:cNvPr id="152" name="Group 13"/>
              <p:cNvGrpSpPr/>
              <p:nvPr/>
            </p:nvGrpSpPr>
            <p:grpSpPr>
              <a:xfrm>
                <a:off x="7787207" y="2649825"/>
                <a:ext cx="741348" cy="268935"/>
                <a:chOff x="3595652" y="5076750"/>
                <a:chExt cx="1207618" cy="329184"/>
              </a:xfrm>
            </p:grpSpPr>
            <p:sp>
              <p:nvSpPr>
                <p:cNvPr id="154" name="Rectangle 153"/>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62</a:t>
                  </a:r>
                </a:p>
              </p:txBody>
            </p:sp>
            <p:sp>
              <p:nvSpPr>
                <p:cNvPr id="155" name="Rectangle 154"/>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cxnSp>
            <p:nvCxnSpPr>
              <p:cNvPr id="153" name="Straight Arrow Connector 152"/>
              <p:cNvCxnSpPr/>
              <p:nvPr/>
            </p:nvCxnSpPr>
            <p:spPr>
              <a:xfrm>
                <a:off x="8391213" y="2787279"/>
                <a:ext cx="37998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41" name="Group 55"/>
            <p:cNvGrpSpPr/>
            <p:nvPr/>
          </p:nvGrpSpPr>
          <p:grpSpPr>
            <a:xfrm>
              <a:off x="2878959" y="4953833"/>
              <a:ext cx="983992" cy="268935"/>
              <a:chOff x="7787207" y="2649825"/>
              <a:chExt cx="983992" cy="268935"/>
            </a:xfrm>
          </p:grpSpPr>
          <p:grpSp>
            <p:nvGrpSpPr>
              <p:cNvPr id="148" name="Group 13"/>
              <p:cNvGrpSpPr/>
              <p:nvPr/>
            </p:nvGrpSpPr>
            <p:grpSpPr>
              <a:xfrm>
                <a:off x="7787207" y="2649825"/>
                <a:ext cx="741348" cy="268935"/>
                <a:chOff x="3595652" y="5076750"/>
                <a:chExt cx="1207618" cy="329184"/>
              </a:xfrm>
            </p:grpSpPr>
            <p:sp>
              <p:nvSpPr>
                <p:cNvPr id="150" name="Rectangle 149"/>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38</a:t>
                  </a:r>
                </a:p>
              </p:txBody>
            </p:sp>
            <p:sp>
              <p:nvSpPr>
                <p:cNvPr id="151" name="Rectangle 150"/>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cxnSp>
            <p:nvCxnSpPr>
              <p:cNvPr id="149" name="Straight Arrow Connector 148"/>
              <p:cNvCxnSpPr/>
              <p:nvPr/>
            </p:nvCxnSpPr>
            <p:spPr>
              <a:xfrm>
                <a:off x="8391213" y="2787279"/>
                <a:ext cx="37998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143" name="Straight Arrow Connector 142"/>
            <p:cNvCxnSpPr/>
            <p:nvPr/>
          </p:nvCxnSpPr>
          <p:spPr>
            <a:xfrm>
              <a:off x="1514981" y="5091287"/>
              <a:ext cx="136397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3" name="Rectangle 162"/>
          <p:cNvSpPr/>
          <p:nvPr/>
        </p:nvSpPr>
        <p:spPr>
          <a:xfrm>
            <a:off x="5930781" y="5281621"/>
            <a:ext cx="2662954" cy="423264"/>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400" dirty="0">
                <a:solidFill>
                  <a:schemeClr val="tx1"/>
                </a:solidFill>
                <a:latin typeface="Menlo" pitchFamily="49" charset="0"/>
                <a:ea typeface="Menlo" pitchFamily="49" charset="0"/>
                <a:cs typeface="Menlo" pitchFamily="49" charset="0"/>
              </a:rPr>
              <a:t>delete p;</a:t>
            </a:r>
          </a:p>
        </p:txBody>
      </p:sp>
      <p:sp>
        <p:nvSpPr>
          <p:cNvPr id="165" name="Slide Number Placeholder 164"/>
          <p:cNvSpPr>
            <a:spLocks noGrp="1"/>
          </p:cNvSpPr>
          <p:nvPr>
            <p:ph type="sldNum" sz="quarter" idx="12"/>
          </p:nvPr>
        </p:nvSpPr>
        <p:spPr/>
        <p:txBody>
          <a:bodyPr/>
          <a:lstStyle/>
          <a:p>
            <a:fld id="{A2D5F323-9395-A24C-8003-89F99F5948AE}" type="slidenum">
              <a:rPr lang="en-US" smtClean="0"/>
              <a:pPr/>
              <a:t>79</a:t>
            </a:fld>
            <a:endParaRPr lang="en-US"/>
          </a:p>
        </p:txBody>
      </p:sp>
    </p:spTree>
    <p:extLst>
      <p:ext uri="{BB962C8B-B14F-4D97-AF65-F5344CB8AC3E}">
        <p14:creationId xmlns:p14="http://schemas.microsoft.com/office/powerpoint/2010/main" val="1935904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131" grpId="0" animBg="1"/>
      <p:bldP spid="16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we going to learn?</a:t>
            </a:r>
          </a:p>
        </p:txBody>
      </p:sp>
      <p:sp>
        <p:nvSpPr>
          <p:cNvPr id="3" name="Content Placeholder 2"/>
          <p:cNvSpPr>
            <a:spLocks noGrp="1"/>
          </p:cNvSpPr>
          <p:nvPr>
            <p:ph idx="1"/>
          </p:nvPr>
        </p:nvSpPr>
        <p:spPr/>
        <p:txBody>
          <a:bodyPr/>
          <a:lstStyle/>
          <a:p>
            <a:r>
              <a:rPr lang="en-US" dirty="0"/>
              <a:t>Memory addresses and pointers </a:t>
            </a:r>
          </a:p>
          <a:p>
            <a:r>
              <a:rPr lang="en-US" dirty="0"/>
              <a:t>Pointers and arrays </a:t>
            </a:r>
          </a:p>
          <a:p>
            <a:r>
              <a:rPr lang="en-US" dirty="0"/>
              <a:t>Pass-by-reference with pointers</a:t>
            </a:r>
          </a:p>
          <a:p>
            <a:r>
              <a:rPr lang="en-US" dirty="0"/>
              <a:t>Dynamic variables </a:t>
            </a:r>
          </a:p>
          <a:p>
            <a:r>
              <a:rPr lang="en-US" dirty="0"/>
              <a:t>Dynamic arrays </a:t>
            </a:r>
          </a:p>
          <a:p>
            <a:r>
              <a:rPr lang="en-US" dirty="0"/>
              <a:t>Pointer operations</a:t>
            </a:r>
          </a:p>
        </p:txBody>
      </p:sp>
      <p:sp>
        <p:nvSpPr>
          <p:cNvPr id="5" name="Slide Number Placeholder 4"/>
          <p:cNvSpPr>
            <a:spLocks noGrp="1"/>
          </p:cNvSpPr>
          <p:nvPr>
            <p:ph type="sldNum" sz="quarter" idx="12"/>
          </p:nvPr>
        </p:nvSpPr>
        <p:spPr/>
        <p:txBody>
          <a:bodyPr/>
          <a:lstStyle/>
          <a:p>
            <a:fld id="{A2D5F323-9395-A24C-8003-89F99F5948AE}" type="slidenum">
              <a:rPr lang="en-US" smtClean="0"/>
              <a:pPr/>
              <a:t>8</a:t>
            </a:fld>
            <a:endParaRPr lang="en-US"/>
          </a:p>
        </p:txBody>
      </p:sp>
    </p:spTree>
    <p:extLst>
      <p:ext uri="{BB962C8B-B14F-4D97-AF65-F5344CB8AC3E}">
        <p14:creationId xmlns:p14="http://schemas.microsoft.com/office/powerpoint/2010/main" val="141011768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Deleting a Node</a:t>
            </a:r>
          </a:p>
        </p:txBody>
      </p:sp>
      <p:sp>
        <p:nvSpPr>
          <p:cNvPr id="3" name="Content Placeholder 2"/>
          <p:cNvSpPr>
            <a:spLocks noGrp="1"/>
          </p:cNvSpPr>
          <p:nvPr>
            <p:ph idx="1"/>
          </p:nvPr>
        </p:nvSpPr>
        <p:spPr/>
        <p:txBody>
          <a:bodyPr/>
          <a:lstStyle/>
          <a:p>
            <a:r>
              <a:rPr lang="en-US" dirty="0"/>
              <a:t>A function to delete the first node in a linked list:</a:t>
            </a:r>
          </a:p>
          <a:p>
            <a:endParaRPr lang="en-US" dirty="0"/>
          </a:p>
        </p:txBody>
      </p:sp>
      <p:sp>
        <p:nvSpPr>
          <p:cNvPr id="5" name="Rectangle 4"/>
          <p:cNvSpPr/>
          <p:nvPr/>
        </p:nvSpPr>
        <p:spPr>
          <a:xfrm>
            <a:off x="1515534" y="2319868"/>
            <a:ext cx="5833532" cy="3223176"/>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tx1"/>
                </a:solidFill>
                <a:latin typeface="Menlo" pitchFamily="49" charset="0"/>
                <a:ea typeface="Menlo" pitchFamily="49" charset="0"/>
                <a:cs typeface="Menlo" pitchFamily="49" charset="0"/>
              </a:rPr>
              <a:t>void </a:t>
            </a:r>
            <a:r>
              <a:rPr lang="en-US" sz="1600" dirty="0" err="1">
                <a:solidFill>
                  <a:schemeClr val="tx1"/>
                </a:solidFill>
                <a:latin typeface="Menlo" pitchFamily="49" charset="0"/>
                <a:ea typeface="Menlo" pitchFamily="49" charset="0"/>
                <a:cs typeface="Menlo" pitchFamily="49" charset="0"/>
              </a:rPr>
              <a:t>delete_head</a:t>
            </a:r>
            <a:r>
              <a:rPr lang="en-US" sz="1600" dirty="0">
                <a:solidFill>
                  <a:schemeClr val="tx1"/>
                </a:solidFill>
                <a:latin typeface="Menlo" pitchFamily="49" charset="0"/>
                <a:ea typeface="Menlo" pitchFamily="49" charset="0"/>
                <a:cs typeface="Menlo" pitchFamily="49" charset="0"/>
              </a:rPr>
              <a:t>( Node * </a:t>
            </a:r>
            <a:r>
              <a:rPr lang="en-US" sz="1600" b="1" dirty="0">
                <a:solidFill>
                  <a:schemeClr val="accent6">
                    <a:lumMod val="75000"/>
                  </a:schemeClr>
                </a:solidFill>
                <a:latin typeface="Menlo" pitchFamily="49" charset="0"/>
                <a:ea typeface="Menlo" pitchFamily="49" charset="0"/>
                <a:cs typeface="Menlo" pitchFamily="49" charset="0"/>
              </a:rPr>
              <a:t>&amp; </a:t>
            </a:r>
            <a:r>
              <a:rPr lang="en-US" sz="1600" dirty="0">
                <a:solidFill>
                  <a:schemeClr val="tx1"/>
                </a:solidFill>
                <a:latin typeface="Menlo" pitchFamily="49" charset="0"/>
                <a:ea typeface="Menlo" pitchFamily="49" charset="0"/>
                <a:cs typeface="Menlo" pitchFamily="49" charset="0"/>
              </a:rPr>
              <a:t>head)</a:t>
            </a:r>
          </a:p>
          <a:p>
            <a:r>
              <a:rPr lang="en-US" sz="1600" dirty="0">
                <a:solidFill>
                  <a:schemeClr val="tx1"/>
                </a:solidFill>
                <a:latin typeface="Menlo" pitchFamily="49" charset="0"/>
                <a:ea typeface="Menlo" pitchFamily="49" charset="0"/>
                <a:cs typeface="Menlo" pitchFamily="49" charset="0"/>
              </a:rPr>
              <a:t>{</a:t>
            </a:r>
          </a:p>
          <a:p>
            <a:r>
              <a:rPr lang="en-US" sz="1600" dirty="0">
                <a:solidFill>
                  <a:schemeClr val="tx1"/>
                </a:solidFill>
                <a:latin typeface="Menlo" pitchFamily="49" charset="0"/>
                <a:ea typeface="Menlo" pitchFamily="49" charset="0"/>
                <a:cs typeface="Menlo" pitchFamily="49" charset="0"/>
              </a:rPr>
              <a:t>	if (head != NULL) {</a:t>
            </a:r>
          </a:p>
          <a:p>
            <a:r>
              <a:rPr lang="en-US" sz="1600" dirty="0">
                <a:solidFill>
                  <a:schemeClr val="tx1"/>
                </a:solidFill>
                <a:latin typeface="Menlo" pitchFamily="49" charset="0"/>
                <a:ea typeface="Menlo" pitchFamily="49" charset="0"/>
                <a:cs typeface="Menlo" pitchFamily="49" charset="0"/>
              </a:rPr>
              <a:t>		Node * p = head;</a:t>
            </a:r>
          </a:p>
          <a:p>
            <a:r>
              <a:rPr lang="en-US" sz="1600" dirty="0">
                <a:solidFill>
                  <a:schemeClr val="tx1"/>
                </a:solidFill>
                <a:latin typeface="Menlo" pitchFamily="49" charset="0"/>
                <a:ea typeface="Menlo" pitchFamily="49" charset="0"/>
                <a:cs typeface="Menlo" pitchFamily="49" charset="0"/>
              </a:rPr>
              <a:t>		head = head-&gt;next;</a:t>
            </a:r>
          </a:p>
          <a:p>
            <a:r>
              <a:rPr lang="en-US" sz="1600" dirty="0">
                <a:solidFill>
                  <a:schemeClr val="tx1"/>
                </a:solidFill>
                <a:latin typeface="Menlo" pitchFamily="49" charset="0"/>
                <a:ea typeface="Menlo" pitchFamily="49" charset="0"/>
                <a:cs typeface="Menlo" pitchFamily="49" charset="0"/>
              </a:rPr>
              <a:t>		delete p;</a:t>
            </a:r>
          </a:p>
          <a:p>
            <a:r>
              <a:rPr lang="en-US" sz="1600" dirty="0">
                <a:solidFill>
                  <a:schemeClr val="tx1"/>
                </a:solidFill>
                <a:latin typeface="Menlo" pitchFamily="49" charset="0"/>
                <a:ea typeface="Menlo" pitchFamily="49" charset="0"/>
                <a:cs typeface="Menlo" pitchFamily="49" charset="0"/>
              </a:rPr>
              <a:t>	}</a:t>
            </a:r>
          </a:p>
          <a:p>
            <a:r>
              <a:rPr lang="en-US" sz="1600" dirty="0">
                <a:solidFill>
                  <a:schemeClr val="tx1"/>
                </a:solidFill>
                <a:latin typeface="Menlo" pitchFamily="49" charset="0"/>
                <a:ea typeface="Menlo" pitchFamily="49" charset="0"/>
                <a:cs typeface="Menlo" pitchFamily="49" charset="0"/>
              </a:rPr>
              <a:t>}</a:t>
            </a:r>
          </a:p>
        </p:txBody>
      </p:sp>
      <p:sp>
        <p:nvSpPr>
          <p:cNvPr id="6" name="Rounded Rectangle 5"/>
          <p:cNvSpPr/>
          <p:nvPr/>
        </p:nvSpPr>
        <p:spPr>
          <a:xfrm>
            <a:off x="5683098" y="3282913"/>
            <a:ext cx="3187947" cy="37468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latin typeface="Segoe Print" pitchFamily="2" charset="0"/>
              </a:rPr>
              <a:t>Make sure the list is not empty</a:t>
            </a:r>
            <a:endParaRPr lang="en-US" sz="1200" dirty="0">
              <a:latin typeface="Menlo" pitchFamily="49" charset="0"/>
              <a:ea typeface="Menlo" pitchFamily="49" charset="0"/>
              <a:cs typeface="Menlo" pitchFamily="49" charset="0"/>
            </a:endParaRPr>
          </a:p>
        </p:txBody>
      </p:sp>
      <p:cxnSp>
        <p:nvCxnSpPr>
          <p:cNvPr id="7" name="Straight Arrow Connector 6"/>
          <p:cNvCxnSpPr>
            <a:stCxn id="6" idx="1"/>
          </p:cNvCxnSpPr>
          <p:nvPr/>
        </p:nvCxnSpPr>
        <p:spPr>
          <a:xfrm flipH="1" flipV="1">
            <a:off x="4143122" y="3282913"/>
            <a:ext cx="1539976" cy="187344"/>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10" name="Slide Number Placeholder 9"/>
          <p:cNvSpPr>
            <a:spLocks noGrp="1"/>
          </p:cNvSpPr>
          <p:nvPr>
            <p:ph type="sldNum" sz="quarter" idx="12"/>
          </p:nvPr>
        </p:nvSpPr>
        <p:spPr/>
        <p:txBody>
          <a:bodyPr/>
          <a:lstStyle/>
          <a:p>
            <a:fld id="{A2D5F323-9395-A24C-8003-89F99F5948AE}" type="slidenum">
              <a:rPr lang="en-US" smtClean="0"/>
              <a:pPr/>
              <a:t>80</a:t>
            </a:fld>
            <a:endParaRPr lang="en-US"/>
          </a:p>
        </p:txBody>
      </p:sp>
      <p:sp>
        <p:nvSpPr>
          <p:cNvPr id="12" name="TextBox 11"/>
          <p:cNvSpPr txBox="1"/>
          <p:nvPr/>
        </p:nvSpPr>
        <p:spPr>
          <a:xfrm>
            <a:off x="1515534" y="5543044"/>
            <a:ext cx="2159309" cy="369332"/>
          </a:xfrm>
          <a:prstGeom prst="rect">
            <a:avLst/>
          </a:prstGeom>
          <a:noFill/>
        </p:spPr>
        <p:txBody>
          <a:bodyPr wrap="none" rtlCol="0">
            <a:spAutoFit/>
          </a:bodyPr>
          <a:lstStyle/>
          <a:p>
            <a:r>
              <a:rPr lang="en-US" dirty="0"/>
              <a:t>build_list_sorted.cpp</a:t>
            </a:r>
          </a:p>
        </p:txBody>
      </p:sp>
    </p:spTree>
    <p:extLst>
      <p:ext uri="{BB962C8B-B14F-4D97-AF65-F5344CB8AC3E}">
        <p14:creationId xmlns:p14="http://schemas.microsoft.com/office/powerpoint/2010/main" val="161035761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84077"/>
            <a:ext cx="8229600" cy="4525963"/>
          </a:xfrm>
        </p:spPr>
        <p:txBody>
          <a:bodyPr>
            <a:normAutofit/>
          </a:bodyPr>
          <a:lstStyle/>
          <a:p>
            <a:r>
              <a:rPr lang="en-US" sz="2400" dirty="0"/>
              <a:t>To remove a node after the node pointed to by </a:t>
            </a:r>
            <a:r>
              <a:rPr lang="en-US" sz="2000" dirty="0">
                <a:latin typeface="Menlo" pitchFamily="49" charset="0"/>
                <a:ea typeface="Menlo" pitchFamily="49" charset="0"/>
                <a:cs typeface="Menlo" pitchFamily="49" charset="0"/>
              </a:rPr>
              <a:t>after</a:t>
            </a:r>
            <a:r>
              <a:rPr lang="en-US" sz="2400" dirty="0"/>
              <a:t>, i.e. the node with number 62</a:t>
            </a:r>
          </a:p>
        </p:txBody>
      </p:sp>
      <p:sp>
        <p:nvSpPr>
          <p:cNvPr id="277" name="Rectangle 276"/>
          <p:cNvSpPr/>
          <p:nvPr/>
        </p:nvSpPr>
        <p:spPr>
          <a:xfrm>
            <a:off x="394573" y="5255913"/>
            <a:ext cx="8585200" cy="1101902"/>
          </a:xfrm>
          <a:prstGeom prst="rect">
            <a:avLst/>
          </a:prstGeom>
          <a:solidFill>
            <a:schemeClr val="bg1">
              <a:lumMod val="95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6" name="Rectangle 275"/>
          <p:cNvSpPr/>
          <p:nvPr/>
        </p:nvSpPr>
        <p:spPr>
          <a:xfrm>
            <a:off x="394573" y="4154011"/>
            <a:ext cx="8585200" cy="1101902"/>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Deleting a Node</a:t>
            </a:r>
          </a:p>
        </p:txBody>
      </p:sp>
      <p:grpSp>
        <p:nvGrpSpPr>
          <p:cNvPr id="198" name="Group 197"/>
          <p:cNvGrpSpPr/>
          <p:nvPr/>
        </p:nvGrpSpPr>
        <p:grpSpPr>
          <a:xfrm>
            <a:off x="562019" y="2284848"/>
            <a:ext cx="5089882" cy="670445"/>
            <a:chOff x="562019" y="2479056"/>
            <a:chExt cx="5089882" cy="670445"/>
          </a:xfrm>
        </p:grpSpPr>
        <p:grpSp>
          <p:nvGrpSpPr>
            <p:cNvPr id="37" name="Group 49"/>
            <p:cNvGrpSpPr/>
            <p:nvPr/>
          </p:nvGrpSpPr>
          <p:grpSpPr>
            <a:xfrm>
              <a:off x="4568063" y="2479056"/>
              <a:ext cx="983992" cy="268935"/>
              <a:chOff x="7787207" y="2649825"/>
              <a:chExt cx="983992" cy="268935"/>
            </a:xfrm>
          </p:grpSpPr>
          <p:grpSp>
            <p:nvGrpSpPr>
              <p:cNvPr id="69" name="Group 13"/>
              <p:cNvGrpSpPr/>
              <p:nvPr/>
            </p:nvGrpSpPr>
            <p:grpSpPr>
              <a:xfrm>
                <a:off x="7787207" y="2649825"/>
                <a:ext cx="741348" cy="268935"/>
                <a:chOff x="3595652" y="5076750"/>
                <a:chExt cx="1207618" cy="329184"/>
              </a:xfrm>
            </p:grpSpPr>
            <p:sp>
              <p:nvSpPr>
                <p:cNvPr id="71" name="Rectangle 14"/>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89</a:t>
                  </a:r>
                </a:p>
              </p:txBody>
            </p:sp>
            <p:sp>
              <p:nvSpPr>
                <p:cNvPr id="72" name="Rectangle 71"/>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cxnSp>
            <p:nvCxnSpPr>
              <p:cNvPr id="70" name="Straight Arrow Connector 19"/>
              <p:cNvCxnSpPr/>
              <p:nvPr/>
            </p:nvCxnSpPr>
            <p:spPr>
              <a:xfrm>
                <a:off x="8391213" y="2787279"/>
                <a:ext cx="37998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38" name="Group 37"/>
            <p:cNvGrpSpPr/>
            <p:nvPr/>
          </p:nvGrpSpPr>
          <p:grpSpPr>
            <a:xfrm>
              <a:off x="5569641" y="2520558"/>
              <a:ext cx="82260" cy="186760"/>
              <a:chOff x="8102500" y="5127550"/>
              <a:chExt cx="91440" cy="228600"/>
            </a:xfrm>
          </p:grpSpPr>
          <p:cxnSp>
            <p:nvCxnSpPr>
              <p:cNvPr id="66" name="Straight Connector 65"/>
              <p:cNvCxnSpPr/>
              <p:nvPr/>
            </p:nvCxnSpPr>
            <p:spPr>
              <a:xfrm>
                <a:off x="8102500" y="5127550"/>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8148220" y="5161510"/>
                <a:ext cx="0" cy="160681"/>
              </a:xfrm>
              <a:prstGeom prst="line">
                <a:avLst/>
              </a:prstGeom>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8193940" y="5185969"/>
                <a:ext cx="0" cy="111761"/>
              </a:xfrm>
              <a:prstGeom prst="line">
                <a:avLst/>
              </a:prstGeom>
            </p:spPr>
            <p:style>
              <a:lnRef idx="2">
                <a:schemeClr val="accent1"/>
              </a:lnRef>
              <a:fillRef idx="0">
                <a:schemeClr val="accent1"/>
              </a:fillRef>
              <a:effectRef idx="1">
                <a:schemeClr val="accent1"/>
              </a:effectRef>
              <a:fontRef idx="minor">
                <a:schemeClr val="tx1"/>
              </a:fontRef>
            </p:style>
          </p:cxnSp>
        </p:grpSp>
        <p:sp>
          <p:nvSpPr>
            <p:cNvPr id="39" name="Rectangle 38"/>
            <p:cNvSpPr/>
            <p:nvPr/>
          </p:nvSpPr>
          <p:spPr>
            <a:xfrm>
              <a:off x="1039427" y="2479056"/>
              <a:ext cx="388815" cy="268935"/>
            </a:xfrm>
            <a:prstGeom prst="rect">
              <a:avLst/>
            </a:prstGeom>
            <a:solidFill>
              <a:schemeClr val="accent3">
                <a:lumMod val="20000"/>
                <a:lumOff val="80000"/>
              </a:schemeClr>
            </a:solidFill>
            <a:ln>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 name="TextBox 39"/>
            <p:cNvSpPr txBox="1"/>
            <p:nvPr/>
          </p:nvSpPr>
          <p:spPr>
            <a:xfrm>
              <a:off x="562019" y="2500372"/>
              <a:ext cx="500688" cy="226301"/>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head</a:t>
              </a:r>
            </a:p>
          </p:txBody>
        </p:sp>
        <p:sp>
          <p:nvSpPr>
            <p:cNvPr id="41" name="Rectangle 40"/>
            <p:cNvSpPr/>
            <p:nvPr/>
          </p:nvSpPr>
          <p:spPr>
            <a:xfrm>
              <a:off x="2397348" y="2887045"/>
              <a:ext cx="187845" cy="247617"/>
            </a:xfrm>
            <a:prstGeom prst="rect">
              <a:avLst/>
            </a:prstGeom>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42" name="TextBox 41"/>
            <p:cNvSpPr txBox="1"/>
            <p:nvPr/>
          </p:nvSpPr>
          <p:spPr>
            <a:xfrm>
              <a:off x="1755972" y="2872502"/>
              <a:ext cx="769758" cy="276999"/>
            </a:xfrm>
            <a:prstGeom prst="rect">
              <a:avLst/>
            </a:prstGeom>
            <a:noFill/>
          </p:spPr>
          <p:txBody>
            <a:bodyPr wrap="square" rtlCol="0">
              <a:spAutoFit/>
            </a:bodyPr>
            <a:lstStyle/>
            <a:p>
              <a:r>
                <a:rPr lang="en-US" sz="1200" dirty="0">
                  <a:latin typeface="Menlo" pitchFamily="49" charset="0"/>
                  <a:ea typeface="Menlo" pitchFamily="49" charset="0"/>
                  <a:cs typeface="Menlo" pitchFamily="49" charset="0"/>
                </a:rPr>
                <a:t>after</a:t>
              </a:r>
            </a:p>
          </p:txBody>
        </p:sp>
        <p:grpSp>
          <p:nvGrpSpPr>
            <p:cNvPr id="43" name="Group 50"/>
            <p:cNvGrpSpPr/>
            <p:nvPr/>
          </p:nvGrpSpPr>
          <p:grpSpPr>
            <a:xfrm>
              <a:off x="3584071" y="2479056"/>
              <a:ext cx="983992" cy="268935"/>
              <a:chOff x="7787207" y="2649825"/>
              <a:chExt cx="983992" cy="268935"/>
            </a:xfrm>
          </p:grpSpPr>
          <p:grpSp>
            <p:nvGrpSpPr>
              <p:cNvPr id="62" name="Group 13"/>
              <p:cNvGrpSpPr/>
              <p:nvPr/>
            </p:nvGrpSpPr>
            <p:grpSpPr>
              <a:xfrm>
                <a:off x="7787207" y="2649825"/>
                <a:ext cx="741348" cy="268935"/>
                <a:chOff x="3595652" y="5076750"/>
                <a:chExt cx="1207618" cy="329184"/>
              </a:xfrm>
            </p:grpSpPr>
            <p:sp>
              <p:nvSpPr>
                <p:cNvPr id="64" name="Rectangle 63"/>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62</a:t>
                  </a:r>
                </a:p>
              </p:txBody>
            </p:sp>
            <p:sp>
              <p:nvSpPr>
                <p:cNvPr id="65" name="Rectangle 64"/>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cxnSp>
            <p:nvCxnSpPr>
              <p:cNvPr id="63" name="Straight Arrow Connector 62"/>
              <p:cNvCxnSpPr/>
              <p:nvPr/>
            </p:nvCxnSpPr>
            <p:spPr>
              <a:xfrm>
                <a:off x="8391213" y="2787279"/>
                <a:ext cx="37998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44" name="Group 55"/>
            <p:cNvGrpSpPr/>
            <p:nvPr/>
          </p:nvGrpSpPr>
          <p:grpSpPr>
            <a:xfrm>
              <a:off x="2600079" y="2479056"/>
              <a:ext cx="983992" cy="268935"/>
              <a:chOff x="7787207" y="2649825"/>
              <a:chExt cx="983992" cy="268935"/>
            </a:xfrm>
          </p:grpSpPr>
          <p:grpSp>
            <p:nvGrpSpPr>
              <p:cNvPr id="58" name="Group 13"/>
              <p:cNvGrpSpPr/>
              <p:nvPr/>
            </p:nvGrpSpPr>
            <p:grpSpPr>
              <a:xfrm>
                <a:off x="7787207" y="2649825"/>
                <a:ext cx="741348" cy="268935"/>
                <a:chOff x="3595652" y="5076750"/>
                <a:chExt cx="1207618" cy="329184"/>
              </a:xfrm>
            </p:grpSpPr>
            <p:sp>
              <p:nvSpPr>
                <p:cNvPr id="60" name="Rectangle 59"/>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38</a:t>
                  </a:r>
                </a:p>
              </p:txBody>
            </p:sp>
            <p:sp>
              <p:nvSpPr>
                <p:cNvPr id="61" name="Rectangle 60"/>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cxnSp>
            <p:nvCxnSpPr>
              <p:cNvPr id="59" name="Straight Arrow Connector 58"/>
              <p:cNvCxnSpPr/>
              <p:nvPr/>
            </p:nvCxnSpPr>
            <p:spPr>
              <a:xfrm>
                <a:off x="8391213" y="2787279"/>
                <a:ext cx="37998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45" name="Group 60"/>
            <p:cNvGrpSpPr/>
            <p:nvPr/>
          </p:nvGrpSpPr>
          <p:grpSpPr>
            <a:xfrm>
              <a:off x="1236101" y="2479056"/>
              <a:ext cx="1363978" cy="268935"/>
              <a:chOff x="7407221" y="2649825"/>
              <a:chExt cx="1363978" cy="268935"/>
            </a:xfrm>
          </p:grpSpPr>
          <p:grpSp>
            <p:nvGrpSpPr>
              <p:cNvPr id="53" name="Group 13"/>
              <p:cNvGrpSpPr/>
              <p:nvPr/>
            </p:nvGrpSpPr>
            <p:grpSpPr>
              <a:xfrm>
                <a:off x="7787207" y="2649825"/>
                <a:ext cx="741348" cy="268935"/>
                <a:chOff x="3595652" y="5076750"/>
                <a:chExt cx="1207618" cy="329184"/>
              </a:xfrm>
            </p:grpSpPr>
            <p:sp>
              <p:nvSpPr>
                <p:cNvPr id="56" name="Rectangle 55"/>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23</a:t>
                  </a:r>
                </a:p>
              </p:txBody>
            </p:sp>
            <p:sp>
              <p:nvSpPr>
                <p:cNvPr id="57" name="Rectangle 56"/>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cxnSp>
            <p:nvCxnSpPr>
              <p:cNvPr id="54" name="Straight Arrow Connector 53"/>
              <p:cNvCxnSpPr/>
              <p:nvPr/>
            </p:nvCxnSpPr>
            <p:spPr>
              <a:xfrm>
                <a:off x="8391213" y="2787279"/>
                <a:ext cx="37998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a:off x="7407221" y="2787279"/>
                <a:ext cx="37998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50" name="Shape 49"/>
            <p:cNvCxnSpPr/>
            <p:nvPr/>
          </p:nvCxnSpPr>
          <p:spPr>
            <a:xfrm flipV="1">
              <a:off x="2525924" y="2747991"/>
              <a:ext cx="129145" cy="262863"/>
            </a:xfrm>
            <a:prstGeom prst="bentConnector2">
              <a:avLst/>
            </a:prstGeom>
            <a:ln>
              <a:tailEnd type="arrow"/>
            </a:ln>
          </p:spPr>
          <p:style>
            <a:lnRef idx="2">
              <a:schemeClr val="accent6"/>
            </a:lnRef>
            <a:fillRef idx="0">
              <a:schemeClr val="accent6"/>
            </a:fillRef>
            <a:effectRef idx="1">
              <a:schemeClr val="accent6"/>
            </a:effectRef>
            <a:fontRef idx="minor">
              <a:schemeClr val="tx1"/>
            </a:fontRef>
          </p:style>
        </p:cxnSp>
      </p:grpSp>
      <p:sp>
        <p:nvSpPr>
          <p:cNvPr id="111" name="Rectangle 110"/>
          <p:cNvSpPr/>
          <p:nvPr/>
        </p:nvSpPr>
        <p:spPr>
          <a:xfrm>
            <a:off x="5816434" y="4356697"/>
            <a:ext cx="2803936" cy="423264"/>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400" dirty="0">
                <a:solidFill>
                  <a:schemeClr val="tx1"/>
                </a:solidFill>
                <a:latin typeface="Menlo" pitchFamily="49" charset="0"/>
                <a:ea typeface="Menlo" pitchFamily="49" charset="0"/>
                <a:cs typeface="Menlo" pitchFamily="49" charset="0"/>
              </a:rPr>
              <a:t>after-&gt;next = p-&gt;next;</a:t>
            </a:r>
          </a:p>
        </p:txBody>
      </p:sp>
      <p:grpSp>
        <p:nvGrpSpPr>
          <p:cNvPr id="196" name="Group 195"/>
          <p:cNvGrpSpPr/>
          <p:nvPr/>
        </p:nvGrpSpPr>
        <p:grpSpPr>
          <a:xfrm>
            <a:off x="562019" y="4387794"/>
            <a:ext cx="5089882" cy="670445"/>
            <a:chOff x="850926" y="3731014"/>
            <a:chExt cx="5089882" cy="670445"/>
          </a:xfrm>
        </p:grpSpPr>
        <p:grpSp>
          <p:nvGrpSpPr>
            <p:cNvPr id="112" name="Group 49"/>
            <p:cNvGrpSpPr/>
            <p:nvPr/>
          </p:nvGrpSpPr>
          <p:grpSpPr>
            <a:xfrm>
              <a:off x="4856970" y="3731014"/>
              <a:ext cx="983992" cy="268935"/>
              <a:chOff x="7787207" y="2649825"/>
              <a:chExt cx="983992" cy="268935"/>
            </a:xfrm>
          </p:grpSpPr>
          <p:grpSp>
            <p:nvGrpSpPr>
              <p:cNvPr id="113" name="Group 13"/>
              <p:cNvGrpSpPr/>
              <p:nvPr/>
            </p:nvGrpSpPr>
            <p:grpSpPr>
              <a:xfrm>
                <a:off x="7787207" y="2649825"/>
                <a:ext cx="741348" cy="268935"/>
                <a:chOff x="3595652" y="5076750"/>
                <a:chExt cx="1207618" cy="329184"/>
              </a:xfrm>
            </p:grpSpPr>
            <p:sp>
              <p:nvSpPr>
                <p:cNvPr id="115" name="Rectangle 14"/>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89</a:t>
                  </a:r>
                </a:p>
              </p:txBody>
            </p:sp>
            <p:sp>
              <p:nvSpPr>
                <p:cNvPr id="116" name="Rectangle 115"/>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cxnSp>
            <p:nvCxnSpPr>
              <p:cNvPr id="114" name="Straight Arrow Connector 19"/>
              <p:cNvCxnSpPr/>
              <p:nvPr/>
            </p:nvCxnSpPr>
            <p:spPr>
              <a:xfrm>
                <a:off x="8391213" y="2787279"/>
                <a:ext cx="37998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17" name="Group 116"/>
            <p:cNvGrpSpPr/>
            <p:nvPr/>
          </p:nvGrpSpPr>
          <p:grpSpPr>
            <a:xfrm>
              <a:off x="5858548" y="3772516"/>
              <a:ext cx="82260" cy="186760"/>
              <a:chOff x="8102500" y="5127550"/>
              <a:chExt cx="91440" cy="228600"/>
            </a:xfrm>
          </p:grpSpPr>
          <p:cxnSp>
            <p:nvCxnSpPr>
              <p:cNvPr id="118" name="Straight Connector 117"/>
              <p:cNvCxnSpPr/>
              <p:nvPr/>
            </p:nvCxnSpPr>
            <p:spPr>
              <a:xfrm>
                <a:off x="8102500" y="5127550"/>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8148220" y="5161510"/>
                <a:ext cx="0" cy="160681"/>
              </a:xfrm>
              <a:prstGeom prst="line">
                <a:avLst/>
              </a:prstGeom>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a:off x="8193940" y="5185969"/>
                <a:ext cx="0" cy="111761"/>
              </a:xfrm>
              <a:prstGeom prst="line">
                <a:avLst/>
              </a:prstGeom>
            </p:spPr>
            <p:style>
              <a:lnRef idx="2">
                <a:schemeClr val="accent1"/>
              </a:lnRef>
              <a:fillRef idx="0">
                <a:schemeClr val="accent1"/>
              </a:fillRef>
              <a:effectRef idx="1">
                <a:schemeClr val="accent1"/>
              </a:effectRef>
              <a:fontRef idx="minor">
                <a:schemeClr val="tx1"/>
              </a:fontRef>
            </p:style>
          </p:cxnSp>
        </p:grpSp>
        <p:sp>
          <p:nvSpPr>
            <p:cNvPr id="121" name="Rectangle 120"/>
            <p:cNvSpPr/>
            <p:nvPr/>
          </p:nvSpPr>
          <p:spPr>
            <a:xfrm>
              <a:off x="1328334" y="3731014"/>
              <a:ext cx="388815" cy="268935"/>
            </a:xfrm>
            <a:prstGeom prst="rect">
              <a:avLst/>
            </a:prstGeom>
            <a:solidFill>
              <a:schemeClr val="accent3">
                <a:lumMod val="20000"/>
                <a:lumOff val="80000"/>
              </a:schemeClr>
            </a:solidFill>
            <a:ln>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2" name="TextBox 121"/>
            <p:cNvSpPr txBox="1"/>
            <p:nvPr/>
          </p:nvSpPr>
          <p:spPr>
            <a:xfrm>
              <a:off x="850926" y="3752330"/>
              <a:ext cx="500688" cy="226301"/>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head</a:t>
              </a:r>
            </a:p>
          </p:txBody>
        </p:sp>
        <p:sp>
          <p:nvSpPr>
            <p:cNvPr id="123" name="Rectangle 122"/>
            <p:cNvSpPr/>
            <p:nvPr/>
          </p:nvSpPr>
          <p:spPr>
            <a:xfrm>
              <a:off x="2686255" y="4139003"/>
              <a:ext cx="187845" cy="247617"/>
            </a:xfrm>
            <a:prstGeom prst="rect">
              <a:avLst/>
            </a:prstGeom>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24" name="TextBox 123"/>
            <p:cNvSpPr txBox="1"/>
            <p:nvPr/>
          </p:nvSpPr>
          <p:spPr>
            <a:xfrm>
              <a:off x="2044879" y="4124460"/>
              <a:ext cx="769758" cy="276999"/>
            </a:xfrm>
            <a:prstGeom prst="rect">
              <a:avLst/>
            </a:prstGeom>
            <a:noFill/>
          </p:spPr>
          <p:txBody>
            <a:bodyPr wrap="square" rtlCol="0">
              <a:spAutoFit/>
            </a:bodyPr>
            <a:lstStyle/>
            <a:p>
              <a:r>
                <a:rPr lang="en-US" sz="1200" dirty="0">
                  <a:latin typeface="Menlo" pitchFamily="49" charset="0"/>
                  <a:ea typeface="Menlo" pitchFamily="49" charset="0"/>
                  <a:cs typeface="Menlo" pitchFamily="49" charset="0"/>
                </a:rPr>
                <a:t>after</a:t>
              </a:r>
            </a:p>
          </p:txBody>
        </p:sp>
        <p:grpSp>
          <p:nvGrpSpPr>
            <p:cNvPr id="125" name="Group 50"/>
            <p:cNvGrpSpPr/>
            <p:nvPr/>
          </p:nvGrpSpPr>
          <p:grpSpPr>
            <a:xfrm>
              <a:off x="3872978" y="3731014"/>
              <a:ext cx="983992" cy="268935"/>
              <a:chOff x="7787207" y="2649825"/>
              <a:chExt cx="983992" cy="268935"/>
            </a:xfrm>
          </p:grpSpPr>
          <p:grpSp>
            <p:nvGrpSpPr>
              <p:cNvPr id="126" name="Group 13"/>
              <p:cNvGrpSpPr/>
              <p:nvPr/>
            </p:nvGrpSpPr>
            <p:grpSpPr>
              <a:xfrm>
                <a:off x="7787207" y="2649825"/>
                <a:ext cx="741348" cy="268935"/>
                <a:chOff x="3595652" y="5076750"/>
                <a:chExt cx="1207618" cy="329184"/>
              </a:xfrm>
            </p:grpSpPr>
            <p:sp>
              <p:nvSpPr>
                <p:cNvPr id="128" name="Rectangle 127"/>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62</a:t>
                  </a:r>
                </a:p>
              </p:txBody>
            </p:sp>
            <p:sp>
              <p:nvSpPr>
                <p:cNvPr id="129" name="Rectangle 128"/>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cxnSp>
            <p:nvCxnSpPr>
              <p:cNvPr id="127" name="Straight Arrow Connector 126"/>
              <p:cNvCxnSpPr/>
              <p:nvPr/>
            </p:nvCxnSpPr>
            <p:spPr>
              <a:xfrm>
                <a:off x="8391213" y="2787279"/>
                <a:ext cx="37998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31" name="Group 13"/>
            <p:cNvGrpSpPr/>
            <p:nvPr/>
          </p:nvGrpSpPr>
          <p:grpSpPr>
            <a:xfrm>
              <a:off x="2888986" y="3731014"/>
              <a:ext cx="741348" cy="268935"/>
              <a:chOff x="3595652" y="5076750"/>
              <a:chExt cx="1207618" cy="329184"/>
            </a:xfrm>
          </p:grpSpPr>
          <p:sp>
            <p:nvSpPr>
              <p:cNvPr id="133" name="Rectangle 132"/>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38</a:t>
                </a:r>
              </a:p>
            </p:txBody>
          </p:sp>
          <p:sp>
            <p:nvSpPr>
              <p:cNvPr id="134" name="Rectangle 133"/>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grpSp>
          <p:nvGrpSpPr>
            <p:cNvPr id="135" name="Group 60"/>
            <p:cNvGrpSpPr/>
            <p:nvPr/>
          </p:nvGrpSpPr>
          <p:grpSpPr>
            <a:xfrm>
              <a:off x="1525008" y="3731014"/>
              <a:ext cx="1363978" cy="268935"/>
              <a:chOff x="7407221" y="2649825"/>
              <a:chExt cx="1363978" cy="268935"/>
            </a:xfrm>
          </p:grpSpPr>
          <p:grpSp>
            <p:nvGrpSpPr>
              <p:cNvPr id="136" name="Group 13"/>
              <p:cNvGrpSpPr/>
              <p:nvPr/>
            </p:nvGrpSpPr>
            <p:grpSpPr>
              <a:xfrm>
                <a:off x="7787207" y="2649825"/>
                <a:ext cx="741348" cy="268935"/>
                <a:chOff x="3595652" y="5076750"/>
                <a:chExt cx="1207618" cy="329184"/>
              </a:xfrm>
            </p:grpSpPr>
            <p:sp>
              <p:nvSpPr>
                <p:cNvPr id="139" name="Rectangle 138"/>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23</a:t>
                  </a:r>
                </a:p>
              </p:txBody>
            </p:sp>
            <p:sp>
              <p:nvSpPr>
                <p:cNvPr id="140" name="Rectangle 139"/>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cxnSp>
            <p:nvCxnSpPr>
              <p:cNvPr id="137" name="Straight Arrow Connector 136"/>
              <p:cNvCxnSpPr/>
              <p:nvPr/>
            </p:nvCxnSpPr>
            <p:spPr>
              <a:xfrm>
                <a:off x="8391213" y="2787279"/>
                <a:ext cx="37998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7407221" y="2787279"/>
                <a:ext cx="37998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141" name="Shape 140"/>
            <p:cNvCxnSpPr/>
            <p:nvPr/>
          </p:nvCxnSpPr>
          <p:spPr>
            <a:xfrm flipV="1">
              <a:off x="2814831" y="3999949"/>
              <a:ext cx="129145" cy="262863"/>
            </a:xfrm>
            <a:prstGeom prst="bentConnector2">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43" name="Elbow Connector 142"/>
            <p:cNvCxnSpPr/>
            <p:nvPr/>
          </p:nvCxnSpPr>
          <p:spPr>
            <a:xfrm flipV="1">
              <a:off x="3511434" y="3731014"/>
              <a:ext cx="1464646" cy="134468"/>
            </a:xfrm>
            <a:prstGeom prst="bentConnector4">
              <a:avLst>
                <a:gd name="adj1" fmla="val -120"/>
                <a:gd name="adj2" fmla="val 205966"/>
              </a:avLst>
            </a:prstGeom>
            <a:ln>
              <a:tailEnd type="arrow"/>
            </a:ln>
          </p:spPr>
          <p:style>
            <a:lnRef idx="2">
              <a:schemeClr val="accent1"/>
            </a:lnRef>
            <a:fillRef idx="0">
              <a:schemeClr val="accent1"/>
            </a:fillRef>
            <a:effectRef idx="1">
              <a:schemeClr val="accent1"/>
            </a:effectRef>
            <a:fontRef idx="minor">
              <a:schemeClr val="tx1"/>
            </a:fontRef>
          </p:style>
        </p:cxnSp>
        <p:sp>
          <p:nvSpPr>
            <p:cNvPr id="158" name="Rectangle 157"/>
            <p:cNvSpPr/>
            <p:nvPr/>
          </p:nvSpPr>
          <p:spPr>
            <a:xfrm>
              <a:off x="3744402" y="4139003"/>
              <a:ext cx="187845" cy="247617"/>
            </a:xfrm>
            <a:prstGeom prst="rect">
              <a:avLst/>
            </a:prstGeom>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59" name="TextBox 158"/>
            <p:cNvSpPr txBox="1"/>
            <p:nvPr/>
          </p:nvSpPr>
          <p:spPr>
            <a:xfrm>
              <a:off x="3511434" y="4124460"/>
              <a:ext cx="361350" cy="276999"/>
            </a:xfrm>
            <a:prstGeom prst="rect">
              <a:avLst/>
            </a:prstGeom>
            <a:noFill/>
          </p:spPr>
          <p:txBody>
            <a:bodyPr wrap="square" rtlCol="0">
              <a:spAutoFit/>
            </a:bodyPr>
            <a:lstStyle/>
            <a:p>
              <a:r>
                <a:rPr lang="en-US" sz="1200" dirty="0">
                  <a:latin typeface="Menlo" pitchFamily="49" charset="0"/>
                  <a:ea typeface="Menlo" pitchFamily="49" charset="0"/>
                  <a:cs typeface="Menlo" pitchFamily="49" charset="0"/>
                </a:rPr>
                <a:t>p</a:t>
              </a:r>
            </a:p>
          </p:txBody>
        </p:sp>
        <p:cxnSp>
          <p:nvCxnSpPr>
            <p:cNvPr id="160" name="Shape 159"/>
            <p:cNvCxnSpPr/>
            <p:nvPr/>
          </p:nvCxnSpPr>
          <p:spPr>
            <a:xfrm flipV="1">
              <a:off x="3872978" y="3999949"/>
              <a:ext cx="129145" cy="262863"/>
            </a:xfrm>
            <a:prstGeom prst="bentConnector2">
              <a:avLst/>
            </a:prstGeom>
            <a:ln>
              <a:tailEnd type="arrow"/>
            </a:ln>
          </p:spPr>
          <p:style>
            <a:lnRef idx="2">
              <a:schemeClr val="accent6"/>
            </a:lnRef>
            <a:fillRef idx="0">
              <a:schemeClr val="accent6"/>
            </a:fillRef>
            <a:effectRef idx="1">
              <a:schemeClr val="accent6"/>
            </a:effectRef>
            <a:fontRef idx="minor">
              <a:schemeClr val="tx1"/>
            </a:fontRef>
          </p:style>
        </p:cxnSp>
      </p:grpSp>
      <p:sp>
        <p:nvSpPr>
          <p:cNvPr id="273" name="Rectangle 272"/>
          <p:cNvSpPr/>
          <p:nvPr/>
        </p:nvSpPr>
        <p:spPr>
          <a:xfrm>
            <a:off x="394573" y="3052109"/>
            <a:ext cx="8585200" cy="1101902"/>
          </a:xfrm>
          <a:prstGeom prst="rect">
            <a:avLst/>
          </a:prstGeom>
          <a:solidFill>
            <a:schemeClr val="bg1">
              <a:lumMod val="95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97" name="Group 196"/>
          <p:cNvGrpSpPr/>
          <p:nvPr/>
        </p:nvGrpSpPr>
        <p:grpSpPr>
          <a:xfrm>
            <a:off x="562019" y="3267838"/>
            <a:ext cx="5089882" cy="670445"/>
            <a:chOff x="884426" y="5193521"/>
            <a:chExt cx="5089882" cy="670445"/>
          </a:xfrm>
        </p:grpSpPr>
        <p:grpSp>
          <p:nvGrpSpPr>
            <p:cNvPr id="161" name="Group 49"/>
            <p:cNvGrpSpPr/>
            <p:nvPr/>
          </p:nvGrpSpPr>
          <p:grpSpPr>
            <a:xfrm>
              <a:off x="4890470" y="5193521"/>
              <a:ext cx="983992" cy="268935"/>
              <a:chOff x="7787207" y="2649825"/>
              <a:chExt cx="983992" cy="268935"/>
            </a:xfrm>
          </p:grpSpPr>
          <p:grpSp>
            <p:nvGrpSpPr>
              <p:cNvPr id="162" name="Group 13"/>
              <p:cNvGrpSpPr/>
              <p:nvPr/>
            </p:nvGrpSpPr>
            <p:grpSpPr>
              <a:xfrm>
                <a:off x="7787207" y="2649825"/>
                <a:ext cx="741348" cy="268935"/>
                <a:chOff x="3595652" y="5076750"/>
                <a:chExt cx="1207618" cy="329184"/>
              </a:xfrm>
            </p:grpSpPr>
            <p:sp>
              <p:nvSpPr>
                <p:cNvPr id="164" name="Rectangle 14"/>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89</a:t>
                  </a:r>
                </a:p>
              </p:txBody>
            </p:sp>
            <p:sp>
              <p:nvSpPr>
                <p:cNvPr id="165" name="Rectangle 164"/>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cxnSp>
            <p:nvCxnSpPr>
              <p:cNvPr id="163" name="Straight Arrow Connector 19"/>
              <p:cNvCxnSpPr/>
              <p:nvPr/>
            </p:nvCxnSpPr>
            <p:spPr>
              <a:xfrm>
                <a:off x="8391213" y="2787279"/>
                <a:ext cx="37998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5892048" y="5235023"/>
              <a:ext cx="82260" cy="186760"/>
              <a:chOff x="8102500" y="5127550"/>
              <a:chExt cx="91440" cy="228600"/>
            </a:xfrm>
          </p:grpSpPr>
          <p:cxnSp>
            <p:nvCxnSpPr>
              <p:cNvPr id="167" name="Straight Connector 166"/>
              <p:cNvCxnSpPr/>
              <p:nvPr/>
            </p:nvCxnSpPr>
            <p:spPr>
              <a:xfrm>
                <a:off x="8102500" y="5127550"/>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8" name="Straight Connector 167"/>
              <p:cNvCxnSpPr/>
              <p:nvPr/>
            </p:nvCxnSpPr>
            <p:spPr>
              <a:xfrm>
                <a:off x="8148220" y="5161510"/>
                <a:ext cx="0" cy="160681"/>
              </a:xfrm>
              <a:prstGeom prst="line">
                <a:avLst/>
              </a:prstGeom>
            </p:spPr>
            <p:style>
              <a:lnRef idx="2">
                <a:schemeClr val="accent1"/>
              </a:lnRef>
              <a:fillRef idx="0">
                <a:schemeClr val="accent1"/>
              </a:fillRef>
              <a:effectRef idx="1">
                <a:schemeClr val="accent1"/>
              </a:effectRef>
              <a:fontRef idx="minor">
                <a:schemeClr val="tx1"/>
              </a:fontRef>
            </p:style>
          </p:cxnSp>
          <p:cxnSp>
            <p:nvCxnSpPr>
              <p:cNvPr id="169" name="Straight Connector 168"/>
              <p:cNvCxnSpPr/>
              <p:nvPr/>
            </p:nvCxnSpPr>
            <p:spPr>
              <a:xfrm>
                <a:off x="8193940" y="5185969"/>
                <a:ext cx="0" cy="111761"/>
              </a:xfrm>
              <a:prstGeom prst="line">
                <a:avLst/>
              </a:prstGeom>
            </p:spPr>
            <p:style>
              <a:lnRef idx="2">
                <a:schemeClr val="accent1"/>
              </a:lnRef>
              <a:fillRef idx="0">
                <a:schemeClr val="accent1"/>
              </a:fillRef>
              <a:effectRef idx="1">
                <a:schemeClr val="accent1"/>
              </a:effectRef>
              <a:fontRef idx="minor">
                <a:schemeClr val="tx1"/>
              </a:fontRef>
            </p:style>
          </p:cxnSp>
        </p:grpSp>
        <p:sp>
          <p:nvSpPr>
            <p:cNvPr id="170" name="Rectangle 169"/>
            <p:cNvSpPr/>
            <p:nvPr/>
          </p:nvSpPr>
          <p:spPr>
            <a:xfrm>
              <a:off x="1361834" y="5193521"/>
              <a:ext cx="388815" cy="268935"/>
            </a:xfrm>
            <a:prstGeom prst="rect">
              <a:avLst/>
            </a:prstGeom>
            <a:solidFill>
              <a:schemeClr val="accent3">
                <a:lumMod val="20000"/>
                <a:lumOff val="80000"/>
              </a:schemeClr>
            </a:solidFill>
            <a:ln>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71" name="TextBox 170"/>
            <p:cNvSpPr txBox="1"/>
            <p:nvPr/>
          </p:nvSpPr>
          <p:spPr>
            <a:xfrm>
              <a:off x="884426" y="5214837"/>
              <a:ext cx="500688" cy="226301"/>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head</a:t>
              </a:r>
            </a:p>
          </p:txBody>
        </p:sp>
        <p:sp>
          <p:nvSpPr>
            <p:cNvPr id="172" name="Rectangle 171"/>
            <p:cNvSpPr/>
            <p:nvPr/>
          </p:nvSpPr>
          <p:spPr>
            <a:xfrm>
              <a:off x="2719755" y="5601510"/>
              <a:ext cx="187845" cy="247617"/>
            </a:xfrm>
            <a:prstGeom prst="rect">
              <a:avLst/>
            </a:prstGeom>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73" name="TextBox 172"/>
            <p:cNvSpPr txBox="1"/>
            <p:nvPr/>
          </p:nvSpPr>
          <p:spPr>
            <a:xfrm>
              <a:off x="2078379" y="5586967"/>
              <a:ext cx="769758" cy="276999"/>
            </a:xfrm>
            <a:prstGeom prst="rect">
              <a:avLst/>
            </a:prstGeom>
            <a:noFill/>
          </p:spPr>
          <p:txBody>
            <a:bodyPr wrap="square" rtlCol="0">
              <a:spAutoFit/>
            </a:bodyPr>
            <a:lstStyle/>
            <a:p>
              <a:r>
                <a:rPr lang="en-US" sz="1200" dirty="0">
                  <a:latin typeface="Menlo" pitchFamily="49" charset="0"/>
                  <a:ea typeface="Menlo" pitchFamily="49" charset="0"/>
                  <a:cs typeface="Menlo" pitchFamily="49" charset="0"/>
                </a:rPr>
                <a:t>after</a:t>
              </a:r>
            </a:p>
          </p:txBody>
        </p:sp>
        <p:grpSp>
          <p:nvGrpSpPr>
            <p:cNvPr id="174" name="Group 50"/>
            <p:cNvGrpSpPr/>
            <p:nvPr/>
          </p:nvGrpSpPr>
          <p:grpSpPr>
            <a:xfrm>
              <a:off x="3906478" y="5193521"/>
              <a:ext cx="983992" cy="268935"/>
              <a:chOff x="7787207" y="2649825"/>
              <a:chExt cx="983992" cy="268935"/>
            </a:xfrm>
          </p:grpSpPr>
          <p:grpSp>
            <p:nvGrpSpPr>
              <p:cNvPr id="175" name="Group 13"/>
              <p:cNvGrpSpPr/>
              <p:nvPr/>
            </p:nvGrpSpPr>
            <p:grpSpPr>
              <a:xfrm>
                <a:off x="7787207" y="2649825"/>
                <a:ext cx="741348" cy="268935"/>
                <a:chOff x="3595652" y="5076750"/>
                <a:chExt cx="1207618" cy="329184"/>
              </a:xfrm>
            </p:grpSpPr>
            <p:sp>
              <p:nvSpPr>
                <p:cNvPr id="177" name="Rectangle 176"/>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62</a:t>
                  </a:r>
                </a:p>
              </p:txBody>
            </p:sp>
            <p:sp>
              <p:nvSpPr>
                <p:cNvPr id="178" name="Rectangle 177"/>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cxnSp>
            <p:nvCxnSpPr>
              <p:cNvPr id="176" name="Straight Arrow Connector 175"/>
              <p:cNvCxnSpPr/>
              <p:nvPr/>
            </p:nvCxnSpPr>
            <p:spPr>
              <a:xfrm>
                <a:off x="8391213" y="2787279"/>
                <a:ext cx="37998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82" name="Group 60"/>
            <p:cNvGrpSpPr/>
            <p:nvPr/>
          </p:nvGrpSpPr>
          <p:grpSpPr>
            <a:xfrm>
              <a:off x="1558508" y="5193521"/>
              <a:ext cx="1363978" cy="268935"/>
              <a:chOff x="7407221" y="2649825"/>
              <a:chExt cx="1363978" cy="268935"/>
            </a:xfrm>
          </p:grpSpPr>
          <p:grpSp>
            <p:nvGrpSpPr>
              <p:cNvPr id="183" name="Group 13"/>
              <p:cNvGrpSpPr/>
              <p:nvPr/>
            </p:nvGrpSpPr>
            <p:grpSpPr>
              <a:xfrm>
                <a:off x="7787207" y="2649825"/>
                <a:ext cx="741348" cy="268935"/>
                <a:chOff x="3595652" y="5076750"/>
                <a:chExt cx="1207618" cy="329184"/>
              </a:xfrm>
            </p:grpSpPr>
            <p:sp>
              <p:nvSpPr>
                <p:cNvPr id="186" name="Rectangle 185"/>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23</a:t>
                  </a:r>
                </a:p>
              </p:txBody>
            </p:sp>
            <p:sp>
              <p:nvSpPr>
                <p:cNvPr id="187" name="Rectangle 186"/>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cxnSp>
            <p:nvCxnSpPr>
              <p:cNvPr id="184" name="Straight Arrow Connector 183"/>
              <p:cNvCxnSpPr/>
              <p:nvPr/>
            </p:nvCxnSpPr>
            <p:spPr>
              <a:xfrm>
                <a:off x="8391213" y="2787279"/>
                <a:ext cx="37998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7407221" y="2787279"/>
                <a:ext cx="37998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188" name="Shape 187"/>
            <p:cNvCxnSpPr/>
            <p:nvPr/>
          </p:nvCxnSpPr>
          <p:spPr>
            <a:xfrm flipV="1">
              <a:off x="2848331" y="5462456"/>
              <a:ext cx="129145" cy="262863"/>
            </a:xfrm>
            <a:prstGeom prst="bentConnector2">
              <a:avLst/>
            </a:prstGeom>
            <a:ln>
              <a:tailEnd type="arrow"/>
            </a:ln>
          </p:spPr>
          <p:style>
            <a:lnRef idx="2">
              <a:schemeClr val="accent6"/>
            </a:lnRef>
            <a:fillRef idx="0">
              <a:schemeClr val="accent6"/>
            </a:fillRef>
            <a:effectRef idx="1">
              <a:schemeClr val="accent6"/>
            </a:effectRef>
            <a:fontRef idx="minor">
              <a:schemeClr val="tx1"/>
            </a:fontRef>
          </p:style>
        </p:cxnSp>
        <p:sp>
          <p:nvSpPr>
            <p:cNvPr id="190" name="Rectangle 189"/>
            <p:cNvSpPr/>
            <p:nvPr/>
          </p:nvSpPr>
          <p:spPr>
            <a:xfrm>
              <a:off x="3777902" y="5601510"/>
              <a:ext cx="187845" cy="247617"/>
            </a:xfrm>
            <a:prstGeom prst="rect">
              <a:avLst/>
            </a:prstGeom>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91" name="TextBox 190"/>
            <p:cNvSpPr txBox="1"/>
            <p:nvPr/>
          </p:nvSpPr>
          <p:spPr>
            <a:xfrm>
              <a:off x="3544934" y="5586967"/>
              <a:ext cx="361350" cy="276999"/>
            </a:xfrm>
            <a:prstGeom prst="rect">
              <a:avLst/>
            </a:prstGeom>
            <a:noFill/>
          </p:spPr>
          <p:txBody>
            <a:bodyPr wrap="square" rtlCol="0">
              <a:spAutoFit/>
            </a:bodyPr>
            <a:lstStyle/>
            <a:p>
              <a:r>
                <a:rPr lang="en-US" sz="1200" dirty="0">
                  <a:latin typeface="Menlo" pitchFamily="49" charset="0"/>
                  <a:ea typeface="Menlo" pitchFamily="49" charset="0"/>
                  <a:cs typeface="Menlo" pitchFamily="49" charset="0"/>
                </a:rPr>
                <a:t>p</a:t>
              </a:r>
            </a:p>
          </p:txBody>
        </p:sp>
        <p:cxnSp>
          <p:nvCxnSpPr>
            <p:cNvPr id="192" name="Shape 191"/>
            <p:cNvCxnSpPr/>
            <p:nvPr/>
          </p:nvCxnSpPr>
          <p:spPr>
            <a:xfrm flipV="1">
              <a:off x="3906478" y="5462456"/>
              <a:ext cx="129145" cy="262863"/>
            </a:xfrm>
            <a:prstGeom prst="bentConnector2">
              <a:avLst/>
            </a:prstGeom>
            <a:ln>
              <a:tailEnd type="arrow"/>
            </a:ln>
          </p:spPr>
          <p:style>
            <a:lnRef idx="2">
              <a:schemeClr val="accent6"/>
            </a:lnRef>
            <a:fillRef idx="0">
              <a:schemeClr val="accent6"/>
            </a:fillRef>
            <a:effectRef idx="1">
              <a:schemeClr val="accent6"/>
            </a:effectRef>
            <a:fontRef idx="minor">
              <a:schemeClr val="tx1"/>
            </a:fontRef>
          </p:style>
        </p:cxnSp>
        <p:grpSp>
          <p:nvGrpSpPr>
            <p:cNvPr id="194" name="Group 193"/>
            <p:cNvGrpSpPr/>
            <p:nvPr/>
          </p:nvGrpSpPr>
          <p:grpSpPr>
            <a:xfrm>
              <a:off x="2922486" y="5193521"/>
              <a:ext cx="974316" cy="268935"/>
              <a:chOff x="2922486" y="5193521"/>
              <a:chExt cx="974316" cy="268935"/>
            </a:xfrm>
          </p:grpSpPr>
          <p:grpSp>
            <p:nvGrpSpPr>
              <p:cNvPr id="179" name="Group 13"/>
              <p:cNvGrpSpPr/>
              <p:nvPr/>
            </p:nvGrpSpPr>
            <p:grpSpPr>
              <a:xfrm>
                <a:off x="2922486" y="5193521"/>
                <a:ext cx="741348" cy="268935"/>
                <a:chOff x="3595652" y="5076750"/>
                <a:chExt cx="1207618" cy="329184"/>
              </a:xfrm>
            </p:grpSpPr>
            <p:sp>
              <p:nvSpPr>
                <p:cNvPr id="180" name="Rectangle 179"/>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38</a:t>
                  </a:r>
                </a:p>
              </p:txBody>
            </p:sp>
            <p:sp>
              <p:nvSpPr>
                <p:cNvPr id="181" name="Rectangle 180"/>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cxnSp>
            <p:nvCxnSpPr>
              <p:cNvPr id="193" name="Straight Arrow Connector 192"/>
              <p:cNvCxnSpPr/>
              <p:nvPr/>
            </p:nvCxnSpPr>
            <p:spPr>
              <a:xfrm>
                <a:off x="3516816" y="5330975"/>
                <a:ext cx="37998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sp>
        <p:nvSpPr>
          <p:cNvPr id="195" name="Rectangle 194"/>
          <p:cNvSpPr/>
          <p:nvPr/>
        </p:nvSpPr>
        <p:spPr>
          <a:xfrm>
            <a:off x="5816434" y="3303823"/>
            <a:ext cx="2803936" cy="423264"/>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400" dirty="0">
                <a:solidFill>
                  <a:schemeClr val="tx1"/>
                </a:solidFill>
                <a:latin typeface="Menlo" pitchFamily="49" charset="0"/>
                <a:ea typeface="Menlo" pitchFamily="49" charset="0"/>
                <a:cs typeface="Menlo" pitchFamily="49" charset="0"/>
              </a:rPr>
              <a:t>Node * p = after-&gt;next;  </a:t>
            </a:r>
          </a:p>
        </p:txBody>
      </p:sp>
      <p:sp>
        <p:nvSpPr>
          <p:cNvPr id="199" name="Rectangle 198"/>
          <p:cNvSpPr/>
          <p:nvPr/>
        </p:nvSpPr>
        <p:spPr>
          <a:xfrm>
            <a:off x="5816434" y="5460600"/>
            <a:ext cx="2803936" cy="423264"/>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400" dirty="0">
                <a:solidFill>
                  <a:schemeClr val="tx1"/>
                </a:solidFill>
                <a:latin typeface="Menlo" pitchFamily="49" charset="0"/>
                <a:ea typeface="Menlo" pitchFamily="49" charset="0"/>
                <a:cs typeface="Menlo" pitchFamily="49" charset="0"/>
              </a:rPr>
              <a:t>delete p;</a:t>
            </a:r>
          </a:p>
        </p:txBody>
      </p:sp>
      <p:grpSp>
        <p:nvGrpSpPr>
          <p:cNvPr id="200" name="Group 199"/>
          <p:cNvGrpSpPr/>
          <p:nvPr/>
        </p:nvGrpSpPr>
        <p:grpSpPr>
          <a:xfrm>
            <a:off x="562019" y="5491697"/>
            <a:ext cx="5089882" cy="670445"/>
            <a:chOff x="850926" y="3731014"/>
            <a:chExt cx="5089882" cy="670445"/>
          </a:xfrm>
        </p:grpSpPr>
        <p:grpSp>
          <p:nvGrpSpPr>
            <p:cNvPr id="201" name="Group 49"/>
            <p:cNvGrpSpPr/>
            <p:nvPr/>
          </p:nvGrpSpPr>
          <p:grpSpPr>
            <a:xfrm>
              <a:off x="4856970" y="3731014"/>
              <a:ext cx="983992" cy="268935"/>
              <a:chOff x="7787207" y="2649825"/>
              <a:chExt cx="983992" cy="268935"/>
            </a:xfrm>
          </p:grpSpPr>
          <p:grpSp>
            <p:nvGrpSpPr>
              <p:cNvPr id="229" name="Group 13"/>
              <p:cNvGrpSpPr/>
              <p:nvPr/>
            </p:nvGrpSpPr>
            <p:grpSpPr>
              <a:xfrm>
                <a:off x="7787207" y="2649825"/>
                <a:ext cx="741348" cy="268935"/>
                <a:chOff x="3595652" y="5076750"/>
                <a:chExt cx="1207618" cy="329184"/>
              </a:xfrm>
            </p:grpSpPr>
            <p:sp>
              <p:nvSpPr>
                <p:cNvPr id="231" name="Rectangle 14"/>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89</a:t>
                  </a:r>
                </a:p>
              </p:txBody>
            </p:sp>
            <p:sp>
              <p:nvSpPr>
                <p:cNvPr id="232" name="Rectangle 231"/>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cxnSp>
            <p:nvCxnSpPr>
              <p:cNvPr id="230" name="Straight Arrow Connector 19"/>
              <p:cNvCxnSpPr/>
              <p:nvPr/>
            </p:nvCxnSpPr>
            <p:spPr>
              <a:xfrm>
                <a:off x="8391213" y="2787279"/>
                <a:ext cx="37998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02" name="Group 201"/>
            <p:cNvGrpSpPr/>
            <p:nvPr/>
          </p:nvGrpSpPr>
          <p:grpSpPr>
            <a:xfrm>
              <a:off x="5858548" y="3772516"/>
              <a:ext cx="82260" cy="186760"/>
              <a:chOff x="8102500" y="5127550"/>
              <a:chExt cx="91440" cy="228600"/>
            </a:xfrm>
          </p:grpSpPr>
          <p:cxnSp>
            <p:nvCxnSpPr>
              <p:cNvPr id="226" name="Straight Connector 225"/>
              <p:cNvCxnSpPr/>
              <p:nvPr/>
            </p:nvCxnSpPr>
            <p:spPr>
              <a:xfrm>
                <a:off x="8102500" y="5127550"/>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8148220" y="5161510"/>
                <a:ext cx="0" cy="160681"/>
              </a:xfrm>
              <a:prstGeom prst="line">
                <a:avLst/>
              </a:prstGeom>
            </p:spPr>
            <p:style>
              <a:lnRef idx="2">
                <a:schemeClr val="accent1"/>
              </a:lnRef>
              <a:fillRef idx="0">
                <a:schemeClr val="accent1"/>
              </a:fillRef>
              <a:effectRef idx="1">
                <a:schemeClr val="accent1"/>
              </a:effectRef>
              <a:fontRef idx="minor">
                <a:schemeClr val="tx1"/>
              </a:fontRef>
            </p:style>
          </p:cxnSp>
          <p:cxnSp>
            <p:nvCxnSpPr>
              <p:cNvPr id="228" name="Straight Connector 227"/>
              <p:cNvCxnSpPr/>
              <p:nvPr/>
            </p:nvCxnSpPr>
            <p:spPr>
              <a:xfrm>
                <a:off x="8193940" y="5185969"/>
                <a:ext cx="0" cy="111761"/>
              </a:xfrm>
              <a:prstGeom prst="line">
                <a:avLst/>
              </a:prstGeom>
            </p:spPr>
            <p:style>
              <a:lnRef idx="2">
                <a:schemeClr val="accent1"/>
              </a:lnRef>
              <a:fillRef idx="0">
                <a:schemeClr val="accent1"/>
              </a:fillRef>
              <a:effectRef idx="1">
                <a:schemeClr val="accent1"/>
              </a:effectRef>
              <a:fontRef idx="minor">
                <a:schemeClr val="tx1"/>
              </a:fontRef>
            </p:style>
          </p:cxnSp>
        </p:grpSp>
        <p:sp>
          <p:nvSpPr>
            <p:cNvPr id="203" name="Rectangle 202"/>
            <p:cNvSpPr/>
            <p:nvPr/>
          </p:nvSpPr>
          <p:spPr>
            <a:xfrm>
              <a:off x="1328334" y="3731014"/>
              <a:ext cx="388815" cy="268935"/>
            </a:xfrm>
            <a:prstGeom prst="rect">
              <a:avLst/>
            </a:prstGeom>
            <a:solidFill>
              <a:schemeClr val="accent3">
                <a:lumMod val="20000"/>
                <a:lumOff val="80000"/>
              </a:schemeClr>
            </a:solidFill>
            <a:ln>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4" name="TextBox 203"/>
            <p:cNvSpPr txBox="1"/>
            <p:nvPr/>
          </p:nvSpPr>
          <p:spPr>
            <a:xfrm>
              <a:off x="850926" y="3752330"/>
              <a:ext cx="500688" cy="226301"/>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head</a:t>
              </a:r>
            </a:p>
          </p:txBody>
        </p:sp>
        <p:sp>
          <p:nvSpPr>
            <p:cNvPr id="205" name="Rectangle 204"/>
            <p:cNvSpPr/>
            <p:nvPr/>
          </p:nvSpPr>
          <p:spPr>
            <a:xfrm>
              <a:off x="2686255" y="4139003"/>
              <a:ext cx="187845" cy="247617"/>
            </a:xfrm>
            <a:prstGeom prst="rect">
              <a:avLst/>
            </a:prstGeom>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06" name="TextBox 205"/>
            <p:cNvSpPr txBox="1"/>
            <p:nvPr/>
          </p:nvSpPr>
          <p:spPr>
            <a:xfrm>
              <a:off x="2044879" y="4124460"/>
              <a:ext cx="769758" cy="276999"/>
            </a:xfrm>
            <a:prstGeom prst="rect">
              <a:avLst/>
            </a:prstGeom>
            <a:noFill/>
          </p:spPr>
          <p:txBody>
            <a:bodyPr wrap="square" rtlCol="0">
              <a:spAutoFit/>
            </a:bodyPr>
            <a:lstStyle/>
            <a:p>
              <a:r>
                <a:rPr lang="en-US" sz="1200" dirty="0">
                  <a:latin typeface="Menlo" pitchFamily="49" charset="0"/>
                  <a:ea typeface="Menlo" pitchFamily="49" charset="0"/>
                  <a:cs typeface="Menlo" pitchFamily="49" charset="0"/>
                </a:rPr>
                <a:t>after</a:t>
              </a:r>
            </a:p>
          </p:txBody>
        </p:sp>
        <p:grpSp>
          <p:nvGrpSpPr>
            <p:cNvPr id="208" name="Group 13"/>
            <p:cNvGrpSpPr/>
            <p:nvPr/>
          </p:nvGrpSpPr>
          <p:grpSpPr>
            <a:xfrm>
              <a:off x="2888986" y="3731014"/>
              <a:ext cx="741348" cy="268935"/>
              <a:chOff x="3595652" y="5076750"/>
              <a:chExt cx="1207618" cy="329184"/>
            </a:xfrm>
          </p:grpSpPr>
          <p:sp>
            <p:nvSpPr>
              <p:cNvPr id="220" name="Rectangle 219"/>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38</a:t>
                </a:r>
              </a:p>
            </p:txBody>
          </p:sp>
          <p:sp>
            <p:nvSpPr>
              <p:cNvPr id="221" name="Rectangle 220"/>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grpSp>
          <p:nvGrpSpPr>
            <p:cNvPr id="209" name="Group 60"/>
            <p:cNvGrpSpPr/>
            <p:nvPr/>
          </p:nvGrpSpPr>
          <p:grpSpPr>
            <a:xfrm>
              <a:off x="1525008" y="3731014"/>
              <a:ext cx="1363978" cy="268935"/>
              <a:chOff x="7407221" y="2649825"/>
              <a:chExt cx="1363978" cy="268935"/>
            </a:xfrm>
          </p:grpSpPr>
          <p:grpSp>
            <p:nvGrpSpPr>
              <p:cNvPr id="215" name="Group 13"/>
              <p:cNvGrpSpPr/>
              <p:nvPr/>
            </p:nvGrpSpPr>
            <p:grpSpPr>
              <a:xfrm>
                <a:off x="7787207" y="2649825"/>
                <a:ext cx="741348" cy="268935"/>
                <a:chOff x="3595652" y="5076750"/>
                <a:chExt cx="1207618" cy="329184"/>
              </a:xfrm>
            </p:grpSpPr>
            <p:sp>
              <p:nvSpPr>
                <p:cNvPr id="218" name="Rectangle 217"/>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23</a:t>
                  </a:r>
                </a:p>
              </p:txBody>
            </p:sp>
            <p:sp>
              <p:nvSpPr>
                <p:cNvPr id="219" name="Rectangle 218"/>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cxnSp>
            <p:nvCxnSpPr>
              <p:cNvPr id="216" name="Straight Arrow Connector 215"/>
              <p:cNvCxnSpPr/>
              <p:nvPr/>
            </p:nvCxnSpPr>
            <p:spPr>
              <a:xfrm>
                <a:off x="8391213" y="2787279"/>
                <a:ext cx="37998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7" name="Straight Arrow Connector 216"/>
              <p:cNvCxnSpPr/>
              <p:nvPr/>
            </p:nvCxnSpPr>
            <p:spPr>
              <a:xfrm>
                <a:off x="7407221" y="2787279"/>
                <a:ext cx="37998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210" name="Shape 209"/>
            <p:cNvCxnSpPr/>
            <p:nvPr/>
          </p:nvCxnSpPr>
          <p:spPr>
            <a:xfrm flipV="1">
              <a:off x="2814831" y="3999949"/>
              <a:ext cx="129145" cy="262863"/>
            </a:xfrm>
            <a:prstGeom prst="bentConnector2">
              <a:avLst/>
            </a:prstGeom>
            <a:ln>
              <a:tailEnd type="arrow"/>
            </a:ln>
          </p:spPr>
          <p:style>
            <a:lnRef idx="2">
              <a:schemeClr val="accent6"/>
            </a:lnRef>
            <a:fillRef idx="0">
              <a:schemeClr val="accent6"/>
            </a:fillRef>
            <a:effectRef idx="1">
              <a:schemeClr val="accent6"/>
            </a:effectRef>
            <a:fontRef idx="minor">
              <a:schemeClr val="tx1"/>
            </a:fontRef>
          </p:style>
        </p:cxnSp>
      </p:grpSp>
      <p:cxnSp>
        <p:nvCxnSpPr>
          <p:cNvPr id="233" name="Straight Arrow Connector 232"/>
          <p:cNvCxnSpPr/>
          <p:nvPr/>
        </p:nvCxnSpPr>
        <p:spPr>
          <a:xfrm>
            <a:off x="3222527" y="5629151"/>
            <a:ext cx="134553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78" name="Slide Number Placeholder 277"/>
          <p:cNvSpPr>
            <a:spLocks noGrp="1"/>
          </p:cNvSpPr>
          <p:nvPr>
            <p:ph type="sldNum" sz="quarter" idx="12"/>
          </p:nvPr>
        </p:nvSpPr>
        <p:spPr/>
        <p:txBody>
          <a:bodyPr/>
          <a:lstStyle/>
          <a:p>
            <a:fld id="{A2D5F323-9395-A24C-8003-89F99F5948AE}" type="slidenum">
              <a:rPr lang="en-US" smtClean="0"/>
              <a:pPr/>
              <a:t>81</a:t>
            </a:fld>
            <a:endParaRPr lang="en-US"/>
          </a:p>
        </p:txBody>
      </p:sp>
    </p:spTree>
    <p:extLst>
      <p:ext uri="{BB962C8B-B14F-4D97-AF65-F5344CB8AC3E}">
        <p14:creationId xmlns:p14="http://schemas.microsoft.com/office/powerpoint/2010/main" val="194489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 grpId="0" animBg="1"/>
      <p:bldP spid="276" grpId="0" animBg="1"/>
      <p:bldP spid="111" grpId="0" animBg="1"/>
      <p:bldP spid="273" grpId="0" animBg="1"/>
      <p:bldP spid="195" grpId="0" animBg="1"/>
      <p:bldP spid="199"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Deleting a Node</a:t>
            </a:r>
          </a:p>
        </p:txBody>
      </p:sp>
      <p:sp>
        <p:nvSpPr>
          <p:cNvPr id="3" name="Content Placeholder 2"/>
          <p:cNvSpPr>
            <a:spLocks noGrp="1"/>
          </p:cNvSpPr>
          <p:nvPr>
            <p:ph idx="1"/>
          </p:nvPr>
        </p:nvSpPr>
        <p:spPr/>
        <p:txBody>
          <a:bodyPr>
            <a:normAutofit/>
          </a:bodyPr>
          <a:lstStyle/>
          <a:p>
            <a:r>
              <a:rPr lang="en-US" sz="2400" dirty="0"/>
              <a:t>A function to delete a number after the node pointed to by </a:t>
            </a:r>
            <a:r>
              <a:rPr lang="en-US" sz="2000" dirty="0">
                <a:latin typeface="Menlo" pitchFamily="49" charset="0"/>
                <a:ea typeface="Menlo" pitchFamily="49" charset="0"/>
                <a:cs typeface="Menlo" pitchFamily="49" charset="0"/>
              </a:rPr>
              <a:t>after </a:t>
            </a:r>
            <a:r>
              <a:rPr lang="en-US" sz="2400" dirty="0"/>
              <a:t>in a linked list</a:t>
            </a:r>
          </a:p>
        </p:txBody>
      </p:sp>
      <p:sp>
        <p:nvSpPr>
          <p:cNvPr id="5" name="Rectangle 4"/>
          <p:cNvSpPr/>
          <p:nvPr/>
        </p:nvSpPr>
        <p:spPr>
          <a:xfrm>
            <a:off x="1515534" y="2873024"/>
            <a:ext cx="5833532" cy="2667000"/>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bg1">
                    <a:lumMod val="50000"/>
                  </a:schemeClr>
                </a:solidFill>
                <a:latin typeface="Menlo" pitchFamily="49" charset="0"/>
                <a:ea typeface="Menlo" pitchFamily="49" charset="0"/>
                <a:cs typeface="Menlo" pitchFamily="49" charset="0"/>
              </a:rPr>
              <a:t>// assume that after points to a node and is // i.e., after not equals null</a:t>
            </a:r>
          </a:p>
          <a:p>
            <a:r>
              <a:rPr lang="en-US" sz="1600" dirty="0">
                <a:solidFill>
                  <a:schemeClr val="tx1"/>
                </a:solidFill>
                <a:latin typeface="Menlo" pitchFamily="49" charset="0"/>
                <a:ea typeface="Menlo" pitchFamily="49" charset="0"/>
                <a:cs typeface="Menlo" pitchFamily="49" charset="0"/>
              </a:rPr>
              <a:t>void </a:t>
            </a:r>
            <a:r>
              <a:rPr lang="en-US" sz="1600" dirty="0" err="1">
                <a:solidFill>
                  <a:schemeClr val="tx1"/>
                </a:solidFill>
                <a:latin typeface="Menlo" pitchFamily="49" charset="0"/>
                <a:ea typeface="Menlo" pitchFamily="49" charset="0"/>
                <a:cs typeface="Menlo" pitchFamily="49" charset="0"/>
              </a:rPr>
              <a:t>delete_node</a:t>
            </a:r>
            <a:r>
              <a:rPr lang="en-US" sz="1600" dirty="0">
                <a:solidFill>
                  <a:schemeClr val="tx1"/>
                </a:solidFill>
                <a:latin typeface="Menlo" pitchFamily="49" charset="0"/>
                <a:ea typeface="Menlo" pitchFamily="49" charset="0"/>
                <a:cs typeface="Menlo" pitchFamily="49" charset="0"/>
              </a:rPr>
              <a:t>( Node * after)</a:t>
            </a:r>
          </a:p>
          <a:p>
            <a:r>
              <a:rPr lang="en-US" sz="1600" dirty="0">
                <a:solidFill>
                  <a:schemeClr val="tx1"/>
                </a:solidFill>
                <a:latin typeface="Menlo" pitchFamily="49" charset="0"/>
                <a:ea typeface="Menlo" pitchFamily="49" charset="0"/>
                <a:cs typeface="Menlo" pitchFamily="49" charset="0"/>
              </a:rPr>
              <a:t>{</a:t>
            </a:r>
          </a:p>
          <a:p>
            <a:r>
              <a:rPr lang="en-US" sz="1600" dirty="0">
                <a:solidFill>
                  <a:schemeClr val="tx1"/>
                </a:solidFill>
                <a:latin typeface="Menlo" pitchFamily="49" charset="0"/>
                <a:ea typeface="Menlo" pitchFamily="49" charset="0"/>
                <a:cs typeface="Menlo" pitchFamily="49" charset="0"/>
              </a:rPr>
              <a:t>	Node * p = after-&gt;next;</a:t>
            </a:r>
          </a:p>
          <a:p>
            <a:r>
              <a:rPr lang="en-US" sz="1600" dirty="0">
                <a:solidFill>
                  <a:schemeClr val="tx1"/>
                </a:solidFill>
                <a:latin typeface="Menlo" pitchFamily="49" charset="0"/>
                <a:ea typeface="Menlo" pitchFamily="49" charset="0"/>
                <a:cs typeface="Menlo" pitchFamily="49" charset="0"/>
              </a:rPr>
              <a:t>	after-&gt;next = p-&gt;next;</a:t>
            </a:r>
          </a:p>
          <a:p>
            <a:r>
              <a:rPr lang="en-US" sz="1600" dirty="0">
                <a:solidFill>
                  <a:schemeClr val="tx1"/>
                </a:solidFill>
                <a:latin typeface="Menlo" pitchFamily="49" charset="0"/>
                <a:ea typeface="Menlo" pitchFamily="49" charset="0"/>
                <a:cs typeface="Menlo" pitchFamily="49" charset="0"/>
              </a:rPr>
              <a:t>	delete p;</a:t>
            </a:r>
          </a:p>
          <a:p>
            <a:r>
              <a:rPr lang="en-US" sz="1600" dirty="0">
                <a:solidFill>
                  <a:schemeClr val="tx1"/>
                </a:solidFill>
                <a:latin typeface="Menlo" pitchFamily="49" charset="0"/>
                <a:ea typeface="Menlo" pitchFamily="49" charset="0"/>
                <a:cs typeface="Menlo" pitchFamily="49" charset="0"/>
              </a:rPr>
              <a:t>}</a:t>
            </a:r>
          </a:p>
        </p:txBody>
      </p:sp>
      <p:sp>
        <p:nvSpPr>
          <p:cNvPr id="10" name="Slide Number Placeholder 9"/>
          <p:cNvSpPr>
            <a:spLocks noGrp="1"/>
          </p:cNvSpPr>
          <p:nvPr>
            <p:ph type="sldNum" sz="quarter" idx="12"/>
          </p:nvPr>
        </p:nvSpPr>
        <p:spPr/>
        <p:txBody>
          <a:bodyPr/>
          <a:lstStyle/>
          <a:p>
            <a:fld id="{A2D5F323-9395-A24C-8003-89F99F5948AE}" type="slidenum">
              <a:rPr lang="en-US" smtClean="0"/>
              <a:pPr/>
              <a:t>82</a:t>
            </a:fld>
            <a:endParaRPr lang="en-US"/>
          </a:p>
        </p:txBody>
      </p:sp>
      <p:sp>
        <p:nvSpPr>
          <p:cNvPr id="11" name="TextBox 10"/>
          <p:cNvSpPr txBox="1"/>
          <p:nvPr/>
        </p:nvSpPr>
        <p:spPr>
          <a:xfrm>
            <a:off x="1515534" y="5654039"/>
            <a:ext cx="2159309" cy="369332"/>
          </a:xfrm>
          <a:prstGeom prst="rect">
            <a:avLst/>
          </a:prstGeom>
          <a:noFill/>
        </p:spPr>
        <p:txBody>
          <a:bodyPr wrap="none" rtlCol="0">
            <a:spAutoFit/>
          </a:bodyPr>
          <a:lstStyle/>
          <a:p>
            <a:r>
              <a:rPr lang="en-US" dirty="0"/>
              <a:t>build_list_sorted.cpp</a:t>
            </a:r>
          </a:p>
        </p:txBody>
      </p:sp>
    </p:spTree>
    <p:extLst>
      <p:ext uri="{BB962C8B-B14F-4D97-AF65-F5344CB8AC3E}">
        <p14:creationId xmlns:p14="http://schemas.microsoft.com/office/powerpoint/2010/main" val="385461286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Searching for a Node</a:t>
            </a:r>
          </a:p>
        </p:txBody>
      </p:sp>
      <p:sp>
        <p:nvSpPr>
          <p:cNvPr id="3" name="Content Placeholder 2"/>
          <p:cNvSpPr>
            <a:spLocks noGrp="1"/>
          </p:cNvSpPr>
          <p:nvPr>
            <p:ph idx="1"/>
          </p:nvPr>
        </p:nvSpPr>
        <p:spPr/>
        <p:txBody>
          <a:bodyPr>
            <a:normAutofit/>
          </a:bodyPr>
          <a:lstStyle/>
          <a:p>
            <a:r>
              <a:rPr lang="en-US" sz="2400" dirty="0"/>
              <a:t>To search for an item in a linked list is similar to traversing a list:  </a:t>
            </a:r>
          </a:p>
          <a:p>
            <a:pPr lvl="1"/>
            <a:r>
              <a:rPr lang="en-US" sz="2000" dirty="0"/>
              <a:t>starting from the first node, we go through the items one by one</a:t>
            </a:r>
          </a:p>
          <a:p>
            <a:pPr lvl="1"/>
            <a:r>
              <a:rPr lang="en-US" sz="2000" dirty="0"/>
              <a:t>return the pointer to a found item, if found; or</a:t>
            </a:r>
          </a:p>
          <a:p>
            <a:pPr lvl="1"/>
            <a:r>
              <a:rPr lang="en-US" sz="2000" dirty="0"/>
              <a:t>return NULL if we reach the end of a list and the item is not found</a:t>
            </a:r>
          </a:p>
        </p:txBody>
      </p:sp>
      <p:sp>
        <p:nvSpPr>
          <p:cNvPr id="5" name="Rectangle 4"/>
          <p:cNvSpPr/>
          <p:nvPr/>
        </p:nvSpPr>
        <p:spPr>
          <a:xfrm>
            <a:off x="1561763" y="3253433"/>
            <a:ext cx="5389295" cy="3329929"/>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600" b="1" dirty="0">
                <a:solidFill>
                  <a:schemeClr val="accent6">
                    <a:lumMod val="75000"/>
                  </a:schemeClr>
                </a:solidFill>
                <a:latin typeface="Menlo" pitchFamily="49" charset="0"/>
                <a:ea typeface="Menlo" pitchFamily="49" charset="0"/>
                <a:cs typeface="Menlo" pitchFamily="49" charset="0"/>
              </a:rPr>
              <a:t>Node * </a:t>
            </a:r>
            <a:r>
              <a:rPr lang="en-US" sz="1600" dirty="0">
                <a:solidFill>
                  <a:schemeClr val="tx1"/>
                </a:solidFill>
                <a:latin typeface="Menlo" pitchFamily="49" charset="0"/>
                <a:ea typeface="Menlo" pitchFamily="49" charset="0"/>
                <a:cs typeface="Menlo" pitchFamily="49" charset="0"/>
              </a:rPr>
              <a:t>find( Node * head, </a:t>
            </a:r>
            <a:r>
              <a:rPr lang="en-US" sz="1600" dirty="0" err="1">
                <a:solidFill>
                  <a:schemeClr val="tx1"/>
                </a:solidFill>
                <a:latin typeface="Menlo" pitchFamily="49" charset="0"/>
                <a:ea typeface="Menlo" pitchFamily="49" charset="0"/>
                <a:cs typeface="Menlo" pitchFamily="49" charset="0"/>
              </a:rPr>
              <a:t>int</a:t>
            </a:r>
            <a:r>
              <a:rPr lang="en-US" sz="1600" dirty="0">
                <a:solidFill>
                  <a:schemeClr val="tx1"/>
                </a:solidFill>
                <a:latin typeface="Menlo" pitchFamily="49" charset="0"/>
                <a:ea typeface="Menlo" pitchFamily="49" charset="0"/>
                <a:cs typeface="Menlo" pitchFamily="49" charset="0"/>
              </a:rPr>
              <a:t> num )</a:t>
            </a:r>
          </a:p>
          <a:p>
            <a:r>
              <a:rPr lang="en-US" sz="1600" dirty="0">
                <a:solidFill>
                  <a:schemeClr val="tx1"/>
                </a:solidFill>
                <a:latin typeface="Menlo" pitchFamily="49" charset="0"/>
                <a:ea typeface="Menlo" pitchFamily="49" charset="0"/>
                <a:cs typeface="Menlo" pitchFamily="49" charset="0"/>
              </a:rPr>
              <a:t>{</a:t>
            </a:r>
          </a:p>
          <a:p>
            <a:r>
              <a:rPr lang="en-US" sz="1600" dirty="0">
                <a:solidFill>
                  <a:schemeClr val="tx1"/>
                </a:solidFill>
                <a:latin typeface="Menlo" pitchFamily="49" charset="0"/>
                <a:ea typeface="Menlo" pitchFamily="49" charset="0"/>
                <a:cs typeface="Menlo" pitchFamily="49" charset="0"/>
              </a:rPr>
              <a:t>	Node * current = head;</a:t>
            </a:r>
          </a:p>
          <a:p>
            <a:r>
              <a:rPr lang="en-US" sz="1600" dirty="0">
                <a:solidFill>
                  <a:schemeClr val="tx1"/>
                </a:solidFill>
                <a:latin typeface="Menlo" pitchFamily="49" charset="0"/>
                <a:ea typeface="Menlo" pitchFamily="49" charset="0"/>
                <a:cs typeface="Menlo" pitchFamily="49" charset="0"/>
              </a:rPr>
              <a:t>	</a:t>
            </a:r>
          </a:p>
          <a:p>
            <a:r>
              <a:rPr lang="en-US" sz="1600" dirty="0">
                <a:solidFill>
                  <a:schemeClr val="tx1"/>
                </a:solidFill>
                <a:latin typeface="Menlo" pitchFamily="49" charset="0"/>
                <a:ea typeface="Menlo" pitchFamily="49" charset="0"/>
                <a:cs typeface="Menlo" pitchFamily="49" charset="0"/>
              </a:rPr>
              <a:t>	while (current != NULL) {</a:t>
            </a:r>
          </a:p>
          <a:p>
            <a:r>
              <a:rPr lang="en-US" sz="1600" dirty="0">
                <a:solidFill>
                  <a:schemeClr val="tx1"/>
                </a:solidFill>
                <a:latin typeface="Menlo" pitchFamily="49" charset="0"/>
                <a:ea typeface="Menlo" pitchFamily="49" charset="0"/>
                <a:cs typeface="Menlo" pitchFamily="49" charset="0"/>
              </a:rPr>
              <a:t>		if (current-&gt;info == num)</a:t>
            </a:r>
          </a:p>
          <a:p>
            <a:r>
              <a:rPr lang="en-US" sz="1600" dirty="0">
                <a:solidFill>
                  <a:schemeClr val="tx1"/>
                </a:solidFill>
                <a:latin typeface="Menlo" pitchFamily="49" charset="0"/>
                <a:ea typeface="Menlo" pitchFamily="49" charset="0"/>
                <a:cs typeface="Menlo" pitchFamily="49" charset="0"/>
              </a:rPr>
              <a:t>			return current;</a:t>
            </a:r>
          </a:p>
          <a:p>
            <a:r>
              <a:rPr lang="en-US" sz="1600" dirty="0">
                <a:solidFill>
                  <a:schemeClr val="tx1"/>
                </a:solidFill>
                <a:latin typeface="Menlo" pitchFamily="49" charset="0"/>
                <a:ea typeface="Menlo" pitchFamily="49" charset="0"/>
                <a:cs typeface="Menlo" pitchFamily="49" charset="0"/>
              </a:rPr>
              <a:t>		else</a:t>
            </a:r>
          </a:p>
          <a:p>
            <a:r>
              <a:rPr lang="en-US" sz="1600" dirty="0">
                <a:solidFill>
                  <a:schemeClr val="tx1"/>
                </a:solidFill>
                <a:latin typeface="Menlo" pitchFamily="49" charset="0"/>
                <a:ea typeface="Menlo" pitchFamily="49" charset="0"/>
                <a:cs typeface="Menlo" pitchFamily="49" charset="0"/>
              </a:rPr>
              <a:t>			current = current-&gt;next;</a:t>
            </a:r>
          </a:p>
          <a:p>
            <a:r>
              <a:rPr lang="en-US" sz="1600" dirty="0">
                <a:solidFill>
                  <a:schemeClr val="tx1"/>
                </a:solidFill>
                <a:latin typeface="Menlo" pitchFamily="49" charset="0"/>
                <a:ea typeface="Menlo" pitchFamily="49" charset="0"/>
                <a:cs typeface="Menlo" pitchFamily="49" charset="0"/>
              </a:rPr>
              <a:t>	}</a:t>
            </a:r>
          </a:p>
          <a:p>
            <a:endParaRPr lang="en-US" sz="1600" dirty="0">
              <a:solidFill>
                <a:schemeClr val="tx1"/>
              </a:solidFill>
              <a:latin typeface="Menlo" pitchFamily="49" charset="0"/>
              <a:ea typeface="Menlo" pitchFamily="49" charset="0"/>
              <a:cs typeface="Menlo" pitchFamily="49" charset="0"/>
            </a:endParaRPr>
          </a:p>
          <a:p>
            <a:r>
              <a:rPr lang="en-US" sz="1600" dirty="0">
                <a:solidFill>
                  <a:schemeClr val="tx1"/>
                </a:solidFill>
                <a:latin typeface="Menlo" pitchFamily="49" charset="0"/>
                <a:ea typeface="Menlo" pitchFamily="49" charset="0"/>
                <a:cs typeface="Menlo" pitchFamily="49" charset="0"/>
              </a:rPr>
              <a:t>	return NULL;</a:t>
            </a:r>
          </a:p>
          <a:p>
            <a:r>
              <a:rPr lang="en-US" sz="1600" dirty="0">
                <a:solidFill>
                  <a:schemeClr val="tx1"/>
                </a:solidFill>
                <a:latin typeface="Menlo" pitchFamily="49" charset="0"/>
                <a:ea typeface="Menlo" pitchFamily="49" charset="0"/>
                <a:cs typeface="Menlo" pitchFamily="49" charset="0"/>
              </a:rPr>
              <a:t>}</a:t>
            </a:r>
          </a:p>
        </p:txBody>
      </p:sp>
      <p:sp>
        <p:nvSpPr>
          <p:cNvPr id="6" name="Slide Number Placeholder 5"/>
          <p:cNvSpPr>
            <a:spLocks noGrp="1"/>
          </p:cNvSpPr>
          <p:nvPr>
            <p:ph type="sldNum" sz="quarter" idx="12"/>
          </p:nvPr>
        </p:nvSpPr>
        <p:spPr/>
        <p:txBody>
          <a:bodyPr/>
          <a:lstStyle/>
          <a:p>
            <a:fld id="{A2D5F323-9395-A24C-8003-89F99F5948AE}" type="slidenum">
              <a:rPr lang="en-US" smtClean="0"/>
              <a:pPr/>
              <a:t>83</a:t>
            </a:fld>
            <a:endParaRPr lang="en-US"/>
          </a:p>
        </p:txBody>
      </p:sp>
      <p:sp>
        <p:nvSpPr>
          <p:cNvPr id="7" name="TextBox 6"/>
          <p:cNvSpPr txBox="1"/>
          <p:nvPr/>
        </p:nvSpPr>
        <p:spPr>
          <a:xfrm>
            <a:off x="6904829" y="6027477"/>
            <a:ext cx="2159309" cy="369332"/>
          </a:xfrm>
          <a:prstGeom prst="rect">
            <a:avLst/>
          </a:prstGeom>
          <a:noFill/>
        </p:spPr>
        <p:txBody>
          <a:bodyPr wrap="none" rtlCol="0">
            <a:spAutoFit/>
          </a:bodyPr>
          <a:lstStyle/>
          <a:p>
            <a:r>
              <a:rPr lang="en-US" dirty="0"/>
              <a:t>build_list_sorted.cpp</a:t>
            </a:r>
          </a:p>
        </p:txBody>
      </p:sp>
    </p:spTree>
    <p:extLst>
      <p:ext uri="{BB962C8B-B14F-4D97-AF65-F5344CB8AC3E}">
        <p14:creationId xmlns:p14="http://schemas.microsoft.com/office/powerpoint/2010/main" val="273381735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5"/>
          <p:cNvSpPr/>
          <p:nvPr/>
        </p:nvSpPr>
        <p:spPr>
          <a:xfrm>
            <a:off x="760652" y="2532808"/>
            <a:ext cx="7784538" cy="1925904"/>
          </a:xfrm>
          <a:prstGeom prst="rect">
            <a:avLst/>
          </a:prstGeom>
          <a:solidFill>
            <a:schemeClr val="bg1">
              <a:lumMod val="95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57200" y="1320800"/>
            <a:ext cx="8229600" cy="4805363"/>
          </a:xfrm>
        </p:spPr>
        <p:txBody>
          <a:bodyPr>
            <a:normAutofit/>
          </a:bodyPr>
          <a:lstStyle/>
          <a:p>
            <a:r>
              <a:rPr lang="en-US" sz="2400" dirty="0"/>
              <a:t>To build a </a:t>
            </a:r>
            <a:r>
              <a:rPr lang="en-US" sz="2400" b="1" dirty="0">
                <a:solidFill>
                  <a:schemeClr val="accent6">
                    <a:lumMod val="75000"/>
                  </a:schemeClr>
                </a:solidFill>
              </a:rPr>
              <a:t>sorted linked list </a:t>
            </a:r>
            <a:r>
              <a:rPr lang="en-US" sz="2400" dirty="0"/>
              <a:t>in which the items are always maintained in order, we need to </a:t>
            </a:r>
            <a:r>
              <a:rPr lang="en-US" sz="2400" dirty="0">
                <a:solidFill>
                  <a:schemeClr val="accent5">
                    <a:lumMod val="75000"/>
                  </a:schemeClr>
                </a:solidFill>
              </a:rPr>
              <a:t>search</a:t>
            </a:r>
            <a:r>
              <a:rPr lang="en-US" sz="2400" dirty="0"/>
              <a:t> for an appropriate location to </a:t>
            </a:r>
            <a:r>
              <a:rPr lang="en-US" sz="2400" dirty="0">
                <a:solidFill>
                  <a:schemeClr val="accent5">
                    <a:lumMod val="75000"/>
                  </a:schemeClr>
                </a:solidFill>
              </a:rPr>
              <a:t>insert</a:t>
            </a:r>
            <a:r>
              <a:rPr lang="en-US" sz="2400" dirty="0"/>
              <a:t> before adding any new item to the list</a:t>
            </a:r>
          </a:p>
        </p:txBody>
      </p:sp>
      <p:sp>
        <p:nvSpPr>
          <p:cNvPr id="2" name="Title 1"/>
          <p:cNvSpPr>
            <a:spLocks noGrp="1"/>
          </p:cNvSpPr>
          <p:nvPr>
            <p:ph type="title"/>
          </p:nvPr>
        </p:nvSpPr>
        <p:spPr/>
        <p:txBody>
          <a:bodyPr/>
          <a:lstStyle/>
          <a:p>
            <a:r>
              <a:rPr lang="en-US" dirty="0"/>
              <a:t>Building a Sorted Linked List</a:t>
            </a:r>
          </a:p>
        </p:txBody>
      </p:sp>
      <p:grpSp>
        <p:nvGrpSpPr>
          <p:cNvPr id="8" name="Group 37"/>
          <p:cNvGrpSpPr/>
          <p:nvPr/>
        </p:nvGrpSpPr>
        <p:grpSpPr>
          <a:xfrm>
            <a:off x="4941747" y="2792060"/>
            <a:ext cx="82260" cy="186760"/>
            <a:chOff x="8102500" y="5127550"/>
            <a:chExt cx="91440" cy="228600"/>
          </a:xfrm>
        </p:grpSpPr>
        <p:cxnSp>
          <p:nvCxnSpPr>
            <p:cNvPr id="36" name="Straight Connector 35"/>
            <p:cNvCxnSpPr/>
            <p:nvPr/>
          </p:nvCxnSpPr>
          <p:spPr>
            <a:xfrm>
              <a:off x="8102500" y="5127550"/>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8148220" y="5161510"/>
              <a:ext cx="0" cy="160681"/>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8193940" y="5185969"/>
              <a:ext cx="0" cy="111761"/>
            </a:xfrm>
            <a:prstGeom prst="line">
              <a:avLst/>
            </a:prstGeom>
          </p:spPr>
          <p:style>
            <a:lnRef idx="2">
              <a:schemeClr val="accent1"/>
            </a:lnRef>
            <a:fillRef idx="0">
              <a:schemeClr val="accent1"/>
            </a:fillRef>
            <a:effectRef idx="1">
              <a:schemeClr val="accent1"/>
            </a:effectRef>
            <a:fontRef idx="minor">
              <a:schemeClr val="tx1"/>
            </a:fontRef>
          </p:style>
        </p:cxnSp>
      </p:grpSp>
      <p:sp>
        <p:nvSpPr>
          <p:cNvPr id="9" name="Rectangle 8"/>
          <p:cNvSpPr/>
          <p:nvPr/>
        </p:nvSpPr>
        <p:spPr>
          <a:xfrm>
            <a:off x="4347501" y="2750558"/>
            <a:ext cx="388815" cy="268935"/>
          </a:xfrm>
          <a:prstGeom prst="rect">
            <a:avLst/>
          </a:prstGeom>
          <a:solidFill>
            <a:schemeClr val="accent3">
              <a:lumMod val="20000"/>
              <a:lumOff val="80000"/>
            </a:schemeClr>
          </a:solidFill>
          <a:ln>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 name="TextBox 9"/>
          <p:cNvSpPr txBox="1"/>
          <p:nvPr/>
        </p:nvSpPr>
        <p:spPr>
          <a:xfrm>
            <a:off x="3837725" y="2771874"/>
            <a:ext cx="500688" cy="226301"/>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head</a:t>
            </a:r>
          </a:p>
        </p:txBody>
      </p:sp>
      <p:sp>
        <p:nvSpPr>
          <p:cNvPr id="11" name="Rectangle 10"/>
          <p:cNvSpPr/>
          <p:nvPr/>
        </p:nvSpPr>
        <p:spPr>
          <a:xfrm>
            <a:off x="4332424" y="3122498"/>
            <a:ext cx="187845" cy="247617"/>
          </a:xfrm>
          <a:prstGeom prst="rect">
            <a:avLst/>
          </a:prstGeom>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2" name="TextBox 11"/>
          <p:cNvSpPr txBox="1"/>
          <p:nvPr/>
        </p:nvSpPr>
        <p:spPr>
          <a:xfrm>
            <a:off x="3554772" y="3122498"/>
            <a:ext cx="965127" cy="276999"/>
          </a:xfrm>
          <a:prstGeom prst="rect">
            <a:avLst/>
          </a:prstGeom>
          <a:noFill/>
        </p:spPr>
        <p:txBody>
          <a:bodyPr wrap="square" rtlCol="0">
            <a:spAutoFit/>
          </a:bodyPr>
          <a:lstStyle/>
          <a:p>
            <a:r>
              <a:rPr lang="en-US" sz="1200" dirty="0">
                <a:latin typeface="Menlo" pitchFamily="49" charset="0"/>
                <a:ea typeface="Menlo" pitchFamily="49" charset="0"/>
                <a:cs typeface="Menlo" pitchFamily="49" charset="0"/>
              </a:rPr>
              <a:t>current</a:t>
            </a:r>
          </a:p>
        </p:txBody>
      </p:sp>
      <p:cxnSp>
        <p:nvCxnSpPr>
          <p:cNvPr id="25" name="Straight Arrow Connector 24"/>
          <p:cNvCxnSpPr/>
          <p:nvPr/>
        </p:nvCxnSpPr>
        <p:spPr>
          <a:xfrm>
            <a:off x="4544175" y="2888012"/>
            <a:ext cx="37998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hape 19"/>
          <p:cNvCxnSpPr/>
          <p:nvPr/>
        </p:nvCxnSpPr>
        <p:spPr>
          <a:xfrm flipV="1">
            <a:off x="4461000" y="2983444"/>
            <a:ext cx="129145" cy="262863"/>
          </a:xfrm>
          <a:prstGeom prst="bentConnector2">
            <a:avLst/>
          </a:prstGeom>
          <a:ln>
            <a:tailEnd type="arrow"/>
          </a:ln>
        </p:spPr>
        <p:style>
          <a:lnRef idx="2">
            <a:schemeClr val="accent6"/>
          </a:lnRef>
          <a:fillRef idx="0">
            <a:schemeClr val="accent6"/>
          </a:fillRef>
          <a:effectRef idx="1">
            <a:schemeClr val="accent6"/>
          </a:effectRef>
          <a:fontRef idx="minor">
            <a:schemeClr val="tx1"/>
          </a:fontRef>
        </p:style>
      </p:cxnSp>
      <p:sp>
        <p:nvSpPr>
          <p:cNvPr id="70" name="TextBox 69"/>
          <p:cNvSpPr txBox="1"/>
          <p:nvPr/>
        </p:nvSpPr>
        <p:spPr>
          <a:xfrm>
            <a:off x="880533" y="2732756"/>
            <a:ext cx="910827" cy="369332"/>
          </a:xfrm>
          <a:prstGeom prst="rect">
            <a:avLst/>
          </a:prstGeom>
          <a:noFill/>
        </p:spPr>
        <p:txBody>
          <a:bodyPr wrap="none" rtlCol="0">
            <a:spAutoFit/>
          </a:bodyPr>
          <a:lstStyle/>
          <a:p>
            <a:r>
              <a:rPr lang="en-US" dirty="0"/>
              <a:t>Add 62:</a:t>
            </a:r>
          </a:p>
        </p:txBody>
      </p:sp>
      <p:grpSp>
        <p:nvGrpSpPr>
          <p:cNvPr id="82" name="Group 37"/>
          <p:cNvGrpSpPr/>
          <p:nvPr/>
        </p:nvGrpSpPr>
        <p:grpSpPr>
          <a:xfrm>
            <a:off x="5937540" y="3725749"/>
            <a:ext cx="82260" cy="186760"/>
            <a:chOff x="8102500" y="5127550"/>
            <a:chExt cx="91440" cy="228600"/>
          </a:xfrm>
        </p:grpSpPr>
        <p:cxnSp>
          <p:nvCxnSpPr>
            <p:cNvPr id="83" name="Straight Connector 82"/>
            <p:cNvCxnSpPr/>
            <p:nvPr/>
          </p:nvCxnSpPr>
          <p:spPr>
            <a:xfrm>
              <a:off x="8102500" y="5127550"/>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8148220" y="5161510"/>
              <a:ext cx="0" cy="160681"/>
            </a:xfrm>
            <a:prstGeom prst="line">
              <a:avLst/>
            </a:prstGeom>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8193940" y="5185969"/>
              <a:ext cx="0" cy="111761"/>
            </a:xfrm>
            <a:prstGeom prst="line">
              <a:avLst/>
            </a:prstGeom>
          </p:spPr>
          <p:style>
            <a:lnRef idx="2">
              <a:schemeClr val="accent1"/>
            </a:lnRef>
            <a:fillRef idx="0">
              <a:schemeClr val="accent1"/>
            </a:fillRef>
            <a:effectRef idx="1">
              <a:schemeClr val="accent1"/>
            </a:effectRef>
            <a:fontRef idx="minor">
              <a:schemeClr val="tx1"/>
            </a:fontRef>
          </p:style>
        </p:cxnSp>
      </p:grpSp>
      <p:sp>
        <p:nvSpPr>
          <p:cNvPr id="86" name="Rectangle 85"/>
          <p:cNvSpPr/>
          <p:nvPr/>
        </p:nvSpPr>
        <p:spPr>
          <a:xfrm>
            <a:off x="4350050" y="3676155"/>
            <a:ext cx="388815" cy="268935"/>
          </a:xfrm>
          <a:prstGeom prst="rect">
            <a:avLst/>
          </a:prstGeom>
          <a:solidFill>
            <a:schemeClr val="accent3">
              <a:lumMod val="20000"/>
              <a:lumOff val="80000"/>
            </a:schemeClr>
          </a:solidFill>
          <a:ln>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7" name="TextBox 86"/>
          <p:cNvSpPr txBox="1"/>
          <p:nvPr/>
        </p:nvSpPr>
        <p:spPr>
          <a:xfrm>
            <a:off x="3840274" y="3697471"/>
            <a:ext cx="500688" cy="226301"/>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head</a:t>
            </a:r>
          </a:p>
        </p:txBody>
      </p:sp>
      <p:sp>
        <p:nvSpPr>
          <p:cNvPr id="88" name="Rectangle 87"/>
          <p:cNvSpPr/>
          <p:nvPr/>
        </p:nvSpPr>
        <p:spPr>
          <a:xfrm>
            <a:off x="4334973" y="4048095"/>
            <a:ext cx="187845" cy="247617"/>
          </a:xfrm>
          <a:prstGeom prst="rect">
            <a:avLst/>
          </a:prstGeom>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9" name="TextBox 88"/>
          <p:cNvSpPr txBox="1"/>
          <p:nvPr/>
        </p:nvSpPr>
        <p:spPr>
          <a:xfrm>
            <a:off x="3557321" y="4048095"/>
            <a:ext cx="965127" cy="276999"/>
          </a:xfrm>
          <a:prstGeom prst="rect">
            <a:avLst/>
          </a:prstGeom>
          <a:noFill/>
        </p:spPr>
        <p:txBody>
          <a:bodyPr wrap="square" rtlCol="0">
            <a:spAutoFit/>
          </a:bodyPr>
          <a:lstStyle/>
          <a:p>
            <a:r>
              <a:rPr lang="en-US" sz="1200" dirty="0">
                <a:latin typeface="Menlo" pitchFamily="49" charset="0"/>
                <a:ea typeface="Menlo" pitchFamily="49" charset="0"/>
                <a:cs typeface="Menlo" pitchFamily="49" charset="0"/>
              </a:rPr>
              <a:t>current</a:t>
            </a:r>
          </a:p>
        </p:txBody>
      </p:sp>
      <p:cxnSp>
        <p:nvCxnSpPr>
          <p:cNvPr id="90" name="Straight Arrow Connector 89"/>
          <p:cNvCxnSpPr/>
          <p:nvPr/>
        </p:nvCxnSpPr>
        <p:spPr>
          <a:xfrm>
            <a:off x="4546724" y="3813609"/>
            <a:ext cx="37998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1" name="Shape 90"/>
          <p:cNvCxnSpPr/>
          <p:nvPr/>
        </p:nvCxnSpPr>
        <p:spPr>
          <a:xfrm flipV="1">
            <a:off x="4463549" y="3909041"/>
            <a:ext cx="129145" cy="262863"/>
          </a:xfrm>
          <a:prstGeom prst="bentConnector2">
            <a:avLst/>
          </a:prstGeom>
          <a:ln>
            <a:tailEnd type="arrow"/>
          </a:ln>
        </p:spPr>
        <p:style>
          <a:lnRef idx="2">
            <a:schemeClr val="accent6"/>
          </a:lnRef>
          <a:fillRef idx="0">
            <a:schemeClr val="accent6"/>
          </a:fillRef>
          <a:effectRef idx="1">
            <a:schemeClr val="accent6"/>
          </a:effectRef>
          <a:fontRef idx="minor">
            <a:schemeClr val="tx1"/>
          </a:fontRef>
        </p:style>
      </p:cxnSp>
      <p:sp>
        <p:nvSpPr>
          <p:cNvPr id="92" name="TextBox 91"/>
          <p:cNvSpPr txBox="1"/>
          <p:nvPr/>
        </p:nvSpPr>
        <p:spPr>
          <a:xfrm>
            <a:off x="2113792" y="2750558"/>
            <a:ext cx="1003801" cy="307777"/>
          </a:xfrm>
          <a:prstGeom prst="rect">
            <a:avLst/>
          </a:prstGeom>
          <a:noFill/>
        </p:spPr>
        <p:txBody>
          <a:bodyPr wrap="none" rtlCol="0">
            <a:spAutoFit/>
          </a:bodyPr>
          <a:lstStyle/>
          <a:p>
            <a:r>
              <a:rPr lang="en-US" sz="1400" dirty="0">
                <a:latin typeface="Segoe Print" pitchFamily="2" charset="0"/>
              </a:rPr>
              <a:t>1. search</a:t>
            </a:r>
          </a:p>
        </p:txBody>
      </p:sp>
      <p:sp>
        <p:nvSpPr>
          <p:cNvPr id="93" name="TextBox 92"/>
          <p:cNvSpPr txBox="1"/>
          <p:nvPr/>
        </p:nvSpPr>
        <p:spPr>
          <a:xfrm>
            <a:off x="2113792" y="3676155"/>
            <a:ext cx="949299" cy="307777"/>
          </a:xfrm>
          <a:prstGeom prst="rect">
            <a:avLst/>
          </a:prstGeom>
          <a:noFill/>
        </p:spPr>
        <p:txBody>
          <a:bodyPr wrap="none" rtlCol="0">
            <a:spAutoFit/>
          </a:bodyPr>
          <a:lstStyle/>
          <a:p>
            <a:r>
              <a:rPr lang="en-US" sz="1400" dirty="0">
                <a:latin typeface="Segoe Print" pitchFamily="2" charset="0"/>
              </a:rPr>
              <a:t>2. insert</a:t>
            </a:r>
          </a:p>
        </p:txBody>
      </p:sp>
      <p:grpSp>
        <p:nvGrpSpPr>
          <p:cNvPr id="94" name="Group 50"/>
          <p:cNvGrpSpPr/>
          <p:nvPr/>
        </p:nvGrpSpPr>
        <p:grpSpPr>
          <a:xfrm>
            <a:off x="4941747" y="3679141"/>
            <a:ext cx="983992" cy="268935"/>
            <a:chOff x="7787207" y="2649825"/>
            <a:chExt cx="983992" cy="268935"/>
          </a:xfrm>
        </p:grpSpPr>
        <p:grpSp>
          <p:nvGrpSpPr>
            <p:cNvPr id="95" name="Group 54"/>
            <p:cNvGrpSpPr/>
            <p:nvPr/>
          </p:nvGrpSpPr>
          <p:grpSpPr>
            <a:xfrm>
              <a:off x="7787207" y="2649825"/>
              <a:ext cx="741348" cy="268935"/>
              <a:chOff x="3595652" y="5076750"/>
              <a:chExt cx="1207618" cy="329184"/>
            </a:xfrm>
          </p:grpSpPr>
          <p:sp>
            <p:nvSpPr>
              <p:cNvPr id="97" name="Rectangle 96"/>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62</a:t>
                </a:r>
              </a:p>
            </p:txBody>
          </p:sp>
          <p:sp>
            <p:nvSpPr>
              <p:cNvPr id="98" name="Rectangle 97"/>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cxnSp>
          <p:nvCxnSpPr>
            <p:cNvPr id="96" name="Straight Arrow Connector 95"/>
            <p:cNvCxnSpPr/>
            <p:nvPr/>
          </p:nvCxnSpPr>
          <p:spPr>
            <a:xfrm>
              <a:off x="8391213" y="2787279"/>
              <a:ext cx="37998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5" name="Group 4"/>
          <p:cNvGrpSpPr/>
          <p:nvPr/>
        </p:nvGrpSpPr>
        <p:grpSpPr>
          <a:xfrm>
            <a:off x="760652" y="4458712"/>
            <a:ext cx="7784538" cy="1925904"/>
            <a:chOff x="760652" y="4458712"/>
            <a:chExt cx="7784538" cy="1925904"/>
          </a:xfrm>
        </p:grpSpPr>
        <p:sp>
          <p:nvSpPr>
            <p:cNvPr id="138" name="Rectangle 137"/>
            <p:cNvSpPr/>
            <p:nvPr/>
          </p:nvSpPr>
          <p:spPr>
            <a:xfrm>
              <a:off x="760652" y="4458712"/>
              <a:ext cx="7784538" cy="1925904"/>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3" name="Rectangle 142"/>
            <p:cNvSpPr/>
            <p:nvPr/>
          </p:nvSpPr>
          <p:spPr>
            <a:xfrm>
              <a:off x="4347501" y="4676462"/>
              <a:ext cx="388815" cy="268935"/>
            </a:xfrm>
            <a:prstGeom prst="rect">
              <a:avLst/>
            </a:prstGeom>
            <a:solidFill>
              <a:schemeClr val="accent3">
                <a:lumMod val="20000"/>
                <a:lumOff val="80000"/>
              </a:schemeClr>
            </a:solidFill>
            <a:ln>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4" name="TextBox 143"/>
            <p:cNvSpPr txBox="1"/>
            <p:nvPr/>
          </p:nvSpPr>
          <p:spPr>
            <a:xfrm>
              <a:off x="3837725" y="4697778"/>
              <a:ext cx="500688" cy="226301"/>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head</a:t>
              </a:r>
            </a:p>
          </p:txBody>
        </p:sp>
        <p:sp>
          <p:nvSpPr>
            <p:cNvPr id="145" name="Rectangle 144"/>
            <p:cNvSpPr/>
            <p:nvPr/>
          </p:nvSpPr>
          <p:spPr>
            <a:xfrm>
              <a:off x="4795585" y="5048402"/>
              <a:ext cx="187845" cy="247617"/>
            </a:xfrm>
            <a:prstGeom prst="rect">
              <a:avLst/>
            </a:prstGeom>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46" name="TextBox 145"/>
            <p:cNvSpPr txBox="1"/>
            <p:nvPr/>
          </p:nvSpPr>
          <p:spPr>
            <a:xfrm>
              <a:off x="4017933" y="5048402"/>
              <a:ext cx="965127" cy="276999"/>
            </a:xfrm>
            <a:prstGeom prst="rect">
              <a:avLst/>
            </a:prstGeom>
            <a:noFill/>
          </p:spPr>
          <p:txBody>
            <a:bodyPr wrap="square" rtlCol="0">
              <a:spAutoFit/>
            </a:bodyPr>
            <a:lstStyle/>
            <a:p>
              <a:r>
                <a:rPr lang="en-US" sz="1200" dirty="0">
                  <a:latin typeface="Menlo" pitchFamily="49" charset="0"/>
                  <a:ea typeface="Menlo" pitchFamily="49" charset="0"/>
                  <a:cs typeface="Menlo" pitchFamily="49" charset="0"/>
                </a:rPr>
                <a:t>current</a:t>
              </a:r>
            </a:p>
          </p:txBody>
        </p:sp>
        <p:cxnSp>
          <p:nvCxnSpPr>
            <p:cNvPr id="147" name="Straight Arrow Connector 146"/>
            <p:cNvCxnSpPr/>
            <p:nvPr/>
          </p:nvCxnSpPr>
          <p:spPr>
            <a:xfrm>
              <a:off x="4544175" y="4813916"/>
              <a:ext cx="37998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hape 147"/>
            <p:cNvCxnSpPr/>
            <p:nvPr/>
          </p:nvCxnSpPr>
          <p:spPr>
            <a:xfrm flipV="1">
              <a:off x="4924161" y="4909348"/>
              <a:ext cx="129145" cy="262863"/>
            </a:xfrm>
            <a:prstGeom prst="bentConnector2">
              <a:avLst/>
            </a:prstGeom>
            <a:ln>
              <a:tailEnd type="arrow"/>
            </a:ln>
          </p:spPr>
          <p:style>
            <a:lnRef idx="2">
              <a:schemeClr val="accent6"/>
            </a:lnRef>
            <a:fillRef idx="0">
              <a:schemeClr val="accent6"/>
            </a:fillRef>
            <a:effectRef idx="1">
              <a:schemeClr val="accent6"/>
            </a:effectRef>
            <a:fontRef idx="minor">
              <a:schemeClr val="tx1"/>
            </a:fontRef>
          </p:style>
        </p:cxnSp>
        <p:sp>
          <p:nvSpPr>
            <p:cNvPr id="149" name="TextBox 148"/>
            <p:cNvSpPr txBox="1"/>
            <p:nvPr/>
          </p:nvSpPr>
          <p:spPr>
            <a:xfrm>
              <a:off x="880533" y="4658660"/>
              <a:ext cx="910827" cy="369332"/>
            </a:xfrm>
            <a:prstGeom prst="rect">
              <a:avLst/>
            </a:prstGeom>
            <a:noFill/>
          </p:spPr>
          <p:txBody>
            <a:bodyPr wrap="none" rtlCol="0">
              <a:spAutoFit/>
            </a:bodyPr>
            <a:lstStyle/>
            <a:p>
              <a:r>
                <a:rPr lang="en-US" dirty="0"/>
                <a:t>Add 89:</a:t>
              </a:r>
            </a:p>
          </p:txBody>
        </p:sp>
        <p:grpSp>
          <p:nvGrpSpPr>
            <p:cNvPr id="150" name="Group 37"/>
            <p:cNvGrpSpPr/>
            <p:nvPr/>
          </p:nvGrpSpPr>
          <p:grpSpPr>
            <a:xfrm>
              <a:off x="6931253" y="5651653"/>
              <a:ext cx="82260" cy="186760"/>
              <a:chOff x="8102500" y="5127550"/>
              <a:chExt cx="91440" cy="228600"/>
            </a:xfrm>
          </p:grpSpPr>
          <p:cxnSp>
            <p:nvCxnSpPr>
              <p:cNvPr id="151" name="Straight Connector 150"/>
              <p:cNvCxnSpPr/>
              <p:nvPr/>
            </p:nvCxnSpPr>
            <p:spPr>
              <a:xfrm>
                <a:off x="8102500" y="5127550"/>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2" name="Straight Connector 151"/>
              <p:cNvCxnSpPr/>
              <p:nvPr/>
            </p:nvCxnSpPr>
            <p:spPr>
              <a:xfrm>
                <a:off x="8148220" y="5161510"/>
                <a:ext cx="0" cy="160681"/>
              </a:xfrm>
              <a:prstGeom prst="line">
                <a:avLst/>
              </a:prstGeom>
            </p:spPr>
            <p:style>
              <a:lnRef idx="2">
                <a:schemeClr val="accent1"/>
              </a:lnRef>
              <a:fillRef idx="0">
                <a:schemeClr val="accent1"/>
              </a:fillRef>
              <a:effectRef idx="1">
                <a:schemeClr val="accent1"/>
              </a:effectRef>
              <a:fontRef idx="minor">
                <a:schemeClr val="tx1"/>
              </a:fontRef>
            </p:style>
          </p:cxnSp>
          <p:cxnSp>
            <p:nvCxnSpPr>
              <p:cNvPr id="153" name="Straight Connector 152"/>
              <p:cNvCxnSpPr/>
              <p:nvPr/>
            </p:nvCxnSpPr>
            <p:spPr>
              <a:xfrm>
                <a:off x="8193940" y="5185969"/>
                <a:ext cx="0" cy="111761"/>
              </a:xfrm>
              <a:prstGeom prst="line">
                <a:avLst/>
              </a:prstGeom>
            </p:spPr>
            <p:style>
              <a:lnRef idx="2">
                <a:schemeClr val="accent1"/>
              </a:lnRef>
              <a:fillRef idx="0">
                <a:schemeClr val="accent1"/>
              </a:fillRef>
              <a:effectRef idx="1">
                <a:schemeClr val="accent1"/>
              </a:effectRef>
              <a:fontRef idx="minor">
                <a:schemeClr val="tx1"/>
              </a:fontRef>
            </p:style>
          </p:cxnSp>
        </p:grpSp>
        <p:sp>
          <p:nvSpPr>
            <p:cNvPr id="154" name="Rectangle 153"/>
            <p:cNvSpPr/>
            <p:nvPr/>
          </p:nvSpPr>
          <p:spPr>
            <a:xfrm>
              <a:off x="4350050" y="5602059"/>
              <a:ext cx="388815" cy="268935"/>
            </a:xfrm>
            <a:prstGeom prst="rect">
              <a:avLst/>
            </a:prstGeom>
            <a:solidFill>
              <a:schemeClr val="accent3">
                <a:lumMod val="20000"/>
                <a:lumOff val="80000"/>
              </a:schemeClr>
            </a:solidFill>
            <a:ln>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5" name="TextBox 154"/>
            <p:cNvSpPr txBox="1"/>
            <p:nvPr/>
          </p:nvSpPr>
          <p:spPr>
            <a:xfrm>
              <a:off x="3840274" y="5623375"/>
              <a:ext cx="500688" cy="226301"/>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head</a:t>
              </a:r>
            </a:p>
          </p:txBody>
        </p:sp>
        <p:sp>
          <p:nvSpPr>
            <p:cNvPr id="156" name="Rectangle 155"/>
            <p:cNvSpPr/>
            <p:nvPr/>
          </p:nvSpPr>
          <p:spPr>
            <a:xfrm>
              <a:off x="4798134" y="5973999"/>
              <a:ext cx="187845" cy="247617"/>
            </a:xfrm>
            <a:prstGeom prst="rect">
              <a:avLst/>
            </a:prstGeom>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57" name="TextBox 156"/>
            <p:cNvSpPr txBox="1"/>
            <p:nvPr/>
          </p:nvSpPr>
          <p:spPr>
            <a:xfrm>
              <a:off x="4020482" y="5973999"/>
              <a:ext cx="965127" cy="276999"/>
            </a:xfrm>
            <a:prstGeom prst="rect">
              <a:avLst/>
            </a:prstGeom>
            <a:noFill/>
          </p:spPr>
          <p:txBody>
            <a:bodyPr wrap="square" rtlCol="0">
              <a:spAutoFit/>
            </a:bodyPr>
            <a:lstStyle/>
            <a:p>
              <a:r>
                <a:rPr lang="en-US" sz="1200" dirty="0">
                  <a:latin typeface="Menlo" pitchFamily="49" charset="0"/>
                  <a:ea typeface="Menlo" pitchFamily="49" charset="0"/>
                  <a:cs typeface="Menlo" pitchFamily="49" charset="0"/>
                </a:rPr>
                <a:t>current</a:t>
              </a:r>
            </a:p>
          </p:txBody>
        </p:sp>
        <p:cxnSp>
          <p:nvCxnSpPr>
            <p:cNvPr id="158" name="Straight Arrow Connector 157"/>
            <p:cNvCxnSpPr/>
            <p:nvPr/>
          </p:nvCxnSpPr>
          <p:spPr>
            <a:xfrm>
              <a:off x="4546724" y="5739513"/>
              <a:ext cx="37998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hape 158"/>
            <p:cNvCxnSpPr/>
            <p:nvPr/>
          </p:nvCxnSpPr>
          <p:spPr>
            <a:xfrm flipV="1">
              <a:off x="4926710" y="5834945"/>
              <a:ext cx="129145" cy="262863"/>
            </a:xfrm>
            <a:prstGeom prst="bentConnector2">
              <a:avLst/>
            </a:prstGeom>
            <a:ln>
              <a:tailEnd type="arrow"/>
            </a:ln>
          </p:spPr>
          <p:style>
            <a:lnRef idx="2">
              <a:schemeClr val="accent6"/>
            </a:lnRef>
            <a:fillRef idx="0">
              <a:schemeClr val="accent6"/>
            </a:fillRef>
            <a:effectRef idx="1">
              <a:schemeClr val="accent6"/>
            </a:effectRef>
            <a:fontRef idx="minor">
              <a:schemeClr val="tx1"/>
            </a:fontRef>
          </p:style>
        </p:cxnSp>
        <p:sp>
          <p:nvSpPr>
            <p:cNvPr id="160" name="TextBox 159"/>
            <p:cNvSpPr txBox="1"/>
            <p:nvPr/>
          </p:nvSpPr>
          <p:spPr>
            <a:xfrm>
              <a:off x="2113792" y="4676462"/>
              <a:ext cx="1003801" cy="307777"/>
            </a:xfrm>
            <a:prstGeom prst="rect">
              <a:avLst/>
            </a:prstGeom>
            <a:noFill/>
          </p:spPr>
          <p:txBody>
            <a:bodyPr wrap="none" rtlCol="0">
              <a:spAutoFit/>
            </a:bodyPr>
            <a:lstStyle/>
            <a:p>
              <a:r>
                <a:rPr lang="en-US" sz="1400" dirty="0">
                  <a:latin typeface="Segoe Print" pitchFamily="2" charset="0"/>
                </a:rPr>
                <a:t>1. search</a:t>
              </a:r>
            </a:p>
          </p:txBody>
        </p:sp>
        <p:sp>
          <p:nvSpPr>
            <p:cNvPr id="161" name="TextBox 160"/>
            <p:cNvSpPr txBox="1"/>
            <p:nvPr/>
          </p:nvSpPr>
          <p:spPr>
            <a:xfrm>
              <a:off x="2113792" y="5602059"/>
              <a:ext cx="949299" cy="307777"/>
            </a:xfrm>
            <a:prstGeom prst="rect">
              <a:avLst/>
            </a:prstGeom>
            <a:noFill/>
          </p:spPr>
          <p:txBody>
            <a:bodyPr wrap="none" rtlCol="0">
              <a:spAutoFit/>
            </a:bodyPr>
            <a:lstStyle/>
            <a:p>
              <a:r>
                <a:rPr lang="en-US" sz="1400" dirty="0">
                  <a:latin typeface="Segoe Print" pitchFamily="2" charset="0"/>
                </a:rPr>
                <a:t>2. insert</a:t>
              </a:r>
            </a:p>
          </p:txBody>
        </p:sp>
        <p:grpSp>
          <p:nvGrpSpPr>
            <p:cNvPr id="162" name="Group 50"/>
            <p:cNvGrpSpPr/>
            <p:nvPr/>
          </p:nvGrpSpPr>
          <p:grpSpPr>
            <a:xfrm>
              <a:off x="4941747" y="5605045"/>
              <a:ext cx="983992" cy="268935"/>
              <a:chOff x="7787207" y="2649825"/>
              <a:chExt cx="983992" cy="268935"/>
            </a:xfrm>
          </p:grpSpPr>
          <p:grpSp>
            <p:nvGrpSpPr>
              <p:cNvPr id="163" name="Group 54"/>
              <p:cNvGrpSpPr/>
              <p:nvPr/>
            </p:nvGrpSpPr>
            <p:grpSpPr>
              <a:xfrm>
                <a:off x="7787207" y="2649825"/>
                <a:ext cx="741348" cy="268935"/>
                <a:chOff x="3595652" y="5076750"/>
                <a:chExt cx="1207618" cy="329184"/>
              </a:xfrm>
            </p:grpSpPr>
            <p:sp>
              <p:nvSpPr>
                <p:cNvPr id="165" name="Rectangle 164"/>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62</a:t>
                  </a:r>
                </a:p>
              </p:txBody>
            </p:sp>
            <p:sp>
              <p:nvSpPr>
                <p:cNvPr id="166" name="Rectangle 165"/>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cxnSp>
            <p:nvCxnSpPr>
              <p:cNvPr id="164" name="Straight Arrow Connector 163"/>
              <p:cNvCxnSpPr/>
              <p:nvPr/>
            </p:nvCxnSpPr>
            <p:spPr>
              <a:xfrm>
                <a:off x="8391213" y="2787279"/>
                <a:ext cx="37998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67" name="Group 37"/>
            <p:cNvGrpSpPr/>
            <p:nvPr/>
          </p:nvGrpSpPr>
          <p:grpSpPr>
            <a:xfrm>
              <a:off x="5937540" y="4720536"/>
              <a:ext cx="82260" cy="186760"/>
              <a:chOff x="8102500" y="5127550"/>
              <a:chExt cx="91440" cy="228600"/>
            </a:xfrm>
          </p:grpSpPr>
          <p:cxnSp>
            <p:nvCxnSpPr>
              <p:cNvPr id="168" name="Straight Connector 167"/>
              <p:cNvCxnSpPr/>
              <p:nvPr/>
            </p:nvCxnSpPr>
            <p:spPr>
              <a:xfrm>
                <a:off x="8102500" y="5127550"/>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9" name="Straight Connector 168"/>
              <p:cNvCxnSpPr/>
              <p:nvPr/>
            </p:nvCxnSpPr>
            <p:spPr>
              <a:xfrm>
                <a:off x="8148220" y="5161510"/>
                <a:ext cx="0" cy="160681"/>
              </a:xfrm>
              <a:prstGeom prst="line">
                <a:avLst/>
              </a:prstGeom>
            </p:spPr>
            <p:style>
              <a:lnRef idx="2">
                <a:schemeClr val="accent1"/>
              </a:lnRef>
              <a:fillRef idx="0">
                <a:schemeClr val="accent1"/>
              </a:fillRef>
              <a:effectRef idx="1">
                <a:schemeClr val="accent1"/>
              </a:effectRef>
              <a:fontRef idx="minor">
                <a:schemeClr val="tx1"/>
              </a:fontRef>
            </p:style>
          </p:cxnSp>
          <p:cxnSp>
            <p:nvCxnSpPr>
              <p:cNvPr id="170" name="Straight Connector 169"/>
              <p:cNvCxnSpPr/>
              <p:nvPr/>
            </p:nvCxnSpPr>
            <p:spPr>
              <a:xfrm>
                <a:off x="8193940" y="5185969"/>
                <a:ext cx="0" cy="111761"/>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71" name="Group 50"/>
            <p:cNvGrpSpPr/>
            <p:nvPr/>
          </p:nvGrpSpPr>
          <p:grpSpPr>
            <a:xfrm>
              <a:off x="4941747" y="4673928"/>
              <a:ext cx="983992" cy="268935"/>
              <a:chOff x="7787207" y="2649825"/>
              <a:chExt cx="983992" cy="268935"/>
            </a:xfrm>
          </p:grpSpPr>
          <p:grpSp>
            <p:nvGrpSpPr>
              <p:cNvPr id="172" name="Group 54"/>
              <p:cNvGrpSpPr/>
              <p:nvPr/>
            </p:nvGrpSpPr>
            <p:grpSpPr>
              <a:xfrm>
                <a:off x="7787207" y="2649825"/>
                <a:ext cx="741348" cy="268935"/>
                <a:chOff x="3595652" y="5076750"/>
                <a:chExt cx="1207618" cy="329184"/>
              </a:xfrm>
            </p:grpSpPr>
            <p:sp>
              <p:nvSpPr>
                <p:cNvPr id="174" name="Rectangle 173"/>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62</a:t>
                  </a:r>
                </a:p>
              </p:txBody>
            </p:sp>
            <p:sp>
              <p:nvSpPr>
                <p:cNvPr id="175" name="Rectangle 174"/>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cxnSp>
            <p:nvCxnSpPr>
              <p:cNvPr id="173" name="Straight Arrow Connector 172"/>
              <p:cNvCxnSpPr/>
              <p:nvPr/>
            </p:nvCxnSpPr>
            <p:spPr>
              <a:xfrm>
                <a:off x="8391213" y="2787279"/>
                <a:ext cx="37998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77" name="Group 49"/>
            <p:cNvGrpSpPr/>
            <p:nvPr/>
          </p:nvGrpSpPr>
          <p:grpSpPr>
            <a:xfrm>
              <a:off x="5925739" y="5605045"/>
              <a:ext cx="983992" cy="268935"/>
              <a:chOff x="7787207" y="2649825"/>
              <a:chExt cx="983992" cy="268935"/>
            </a:xfrm>
          </p:grpSpPr>
          <p:grpSp>
            <p:nvGrpSpPr>
              <p:cNvPr id="178" name="Group 13"/>
              <p:cNvGrpSpPr/>
              <p:nvPr/>
            </p:nvGrpSpPr>
            <p:grpSpPr>
              <a:xfrm>
                <a:off x="7787207" y="2649825"/>
                <a:ext cx="741348" cy="268935"/>
                <a:chOff x="3595652" y="5076750"/>
                <a:chExt cx="1207618" cy="329184"/>
              </a:xfrm>
            </p:grpSpPr>
            <p:sp>
              <p:nvSpPr>
                <p:cNvPr id="180" name="Rectangle 14"/>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89</a:t>
                  </a:r>
                </a:p>
              </p:txBody>
            </p:sp>
            <p:sp>
              <p:nvSpPr>
                <p:cNvPr id="181" name="Rectangle 180"/>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cxnSp>
            <p:nvCxnSpPr>
              <p:cNvPr id="179" name="Straight Arrow Connector 19"/>
              <p:cNvCxnSpPr/>
              <p:nvPr/>
            </p:nvCxnSpPr>
            <p:spPr>
              <a:xfrm>
                <a:off x="8391213" y="2787279"/>
                <a:ext cx="37998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sp>
        <p:nvSpPr>
          <p:cNvPr id="182" name="Slide Number Placeholder 181"/>
          <p:cNvSpPr>
            <a:spLocks noGrp="1"/>
          </p:cNvSpPr>
          <p:nvPr>
            <p:ph type="sldNum" sz="quarter" idx="12"/>
          </p:nvPr>
        </p:nvSpPr>
        <p:spPr/>
        <p:txBody>
          <a:bodyPr/>
          <a:lstStyle/>
          <a:p>
            <a:fld id="{A2D5F323-9395-A24C-8003-89F99F5948AE}" type="slidenum">
              <a:rPr lang="en-US" smtClean="0"/>
              <a:pPr/>
              <a:t>84</a:t>
            </a:fld>
            <a:endParaRPr lang="en-US"/>
          </a:p>
        </p:txBody>
      </p:sp>
    </p:spTree>
    <p:extLst>
      <p:ext uri="{BB962C8B-B14F-4D97-AF65-F5344CB8AC3E}">
        <p14:creationId xmlns:p14="http://schemas.microsoft.com/office/powerpoint/2010/main" val="4070391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 Sorted Linked List</a:t>
            </a:r>
          </a:p>
        </p:txBody>
      </p:sp>
      <p:grpSp>
        <p:nvGrpSpPr>
          <p:cNvPr id="3" name="Group 2"/>
          <p:cNvGrpSpPr/>
          <p:nvPr/>
        </p:nvGrpSpPr>
        <p:grpSpPr>
          <a:xfrm>
            <a:off x="760652" y="1351372"/>
            <a:ext cx="7784538" cy="1925904"/>
            <a:chOff x="760652" y="1351372"/>
            <a:chExt cx="7784538" cy="1925904"/>
          </a:xfrm>
        </p:grpSpPr>
        <p:sp>
          <p:nvSpPr>
            <p:cNvPr id="136" name="Rectangle 135"/>
            <p:cNvSpPr/>
            <p:nvPr/>
          </p:nvSpPr>
          <p:spPr>
            <a:xfrm>
              <a:off x="760652" y="1351372"/>
              <a:ext cx="7784538" cy="1925904"/>
            </a:xfrm>
            <a:prstGeom prst="rect">
              <a:avLst/>
            </a:prstGeom>
            <a:solidFill>
              <a:schemeClr val="bg1">
                <a:lumMod val="95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3724417" y="1569122"/>
              <a:ext cx="388815" cy="268935"/>
            </a:xfrm>
            <a:prstGeom prst="rect">
              <a:avLst/>
            </a:prstGeom>
            <a:solidFill>
              <a:schemeClr val="accent3">
                <a:lumMod val="20000"/>
                <a:lumOff val="80000"/>
              </a:schemeClr>
            </a:solidFill>
            <a:ln>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 name="TextBox 9"/>
            <p:cNvSpPr txBox="1"/>
            <p:nvPr/>
          </p:nvSpPr>
          <p:spPr>
            <a:xfrm>
              <a:off x="3214641" y="1590438"/>
              <a:ext cx="500688" cy="226301"/>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head</a:t>
              </a:r>
            </a:p>
          </p:txBody>
        </p:sp>
        <p:sp>
          <p:nvSpPr>
            <p:cNvPr id="11" name="Rectangle 10"/>
            <p:cNvSpPr/>
            <p:nvPr/>
          </p:nvSpPr>
          <p:spPr>
            <a:xfrm>
              <a:off x="3709340" y="1941062"/>
              <a:ext cx="187845" cy="247617"/>
            </a:xfrm>
            <a:prstGeom prst="rect">
              <a:avLst/>
            </a:prstGeom>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2" name="TextBox 11"/>
            <p:cNvSpPr txBox="1"/>
            <p:nvPr/>
          </p:nvSpPr>
          <p:spPr>
            <a:xfrm>
              <a:off x="2931688" y="1941062"/>
              <a:ext cx="965127" cy="276999"/>
            </a:xfrm>
            <a:prstGeom prst="rect">
              <a:avLst/>
            </a:prstGeom>
            <a:noFill/>
          </p:spPr>
          <p:txBody>
            <a:bodyPr wrap="square" rtlCol="0">
              <a:spAutoFit/>
            </a:bodyPr>
            <a:lstStyle/>
            <a:p>
              <a:r>
                <a:rPr lang="en-US" sz="1200" dirty="0">
                  <a:latin typeface="Menlo" pitchFamily="49" charset="0"/>
                  <a:ea typeface="Menlo" pitchFamily="49" charset="0"/>
                  <a:cs typeface="Menlo" pitchFamily="49" charset="0"/>
                </a:rPr>
                <a:t>current</a:t>
              </a:r>
            </a:p>
          </p:txBody>
        </p:sp>
        <p:cxnSp>
          <p:nvCxnSpPr>
            <p:cNvPr id="25" name="Straight Arrow Connector 24"/>
            <p:cNvCxnSpPr/>
            <p:nvPr/>
          </p:nvCxnSpPr>
          <p:spPr>
            <a:xfrm>
              <a:off x="3921091" y="1706576"/>
              <a:ext cx="37998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hape 19"/>
            <p:cNvCxnSpPr/>
            <p:nvPr/>
          </p:nvCxnSpPr>
          <p:spPr>
            <a:xfrm flipV="1">
              <a:off x="3837916" y="1802008"/>
              <a:ext cx="129145" cy="262863"/>
            </a:xfrm>
            <a:prstGeom prst="bentConnector2">
              <a:avLst/>
            </a:prstGeom>
            <a:ln>
              <a:tailEnd type="arrow"/>
            </a:ln>
          </p:spPr>
          <p:style>
            <a:lnRef idx="2">
              <a:schemeClr val="accent6"/>
            </a:lnRef>
            <a:fillRef idx="0">
              <a:schemeClr val="accent6"/>
            </a:fillRef>
            <a:effectRef idx="1">
              <a:schemeClr val="accent6"/>
            </a:effectRef>
            <a:fontRef idx="minor">
              <a:schemeClr val="tx1"/>
            </a:fontRef>
          </p:style>
        </p:cxnSp>
        <p:sp>
          <p:nvSpPr>
            <p:cNvPr id="70" name="TextBox 69"/>
            <p:cNvSpPr txBox="1"/>
            <p:nvPr/>
          </p:nvSpPr>
          <p:spPr>
            <a:xfrm>
              <a:off x="880533" y="1551320"/>
              <a:ext cx="910827" cy="369332"/>
            </a:xfrm>
            <a:prstGeom prst="rect">
              <a:avLst/>
            </a:prstGeom>
            <a:noFill/>
          </p:spPr>
          <p:txBody>
            <a:bodyPr wrap="none" rtlCol="0">
              <a:spAutoFit/>
            </a:bodyPr>
            <a:lstStyle/>
            <a:p>
              <a:r>
                <a:rPr lang="en-US" dirty="0"/>
                <a:t>Add 23:</a:t>
              </a:r>
            </a:p>
          </p:txBody>
        </p:sp>
        <p:sp>
          <p:nvSpPr>
            <p:cNvPr id="86" name="Rectangle 85"/>
            <p:cNvSpPr/>
            <p:nvPr/>
          </p:nvSpPr>
          <p:spPr>
            <a:xfrm>
              <a:off x="3726966" y="2494719"/>
              <a:ext cx="388815" cy="268935"/>
            </a:xfrm>
            <a:prstGeom prst="rect">
              <a:avLst/>
            </a:prstGeom>
            <a:solidFill>
              <a:schemeClr val="accent3">
                <a:lumMod val="20000"/>
                <a:lumOff val="80000"/>
              </a:schemeClr>
            </a:solidFill>
            <a:ln>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7" name="TextBox 86"/>
            <p:cNvSpPr txBox="1"/>
            <p:nvPr/>
          </p:nvSpPr>
          <p:spPr>
            <a:xfrm>
              <a:off x="3217190" y="2516035"/>
              <a:ext cx="500688" cy="226301"/>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head</a:t>
              </a:r>
            </a:p>
          </p:txBody>
        </p:sp>
        <p:sp>
          <p:nvSpPr>
            <p:cNvPr id="88" name="Rectangle 87"/>
            <p:cNvSpPr/>
            <p:nvPr/>
          </p:nvSpPr>
          <p:spPr>
            <a:xfrm>
              <a:off x="3711889" y="2866659"/>
              <a:ext cx="187845" cy="247617"/>
            </a:xfrm>
            <a:prstGeom prst="rect">
              <a:avLst/>
            </a:prstGeom>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9" name="TextBox 88"/>
            <p:cNvSpPr txBox="1"/>
            <p:nvPr/>
          </p:nvSpPr>
          <p:spPr>
            <a:xfrm>
              <a:off x="2934237" y="2866659"/>
              <a:ext cx="965127" cy="276999"/>
            </a:xfrm>
            <a:prstGeom prst="rect">
              <a:avLst/>
            </a:prstGeom>
            <a:noFill/>
          </p:spPr>
          <p:txBody>
            <a:bodyPr wrap="square" rtlCol="0">
              <a:spAutoFit/>
            </a:bodyPr>
            <a:lstStyle/>
            <a:p>
              <a:r>
                <a:rPr lang="en-US" sz="1200" dirty="0">
                  <a:latin typeface="Menlo" pitchFamily="49" charset="0"/>
                  <a:ea typeface="Menlo" pitchFamily="49" charset="0"/>
                  <a:cs typeface="Menlo" pitchFamily="49" charset="0"/>
                </a:rPr>
                <a:t>current</a:t>
              </a:r>
            </a:p>
          </p:txBody>
        </p:sp>
        <p:cxnSp>
          <p:nvCxnSpPr>
            <p:cNvPr id="90" name="Straight Arrow Connector 89"/>
            <p:cNvCxnSpPr/>
            <p:nvPr/>
          </p:nvCxnSpPr>
          <p:spPr>
            <a:xfrm>
              <a:off x="3923640" y="2632173"/>
              <a:ext cx="37998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1" name="Shape 90"/>
            <p:cNvCxnSpPr/>
            <p:nvPr/>
          </p:nvCxnSpPr>
          <p:spPr>
            <a:xfrm flipV="1">
              <a:off x="3840465" y="2727605"/>
              <a:ext cx="129145" cy="262863"/>
            </a:xfrm>
            <a:prstGeom prst="bentConnector2">
              <a:avLst/>
            </a:prstGeom>
            <a:ln>
              <a:tailEnd type="arrow"/>
            </a:ln>
          </p:spPr>
          <p:style>
            <a:lnRef idx="2">
              <a:schemeClr val="accent6"/>
            </a:lnRef>
            <a:fillRef idx="0">
              <a:schemeClr val="accent6"/>
            </a:fillRef>
            <a:effectRef idx="1">
              <a:schemeClr val="accent6"/>
            </a:effectRef>
            <a:fontRef idx="minor">
              <a:schemeClr val="tx1"/>
            </a:fontRef>
          </p:style>
        </p:cxnSp>
        <p:sp>
          <p:nvSpPr>
            <p:cNvPr id="92" name="TextBox 91"/>
            <p:cNvSpPr txBox="1"/>
            <p:nvPr/>
          </p:nvSpPr>
          <p:spPr>
            <a:xfrm>
              <a:off x="1895308" y="1569122"/>
              <a:ext cx="1003801" cy="307777"/>
            </a:xfrm>
            <a:prstGeom prst="rect">
              <a:avLst/>
            </a:prstGeom>
            <a:noFill/>
          </p:spPr>
          <p:txBody>
            <a:bodyPr wrap="none" rtlCol="0">
              <a:spAutoFit/>
            </a:bodyPr>
            <a:lstStyle/>
            <a:p>
              <a:r>
                <a:rPr lang="en-US" sz="1400" dirty="0">
                  <a:latin typeface="Segoe Print" pitchFamily="2" charset="0"/>
                </a:rPr>
                <a:t>1. search</a:t>
              </a:r>
            </a:p>
          </p:txBody>
        </p:sp>
        <p:sp>
          <p:nvSpPr>
            <p:cNvPr id="93" name="TextBox 92"/>
            <p:cNvSpPr txBox="1"/>
            <p:nvPr/>
          </p:nvSpPr>
          <p:spPr>
            <a:xfrm>
              <a:off x="1895308" y="2494719"/>
              <a:ext cx="949299" cy="307777"/>
            </a:xfrm>
            <a:prstGeom prst="rect">
              <a:avLst/>
            </a:prstGeom>
            <a:noFill/>
          </p:spPr>
          <p:txBody>
            <a:bodyPr wrap="none" rtlCol="0">
              <a:spAutoFit/>
            </a:bodyPr>
            <a:lstStyle/>
            <a:p>
              <a:r>
                <a:rPr lang="en-US" sz="1400" dirty="0">
                  <a:latin typeface="Segoe Print" pitchFamily="2" charset="0"/>
                </a:rPr>
                <a:t>2. insert</a:t>
              </a:r>
            </a:p>
          </p:txBody>
        </p:sp>
        <p:grpSp>
          <p:nvGrpSpPr>
            <p:cNvPr id="101" name="Group 37"/>
            <p:cNvGrpSpPr/>
            <p:nvPr/>
          </p:nvGrpSpPr>
          <p:grpSpPr>
            <a:xfrm>
              <a:off x="6308169" y="1615730"/>
              <a:ext cx="82260" cy="186760"/>
              <a:chOff x="8102500" y="5127550"/>
              <a:chExt cx="91440" cy="228600"/>
            </a:xfrm>
          </p:grpSpPr>
          <p:cxnSp>
            <p:nvCxnSpPr>
              <p:cNvPr id="102" name="Straight Connector 101"/>
              <p:cNvCxnSpPr/>
              <p:nvPr/>
            </p:nvCxnSpPr>
            <p:spPr>
              <a:xfrm>
                <a:off x="8102500" y="5127550"/>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8148220" y="5161510"/>
                <a:ext cx="0" cy="160681"/>
              </a:xfrm>
              <a:prstGeom prst="line">
                <a:avLst/>
              </a:prstGeom>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8193940" y="5185969"/>
                <a:ext cx="0" cy="111761"/>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05" name="Group 50"/>
            <p:cNvGrpSpPr/>
            <p:nvPr/>
          </p:nvGrpSpPr>
          <p:grpSpPr>
            <a:xfrm>
              <a:off x="4318663" y="1569122"/>
              <a:ext cx="983992" cy="268935"/>
              <a:chOff x="7787207" y="2649825"/>
              <a:chExt cx="983992" cy="268935"/>
            </a:xfrm>
          </p:grpSpPr>
          <p:grpSp>
            <p:nvGrpSpPr>
              <p:cNvPr id="106" name="Group 54"/>
              <p:cNvGrpSpPr/>
              <p:nvPr/>
            </p:nvGrpSpPr>
            <p:grpSpPr>
              <a:xfrm>
                <a:off x="7787207" y="2649825"/>
                <a:ext cx="741348" cy="268935"/>
                <a:chOff x="3595652" y="5076750"/>
                <a:chExt cx="1207618" cy="329184"/>
              </a:xfrm>
            </p:grpSpPr>
            <p:sp>
              <p:nvSpPr>
                <p:cNvPr id="108" name="Rectangle 107"/>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62</a:t>
                  </a:r>
                </a:p>
              </p:txBody>
            </p:sp>
            <p:sp>
              <p:nvSpPr>
                <p:cNvPr id="109" name="Rectangle 108"/>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cxnSp>
            <p:nvCxnSpPr>
              <p:cNvPr id="107" name="Straight Arrow Connector 106"/>
              <p:cNvCxnSpPr/>
              <p:nvPr/>
            </p:nvCxnSpPr>
            <p:spPr>
              <a:xfrm>
                <a:off x="8391213" y="2787279"/>
                <a:ext cx="37998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10" name="Group 49"/>
            <p:cNvGrpSpPr/>
            <p:nvPr/>
          </p:nvGrpSpPr>
          <p:grpSpPr>
            <a:xfrm>
              <a:off x="5302655" y="1569122"/>
              <a:ext cx="983992" cy="268935"/>
              <a:chOff x="7787207" y="2649825"/>
              <a:chExt cx="983992" cy="268935"/>
            </a:xfrm>
          </p:grpSpPr>
          <p:grpSp>
            <p:nvGrpSpPr>
              <p:cNvPr id="111" name="Group 13"/>
              <p:cNvGrpSpPr/>
              <p:nvPr/>
            </p:nvGrpSpPr>
            <p:grpSpPr>
              <a:xfrm>
                <a:off x="7787207" y="2649825"/>
                <a:ext cx="741348" cy="268935"/>
                <a:chOff x="3595652" y="5076750"/>
                <a:chExt cx="1207618" cy="329184"/>
              </a:xfrm>
            </p:grpSpPr>
            <p:sp>
              <p:nvSpPr>
                <p:cNvPr id="113" name="Rectangle 14"/>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89</a:t>
                  </a:r>
                </a:p>
              </p:txBody>
            </p:sp>
            <p:sp>
              <p:nvSpPr>
                <p:cNvPr id="114" name="Rectangle 113"/>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cxnSp>
            <p:nvCxnSpPr>
              <p:cNvPr id="112" name="Straight Arrow Connector 19"/>
              <p:cNvCxnSpPr/>
              <p:nvPr/>
            </p:nvCxnSpPr>
            <p:spPr>
              <a:xfrm>
                <a:off x="8391213" y="2787279"/>
                <a:ext cx="37998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16" name="Group 115"/>
            <p:cNvGrpSpPr/>
            <p:nvPr/>
          </p:nvGrpSpPr>
          <p:grpSpPr>
            <a:xfrm>
              <a:off x="4318663" y="2497705"/>
              <a:ext cx="983992" cy="268935"/>
              <a:chOff x="4230013" y="1184666"/>
              <a:chExt cx="983992" cy="268935"/>
            </a:xfrm>
          </p:grpSpPr>
          <p:grpSp>
            <p:nvGrpSpPr>
              <p:cNvPr id="117" name="Group 13"/>
              <p:cNvGrpSpPr/>
              <p:nvPr/>
            </p:nvGrpSpPr>
            <p:grpSpPr>
              <a:xfrm>
                <a:off x="4230013" y="1184666"/>
                <a:ext cx="741348" cy="268935"/>
                <a:chOff x="3595652" y="5076750"/>
                <a:chExt cx="1207618" cy="329184"/>
              </a:xfrm>
            </p:grpSpPr>
            <p:sp>
              <p:nvSpPr>
                <p:cNvPr id="119" name="Rectangle 118"/>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23</a:t>
                  </a:r>
                </a:p>
              </p:txBody>
            </p:sp>
            <p:sp>
              <p:nvSpPr>
                <p:cNvPr id="120" name="Rectangle 119"/>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cxnSp>
            <p:nvCxnSpPr>
              <p:cNvPr id="118" name="Straight Arrow Connector 23"/>
              <p:cNvCxnSpPr/>
              <p:nvPr/>
            </p:nvCxnSpPr>
            <p:spPr>
              <a:xfrm>
                <a:off x="4834019" y="1322120"/>
                <a:ext cx="37998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21" name="Group 37"/>
            <p:cNvGrpSpPr/>
            <p:nvPr/>
          </p:nvGrpSpPr>
          <p:grpSpPr>
            <a:xfrm>
              <a:off x="7292161" y="2546885"/>
              <a:ext cx="82260" cy="186760"/>
              <a:chOff x="8102500" y="5127550"/>
              <a:chExt cx="91440" cy="228600"/>
            </a:xfrm>
          </p:grpSpPr>
          <p:cxnSp>
            <p:nvCxnSpPr>
              <p:cNvPr id="122" name="Straight Connector 121"/>
              <p:cNvCxnSpPr/>
              <p:nvPr/>
            </p:nvCxnSpPr>
            <p:spPr>
              <a:xfrm>
                <a:off x="8102500" y="5127550"/>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8148220" y="5161510"/>
                <a:ext cx="0" cy="160681"/>
              </a:xfrm>
              <a:prstGeom prst="line">
                <a:avLst/>
              </a:prstGeom>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193940" y="5185969"/>
                <a:ext cx="0" cy="111761"/>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25" name="Group 50"/>
            <p:cNvGrpSpPr/>
            <p:nvPr/>
          </p:nvGrpSpPr>
          <p:grpSpPr>
            <a:xfrm>
              <a:off x="5302655" y="2500277"/>
              <a:ext cx="983992" cy="268935"/>
              <a:chOff x="7787207" y="2649825"/>
              <a:chExt cx="983992" cy="268935"/>
            </a:xfrm>
          </p:grpSpPr>
          <p:grpSp>
            <p:nvGrpSpPr>
              <p:cNvPr id="126" name="Group 54"/>
              <p:cNvGrpSpPr/>
              <p:nvPr/>
            </p:nvGrpSpPr>
            <p:grpSpPr>
              <a:xfrm>
                <a:off x="7787207" y="2649825"/>
                <a:ext cx="741348" cy="268935"/>
                <a:chOff x="3595652" y="5076750"/>
                <a:chExt cx="1207618" cy="329184"/>
              </a:xfrm>
            </p:grpSpPr>
            <p:sp>
              <p:nvSpPr>
                <p:cNvPr id="128" name="Rectangle 127"/>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62</a:t>
                  </a:r>
                </a:p>
              </p:txBody>
            </p:sp>
            <p:sp>
              <p:nvSpPr>
                <p:cNvPr id="129" name="Rectangle 128"/>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cxnSp>
            <p:nvCxnSpPr>
              <p:cNvPr id="127" name="Straight Arrow Connector 126"/>
              <p:cNvCxnSpPr/>
              <p:nvPr/>
            </p:nvCxnSpPr>
            <p:spPr>
              <a:xfrm>
                <a:off x="8391213" y="2787279"/>
                <a:ext cx="37998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30" name="Group 49"/>
            <p:cNvGrpSpPr/>
            <p:nvPr/>
          </p:nvGrpSpPr>
          <p:grpSpPr>
            <a:xfrm>
              <a:off x="6286647" y="2500277"/>
              <a:ext cx="983992" cy="268935"/>
              <a:chOff x="7787207" y="2649825"/>
              <a:chExt cx="983992" cy="268935"/>
            </a:xfrm>
          </p:grpSpPr>
          <p:grpSp>
            <p:nvGrpSpPr>
              <p:cNvPr id="131" name="Group 13"/>
              <p:cNvGrpSpPr/>
              <p:nvPr/>
            </p:nvGrpSpPr>
            <p:grpSpPr>
              <a:xfrm>
                <a:off x="7787207" y="2649825"/>
                <a:ext cx="741348" cy="268935"/>
                <a:chOff x="3595652" y="5076750"/>
                <a:chExt cx="1207618" cy="329184"/>
              </a:xfrm>
            </p:grpSpPr>
            <p:sp>
              <p:nvSpPr>
                <p:cNvPr id="133" name="Rectangle 14"/>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89</a:t>
                  </a:r>
                </a:p>
              </p:txBody>
            </p:sp>
            <p:sp>
              <p:nvSpPr>
                <p:cNvPr id="134" name="Rectangle 133"/>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cxnSp>
            <p:nvCxnSpPr>
              <p:cNvPr id="132" name="Straight Arrow Connector 19"/>
              <p:cNvCxnSpPr/>
              <p:nvPr/>
            </p:nvCxnSpPr>
            <p:spPr>
              <a:xfrm>
                <a:off x="8391213" y="2787279"/>
                <a:ext cx="37998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grpSp>
        <p:nvGrpSpPr>
          <p:cNvPr id="5" name="Group 4"/>
          <p:cNvGrpSpPr/>
          <p:nvPr/>
        </p:nvGrpSpPr>
        <p:grpSpPr>
          <a:xfrm>
            <a:off x="760652" y="3277276"/>
            <a:ext cx="7909381" cy="2611795"/>
            <a:chOff x="760652" y="3277276"/>
            <a:chExt cx="7909381" cy="2611795"/>
          </a:xfrm>
        </p:grpSpPr>
        <p:sp>
          <p:nvSpPr>
            <p:cNvPr id="138" name="Rectangle 137"/>
            <p:cNvSpPr/>
            <p:nvPr/>
          </p:nvSpPr>
          <p:spPr>
            <a:xfrm>
              <a:off x="760652" y="3277276"/>
              <a:ext cx="7784538" cy="1925904"/>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3" name="Rectangle 142"/>
            <p:cNvSpPr/>
            <p:nvPr/>
          </p:nvSpPr>
          <p:spPr>
            <a:xfrm>
              <a:off x="3724417" y="3495026"/>
              <a:ext cx="388815" cy="268935"/>
            </a:xfrm>
            <a:prstGeom prst="rect">
              <a:avLst/>
            </a:prstGeom>
            <a:solidFill>
              <a:schemeClr val="accent3">
                <a:lumMod val="20000"/>
                <a:lumOff val="80000"/>
              </a:schemeClr>
            </a:solidFill>
            <a:ln>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4" name="TextBox 143"/>
            <p:cNvSpPr txBox="1"/>
            <p:nvPr/>
          </p:nvSpPr>
          <p:spPr>
            <a:xfrm>
              <a:off x="3214641" y="3516342"/>
              <a:ext cx="500688" cy="226301"/>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head</a:t>
              </a:r>
            </a:p>
          </p:txBody>
        </p:sp>
        <p:sp>
          <p:nvSpPr>
            <p:cNvPr id="145" name="Rectangle 144"/>
            <p:cNvSpPr/>
            <p:nvPr/>
          </p:nvSpPr>
          <p:spPr>
            <a:xfrm>
              <a:off x="4172501" y="3866966"/>
              <a:ext cx="187845" cy="247617"/>
            </a:xfrm>
            <a:prstGeom prst="rect">
              <a:avLst/>
            </a:prstGeom>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46" name="TextBox 145"/>
            <p:cNvSpPr txBox="1"/>
            <p:nvPr/>
          </p:nvSpPr>
          <p:spPr>
            <a:xfrm>
              <a:off x="3394849" y="3866966"/>
              <a:ext cx="965127" cy="276999"/>
            </a:xfrm>
            <a:prstGeom prst="rect">
              <a:avLst/>
            </a:prstGeom>
            <a:noFill/>
          </p:spPr>
          <p:txBody>
            <a:bodyPr wrap="square" rtlCol="0">
              <a:spAutoFit/>
            </a:bodyPr>
            <a:lstStyle/>
            <a:p>
              <a:r>
                <a:rPr lang="en-US" sz="1200" dirty="0">
                  <a:latin typeface="Menlo" pitchFamily="49" charset="0"/>
                  <a:ea typeface="Menlo" pitchFamily="49" charset="0"/>
                  <a:cs typeface="Menlo" pitchFamily="49" charset="0"/>
                </a:rPr>
                <a:t>current</a:t>
              </a:r>
            </a:p>
          </p:txBody>
        </p:sp>
        <p:cxnSp>
          <p:nvCxnSpPr>
            <p:cNvPr id="147" name="Straight Arrow Connector 146"/>
            <p:cNvCxnSpPr/>
            <p:nvPr/>
          </p:nvCxnSpPr>
          <p:spPr>
            <a:xfrm>
              <a:off x="3921091" y="3632480"/>
              <a:ext cx="37998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hape 147"/>
            <p:cNvCxnSpPr/>
            <p:nvPr/>
          </p:nvCxnSpPr>
          <p:spPr>
            <a:xfrm flipV="1">
              <a:off x="4301077" y="3727912"/>
              <a:ext cx="129145" cy="262863"/>
            </a:xfrm>
            <a:prstGeom prst="bentConnector2">
              <a:avLst/>
            </a:prstGeom>
            <a:ln>
              <a:tailEnd type="arrow"/>
            </a:ln>
          </p:spPr>
          <p:style>
            <a:lnRef idx="2">
              <a:schemeClr val="accent6"/>
            </a:lnRef>
            <a:fillRef idx="0">
              <a:schemeClr val="accent6"/>
            </a:fillRef>
            <a:effectRef idx="1">
              <a:schemeClr val="accent6"/>
            </a:effectRef>
            <a:fontRef idx="minor">
              <a:schemeClr val="tx1"/>
            </a:fontRef>
          </p:style>
        </p:cxnSp>
        <p:sp>
          <p:nvSpPr>
            <p:cNvPr id="149" name="TextBox 148"/>
            <p:cNvSpPr txBox="1"/>
            <p:nvPr/>
          </p:nvSpPr>
          <p:spPr>
            <a:xfrm>
              <a:off x="880533" y="3477224"/>
              <a:ext cx="910827" cy="369332"/>
            </a:xfrm>
            <a:prstGeom prst="rect">
              <a:avLst/>
            </a:prstGeom>
            <a:noFill/>
          </p:spPr>
          <p:txBody>
            <a:bodyPr wrap="none" rtlCol="0">
              <a:spAutoFit/>
            </a:bodyPr>
            <a:lstStyle/>
            <a:p>
              <a:r>
                <a:rPr lang="en-US" dirty="0"/>
                <a:t>Add 38:</a:t>
              </a:r>
            </a:p>
          </p:txBody>
        </p:sp>
        <p:sp>
          <p:nvSpPr>
            <p:cNvPr id="154" name="Rectangle 153"/>
            <p:cNvSpPr/>
            <p:nvPr/>
          </p:nvSpPr>
          <p:spPr>
            <a:xfrm>
              <a:off x="3726966" y="4420623"/>
              <a:ext cx="388815" cy="268935"/>
            </a:xfrm>
            <a:prstGeom prst="rect">
              <a:avLst/>
            </a:prstGeom>
            <a:solidFill>
              <a:schemeClr val="accent3">
                <a:lumMod val="20000"/>
                <a:lumOff val="80000"/>
              </a:schemeClr>
            </a:solidFill>
            <a:ln>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5" name="TextBox 154"/>
            <p:cNvSpPr txBox="1"/>
            <p:nvPr/>
          </p:nvSpPr>
          <p:spPr>
            <a:xfrm>
              <a:off x="3217190" y="4441939"/>
              <a:ext cx="500688" cy="226301"/>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head</a:t>
              </a:r>
            </a:p>
          </p:txBody>
        </p:sp>
        <p:sp>
          <p:nvSpPr>
            <p:cNvPr id="156" name="Rectangle 155"/>
            <p:cNvSpPr/>
            <p:nvPr/>
          </p:nvSpPr>
          <p:spPr>
            <a:xfrm>
              <a:off x="4175050" y="4792563"/>
              <a:ext cx="187845" cy="247617"/>
            </a:xfrm>
            <a:prstGeom prst="rect">
              <a:avLst/>
            </a:prstGeom>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57" name="TextBox 156"/>
            <p:cNvSpPr txBox="1"/>
            <p:nvPr/>
          </p:nvSpPr>
          <p:spPr>
            <a:xfrm>
              <a:off x="3397398" y="4792563"/>
              <a:ext cx="965127" cy="276999"/>
            </a:xfrm>
            <a:prstGeom prst="rect">
              <a:avLst/>
            </a:prstGeom>
            <a:noFill/>
          </p:spPr>
          <p:txBody>
            <a:bodyPr wrap="square" rtlCol="0">
              <a:spAutoFit/>
            </a:bodyPr>
            <a:lstStyle/>
            <a:p>
              <a:r>
                <a:rPr lang="en-US" sz="1200" dirty="0">
                  <a:latin typeface="Menlo" pitchFamily="49" charset="0"/>
                  <a:ea typeface="Menlo" pitchFamily="49" charset="0"/>
                  <a:cs typeface="Menlo" pitchFamily="49" charset="0"/>
                </a:rPr>
                <a:t>current</a:t>
              </a:r>
            </a:p>
          </p:txBody>
        </p:sp>
        <p:cxnSp>
          <p:nvCxnSpPr>
            <p:cNvPr id="158" name="Straight Arrow Connector 157"/>
            <p:cNvCxnSpPr/>
            <p:nvPr/>
          </p:nvCxnSpPr>
          <p:spPr>
            <a:xfrm>
              <a:off x="3923640" y="4558077"/>
              <a:ext cx="37998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hape 158"/>
            <p:cNvCxnSpPr/>
            <p:nvPr/>
          </p:nvCxnSpPr>
          <p:spPr>
            <a:xfrm flipV="1">
              <a:off x="4303626" y="4653509"/>
              <a:ext cx="129145" cy="262863"/>
            </a:xfrm>
            <a:prstGeom prst="bentConnector2">
              <a:avLst/>
            </a:prstGeom>
            <a:ln>
              <a:tailEnd type="arrow"/>
            </a:ln>
          </p:spPr>
          <p:style>
            <a:lnRef idx="2">
              <a:schemeClr val="accent6"/>
            </a:lnRef>
            <a:fillRef idx="0">
              <a:schemeClr val="accent6"/>
            </a:fillRef>
            <a:effectRef idx="1">
              <a:schemeClr val="accent6"/>
            </a:effectRef>
            <a:fontRef idx="minor">
              <a:schemeClr val="tx1"/>
            </a:fontRef>
          </p:style>
        </p:cxnSp>
        <p:sp>
          <p:nvSpPr>
            <p:cNvPr id="160" name="TextBox 159"/>
            <p:cNvSpPr txBox="1"/>
            <p:nvPr/>
          </p:nvSpPr>
          <p:spPr>
            <a:xfrm>
              <a:off x="1895308" y="3495026"/>
              <a:ext cx="1003801" cy="307777"/>
            </a:xfrm>
            <a:prstGeom prst="rect">
              <a:avLst/>
            </a:prstGeom>
            <a:noFill/>
          </p:spPr>
          <p:txBody>
            <a:bodyPr wrap="none" rtlCol="0">
              <a:spAutoFit/>
            </a:bodyPr>
            <a:lstStyle/>
            <a:p>
              <a:r>
                <a:rPr lang="en-US" sz="1400" dirty="0">
                  <a:latin typeface="Segoe Print" pitchFamily="2" charset="0"/>
                </a:rPr>
                <a:t>1. search</a:t>
              </a:r>
            </a:p>
          </p:txBody>
        </p:sp>
        <p:sp>
          <p:nvSpPr>
            <p:cNvPr id="161" name="TextBox 160"/>
            <p:cNvSpPr txBox="1"/>
            <p:nvPr/>
          </p:nvSpPr>
          <p:spPr>
            <a:xfrm>
              <a:off x="1895308" y="4420623"/>
              <a:ext cx="949299" cy="307777"/>
            </a:xfrm>
            <a:prstGeom prst="rect">
              <a:avLst/>
            </a:prstGeom>
            <a:noFill/>
          </p:spPr>
          <p:txBody>
            <a:bodyPr wrap="none" rtlCol="0">
              <a:spAutoFit/>
            </a:bodyPr>
            <a:lstStyle/>
            <a:p>
              <a:r>
                <a:rPr lang="en-US" sz="1400" dirty="0">
                  <a:latin typeface="Segoe Print" pitchFamily="2" charset="0"/>
                </a:rPr>
                <a:t>2. insert</a:t>
              </a:r>
            </a:p>
          </p:txBody>
        </p:sp>
        <p:grpSp>
          <p:nvGrpSpPr>
            <p:cNvPr id="135" name="Group 134"/>
            <p:cNvGrpSpPr/>
            <p:nvPr/>
          </p:nvGrpSpPr>
          <p:grpSpPr>
            <a:xfrm>
              <a:off x="4318663" y="3492454"/>
              <a:ext cx="983992" cy="268935"/>
              <a:chOff x="4230013" y="1184666"/>
              <a:chExt cx="983992" cy="268935"/>
            </a:xfrm>
          </p:grpSpPr>
          <p:grpSp>
            <p:nvGrpSpPr>
              <p:cNvPr id="137" name="Group 13"/>
              <p:cNvGrpSpPr/>
              <p:nvPr/>
            </p:nvGrpSpPr>
            <p:grpSpPr>
              <a:xfrm>
                <a:off x="4230013" y="1184666"/>
                <a:ext cx="741348" cy="268935"/>
                <a:chOff x="3595652" y="5076750"/>
                <a:chExt cx="1207618" cy="329184"/>
              </a:xfrm>
            </p:grpSpPr>
            <p:sp>
              <p:nvSpPr>
                <p:cNvPr id="140" name="Rectangle 139"/>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23</a:t>
                  </a:r>
                </a:p>
              </p:txBody>
            </p:sp>
            <p:sp>
              <p:nvSpPr>
                <p:cNvPr id="141" name="Rectangle 140"/>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cxnSp>
            <p:nvCxnSpPr>
              <p:cNvPr id="139" name="Straight Arrow Connector 23"/>
              <p:cNvCxnSpPr/>
              <p:nvPr/>
            </p:nvCxnSpPr>
            <p:spPr>
              <a:xfrm>
                <a:off x="4834019" y="1322120"/>
                <a:ext cx="37998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42" name="Group 37"/>
            <p:cNvGrpSpPr/>
            <p:nvPr/>
          </p:nvGrpSpPr>
          <p:grpSpPr>
            <a:xfrm>
              <a:off x="7292161" y="3541634"/>
              <a:ext cx="82260" cy="186760"/>
              <a:chOff x="8102500" y="5127550"/>
              <a:chExt cx="91440" cy="228600"/>
            </a:xfrm>
          </p:grpSpPr>
          <p:cxnSp>
            <p:nvCxnSpPr>
              <p:cNvPr id="150" name="Straight Connector 149"/>
              <p:cNvCxnSpPr/>
              <p:nvPr/>
            </p:nvCxnSpPr>
            <p:spPr>
              <a:xfrm>
                <a:off x="8102500" y="5127550"/>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2" name="Straight Connector 161"/>
              <p:cNvCxnSpPr/>
              <p:nvPr/>
            </p:nvCxnSpPr>
            <p:spPr>
              <a:xfrm>
                <a:off x="8148220" y="5161510"/>
                <a:ext cx="0" cy="160681"/>
              </a:xfrm>
              <a:prstGeom prst="line">
                <a:avLst/>
              </a:prstGeom>
            </p:spPr>
            <p:style>
              <a:lnRef idx="2">
                <a:schemeClr val="accent1"/>
              </a:lnRef>
              <a:fillRef idx="0">
                <a:schemeClr val="accent1"/>
              </a:fillRef>
              <a:effectRef idx="1">
                <a:schemeClr val="accent1"/>
              </a:effectRef>
              <a:fontRef idx="minor">
                <a:schemeClr val="tx1"/>
              </a:fontRef>
            </p:style>
          </p:cxnSp>
          <p:cxnSp>
            <p:nvCxnSpPr>
              <p:cNvPr id="163" name="Straight Connector 162"/>
              <p:cNvCxnSpPr/>
              <p:nvPr/>
            </p:nvCxnSpPr>
            <p:spPr>
              <a:xfrm>
                <a:off x="8193940" y="5185969"/>
                <a:ext cx="0" cy="111761"/>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67" name="Group 50"/>
            <p:cNvGrpSpPr/>
            <p:nvPr/>
          </p:nvGrpSpPr>
          <p:grpSpPr>
            <a:xfrm>
              <a:off x="5302655" y="3495026"/>
              <a:ext cx="983992" cy="268935"/>
              <a:chOff x="7787207" y="2649825"/>
              <a:chExt cx="983992" cy="268935"/>
            </a:xfrm>
          </p:grpSpPr>
          <p:grpSp>
            <p:nvGrpSpPr>
              <p:cNvPr id="171" name="Group 54"/>
              <p:cNvGrpSpPr/>
              <p:nvPr/>
            </p:nvGrpSpPr>
            <p:grpSpPr>
              <a:xfrm>
                <a:off x="7787207" y="2649825"/>
                <a:ext cx="741348" cy="268935"/>
                <a:chOff x="3595652" y="5076750"/>
                <a:chExt cx="1207618" cy="329184"/>
              </a:xfrm>
            </p:grpSpPr>
            <p:sp>
              <p:nvSpPr>
                <p:cNvPr id="176" name="Rectangle 175"/>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62</a:t>
                  </a:r>
                </a:p>
              </p:txBody>
            </p:sp>
            <p:sp>
              <p:nvSpPr>
                <p:cNvPr id="177" name="Rectangle 176"/>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cxnSp>
            <p:nvCxnSpPr>
              <p:cNvPr id="172" name="Straight Arrow Connector 171"/>
              <p:cNvCxnSpPr/>
              <p:nvPr/>
            </p:nvCxnSpPr>
            <p:spPr>
              <a:xfrm>
                <a:off x="8391213" y="2787279"/>
                <a:ext cx="37998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78" name="Group 49"/>
            <p:cNvGrpSpPr/>
            <p:nvPr/>
          </p:nvGrpSpPr>
          <p:grpSpPr>
            <a:xfrm>
              <a:off x="6286647" y="3495026"/>
              <a:ext cx="983992" cy="268935"/>
              <a:chOff x="7787207" y="2649825"/>
              <a:chExt cx="983992" cy="268935"/>
            </a:xfrm>
          </p:grpSpPr>
          <p:grpSp>
            <p:nvGrpSpPr>
              <p:cNvPr id="182" name="Group 13"/>
              <p:cNvGrpSpPr/>
              <p:nvPr/>
            </p:nvGrpSpPr>
            <p:grpSpPr>
              <a:xfrm>
                <a:off x="7787207" y="2649825"/>
                <a:ext cx="741348" cy="268935"/>
                <a:chOff x="3595652" y="5076750"/>
                <a:chExt cx="1207618" cy="329184"/>
              </a:xfrm>
            </p:grpSpPr>
            <p:sp>
              <p:nvSpPr>
                <p:cNvPr id="184" name="Rectangle 14"/>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89</a:t>
                  </a:r>
                </a:p>
              </p:txBody>
            </p:sp>
            <p:sp>
              <p:nvSpPr>
                <p:cNvPr id="185" name="Rectangle 184"/>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cxnSp>
            <p:nvCxnSpPr>
              <p:cNvPr id="183" name="Straight Arrow Connector 19"/>
              <p:cNvCxnSpPr/>
              <p:nvPr/>
            </p:nvCxnSpPr>
            <p:spPr>
              <a:xfrm>
                <a:off x="8391213" y="2787279"/>
                <a:ext cx="37998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86" name="Group 49"/>
            <p:cNvGrpSpPr/>
            <p:nvPr/>
          </p:nvGrpSpPr>
          <p:grpSpPr>
            <a:xfrm>
              <a:off x="7271001" y="4420623"/>
              <a:ext cx="983992" cy="268935"/>
              <a:chOff x="7787207" y="2649825"/>
              <a:chExt cx="983992" cy="268935"/>
            </a:xfrm>
          </p:grpSpPr>
          <p:grpSp>
            <p:nvGrpSpPr>
              <p:cNvPr id="187" name="Group 13"/>
              <p:cNvGrpSpPr/>
              <p:nvPr/>
            </p:nvGrpSpPr>
            <p:grpSpPr>
              <a:xfrm>
                <a:off x="7787207" y="2649825"/>
                <a:ext cx="741348" cy="268935"/>
                <a:chOff x="3595652" y="5076750"/>
                <a:chExt cx="1207618" cy="329184"/>
              </a:xfrm>
            </p:grpSpPr>
            <p:sp>
              <p:nvSpPr>
                <p:cNvPr id="189" name="Rectangle 14"/>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89</a:t>
                  </a:r>
                </a:p>
              </p:txBody>
            </p:sp>
            <p:sp>
              <p:nvSpPr>
                <p:cNvPr id="190" name="Rectangle 189"/>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cxnSp>
            <p:nvCxnSpPr>
              <p:cNvPr id="188" name="Straight Arrow Connector 19"/>
              <p:cNvCxnSpPr/>
              <p:nvPr/>
            </p:nvCxnSpPr>
            <p:spPr>
              <a:xfrm>
                <a:off x="8391213" y="2787279"/>
                <a:ext cx="37998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91" name="Group 37"/>
            <p:cNvGrpSpPr/>
            <p:nvPr/>
          </p:nvGrpSpPr>
          <p:grpSpPr>
            <a:xfrm>
              <a:off x="8272579" y="4462125"/>
              <a:ext cx="82260" cy="186760"/>
              <a:chOff x="8102500" y="5127550"/>
              <a:chExt cx="91440" cy="228600"/>
            </a:xfrm>
          </p:grpSpPr>
          <p:cxnSp>
            <p:nvCxnSpPr>
              <p:cNvPr id="192" name="Straight Connector 191"/>
              <p:cNvCxnSpPr/>
              <p:nvPr/>
            </p:nvCxnSpPr>
            <p:spPr>
              <a:xfrm>
                <a:off x="8102500" y="5127550"/>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8148220" y="5161510"/>
                <a:ext cx="0" cy="160681"/>
              </a:xfrm>
              <a:prstGeom prst="line">
                <a:avLst/>
              </a:prstGeom>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8193940" y="5185969"/>
                <a:ext cx="0" cy="111761"/>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95" name="Group 50"/>
            <p:cNvGrpSpPr/>
            <p:nvPr/>
          </p:nvGrpSpPr>
          <p:grpSpPr>
            <a:xfrm>
              <a:off x="6287009" y="4420623"/>
              <a:ext cx="983992" cy="268935"/>
              <a:chOff x="7787207" y="2649825"/>
              <a:chExt cx="983992" cy="268935"/>
            </a:xfrm>
          </p:grpSpPr>
          <p:grpSp>
            <p:nvGrpSpPr>
              <p:cNvPr id="196" name="Group 54"/>
              <p:cNvGrpSpPr/>
              <p:nvPr/>
            </p:nvGrpSpPr>
            <p:grpSpPr>
              <a:xfrm>
                <a:off x="7787207" y="2649825"/>
                <a:ext cx="741348" cy="268935"/>
                <a:chOff x="3595652" y="5076750"/>
                <a:chExt cx="1207618" cy="329184"/>
              </a:xfrm>
            </p:grpSpPr>
            <p:sp>
              <p:nvSpPr>
                <p:cNvPr id="198" name="Rectangle 197"/>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62</a:t>
                  </a:r>
                </a:p>
              </p:txBody>
            </p:sp>
            <p:sp>
              <p:nvSpPr>
                <p:cNvPr id="199" name="Rectangle 198"/>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cxnSp>
            <p:nvCxnSpPr>
              <p:cNvPr id="197" name="Straight Arrow Connector 196"/>
              <p:cNvCxnSpPr/>
              <p:nvPr/>
            </p:nvCxnSpPr>
            <p:spPr>
              <a:xfrm>
                <a:off x="8391213" y="2787279"/>
                <a:ext cx="37998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00" name="Group 55"/>
            <p:cNvGrpSpPr/>
            <p:nvPr/>
          </p:nvGrpSpPr>
          <p:grpSpPr>
            <a:xfrm>
              <a:off x="5303017" y="4420623"/>
              <a:ext cx="983992" cy="268935"/>
              <a:chOff x="7787207" y="2649825"/>
              <a:chExt cx="983992" cy="268935"/>
            </a:xfrm>
          </p:grpSpPr>
          <p:grpSp>
            <p:nvGrpSpPr>
              <p:cNvPr id="201" name="Group 13"/>
              <p:cNvGrpSpPr/>
              <p:nvPr/>
            </p:nvGrpSpPr>
            <p:grpSpPr>
              <a:xfrm>
                <a:off x="7787207" y="2649825"/>
                <a:ext cx="741348" cy="268935"/>
                <a:chOff x="3595652" y="5076750"/>
                <a:chExt cx="1207618" cy="329184"/>
              </a:xfrm>
            </p:grpSpPr>
            <p:sp>
              <p:nvSpPr>
                <p:cNvPr id="203" name="Rectangle 202"/>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38</a:t>
                  </a:r>
                </a:p>
              </p:txBody>
            </p:sp>
            <p:sp>
              <p:nvSpPr>
                <p:cNvPr id="204" name="Rectangle 203"/>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cxnSp>
            <p:nvCxnSpPr>
              <p:cNvPr id="202" name="Straight Arrow Connector 201"/>
              <p:cNvCxnSpPr/>
              <p:nvPr/>
            </p:nvCxnSpPr>
            <p:spPr>
              <a:xfrm>
                <a:off x="8391213" y="2787279"/>
                <a:ext cx="37998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05" name="Group 204"/>
            <p:cNvGrpSpPr/>
            <p:nvPr/>
          </p:nvGrpSpPr>
          <p:grpSpPr>
            <a:xfrm>
              <a:off x="4319025" y="4420623"/>
              <a:ext cx="983992" cy="268935"/>
              <a:chOff x="4230013" y="1184666"/>
              <a:chExt cx="983992" cy="268935"/>
            </a:xfrm>
          </p:grpSpPr>
          <p:grpSp>
            <p:nvGrpSpPr>
              <p:cNvPr id="206" name="Group 13"/>
              <p:cNvGrpSpPr/>
              <p:nvPr/>
            </p:nvGrpSpPr>
            <p:grpSpPr>
              <a:xfrm>
                <a:off x="4230013" y="1184666"/>
                <a:ext cx="741348" cy="268935"/>
                <a:chOff x="3595652" y="5076750"/>
                <a:chExt cx="1207618" cy="329184"/>
              </a:xfrm>
            </p:grpSpPr>
            <p:sp>
              <p:nvSpPr>
                <p:cNvPr id="208" name="Rectangle 207"/>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23</a:t>
                  </a:r>
                </a:p>
              </p:txBody>
            </p:sp>
            <p:sp>
              <p:nvSpPr>
                <p:cNvPr id="209" name="Rectangle 208"/>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cxnSp>
            <p:nvCxnSpPr>
              <p:cNvPr id="207" name="Straight Arrow Connector 23"/>
              <p:cNvCxnSpPr/>
              <p:nvPr/>
            </p:nvCxnSpPr>
            <p:spPr>
              <a:xfrm>
                <a:off x="4834019" y="1322120"/>
                <a:ext cx="37998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10" name="Rounded Rectangle 209"/>
            <p:cNvSpPr/>
            <p:nvPr/>
          </p:nvSpPr>
          <p:spPr>
            <a:xfrm>
              <a:off x="5060011" y="5069562"/>
              <a:ext cx="3610022" cy="81950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a:latin typeface="Segoe Print" pitchFamily="2" charset="0"/>
                </a:rPr>
                <a:t>Note that </a:t>
              </a:r>
              <a:r>
                <a:rPr lang="en-US" sz="1200" dirty="0">
                  <a:latin typeface="Menlo" pitchFamily="49" charset="0"/>
                  <a:ea typeface="Menlo" pitchFamily="49" charset="0"/>
                  <a:cs typeface="Menlo" pitchFamily="49" charset="0"/>
                </a:rPr>
                <a:t>current </a:t>
              </a:r>
              <a:r>
                <a:rPr lang="en-US" sz="1200" dirty="0">
                  <a:latin typeface="Segoe Print" pitchFamily="2" charset="0"/>
                </a:rPr>
                <a:t>should always point to the previous node of where the new node is supposed to be</a:t>
              </a:r>
            </a:p>
          </p:txBody>
        </p:sp>
      </p:grpSp>
      <p:sp>
        <p:nvSpPr>
          <p:cNvPr id="211" name="Slide Number Placeholder 210"/>
          <p:cNvSpPr>
            <a:spLocks noGrp="1"/>
          </p:cNvSpPr>
          <p:nvPr>
            <p:ph type="sldNum" sz="quarter" idx="12"/>
          </p:nvPr>
        </p:nvSpPr>
        <p:spPr/>
        <p:txBody>
          <a:bodyPr/>
          <a:lstStyle/>
          <a:p>
            <a:fld id="{A2D5F323-9395-A24C-8003-89F99F5948AE}" type="slidenum">
              <a:rPr lang="en-US" smtClean="0"/>
              <a:pPr/>
              <a:t>85</a:t>
            </a:fld>
            <a:endParaRPr lang="en-US"/>
          </a:p>
        </p:txBody>
      </p:sp>
    </p:spTree>
    <p:extLst>
      <p:ext uri="{BB962C8B-B14F-4D97-AF65-F5344CB8AC3E}">
        <p14:creationId xmlns:p14="http://schemas.microsoft.com/office/powerpoint/2010/main" val="605248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 Sorted Linked List</a:t>
            </a:r>
          </a:p>
        </p:txBody>
      </p:sp>
      <p:sp>
        <p:nvSpPr>
          <p:cNvPr id="5" name="Rectangle 4"/>
          <p:cNvSpPr/>
          <p:nvPr/>
        </p:nvSpPr>
        <p:spPr>
          <a:xfrm>
            <a:off x="477431" y="1373192"/>
            <a:ext cx="5542369" cy="4855221"/>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bg1">
                    <a:lumMod val="50000"/>
                  </a:schemeClr>
                </a:solidFill>
                <a:latin typeface="Menlo" pitchFamily="49" charset="0"/>
                <a:ea typeface="Menlo" pitchFamily="49" charset="0"/>
                <a:cs typeface="Menlo" pitchFamily="49" charset="0"/>
              </a:rPr>
              <a:t>// return the node which is the last one in </a:t>
            </a:r>
          </a:p>
          <a:p>
            <a:r>
              <a:rPr lang="en-US" sz="1600" dirty="0">
                <a:solidFill>
                  <a:schemeClr val="bg1">
                    <a:lumMod val="50000"/>
                  </a:schemeClr>
                </a:solidFill>
                <a:latin typeface="Menlo" pitchFamily="49" charset="0"/>
                <a:ea typeface="Menlo" pitchFamily="49" charset="0"/>
                <a:cs typeface="Menlo" pitchFamily="49" charset="0"/>
              </a:rPr>
              <a:t>// the list that is smaller than num</a:t>
            </a:r>
          </a:p>
          <a:p>
            <a:r>
              <a:rPr lang="en-US" sz="1600" b="1" dirty="0">
                <a:solidFill>
                  <a:schemeClr val="accent6">
                    <a:lumMod val="75000"/>
                  </a:schemeClr>
                </a:solidFill>
                <a:latin typeface="Menlo" pitchFamily="49" charset="0"/>
                <a:ea typeface="Menlo" pitchFamily="49" charset="0"/>
                <a:cs typeface="Menlo" pitchFamily="49" charset="0"/>
              </a:rPr>
              <a:t>Node * </a:t>
            </a:r>
            <a:r>
              <a:rPr lang="en-US" sz="1600" dirty="0" err="1">
                <a:solidFill>
                  <a:schemeClr val="tx1"/>
                </a:solidFill>
                <a:latin typeface="Menlo" pitchFamily="49" charset="0"/>
                <a:ea typeface="Menlo" pitchFamily="49" charset="0"/>
                <a:cs typeface="Menlo" pitchFamily="49" charset="0"/>
              </a:rPr>
              <a:t>find_prev</a:t>
            </a:r>
            <a:r>
              <a:rPr lang="en-US" sz="1600" dirty="0">
                <a:solidFill>
                  <a:schemeClr val="tx1"/>
                </a:solidFill>
                <a:latin typeface="Menlo" pitchFamily="49" charset="0"/>
                <a:ea typeface="Menlo" pitchFamily="49" charset="0"/>
                <a:cs typeface="Menlo" pitchFamily="49" charset="0"/>
              </a:rPr>
              <a:t>( Node * head, </a:t>
            </a:r>
            <a:r>
              <a:rPr lang="en-US" sz="1600" dirty="0" err="1">
                <a:solidFill>
                  <a:schemeClr val="tx1"/>
                </a:solidFill>
                <a:latin typeface="Menlo" pitchFamily="49" charset="0"/>
                <a:ea typeface="Menlo" pitchFamily="49" charset="0"/>
                <a:cs typeface="Menlo" pitchFamily="49" charset="0"/>
              </a:rPr>
              <a:t>int</a:t>
            </a:r>
            <a:r>
              <a:rPr lang="en-US" sz="1600" dirty="0">
                <a:solidFill>
                  <a:schemeClr val="tx1"/>
                </a:solidFill>
                <a:latin typeface="Menlo" pitchFamily="49" charset="0"/>
                <a:ea typeface="Menlo" pitchFamily="49" charset="0"/>
                <a:cs typeface="Menlo" pitchFamily="49" charset="0"/>
              </a:rPr>
              <a:t> num )</a:t>
            </a:r>
          </a:p>
          <a:p>
            <a:r>
              <a:rPr lang="en-US" sz="1600" dirty="0">
                <a:solidFill>
                  <a:schemeClr val="tx1"/>
                </a:solidFill>
                <a:latin typeface="Menlo" pitchFamily="49" charset="0"/>
                <a:ea typeface="Menlo" pitchFamily="49" charset="0"/>
                <a:cs typeface="Menlo" pitchFamily="49" charset="0"/>
              </a:rPr>
              <a:t>{</a:t>
            </a:r>
          </a:p>
          <a:p>
            <a:r>
              <a:rPr lang="en-US" sz="1600" dirty="0">
                <a:solidFill>
                  <a:schemeClr val="tx1"/>
                </a:solidFill>
                <a:latin typeface="Menlo" pitchFamily="49" charset="0"/>
                <a:ea typeface="Menlo" pitchFamily="49" charset="0"/>
                <a:cs typeface="Menlo" pitchFamily="49" charset="0"/>
              </a:rPr>
              <a:t>	if (head == NULL || head-&gt;info &gt;= num)</a:t>
            </a:r>
          </a:p>
          <a:p>
            <a:r>
              <a:rPr lang="en-US" sz="1600" dirty="0">
                <a:solidFill>
                  <a:schemeClr val="tx1"/>
                </a:solidFill>
                <a:latin typeface="Menlo" pitchFamily="49" charset="0"/>
                <a:ea typeface="Menlo" pitchFamily="49" charset="0"/>
                <a:cs typeface="Menlo" pitchFamily="49" charset="0"/>
              </a:rPr>
              <a:t>		return NULL;</a:t>
            </a:r>
          </a:p>
          <a:p>
            <a:r>
              <a:rPr lang="en-US" sz="1600" dirty="0">
                <a:solidFill>
                  <a:schemeClr val="tx1"/>
                </a:solidFill>
                <a:latin typeface="Menlo" pitchFamily="49" charset="0"/>
                <a:ea typeface="Menlo" pitchFamily="49" charset="0"/>
                <a:cs typeface="Menlo" pitchFamily="49" charset="0"/>
              </a:rPr>
              <a:t>	</a:t>
            </a:r>
          </a:p>
          <a:p>
            <a:r>
              <a:rPr lang="en-US" sz="1600" dirty="0">
                <a:solidFill>
                  <a:schemeClr val="tx1"/>
                </a:solidFill>
                <a:latin typeface="Menlo" pitchFamily="49" charset="0"/>
                <a:ea typeface="Menlo" pitchFamily="49" charset="0"/>
                <a:cs typeface="Menlo" pitchFamily="49" charset="0"/>
              </a:rPr>
              <a:t>	</a:t>
            </a:r>
            <a:r>
              <a:rPr lang="en-US" sz="1600" dirty="0">
                <a:solidFill>
                  <a:schemeClr val="bg1">
                    <a:lumMod val="50000"/>
                  </a:schemeClr>
                </a:solidFill>
                <a:latin typeface="Menlo" pitchFamily="49" charset="0"/>
                <a:ea typeface="Menlo" pitchFamily="49" charset="0"/>
                <a:cs typeface="Menlo" pitchFamily="49" charset="0"/>
              </a:rPr>
              <a:t>// at least one node in the list now</a:t>
            </a:r>
          </a:p>
          <a:p>
            <a:r>
              <a:rPr lang="en-US" sz="1600" dirty="0">
                <a:solidFill>
                  <a:schemeClr val="tx1"/>
                </a:solidFill>
                <a:latin typeface="Menlo" pitchFamily="49" charset="0"/>
                <a:ea typeface="Menlo" pitchFamily="49" charset="0"/>
                <a:cs typeface="Menlo" pitchFamily="49" charset="0"/>
              </a:rPr>
              <a:t>	Node * current = head;</a:t>
            </a:r>
          </a:p>
          <a:p>
            <a:endParaRPr lang="en-US" sz="1600" dirty="0">
              <a:solidFill>
                <a:schemeClr val="tx1"/>
              </a:solidFill>
              <a:latin typeface="Menlo" pitchFamily="49" charset="0"/>
              <a:ea typeface="Menlo" pitchFamily="49" charset="0"/>
              <a:cs typeface="Menlo" pitchFamily="49" charset="0"/>
            </a:endParaRPr>
          </a:p>
          <a:p>
            <a:r>
              <a:rPr lang="en-US" sz="1600" dirty="0">
                <a:solidFill>
                  <a:schemeClr val="tx1"/>
                </a:solidFill>
                <a:latin typeface="Menlo" pitchFamily="49" charset="0"/>
                <a:ea typeface="Menlo" pitchFamily="49" charset="0"/>
                <a:cs typeface="Menlo" pitchFamily="49" charset="0"/>
              </a:rPr>
              <a:t>	while (current-&gt;next != NULL) {</a:t>
            </a:r>
          </a:p>
          <a:p>
            <a:r>
              <a:rPr lang="en-US" sz="1600" dirty="0">
                <a:solidFill>
                  <a:schemeClr val="tx1"/>
                </a:solidFill>
                <a:latin typeface="Menlo" pitchFamily="49" charset="0"/>
                <a:ea typeface="Menlo" pitchFamily="49" charset="0"/>
                <a:cs typeface="Menlo" pitchFamily="49" charset="0"/>
              </a:rPr>
              <a:t>		if (current-&gt;next-&gt;info &gt;= num)</a:t>
            </a:r>
          </a:p>
          <a:p>
            <a:r>
              <a:rPr lang="en-US" sz="1600" dirty="0">
                <a:solidFill>
                  <a:schemeClr val="tx1"/>
                </a:solidFill>
                <a:latin typeface="Menlo" pitchFamily="49" charset="0"/>
                <a:ea typeface="Menlo" pitchFamily="49" charset="0"/>
                <a:cs typeface="Menlo" pitchFamily="49" charset="0"/>
              </a:rPr>
              <a:t>			return current;</a:t>
            </a:r>
          </a:p>
          <a:p>
            <a:r>
              <a:rPr lang="en-US" sz="1600" dirty="0">
                <a:solidFill>
                  <a:schemeClr val="tx1"/>
                </a:solidFill>
                <a:latin typeface="Menlo" pitchFamily="49" charset="0"/>
                <a:ea typeface="Menlo" pitchFamily="49" charset="0"/>
                <a:cs typeface="Menlo" pitchFamily="49" charset="0"/>
              </a:rPr>
              <a:t>		else</a:t>
            </a:r>
          </a:p>
          <a:p>
            <a:r>
              <a:rPr lang="en-US" sz="1600" dirty="0">
                <a:solidFill>
                  <a:schemeClr val="tx1"/>
                </a:solidFill>
                <a:latin typeface="Menlo" pitchFamily="49" charset="0"/>
                <a:ea typeface="Menlo" pitchFamily="49" charset="0"/>
                <a:cs typeface="Menlo" pitchFamily="49" charset="0"/>
              </a:rPr>
              <a:t>			current = current-&gt;next;</a:t>
            </a:r>
          </a:p>
          <a:p>
            <a:r>
              <a:rPr lang="en-US" sz="1600" dirty="0">
                <a:solidFill>
                  <a:schemeClr val="tx1"/>
                </a:solidFill>
                <a:latin typeface="Menlo" pitchFamily="49" charset="0"/>
                <a:ea typeface="Menlo" pitchFamily="49" charset="0"/>
                <a:cs typeface="Menlo" pitchFamily="49" charset="0"/>
              </a:rPr>
              <a:t>	}</a:t>
            </a:r>
          </a:p>
          <a:p>
            <a:endParaRPr lang="en-US" sz="1600" dirty="0">
              <a:solidFill>
                <a:schemeClr val="tx1"/>
              </a:solidFill>
              <a:latin typeface="Menlo" pitchFamily="49" charset="0"/>
              <a:ea typeface="Menlo" pitchFamily="49" charset="0"/>
              <a:cs typeface="Menlo" pitchFamily="49" charset="0"/>
            </a:endParaRPr>
          </a:p>
          <a:p>
            <a:r>
              <a:rPr lang="en-US" sz="1600" dirty="0">
                <a:solidFill>
                  <a:schemeClr val="tx1"/>
                </a:solidFill>
                <a:latin typeface="Menlo" pitchFamily="49" charset="0"/>
                <a:ea typeface="Menlo" pitchFamily="49" charset="0"/>
                <a:cs typeface="Menlo" pitchFamily="49" charset="0"/>
              </a:rPr>
              <a:t>	return current;</a:t>
            </a:r>
          </a:p>
          <a:p>
            <a:r>
              <a:rPr lang="en-US" sz="1600" dirty="0">
                <a:solidFill>
                  <a:schemeClr val="tx1"/>
                </a:solidFill>
                <a:latin typeface="Menlo" pitchFamily="49" charset="0"/>
                <a:ea typeface="Menlo" pitchFamily="49" charset="0"/>
                <a:cs typeface="Menlo" pitchFamily="49" charset="0"/>
              </a:rPr>
              <a:t>}</a:t>
            </a:r>
          </a:p>
        </p:txBody>
      </p:sp>
      <p:sp>
        <p:nvSpPr>
          <p:cNvPr id="6" name="Rounded Rectangle 5"/>
          <p:cNvSpPr/>
          <p:nvPr/>
        </p:nvSpPr>
        <p:spPr>
          <a:xfrm>
            <a:off x="5407969" y="5583196"/>
            <a:ext cx="3610022" cy="51543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a:latin typeface="Segoe Print" pitchFamily="2" charset="0"/>
              </a:rPr>
              <a:t>Compare this with the </a:t>
            </a:r>
            <a:r>
              <a:rPr lang="en-US" sz="1200" dirty="0">
                <a:latin typeface="Menlo" pitchFamily="49" charset="0"/>
                <a:ea typeface="Menlo" pitchFamily="49" charset="0"/>
                <a:cs typeface="Menlo" pitchFamily="49" charset="0"/>
              </a:rPr>
              <a:t>find()</a:t>
            </a:r>
            <a:r>
              <a:rPr lang="en-US" sz="1200" dirty="0">
                <a:latin typeface="Segoe Print" pitchFamily="2" charset="0"/>
              </a:rPr>
              <a:t> function</a:t>
            </a:r>
          </a:p>
        </p:txBody>
      </p:sp>
      <p:grpSp>
        <p:nvGrpSpPr>
          <p:cNvPr id="3" name="Group 2"/>
          <p:cNvGrpSpPr/>
          <p:nvPr/>
        </p:nvGrpSpPr>
        <p:grpSpPr>
          <a:xfrm>
            <a:off x="5407969" y="2370965"/>
            <a:ext cx="3610022" cy="663547"/>
            <a:chOff x="5407969" y="2370965"/>
            <a:chExt cx="3610022" cy="663547"/>
          </a:xfrm>
        </p:grpSpPr>
        <p:sp>
          <p:nvSpPr>
            <p:cNvPr id="8" name="Rounded Rectangle 7"/>
            <p:cNvSpPr/>
            <p:nvPr/>
          </p:nvSpPr>
          <p:spPr>
            <a:xfrm>
              <a:off x="5915279" y="2370965"/>
              <a:ext cx="3102712" cy="66354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latin typeface="Segoe Print" pitchFamily="2" charset="0"/>
                </a:rPr>
                <a:t>Return </a:t>
              </a:r>
              <a:r>
                <a:rPr lang="en-US" sz="1200" dirty="0">
                  <a:latin typeface="Menlo" pitchFamily="49" charset="0"/>
                  <a:ea typeface="Menlo" pitchFamily="49" charset="0"/>
                  <a:cs typeface="Menlo" pitchFamily="49" charset="0"/>
                </a:rPr>
                <a:t>NULL</a:t>
              </a:r>
              <a:r>
                <a:rPr lang="en-US" sz="1200" dirty="0">
                  <a:latin typeface="Segoe Print" pitchFamily="2" charset="0"/>
                </a:rPr>
                <a:t> if the list is empty or the first item is not smaller than </a:t>
              </a:r>
              <a:r>
                <a:rPr lang="en-US" sz="1200" dirty="0">
                  <a:latin typeface="Menlo" pitchFamily="49" charset="0"/>
                  <a:ea typeface="Menlo" pitchFamily="49" charset="0"/>
                  <a:cs typeface="Menlo" pitchFamily="49" charset="0"/>
                </a:rPr>
                <a:t>num</a:t>
              </a:r>
            </a:p>
          </p:txBody>
        </p:sp>
        <p:cxnSp>
          <p:nvCxnSpPr>
            <p:cNvPr id="10" name="Straight Arrow Connector 9"/>
            <p:cNvCxnSpPr>
              <a:stCxn id="8" idx="1"/>
            </p:cNvCxnSpPr>
            <p:nvPr/>
          </p:nvCxnSpPr>
          <p:spPr>
            <a:xfrm flipH="1">
              <a:off x="5407969" y="2702739"/>
              <a:ext cx="507310" cy="8093"/>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grpSp>
      <p:grpSp>
        <p:nvGrpSpPr>
          <p:cNvPr id="7" name="Group 6"/>
          <p:cNvGrpSpPr/>
          <p:nvPr/>
        </p:nvGrpSpPr>
        <p:grpSpPr>
          <a:xfrm>
            <a:off x="4879497" y="3465844"/>
            <a:ext cx="4138494" cy="693462"/>
            <a:chOff x="4879497" y="3465844"/>
            <a:chExt cx="4138494" cy="693462"/>
          </a:xfrm>
        </p:grpSpPr>
        <p:sp>
          <p:nvSpPr>
            <p:cNvPr id="11" name="Rounded Rectangle 10"/>
            <p:cNvSpPr/>
            <p:nvPr/>
          </p:nvSpPr>
          <p:spPr>
            <a:xfrm>
              <a:off x="5407969" y="3465844"/>
              <a:ext cx="3610022" cy="6934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latin typeface="Segoe Print" pitchFamily="2" charset="0"/>
                </a:rPr>
                <a:t>Compare the next item with </a:t>
              </a:r>
              <a:r>
                <a:rPr lang="en-US" sz="1200" dirty="0">
                  <a:latin typeface="Menlo" pitchFamily="49" charset="0"/>
                  <a:ea typeface="Menlo" pitchFamily="49" charset="0"/>
                  <a:cs typeface="Menlo" pitchFamily="49" charset="0"/>
                </a:rPr>
                <a:t>num</a:t>
              </a:r>
              <a:r>
                <a:rPr lang="en-US" sz="1200" dirty="0">
                  <a:latin typeface="Segoe Print" pitchFamily="2" charset="0"/>
                </a:rPr>
                <a:t>, </a:t>
              </a:r>
              <a:r>
                <a:rPr lang="en-US" sz="1200" dirty="0">
                  <a:latin typeface="Menlo" pitchFamily="49" charset="0"/>
                  <a:ea typeface="Menlo" pitchFamily="49" charset="0"/>
                  <a:cs typeface="Menlo" pitchFamily="49" charset="0"/>
                </a:rPr>
                <a:t>&gt;=</a:t>
              </a:r>
              <a:r>
                <a:rPr lang="en-US" sz="1200" dirty="0">
                  <a:latin typeface="Segoe Print" pitchFamily="2" charset="0"/>
                </a:rPr>
                <a:t> makes sure that all items after </a:t>
              </a:r>
              <a:r>
                <a:rPr lang="en-US" sz="1200" dirty="0">
                  <a:latin typeface="Menlo" pitchFamily="49" charset="0"/>
                  <a:ea typeface="Menlo" pitchFamily="49" charset="0"/>
                  <a:cs typeface="Menlo" pitchFamily="49" charset="0"/>
                </a:rPr>
                <a:t>current</a:t>
              </a:r>
              <a:r>
                <a:rPr lang="en-US" sz="1200" dirty="0">
                  <a:latin typeface="Segoe Print" pitchFamily="2" charset="0"/>
                </a:rPr>
                <a:t> is larger than </a:t>
              </a:r>
              <a:r>
                <a:rPr lang="en-US" sz="1200" dirty="0">
                  <a:latin typeface="Menlo" pitchFamily="49" charset="0"/>
                  <a:ea typeface="Menlo" pitchFamily="49" charset="0"/>
                  <a:cs typeface="Menlo" pitchFamily="49" charset="0"/>
                </a:rPr>
                <a:t>num</a:t>
              </a:r>
            </a:p>
          </p:txBody>
        </p:sp>
        <p:cxnSp>
          <p:nvCxnSpPr>
            <p:cNvPr id="12" name="Straight Arrow Connector 11"/>
            <p:cNvCxnSpPr>
              <a:stCxn id="11" idx="1"/>
            </p:cNvCxnSpPr>
            <p:nvPr/>
          </p:nvCxnSpPr>
          <p:spPr>
            <a:xfrm flipH="1">
              <a:off x="4879497" y="3812575"/>
              <a:ext cx="528472" cy="346731"/>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grpSp>
      <p:grpSp>
        <p:nvGrpSpPr>
          <p:cNvPr id="9" name="Group 8"/>
          <p:cNvGrpSpPr/>
          <p:nvPr/>
        </p:nvGrpSpPr>
        <p:grpSpPr>
          <a:xfrm>
            <a:off x="2872673" y="4679651"/>
            <a:ext cx="6145318" cy="1033326"/>
            <a:chOff x="2872673" y="4679651"/>
            <a:chExt cx="6145318" cy="1033326"/>
          </a:xfrm>
        </p:grpSpPr>
        <p:sp>
          <p:nvSpPr>
            <p:cNvPr id="15" name="Rounded Rectangle 14"/>
            <p:cNvSpPr/>
            <p:nvPr/>
          </p:nvSpPr>
          <p:spPr>
            <a:xfrm>
              <a:off x="5407969" y="4679651"/>
              <a:ext cx="3610022" cy="67727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latin typeface="Segoe Print" pitchFamily="2" charset="0"/>
                </a:rPr>
                <a:t>Execution reaches this point only when </a:t>
              </a:r>
              <a:r>
                <a:rPr lang="en-US" sz="1200" dirty="0">
                  <a:latin typeface="Menlo" pitchFamily="49" charset="0"/>
                  <a:ea typeface="Menlo" pitchFamily="49" charset="0"/>
                  <a:cs typeface="Menlo" pitchFamily="49" charset="0"/>
                </a:rPr>
                <a:t>num</a:t>
              </a:r>
              <a:r>
                <a:rPr lang="en-US" sz="1200" dirty="0">
                  <a:latin typeface="Segoe Print" pitchFamily="2" charset="0"/>
                </a:rPr>
                <a:t> is larger than all the existing items in the list</a:t>
              </a:r>
            </a:p>
          </p:txBody>
        </p:sp>
        <p:cxnSp>
          <p:nvCxnSpPr>
            <p:cNvPr id="16" name="Straight Arrow Connector 15"/>
            <p:cNvCxnSpPr>
              <a:stCxn id="15" idx="1"/>
            </p:cNvCxnSpPr>
            <p:nvPr/>
          </p:nvCxnSpPr>
          <p:spPr>
            <a:xfrm flipH="1">
              <a:off x="2872673" y="5018289"/>
              <a:ext cx="2535296" cy="69468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grpSp>
      <p:sp>
        <p:nvSpPr>
          <p:cNvPr id="24" name="Slide Number Placeholder 23"/>
          <p:cNvSpPr>
            <a:spLocks noGrp="1"/>
          </p:cNvSpPr>
          <p:nvPr>
            <p:ph type="sldNum" sz="quarter" idx="12"/>
          </p:nvPr>
        </p:nvSpPr>
        <p:spPr/>
        <p:txBody>
          <a:bodyPr/>
          <a:lstStyle/>
          <a:p>
            <a:fld id="{A2D5F323-9395-A24C-8003-89F99F5948AE}" type="slidenum">
              <a:rPr lang="en-US" smtClean="0"/>
              <a:pPr/>
              <a:t>86</a:t>
            </a:fld>
            <a:endParaRPr lang="en-US"/>
          </a:p>
        </p:txBody>
      </p:sp>
      <p:sp>
        <p:nvSpPr>
          <p:cNvPr id="25" name="TextBox 24"/>
          <p:cNvSpPr txBox="1"/>
          <p:nvPr/>
        </p:nvSpPr>
        <p:spPr>
          <a:xfrm>
            <a:off x="477431" y="6228413"/>
            <a:ext cx="2159309" cy="369332"/>
          </a:xfrm>
          <a:prstGeom prst="rect">
            <a:avLst/>
          </a:prstGeom>
          <a:noFill/>
        </p:spPr>
        <p:txBody>
          <a:bodyPr wrap="none" rtlCol="0">
            <a:spAutoFit/>
          </a:bodyPr>
          <a:lstStyle/>
          <a:p>
            <a:r>
              <a:rPr lang="en-US" dirty="0"/>
              <a:t>build_list_sorted.cpp</a:t>
            </a:r>
          </a:p>
        </p:txBody>
      </p:sp>
    </p:spTree>
    <p:extLst>
      <p:ext uri="{BB962C8B-B14F-4D97-AF65-F5344CB8AC3E}">
        <p14:creationId xmlns:p14="http://schemas.microsoft.com/office/powerpoint/2010/main" val="3731527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 Sorted Linked List</a:t>
            </a:r>
          </a:p>
        </p:txBody>
      </p:sp>
      <p:sp>
        <p:nvSpPr>
          <p:cNvPr id="5" name="Rectangle 4"/>
          <p:cNvSpPr/>
          <p:nvPr/>
        </p:nvSpPr>
        <p:spPr>
          <a:xfrm>
            <a:off x="882033" y="1675051"/>
            <a:ext cx="5551134" cy="3997466"/>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600" dirty="0">
                <a:latin typeface="Menlo" pitchFamily="49" charset="0"/>
                <a:ea typeface="Menlo" pitchFamily="49" charset="0"/>
                <a:cs typeface="Menlo" pitchFamily="49" charset="0"/>
              </a:rPr>
              <a:t>	Node * head = NULL, * </a:t>
            </a:r>
            <a:r>
              <a:rPr lang="en-US" sz="1600" dirty="0" err="1">
                <a:latin typeface="Menlo" pitchFamily="49" charset="0"/>
                <a:ea typeface="Menlo" pitchFamily="49" charset="0"/>
                <a:cs typeface="Menlo" pitchFamily="49" charset="0"/>
              </a:rPr>
              <a:t>after_this</a:t>
            </a:r>
            <a:r>
              <a:rPr lang="en-US" sz="1600" dirty="0">
                <a:latin typeface="Menlo" pitchFamily="49" charset="0"/>
                <a:ea typeface="Menlo" pitchFamily="49" charset="0"/>
                <a:cs typeface="Menlo" pitchFamily="49" charset="0"/>
              </a:rPr>
              <a:t>;	</a:t>
            </a:r>
          </a:p>
          <a:p>
            <a:r>
              <a:rPr lang="en-US" sz="1600" dirty="0">
                <a:latin typeface="Menlo" pitchFamily="49" charset="0"/>
                <a:ea typeface="Menlo" pitchFamily="49" charset="0"/>
                <a:cs typeface="Menlo" pitchFamily="49" charset="0"/>
              </a:rPr>
              <a:t>	</a:t>
            </a:r>
            <a:r>
              <a:rPr lang="en-US" sz="1600" dirty="0" err="1">
                <a:latin typeface="Menlo" pitchFamily="49" charset="0"/>
                <a:ea typeface="Menlo" pitchFamily="49" charset="0"/>
                <a:cs typeface="Menlo" pitchFamily="49" charset="0"/>
              </a:rPr>
              <a:t>int</a:t>
            </a:r>
            <a:r>
              <a:rPr lang="en-US" sz="1600" dirty="0">
                <a:latin typeface="Menlo" pitchFamily="49" charset="0"/>
                <a:ea typeface="Menlo" pitchFamily="49" charset="0"/>
                <a:cs typeface="Menlo" pitchFamily="49" charset="0"/>
              </a:rPr>
              <a:t> num = 0;</a:t>
            </a:r>
          </a:p>
          <a:p>
            <a:endParaRPr lang="en-US" sz="1600" dirty="0">
              <a:latin typeface="Menlo" pitchFamily="49" charset="0"/>
              <a:ea typeface="Menlo" pitchFamily="49" charset="0"/>
              <a:cs typeface="Menlo" pitchFamily="49" charset="0"/>
            </a:endParaRPr>
          </a:p>
          <a:p>
            <a:r>
              <a:rPr lang="en-US" sz="1600" dirty="0">
                <a:latin typeface="Menlo" pitchFamily="49" charset="0"/>
                <a:ea typeface="Menlo" pitchFamily="49" charset="0"/>
                <a:cs typeface="Menlo" pitchFamily="49" charset="0"/>
              </a:rPr>
              <a:t>	</a:t>
            </a:r>
            <a:r>
              <a:rPr lang="en-US" sz="1600" dirty="0" err="1">
                <a:latin typeface="Menlo" pitchFamily="49" charset="0"/>
                <a:ea typeface="Menlo" pitchFamily="49" charset="0"/>
                <a:cs typeface="Menlo" pitchFamily="49" charset="0"/>
              </a:rPr>
              <a:t>cin</a:t>
            </a:r>
            <a:r>
              <a:rPr lang="en-US" sz="1600" dirty="0">
                <a:latin typeface="Menlo" pitchFamily="49" charset="0"/>
                <a:ea typeface="Menlo" pitchFamily="49" charset="0"/>
                <a:cs typeface="Menlo" pitchFamily="49" charset="0"/>
              </a:rPr>
              <a:t> &gt;&gt; num;</a:t>
            </a:r>
          </a:p>
          <a:p>
            <a:r>
              <a:rPr lang="en-US" sz="1600" dirty="0">
                <a:latin typeface="Menlo" pitchFamily="49" charset="0"/>
                <a:ea typeface="Menlo" pitchFamily="49" charset="0"/>
                <a:cs typeface="Menlo" pitchFamily="49" charset="0"/>
              </a:rPr>
              <a:t>	while ( num != -999 ) {</a:t>
            </a:r>
          </a:p>
          <a:p>
            <a:r>
              <a:rPr lang="en-US" sz="1600" dirty="0">
                <a:latin typeface="Menlo" pitchFamily="49" charset="0"/>
                <a:ea typeface="Menlo" pitchFamily="49" charset="0"/>
                <a:cs typeface="Menlo" pitchFamily="49" charset="0"/>
              </a:rPr>
              <a:t>		</a:t>
            </a:r>
            <a:r>
              <a:rPr lang="en-US" sz="1600" dirty="0" err="1">
                <a:latin typeface="Menlo" pitchFamily="49" charset="0"/>
                <a:ea typeface="Menlo" pitchFamily="49" charset="0"/>
                <a:cs typeface="Menlo" pitchFamily="49" charset="0"/>
              </a:rPr>
              <a:t>after_this</a:t>
            </a:r>
            <a:r>
              <a:rPr lang="en-US" sz="1600" dirty="0">
                <a:latin typeface="Menlo" pitchFamily="49" charset="0"/>
                <a:ea typeface="Menlo" pitchFamily="49" charset="0"/>
                <a:cs typeface="Menlo" pitchFamily="49" charset="0"/>
              </a:rPr>
              <a:t> = </a:t>
            </a:r>
            <a:r>
              <a:rPr lang="en-US" sz="1600" b="1" dirty="0" err="1">
                <a:solidFill>
                  <a:schemeClr val="accent6">
                    <a:lumMod val="75000"/>
                  </a:schemeClr>
                </a:solidFill>
                <a:latin typeface="Menlo" pitchFamily="49" charset="0"/>
                <a:ea typeface="Menlo" pitchFamily="49" charset="0"/>
                <a:cs typeface="Menlo" pitchFamily="49" charset="0"/>
              </a:rPr>
              <a:t>find_prev</a:t>
            </a:r>
            <a:r>
              <a:rPr lang="en-US" sz="1600" b="1" dirty="0">
                <a:solidFill>
                  <a:schemeClr val="accent6">
                    <a:lumMod val="75000"/>
                  </a:schemeClr>
                </a:solidFill>
                <a:latin typeface="Menlo" pitchFamily="49" charset="0"/>
                <a:ea typeface="Menlo" pitchFamily="49" charset="0"/>
                <a:cs typeface="Menlo" pitchFamily="49" charset="0"/>
              </a:rPr>
              <a:t>(head, num)</a:t>
            </a:r>
            <a:r>
              <a:rPr lang="en-US" sz="1600" dirty="0">
                <a:latin typeface="Menlo" pitchFamily="49" charset="0"/>
                <a:ea typeface="Menlo" pitchFamily="49" charset="0"/>
                <a:cs typeface="Menlo" pitchFamily="49" charset="0"/>
              </a:rPr>
              <a:t>; </a:t>
            </a:r>
          </a:p>
          <a:p>
            <a:endParaRPr lang="en-US" sz="1600" dirty="0">
              <a:latin typeface="Menlo" pitchFamily="49" charset="0"/>
              <a:ea typeface="Menlo" pitchFamily="49" charset="0"/>
              <a:cs typeface="Menlo" pitchFamily="49" charset="0"/>
            </a:endParaRPr>
          </a:p>
          <a:p>
            <a:r>
              <a:rPr lang="en-US" sz="1600" dirty="0">
                <a:latin typeface="Menlo" pitchFamily="49" charset="0"/>
                <a:ea typeface="Menlo" pitchFamily="49" charset="0"/>
                <a:cs typeface="Menlo" pitchFamily="49" charset="0"/>
              </a:rPr>
              <a:t>		if (</a:t>
            </a:r>
            <a:r>
              <a:rPr lang="en-US" sz="1600" b="1" dirty="0" err="1">
                <a:solidFill>
                  <a:srgbClr val="FF0000"/>
                </a:solidFill>
                <a:latin typeface="Menlo" pitchFamily="49" charset="0"/>
                <a:ea typeface="Menlo" pitchFamily="49" charset="0"/>
                <a:cs typeface="Menlo" pitchFamily="49" charset="0"/>
              </a:rPr>
              <a:t>after_this</a:t>
            </a:r>
            <a:r>
              <a:rPr lang="en-US" sz="1600" b="1" dirty="0">
                <a:solidFill>
                  <a:srgbClr val="FF0000"/>
                </a:solidFill>
                <a:latin typeface="Menlo" pitchFamily="49" charset="0"/>
                <a:ea typeface="Menlo" pitchFamily="49" charset="0"/>
                <a:cs typeface="Menlo" pitchFamily="49" charset="0"/>
              </a:rPr>
              <a:t> == NULL</a:t>
            </a:r>
            <a:r>
              <a:rPr lang="en-US" sz="1600" dirty="0">
                <a:latin typeface="Menlo" pitchFamily="49" charset="0"/>
                <a:ea typeface="Menlo" pitchFamily="49" charset="0"/>
                <a:cs typeface="Menlo" pitchFamily="49" charset="0"/>
              </a:rPr>
              <a:t>)</a:t>
            </a:r>
          </a:p>
          <a:p>
            <a:r>
              <a:rPr lang="en-US" sz="1600" dirty="0">
                <a:latin typeface="Menlo" pitchFamily="49" charset="0"/>
                <a:ea typeface="Menlo" pitchFamily="49" charset="0"/>
                <a:cs typeface="Menlo" pitchFamily="49" charset="0"/>
              </a:rPr>
              <a:t>			</a:t>
            </a:r>
            <a:r>
              <a:rPr lang="en-US" sz="1600" b="1" dirty="0" err="1">
                <a:solidFill>
                  <a:schemeClr val="accent5">
                    <a:lumMod val="75000"/>
                  </a:schemeClr>
                </a:solidFill>
                <a:latin typeface="Menlo" pitchFamily="49" charset="0"/>
                <a:ea typeface="Menlo" pitchFamily="49" charset="0"/>
                <a:cs typeface="Menlo" pitchFamily="49" charset="0"/>
              </a:rPr>
              <a:t>head_insert</a:t>
            </a:r>
            <a:r>
              <a:rPr lang="en-US" sz="1600" b="1" dirty="0">
                <a:solidFill>
                  <a:schemeClr val="accent5">
                    <a:lumMod val="75000"/>
                  </a:schemeClr>
                </a:solidFill>
                <a:latin typeface="Menlo" pitchFamily="49" charset="0"/>
                <a:ea typeface="Menlo" pitchFamily="49" charset="0"/>
                <a:cs typeface="Menlo" pitchFamily="49" charset="0"/>
              </a:rPr>
              <a:t>(head, num);</a:t>
            </a:r>
          </a:p>
          <a:p>
            <a:r>
              <a:rPr lang="en-US" sz="1600" dirty="0">
                <a:latin typeface="Menlo" pitchFamily="49" charset="0"/>
                <a:ea typeface="Menlo" pitchFamily="49" charset="0"/>
                <a:cs typeface="Menlo" pitchFamily="49" charset="0"/>
              </a:rPr>
              <a:t>		else </a:t>
            </a:r>
          </a:p>
          <a:p>
            <a:r>
              <a:rPr lang="en-US" sz="1600" dirty="0">
                <a:latin typeface="Menlo" pitchFamily="49" charset="0"/>
                <a:ea typeface="Menlo" pitchFamily="49" charset="0"/>
                <a:cs typeface="Menlo" pitchFamily="49" charset="0"/>
              </a:rPr>
              <a:t>			</a:t>
            </a:r>
            <a:r>
              <a:rPr lang="en-US" sz="1600" b="1" dirty="0">
                <a:solidFill>
                  <a:schemeClr val="accent5">
                    <a:lumMod val="75000"/>
                  </a:schemeClr>
                </a:solidFill>
                <a:latin typeface="Menlo" pitchFamily="49" charset="0"/>
                <a:ea typeface="Menlo" pitchFamily="49" charset="0"/>
                <a:cs typeface="Menlo" pitchFamily="49" charset="0"/>
              </a:rPr>
              <a:t>insert(</a:t>
            </a:r>
            <a:r>
              <a:rPr lang="en-US" sz="1600" b="1" dirty="0" err="1">
                <a:solidFill>
                  <a:schemeClr val="accent5">
                    <a:lumMod val="75000"/>
                  </a:schemeClr>
                </a:solidFill>
                <a:latin typeface="Menlo" pitchFamily="49" charset="0"/>
                <a:ea typeface="Menlo" pitchFamily="49" charset="0"/>
                <a:cs typeface="Menlo" pitchFamily="49" charset="0"/>
              </a:rPr>
              <a:t>after_this</a:t>
            </a:r>
            <a:r>
              <a:rPr lang="en-US" sz="1600" b="1" dirty="0">
                <a:solidFill>
                  <a:schemeClr val="accent5">
                    <a:lumMod val="75000"/>
                  </a:schemeClr>
                </a:solidFill>
                <a:latin typeface="Menlo" pitchFamily="49" charset="0"/>
                <a:ea typeface="Menlo" pitchFamily="49" charset="0"/>
                <a:cs typeface="Menlo" pitchFamily="49" charset="0"/>
              </a:rPr>
              <a:t>, num)</a:t>
            </a:r>
            <a:r>
              <a:rPr lang="en-US" sz="1600" dirty="0">
                <a:solidFill>
                  <a:schemeClr val="tx1"/>
                </a:solidFill>
                <a:latin typeface="Menlo" pitchFamily="49" charset="0"/>
                <a:ea typeface="Menlo" pitchFamily="49" charset="0"/>
                <a:cs typeface="Menlo" pitchFamily="49" charset="0"/>
              </a:rPr>
              <a:t>;</a:t>
            </a:r>
          </a:p>
          <a:p>
            <a:r>
              <a:rPr lang="en-US" sz="1600" dirty="0">
                <a:latin typeface="Menlo" pitchFamily="49" charset="0"/>
                <a:ea typeface="Menlo" pitchFamily="49" charset="0"/>
                <a:cs typeface="Menlo" pitchFamily="49" charset="0"/>
              </a:rPr>
              <a:t>		</a:t>
            </a:r>
            <a:r>
              <a:rPr lang="en-US" sz="1600" dirty="0" err="1">
                <a:latin typeface="Menlo" pitchFamily="49" charset="0"/>
                <a:ea typeface="Menlo" pitchFamily="49" charset="0"/>
                <a:cs typeface="Menlo" pitchFamily="49" charset="0"/>
              </a:rPr>
              <a:t>cin</a:t>
            </a:r>
            <a:r>
              <a:rPr lang="en-US" sz="1600" dirty="0">
                <a:latin typeface="Menlo" pitchFamily="49" charset="0"/>
                <a:ea typeface="Menlo" pitchFamily="49" charset="0"/>
                <a:cs typeface="Menlo" pitchFamily="49" charset="0"/>
              </a:rPr>
              <a:t> &gt;&gt; num;</a:t>
            </a:r>
          </a:p>
          <a:p>
            <a:r>
              <a:rPr lang="en-US" sz="1600" dirty="0">
                <a:latin typeface="Menlo" pitchFamily="49" charset="0"/>
                <a:ea typeface="Menlo" pitchFamily="49" charset="0"/>
                <a:cs typeface="Menlo" pitchFamily="49" charset="0"/>
              </a:rPr>
              <a:t>	}</a:t>
            </a:r>
          </a:p>
        </p:txBody>
      </p:sp>
      <p:sp>
        <p:nvSpPr>
          <p:cNvPr id="22" name="Rounded Rectangle 21"/>
          <p:cNvSpPr/>
          <p:nvPr/>
        </p:nvSpPr>
        <p:spPr>
          <a:xfrm>
            <a:off x="5683098" y="2168665"/>
            <a:ext cx="3187947" cy="11142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latin typeface="Segoe Print" pitchFamily="2" charset="0"/>
              </a:rPr>
              <a:t>The comparison in </a:t>
            </a:r>
            <a:r>
              <a:rPr lang="en-US" sz="1200" dirty="0" err="1">
                <a:latin typeface="Menlo" pitchFamily="49" charset="0"/>
                <a:ea typeface="Menlo" pitchFamily="49" charset="0"/>
                <a:cs typeface="Menlo" pitchFamily="49" charset="0"/>
              </a:rPr>
              <a:t>find_prev</a:t>
            </a:r>
            <a:r>
              <a:rPr lang="en-US" sz="1200" dirty="0">
                <a:latin typeface="Menlo" pitchFamily="49" charset="0"/>
                <a:ea typeface="Menlo" pitchFamily="49" charset="0"/>
                <a:cs typeface="Menlo" pitchFamily="49" charset="0"/>
              </a:rPr>
              <a:t>()</a:t>
            </a:r>
            <a:r>
              <a:rPr lang="en-US" sz="1200" dirty="0">
                <a:latin typeface="Segoe Print" pitchFamily="2" charset="0"/>
              </a:rPr>
              <a:t> determines whether the resulting list is in increasing order or in decreasing order</a:t>
            </a:r>
            <a:endParaRPr lang="en-US" sz="1200" dirty="0">
              <a:latin typeface="Menlo" pitchFamily="49" charset="0"/>
              <a:ea typeface="Menlo" pitchFamily="49" charset="0"/>
              <a:cs typeface="Menlo" pitchFamily="49" charset="0"/>
            </a:endParaRPr>
          </a:p>
        </p:txBody>
      </p:sp>
      <p:cxnSp>
        <p:nvCxnSpPr>
          <p:cNvPr id="23" name="Straight Arrow Connector 22"/>
          <p:cNvCxnSpPr>
            <a:stCxn id="22" idx="1"/>
          </p:cNvCxnSpPr>
          <p:nvPr/>
        </p:nvCxnSpPr>
        <p:spPr>
          <a:xfrm flipH="1">
            <a:off x="5154626" y="2725789"/>
            <a:ext cx="528472" cy="557124"/>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24" name="Slide Number Placeholder 23"/>
          <p:cNvSpPr>
            <a:spLocks noGrp="1"/>
          </p:cNvSpPr>
          <p:nvPr>
            <p:ph type="sldNum" sz="quarter" idx="12"/>
          </p:nvPr>
        </p:nvSpPr>
        <p:spPr/>
        <p:txBody>
          <a:bodyPr/>
          <a:lstStyle/>
          <a:p>
            <a:fld id="{A2D5F323-9395-A24C-8003-89F99F5948AE}" type="slidenum">
              <a:rPr lang="en-US" smtClean="0"/>
              <a:pPr/>
              <a:t>87</a:t>
            </a:fld>
            <a:endParaRPr lang="en-US"/>
          </a:p>
        </p:txBody>
      </p:sp>
      <p:sp>
        <p:nvSpPr>
          <p:cNvPr id="25" name="TextBox 24"/>
          <p:cNvSpPr txBox="1"/>
          <p:nvPr/>
        </p:nvSpPr>
        <p:spPr>
          <a:xfrm>
            <a:off x="882033" y="5672517"/>
            <a:ext cx="2159309" cy="369332"/>
          </a:xfrm>
          <a:prstGeom prst="rect">
            <a:avLst/>
          </a:prstGeom>
          <a:noFill/>
        </p:spPr>
        <p:txBody>
          <a:bodyPr wrap="none" rtlCol="0">
            <a:spAutoFit/>
          </a:bodyPr>
          <a:lstStyle/>
          <a:p>
            <a:r>
              <a:rPr lang="en-US" dirty="0"/>
              <a:t>build_list_sorted.cpp</a:t>
            </a:r>
          </a:p>
        </p:txBody>
      </p:sp>
      <p:sp>
        <p:nvSpPr>
          <p:cNvPr id="3" name="TextBox 2"/>
          <p:cNvSpPr txBox="1"/>
          <p:nvPr/>
        </p:nvSpPr>
        <p:spPr>
          <a:xfrm>
            <a:off x="-1053481" y="1139994"/>
            <a:ext cx="184666"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79968567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Deleting an Entire List</a:t>
            </a:r>
          </a:p>
        </p:txBody>
      </p:sp>
      <p:sp>
        <p:nvSpPr>
          <p:cNvPr id="3" name="Content Placeholder 2"/>
          <p:cNvSpPr>
            <a:spLocks noGrp="1"/>
          </p:cNvSpPr>
          <p:nvPr>
            <p:ph idx="1"/>
          </p:nvPr>
        </p:nvSpPr>
        <p:spPr/>
        <p:txBody>
          <a:bodyPr/>
          <a:lstStyle/>
          <a:p>
            <a:r>
              <a:rPr lang="en-US" dirty="0"/>
              <a:t>To delete an entire linked list, we may iteratively delete the head node from it.</a:t>
            </a:r>
          </a:p>
        </p:txBody>
      </p:sp>
      <p:sp>
        <p:nvSpPr>
          <p:cNvPr id="5" name="Rectangle 4"/>
          <p:cNvSpPr/>
          <p:nvPr/>
        </p:nvSpPr>
        <p:spPr>
          <a:xfrm>
            <a:off x="1917139" y="2605635"/>
            <a:ext cx="5551134" cy="1946079"/>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600" dirty="0">
                <a:latin typeface="Menlo" pitchFamily="49" charset="0"/>
                <a:ea typeface="Menlo" pitchFamily="49" charset="0"/>
                <a:cs typeface="Menlo" pitchFamily="49" charset="0"/>
              </a:rPr>
              <a:t>	void </a:t>
            </a:r>
            <a:r>
              <a:rPr lang="en-US" sz="1600" dirty="0" err="1">
                <a:latin typeface="Menlo" pitchFamily="49" charset="0"/>
                <a:ea typeface="Menlo" pitchFamily="49" charset="0"/>
                <a:cs typeface="Menlo" pitchFamily="49" charset="0"/>
              </a:rPr>
              <a:t>delete_list</a:t>
            </a:r>
            <a:r>
              <a:rPr lang="en-US" sz="1600" dirty="0">
                <a:latin typeface="Menlo" pitchFamily="49" charset="0"/>
                <a:ea typeface="Menlo" pitchFamily="49" charset="0"/>
                <a:cs typeface="Menlo" pitchFamily="49" charset="0"/>
              </a:rPr>
              <a:t>(Node * </a:t>
            </a:r>
            <a:r>
              <a:rPr lang="en-US" sz="1600" b="1" dirty="0">
                <a:solidFill>
                  <a:schemeClr val="accent6">
                    <a:lumMod val="75000"/>
                  </a:schemeClr>
                </a:solidFill>
                <a:latin typeface="Menlo" pitchFamily="49" charset="0"/>
                <a:ea typeface="Menlo" pitchFamily="49" charset="0"/>
                <a:cs typeface="Menlo" pitchFamily="49" charset="0"/>
              </a:rPr>
              <a:t>&amp;</a:t>
            </a:r>
            <a:r>
              <a:rPr lang="en-US" sz="1600" dirty="0">
                <a:latin typeface="Menlo" pitchFamily="49" charset="0"/>
                <a:ea typeface="Menlo" pitchFamily="49" charset="0"/>
                <a:cs typeface="Menlo" pitchFamily="49" charset="0"/>
              </a:rPr>
              <a:t> head)</a:t>
            </a:r>
          </a:p>
          <a:p>
            <a:r>
              <a:rPr lang="en-US" sz="1600" dirty="0">
                <a:latin typeface="Menlo" pitchFamily="49" charset="0"/>
                <a:ea typeface="Menlo" pitchFamily="49" charset="0"/>
                <a:cs typeface="Menlo" pitchFamily="49" charset="0"/>
              </a:rPr>
              <a:t>	{</a:t>
            </a:r>
          </a:p>
          <a:p>
            <a:r>
              <a:rPr lang="en-US" sz="1600" dirty="0">
                <a:latin typeface="Menlo" pitchFamily="49" charset="0"/>
                <a:ea typeface="Menlo" pitchFamily="49" charset="0"/>
                <a:cs typeface="Menlo" pitchFamily="49" charset="0"/>
              </a:rPr>
              <a:t>		while ( head != NULL ) {</a:t>
            </a:r>
          </a:p>
          <a:p>
            <a:r>
              <a:rPr lang="en-US" sz="1600" dirty="0">
                <a:latin typeface="Menlo" pitchFamily="49" charset="0"/>
                <a:ea typeface="Menlo" pitchFamily="49" charset="0"/>
                <a:cs typeface="Menlo" pitchFamily="49" charset="0"/>
              </a:rPr>
              <a:t>			</a:t>
            </a:r>
            <a:r>
              <a:rPr lang="en-US" sz="1600" dirty="0" err="1">
                <a:latin typeface="Menlo" pitchFamily="49" charset="0"/>
                <a:ea typeface="Menlo" pitchFamily="49" charset="0"/>
                <a:cs typeface="Menlo" pitchFamily="49" charset="0"/>
              </a:rPr>
              <a:t>delete_head</a:t>
            </a:r>
            <a:r>
              <a:rPr lang="en-US" sz="1600" dirty="0">
                <a:latin typeface="Menlo" pitchFamily="49" charset="0"/>
                <a:ea typeface="Menlo" pitchFamily="49" charset="0"/>
                <a:cs typeface="Menlo" pitchFamily="49" charset="0"/>
              </a:rPr>
              <a:t>(head);</a:t>
            </a:r>
          </a:p>
          <a:p>
            <a:r>
              <a:rPr lang="en-US" sz="1600" dirty="0">
                <a:latin typeface="Menlo" pitchFamily="49" charset="0"/>
                <a:ea typeface="Menlo" pitchFamily="49" charset="0"/>
                <a:cs typeface="Menlo" pitchFamily="49" charset="0"/>
              </a:rPr>
              <a:t>		}</a:t>
            </a:r>
          </a:p>
          <a:p>
            <a:r>
              <a:rPr lang="en-US" sz="1600" dirty="0">
                <a:latin typeface="Menlo" pitchFamily="49" charset="0"/>
                <a:ea typeface="Menlo" pitchFamily="49" charset="0"/>
                <a:cs typeface="Menlo" pitchFamily="49" charset="0"/>
              </a:rPr>
              <a:t>	}</a:t>
            </a:r>
          </a:p>
        </p:txBody>
      </p:sp>
      <p:sp>
        <p:nvSpPr>
          <p:cNvPr id="6" name="Slide Number Placeholder 5"/>
          <p:cNvSpPr>
            <a:spLocks noGrp="1"/>
          </p:cNvSpPr>
          <p:nvPr>
            <p:ph type="sldNum" sz="quarter" idx="12"/>
          </p:nvPr>
        </p:nvSpPr>
        <p:spPr/>
        <p:txBody>
          <a:bodyPr/>
          <a:lstStyle/>
          <a:p>
            <a:fld id="{A2D5F323-9395-A24C-8003-89F99F5948AE}" type="slidenum">
              <a:rPr lang="en-US" smtClean="0"/>
              <a:pPr/>
              <a:t>88</a:t>
            </a:fld>
            <a:endParaRPr lang="en-US"/>
          </a:p>
        </p:txBody>
      </p:sp>
      <p:sp>
        <p:nvSpPr>
          <p:cNvPr id="7" name="TextBox 6"/>
          <p:cNvSpPr txBox="1"/>
          <p:nvPr/>
        </p:nvSpPr>
        <p:spPr>
          <a:xfrm>
            <a:off x="1917139" y="4551714"/>
            <a:ext cx="2159309" cy="369332"/>
          </a:xfrm>
          <a:prstGeom prst="rect">
            <a:avLst/>
          </a:prstGeom>
          <a:noFill/>
        </p:spPr>
        <p:txBody>
          <a:bodyPr wrap="none" rtlCol="0">
            <a:spAutoFit/>
          </a:bodyPr>
          <a:lstStyle/>
          <a:p>
            <a:r>
              <a:rPr lang="en-US" dirty="0"/>
              <a:t>build_list_sorted.cpp</a:t>
            </a:r>
          </a:p>
        </p:txBody>
      </p:sp>
    </p:spTree>
    <p:extLst>
      <p:ext uri="{BB962C8B-B14F-4D97-AF65-F5344CB8AC3E}">
        <p14:creationId xmlns:p14="http://schemas.microsoft.com/office/powerpoint/2010/main" val="50522483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Variations of Linked Lists</a:t>
            </a:r>
          </a:p>
        </p:txBody>
      </p:sp>
      <p:sp>
        <p:nvSpPr>
          <p:cNvPr id="3" name="Content Placeholder 2"/>
          <p:cNvSpPr>
            <a:spLocks noGrp="1"/>
          </p:cNvSpPr>
          <p:nvPr>
            <p:ph idx="1"/>
          </p:nvPr>
        </p:nvSpPr>
        <p:spPr/>
        <p:txBody>
          <a:bodyPr/>
          <a:lstStyle/>
          <a:p>
            <a:r>
              <a:rPr lang="en-US" dirty="0"/>
              <a:t>Doubly-linked list</a:t>
            </a:r>
          </a:p>
          <a:p>
            <a:endParaRPr lang="en-US" dirty="0"/>
          </a:p>
          <a:p>
            <a:endParaRPr lang="en-US" dirty="0"/>
          </a:p>
          <a:p>
            <a:endParaRPr lang="en-US" dirty="0"/>
          </a:p>
          <a:p>
            <a:r>
              <a:rPr lang="en-US" dirty="0"/>
              <a:t>Circularly-linked list</a:t>
            </a:r>
          </a:p>
        </p:txBody>
      </p:sp>
      <p:sp>
        <p:nvSpPr>
          <p:cNvPr id="6" name="Rectangle 5"/>
          <p:cNvSpPr/>
          <p:nvPr/>
        </p:nvSpPr>
        <p:spPr>
          <a:xfrm>
            <a:off x="2102752" y="2580557"/>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23</a:t>
            </a:r>
          </a:p>
        </p:txBody>
      </p:sp>
      <p:sp>
        <p:nvSpPr>
          <p:cNvPr id="7" name="Rectangle 6"/>
          <p:cNvSpPr/>
          <p:nvPr/>
        </p:nvSpPr>
        <p:spPr>
          <a:xfrm>
            <a:off x="2875870" y="2580557"/>
            <a:ext cx="217250"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2" name="Rectangle 31"/>
          <p:cNvSpPr/>
          <p:nvPr/>
        </p:nvSpPr>
        <p:spPr>
          <a:xfrm>
            <a:off x="1885502" y="2580557"/>
            <a:ext cx="217250"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 name="Rectangle 8"/>
          <p:cNvSpPr/>
          <p:nvPr/>
        </p:nvSpPr>
        <p:spPr>
          <a:xfrm>
            <a:off x="3644904" y="2580557"/>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38</a:t>
            </a:r>
          </a:p>
        </p:txBody>
      </p:sp>
      <p:sp>
        <p:nvSpPr>
          <p:cNvPr id="10" name="Rectangle 9"/>
          <p:cNvSpPr/>
          <p:nvPr/>
        </p:nvSpPr>
        <p:spPr>
          <a:xfrm>
            <a:off x="4420316" y="2580557"/>
            <a:ext cx="217250"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 name="Rectangle 11"/>
          <p:cNvSpPr/>
          <p:nvPr/>
        </p:nvSpPr>
        <p:spPr>
          <a:xfrm>
            <a:off x="5191645" y="2580557"/>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62</a:t>
            </a:r>
          </a:p>
        </p:txBody>
      </p:sp>
      <p:sp>
        <p:nvSpPr>
          <p:cNvPr id="13" name="Rectangle 12"/>
          <p:cNvSpPr/>
          <p:nvPr/>
        </p:nvSpPr>
        <p:spPr>
          <a:xfrm>
            <a:off x="5964760" y="2580557"/>
            <a:ext cx="217251"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 name="Rectangle 34"/>
          <p:cNvSpPr/>
          <p:nvPr/>
        </p:nvSpPr>
        <p:spPr>
          <a:xfrm>
            <a:off x="4974394" y="2580557"/>
            <a:ext cx="217251"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 name="Rectangle 14"/>
          <p:cNvSpPr/>
          <p:nvPr/>
        </p:nvSpPr>
        <p:spPr>
          <a:xfrm>
            <a:off x="6736090" y="2580557"/>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89</a:t>
            </a:r>
          </a:p>
        </p:txBody>
      </p:sp>
      <p:sp>
        <p:nvSpPr>
          <p:cNvPr id="16" name="Rectangle 15"/>
          <p:cNvSpPr/>
          <p:nvPr/>
        </p:nvSpPr>
        <p:spPr>
          <a:xfrm>
            <a:off x="7511503" y="2580557"/>
            <a:ext cx="214954"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 name="Rectangle 24"/>
          <p:cNvSpPr/>
          <p:nvPr/>
        </p:nvSpPr>
        <p:spPr>
          <a:xfrm>
            <a:off x="1962431" y="2093736"/>
            <a:ext cx="432206" cy="329184"/>
          </a:xfrm>
          <a:prstGeom prst="rect">
            <a:avLst/>
          </a:prstGeom>
          <a:solidFill>
            <a:schemeClr val="accent3">
              <a:lumMod val="20000"/>
              <a:lumOff val="80000"/>
            </a:schemeClr>
          </a:solidFill>
          <a:ln>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7" name="TextBox 26"/>
          <p:cNvSpPr txBox="1"/>
          <p:nvPr/>
        </p:nvSpPr>
        <p:spPr>
          <a:xfrm>
            <a:off x="1431746" y="2119828"/>
            <a:ext cx="556563"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head</a:t>
            </a:r>
          </a:p>
        </p:txBody>
      </p:sp>
      <p:sp>
        <p:nvSpPr>
          <p:cNvPr id="34" name="Rectangle 33"/>
          <p:cNvSpPr/>
          <p:nvPr/>
        </p:nvSpPr>
        <p:spPr>
          <a:xfrm>
            <a:off x="3429948" y="2580557"/>
            <a:ext cx="217250"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8" name="Rectangle 37"/>
          <p:cNvSpPr/>
          <p:nvPr/>
        </p:nvSpPr>
        <p:spPr>
          <a:xfrm>
            <a:off x="6518839" y="2580557"/>
            <a:ext cx="217251"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nvGrpSpPr>
          <p:cNvPr id="45" name="Group 44"/>
          <p:cNvGrpSpPr/>
          <p:nvPr/>
        </p:nvGrpSpPr>
        <p:grpSpPr>
          <a:xfrm>
            <a:off x="2972748" y="2692773"/>
            <a:ext cx="5083200" cy="228600"/>
            <a:chOff x="3360454" y="2550508"/>
            <a:chExt cx="5083200" cy="228600"/>
          </a:xfrm>
        </p:grpSpPr>
        <p:cxnSp>
          <p:nvCxnSpPr>
            <p:cNvPr id="18" name="Straight Arrow Connector 17"/>
            <p:cNvCxnSpPr/>
            <p:nvPr/>
          </p:nvCxnSpPr>
          <p:spPr>
            <a:xfrm flipV="1">
              <a:off x="4904900" y="2664300"/>
              <a:ext cx="457200" cy="36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V="1">
              <a:off x="6449345" y="2664300"/>
              <a:ext cx="457200" cy="36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7969545" y="2664300"/>
              <a:ext cx="365760" cy="36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21" name="Group 37"/>
            <p:cNvGrpSpPr/>
            <p:nvPr/>
          </p:nvGrpSpPr>
          <p:grpSpPr>
            <a:xfrm>
              <a:off x="8352214" y="2550508"/>
              <a:ext cx="91440" cy="228600"/>
              <a:chOff x="8102500" y="5127550"/>
              <a:chExt cx="91440" cy="228600"/>
            </a:xfrm>
          </p:grpSpPr>
          <p:cxnSp>
            <p:nvCxnSpPr>
              <p:cNvPr id="22" name="Straight Connector 21"/>
              <p:cNvCxnSpPr/>
              <p:nvPr/>
            </p:nvCxnSpPr>
            <p:spPr>
              <a:xfrm>
                <a:off x="8102500" y="5127550"/>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8148220" y="5161510"/>
                <a:ext cx="0" cy="160681"/>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8193940" y="5185969"/>
                <a:ext cx="0" cy="111761"/>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17" name="Straight Arrow Connector 16"/>
            <p:cNvCxnSpPr/>
            <p:nvPr/>
          </p:nvCxnSpPr>
          <p:spPr>
            <a:xfrm flipV="1">
              <a:off x="3360454" y="2664300"/>
              <a:ext cx="457200" cy="36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46" name="Group 45"/>
          <p:cNvGrpSpPr/>
          <p:nvPr/>
        </p:nvGrpSpPr>
        <p:grpSpPr>
          <a:xfrm rot="10800000">
            <a:off x="1572119" y="2591613"/>
            <a:ext cx="5083200" cy="228600"/>
            <a:chOff x="3360454" y="2550508"/>
            <a:chExt cx="5083200" cy="228600"/>
          </a:xfrm>
        </p:grpSpPr>
        <p:cxnSp>
          <p:nvCxnSpPr>
            <p:cNvPr id="47" name="Straight Arrow Connector 46"/>
            <p:cNvCxnSpPr/>
            <p:nvPr/>
          </p:nvCxnSpPr>
          <p:spPr>
            <a:xfrm flipV="1">
              <a:off x="4904900" y="2664300"/>
              <a:ext cx="457200" cy="36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flipV="1">
              <a:off x="6449345" y="2664300"/>
              <a:ext cx="457200" cy="36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a:off x="7969545" y="2664300"/>
              <a:ext cx="365760" cy="36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50" name="Group 37"/>
            <p:cNvGrpSpPr/>
            <p:nvPr/>
          </p:nvGrpSpPr>
          <p:grpSpPr>
            <a:xfrm>
              <a:off x="8352214" y="2550508"/>
              <a:ext cx="91440" cy="228600"/>
              <a:chOff x="8102500" y="5127550"/>
              <a:chExt cx="91440" cy="228600"/>
            </a:xfrm>
          </p:grpSpPr>
          <p:cxnSp>
            <p:nvCxnSpPr>
              <p:cNvPr id="52" name="Straight Connector 51"/>
              <p:cNvCxnSpPr/>
              <p:nvPr/>
            </p:nvCxnSpPr>
            <p:spPr>
              <a:xfrm>
                <a:off x="8102500" y="5127550"/>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8148220" y="5161510"/>
                <a:ext cx="0" cy="160681"/>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8193940" y="5185969"/>
                <a:ext cx="0" cy="111761"/>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51" name="Straight Arrow Connector 50"/>
            <p:cNvCxnSpPr/>
            <p:nvPr/>
          </p:nvCxnSpPr>
          <p:spPr>
            <a:xfrm flipV="1">
              <a:off x="3360454" y="2664300"/>
              <a:ext cx="457200" cy="36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55" name="Straight Arrow Connector 54"/>
          <p:cNvCxnSpPr/>
          <p:nvPr/>
        </p:nvCxnSpPr>
        <p:spPr>
          <a:xfrm>
            <a:off x="2204644" y="2257668"/>
            <a:ext cx="0" cy="32288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57" name="Group 12"/>
          <p:cNvGrpSpPr/>
          <p:nvPr/>
        </p:nvGrpSpPr>
        <p:grpSpPr>
          <a:xfrm>
            <a:off x="1794062" y="4847129"/>
            <a:ext cx="1207618" cy="329184"/>
            <a:chOff x="2023494" y="5076750"/>
            <a:chExt cx="1207618" cy="329184"/>
          </a:xfrm>
        </p:grpSpPr>
        <p:sp>
          <p:nvSpPr>
            <p:cNvPr id="58" name="Rectangle 57"/>
            <p:cNvSpPr/>
            <p:nvPr/>
          </p:nvSpPr>
          <p:spPr>
            <a:xfrm>
              <a:off x="2023494"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23</a:t>
              </a:r>
            </a:p>
          </p:txBody>
        </p:sp>
        <p:sp>
          <p:nvSpPr>
            <p:cNvPr id="59" name="Rectangle 58"/>
            <p:cNvSpPr/>
            <p:nvPr/>
          </p:nvSpPr>
          <p:spPr>
            <a:xfrm>
              <a:off x="2798906"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grpSp>
        <p:nvGrpSpPr>
          <p:cNvPr id="60" name="Group 13"/>
          <p:cNvGrpSpPr/>
          <p:nvPr/>
        </p:nvGrpSpPr>
        <p:grpSpPr>
          <a:xfrm>
            <a:off x="3338508" y="4847129"/>
            <a:ext cx="1207618" cy="329184"/>
            <a:chOff x="3595652" y="5076750"/>
            <a:chExt cx="1207618" cy="329184"/>
          </a:xfrm>
        </p:grpSpPr>
        <p:sp>
          <p:nvSpPr>
            <p:cNvPr id="61" name="Rectangle 60"/>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38</a:t>
              </a:r>
            </a:p>
          </p:txBody>
        </p:sp>
        <p:sp>
          <p:nvSpPr>
            <p:cNvPr id="62" name="Rectangle 61"/>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grpSp>
        <p:nvGrpSpPr>
          <p:cNvPr id="63" name="Group 47"/>
          <p:cNvGrpSpPr/>
          <p:nvPr/>
        </p:nvGrpSpPr>
        <p:grpSpPr>
          <a:xfrm>
            <a:off x="4882954" y="4847129"/>
            <a:ext cx="1207618" cy="329184"/>
            <a:chOff x="3595652" y="5076750"/>
            <a:chExt cx="1207618" cy="329184"/>
          </a:xfrm>
        </p:grpSpPr>
        <p:sp>
          <p:nvSpPr>
            <p:cNvPr id="64" name="Rectangle 63"/>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62</a:t>
              </a:r>
            </a:p>
          </p:txBody>
        </p:sp>
        <p:sp>
          <p:nvSpPr>
            <p:cNvPr id="65" name="Rectangle 64"/>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grpSp>
        <p:nvGrpSpPr>
          <p:cNvPr id="66" name="Group 50"/>
          <p:cNvGrpSpPr/>
          <p:nvPr/>
        </p:nvGrpSpPr>
        <p:grpSpPr>
          <a:xfrm>
            <a:off x="6427399" y="4847129"/>
            <a:ext cx="1207618" cy="329184"/>
            <a:chOff x="3595652" y="5076750"/>
            <a:chExt cx="1207618" cy="329184"/>
          </a:xfrm>
        </p:grpSpPr>
        <p:sp>
          <p:nvSpPr>
            <p:cNvPr id="67" name="Rectangle 66"/>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89</a:t>
              </a:r>
            </a:p>
          </p:txBody>
        </p:sp>
        <p:sp>
          <p:nvSpPr>
            <p:cNvPr id="68" name="Rectangle 67"/>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cxnSp>
        <p:nvCxnSpPr>
          <p:cNvPr id="69" name="Straight Arrow Connector 68"/>
          <p:cNvCxnSpPr>
            <a:endCxn id="61" idx="1"/>
          </p:cNvCxnSpPr>
          <p:nvPr/>
        </p:nvCxnSpPr>
        <p:spPr>
          <a:xfrm flipV="1">
            <a:off x="2784430" y="5011721"/>
            <a:ext cx="554078" cy="36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p:nvPr/>
        </p:nvCxnSpPr>
        <p:spPr>
          <a:xfrm flipV="1">
            <a:off x="4328876" y="5011721"/>
            <a:ext cx="554078" cy="36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p:nvPr/>
        </p:nvCxnSpPr>
        <p:spPr>
          <a:xfrm flipV="1">
            <a:off x="5873321" y="5011721"/>
            <a:ext cx="554078" cy="36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7" name="Rectangle 76"/>
          <p:cNvSpPr/>
          <p:nvPr/>
        </p:nvSpPr>
        <p:spPr>
          <a:xfrm>
            <a:off x="1921135" y="4302049"/>
            <a:ext cx="432206" cy="329184"/>
          </a:xfrm>
          <a:prstGeom prst="rect">
            <a:avLst/>
          </a:prstGeom>
          <a:solidFill>
            <a:schemeClr val="accent3">
              <a:lumMod val="20000"/>
              <a:lumOff val="80000"/>
            </a:schemeClr>
          </a:solidFill>
          <a:ln>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78" name="Straight Arrow Connector 77"/>
          <p:cNvCxnSpPr/>
          <p:nvPr/>
        </p:nvCxnSpPr>
        <p:spPr>
          <a:xfrm>
            <a:off x="2128630" y="4482988"/>
            <a:ext cx="0" cy="3641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9" name="TextBox 78"/>
          <p:cNvSpPr txBox="1"/>
          <p:nvPr/>
        </p:nvSpPr>
        <p:spPr>
          <a:xfrm>
            <a:off x="1390450" y="4328141"/>
            <a:ext cx="556563" cy="276999"/>
          </a:xfrm>
          <a:prstGeom prst="rect">
            <a:avLst/>
          </a:prstGeom>
          <a:noFill/>
        </p:spPr>
        <p:txBody>
          <a:bodyPr wrap="square" rtlCol="0">
            <a:spAutoFit/>
          </a:bodyPr>
          <a:lstStyle/>
          <a:p>
            <a:r>
              <a:rPr lang="en-US" sz="1200" dirty="0">
                <a:latin typeface="Menlo" pitchFamily="49" charset="0"/>
                <a:ea typeface="Menlo" pitchFamily="49" charset="0"/>
                <a:cs typeface="Menlo" pitchFamily="49" charset="0"/>
              </a:rPr>
              <a:t>head</a:t>
            </a:r>
          </a:p>
        </p:txBody>
      </p:sp>
      <p:cxnSp>
        <p:nvCxnSpPr>
          <p:cNvPr id="90" name="Elbow Connector 89"/>
          <p:cNvCxnSpPr>
            <a:endCxn id="58" idx="2"/>
          </p:cNvCxnSpPr>
          <p:nvPr/>
        </p:nvCxnSpPr>
        <p:spPr>
          <a:xfrm rot="10800000" flipV="1">
            <a:off x="2181768" y="5016215"/>
            <a:ext cx="5243496" cy="160098"/>
          </a:xfrm>
          <a:prstGeom prst="bentConnector4">
            <a:avLst>
              <a:gd name="adj1" fmla="val -149"/>
              <a:gd name="adj2" fmla="val 242788"/>
            </a:avLst>
          </a:prstGeom>
          <a:ln>
            <a:tailEnd type="arrow"/>
          </a:ln>
        </p:spPr>
        <p:style>
          <a:lnRef idx="2">
            <a:schemeClr val="accent1"/>
          </a:lnRef>
          <a:fillRef idx="0">
            <a:schemeClr val="accent1"/>
          </a:fillRef>
          <a:effectRef idx="1">
            <a:schemeClr val="accent1"/>
          </a:effectRef>
          <a:fontRef idx="minor">
            <a:schemeClr val="tx1"/>
          </a:fontRef>
        </p:style>
      </p:cxnSp>
      <p:sp>
        <p:nvSpPr>
          <p:cNvPr id="95" name="Slide Number Placeholder 94"/>
          <p:cNvSpPr>
            <a:spLocks noGrp="1"/>
          </p:cNvSpPr>
          <p:nvPr>
            <p:ph type="sldNum" sz="quarter" idx="12"/>
          </p:nvPr>
        </p:nvSpPr>
        <p:spPr/>
        <p:txBody>
          <a:bodyPr/>
          <a:lstStyle/>
          <a:p>
            <a:fld id="{A2D5F323-9395-A24C-8003-89F99F5948AE}" type="slidenum">
              <a:rPr lang="en-US" smtClean="0"/>
              <a:pPr/>
              <a:t>89</a:t>
            </a:fld>
            <a:endParaRPr lang="en-US"/>
          </a:p>
        </p:txBody>
      </p:sp>
    </p:spTree>
    <p:extLst>
      <p:ext uri="{BB962C8B-B14F-4D97-AF65-F5344CB8AC3E}">
        <p14:creationId xmlns:p14="http://schemas.microsoft.com/office/powerpoint/2010/main" val="4237808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Address</a:t>
            </a:r>
          </a:p>
        </p:txBody>
      </p:sp>
      <p:sp>
        <p:nvSpPr>
          <p:cNvPr id="3" name="Content Placeholder 2"/>
          <p:cNvSpPr>
            <a:spLocks noGrp="1"/>
          </p:cNvSpPr>
          <p:nvPr>
            <p:ph idx="1"/>
          </p:nvPr>
        </p:nvSpPr>
        <p:spPr>
          <a:xfrm>
            <a:off x="286603" y="1319134"/>
            <a:ext cx="8584442" cy="2042133"/>
          </a:xfrm>
          <a:custGeom>
            <a:avLst/>
            <a:gdLst>
              <a:gd name="connsiteX0" fmla="*/ 0 w 8584442"/>
              <a:gd name="connsiteY0" fmla="*/ 0 h 4909279"/>
              <a:gd name="connsiteX1" fmla="*/ 8584442 w 8584442"/>
              <a:gd name="connsiteY1" fmla="*/ 0 h 4909279"/>
              <a:gd name="connsiteX2" fmla="*/ 8584442 w 8584442"/>
              <a:gd name="connsiteY2" fmla="*/ 4909279 h 4909279"/>
              <a:gd name="connsiteX3" fmla="*/ 0 w 8584442"/>
              <a:gd name="connsiteY3" fmla="*/ 4909279 h 4909279"/>
              <a:gd name="connsiteX4" fmla="*/ 0 w 8584442"/>
              <a:gd name="connsiteY4" fmla="*/ 0 h 4909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4442" h="4909279">
                <a:moveTo>
                  <a:pt x="0" y="0"/>
                </a:moveTo>
                <a:lnTo>
                  <a:pt x="8584442" y="0"/>
                </a:lnTo>
                <a:lnTo>
                  <a:pt x="8584442" y="4909279"/>
                </a:lnTo>
                <a:lnTo>
                  <a:pt x="0" y="4909279"/>
                </a:lnTo>
                <a:lnTo>
                  <a:pt x="0" y="0"/>
                </a:lnTo>
                <a:close/>
              </a:path>
            </a:pathLst>
          </a:custGeom>
        </p:spPr>
        <p:txBody>
          <a:bodyPr>
            <a:noAutofit/>
          </a:bodyPr>
          <a:lstStyle/>
          <a:p>
            <a:r>
              <a:rPr lang="en-US" dirty="0"/>
              <a:t>The main memory of a computer can be regarded as a collection of </a:t>
            </a:r>
            <a:r>
              <a:rPr lang="en-US" dirty="0">
                <a:solidFill>
                  <a:schemeClr val="accent5">
                    <a:lumMod val="75000"/>
                  </a:schemeClr>
                </a:solidFill>
              </a:rPr>
              <a:t>consecutively numbered</a:t>
            </a:r>
            <a:r>
              <a:rPr lang="en-US" b="1" dirty="0">
                <a:solidFill>
                  <a:schemeClr val="accent6">
                    <a:lumMod val="75000"/>
                  </a:schemeClr>
                </a:solidFill>
              </a:rPr>
              <a:t> </a:t>
            </a:r>
            <a:r>
              <a:rPr lang="en-US" dirty="0"/>
              <a:t>memory cells </a:t>
            </a:r>
          </a:p>
          <a:p>
            <a:r>
              <a:rPr lang="en-US" dirty="0"/>
              <a:t>Each memory cell has a minimal size that the computer can manage (e.g., one byte) </a:t>
            </a:r>
          </a:p>
        </p:txBody>
      </p:sp>
      <p:sp>
        <p:nvSpPr>
          <p:cNvPr id="5" name="Slide Number Placeholder 4"/>
          <p:cNvSpPr>
            <a:spLocks noGrp="1"/>
          </p:cNvSpPr>
          <p:nvPr>
            <p:ph type="sldNum" sz="quarter" idx="12"/>
          </p:nvPr>
        </p:nvSpPr>
        <p:spPr/>
        <p:txBody>
          <a:bodyPr/>
          <a:lstStyle/>
          <a:p>
            <a:fld id="{A2D5F323-9395-A24C-8003-89F99F5948AE}" type="slidenum">
              <a:rPr lang="en-US" smtClean="0"/>
              <a:pPr/>
              <a:t>9</a:t>
            </a:fld>
            <a:endParaRPr lang="en-US"/>
          </a:p>
        </p:txBody>
      </p:sp>
      <p:graphicFrame>
        <p:nvGraphicFramePr>
          <p:cNvPr id="6" name="Table 5"/>
          <p:cNvGraphicFramePr>
            <a:graphicFrameLocks noGrp="1"/>
          </p:cNvGraphicFramePr>
          <p:nvPr/>
        </p:nvGraphicFramePr>
        <p:xfrm>
          <a:off x="6220735" y="3395135"/>
          <a:ext cx="1490133" cy="2167520"/>
        </p:xfrm>
        <a:graphic>
          <a:graphicData uri="http://schemas.openxmlformats.org/drawingml/2006/table">
            <a:tbl>
              <a:tblPr>
                <a:tableStyleId>{5C22544A-7EE6-4342-B048-85BDC9FD1C3A}</a:tableStyleId>
              </a:tblPr>
              <a:tblGrid>
                <a:gridCol w="1490133">
                  <a:extLst>
                    <a:ext uri="{9D8B030D-6E8A-4147-A177-3AD203B41FA5}">
                      <a16:colId xmlns:a16="http://schemas.microsoft.com/office/drawing/2014/main" val="20000"/>
                    </a:ext>
                  </a:extLst>
                </a:gridCol>
              </a:tblGrid>
              <a:tr h="270940">
                <a:tc>
                  <a:txBody>
                    <a:bodyPr/>
                    <a:lstStyle/>
                    <a:p>
                      <a:endParaRPr lang="en-US" sz="1000" b="0" i="0" dirty="0">
                        <a:latin typeface="Calibri Light" charset="0"/>
                      </a:endParaRPr>
                    </a:p>
                  </a:txBody>
                  <a:tcPr marT="0" marB="0"/>
                </a:tc>
                <a:extLst>
                  <a:ext uri="{0D108BD9-81ED-4DB2-BD59-A6C34878D82A}">
                    <a16:rowId xmlns:a16="http://schemas.microsoft.com/office/drawing/2014/main" val="10000"/>
                  </a:ext>
                </a:extLst>
              </a:tr>
              <a:tr h="270940">
                <a:tc>
                  <a:txBody>
                    <a:bodyPr/>
                    <a:lstStyle/>
                    <a:p>
                      <a:endParaRPr lang="en-US" sz="1000" b="0" i="0" dirty="0">
                        <a:latin typeface="Calibri Light" charset="0"/>
                      </a:endParaRPr>
                    </a:p>
                  </a:txBody>
                  <a:tcPr marT="0" marB="0"/>
                </a:tc>
                <a:extLst>
                  <a:ext uri="{0D108BD9-81ED-4DB2-BD59-A6C34878D82A}">
                    <a16:rowId xmlns:a16="http://schemas.microsoft.com/office/drawing/2014/main" val="10001"/>
                  </a:ext>
                </a:extLst>
              </a:tr>
              <a:tr h="270940">
                <a:tc>
                  <a:txBody>
                    <a:bodyPr/>
                    <a:lstStyle/>
                    <a:p>
                      <a:endParaRPr lang="en-US" sz="1000" b="0" i="0" dirty="0">
                        <a:latin typeface="Calibri Light" charset="0"/>
                      </a:endParaRPr>
                    </a:p>
                  </a:txBody>
                  <a:tcPr marT="0" marB="0"/>
                </a:tc>
                <a:extLst>
                  <a:ext uri="{0D108BD9-81ED-4DB2-BD59-A6C34878D82A}">
                    <a16:rowId xmlns:a16="http://schemas.microsoft.com/office/drawing/2014/main" val="10002"/>
                  </a:ext>
                </a:extLst>
              </a:tr>
              <a:tr h="270940">
                <a:tc>
                  <a:txBody>
                    <a:bodyPr/>
                    <a:lstStyle/>
                    <a:p>
                      <a:endParaRPr lang="en-US" sz="1000" b="0" i="0" dirty="0">
                        <a:latin typeface="Calibri Light" charset="0"/>
                      </a:endParaRPr>
                    </a:p>
                  </a:txBody>
                  <a:tcPr marT="0" marB="0"/>
                </a:tc>
                <a:extLst>
                  <a:ext uri="{0D108BD9-81ED-4DB2-BD59-A6C34878D82A}">
                    <a16:rowId xmlns:a16="http://schemas.microsoft.com/office/drawing/2014/main" val="10003"/>
                  </a:ext>
                </a:extLst>
              </a:tr>
              <a:tr h="270940">
                <a:tc>
                  <a:txBody>
                    <a:bodyPr/>
                    <a:lstStyle/>
                    <a:p>
                      <a:endParaRPr lang="en-US" sz="1000" b="0" i="0" dirty="0">
                        <a:latin typeface="Calibri Light" charset="0"/>
                      </a:endParaRPr>
                    </a:p>
                  </a:txBody>
                  <a:tcPr marT="0" marB="0"/>
                </a:tc>
                <a:extLst>
                  <a:ext uri="{0D108BD9-81ED-4DB2-BD59-A6C34878D82A}">
                    <a16:rowId xmlns:a16="http://schemas.microsoft.com/office/drawing/2014/main" val="10004"/>
                  </a:ext>
                </a:extLst>
              </a:tr>
              <a:tr h="270940">
                <a:tc>
                  <a:txBody>
                    <a:bodyPr/>
                    <a:lstStyle/>
                    <a:p>
                      <a:endParaRPr lang="en-US" sz="1000" b="0" i="0" dirty="0">
                        <a:latin typeface="Calibri Light" charset="0"/>
                      </a:endParaRPr>
                    </a:p>
                  </a:txBody>
                  <a:tcPr marT="0" marB="0"/>
                </a:tc>
                <a:extLst>
                  <a:ext uri="{0D108BD9-81ED-4DB2-BD59-A6C34878D82A}">
                    <a16:rowId xmlns:a16="http://schemas.microsoft.com/office/drawing/2014/main" val="10005"/>
                  </a:ext>
                </a:extLst>
              </a:tr>
              <a:tr h="270940">
                <a:tc>
                  <a:txBody>
                    <a:bodyPr/>
                    <a:lstStyle/>
                    <a:p>
                      <a:endParaRPr lang="en-US" sz="1000" b="0" i="0" dirty="0">
                        <a:latin typeface="Calibri Light" charset="0"/>
                      </a:endParaRPr>
                    </a:p>
                  </a:txBody>
                  <a:tcPr marT="0" marB="0"/>
                </a:tc>
                <a:extLst>
                  <a:ext uri="{0D108BD9-81ED-4DB2-BD59-A6C34878D82A}">
                    <a16:rowId xmlns:a16="http://schemas.microsoft.com/office/drawing/2014/main" val="10006"/>
                  </a:ext>
                </a:extLst>
              </a:tr>
              <a:tr h="270940">
                <a:tc>
                  <a:txBody>
                    <a:bodyPr/>
                    <a:lstStyle/>
                    <a:p>
                      <a:endParaRPr lang="en-US" sz="1000" b="0" i="0" dirty="0">
                        <a:latin typeface="Calibri Light" charset="0"/>
                      </a:endParaRPr>
                    </a:p>
                  </a:txBody>
                  <a:tcPr marT="0" marB="0"/>
                </a:tc>
                <a:extLst>
                  <a:ext uri="{0D108BD9-81ED-4DB2-BD59-A6C34878D82A}">
                    <a16:rowId xmlns:a16="http://schemas.microsoft.com/office/drawing/2014/main" val="10007"/>
                  </a:ext>
                </a:extLst>
              </a:tr>
            </a:tbl>
          </a:graphicData>
        </a:graphic>
      </p:graphicFrame>
      <p:sp>
        <p:nvSpPr>
          <p:cNvPr id="8" name="Content Placeholder 2"/>
          <p:cNvSpPr txBox="1">
            <a:spLocks/>
          </p:cNvSpPr>
          <p:nvPr/>
        </p:nvSpPr>
        <p:spPr>
          <a:xfrm>
            <a:off x="286604" y="3361267"/>
            <a:ext cx="4624064" cy="2042133"/>
          </a:xfrm>
          <a:custGeom>
            <a:avLst/>
            <a:gdLst>
              <a:gd name="connsiteX0" fmla="*/ 0 w 8584442"/>
              <a:gd name="connsiteY0" fmla="*/ 0 h 4909279"/>
              <a:gd name="connsiteX1" fmla="*/ 8584442 w 8584442"/>
              <a:gd name="connsiteY1" fmla="*/ 0 h 4909279"/>
              <a:gd name="connsiteX2" fmla="*/ 8584442 w 8584442"/>
              <a:gd name="connsiteY2" fmla="*/ 4909279 h 4909279"/>
              <a:gd name="connsiteX3" fmla="*/ 0 w 8584442"/>
              <a:gd name="connsiteY3" fmla="*/ 4909279 h 4909279"/>
              <a:gd name="connsiteX4" fmla="*/ 0 w 8584442"/>
              <a:gd name="connsiteY4" fmla="*/ 0 h 4909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4442" h="4909279">
                <a:moveTo>
                  <a:pt x="0" y="0"/>
                </a:moveTo>
                <a:lnTo>
                  <a:pt x="8584442" y="0"/>
                </a:lnTo>
                <a:lnTo>
                  <a:pt x="8584442" y="4909279"/>
                </a:lnTo>
                <a:lnTo>
                  <a:pt x="0" y="4909279"/>
                </a:lnTo>
                <a:lnTo>
                  <a:pt x="0" y="0"/>
                </a:lnTo>
                <a:close/>
              </a:path>
            </a:pathLst>
          </a:custGeom>
        </p:spPr>
        <p:txBody>
          <a:bodyPr vert="horz" lIns="91440" tIns="45720" rIns="91440" bIns="45720" rtlCol="0">
            <a:noAutofit/>
          </a:bodyPr>
          <a:lstStyle/>
          <a:p>
            <a:pPr marL="342900" lvl="0" indent="-342900">
              <a:spcBef>
                <a:spcPts val="1200"/>
              </a:spcBef>
              <a:buClr>
                <a:schemeClr val="tx1"/>
              </a:buClr>
              <a:buFont typeface="Arial"/>
              <a:buChar char="•"/>
            </a:pPr>
            <a:r>
              <a:rPr lang="en-US" sz="2400" dirty="0">
                <a:latin typeface="Calibri Light" charset="0"/>
              </a:rPr>
              <a:t>The </a:t>
            </a:r>
            <a:r>
              <a:rPr lang="en-US" sz="2400" dirty="0">
                <a:solidFill>
                  <a:schemeClr val="accent5">
                    <a:lumMod val="75000"/>
                  </a:schemeClr>
                </a:solidFill>
                <a:latin typeface="Calibri Light" charset="0"/>
              </a:rPr>
              <a:t>unique number </a:t>
            </a:r>
            <a:r>
              <a:rPr lang="en-US" sz="2400" dirty="0">
                <a:latin typeface="Calibri Light" charset="0"/>
              </a:rPr>
              <a:t>assigned to each memory cell is called its </a:t>
            </a:r>
            <a:r>
              <a:rPr lang="en-US" sz="2400" dirty="0">
                <a:solidFill>
                  <a:schemeClr val="accent6">
                    <a:lumMod val="75000"/>
                  </a:schemeClr>
                </a:solidFill>
                <a:latin typeface="Calibri Light" charset="0"/>
              </a:rPr>
              <a:t>address</a:t>
            </a:r>
            <a:r>
              <a:rPr lang="en-US" sz="2400" dirty="0">
                <a:latin typeface="Calibri Light" charset="0"/>
              </a:rPr>
              <a:t>, which is used to locate the memory cell in main memory</a:t>
            </a:r>
            <a:r>
              <a:rPr kumimoji="0" lang="en-US" sz="2400" u="none" strike="noStrike" kern="1200" cap="none" spc="0" normalizeH="0" baseline="0" noProof="0" dirty="0">
                <a:ln>
                  <a:noFill/>
                </a:ln>
                <a:solidFill>
                  <a:schemeClr val="tx1"/>
                </a:solidFill>
                <a:effectLst/>
                <a:uLnTx/>
                <a:uFillTx/>
                <a:latin typeface="Calibri Light" charset="0"/>
              </a:rPr>
              <a:t> </a:t>
            </a:r>
          </a:p>
        </p:txBody>
      </p:sp>
      <p:sp>
        <p:nvSpPr>
          <p:cNvPr id="9" name="TextBox 8"/>
          <p:cNvSpPr txBox="1"/>
          <p:nvPr/>
        </p:nvSpPr>
        <p:spPr>
          <a:xfrm>
            <a:off x="6220734" y="3068541"/>
            <a:ext cx="1194558" cy="338554"/>
          </a:xfrm>
          <a:prstGeom prst="rect">
            <a:avLst/>
          </a:prstGeom>
          <a:noFill/>
        </p:spPr>
        <p:txBody>
          <a:bodyPr wrap="none" rtlCol="0">
            <a:spAutoFit/>
          </a:bodyPr>
          <a:lstStyle>
            <a:defPPr>
              <a:defRPr lang="en-US"/>
            </a:defPPr>
            <a:lvl1pPr>
              <a:defRPr sz="1600">
                <a:latin typeface="Chalkduster"/>
                <a:cs typeface="Chalkduster"/>
              </a:defRPr>
            </a:lvl1pPr>
          </a:lstStyle>
          <a:p>
            <a:r>
              <a:rPr lang="en-US" dirty="0"/>
              <a:t>Main memory</a:t>
            </a:r>
          </a:p>
        </p:txBody>
      </p:sp>
      <p:grpSp>
        <p:nvGrpSpPr>
          <p:cNvPr id="20" name="Group 19"/>
          <p:cNvGrpSpPr/>
          <p:nvPr/>
        </p:nvGrpSpPr>
        <p:grpSpPr>
          <a:xfrm>
            <a:off x="5080695" y="3386668"/>
            <a:ext cx="1182375" cy="2183092"/>
            <a:chOff x="5724404" y="3386668"/>
            <a:chExt cx="1182375" cy="2183092"/>
          </a:xfrm>
        </p:grpSpPr>
        <p:sp>
          <p:nvSpPr>
            <p:cNvPr id="10" name="TextBox 9"/>
            <p:cNvSpPr txBox="1"/>
            <p:nvPr/>
          </p:nvSpPr>
          <p:spPr>
            <a:xfrm>
              <a:off x="6093736" y="3386668"/>
              <a:ext cx="813043" cy="276999"/>
            </a:xfrm>
            <a:prstGeom prst="rect">
              <a:avLst/>
            </a:prstGeom>
            <a:noFill/>
          </p:spPr>
          <p:txBody>
            <a:bodyPr wrap="none" rtlCol="0">
              <a:spAutoFit/>
            </a:bodyPr>
            <a:lstStyle/>
            <a:p>
              <a:r>
                <a:rPr lang="en-US" sz="1200" dirty="0">
                  <a:latin typeface="Calibri Light" charset="0"/>
                </a:rPr>
                <a:t>10111022</a:t>
              </a:r>
            </a:p>
          </p:txBody>
        </p:sp>
        <p:sp>
          <p:nvSpPr>
            <p:cNvPr id="11" name="TextBox 10"/>
            <p:cNvSpPr txBox="1"/>
            <p:nvPr/>
          </p:nvSpPr>
          <p:spPr>
            <a:xfrm>
              <a:off x="6093736" y="3658967"/>
              <a:ext cx="813043" cy="276999"/>
            </a:xfrm>
            <a:prstGeom prst="rect">
              <a:avLst/>
            </a:prstGeom>
            <a:noFill/>
          </p:spPr>
          <p:txBody>
            <a:bodyPr wrap="none" rtlCol="0">
              <a:spAutoFit/>
            </a:bodyPr>
            <a:lstStyle/>
            <a:p>
              <a:r>
                <a:rPr lang="en-US" sz="1200" dirty="0">
                  <a:latin typeface="Calibri Light" charset="0"/>
                </a:rPr>
                <a:t>10111023</a:t>
              </a:r>
            </a:p>
          </p:txBody>
        </p:sp>
        <p:sp>
          <p:nvSpPr>
            <p:cNvPr id="12" name="TextBox 11"/>
            <p:cNvSpPr txBox="1"/>
            <p:nvPr/>
          </p:nvSpPr>
          <p:spPr>
            <a:xfrm>
              <a:off x="6093736" y="3931266"/>
              <a:ext cx="813043" cy="276999"/>
            </a:xfrm>
            <a:prstGeom prst="rect">
              <a:avLst/>
            </a:prstGeom>
            <a:noFill/>
          </p:spPr>
          <p:txBody>
            <a:bodyPr wrap="none" rtlCol="0">
              <a:spAutoFit/>
            </a:bodyPr>
            <a:lstStyle/>
            <a:p>
              <a:r>
                <a:rPr lang="en-US" sz="1200" dirty="0">
                  <a:latin typeface="Calibri Light" charset="0"/>
                </a:rPr>
                <a:t>10111024</a:t>
              </a:r>
            </a:p>
          </p:txBody>
        </p:sp>
        <p:sp>
          <p:nvSpPr>
            <p:cNvPr id="13" name="TextBox 12"/>
            <p:cNvSpPr txBox="1"/>
            <p:nvPr/>
          </p:nvSpPr>
          <p:spPr>
            <a:xfrm>
              <a:off x="6093736" y="4203565"/>
              <a:ext cx="813043" cy="276999"/>
            </a:xfrm>
            <a:prstGeom prst="rect">
              <a:avLst/>
            </a:prstGeom>
            <a:noFill/>
          </p:spPr>
          <p:txBody>
            <a:bodyPr wrap="none" rtlCol="0">
              <a:spAutoFit/>
            </a:bodyPr>
            <a:lstStyle/>
            <a:p>
              <a:r>
                <a:rPr lang="en-US" sz="1200" dirty="0">
                  <a:latin typeface="Calibri Light" charset="0"/>
                </a:rPr>
                <a:t>10111025</a:t>
              </a:r>
            </a:p>
          </p:txBody>
        </p:sp>
        <p:sp>
          <p:nvSpPr>
            <p:cNvPr id="14" name="TextBox 13"/>
            <p:cNvSpPr txBox="1"/>
            <p:nvPr/>
          </p:nvSpPr>
          <p:spPr>
            <a:xfrm>
              <a:off x="6093736" y="4475864"/>
              <a:ext cx="813043" cy="276999"/>
            </a:xfrm>
            <a:prstGeom prst="rect">
              <a:avLst/>
            </a:prstGeom>
            <a:noFill/>
          </p:spPr>
          <p:txBody>
            <a:bodyPr wrap="none" rtlCol="0">
              <a:spAutoFit/>
            </a:bodyPr>
            <a:lstStyle/>
            <a:p>
              <a:r>
                <a:rPr lang="en-US" sz="1200" dirty="0">
                  <a:latin typeface="Calibri Light" charset="0"/>
                </a:rPr>
                <a:t>10111026</a:t>
              </a:r>
            </a:p>
          </p:txBody>
        </p:sp>
        <p:sp>
          <p:nvSpPr>
            <p:cNvPr id="15" name="TextBox 14"/>
            <p:cNvSpPr txBox="1"/>
            <p:nvPr/>
          </p:nvSpPr>
          <p:spPr>
            <a:xfrm>
              <a:off x="6093736" y="4748163"/>
              <a:ext cx="813043" cy="276999"/>
            </a:xfrm>
            <a:prstGeom prst="rect">
              <a:avLst/>
            </a:prstGeom>
            <a:noFill/>
          </p:spPr>
          <p:txBody>
            <a:bodyPr wrap="none" rtlCol="0">
              <a:spAutoFit/>
            </a:bodyPr>
            <a:lstStyle/>
            <a:p>
              <a:r>
                <a:rPr lang="en-US" sz="1200" dirty="0">
                  <a:latin typeface="Calibri Light" charset="0"/>
                </a:rPr>
                <a:t>10111027</a:t>
              </a:r>
            </a:p>
          </p:txBody>
        </p:sp>
        <p:sp>
          <p:nvSpPr>
            <p:cNvPr id="16" name="TextBox 15"/>
            <p:cNvSpPr txBox="1"/>
            <p:nvPr/>
          </p:nvSpPr>
          <p:spPr>
            <a:xfrm>
              <a:off x="6093736" y="5020462"/>
              <a:ext cx="813043" cy="276999"/>
            </a:xfrm>
            <a:prstGeom prst="rect">
              <a:avLst/>
            </a:prstGeom>
            <a:noFill/>
          </p:spPr>
          <p:txBody>
            <a:bodyPr wrap="none" rtlCol="0">
              <a:spAutoFit/>
            </a:bodyPr>
            <a:lstStyle/>
            <a:p>
              <a:r>
                <a:rPr lang="en-US" sz="1200" dirty="0">
                  <a:latin typeface="Calibri Light" charset="0"/>
                </a:rPr>
                <a:t>10111028</a:t>
              </a:r>
            </a:p>
          </p:txBody>
        </p:sp>
        <p:sp>
          <p:nvSpPr>
            <p:cNvPr id="17" name="TextBox 16"/>
            <p:cNvSpPr txBox="1"/>
            <p:nvPr/>
          </p:nvSpPr>
          <p:spPr>
            <a:xfrm>
              <a:off x="6093736" y="5292761"/>
              <a:ext cx="813043" cy="276999"/>
            </a:xfrm>
            <a:prstGeom prst="rect">
              <a:avLst/>
            </a:prstGeom>
            <a:noFill/>
          </p:spPr>
          <p:txBody>
            <a:bodyPr wrap="none" rtlCol="0">
              <a:spAutoFit/>
            </a:bodyPr>
            <a:lstStyle/>
            <a:p>
              <a:r>
                <a:rPr lang="en-US" sz="1200" dirty="0">
                  <a:latin typeface="Calibri Light" charset="0"/>
                </a:rPr>
                <a:t>10111029</a:t>
              </a:r>
            </a:p>
          </p:txBody>
        </p:sp>
        <p:sp>
          <p:nvSpPr>
            <p:cNvPr id="19" name="TextBox 18"/>
            <p:cNvSpPr txBox="1"/>
            <p:nvPr/>
          </p:nvSpPr>
          <p:spPr>
            <a:xfrm>
              <a:off x="5724404" y="3776179"/>
              <a:ext cx="400110" cy="1323247"/>
            </a:xfrm>
            <a:prstGeom prst="rect">
              <a:avLst/>
            </a:prstGeom>
            <a:noFill/>
          </p:spPr>
          <p:txBody>
            <a:bodyPr vert="vert270" wrap="none" rtlCol="0">
              <a:spAutoFit/>
            </a:bodyPr>
            <a:lstStyle/>
            <a:p>
              <a:r>
                <a:rPr lang="en-US" sz="1400" dirty="0">
                  <a:latin typeface="Calibri Light" charset="0"/>
                </a:rPr>
                <a:t>Memory Address</a:t>
              </a:r>
            </a:p>
          </p:txBody>
        </p:sp>
      </p:grpSp>
      <p:sp>
        <p:nvSpPr>
          <p:cNvPr id="21" name="Right Brace 20"/>
          <p:cNvSpPr/>
          <p:nvPr/>
        </p:nvSpPr>
        <p:spPr>
          <a:xfrm>
            <a:off x="7710868" y="3668367"/>
            <a:ext cx="194733" cy="1084496"/>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Calibri Light" charset="0"/>
            </a:endParaRPr>
          </a:p>
        </p:txBody>
      </p:sp>
      <p:sp>
        <p:nvSpPr>
          <p:cNvPr id="22" name="TextBox 21"/>
          <p:cNvSpPr txBox="1"/>
          <p:nvPr/>
        </p:nvSpPr>
        <p:spPr>
          <a:xfrm>
            <a:off x="7905601" y="4038988"/>
            <a:ext cx="308098" cy="338554"/>
          </a:xfrm>
          <a:prstGeom prst="rect">
            <a:avLst/>
          </a:prstGeom>
          <a:noFill/>
        </p:spPr>
        <p:txBody>
          <a:bodyPr wrap="none" rtlCol="0">
            <a:spAutoFit/>
          </a:bodyPr>
          <a:lstStyle/>
          <a:p>
            <a:r>
              <a:rPr lang="en-US" sz="1600" dirty="0" err="1">
                <a:latin typeface="Consolas" panose="020B0609020204030204" pitchFamily="49" charset="0"/>
                <a:ea typeface="Consolas Regular" charset="0"/>
                <a:cs typeface="Consolas Regular" charset="0"/>
              </a:rPr>
              <a:t>i</a:t>
            </a:r>
            <a:endParaRPr lang="en-US" sz="1200" dirty="0">
              <a:latin typeface="Consolas" panose="020B0609020204030204" pitchFamily="49" charset="0"/>
              <a:ea typeface="Consolas Regular" charset="0"/>
              <a:cs typeface="Consolas Regular" charset="0"/>
            </a:endParaRPr>
          </a:p>
        </p:txBody>
      </p:sp>
      <p:sp>
        <p:nvSpPr>
          <p:cNvPr id="23" name="TextBox 22"/>
          <p:cNvSpPr txBox="1"/>
          <p:nvPr/>
        </p:nvSpPr>
        <p:spPr>
          <a:xfrm>
            <a:off x="6858625" y="4748163"/>
            <a:ext cx="1998772" cy="1477328"/>
          </a:xfrm>
          <a:prstGeom prst="rect">
            <a:avLst/>
          </a:prstGeom>
          <a:noFill/>
        </p:spPr>
        <p:txBody>
          <a:bodyPr wrap="square" rtlCol="0">
            <a:spAutoFit/>
          </a:bodyPr>
          <a:lstStyle/>
          <a:p>
            <a:r>
              <a:rPr lang="en-US" dirty="0">
                <a:latin typeface="Avenir Next Condensed Regular" charset="0"/>
              </a:rPr>
              <a:t>A memory space of an integer size (4 bytes) is allocated by the variable declaration</a:t>
            </a:r>
            <a:r>
              <a:rPr lang="en-US" dirty="0">
                <a:latin typeface="Calibri Light" charset="0"/>
              </a:rPr>
              <a:t> </a:t>
            </a:r>
            <a:br>
              <a:rPr lang="en-US" dirty="0">
                <a:latin typeface="Calibri Light" charset="0"/>
              </a:rPr>
            </a:br>
            <a:r>
              <a:rPr lang="en-US" dirty="0" err="1">
                <a:solidFill>
                  <a:schemeClr val="accent5">
                    <a:lumMod val="75000"/>
                  </a:schemeClr>
                </a:solidFill>
                <a:latin typeface="Consolas" panose="020B0609020204030204" pitchFamily="49" charset="0"/>
                <a:ea typeface="Consolas Regular" charset="0"/>
                <a:cs typeface="Consolas Regular" charset="0"/>
              </a:rPr>
              <a:t>int</a:t>
            </a:r>
            <a:r>
              <a:rPr lang="en-US" dirty="0">
                <a:solidFill>
                  <a:schemeClr val="accent5">
                    <a:lumMod val="75000"/>
                  </a:schemeClr>
                </a:solidFill>
                <a:latin typeface="Consolas" panose="020B0609020204030204" pitchFamily="49" charset="0"/>
                <a:ea typeface="Consolas Regular" charset="0"/>
                <a:cs typeface="Consolas Regular" charset="0"/>
              </a:rPr>
              <a:t> </a:t>
            </a:r>
            <a:r>
              <a:rPr lang="en-US" dirty="0" err="1">
                <a:solidFill>
                  <a:schemeClr val="accent5">
                    <a:lumMod val="75000"/>
                  </a:schemeClr>
                </a:solidFill>
                <a:latin typeface="Consolas" panose="020B0609020204030204" pitchFamily="49" charset="0"/>
                <a:ea typeface="Consolas Regular" charset="0"/>
                <a:cs typeface="Consolas Regular" charset="0"/>
              </a:rPr>
              <a:t>i</a:t>
            </a:r>
            <a:r>
              <a:rPr lang="en-US" dirty="0">
                <a:solidFill>
                  <a:schemeClr val="accent5">
                    <a:lumMod val="75000"/>
                  </a:schemeClr>
                </a:solidFill>
                <a:latin typeface="Consolas" panose="020B0609020204030204" pitchFamily="49" charset="0"/>
                <a:ea typeface="Consolas Regular" charset="0"/>
                <a:cs typeface="Consolas Regular" charset="0"/>
              </a:rPr>
              <a:t>;</a:t>
            </a:r>
            <a:r>
              <a:rPr lang="en-US" dirty="0">
                <a:latin typeface="Calibri Light" charset="0"/>
              </a:rPr>
              <a:t> </a:t>
            </a:r>
          </a:p>
        </p:txBody>
      </p:sp>
      <p:sp>
        <p:nvSpPr>
          <p:cNvPr id="25" name="Rectangle 24"/>
          <p:cNvSpPr/>
          <p:nvPr/>
        </p:nvSpPr>
        <p:spPr>
          <a:xfrm>
            <a:off x="3177832" y="5675167"/>
            <a:ext cx="3517241" cy="487202"/>
          </a:xfrm>
          <a:prstGeom prst="rect">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latin typeface="Avenir Next Condensed Regular" charset="0"/>
              </a:rPr>
              <a:t>The </a:t>
            </a:r>
            <a:r>
              <a:rPr lang="en-US" sz="1600" dirty="0">
                <a:solidFill>
                  <a:schemeClr val="accent6">
                    <a:lumMod val="75000"/>
                  </a:schemeClr>
                </a:solidFill>
                <a:latin typeface="Avenir Next Condensed Regular" charset="0"/>
              </a:rPr>
              <a:t>address</a:t>
            </a:r>
            <a:r>
              <a:rPr lang="en-US" sz="1600" dirty="0">
                <a:solidFill>
                  <a:schemeClr val="tx1"/>
                </a:solidFill>
                <a:latin typeface="Avenir Next Condensed Regular" charset="0"/>
              </a:rPr>
              <a:t> of </a:t>
            </a:r>
            <a:r>
              <a:rPr lang="en-US" sz="1600" dirty="0" err="1">
                <a:solidFill>
                  <a:schemeClr val="tx1"/>
                </a:solidFill>
                <a:latin typeface="Consolas" panose="020B0609020204030204" pitchFamily="49" charset="0"/>
                <a:ea typeface="Consolas Regular" charset="0"/>
                <a:cs typeface="Consolas Regular" charset="0"/>
              </a:rPr>
              <a:t>i</a:t>
            </a:r>
            <a:r>
              <a:rPr lang="en-US" sz="1600" dirty="0">
                <a:solidFill>
                  <a:schemeClr val="tx1"/>
                </a:solidFill>
                <a:latin typeface="Avenir Next Condensed Regular" charset="0"/>
              </a:rPr>
              <a:t> is </a:t>
            </a:r>
            <a:r>
              <a:rPr lang="en-US" sz="1600" dirty="0">
                <a:solidFill>
                  <a:schemeClr val="tx1"/>
                </a:solidFill>
                <a:latin typeface="Consolas" panose="020B0609020204030204" pitchFamily="49" charset="0"/>
                <a:ea typeface="Consolas Regular" charset="0"/>
                <a:cs typeface="Consolas Regular" charset="0"/>
              </a:rPr>
              <a:t>10111023</a:t>
            </a:r>
            <a:r>
              <a:rPr lang="en-US" sz="1600" dirty="0">
                <a:solidFill>
                  <a:schemeClr val="tx1"/>
                </a:solidFill>
                <a:latin typeface="Avenir Next Condensed Regular" charset="0"/>
              </a:rPr>
              <a:t>.</a:t>
            </a:r>
            <a:endParaRPr lang="en-US" sz="1600" dirty="0">
              <a:solidFill>
                <a:schemeClr val="tx1"/>
              </a:solidFill>
              <a:latin typeface="Calibri Light" charset="0"/>
            </a:endParaRPr>
          </a:p>
        </p:txBody>
      </p:sp>
    </p:spTree>
    <p:extLst>
      <p:ext uri="{BB962C8B-B14F-4D97-AF65-F5344CB8AC3E}">
        <p14:creationId xmlns:p14="http://schemas.microsoft.com/office/powerpoint/2010/main" val="53743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23" grpId="0"/>
      <p:bldP spid="25"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Printing a Linked List in Reverse </a:t>
            </a:r>
            <a:br>
              <a:rPr lang="en-US" sz="3600" dirty="0"/>
            </a:br>
            <a:r>
              <a:rPr lang="en-US" sz="3600" dirty="0">
                <a:solidFill>
                  <a:schemeClr val="accent6">
                    <a:lumMod val="75000"/>
                  </a:schemeClr>
                </a:solidFill>
              </a:rPr>
              <a:t>using Recursion</a:t>
            </a:r>
          </a:p>
        </p:txBody>
      </p:sp>
      <p:sp>
        <p:nvSpPr>
          <p:cNvPr id="5" name="Slide Number Placeholder 4"/>
          <p:cNvSpPr>
            <a:spLocks noGrp="1"/>
          </p:cNvSpPr>
          <p:nvPr>
            <p:ph type="sldNum" sz="quarter" idx="12"/>
          </p:nvPr>
        </p:nvSpPr>
        <p:spPr/>
        <p:txBody>
          <a:bodyPr/>
          <a:lstStyle/>
          <a:p>
            <a:fld id="{A2D5F323-9395-A24C-8003-89F99F5948AE}" type="slidenum">
              <a:rPr lang="en-US" smtClean="0"/>
              <a:pPr/>
              <a:t>90</a:t>
            </a:fld>
            <a:endParaRPr lang="en-US"/>
          </a:p>
        </p:txBody>
      </p:sp>
      <p:grpSp>
        <p:nvGrpSpPr>
          <p:cNvPr id="8" name="Group 49"/>
          <p:cNvGrpSpPr/>
          <p:nvPr/>
        </p:nvGrpSpPr>
        <p:grpSpPr>
          <a:xfrm>
            <a:off x="7386724" y="1575438"/>
            <a:ext cx="983992" cy="268935"/>
            <a:chOff x="7787207" y="2649825"/>
            <a:chExt cx="983992" cy="268935"/>
          </a:xfrm>
        </p:grpSpPr>
        <p:grpSp>
          <p:nvGrpSpPr>
            <p:cNvPr id="40" name="Group 13"/>
            <p:cNvGrpSpPr/>
            <p:nvPr/>
          </p:nvGrpSpPr>
          <p:grpSpPr>
            <a:xfrm>
              <a:off x="7787207" y="2649825"/>
              <a:ext cx="741348" cy="268935"/>
              <a:chOff x="3595652" y="5076750"/>
              <a:chExt cx="1207618" cy="329184"/>
            </a:xfrm>
          </p:grpSpPr>
          <p:sp>
            <p:nvSpPr>
              <p:cNvPr id="42" name="Rectangle 14"/>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89</a:t>
                </a:r>
              </a:p>
            </p:txBody>
          </p:sp>
          <p:sp>
            <p:nvSpPr>
              <p:cNvPr id="43" name="Rectangle 42"/>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cxnSp>
          <p:nvCxnSpPr>
            <p:cNvPr id="41" name="Straight Arrow Connector 19"/>
            <p:cNvCxnSpPr/>
            <p:nvPr/>
          </p:nvCxnSpPr>
          <p:spPr>
            <a:xfrm>
              <a:off x="8391213" y="2787279"/>
              <a:ext cx="37998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9" name="Group 37"/>
          <p:cNvGrpSpPr/>
          <p:nvPr/>
        </p:nvGrpSpPr>
        <p:grpSpPr>
          <a:xfrm>
            <a:off x="8388302" y="1616940"/>
            <a:ext cx="82260" cy="186760"/>
            <a:chOff x="8102500" y="5127550"/>
            <a:chExt cx="91440" cy="228600"/>
          </a:xfrm>
        </p:grpSpPr>
        <p:cxnSp>
          <p:nvCxnSpPr>
            <p:cNvPr id="37" name="Straight Connector 36"/>
            <p:cNvCxnSpPr/>
            <p:nvPr/>
          </p:nvCxnSpPr>
          <p:spPr>
            <a:xfrm>
              <a:off x="8102500" y="5127550"/>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8148220" y="5161510"/>
              <a:ext cx="0" cy="160681"/>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8193940" y="5185969"/>
              <a:ext cx="0" cy="111761"/>
            </a:xfrm>
            <a:prstGeom prst="line">
              <a:avLst/>
            </a:prstGeom>
          </p:spPr>
          <p:style>
            <a:lnRef idx="2">
              <a:schemeClr val="accent1"/>
            </a:lnRef>
            <a:fillRef idx="0">
              <a:schemeClr val="accent1"/>
            </a:fillRef>
            <a:effectRef idx="1">
              <a:schemeClr val="accent1"/>
            </a:effectRef>
            <a:fontRef idx="minor">
              <a:schemeClr val="tx1"/>
            </a:fontRef>
          </p:style>
        </p:cxnSp>
      </p:grpSp>
      <p:sp>
        <p:nvSpPr>
          <p:cNvPr id="10" name="Rectangle 9"/>
          <p:cNvSpPr/>
          <p:nvPr/>
        </p:nvSpPr>
        <p:spPr>
          <a:xfrm>
            <a:off x="3858088" y="1575438"/>
            <a:ext cx="388815" cy="268935"/>
          </a:xfrm>
          <a:prstGeom prst="rect">
            <a:avLst/>
          </a:prstGeom>
          <a:solidFill>
            <a:schemeClr val="accent3">
              <a:lumMod val="20000"/>
              <a:lumOff val="80000"/>
            </a:schemeClr>
          </a:solidFill>
          <a:ln>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 name="TextBox 10"/>
          <p:cNvSpPr txBox="1"/>
          <p:nvPr/>
        </p:nvSpPr>
        <p:spPr>
          <a:xfrm>
            <a:off x="3352105" y="1596754"/>
            <a:ext cx="500688" cy="226301"/>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head</a:t>
            </a:r>
          </a:p>
        </p:txBody>
      </p:sp>
      <p:grpSp>
        <p:nvGrpSpPr>
          <p:cNvPr id="14" name="Group 50"/>
          <p:cNvGrpSpPr/>
          <p:nvPr/>
        </p:nvGrpSpPr>
        <p:grpSpPr>
          <a:xfrm>
            <a:off x="6402732" y="1575438"/>
            <a:ext cx="983992" cy="268935"/>
            <a:chOff x="7787207" y="2649825"/>
            <a:chExt cx="983992" cy="268935"/>
          </a:xfrm>
        </p:grpSpPr>
        <p:grpSp>
          <p:nvGrpSpPr>
            <p:cNvPr id="33" name="Group 13"/>
            <p:cNvGrpSpPr/>
            <p:nvPr/>
          </p:nvGrpSpPr>
          <p:grpSpPr>
            <a:xfrm>
              <a:off x="7787207" y="2649825"/>
              <a:ext cx="741348" cy="268935"/>
              <a:chOff x="3595652" y="5076750"/>
              <a:chExt cx="1207618" cy="329184"/>
            </a:xfrm>
          </p:grpSpPr>
          <p:sp>
            <p:nvSpPr>
              <p:cNvPr id="35" name="Rectangle 34"/>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62</a:t>
                </a:r>
              </a:p>
            </p:txBody>
          </p:sp>
          <p:sp>
            <p:nvSpPr>
              <p:cNvPr id="36" name="Rectangle 35"/>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cxnSp>
          <p:nvCxnSpPr>
            <p:cNvPr id="34" name="Straight Arrow Connector 33"/>
            <p:cNvCxnSpPr/>
            <p:nvPr/>
          </p:nvCxnSpPr>
          <p:spPr>
            <a:xfrm>
              <a:off x="8391213" y="2787279"/>
              <a:ext cx="37998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5" name="Group 55"/>
          <p:cNvGrpSpPr/>
          <p:nvPr/>
        </p:nvGrpSpPr>
        <p:grpSpPr>
          <a:xfrm>
            <a:off x="5418740" y="1575438"/>
            <a:ext cx="983992" cy="268935"/>
            <a:chOff x="7787207" y="2649825"/>
            <a:chExt cx="983992" cy="268935"/>
          </a:xfrm>
        </p:grpSpPr>
        <p:grpSp>
          <p:nvGrpSpPr>
            <p:cNvPr id="29" name="Group 13"/>
            <p:cNvGrpSpPr/>
            <p:nvPr/>
          </p:nvGrpSpPr>
          <p:grpSpPr>
            <a:xfrm>
              <a:off x="7787207" y="2649825"/>
              <a:ext cx="741348" cy="268935"/>
              <a:chOff x="3595652" y="5076750"/>
              <a:chExt cx="1207618" cy="329184"/>
            </a:xfrm>
          </p:grpSpPr>
          <p:sp>
            <p:nvSpPr>
              <p:cNvPr id="31" name="Rectangle 30"/>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38</a:t>
                </a:r>
              </a:p>
            </p:txBody>
          </p:sp>
          <p:sp>
            <p:nvSpPr>
              <p:cNvPr id="32" name="Rectangle 31"/>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cxnSp>
          <p:nvCxnSpPr>
            <p:cNvPr id="30" name="Straight Arrow Connector 29"/>
            <p:cNvCxnSpPr/>
            <p:nvPr/>
          </p:nvCxnSpPr>
          <p:spPr>
            <a:xfrm>
              <a:off x="8391213" y="2787279"/>
              <a:ext cx="37998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6" name="Group 60"/>
          <p:cNvGrpSpPr/>
          <p:nvPr/>
        </p:nvGrpSpPr>
        <p:grpSpPr>
          <a:xfrm>
            <a:off x="4054762" y="1575438"/>
            <a:ext cx="1363978" cy="268935"/>
            <a:chOff x="7407221" y="2649825"/>
            <a:chExt cx="1363978" cy="268935"/>
          </a:xfrm>
        </p:grpSpPr>
        <p:grpSp>
          <p:nvGrpSpPr>
            <p:cNvPr id="24" name="Group 13"/>
            <p:cNvGrpSpPr/>
            <p:nvPr/>
          </p:nvGrpSpPr>
          <p:grpSpPr>
            <a:xfrm>
              <a:off x="7787207" y="2649825"/>
              <a:ext cx="741348" cy="268935"/>
              <a:chOff x="3595652" y="5076750"/>
              <a:chExt cx="1207618" cy="329184"/>
            </a:xfrm>
          </p:grpSpPr>
          <p:sp>
            <p:nvSpPr>
              <p:cNvPr id="27" name="Rectangle 26"/>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23</a:t>
                </a:r>
              </a:p>
            </p:txBody>
          </p:sp>
          <p:sp>
            <p:nvSpPr>
              <p:cNvPr id="28" name="Rectangle 27"/>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cxnSp>
          <p:nvCxnSpPr>
            <p:cNvPr id="25" name="Straight Arrow Connector 24"/>
            <p:cNvCxnSpPr/>
            <p:nvPr/>
          </p:nvCxnSpPr>
          <p:spPr>
            <a:xfrm>
              <a:off x="8391213" y="2787279"/>
              <a:ext cx="37998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7407221" y="2787279"/>
              <a:ext cx="37998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5" name="Rectangle 44"/>
          <p:cNvSpPr/>
          <p:nvPr/>
        </p:nvSpPr>
        <p:spPr>
          <a:xfrm>
            <a:off x="515470" y="1981200"/>
            <a:ext cx="7612601" cy="1522909"/>
          </a:xfrm>
          <a:prstGeom prst="rect">
            <a:avLst/>
          </a:prstGeom>
          <a:solidFill>
            <a:schemeClr val="accent4">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r>
              <a:rPr lang="en-US" dirty="0">
                <a:solidFill>
                  <a:schemeClr val="tx1"/>
                </a:solidFill>
              </a:rPr>
              <a:t>To print a linked list pointed to by </a:t>
            </a:r>
            <a:r>
              <a:rPr lang="en-US" sz="1600" dirty="0">
                <a:solidFill>
                  <a:schemeClr val="tx1"/>
                </a:solidFill>
                <a:latin typeface="Menlo" pitchFamily="49" charset="0"/>
                <a:ea typeface="Menlo" pitchFamily="49" charset="0"/>
                <a:cs typeface="Menlo" pitchFamily="49" charset="0"/>
              </a:rPr>
              <a:t>head</a:t>
            </a:r>
            <a:r>
              <a:rPr lang="en-US" sz="1600" dirty="0">
                <a:solidFill>
                  <a:schemeClr val="tx1"/>
                </a:solidFill>
              </a:rPr>
              <a:t> </a:t>
            </a:r>
            <a:r>
              <a:rPr lang="en-US" dirty="0">
                <a:solidFill>
                  <a:schemeClr val="tx1"/>
                </a:solidFill>
              </a:rPr>
              <a:t>in reverse</a:t>
            </a:r>
          </a:p>
          <a:p>
            <a:pPr marL="685800" indent="-342900">
              <a:buAutoNum type="arabicPeriod"/>
            </a:pPr>
            <a:r>
              <a:rPr lang="en-US" dirty="0">
                <a:solidFill>
                  <a:schemeClr val="tx1"/>
                </a:solidFill>
              </a:rPr>
              <a:t>If linked list is empty, print nothing.</a:t>
            </a:r>
          </a:p>
          <a:p>
            <a:pPr marL="685800" indent="-342900">
              <a:buAutoNum type="arabicPeriod"/>
            </a:pPr>
            <a:r>
              <a:rPr lang="en-US" dirty="0">
                <a:solidFill>
                  <a:schemeClr val="tx1"/>
                </a:solidFill>
              </a:rPr>
              <a:t>Otherwise,</a:t>
            </a:r>
          </a:p>
          <a:p>
            <a:pPr marL="1257300" lvl="1" indent="-457200">
              <a:buFont typeface="+mj-lt"/>
              <a:buAutoNum type="alphaLcParenR"/>
            </a:pPr>
            <a:r>
              <a:rPr lang="en-US" dirty="0">
                <a:solidFill>
                  <a:schemeClr val="tx1"/>
                </a:solidFill>
              </a:rPr>
              <a:t>Print the linked list pointed to by </a:t>
            </a:r>
            <a:r>
              <a:rPr lang="en-US" sz="1600" dirty="0">
                <a:solidFill>
                  <a:schemeClr val="tx1"/>
                </a:solidFill>
                <a:latin typeface="Menlo" pitchFamily="49" charset="0"/>
                <a:ea typeface="Menlo" pitchFamily="49" charset="0"/>
                <a:cs typeface="Menlo" pitchFamily="49" charset="0"/>
              </a:rPr>
              <a:t>head-&gt;next</a:t>
            </a:r>
            <a:r>
              <a:rPr lang="en-US" dirty="0">
                <a:solidFill>
                  <a:schemeClr val="tx1"/>
                </a:solidFill>
              </a:rPr>
              <a:t> in reverse</a:t>
            </a:r>
          </a:p>
          <a:p>
            <a:pPr marL="1257300" lvl="1" indent="-457200">
              <a:buFont typeface="+mj-lt"/>
              <a:buAutoNum type="alphaLcParenR"/>
            </a:pPr>
            <a:r>
              <a:rPr lang="en-US" dirty="0">
                <a:solidFill>
                  <a:schemeClr val="tx1"/>
                </a:solidFill>
              </a:rPr>
              <a:t>Print the node pointed to by </a:t>
            </a:r>
            <a:r>
              <a:rPr lang="en-US" sz="1600" dirty="0">
                <a:solidFill>
                  <a:schemeClr val="tx1"/>
                </a:solidFill>
                <a:latin typeface="Menlo" pitchFamily="49" charset="0"/>
                <a:ea typeface="Menlo" pitchFamily="49" charset="0"/>
                <a:cs typeface="Menlo" pitchFamily="49" charset="0"/>
              </a:rPr>
              <a:t>head</a:t>
            </a:r>
            <a:endParaRPr lang="en-US" dirty="0">
              <a:solidFill>
                <a:schemeClr val="tx1"/>
              </a:solidFill>
              <a:latin typeface="Menlo" pitchFamily="49" charset="0"/>
              <a:ea typeface="Menlo" pitchFamily="49" charset="0"/>
              <a:cs typeface="Menlo" pitchFamily="49" charset="0"/>
            </a:endParaRPr>
          </a:p>
        </p:txBody>
      </p:sp>
      <p:sp>
        <p:nvSpPr>
          <p:cNvPr id="46" name="TextBox 45"/>
          <p:cNvSpPr txBox="1"/>
          <p:nvPr/>
        </p:nvSpPr>
        <p:spPr>
          <a:xfrm>
            <a:off x="474705" y="1688742"/>
            <a:ext cx="1976823" cy="307777"/>
          </a:xfrm>
          <a:prstGeom prst="rect">
            <a:avLst/>
          </a:prstGeom>
          <a:noFill/>
        </p:spPr>
        <p:txBody>
          <a:bodyPr wrap="none" rtlCol="0">
            <a:spAutoFit/>
          </a:bodyPr>
          <a:lstStyle/>
          <a:p>
            <a:r>
              <a:rPr lang="en-US" sz="1400" dirty="0">
                <a:latin typeface="Segoe Print" pitchFamily="2" charset="0"/>
              </a:rPr>
              <a:t>Recursive algorithm</a:t>
            </a:r>
          </a:p>
        </p:txBody>
      </p:sp>
      <p:sp>
        <p:nvSpPr>
          <p:cNvPr id="47" name="Rectangle 46"/>
          <p:cNvSpPr/>
          <p:nvPr/>
        </p:nvSpPr>
        <p:spPr>
          <a:xfrm>
            <a:off x="5296242" y="1171575"/>
            <a:ext cx="187845" cy="247617"/>
          </a:xfrm>
          <a:prstGeom prst="rect">
            <a:avLst/>
          </a:prstGeom>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48" name="TextBox 47"/>
          <p:cNvSpPr txBox="1"/>
          <p:nvPr/>
        </p:nvSpPr>
        <p:spPr>
          <a:xfrm>
            <a:off x="4246903" y="1142193"/>
            <a:ext cx="1237184" cy="276999"/>
          </a:xfrm>
          <a:prstGeom prst="rect">
            <a:avLst/>
          </a:prstGeom>
          <a:noFill/>
        </p:spPr>
        <p:txBody>
          <a:bodyPr wrap="square" rtlCol="0">
            <a:spAutoFit/>
          </a:bodyPr>
          <a:lstStyle/>
          <a:p>
            <a:r>
              <a:rPr lang="en-US" sz="1200" dirty="0">
                <a:latin typeface="Menlo" pitchFamily="49" charset="0"/>
                <a:ea typeface="Menlo" pitchFamily="49" charset="0"/>
                <a:cs typeface="Menlo" pitchFamily="49" charset="0"/>
              </a:rPr>
              <a:t>head-&gt;next</a:t>
            </a:r>
          </a:p>
        </p:txBody>
      </p:sp>
      <p:cxnSp>
        <p:nvCxnSpPr>
          <p:cNvPr id="49" name="Shape 48"/>
          <p:cNvCxnSpPr/>
          <p:nvPr/>
        </p:nvCxnSpPr>
        <p:spPr>
          <a:xfrm>
            <a:off x="5418934" y="1308746"/>
            <a:ext cx="129145" cy="262863"/>
          </a:xfrm>
          <a:prstGeom prst="bentConnector2">
            <a:avLst/>
          </a:prstGeom>
          <a:ln>
            <a:tailEnd type="arrow"/>
          </a:ln>
        </p:spPr>
        <p:style>
          <a:lnRef idx="2">
            <a:schemeClr val="accent6"/>
          </a:lnRef>
          <a:fillRef idx="0">
            <a:schemeClr val="accent6"/>
          </a:fillRef>
          <a:effectRef idx="1">
            <a:schemeClr val="accent6"/>
          </a:effectRef>
          <a:fontRef idx="minor">
            <a:schemeClr val="tx1"/>
          </a:fontRef>
        </p:style>
      </p:cxnSp>
      <p:sp>
        <p:nvSpPr>
          <p:cNvPr id="50" name="Rectangle 49"/>
          <p:cNvSpPr/>
          <p:nvPr/>
        </p:nvSpPr>
        <p:spPr>
          <a:xfrm>
            <a:off x="1558367" y="3771900"/>
            <a:ext cx="6304377" cy="2527300"/>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tx1"/>
                </a:solidFill>
                <a:latin typeface="Menlo" pitchFamily="49" charset="0"/>
                <a:ea typeface="Menlo" pitchFamily="49" charset="0"/>
                <a:cs typeface="Menlo" pitchFamily="49" charset="0"/>
              </a:rPr>
              <a:t>void </a:t>
            </a:r>
            <a:r>
              <a:rPr lang="en-US" sz="1600" dirty="0" err="1">
                <a:solidFill>
                  <a:schemeClr val="tx1"/>
                </a:solidFill>
                <a:latin typeface="Menlo" pitchFamily="49" charset="0"/>
                <a:ea typeface="Menlo" pitchFamily="49" charset="0"/>
                <a:cs typeface="Menlo" pitchFamily="49" charset="0"/>
              </a:rPr>
              <a:t>print_list_reverse</a:t>
            </a:r>
            <a:r>
              <a:rPr lang="en-US" sz="1600" dirty="0">
                <a:solidFill>
                  <a:schemeClr val="tx1"/>
                </a:solidFill>
                <a:latin typeface="Menlo" pitchFamily="49" charset="0"/>
                <a:ea typeface="Menlo" pitchFamily="49" charset="0"/>
                <a:cs typeface="Menlo" pitchFamily="49" charset="0"/>
              </a:rPr>
              <a:t>(Node * head)</a:t>
            </a:r>
          </a:p>
          <a:p>
            <a:r>
              <a:rPr lang="en-US" sz="1600" dirty="0">
                <a:solidFill>
                  <a:schemeClr val="tx1"/>
                </a:solidFill>
                <a:latin typeface="Menlo" pitchFamily="49" charset="0"/>
                <a:ea typeface="Menlo" pitchFamily="49" charset="0"/>
                <a:cs typeface="Menlo" pitchFamily="49" charset="0"/>
              </a:rPr>
              <a:t>{</a:t>
            </a:r>
          </a:p>
          <a:p>
            <a:endParaRPr lang="en-US" sz="1600" dirty="0">
              <a:solidFill>
                <a:schemeClr val="tx1"/>
              </a:solidFill>
              <a:latin typeface="Menlo" pitchFamily="49" charset="0"/>
              <a:ea typeface="Menlo" pitchFamily="49" charset="0"/>
              <a:cs typeface="Menlo" pitchFamily="49" charset="0"/>
            </a:endParaRPr>
          </a:p>
          <a:p>
            <a:endParaRPr lang="en-US" sz="1600" dirty="0">
              <a:solidFill>
                <a:schemeClr val="tx1"/>
              </a:solidFill>
              <a:latin typeface="Menlo" pitchFamily="49" charset="0"/>
              <a:ea typeface="Menlo" pitchFamily="49" charset="0"/>
              <a:cs typeface="Menlo" pitchFamily="49" charset="0"/>
            </a:endParaRPr>
          </a:p>
          <a:p>
            <a:endParaRPr lang="en-US" sz="1600" dirty="0">
              <a:solidFill>
                <a:schemeClr val="tx1"/>
              </a:solidFill>
              <a:latin typeface="Menlo" pitchFamily="49" charset="0"/>
              <a:ea typeface="Menlo" pitchFamily="49" charset="0"/>
              <a:cs typeface="Menlo" pitchFamily="49" charset="0"/>
            </a:endParaRPr>
          </a:p>
          <a:p>
            <a:endParaRPr lang="en-US" sz="1600" dirty="0">
              <a:solidFill>
                <a:schemeClr val="tx1"/>
              </a:solidFill>
              <a:latin typeface="Menlo" pitchFamily="49" charset="0"/>
              <a:ea typeface="Menlo" pitchFamily="49" charset="0"/>
              <a:cs typeface="Menlo" pitchFamily="49" charset="0"/>
            </a:endParaRPr>
          </a:p>
          <a:p>
            <a:endParaRPr lang="en-US" sz="1600" dirty="0">
              <a:solidFill>
                <a:schemeClr val="tx1"/>
              </a:solidFill>
              <a:latin typeface="Menlo" pitchFamily="49" charset="0"/>
              <a:ea typeface="Menlo" pitchFamily="49" charset="0"/>
              <a:cs typeface="Menlo" pitchFamily="49" charset="0"/>
            </a:endParaRPr>
          </a:p>
          <a:p>
            <a:endParaRPr lang="en-US" sz="1600" dirty="0">
              <a:solidFill>
                <a:schemeClr val="tx1"/>
              </a:solidFill>
              <a:latin typeface="Menlo" pitchFamily="49" charset="0"/>
              <a:ea typeface="Menlo" pitchFamily="49" charset="0"/>
              <a:cs typeface="Menlo" pitchFamily="49" charset="0"/>
            </a:endParaRPr>
          </a:p>
          <a:p>
            <a:endParaRPr lang="en-US" sz="1600" dirty="0">
              <a:solidFill>
                <a:schemeClr val="tx1"/>
              </a:solidFill>
              <a:latin typeface="Menlo" pitchFamily="49" charset="0"/>
              <a:ea typeface="Menlo" pitchFamily="49" charset="0"/>
              <a:cs typeface="Menlo" pitchFamily="49" charset="0"/>
            </a:endParaRPr>
          </a:p>
          <a:p>
            <a:r>
              <a:rPr lang="en-US" sz="1600" dirty="0">
                <a:solidFill>
                  <a:schemeClr val="tx1"/>
                </a:solidFill>
                <a:latin typeface="Menlo" pitchFamily="49" charset="0"/>
                <a:ea typeface="Menlo" pitchFamily="49" charset="0"/>
                <a:cs typeface="Menlo" pitchFamily="49" charset="0"/>
              </a:rPr>
              <a:t>}		</a:t>
            </a:r>
          </a:p>
        </p:txBody>
      </p:sp>
      <p:sp>
        <p:nvSpPr>
          <p:cNvPr id="51" name="TextBox 50"/>
          <p:cNvSpPr txBox="1"/>
          <p:nvPr/>
        </p:nvSpPr>
        <p:spPr>
          <a:xfrm>
            <a:off x="2185169" y="4297362"/>
            <a:ext cx="4315361" cy="584775"/>
          </a:xfrm>
          <a:prstGeom prst="rect">
            <a:avLst/>
          </a:prstGeom>
          <a:noFill/>
        </p:spPr>
        <p:txBody>
          <a:bodyPr wrap="square" rtlCol="0">
            <a:spAutoFit/>
          </a:bodyPr>
          <a:lstStyle/>
          <a:p>
            <a:r>
              <a:rPr lang="en-US" sz="1600" dirty="0">
                <a:latin typeface="Menlo" pitchFamily="49" charset="0"/>
                <a:ea typeface="Menlo" pitchFamily="49" charset="0"/>
                <a:cs typeface="Menlo" pitchFamily="49" charset="0"/>
              </a:rPr>
              <a:t>if (head == NULL)</a:t>
            </a:r>
          </a:p>
          <a:p>
            <a:r>
              <a:rPr lang="en-US" sz="1600" dirty="0">
                <a:latin typeface="Menlo" pitchFamily="49" charset="0"/>
                <a:ea typeface="Menlo" pitchFamily="49" charset="0"/>
                <a:cs typeface="Menlo" pitchFamily="49" charset="0"/>
              </a:rPr>
              <a:t>	</a:t>
            </a:r>
            <a:r>
              <a:rPr lang="en-US" sz="1600" dirty="0" err="1">
                <a:latin typeface="Menlo" pitchFamily="49" charset="0"/>
                <a:ea typeface="Menlo" pitchFamily="49" charset="0"/>
                <a:cs typeface="Menlo" pitchFamily="49" charset="0"/>
              </a:rPr>
              <a:t>cout</a:t>
            </a:r>
            <a:r>
              <a:rPr lang="en-US" sz="1600" dirty="0">
                <a:latin typeface="Menlo" pitchFamily="49" charset="0"/>
                <a:ea typeface="Menlo" pitchFamily="49" charset="0"/>
                <a:cs typeface="Menlo" pitchFamily="49" charset="0"/>
              </a:rPr>
              <a:t> &lt;&lt; "NULL" &lt;&lt; </a:t>
            </a:r>
            <a:r>
              <a:rPr lang="en-US" sz="1600" dirty="0" err="1">
                <a:latin typeface="Menlo" pitchFamily="49" charset="0"/>
                <a:ea typeface="Menlo" pitchFamily="49" charset="0"/>
                <a:cs typeface="Menlo" pitchFamily="49" charset="0"/>
              </a:rPr>
              <a:t>endl</a:t>
            </a:r>
            <a:r>
              <a:rPr lang="en-US" sz="1600" dirty="0">
                <a:latin typeface="Menlo" pitchFamily="49" charset="0"/>
                <a:ea typeface="Menlo" pitchFamily="49" charset="0"/>
                <a:cs typeface="Menlo" pitchFamily="49" charset="0"/>
              </a:rPr>
              <a:t>;</a:t>
            </a:r>
          </a:p>
        </p:txBody>
      </p:sp>
      <p:sp>
        <p:nvSpPr>
          <p:cNvPr id="52" name="TextBox 51"/>
          <p:cNvSpPr txBox="1"/>
          <p:nvPr/>
        </p:nvSpPr>
        <p:spPr>
          <a:xfrm>
            <a:off x="2185169" y="4943693"/>
            <a:ext cx="925253" cy="1323439"/>
          </a:xfrm>
          <a:prstGeom prst="rect">
            <a:avLst/>
          </a:prstGeom>
          <a:noFill/>
        </p:spPr>
        <p:txBody>
          <a:bodyPr wrap="none" rtlCol="0">
            <a:spAutoFit/>
          </a:bodyPr>
          <a:lstStyle/>
          <a:p>
            <a:r>
              <a:rPr lang="en-US" sz="1600" dirty="0">
                <a:latin typeface="Menlo" pitchFamily="49" charset="0"/>
                <a:ea typeface="Menlo" pitchFamily="49" charset="0"/>
                <a:cs typeface="Menlo" pitchFamily="49" charset="0"/>
              </a:rPr>
              <a:t>else {</a:t>
            </a:r>
          </a:p>
          <a:p>
            <a:endParaRPr lang="en-US" sz="1600" dirty="0">
              <a:latin typeface="Menlo" pitchFamily="49" charset="0"/>
              <a:ea typeface="Menlo" pitchFamily="49" charset="0"/>
              <a:cs typeface="Menlo" pitchFamily="49" charset="0"/>
            </a:endParaRPr>
          </a:p>
          <a:p>
            <a:endParaRPr lang="en-US" sz="1600" dirty="0">
              <a:latin typeface="Menlo" pitchFamily="49" charset="0"/>
              <a:ea typeface="Menlo" pitchFamily="49" charset="0"/>
              <a:cs typeface="Menlo" pitchFamily="49" charset="0"/>
            </a:endParaRPr>
          </a:p>
          <a:p>
            <a:r>
              <a:rPr lang="en-US" sz="1600" dirty="0">
                <a:latin typeface="Menlo" pitchFamily="49" charset="0"/>
                <a:ea typeface="Menlo" pitchFamily="49" charset="0"/>
                <a:cs typeface="Menlo" pitchFamily="49" charset="0"/>
              </a:rPr>
              <a:t>}</a:t>
            </a:r>
          </a:p>
          <a:p>
            <a:r>
              <a:rPr lang="en-US" sz="1600" dirty="0">
                <a:latin typeface="Menlo" pitchFamily="49" charset="0"/>
                <a:ea typeface="Menlo" pitchFamily="49" charset="0"/>
                <a:cs typeface="Menlo" pitchFamily="49" charset="0"/>
              </a:rPr>
              <a:t>	</a:t>
            </a:r>
          </a:p>
        </p:txBody>
      </p:sp>
      <p:sp>
        <p:nvSpPr>
          <p:cNvPr id="53" name="Rectangle 52"/>
          <p:cNvSpPr/>
          <p:nvPr/>
        </p:nvSpPr>
        <p:spPr>
          <a:xfrm>
            <a:off x="2635917" y="5192598"/>
            <a:ext cx="4554198" cy="317459"/>
          </a:xfrm>
          <a:prstGeom prst="rect">
            <a:avLst/>
          </a:prstGeom>
          <a:solidFill>
            <a:schemeClr val="accent1">
              <a:lumMod val="20000"/>
              <a:lumOff val="80000"/>
            </a:schemeClr>
          </a:solidFill>
          <a:ln>
            <a:noFill/>
          </a:ln>
          <a:effectLst/>
        </p:spPr>
        <p:style>
          <a:lnRef idx="1">
            <a:schemeClr val="dk1"/>
          </a:lnRef>
          <a:fillRef idx="2">
            <a:schemeClr val="dk1"/>
          </a:fillRef>
          <a:effectRef idx="1">
            <a:schemeClr val="dk1"/>
          </a:effectRef>
          <a:fontRef idx="minor">
            <a:schemeClr val="dk1"/>
          </a:fontRef>
        </p:style>
        <p:txBody>
          <a:bodyPr rtlCol="0" anchor="ctr"/>
          <a:lstStyle/>
          <a:p>
            <a:r>
              <a:rPr lang="en-US" sz="1600" b="1" dirty="0" err="1">
                <a:solidFill>
                  <a:schemeClr val="accent6">
                    <a:lumMod val="75000"/>
                  </a:schemeClr>
                </a:solidFill>
                <a:latin typeface="Menlo" pitchFamily="49" charset="0"/>
                <a:ea typeface="Menlo" pitchFamily="49" charset="0"/>
                <a:cs typeface="Menlo" pitchFamily="49" charset="0"/>
              </a:rPr>
              <a:t>print_list_reverse</a:t>
            </a:r>
            <a:r>
              <a:rPr lang="en-US" sz="1600" b="1" dirty="0">
                <a:solidFill>
                  <a:schemeClr val="accent6">
                    <a:lumMod val="75000"/>
                  </a:schemeClr>
                </a:solidFill>
                <a:latin typeface="Menlo" pitchFamily="49" charset="0"/>
                <a:ea typeface="Menlo" pitchFamily="49" charset="0"/>
                <a:cs typeface="Menlo" pitchFamily="49" charset="0"/>
              </a:rPr>
              <a:t>( head-&gt;next );</a:t>
            </a:r>
          </a:p>
        </p:txBody>
      </p:sp>
      <p:sp>
        <p:nvSpPr>
          <p:cNvPr id="54" name="Rectangle 53"/>
          <p:cNvSpPr/>
          <p:nvPr/>
        </p:nvSpPr>
        <p:spPr>
          <a:xfrm>
            <a:off x="2635917" y="5481482"/>
            <a:ext cx="4554198" cy="317459"/>
          </a:xfrm>
          <a:prstGeom prst="rect">
            <a:avLst/>
          </a:prstGeom>
          <a:solidFill>
            <a:schemeClr val="accent1">
              <a:lumMod val="20000"/>
              <a:lumOff val="80000"/>
            </a:schemeClr>
          </a:solidFill>
          <a:ln>
            <a:noFill/>
          </a:ln>
          <a:effectLst/>
        </p:spPr>
        <p:style>
          <a:lnRef idx="1">
            <a:schemeClr val="dk1"/>
          </a:lnRef>
          <a:fillRef idx="2">
            <a:schemeClr val="dk1"/>
          </a:fillRef>
          <a:effectRef idx="1">
            <a:schemeClr val="dk1"/>
          </a:effectRef>
          <a:fontRef idx="minor">
            <a:schemeClr val="dk1"/>
          </a:fontRef>
        </p:style>
        <p:txBody>
          <a:bodyPr rtlCol="0" anchor="ctr"/>
          <a:lstStyle/>
          <a:p>
            <a:r>
              <a:rPr lang="en-US" sz="1600" dirty="0" err="1">
                <a:solidFill>
                  <a:schemeClr val="tx1"/>
                </a:solidFill>
                <a:latin typeface="Menlo" pitchFamily="49" charset="0"/>
                <a:ea typeface="Menlo" pitchFamily="49" charset="0"/>
                <a:cs typeface="Menlo" pitchFamily="49" charset="0"/>
              </a:rPr>
              <a:t>cout</a:t>
            </a:r>
            <a:r>
              <a:rPr lang="en-US" sz="1600" dirty="0">
                <a:solidFill>
                  <a:schemeClr val="tx1"/>
                </a:solidFill>
                <a:latin typeface="Menlo" pitchFamily="49" charset="0"/>
                <a:ea typeface="Menlo" pitchFamily="49" charset="0"/>
                <a:cs typeface="Menlo" pitchFamily="49" charset="0"/>
              </a:rPr>
              <a:t> &lt;&lt; " &lt;- " &lt;&lt; head-&gt;info;</a:t>
            </a:r>
          </a:p>
        </p:txBody>
      </p:sp>
      <p:sp>
        <p:nvSpPr>
          <p:cNvPr id="55" name="TextBox 54"/>
          <p:cNvSpPr txBox="1"/>
          <p:nvPr/>
        </p:nvSpPr>
        <p:spPr>
          <a:xfrm>
            <a:off x="5968599" y="6267132"/>
            <a:ext cx="1998624" cy="338554"/>
          </a:xfrm>
          <a:prstGeom prst="rect">
            <a:avLst/>
          </a:prstGeom>
          <a:noFill/>
        </p:spPr>
        <p:txBody>
          <a:bodyPr wrap="none" rtlCol="0">
            <a:spAutoFit/>
          </a:bodyPr>
          <a:lstStyle/>
          <a:p>
            <a:r>
              <a:rPr lang="en-US" sz="1600" dirty="0"/>
              <a:t>print_list_reverse.cpp</a:t>
            </a:r>
          </a:p>
        </p:txBody>
      </p:sp>
      <p:sp>
        <p:nvSpPr>
          <p:cNvPr id="3" name="TextBox 2">
            <a:extLst>
              <a:ext uri="{FF2B5EF4-FFF2-40B4-BE49-F238E27FC236}">
                <a16:creationId xmlns:a16="http://schemas.microsoft.com/office/drawing/2014/main" id="{49E5A677-45A3-B74B-866E-4ED769C07C60}"/>
              </a:ext>
            </a:extLst>
          </p:cNvPr>
          <p:cNvSpPr txBox="1"/>
          <p:nvPr/>
        </p:nvSpPr>
        <p:spPr>
          <a:xfrm>
            <a:off x="0" y="6457975"/>
            <a:ext cx="5714321" cy="369332"/>
          </a:xfrm>
          <a:prstGeom prst="rect">
            <a:avLst/>
          </a:prstGeom>
          <a:noFill/>
        </p:spPr>
        <p:txBody>
          <a:bodyPr wrap="none" rtlCol="0">
            <a:spAutoFit/>
          </a:bodyPr>
          <a:lstStyle/>
          <a:p>
            <a:r>
              <a:rPr lang="en-US" dirty="0">
                <a:latin typeface="Avenir Next Condensed" panose="020B0506020202020204" pitchFamily="34" charset="0"/>
              </a:rPr>
              <a:t>Compare this to the iterative function for traversing a linked list </a:t>
            </a:r>
            <a:r>
              <a:rPr lang="en-US" dirty="0">
                <a:latin typeface="Avenir Next Condensed" panose="020B0506020202020204" pitchFamily="34" charset="0"/>
                <a:hlinkClick r:id="rId2" action="ppaction://hlinksldjump"/>
              </a:rPr>
              <a:t>here</a:t>
            </a:r>
            <a:r>
              <a:rPr lang="en-US" dirty="0">
                <a:latin typeface="Avenir Next Condensed" panose="020B0506020202020204" pitchFamily="34" charset="0"/>
              </a:rPr>
              <a:t>.</a:t>
            </a:r>
          </a:p>
        </p:txBody>
      </p:sp>
    </p:spTree>
    <p:extLst>
      <p:ext uri="{BB962C8B-B14F-4D97-AF65-F5344CB8AC3E}">
        <p14:creationId xmlns:p14="http://schemas.microsoft.com/office/powerpoint/2010/main" val="1161934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3</a:t>
            </a:r>
          </a:p>
        </p:txBody>
      </p:sp>
      <p:sp>
        <p:nvSpPr>
          <p:cNvPr id="3" name="Content Placeholder 2"/>
          <p:cNvSpPr>
            <a:spLocks noGrp="1"/>
          </p:cNvSpPr>
          <p:nvPr>
            <p:ph idx="1"/>
          </p:nvPr>
        </p:nvSpPr>
        <p:spPr/>
        <p:txBody>
          <a:bodyPr/>
          <a:lstStyle/>
          <a:p>
            <a:pPr marL="0" indent="0">
              <a:buNone/>
            </a:pPr>
            <a:r>
              <a:rPr lang="en-US" dirty="0"/>
              <a:t>How to sort a linked list?</a:t>
            </a:r>
          </a:p>
          <a:p>
            <a:pPr marL="0" indent="0">
              <a:buNone/>
            </a:pPr>
            <a:endParaRPr lang="en-US" dirty="0"/>
          </a:p>
          <a:p>
            <a:pPr marL="0" indent="0">
              <a:buNone/>
            </a:pPr>
            <a:r>
              <a:rPr lang="en-US" dirty="0"/>
              <a:t>Idea:  remove a node from the given list one by one, and built a new sorted linked list.  You should have all the functions ready from the previous discussions.</a:t>
            </a:r>
          </a:p>
          <a:p>
            <a:pPr marL="0" indent="0">
              <a:buNone/>
            </a:pPr>
            <a:endParaRPr lang="en-US" dirty="0"/>
          </a:p>
          <a:p>
            <a:pPr marL="0" indent="0">
              <a:buNone/>
            </a:pPr>
            <a:r>
              <a:rPr lang="en-US" dirty="0"/>
              <a:t>Change the program </a:t>
            </a:r>
            <a:r>
              <a:rPr lang="en-US" dirty="0" err="1"/>
              <a:t>build_list_backward.cpp</a:t>
            </a:r>
            <a:r>
              <a:rPr lang="en-US" dirty="0"/>
              <a:t> and </a:t>
            </a:r>
            <a:r>
              <a:rPr lang="en-US" dirty="0" err="1"/>
              <a:t>build_list_forward.cpp</a:t>
            </a:r>
            <a:r>
              <a:rPr lang="en-US" dirty="0"/>
              <a:t> so that after a list is built, sort the list and output the contents</a:t>
            </a:r>
          </a:p>
          <a:p>
            <a:endParaRPr lang="en-US" dirty="0"/>
          </a:p>
        </p:txBody>
      </p:sp>
      <p:sp>
        <p:nvSpPr>
          <p:cNvPr id="5" name="Slide Number Placeholder 4"/>
          <p:cNvSpPr>
            <a:spLocks noGrp="1"/>
          </p:cNvSpPr>
          <p:nvPr>
            <p:ph type="sldNum" sz="quarter" idx="12"/>
          </p:nvPr>
        </p:nvSpPr>
        <p:spPr/>
        <p:txBody>
          <a:bodyPr/>
          <a:lstStyle/>
          <a:p>
            <a:fld id="{A2D5F323-9395-A24C-8003-89F99F5948AE}" type="slidenum">
              <a:rPr lang="en-US" smtClean="0"/>
              <a:pPr/>
              <a:t>91</a:t>
            </a:fld>
            <a:endParaRPr lang="en-US"/>
          </a:p>
        </p:txBody>
      </p:sp>
    </p:spTree>
    <p:extLst>
      <p:ext uri="{BB962C8B-B14F-4D97-AF65-F5344CB8AC3E}">
        <p14:creationId xmlns:p14="http://schemas.microsoft.com/office/powerpoint/2010/main" val="56945070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4</a:t>
            </a:r>
          </a:p>
        </p:txBody>
      </p:sp>
      <p:sp>
        <p:nvSpPr>
          <p:cNvPr id="3" name="Content Placeholder 2"/>
          <p:cNvSpPr>
            <a:spLocks noGrp="1"/>
          </p:cNvSpPr>
          <p:nvPr>
            <p:ph idx="1"/>
          </p:nvPr>
        </p:nvSpPr>
        <p:spPr/>
        <p:txBody>
          <a:bodyPr/>
          <a:lstStyle/>
          <a:p>
            <a:pPr marL="0" lvl="0" indent="0">
              <a:buNone/>
            </a:pPr>
            <a:r>
              <a:rPr lang="en-HK" dirty="0"/>
              <a:t>Add a function </a:t>
            </a:r>
            <a:r>
              <a:rPr lang="en-HK" sz="2000" dirty="0">
                <a:latin typeface="Menlo" panose="020B0609030804020204" pitchFamily="49" charset="0"/>
                <a:ea typeface="Menlo" panose="020B0609030804020204" pitchFamily="49" charset="0"/>
                <a:cs typeface="Menlo" panose="020B0609030804020204" pitchFamily="49" charset="0"/>
              </a:rPr>
              <a:t>reverse()</a:t>
            </a:r>
            <a:r>
              <a:rPr lang="en-HK" dirty="0"/>
              <a:t> to </a:t>
            </a:r>
            <a:r>
              <a:rPr lang="en-HK" sz="2000" dirty="0" err="1">
                <a:latin typeface="Menlo" panose="020B0609030804020204" pitchFamily="49" charset="0"/>
                <a:ea typeface="Menlo" panose="020B0609030804020204" pitchFamily="49" charset="0"/>
                <a:cs typeface="Menlo" panose="020B0609030804020204" pitchFamily="49" charset="0"/>
              </a:rPr>
              <a:t>build_list_sorted.cpp</a:t>
            </a:r>
            <a:r>
              <a:rPr lang="en-HK" dirty="0"/>
              <a:t> to reverse a linked list.  Add a user option in the main function to test this new function.  A sample call of the function is (where head is the pointer to the first node of a linked list:</a:t>
            </a:r>
          </a:p>
          <a:p>
            <a:pPr marL="0" lvl="0" indent="0">
              <a:buNone/>
            </a:pPr>
            <a:endParaRPr lang="en-HK" dirty="0"/>
          </a:p>
          <a:p>
            <a:pPr marL="0" indent="0">
              <a:buNone/>
            </a:pPr>
            <a:r>
              <a:rPr lang="en-HK" sz="2000" dirty="0">
                <a:latin typeface="Menlo" panose="020B0609030804020204" pitchFamily="49" charset="0"/>
                <a:ea typeface="Menlo" panose="020B0609030804020204" pitchFamily="49" charset="0"/>
                <a:cs typeface="Menlo" panose="020B0609030804020204" pitchFamily="49" charset="0"/>
              </a:rPr>
              <a:t>	reverse(head);</a:t>
            </a:r>
          </a:p>
        </p:txBody>
      </p:sp>
      <p:sp>
        <p:nvSpPr>
          <p:cNvPr id="5" name="Slide Number Placeholder 4"/>
          <p:cNvSpPr>
            <a:spLocks noGrp="1"/>
          </p:cNvSpPr>
          <p:nvPr>
            <p:ph type="sldNum" sz="quarter" idx="12"/>
          </p:nvPr>
        </p:nvSpPr>
        <p:spPr/>
        <p:txBody>
          <a:bodyPr/>
          <a:lstStyle/>
          <a:p>
            <a:fld id="{A2D5F323-9395-A24C-8003-89F99F5948AE}" type="slidenum">
              <a:rPr lang="en-US" smtClean="0"/>
              <a:pPr/>
              <a:t>92</a:t>
            </a:fld>
            <a:endParaRPr lang="en-US"/>
          </a:p>
        </p:txBody>
      </p:sp>
      <p:sp>
        <p:nvSpPr>
          <p:cNvPr id="4" name="TextBox 3">
            <a:extLst>
              <a:ext uri="{FF2B5EF4-FFF2-40B4-BE49-F238E27FC236}">
                <a16:creationId xmlns:a16="http://schemas.microsoft.com/office/drawing/2014/main" id="{A186AC0B-3B14-FF4D-B2E2-7C4135568729}"/>
              </a:ext>
            </a:extLst>
          </p:cNvPr>
          <p:cNvSpPr txBox="1"/>
          <p:nvPr/>
        </p:nvSpPr>
        <p:spPr>
          <a:xfrm>
            <a:off x="457200" y="5450186"/>
            <a:ext cx="2155975" cy="369332"/>
          </a:xfrm>
          <a:prstGeom prst="rect">
            <a:avLst/>
          </a:prstGeom>
          <a:noFill/>
        </p:spPr>
        <p:txBody>
          <a:bodyPr wrap="none" rtlCol="0">
            <a:spAutoFit/>
          </a:bodyPr>
          <a:lstStyle/>
          <a:p>
            <a:r>
              <a:rPr lang="en-US" dirty="0">
                <a:solidFill>
                  <a:schemeClr val="accent6"/>
                </a:solidFill>
              </a:rPr>
              <a:t>Solution:  ex4ex5.cpp</a:t>
            </a:r>
          </a:p>
        </p:txBody>
      </p:sp>
    </p:spTree>
    <p:extLst>
      <p:ext uri="{BB962C8B-B14F-4D97-AF65-F5344CB8AC3E}">
        <p14:creationId xmlns:p14="http://schemas.microsoft.com/office/powerpoint/2010/main" val="231425440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67D24-1231-1345-8ACA-5F208DB5F5BC}"/>
              </a:ext>
            </a:extLst>
          </p:cNvPr>
          <p:cNvSpPr>
            <a:spLocks noGrp="1"/>
          </p:cNvSpPr>
          <p:nvPr>
            <p:ph type="title"/>
          </p:nvPr>
        </p:nvSpPr>
        <p:spPr/>
        <p:txBody>
          <a:bodyPr/>
          <a:lstStyle/>
          <a:p>
            <a:r>
              <a:rPr lang="en-US" dirty="0"/>
              <a:t>Exercise 5</a:t>
            </a:r>
          </a:p>
        </p:txBody>
      </p:sp>
      <p:sp>
        <p:nvSpPr>
          <p:cNvPr id="3" name="Content Placeholder 2">
            <a:extLst>
              <a:ext uri="{FF2B5EF4-FFF2-40B4-BE49-F238E27FC236}">
                <a16:creationId xmlns:a16="http://schemas.microsoft.com/office/drawing/2014/main" id="{D55DE8FB-7290-A548-B036-9F393828E49C}"/>
              </a:ext>
            </a:extLst>
          </p:cNvPr>
          <p:cNvSpPr>
            <a:spLocks noGrp="1"/>
          </p:cNvSpPr>
          <p:nvPr>
            <p:ph idx="1"/>
          </p:nvPr>
        </p:nvSpPr>
        <p:spPr/>
        <p:txBody>
          <a:bodyPr/>
          <a:lstStyle/>
          <a:p>
            <a:pPr marL="0" lvl="0" indent="0">
              <a:buNone/>
            </a:pPr>
            <a:r>
              <a:rPr lang="en-HK" dirty="0"/>
              <a:t>Add a function </a:t>
            </a:r>
            <a:r>
              <a:rPr lang="en-HK" sz="2000" dirty="0" err="1">
                <a:latin typeface="Menlo" panose="020B0609030804020204" pitchFamily="49" charset="0"/>
                <a:ea typeface="Menlo" panose="020B0609030804020204" pitchFamily="49" charset="0"/>
                <a:cs typeface="Menlo" panose="020B0609030804020204" pitchFamily="49" charset="0"/>
              </a:rPr>
              <a:t>get_item</a:t>
            </a:r>
            <a:r>
              <a:rPr lang="en-HK" sz="2000" dirty="0">
                <a:latin typeface="Menlo" panose="020B0609030804020204" pitchFamily="49" charset="0"/>
                <a:ea typeface="Menlo" panose="020B0609030804020204" pitchFamily="49" charset="0"/>
                <a:cs typeface="Menlo" panose="020B0609030804020204" pitchFamily="49" charset="0"/>
              </a:rPr>
              <a:t>()</a:t>
            </a:r>
            <a:r>
              <a:rPr lang="en-HK" dirty="0"/>
              <a:t> to </a:t>
            </a:r>
            <a:r>
              <a:rPr lang="en-HK" sz="2000" dirty="0" err="1">
                <a:latin typeface="Menlo" panose="020B0609030804020204" pitchFamily="49" charset="0"/>
                <a:ea typeface="Menlo" panose="020B0609030804020204" pitchFamily="49" charset="0"/>
                <a:cs typeface="Menlo" panose="020B0609030804020204" pitchFamily="49" charset="0"/>
              </a:rPr>
              <a:t>build_list_sorted.cpp</a:t>
            </a:r>
            <a:r>
              <a:rPr lang="en-HK" sz="2000" dirty="0">
                <a:latin typeface="Menlo" panose="020B0609030804020204" pitchFamily="49" charset="0"/>
                <a:ea typeface="Menlo" panose="020B0609030804020204" pitchFamily="49" charset="0"/>
                <a:cs typeface="Menlo" panose="020B0609030804020204" pitchFamily="49" charset="0"/>
              </a:rPr>
              <a:t> </a:t>
            </a:r>
            <a:r>
              <a:rPr lang="en-HK" dirty="0"/>
              <a:t>to return the pointer to the k</a:t>
            </a:r>
            <a:r>
              <a:rPr lang="en-HK" baseline="30000" dirty="0"/>
              <a:t>th</a:t>
            </a:r>
            <a:r>
              <a:rPr lang="en-HK" dirty="0"/>
              <a:t> item in the linked list.  If no such item exists, return </a:t>
            </a:r>
            <a:r>
              <a:rPr lang="en-HK" sz="2000" dirty="0">
                <a:latin typeface="Menlo" panose="020B0609030804020204" pitchFamily="49" charset="0"/>
                <a:ea typeface="Menlo" panose="020B0609030804020204" pitchFamily="49" charset="0"/>
                <a:cs typeface="Menlo" panose="020B0609030804020204" pitchFamily="49" charset="0"/>
              </a:rPr>
              <a:t>NULL</a:t>
            </a:r>
            <a:r>
              <a:rPr lang="en-HK" dirty="0"/>
              <a:t>.  Add a user option in the main function to test this new function.  A sample call of the function is:</a:t>
            </a:r>
          </a:p>
          <a:p>
            <a:pPr marL="0" lvl="0" indent="0">
              <a:buNone/>
            </a:pPr>
            <a:endParaRPr lang="en-HK" dirty="0"/>
          </a:p>
          <a:p>
            <a:pPr marL="0" indent="0">
              <a:buNone/>
            </a:pPr>
            <a:r>
              <a:rPr lang="en-HK" sz="1800" dirty="0">
                <a:latin typeface="Menlo" panose="020B0609030804020204" pitchFamily="49" charset="0"/>
                <a:ea typeface="Menlo" panose="020B0609030804020204" pitchFamily="49" charset="0"/>
                <a:cs typeface="Menlo" panose="020B0609030804020204" pitchFamily="49" charset="0"/>
              </a:rPr>
              <a:t>		Node * p = </a:t>
            </a:r>
            <a:r>
              <a:rPr lang="en-HK" sz="1800" dirty="0" err="1">
                <a:latin typeface="Menlo" panose="020B0609030804020204" pitchFamily="49" charset="0"/>
                <a:ea typeface="Menlo" panose="020B0609030804020204" pitchFamily="49" charset="0"/>
                <a:cs typeface="Menlo" panose="020B0609030804020204" pitchFamily="49" charset="0"/>
              </a:rPr>
              <a:t>get_item</a:t>
            </a:r>
            <a:r>
              <a:rPr lang="en-HK" sz="1800" dirty="0">
                <a:latin typeface="Menlo" panose="020B0609030804020204" pitchFamily="49" charset="0"/>
                <a:ea typeface="Menlo" panose="020B0609030804020204" pitchFamily="49" charset="0"/>
                <a:cs typeface="Menlo" panose="020B0609030804020204" pitchFamily="49" charset="0"/>
              </a:rPr>
              <a:t>(head, k);</a:t>
            </a:r>
          </a:p>
          <a:p>
            <a:pPr marL="0" indent="0">
              <a:buNone/>
            </a:pPr>
            <a:r>
              <a:rPr lang="en-HK" sz="1800" dirty="0">
                <a:latin typeface="Menlo" panose="020B0609030804020204" pitchFamily="49" charset="0"/>
                <a:ea typeface="Menlo" panose="020B0609030804020204" pitchFamily="49" charset="0"/>
                <a:cs typeface="Menlo" panose="020B0609030804020204" pitchFamily="49" charset="0"/>
              </a:rPr>
              <a:t>		if (p != NULL)</a:t>
            </a:r>
          </a:p>
          <a:p>
            <a:pPr marL="0" indent="0">
              <a:buNone/>
            </a:pPr>
            <a:r>
              <a:rPr lang="en-HK" sz="1800" dirty="0">
                <a:latin typeface="Menlo" panose="020B0609030804020204" pitchFamily="49" charset="0"/>
                <a:ea typeface="Menlo" panose="020B0609030804020204" pitchFamily="49" charset="0"/>
                <a:cs typeface="Menlo" panose="020B0609030804020204" pitchFamily="49" charset="0"/>
              </a:rPr>
              <a:t>			</a:t>
            </a:r>
            <a:r>
              <a:rPr lang="en-HK" sz="1800" dirty="0" err="1">
                <a:latin typeface="Menlo" panose="020B0609030804020204" pitchFamily="49" charset="0"/>
                <a:ea typeface="Menlo" panose="020B0609030804020204" pitchFamily="49" charset="0"/>
                <a:cs typeface="Menlo" panose="020B0609030804020204" pitchFamily="49" charset="0"/>
              </a:rPr>
              <a:t>cout</a:t>
            </a:r>
            <a:r>
              <a:rPr lang="en-HK" sz="1800" dirty="0">
                <a:latin typeface="Menlo" panose="020B0609030804020204" pitchFamily="49" charset="0"/>
                <a:ea typeface="Menlo" panose="020B0609030804020204" pitchFamily="49" charset="0"/>
                <a:cs typeface="Menlo" panose="020B0609030804020204" pitchFamily="49" charset="0"/>
              </a:rPr>
              <a:t> &lt;&lt; p-&gt;info &lt;&lt; </a:t>
            </a:r>
            <a:r>
              <a:rPr lang="en-HK" sz="1800" dirty="0" err="1">
                <a:latin typeface="Menlo" panose="020B0609030804020204" pitchFamily="49" charset="0"/>
                <a:ea typeface="Menlo" panose="020B0609030804020204" pitchFamily="49" charset="0"/>
                <a:cs typeface="Menlo" panose="020B0609030804020204" pitchFamily="49" charset="0"/>
              </a:rPr>
              <a:t>endl</a:t>
            </a:r>
            <a:r>
              <a:rPr lang="en-HK" sz="1800" dirty="0">
                <a:latin typeface="Menlo" panose="020B0609030804020204" pitchFamily="49" charset="0"/>
                <a:ea typeface="Menlo" panose="020B0609030804020204" pitchFamily="49" charset="0"/>
                <a:cs typeface="Menlo" panose="020B0609030804020204" pitchFamily="49" charset="0"/>
              </a:rPr>
              <a:t>;</a:t>
            </a:r>
          </a:p>
          <a:p>
            <a:pPr marL="0" indent="0">
              <a:buNone/>
            </a:pPr>
            <a:r>
              <a:rPr lang="en-HK" sz="1800" dirty="0">
                <a:latin typeface="Menlo" panose="020B0609030804020204" pitchFamily="49" charset="0"/>
                <a:ea typeface="Menlo" panose="020B0609030804020204" pitchFamily="49" charset="0"/>
                <a:cs typeface="Menlo" panose="020B0609030804020204" pitchFamily="49" charset="0"/>
              </a:rPr>
              <a:t>		else</a:t>
            </a:r>
          </a:p>
          <a:p>
            <a:pPr marL="0" indent="0">
              <a:buNone/>
            </a:pPr>
            <a:r>
              <a:rPr lang="en-HK" sz="1800" dirty="0">
                <a:latin typeface="Menlo" panose="020B0609030804020204" pitchFamily="49" charset="0"/>
                <a:ea typeface="Menlo" panose="020B0609030804020204" pitchFamily="49" charset="0"/>
                <a:cs typeface="Menlo" panose="020B0609030804020204" pitchFamily="49" charset="0"/>
              </a:rPr>
              <a:t>			</a:t>
            </a:r>
            <a:r>
              <a:rPr lang="en-HK" sz="1800" dirty="0" err="1">
                <a:latin typeface="Menlo" panose="020B0609030804020204" pitchFamily="49" charset="0"/>
                <a:ea typeface="Menlo" panose="020B0609030804020204" pitchFamily="49" charset="0"/>
                <a:cs typeface="Menlo" panose="020B0609030804020204" pitchFamily="49" charset="0"/>
              </a:rPr>
              <a:t>cout</a:t>
            </a:r>
            <a:r>
              <a:rPr lang="en-HK" sz="1800" dirty="0">
                <a:latin typeface="Menlo" panose="020B0609030804020204" pitchFamily="49" charset="0"/>
                <a:ea typeface="Menlo" panose="020B0609030804020204" pitchFamily="49" charset="0"/>
                <a:cs typeface="Menlo" panose="020B0609030804020204" pitchFamily="49" charset="0"/>
              </a:rPr>
              <a:t> &lt;&lt; </a:t>
            </a:r>
            <a:r>
              <a:rPr lang="en-US" sz="1800" dirty="0">
                <a:latin typeface="Menlo" panose="020B0609030804020204" pitchFamily="49" charset="0"/>
                <a:ea typeface="Menlo" panose="020B0609030804020204" pitchFamily="49" charset="0"/>
                <a:cs typeface="Menlo" panose="020B0609030804020204" pitchFamily="49" charset="0"/>
              </a:rPr>
              <a:t>"</a:t>
            </a:r>
            <a:r>
              <a:rPr lang="en-HK" sz="1800" dirty="0">
                <a:latin typeface="Menlo" panose="020B0609030804020204" pitchFamily="49" charset="0"/>
                <a:ea typeface="Menlo" panose="020B0609030804020204" pitchFamily="49" charset="0"/>
                <a:cs typeface="Menlo" panose="020B0609030804020204" pitchFamily="49" charset="0"/>
              </a:rPr>
              <a:t>Item does not exist.</a:t>
            </a:r>
            <a:r>
              <a:rPr lang="en-US" sz="1800" dirty="0">
                <a:latin typeface="Menlo" panose="020B0609030804020204" pitchFamily="49" charset="0"/>
                <a:ea typeface="Menlo" panose="020B0609030804020204" pitchFamily="49" charset="0"/>
                <a:cs typeface="Menlo" panose="020B0609030804020204" pitchFamily="49" charset="0"/>
              </a:rPr>
              <a:t>"</a:t>
            </a:r>
            <a:r>
              <a:rPr lang="en-HK" sz="1800" dirty="0">
                <a:latin typeface="Menlo" panose="020B0609030804020204" pitchFamily="49" charset="0"/>
                <a:ea typeface="Menlo" panose="020B0609030804020204" pitchFamily="49" charset="0"/>
                <a:cs typeface="Menlo" panose="020B0609030804020204" pitchFamily="49" charset="0"/>
              </a:rPr>
              <a:t> &lt;&lt; </a:t>
            </a:r>
            <a:r>
              <a:rPr lang="en-HK" sz="1800" dirty="0" err="1">
                <a:latin typeface="Menlo" panose="020B0609030804020204" pitchFamily="49" charset="0"/>
                <a:ea typeface="Menlo" panose="020B0609030804020204" pitchFamily="49" charset="0"/>
                <a:cs typeface="Menlo" panose="020B0609030804020204" pitchFamily="49" charset="0"/>
              </a:rPr>
              <a:t>endl</a:t>
            </a:r>
            <a:r>
              <a:rPr lang="en-HK" sz="1800" dirty="0">
                <a:latin typeface="Menlo" panose="020B0609030804020204" pitchFamily="49" charset="0"/>
                <a:ea typeface="Menlo" panose="020B0609030804020204" pitchFamily="49" charset="0"/>
                <a:cs typeface="Menlo" panose="020B0609030804020204" pitchFamily="49" charset="0"/>
              </a:rPr>
              <a:t>;</a:t>
            </a:r>
          </a:p>
          <a:p>
            <a:pPr marL="0" indent="0">
              <a:buNone/>
            </a:pPr>
            <a:endParaRPr lang="en-US" dirty="0"/>
          </a:p>
        </p:txBody>
      </p:sp>
      <p:sp>
        <p:nvSpPr>
          <p:cNvPr id="4" name="Slide Number Placeholder 3">
            <a:extLst>
              <a:ext uri="{FF2B5EF4-FFF2-40B4-BE49-F238E27FC236}">
                <a16:creationId xmlns:a16="http://schemas.microsoft.com/office/drawing/2014/main" id="{9C0C4E45-F885-7749-92AA-92079B226C80}"/>
              </a:ext>
            </a:extLst>
          </p:cNvPr>
          <p:cNvSpPr>
            <a:spLocks noGrp="1"/>
          </p:cNvSpPr>
          <p:nvPr>
            <p:ph type="sldNum" sz="quarter" idx="12"/>
          </p:nvPr>
        </p:nvSpPr>
        <p:spPr/>
        <p:txBody>
          <a:bodyPr/>
          <a:lstStyle/>
          <a:p>
            <a:fld id="{A2D5F323-9395-A24C-8003-89F99F5948AE}" type="slidenum">
              <a:rPr lang="en-US" smtClean="0"/>
              <a:pPr/>
              <a:t>93</a:t>
            </a:fld>
            <a:endParaRPr lang="en-US" dirty="0"/>
          </a:p>
        </p:txBody>
      </p:sp>
      <p:sp>
        <p:nvSpPr>
          <p:cNvPr id="5" name="TextBox 4">
            <a:extLst>
              <a:ext uri="{FF2B5EF4-FFF2-40B4-BE49-F238E27FC236}">
                <a16:creationId xmlns:a16="http://schemas.microsoft.com/office/drawing/2014/main" id="{595EDC77-302D-4E4D-AAD0-F86F717ACE9A}"/>
              </a:ext>
            </a:extLst>
          </p:cNvPr>
          <p:cNvSpPr txBox="1"/>
          <p:nvPr/>
        </p:nvSpPr>
        <p:spPr>
          <a:xfrm>
            <a:off x="457200" y="5756831"/>
            <a:ext cx="2155975" cy="369332"/>
          </a:xfrm>
          <a:prstGeom prst="rect">
            <a:avLst/>
          </a:prstGeom>
          <a:noFill/>
        </p:spPr>
        <p:txBody>
          <a:bodyPr wrap="none" rtlCol="0">
            <a:spAutoFit/>
          </a:bodyPr>
          <a:lstStyle/>
          <a:p>
            <a:r>
              <a:rPr lang="en-US" dirty="0">
                <a:solidFill>
                  <a:schemeClr val="accent6"/>
                </a:solidFill>
              </a:rPr>
              <a:t>Solution:  ex4ex5.cpp</a:t>
            </a:r>
          </a:p>
        </p:txBody>
      </p:sp>
    </p:spTree>
    <p:extLst>
      <p:ext uri="{BB962C8B-B14F-4D97-AF65-F5344CB8AC3E}">
        <p14:creationId xmlns:p14="http://schemas.microsoft.com/office/powerpoint/2010/main" val="116723965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2ADDB-6FCA-5544-8FDD-FD59C89CD62C}"/>
              </a:ext>
            </a:extLst>
          </p:cNvPr>
          <p:cNvSpPr>
            <a:spLocks noGrp="1"/>
          </p:cNvSpPr>
          <p:nvPr>
            <p:ph type="title"/>
          </p:nvPr>
        </p:nvSpPr>
        <p:spPr/>
        <p:txBody>
          <a:bodyPr/>
          <a:lstStyle/>
          <a:p>
            <a:r>
              <a:rPr lang="en-US" dirty="0"/>
              <a:t>Exercise 6</a:t>
            </a:r>
          </a:p>
        </p:txBody>
      </p:sp>
      <p:sp>
        <p:nvSpPr>
          <p:cNvPr id="3" name="Content Placeholder 2">
            <a:extLst>
              <a:ext uri="{FF2B5EF4-FFF2-40B4-BE49-F238E27FC236}">
                <a16:creationId xmlns:a16="http://schemas.microsoft.com/office/drawing/2014/main" id="{8A182BA5-21B9-2144-AFDD-8E02B82DBDB2}"/>
              </a:ext>
            </a:extLst>
          </p:cNvPr>
          <p:cNvSpPr>
            <a:spLocks noGrp="1"/>
          </p:cNvSpPr>
          <p:nvPr>
            <p:ph idx="1"/>
          </p:nvPr>
        </p:nvSpPr>
        <p:spPr/>
        <p:txBody>
          <a:bodyPr>
            <a:normAutofit/>
          </a:bodyPr>
          <a:lstStyle/>
          <a:p>
            <a:pPr marL="0" lvl="0" indent="0">
              <a:buNone/>
            </a:pPr>
            <a:r>
              <a:rPr lang="en-HK" sz="2000" dirty="0"/>
              <a:t>Add a function to </a:t>
            </a:r>
            <a:r>
              <a:rPr lang="en-HK" sz="1800" dirty="0" err="1">
                <a:latin typeface="Menlo" panose="020B0609030804020204" pitchFamily="49" charset="0"/>
                <a:ea typeface="Menlo" panose="020B0609030804020204" pitchFamily="49" charset="0"/>
                <a:cs typeface="Menlo" panose="020B0609030804020204" pitchFamily="49" charset="0"/>
              </a:rPr>
              <a:t>build_list_forward.cpp</a:t>
            </a:r>
            <a:r>
              <a:rPr lang="en-HK" sz="2000" dirty="0"/>
              <a:t> to divide the linked list into two </a:t>
            </a:r>
            <a:r>
              <a:rPr lang="en-HK" sz="2000" dirty="0" err="1"/>
              <a:t>sublists</a:t>
            </a:r>
            <a:r>
              <a:rPr lang="en-HK" sz="2000" dirty="0"/>
              <a:t> of almost equal sizes.  For example, if a list points to the elements </a:t>
            </a:r>
            <a:r>
              <a:rPr lang="en-HK" sz="1800" dirty="0">
                <a:latin typeface="Menlo" panose="020B0609030804020204" pitchFamily="49" charset="0"/>
                <a:ea typeface="Menlo" panose="020B0609030804020204" pitchFamily="49" charset="0"/>
                <a:cs typeface="Menlo" panose="020B0609030804020204" pitchFamily="49" charset="0"/>
              </a:rPr>
              <a:t>1 -&gt; 2 -&gt; 3 -&gt; 4 -&gt; 5 -&gt; NULL</a:t>
            </a:r>
            <a:r>
              <a:rPr lang="en-HK" sz="2000" dirty="0"/>
              <a:t>, after division, the first list should be </a:t>
            </a:r>
            <a:r>
              <a:rPr lang="en-HK" sz="1800" dirty="0">
                <a:latin typeface="Menlo" panose="020B0609030804020204" pitchFamily="49" charset="0"/>
                <a:ea typeface="Menlo" panose="020B0609030804020204" pitchFamily="49" charset="0"/>
                <a:cs typeface="Menlo" panose="020B0609030804020204" pitchFamily="49" charset="0"/>
              </a:rPr>
              <a:t>1</a:t>
            </a:r>
            <a:r>
              <a:rPr lang="en-HK" sz="2000" dirty="0"/>
              <a:t> </a:t>
            </a:r>
            <a:r>
              <a:rPr lang="en-HK" sz="1800" dirty="0">
                <a:latin typeface="Menlo" panose="020B0609030804020204" pitchFamily="49" charset="0"/>
                <a:ea typeface="Menlo" panose="020B0609030804020204" pitchFamily="49" charset="0"/>
                <a:cs typeface="Menlo" panose="020B0609030804020204" pitchFamily="49" charset="0"/>
              </a:rPr>
              <a:t>-&gt; 2 -&gt; 3 -&gt; NULL </a:t>
            </a:r>
            <a:r>
              <a:rPr lang="en-HK" sz="2000" dirty="0"/>
              <a:t>and the second list should be </a:t>
            </a:r>
            <a:r>
              <a:rPr lang="en-HK" sz="1800" dirty="0">
                <a:latin typeface="Menlo" panose="020B0609030804020204" pitchFamily="49" charset="0"/>
                <a:ea typeface="Menlo" panose="020B0609030804020204" pitchFamily="49" charset="0"/>
                <a:cs typeface="Menlo" panose="020B0609030804020204" pitchFamily="49" charset="0"/>
              </a:rPr>
              <a:t>4 -&gt; 5 -&gt; NULL</a:t>
            </a:r>
            <a:r>
              <a:rPr lang="en-HK" sz="2000" dirty="0"/>
              <a:t>.  Modify the main function to call this new function and print out the two resulting lists.  A sample call of the function is:</a:t>
            </a:r>
          </a:p>
          <a:p>
            <a:pPr marL="0" lvl="0" indent="0">
              <a:buNone/>
            </a:pPr>
            <a:endParaRPr lang="en-HK" sz="2000" dirty="0"/>
          </a:p>
          <a:p>
            <a:pPr marL="0" indent="0">
              <a:buNone/>
            </a:pPr>
            <a:r>
              <a:rPr lang="en-HK" sz="1800" dirty="0">
                <a:latin typeface="Menlo" panose="020B0609030804020204" pitchFamily="49" charset="0"/>
                <a:ea typeface="Menlo" panose="020B0609030804020204" pitchFamily="49" charset="0"/>
                <a:cs typeface="Menlo" panose="020B0609030804020204" pitchFamily="49" charset="0"/>
              </a:rPr>
              <a:t>	divide(head, second);</a:t>
            </a:r>
          </a:p>
          <a:p>
            <a:pPr marL="0" indent="0">
              <a:buNone/>
            </a:pPr>
            <a:endParaRPr lang="en-HK" sz="2000" dirty="0"/>
          </a:p>
          <a:p>
            <a:pPr marL="0" indent="0">
              <a:buNone/>
            </a:pPr>
            <a:r>
              <a:rPr lang="en-HK" sz="2000" dirty="0"/>
              <a:t>where </a:t>
            </a:r>
            <a:r>
              <a:rPr lang="en-HK" sz="1800" dirty="0">
                <a:latin typeface="Menlo" panose="020B0609030804020204" pitchFamily="49" charset="0"/>
                <a:ea typeface="Menlo" panose="020B0609030804020204" pitchFamily="49" charset="0"/>
                <a:cs typeface="Menlo" panose="020B0609030804020204" pitchFamily="49" charset="0"/>
              </a:rPr>
              <a:t>head</a:t>
            </a:r>
            <a:r>
              <a:rPr lang="en-HK" sz="2000" dirty="0"/>
              <a:t> points to a linked list to be divided, and after completion of the function, </a:t>
            </a:r>
            <a:r>
              <a:rPr lang="en-HK" sz="1800" dirty="0">
                <a:latin typeface="Menlo" panose="020B0609030804020204" pitchFamily="49" charset="0"/>
                <a:ea typeface="Menlo" panose="020B0609030804020204" pitchFamily="49" charset="0"/>
                <a:cs typeface="Menlo" panose="020B0609030804020204" pitchFamily="49" charset="0"/>
              </a:rPr>
              <a:t>head</a:t>
            </a:r>
            <a:r>
              <a:rPr lang="en-HK" sz="2000" dirty="0"/>
              <a:t> points to the first </a:t>
            </a:r>
            <a:r>
              <a:rPr lang="en-HK" sz="2000" dirty="0" err="1"/>
              <a:t>sublist</a:t>
            </a:r>
            <a:r>
              <a:rPr lang="en-HK" sz="2000" dirty="0"/>
              <a:t>, and </a:t>
            </a:r>
            <a:r>
              <a:rPr lang="en-HK" sz="1800" dirty="0">
                <a:latin typeface="Menlo" panose="020B0609030804020204" pitchFamily="49" charset="0"/>
                <a:ea typeface="Menlo" panose="020B0609030804020204" pitchFamily="49" charset="0"/>
                <a:cs typeface="Menlo" panose="020B0609030804020204" pitchFamily="49" charset="0"/>
              </a:rPr>
              <a:t>second</a:t>
            </a:r>
            <a:r>
              <a:rPr lang="en-HK" sz="2000" dirty="0"/>
              <a:t> points to the second </a:t>
            </a:r>
            <a:r>
              <a:rPr lang="en-HK" sz="2000" dirty="0" err="1"/>
              <a:t>sublist</a:t>
            </a:r>
            <a:r>
              <a:rPr lang="en-HK" sz="2000" dirty="0"/>
              <a:t>. </a:t>
            </a:r>
          </a:p>
          <a:p>
            <a:pPr marL="0" indent="0">
              <a:buNone/>
            </a:pPr>
            <a:endParaRPr lang="en-HK" dirty="0"/>
          </a:p>
          <a:p>
            <a:pPr marL="0" indent="0">
              <a:buNone/>
            </a:pPr>
            <a:endParaRPr lang="en-US" dirty="0"/>
          </a:p>
        </p:txBody>
      </p:sp>
      <p:sp>
        <p:nvSpPr>
          <p:cNvPr id="4" name="Slide Number Placeholder 3">
            <a:extLst>
              <a:ext uri="{FF2B5EF4-FFF2-40B4-BE49-F238E27FC236}">
                <a16:creationId xmlns:a16="http://schemas.microsoft.com/office/drawing/2014/main" id="{852A61B3-4CBD-5D41-AEB3-178A84421984}"/>
              </a:ext>
            </a:extLst>
          </p:cNvPr>
          <p:cNvSpPr>
            <a:spLocks noGrp="1"/>
          </p:cNvSpPr>
          <p:nvPr>
            <p:ph type="sldNum" sz="quarter" idx="12"/>
          </p:nvPr>
        </p:nvSpPr>
        <p:spPr/>
        <p:txBody>
          <a:bodyPr/>
          <a:lstStyle/>
          <a:p>
            <a:fld id="{A2D5F323-9395-A24C-8003-89F99F5948AE}" type="slidenum">
              <a:rPr lang="en-US" smtClean="0"/>
              <a:pPr/>
              <a:t>94</a:t>
            </a:fld>
            <a:endParaRPr lang="en-US" dirty="0"/>
          </a:p>
        </p:txBody>
      </p:sp>
      <p:sp>
        <p:nvSpPr>
          <p:cNvPr id="5" name="TextBox 4">
            <a:extLst>
              <a:ext uri="{FF2B5EF4-FFF2-40B4-BE49-F238E27FC236}">
                <a16:creationId xmlns:a16="http://schemas.microsoft.com/office/drawing/2014/main" id="{5853D443-895D-7444-9F11-7731EDB5BD98}"/>
              </a:ext>
            </a:extLst>
          </p:cNvPr>
          <p:cNvSpPr txBox="1"/>
          <p:nvPr/>
        </p:nvSpPr>
        <p:spPr>
          <a:xfrm>
            <a:off x="457200" y="5941497"/>
            <a:ext cx="1832361" cy="369332"/>
          </a:xfrm>
          <a:prstGeom prst="rect">
            <a:avLst/>
          </a:prstGeom>
          <a:noFill/>
        </p:spPr>
        <p:txBody>
          <a:bodyPr wrap="none" rtlCol="0">
            <a:spAutoFit/>
          </a:bodyPr>
          <a:lstStyle/>
          <a:p>
            <a:r>
              <a:rPr lang="en-US" dirty="0">
                <a:solidFill>
                  <a:schemeClr val="accent6"/>
                </a:solidFill>
              </a:rPr>
              <a:t>Solution:  ex6.cpp</a:t>
            </a:r>
          </a:p>
        </p:txBody>
      </p:sp>
    </p:spTree>
    <p:extLst>
      <p:ext uri="{BB962C8B-B14F-4D97-AF65-F5344CB8AC3E}">
        <p14:creationId xmlns:p14="http://schemas.microsoft.com/office/powerpoint/2010/main" val="348232731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AD78E6-D7AE-491B-AB44-E8B140DFD3A1}"/>
              </a:ext>
            </a:extLst>
          </p:cNvPr>
          <p:cNvSpPr>
            <a:spLocks noGrp="1"/>
          </p:cNvSpPr>
          <p:nvPr>
            <p:ph type="title"/>
          </p:nvPr>
        </p:nvSpPr>
        <p:spPr/>
        <p:txBody>
          <a:bodyPr/>
          <a:lstStyle/>
          <a:p>
            <a:r>
              <a:rPr lang="en-US" dirty="0"/>
              <a:t>Large Numbers</a:t>
            </a:r>
          </a:p>
        </p:txBody>
      </p:sp>
      <p:sp>
        <p:nvSpPr>
          <p:cNvPr id="6" name="Text Placeholder 5">
            <a:extLst>
              <a:ext uri="{FF2B5EF4-FFF2-40B4-BE49-F238E27FC236}">
                <a16:creationId xmlns:a16="http://schemas.microsoft.com/office/drawing/2014/main" id="{9863B923-4F17-4D98-9ED8-9A77C3C1D2FD}"/>
              </a:ext>
            </a:extLst>
          </p:cNvPr>
          <p:cNvSpPr>
            <a:spLocks noGrp="1"/>
          </p:cNvSpPr>
          <p:nvPr>
            <p:ph type="body" idx="1"/>
          </p:nvPr>
        </p:nvSpPr>
        <p:spPr/>
        <p:txBody>
          <a:bodyPr/>
          <a:lstStyle/>
          <a:p>
            <a:r>
              <a:rPr lang="en-US" dirty="0"/>
              <a:t>Tutorial Problems – Linked Lists</a:t>
            </a:r>
          </a:p>
        </p:txBody>
      </p:sp>
      <p:sp>
        <p:nvSpPr>
          <p:cNvPr id="4" name="Slide Number Placeholder 3">
            <a:extLst>
              <a:ext uri="{FF2B5EF4-FFF2-40B4-BE49-F238E27FC236}">
                <a16:creationId xmlns:a16="http://schemas.microsoft.com/office/drawing/2014/main" id="{ACD729B2-D49E-4769-90A3-50AC4D72732A}"/>
              </a:ext>
            </a:extLst>
          </p:cNvPr>
          <p:cNvSpPr>
            <a:spLocks noGrp="1"/>
          </p:cNvSpPr>
          <p:nvPr>
            <p:ph type="sldNum" sz="quarter" idx="12"/>
          </p:nvPr>
        </p:nvSpPr>
        <p:spPr/>
        <p:txBody>
          <a:bodyPr/>
          <a:lstStyle/>
          <a:p>
            <a:fld id="{A2D5F323-9395-A24C-8003-89F99F5948AE}" type="slidenum">
              <a:rPr lang="en-US" smtClean="0"/>
              <a:pPr/>
              <a:t>95</a:t>
            </a:fld>
            <a:endParaRPr lang="en-US" dirty="0"/>
          </a:p>
        </p:txBody>
      </p:sp>
    </p:spTree>
    <p:extLst>
      <p:ext uri="{BB962C8B-B14F-4D97-AF65-F5344CB8AC3E}">
        <p14:creationId xmlns:p14="http://schemas.microsoft.com/office/powerpoint/2010/main" val="289105412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Large Numbers</a:t>
            </a:r>
          </a:p>
        </p:txBody>
      </p:sp>
      <p:sp>
        <p:nvSpPr>
          <p:cNvPr id="3" name="Content Placeholder 2"/>
          <p:cNvSpPr>
            <a:spLocks noGrp="1"/>
          </p:cNvSpPr>
          <p:nvPr>
            <p:ph idx="1"/>
          </p:nvPr>
        </p:nvSpPr>
        <p:spPr>
          <a:xfrm>
            <a:off x="457200" y="1401587"/>
            <a:ext cx="8229600" cy="5165724"/>
          </a:xfrm>
        </p:spPr>
        <p:txBody>
          <a:bodyPr>
            <a:normAutofit/>
          </a:bodyPr>
          <a:lstStyle/>
          <a:p>
            <a:r>
              <a:rPr lang="en-US" sz="2200" dirty="0"/>
              <a:t>The largest integer that can be stored using a 32-bit </a:t>
            </a:r>
            <a:r>
              <a:rPr lang="en-US" sz="2200" b="1" dirty="0" err="1">
                <a:latin typeface="Menlo Regular"/>
                <a:cs typeface="Menlo Regular"/>
              </a:rPr>
              <a:t>int</a:t>
            </a:r>
            <a:r>
              <a:rPr lang="en-US" sz="2200" dirty="0"/>
              <a:t> data type is 2,147,483,647.  </a:t>
            </a:r>
          </a:p>
          <a:p>
            <a:r>
              <a:rPr lang="en-US" sz="2200" dirty="0"/>
              <a:t>We are going to implement a linked list to store an arbitrarily large number.  Making use of the linked list data structure, we write a program to determine if a larger number is bigger than the other one.</a:t>
            </a:r>
          </a:p>
          <a:p>
            <a:endParaRPr lang="en-US" dirty="0"/>
          </a:p>
          <a:p>
            <a:endParaRPr lang="en-US" dirty="0"/>
          </a:p>
          <a:p>
            <a:endParaRPr lang="en-US" dirty="0"/>
          </a:p>
          <a:p>
            <a:endParaRPr lang="en-US" dirty="0">
              <a:solidFill>
                <a:srgbClr val="FF0000"/>
              </a:solidFill>
            </a:endParaRPr>
          </a:p>
          <a:p>
            <a:endParaRPr lang="en-US" dirty="0">
              <a:solidFill>
                <a:srgbClr val="FF0000"/>
              </a:solidFill>
            </a:endParaRPr>
          </a:p>
          <a:p>
            <a:r>
              <a:rPr lang="en-US" sz="2200" dirty="0">
                <a:solidFill>
                  <a:srgbClr val="FF0000"/>
                </a:solidFill>
              </a:rPr>
              <a:t>A template program </a:t>
            </a:r>
            <a:r>
              <a:rPr lang="en-US" sz="2200" b="1" dirty="0" err="1">
                <a:solidFill>
                  <a:srgbClr val="FF0000"/>
                </a:solidFill>
              </a:rPr>
              <a:t>largenum_incomplete.cpp</a:t>
            </a:r>
            <a:r>
              <a:rPr lang="en-US" sz="2200" dirty="0">
                <a:solidFill>
                  <a:srgbClr val="FF0000"/>
                </a:solidFill>
              </a:rPr>
              <a:t> is provided to you.</a:t>
            </a:r>
          </a:p>
          <a:p>
            <a:endParaRPr lang="en-US" sz="2200" dirty="0">
              <a:solidFill>
                <a:srgbClr val="FF0000"/>
              </a:solidFill>
            </a:endParaRPr>
          </a:p>
          <a:p>
            <a:endParaRPr lang="en-US" dirty="0"/>
          </a:p>
          <a:p>
            <a:endParaRPr lang="en-US" dirty="0"/>
          </a:p>
        </p:txBody>
      </p:sp>
      <p:sp>
        <p:nvSpPr>
          <p:cNvPr id="4" name="Slide Number Placeholder 3"/>
          <p:cNvSpPr>
            <a:spLocks noGrp="1"/>
          </p:cNvSpPr>
          <p:nvPr>
            <p:ph type="sldNum" sz="quarter" idx="12"/>
          </p:nvPr>
        </p:nvSpPr>
        <p:spPr/>
        <p:txBody>
          <a:bodyPr/>
          <a:lstStyle/>
          <a:p>
            <a:fld id="{A2D5F323-9395-A24C-8003-89F99F5948AE}" type="slidenum">
              <a:rPr lang="en-US" smtClean="0"/>
              <a:pPr/>
              <a:t>96</a:t>
            </a:fld>
            <a:endParaRPr lang="en-US"/>
          </a:p>
        </p:txBody>
      </p:sp>
      <p:sp>
        <p:nvSpPr>
          <p:cNvPr id="6" name="Rectangle 5"/>
          <p:cNvSpPr/>
          <p:nvPr/>
        </p:nvSpPr>
        <p:spPr>
          <a:xfrm>
            <a:off x="679247" y="4256279"/>
            <a:ext cx="8007553" cy="595394"/>
          </a:xfrm>
          <a:prstGeom prst="rect">
            <a:avLst/>
          </a:prstGeom>
          <a:solidFill>
            <a:schemeClr val="accent3">
              <a:lumMod val="40000"/>
              <a:lumOff val="6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200" dirty="0" err="1">
                <a:latin typeface="Menlo Regular"/>
                <a:cs typeface="Menlo Regular"/>
              </a:rPr>
              <a:t>expr</a:t>
            </a:r>
            <a:r>
              <a:rPr lang="en-US" sz="1200" dirty="0">
                <a:latin typeface="Menlo Regular"/>
                <a:cs typeface="Menlo Regular"/>
              </a:rPr>
              <a:t>&gt; </a:t>
            </a:r>
            <a:r>
              <a:rPr lang="en-US" sz="1200" dirty="0">
                <a:solidFill>
                  <a:schemeClr val="accent6">
                    <a:lumMod val="75000"/>
                  </a:schemeClr>
                </a:solidFill>
                <a:latin typeface="Menlo Regular"/>
                <a:cs typeface="Menlo Regular"/>
              </a:rPr>
              <a:t>379821468310123801270301238974908123098 &gt; 232378221392038248429490840198341389</a:t>
            </a:r>
          </a:p>
          <a:p>
            <a:r>
              <a:rPr lang="en-US" sz="1200" dirty="0">
                <a:solidFill>
                  <a:schemeClr val="tx1"/>
                </a:solidFill>
                <a:latin typeface="Menlo Regular"/>
                <a:cs typeface="Menlo Regular"/>
              </a:rPr>
              <a:t>Yes, 379821468310123801270301238974908123098 is larger.</a:t>
            </a:r>
          </a:p>
          <a:p>
            <a:endParaRPr lang="en-US" sz="1200" dirty="0">
              <a:solidFill>
                <a:schemeClr val="accent6">
                  <a:lumMod val="75000"/>
                </a:schemeClr>
              </a:solidFill>
              <a:latin typeface="Menlo Regular"/>
              <a:cs typeface="Menlo Regular"/>
            </a:endParaRPr>
          </a:p>
        </p:txBody>
      </p:sp>
      <p:sp>
        <p:nvSpPr>
          <p:cNvPr id="7" name="TextBox 6"/>
          <p:cNvSpPr txBox="1"/>
          <p:nvPr/>
        </p:nvSpPr>
        <p:spPr>
          <a:xfrm>
            <a:off x="589327" y="3886947"/>
            <a:ext cx="4628190" cy="369332"/>
          </a:xfrm>
          <a:prstGeom prst="rect">
            <a:avLst/>
          </a:prstGeom>
          <a:noFill/>
        </p:spPr>
        <p:txBody>
          <a:bodyPr wrap="none" rtlCol="0">
            <a:spAutoFit/>
          </a:bodyPr>
          <a:lstStyle/>
          <a:p>
            <a:r>
              <a:rPr lang="en-US" dirty="0">
                <a:latin typeface="Segoe Print"/>
                <a:cs typeface="Segoe Print"/>
              </a:rPr>
              <a:t>Sample output (user input in </a:t>
            </a:r>
            <a:r>
              <a:rPr lang="en-US" dirty="0">
                <a:solidFill>
                  <a:srgbClr val="E46C0A"/>
                </a:solidFill>
                <a:latin typeface="Segoe Print"/>
                <a:cs typeface="Segoe Print"/>
              </a:rPr>
              <a:t>orange</a:t>
            </a:r>
            <a:r>
              <a:rPr lang="en-US" dirty="0">
                <a:latin typeface="Segoe Print"/>
                <a:cs typeface="Segoe Print"/>
              </a:rPr>
              <a:t>):</a:t>
            </a:r>
          </a:p>
        </p:txBody>
      </p:sp>
      <p:sp>
        <p:nvSpPr>
          <p:cNvPr id="8" name="Rounded Rectangle 7"/>
          <p:cNvSpPr/>
          <p:nvPr/>
        </p:nvSpPr>
        <p:spPr>
          <a:xfrm>
            <a:off x="5347395" y="3635887"/>
            <a:ext cx="3516597" cy="502120"/>
          </a:xfrm>
          <a:prstGeom prst="round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a:latin typeface="Segoe Print" pitchFamily="2" charset="0"/>
              </a:rPr>
              <a:t>The two input numbers are separated by "</a:t>
            </a:r>
            <a:r>
              <a:rPr lang="en-US" sz="1200" dirty="0">
                <a:latin typeface="Menlo Regular"/>
                <a:cs typeface="Menlo Regular"/>
              </a:rPr>
              <a:t> &gt; </a:t>
            </a:r>
            <a:r>
              <a:rPr lang="en-US" sz="1200" dirty="0">
                <a:latin typeface="Segoe Print" pitchFamily="2" charset="0"/>
              </a:rPr>
              <a:t>"</a:t>
            </a:r>
            <a:endParaRPr lang="en-US" sz="1200" b="1" dirty="0">
              <a:latin typeface="Menlo Regular"/>
              <a:cs typeface="Menlo Regular"/>
            </a:endParaRPr>
          </a:p>
        </p:txBody>
      </p:sp>
      <p:sp>
        <p:nvSpPr>
          <p:cNvPr id="9" name="Rectangle 8"/>
          <p:cNvSpPr/>
          <p:nvPr/>
        </p:nvSpPr>
        <p:spPr>
          <a:xfrm>
            <a:off x="679247" y="4886164"/>
            <a:ext cx="8007553" cy="595394"/>
          </a:xfrm>
          <a:prstGeom prst="rect">
            <a:avLst/>
          </a:prstGeom>
          <a:solidFill>
            <a:schemeClr val="accent3">
              <a:lumMod val="40000"/>
              <a:lumOff val="6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200" dirty="0" err="1">
                <a:latin typeface="Menlo Regular"/>
                <a:cs typeface="Menlo Regular"/>
              </a:rPr>
              <a:t>expr</a:t>
            </a:r>
            <a:r>
              <a:rPr lang="en-US" sz="1200" dirty="0">
                <a:latin typeface="Menlo Regular"/>
                <a:cs typeface="Menlo Regular"/>
              </a:rPr>
              <a:t>&gt; </a:t>
            </a:r>
            <a:r>
              <a:rPr lang="en-US" sz="1200" dirty="0">
                <a:solidFill>
                  <a:schemeClr val="accent6">
                    <a:lumMod val="75000"/>
                  </a:schemeClr>
                </a:solidFill>
                <a:latin typeface="Menlo Regular"/>
                <a:cs typeface="Menlo Regular"/>
              </a:rPr>
              <a:t>232378221392038248429490840198341389 &gt; 379821468310123801270301238974908123098</a:t>
            </a:r>
          </a:p>
          <a:p>
            <a:r>
              <a:rPr lang="en-US" sz="1200" dirty="0">
                <a:solidFill>
                  <a:schemeClr val="tx1"/>
                </a:solidFill>
                <a:latin typeface="Menlo Regular"/>
                <a:cs typeface="Menlo Regular"/>
              </a:rPr>
              <a:t>No, 379821468310123801270301238974908123098 is not larger.</a:t>
            </a:r>
          </a:p>
          <a:p>
            <a:endParaRPr lang="en-US" sz="1200" dirty="0">
              <a:solidFill>
                <a:schemeClr val="accent6">
                  <a:lumMod val="75000"/>
                </a:schemeClr>
              </a:solidFill>
              <a:latin typeface="Menlo Regular"/>
              <a:cs typeface="Menlo Regular"/>
            </a:endParaRPr>
          </a:p>
        </p:txBody>
      </p:sp>
      <p:sp>
        <p:nvSpPr>
          <p:cNvPr id="10" name="TextBox 9">
            <a:extLst>
              <a:ext uri="{FF2B5EF4-FFF2-40B4-BE49-F238E27FC236}">
                <a16:creationId xmlns:a16="http://schemas.microsoft.com/office/drawing/2014/main" id="{35C3350E-686E-7740-AA7F-AC392154139E}"/>
              </a:ext>
            </a:extLst>
          </p:cNvPr>
          <p:cNvSpPr txBox="1"/>
          <p:nvPr/>
        </p:nvSpPr>
        <p:spPr>
          <a:xfrm>
            <a:off x="457200" y="6211669"/>
            <a:ext cx="7485884" cy="646331"/>
          </a:xfrm>
          <a:prstGeom prst="rect">
            <a:avLst/>
          </a:prstGeom>
          <a:noFill/>
        </p:spPr>
        <p:txBody>
          <a:bodyPr wrap="square" rtlCol="0">
            <a:spAutoFit/>
          </a:bodyPr>
          <a:lstStyle/>
          <a:p>
            <a:r>
              <a:rPr lang="en-US" b="1" dirty="0" err="1">
                <a:solidFill>
                  <a:schemeClr val="accent6">
                    <a:lumMod val="75000"/>
                  </a:schemeClr>
                </a:solidFill>
              </a:rPr>
              <a:t>largenum.cpp</a:t>
            </a:r>
            <a:r>
              <a:rPr lang="en-US" b="1" dirty="0">
                <a:solidFill>
                  <a:schemeClr val="accent6">
                    <a:lumMod val="75000"/>
                  </a:schemeClr>
                </a:solidFill>
              </a:rPr>
              <a:t> provides the completed version of this tutorial problem.  </a:t>
            </a:r>
            <a:br>
              <a:rPr lang="en-US" b="1" dirty="0">
                <a:solidFill>
                  <a:schemeClr val="accent6">
                    <a:lumMod val="75000"/>
                  </a:schemeClr>
                </a:solidFill>
              </a:rPr>
            </a:br>
            <a:r>
              <a:rPr lang="en-US" b="1" dirty="0">
                <a:solidFill>
                  <a:schemeClr val="accent6">
                    <a:lumMod val="75000"/>
                  </a:schemeClr>
                </a:solidFill>
              </a:rPr>
              <a:t>You may compile and run it to see the expected results first.</a:t>
            </a:r>
          </a:p>
        </p:txBody>
      </p:sp>
    </p:spTree>
    <p:extLst>
      <p:ext uri="{BB962C8B-B14F-4D97-AF65-F5344CB8AC3E}">
        <p14:creationId xmlns:p14="http://schemas.microsoft.com/office/powerpoint/2010/main" val="28142726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Array Input</a:t>
            </a:r>
          </a:p>
        </p:txBody>
      </p:sp>
      <p:sp>
        <p:nvSpPr>
          <p:cNvPr id="3" name="Content Placeholder 2"/>
          <p:cNvSpPr>
            <a:spLocks noGrp="1"/>
          </p:cNvSpPr>
          <p:nvPr>
            <p:ph idx="1"/>
          </p:nvPr>
        </p:nvSpPr>
        <p:spPr>
          <a:xfrm>
            <a:off x="457199" y="1446245"/>
            <a:ext cx="8354733" cy="4679918"/>
          </a:xfrm>
        </p:spPr>
        <p:txBody>
          <a:bodyPr/>
          <a:lstStyle/>
          <a:p>
            <a:r>
              <a:rPr lang="en-US" dirty="0"/>
              <a:t>We obtain a large number from the user input as an arbitrarily long string of digits.  Hence, we need an array that can grow its capacity dynamically to store the arbitrarily long string.</a:t>
            </a:r>
          </a:p>
          <a:p>
            <a:r>
              <a:rPr lang="en-US" dirty="0"/>
              <a:t>The following helper function has been written for you to read in a long string of digits and store it in a dynamic array.</a:t>
            </a:r>
            <a:br>
              <a:rPr lang="en-US" dirty="0"/>
            </a:br>
            <a:br>
              <a:rPr lang="en-US" dirty="0"/>
            </a:br>
            <a:br>
              <a:rPr lang="en-US" dirty="0"/>
            </a:br>
            <a:endParaRPr lang="en-US" dirty="0"/>
          </a:p>
        </p:txBody>
      </p:sp>
      <p:sp>
        <p:nvSpPr>
          <p:cNvPr id="4" name="Slide Number Placeholder 3"/>
          <p:cNvSpPr>
            <a:spLocks noGrp="1"/>
          </p:cNvSpPr>
          <p:nvPr>
            <p:ph type="sldNum" sz="quarter" idx="12"/>
          </p:nvPr>
        </p:nvSpPr>
        <p:spPr/>
        <p:txBody>
          <a:bodyPr/>
          <a:lstStyle/>
          <a:p>
            <a:fld id="{A2D5F323-9395-A24C-8003-89F99F5948AE}" type="slidenum">
              <a:rPr lang="en-US" smtClean="0"/>
              <a:pPr/>
              <a:t>97</a:t>
            </a:fld>
            <a:endParaRPr lang="en-US"/>
          </a:p>
        </p:txBody>
      </p:sp>
      <p:sp>
        <p:nvSpPr>
          <p:cNvPr id="9" name="Rectangle 8"/>
          <p:cNvSpPr/>
          <p:nvPr/>
        </p:nvSpPr>
        <p:spPr>
          <a:xfrm>
            <a:off x="1306397" y="3816961"/>
            <a:ext cx="7176950" cy="1634633"/>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400" dirty="0">
                <a:solidFill>
                  <a:schemeClr val="tx1">
                    <a:lumMod val="50000"/>
                    <a:lumOff val="50000"/>
                  </a:schemeClr>
                </a:solidFill>
                <a:latin typeface="Menlo Regular"/>
                <a:cs typeface="Menlo Regular"/>
              </a:rPr>
              <a:t>// get a number from a user</a:t>
            </a:r>
          </a:p>
          <a:p>
            <a:r>
              <a:rPr lang="en-US" sz="1400" dirty="0">
                <a:solidFill>
                  <a:schemeClr val="tx1">
                    <a:lumMod val="50000"/>
                    <a:lumOff val="50000"/>
                  </a:schemeClr>
                </a:solidFill>
                <a:latin typeface="Menlo Regular"/>
                <a:cs typeface="Menlo Regular"/>
              </a:rPr>
              <a:t>// by reading character by character until a space is hit</a:t>
            </a:r>
          </a:p>
          <a:p>
            <a:r>
              <a:rPr lang="en-US" sz="1400" dirty="0">
                <a:solidFill>
                  <a:schemeClr val="tx1">
                    <a:lumMod val="50000"/>
                    <a:lumOff val="50000"/>
                  </a:schemeClr>
                </a:solidFill>
                <a:latin typeface="Menlo Regular"/>
                <a:cs typeface="Menlo Regular"/>
              </a:rPr>
              <a:t>// use dynamic array to store the digits</a:t>
            </a:r>
          </a:p>
          <a:p>
            <a:r>
              <a:rPr lang="en-US" sz="1400" dirty="0">
                <a:solidFill>
                  <a:schemeClr val="tx1">
                    <a:lumMod val="50000"/>
                    <a:lumOff val="50000"/>
                  </a:schemeClr>
                </a:solidFill>
                <a:latin typeface="Menlo Regular"/>
                <a:cs typeface="Menlo Regular"/>
              </a:rPr>
              <a:t>// digits:  character array that stores the digits of the number</a:t>
            </a:r>
          </a:p>
          <a:p>
            <a:r>
              <a:rPr lang="en-US" sz="1400" dirty="0">
                <a:solidFill>
                  <a:schemeClr val="tx1">
                    <a:lumMod val="50000"/>
                    <a:lumOff val="50000"/>
                  </a:schemeClr>
                </a:solidFill>
                <a:latin typeface="Menlo Regular"/>
                <a:cs typeface="Menlo Regular"/>
              </a:rPr>
              <a:t>// </a:t>
            </a:r>
            <a:r>
              <a:rPr lang="en-US" sz="1400" dirty="0" err="1">
                <a:solidFill>
                  <a:schemeClr val="tx1">
                    <a:lumMod val="50000"/>
                    <a:lumOff val="50000"/>
                  </a:schemeClr>
                </a:solidFill>
                <a:latin typeface="Menlo Regular"/>
                <a:cs typeface="Menlo Regular"/>
              </a:rPr>
              <a:t>numDigits</a:t>
            </a:r>
            <a:r>
              <a:rPr lang="en-US" sz="1400" dirty="0">
                <a:solidFill>
                  <a:schemeClr val="tx1">
                    <a:lumMod val="50000"/>
                    <a:lumOff val="50000"/>
                  </a:schemeClr>
                </a:solidFill>
                <a:latin typeface="Menlo Regular"/>
                <a:cs typeface="Menlo Regular"/>
              </a:rPr>
              <a:t>: number of digits read from input</a:t>
            </a:r>
          </a:p>
          <a:p>
            <a:r>
              <a:rPr lang="en-US" sz="1400" dirty="0">
                <a:solidFill>
                  <a:schemeClr val="tx1"/>
                </a:solidFill>
                <a:latin typeface="Menlo Regular"/>
                <a:cs typeface="Menlo Regular"/>
              </a:rPr>
              <a:t>void </a:t>
            </a:r>
            <a:r>
              <a:rPr lang="en-US" sz="1400" b="1" dirty="0" err="1">
                <a:solidFill>
                  <a:schemeClr val="tx1"/>
                </a:solidFill>
                <a:latin typeface="Menlo Regular"/>
                <a:cs typeface="Menlo Regular"/>
              </a:rPr>
              <a:t>input_num</a:t>
            </a:r>
            <a:r>
              <a:rPr lang="en-US" sz="1400" dirty="0">
                <a:solidFill>
                  <a:schemeClr val="tx1"/>
                </a:solidFill>
                <a:latin typeface="Menlo Regular"/>
                <a:cs typeface="Menlo Regular"/>
              </a:rPr>
              <a:t>(char * &amp; digits, </a:t>
            </a:r>
            <a:r>
              <a:rPr lang="en-US" sz="1400" dirty="0" err="1">
                <a:solidFill>
                  <a:schemeClr val="tx1"/>
                </a:solidFill>
                <a:latin typeface="Menlo Regular"/>
                <a:cs typeface="Menlo Regular"/>
              </a:rPr>
              <a:t>int</a:t>
            </a:r>
            <a:r>
              <a:rPr lang="en-US" sz="1400" dirty="0">
                <a:solidFill>
                  <a:schemeClr val="tx1"/>
                </a:solidFill>
                <a:latin typeface="Menlo Regular"/>
                <a:cs typeface="Menlo Regular"/>
              </a:rPr>
              <a:t> &amp; </a:t>
            </a:r>
            <a:r>
              <a:rPr lang="en-US" sz="1400" dirty="0" err="1">
                <a:solidFill>
                  <a:schemeClr val="tx1"/>
                </a:solidFill>
                <a:latin typeface="Menlo Regular"/>
                <a:cs typeface="Menlo Regular"/>
              </a:rPr>
              <a:t>numDigits</a:t>
            </a:r>
            <a:r>
              <a:rPr lang="en-US" sz="1400" dirty="0">
                <a:solidFill>
                  <a:schemeClr val="tx1"/>
                </a:solidFill>
                <a:latin typeface="Menlo Regular"/>
                <a:cs typeface="Menlo Regular"/>
              </a:rPr>
              <a:t>);</a:t>
            </a:r>
          </a:p>
        </p:txBody>
      </p:sp>
    </p:spTree>
    <p:extLst>
      <p:ext uri="{BB962C8B-B14F-4D97-AF65-F5344CB8AC3E}">
        <p14:creationId xmlns:p14="http://schemas.microsoft.com/office/powerpoint/2010/main" val="160225904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Lists for Large Numbers</a:t>
            </a:r>
          </a:p>
        </p:txBody>
      </p:sp>
      <p:sp>
        <p:nvSpPr>
          <p:cNvPr id="3" name="Content Placeholder 2"/>
          <p:cNvSpPr>
            <a:spLocks noGrp="1"/>
          </p:cNvSpPr>
          <p:nvPr>
            <p:ph idx="1"/>
          </p:nvPr>
        </p:nvSpPr>
        <p:spPr/>
        <p:txBody>
          <a:bodyPr/>
          <a:lstStyle/>
          <a:p>
            <a:r>
              <a:rPr lang="en-US" dirty="0"/>
              <a:t>A large number is segmented into chunks of 5 digits, starting from the least significant digit.  The </a:t>
            </a:r>
            <a:r>
              <a:rPr lang="en-US" b="1" dirty="0">
                <a:solidFill>
                  <a:schemeClr val="accent6">
                    <a:lumMod val="75000"/>
                  </a:schemeClr>
                </a:solidFill>
              </a:rPr>
              <a:t>value</a:t>
            </a:r>
            <a:r>
              <a:rPr lang="en-US" dirty="0">
                <a:solidFill>
                  <a:schemeClr val="accent6">
                    <a:lumMod val="75000"/>
                  </a:schemeClr>
                </a:solidFill>
              </a:rPr>
              <a:t> </a:t>
            </a:r>
            <a:r>
              <a:rPr lang="en-US" dirty="0"/>
              <a:t>of each chunk is then stored in a node of a linked list.</a:t>
            </a:r>
          </a:p>
          <a:p>
            <a:endParaRPr lang="en-US" dirty="0"/>
          </a:p>
          <a:p>
            <a:endParaRPr lang="en-US" dirty="0"/>
          </a:p>
          <a:p>
            <a:endParaRPr lang="en-US" dirty="0"/>
          </a:p>
          <a:p>
            <a:endParaRPr lang="en-US" dirty="0"/>
          </a:p>
          <a:p>
            <a:endParaRPr lang="en-US" dirty="0"/>
          </a:p>
          <a:p>
            <a:r>
              <a:rPr lang="en-US" dirty="0"/>
              <a:t>We define a node structure as:</a:t>
            </a:r>
          </a:p>
        </p:txBody>
      </p:sp>
      <p:sp>
        <p:nvSpPr>
          <p:cNvPr id="4" name="Slide Number Placeholder 3"/>
          <p:cNvSpPr>
            <a:spLocks noGrp="1"/>
          </p:cNvSpPr>
          <p:nvPr>
            <p:ph type="sldNum" sz="quarter" idx="12"/>
          </p:nvPr>
        </p:nvSpPr>
        <p:spPr/>
        <p:txBody>
          <a:bodyPr/>
          <a:lstStyle/>
          <a:p>
            <a:fld id="{A2D5F323-9395-A24C-8003-89F99F5948AE}" type="slidenum">
              <a:rPr lang="en-US" smtClean="0"/>
              <a:pPr/>
              <a:t>98</a:t>
            </a:fld>
            <a:endParaRPr lang="en-US" dirty="0"/>
          </a:p>
        </p:txBody>
      </p:sp>
      <p:sp>
        <p:nvSpPr>
          <p:cNvPr id="5" name="TextBox 4"/>
          <p:cNvSpPr txBox="1"/>
          <p:nvPr/>
        </p:nvSpPr>
        <p:spPr>
          <a:xfrm>
            <a:off x="836283" y="2662423"/>
            <a:ext cx="1243700" cy="369332"/>
          </a:xfrm>
          <a:prstGeom prst="rect">
            <a:avLst/>
          </a:prstGeom>
          <a:noFill/>
        </p:spPr>
        <p:txBody>
          <a:bodyPr wrap="none" rtlCol="0">
            <a:spAutoFit/>
          </a:bodyPr>
          <a:lstStyle/>
          <a:p>
            <a:r>
              <a:rPr lang="en-US" dirty="0">
                <a:latin typeface="Segoe Print"/>
                <a:cs typeface="Segoe Print"/>
              </a:rPr>
              <a:t>Example:</a:t>
            </a:r>
          </a:p>
        </p:txBody>
      </p:sp>
      <p:sp>
        <p:nvSpPr>
          <p:cNvPr id="6" name="TextBox 5"/>
          <p:cNvSpPr txBox="1"/>
          <p:nvPr/>
        </p:nvSpPr>
        <p:spPr>
          <a:xfrm>
            <a:off x="977401" y="3103452"/>
            <a:ext cx="4995403" cy="369332"/>
          </a:xfrm>
          <a:prstGeom prst="rect">
            <a:avLst/>
          </a:prstGeom>
          <a:noFill/>
        </p:spPr>
        <p:txBody>
          <a:bodyPr wrap="none" rtlCol="0">
            <a:spAutoFit/>
          </a:bodyPr>
          <a:lstStyle/>
          <a:p>
            <a:r>
              <a:rPr lang="en-US" dirty="0"/>
              <a:t>For the number 12345678, the linked list looks like:</a:t>
            </a:r>
          </a:p>
        </p:txBody>
      </p:sp>
      <p:sp>
        <p:nvSpPr>
          <p:cNvPr id="7" name="TextBox 6"/>
          <p:cNvSpPr txBox="1"/>
          <p:nvPr/>
        </p:nvSpPr>
        <p:spPr>
          <a:xfrm>
            <a:off x="977401" y="4142676"/>
            <a:ext cx="5722615" cy="369332"/>
          </a:xfrm>
          <a:prstGeom prst="rect">
            <a:avLst/>
          </a:prstGeom>
          <a:noFill/>
        </p:spPr>
        <p:txBody>
          <a:bodyPr wrap="none" rtlCol="0">
            <a:spAutoFit/>
          </a:bodyPr>
          <a:lstStyle/>
          <a:p>
            <a:r>
              <a:rPr lang="en-US" dirty="0"/>
              <a:t>For the number 43323000089500012, the linked looks like:</a:t>
            </a:r>
          </a:p>
        </p:txBody>
      </p:sp>
      <p:grpSp>
        <p:nvGrpSpPr>
          <p:cNvPr id="14" name="Group 13"/>
          <p:cNvGrpSpPr/>
          <p:nvPr/>
        </p:nvGrpSpPr>
        <p:grpSpPr>
          <a:xfrm>
            <a:off x="2794963" y="3545752"/>
            <a:ext cx="1207618" cy="329184"/>
            <a:chOff x="3595652" y="5076750"/>
            <a:chExt cx="1207618" cy="329184"/>
          </a:xfrm>
        </p:grpSpPr>
        <p:sp>
          <p:nvSpPr>
            <p:cNvPr id="15" name="Rectangle 14"/>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123</a:t>
              </a:r>
            </a:p>
          </p:txBody>
        </p:sp>
        <p:sp>
          <p:nvSpPr>
            <p:cNvPr id="16" name="Rectangle 15"/>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grpSp>
        <p:nvGrpSpPr>
          <p:cNvPr id="17" name="Group 16"/>
          <p:cNvGrpSpPr/>
          <p:nvPr/>
        </p:nvGrpSpPr>
        <p:grpSpPr>
          <a:xfrm>
            <a:off x="4339408" y="3545752"/>
            <a:ext cx="1207618" cy="329184"/>
            <a:chOff x="3595652" y="5076750"/>
            <a:chExt cx="1207618" cy="329184"/>
          </a:xfrm>
        </p:grpSpPr>
        <p:sp>
          <p:nvSpPr>
            <p:cNvPr id="18" name="Rectangle 17"/>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45678</a:t>
              </a:r>
            </a:p>
          </p:txBody>
        </p:sp>
        <p:sp>
          <p:nvSpPr>
            <p:cNvPr id="19" name="Rectangle 18"/>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cxnSp>
        <p:nvCxnSpPr>
          <p:cNvPr id="22" name="Straight Arrow Connector 21"/>
          <p:cNvCxnSpPr/>
          <p:nvPr/>
        </p:nvCxnSpPr>
        <p:spPr>
          <a:xfrm flipV="1">
            <a:off x="3785330" y="3710344"/>
            <a:ext cx="554078" cy="36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5343137" y="3714000"/>
            <a:ext cx="42239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24" name="Group 37"/>
          <p:cNvGrpSpPr/>
          <p:nvPr/>
        </p:nvGrpSpPr>
        <p:grpSpPr>
          <a:xfrm>
            <a:off x="5785077" y="3596552"/>
            <a:ext cx="91440" cy="228600"/>
            <a:chOff x="8102500" y="5127550"/>
            <a:chExt cx="91440" cy="228600"/>
          </a:xfrm>
        </p:grpSpPr>
        <p:cxnSp>
          <p:nvCxnSpPr>
            <p:cNvPr id="25" name="Straight Connector 24"/>
            <p:cNvCxnSpPr/>
            <p:nvPr/>
          </p:nvCxnSpPr>
          <p:spPr>
            <a:xfrm>
              <a:off x="8102500" y="5127550"/>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8148220" y="5161510"/>
              <a:ext cx="0" cy="160681"/>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8193940" y="5185969"/>
              <a:ext cx="0" cy="111761"/>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28" name="Group 12"/>
          <p:cNvGrpSpPr/>
          <p:nvPr/>
        </p:nvGrpSpPr>
        <p:grpSpPr>
          <a:xfrm>
            <a:off x="3012302" y="4581259"/>
            <a:ext cx="1207618" cy="329184"/>
            <a:chOff x="2023494" y="5076750"/>
            <a:chExt cx="1207618" cy="329184"/>
          </a:xfrm>
        </p:grpSpPr>
        <p:sp>
          <p:nvSpPr>
            <p:cNvPr id="29" name="Rectangle 28"/>
            <p:cNvSpPr/>
            <p:nvPr/>
          </p:nvSpPr>
          <p:spPr>
            <a:xfrm>
              <a:off x="2023494"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32300</a:t>
              </a:r>
            </a:p>
          </p:txBody>
        </p:sp>
        <p:sp>
          <p:nvSpPr>
            <p:cNvPr id="30" name="Rectangle 29"/>
            <p:cNvSpPr/>
            <p:nvPr/>
          </p:nvSpPr>
          <p:spPr>
            <a:xfrm>
              <a:off x="2798906"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grpSp>
        <p:nvGrpSpPr>
          <p:cNvPr id="31" name="Group 13"/>
          <p:cNvGrpSpPr/>
          <p:nvPr/>
        </p:nvGrpSpPr>
        <p:grpSpPr>
          <a:xfrm>
            <a:off x="4556748" y="4581259"/>
            <a:ext cx="1207618" cy="329184"/>
            <a:chOff x="3595652" y="5076750"/>
            <a:chExt cx="1207618" cy="329184"/>
          </a:xfrm>
        </p:grpSpPr>
        <p:sp>
          <p:nvSpPr>
            <p:cNvPr id="32" name="Rectangle 31"/>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895</a:t>
              </a:r>
            </a:p>
          </p:txBody>
        </p:sp>
        <p:sp>
          <p:nvSpPr>
            <p:cNvPr id="33" name="Rectangle 32"/>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grpSp>
        <p:nvGrpSpPr>
          <p:cNvPr id="37" name="Group 36"/>
          <p:cNvGrpSpPr/>
          <p:nvPr/>
        </p:nvGrpSpPr>
        <p:grpSpPr>
          <a:xfrm>
            <a:off x="6101193" y="4581259"/>
            <a:ext cx="1207618" cy="329184"/>
            <a:chOff x="3595652" y="5076750"/>
            <a:chExt cx="1207618" cy="329184"/>
          </a:xfrm>
        </p:grpSpPr>
        <p:sp>
          <p:nvSpPr>
            <p:cNvPr id="38" name="Rectangle 37"/>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12</a:t>
              </a:r>
            </a:p>
          </p:txBody>
        </p:sp>
        <p:sp>
          <p:nvSpPr>
            <p:cNvPr id="39" name="Rectangle 38"/>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cxnSp>
        <p:nvCxnSpPr>
          <p:cNvPr id="40" name="Straight Arrow Connector 39"/>
          <p:cNvCxnSpPr>
            <a:endCxn id="32" idx="1"/>
          </p:cNvCxnSpPr>
          <p:nvPr/>
        </p:nvCxnSpPr>
        <p:spPr>
          <a:xfrm flipV="1">
            <a:off x="4002670" y="4745851"/>
            <a:ext cx="554078" cy="36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flipV="1">
            <a:off x="5547116" y="4745851"/>
            <a:ext cx="554078" cy="36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a:off x="7104922" y="4749507"/>
            <a:ext cx="42239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44" name="Group 37"/>
          <p:cNvGrpSpPr/>
          <p:nvPr/>
        </p:nvGrpSpPr>
        <p:grpSpPr>
          <a:xfrm>
            <a:off x="7546862" y="4632059"/>
            <a:ext cx="91440" cy="228600"/>
            <a:chOff x="8102500" y="5127550"/>
            <a:chExt cx="91440" cy="228600"/>
          </a:xfrm>
        </p:grpSpPr>
        <p:cxnSp>
          <p:nvCxnSpPr>
            <p:cNvPr id="45" name="Straight Connector 44"/>
            <p:cNvCxnSpPr/>
            <p:nvPr/>
          </p:nvCxnSpPr>
          <p:spPr>
            <a:xfrm>
              <a:off x="8102500" y="5127550"/>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8148220" y="5161510"/>
              <a:ext cx="0" cy="160681"/>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8193940" y="5185969"/>
              <a:ext cx="0" cy="111761"/>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48" name="Group 12"/>
          <p:cNvGrpSpPr/>
          <p:nvPr/>
        </p:nvGrpSpPr>
        <p:grpSpPr>
          <a:xfrm>
            <a:off x="1476174" y="4584915"/>
            <a:ext cx="1207618" cy="329184"/>
            <a:chOff x="2023494" y="5076750"/>
            <a:chExt cx="1207618" cy="329184"/>
          </a:xfrm>
        </p:grpSpPr>
        <p:sp>
          <p:nvSpPr>
            <p:cNvPr id="49" name="Rectangle 48"/>
            <p:cNvSpPr/>
            <p:nvPr/>
          </p:nvSpPr>
          <p:spPr>
            <a:xfrm>
              <a:off x="2023494"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43</a:t>
              </a:r>
            </a:p>
          </p:txBody>
        </p:sp>
        <p:sp>
          <p:nvSpPr>
            <p:cNvPr id="50" name="Rectangle 49"/>
            <p:cNvSpPr/>
            <p:nvPr/>
          </p:nvSpPr>
          <p:spPr>
            <a:xfrm>
              <a:off x="2798906"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cxnSp>
        <p:nvCxnSpPr>
          <p:cNvPr id="51" name="Straight Arrow Connector 50"/>
          <p:cNvCxnSpPr/>
          <p:nvPr/>
        </p:nvCxnSpPr>
        <p:spPr>
          <a:xfrm flipV="1">
            <a:off x="2466542" y="4749507"/>
            <a:ext cx="554078" cy="36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3" name="Rectangle 52"/>
          <p:cNvSpPr/>
          <p:nvPr/>
        </p:nvSpPr>
        <p:spPr>
          <a:xfrm>
            <a:off x="4943217" y="5302187"/>
            <a:ext cx="2206474" cy="1341816"/>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400" dirty="0" err="1">
                <a:solidFill>
                  <a:schemeClr val="tx1"/>
                </a:solidFill>
                <a:latin typeface="Menlo Regular"/>
                <a:cs typeface="Menlo Regular"/>
              </a:rPr>
              <a:t>struct</a:t>
            </a:r>
            <a:r>
              <a:rPr lang="en-US" sz="1400" dirty="0">
                <a:solidFill>
                  <a:schemeClr val="tx1"/>
                </a:solidFill>
                <a:latin typeface="Menlo Regular"/>
                <a:cs typeface="Menlo Regular"/>
              </a:rPr>
              <a:t> Node</a:t>
            </a:r>
          </a:p>
          <a:p>
            <a:r>
              <a:rPr lang="en-US" sz="1400" dirty="0">
                <a:solidFill>
                  <a:schemeClr val="tx1"/>
                </a:solidFill>
                <a:latin typeface="Menlo Regular"/>
                <a:cs typeface="Menlo Regular"/>
              </a:rPr>
              <a:t>{</a:t>
            </a:r>
          </a:p>
          <a:p>
            <a:r>
              <a:rPr lang="en-US" sz="1400" dirty="0">
                <a:solidFill>
                  <a:schemeClr val="tx1"/>
                </a:solidFill>
                <a:latin typeface="Menlo Regular"/>
                <a:cs typeface="Menlo Regular"/>
              </a:rPr>
              <a:t>    </a:t>
            </a:r>
            <a:r>
              <a:rPr lang="en-US" sz="1400" dirty="0" err="1">
                <a:solidFill>
                  <a:schemeClr val="tx1"/>
                </a:solidFill>
                <a:latin typeface="Menlo Regular"/>
                <a:cs typeface="Menlo Regular"/>
              </a:rPr>
              <a:t>int</a:t>
            </a:r>
            <a:r>
              <a:rPr lang="en-US" sz="1400" dirty="0">
                <a:solidFill>
                  <a:schemeClr val="tx1"/>
                </a:solidFill>
                <a:latin typeface="Menlo Regular"/>
                <a:cs typeface="Menlo Regular"/>
              </a:rPr>
              <a:t> value;</a:t>
            </a:r>
          </a:p>
          <a:p>
            <a:r>
              <a:rPr lang="en-US" sz="1400" dirty="0">
                <a:solidFill>
                  <a:schemeClr val="tx1"/>
                </a:solidFill>
                <a:latin typeface="Menlo Regular"/>
                <a:cs typeface="Menlo Regular"/>
              </a:rPr>
              <a:t>    Node * next;</a:t>
            </a:r>
          </a:p>
          <a:p>
            <a:r>
              <a:rPr lang="en-US" sz="1400" dirty="0">
                <a:solidFill>
                  <a:schemeClr val="tx1"/>
                </a:solidFill>
                <a:latin typeface="Menlo Regular"/>
                <a:cs typeface="Menlo Regular"/>
              </a:rPr>
              <a:t>};</a:t>
            </a:r>
            <a:endParaRPr lang="en-US" sz="1400" b="1" dirty="0">
              <a:solidFill>
                <a:schemeClr val="tx1"/>
              </a:solidFill>
              <a:latin typeface="Menlo Regular"/>
              <a:cs typeface="Menlo Regular"/>
            </a:endParaRPr>
          </a:p>
        </p:txBody>
      </p:sp>
    </p:spTree>
    <p:extLst>
      <p:ext uri="{BB962C8B-B14F-4D97-AF65-F5344CB8AC3E}">
        <p14:creationId xmlns:p14="http://schemas.microsoft.com/office/powerpoint/2010/main" val="416434821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Lists for Large Numbers</a:t>
            </a:r>
          </a:p>
        </p:txBody>
      </p:sp>
      <p:sp>
        <p:nvSpPr>
          <p:cNvPr id="4" name="Slide Number Placeholder 3"/>
          <p:cNvSpPr>
            <a:spLocks noGrp="1"/>
          </p:cNvSpPr>
          <p:nvPr>
            <p:ph type="sldNum" sz="quarter" idx="12"/>
          </p:nvPr>
        </p:nvSpPr>
        <p:spPr/>
        <p:txBody>
          <a:bodyPr/>
          <a:lstStyle/>
          <a:p>
            <a:fld id="{A2D5F323-9395-A24C-8003-89F99F5948AE}" type="slidenum">
              <a:rPr lang="en-US" smtClean="0"/>
              <a:pPr/>
              <a:t>99</a:t>
            </a:fld>
            <a:endParaRPr lang="en-US"/>
          </a:p>
        </p:txBody>
      </p:sp>
      <p:sp>
        <p:nvSpPr>
          <p:cNvPr id="5" name="TextBox 4"/>
          <p:cNvSpPr txBox="1"/>
          <p:nvPr/>
        </p:nvSpPr>
        <p:spPr>
          <a:xfrm>
            <a:off x="336908" y="1533389"/>
            <a:ext cx="3058913" cy="369332"/>
          </a:xfrm>
          <a:prstGeom prst="rect">
            <a:avLst/>
          </a:prstGeom>
          <a:noFill/>
        </p:spPr>
        <p:txBody>
          <a:bodyPr wrap="none" rtlCol="0">
            <a:spAutoFit/>
          </a:bodyPr>
          <a:lstStyle/>
          <a:p>
            <a:r>
              <a:rPr lang="en-US" dirty="0">
                <a:latin typeface="Segoe Print"/>
                <a:cs typeface="Segoe Print"/>
              </a:rPr>
              <a:t>How to build such a list?</a:t>
            </a:r>
          </a:p>
        </p:txBody>
      </p:sp>
      <p:sp>
        <p:nvSpPr>
          <p:cNvPr id="6" name="TextBox 5"/>
          <p:cNvSpPr txBox="1"/>
          <p:nvPr/>
        </p:nvSpPr>
        <p:spPr>
          <a:xfrm>
            <a:off x="651547" y="1902721"/>
            <a:ext cx="6728900" cy="369332"/>
          </a:xfrm>
          <a:prstGeom prst="rect">
            <a:avLst/>
          </a:prstGeom>
          <a:noFill/>
        </p:spPr>
        <p:txBody>
          <a:bodyPr wrap="none" rtlCol="0">
            <a:spAutoFit/>
          </a:bodyPr>
          <a:lstStyle/>
          <a:p>
            <a:r>
              <a:rPr lang="en-US" dirty="0"/>
              <a:t>Scan the array of digits in reverse, and create a node for every 5 digits.</a:t>
            </a:r>
          </a:p>
        </p:txBody>
      </p:sp>
      <p:graphicFrame>
        <p:nvGraphicFramePr>
          <p:cNvPr id="9" name="Table 8"/>
          <p:cNvGraphicFramePr>
            <a:graphicFrameLocks noGrp="1"/>
          </p:cNvGraphicFramePr>
          <p:nvPr>
            <p:extLst/>
          </p:nvPr>
        </p:nvGraphicFramePr>
        <p:xfrm>
          <a:off x="1778165" y="2328325"/>
          <a:ext cx="6096013" cy="370840"/>
        </p:xfrm>
        <a:graphic>
          <a:graphicData uri="http://schemas.openxmlformats.org/drawingml/2006/table">
            <a:tbl>
              <a:tblPr>
                <a:tableStyleId>{073A0DAA-6AF3-43AB-8588-CEC1D06C72B9}</a:tableStyleId>
              </a:tblPr>
              <a:tblGrid>
                <a:gridCol w="358589">
                  <a:extLst>
                    <a:ext uri="{9D8B030D-6E8A-4147-A177-3AD203B41FA5}">
                      <a16:colId xmlns:a16="http://schemas.microsoft.com/office/drawing/2014/main" val="20000"/>
                    </a:ext>
                  </a:extLst>
                </a:gridCol>
                <a:gridCol w="358589">
                  <a:extLst>
                    <a:ext uri="{9D8B030D-6E8A-4147-A177-3AD203B41FA5}">
                      <a16:colId xmlns:a16="http://schemas.microsoft.com/office/drawing/2014/main" val="20001"/>
                    </a:ext>
                  </a:extLst>
                </a:gridCol>
                <a:gridCol w="358589">
                  <a:extLst>
                    <a:ext uri="{9D8B030D-6E8A-4147-A177-3AD203B41FA5}">
                      <a16:colId xmlns:a16="http://schemas.microsoft.com/office/drawing/2014/main" val="20002"/>
                    </a:ext>
                  </a:extLst>
                </a:gridCol>
                <a:gridCol w="358589">
                  <a:extLst>
                    <a:ext uri="{9D8B030D-6E8A-4147-A177-3AD203B41FA5}">
                      <a16:colId xmlns:a16="http://schemas.microsoft.com/office/drawing/2014/main" val="20003"/>
                    </a:ext>
                  </a:extLst>
                </a:gridCol>
                <a:gridCol w="358589">
                  <a:extLst>
                    <a:ext uri="{9D8B030D-6E8A-4147-A177-3AD203B41FA5}">
                      <a16:colId xmlns:a16="http://schemas.microsoft.com/office/drawing/2014/main" val="20004"/>
                    </a:ext>
                  </a:extLst>
                </a:gridCol>
                <a:gridCol w="358589">
                  <a:extLst>
                    <a:ext uri="{9D8B030D-6E8A-4147-A177-3AD203B41FA5}">
                      <a16:colId xmlns:a16="http://schemas.microsoft.com/office/drawing/2014/main" val="20005"/>
                    </a:ext>
                  </a:extLst>
                </a:gridCol>
                <a:gridCol w="358589">
                  <a:extLst>
                    <a:ext uri="{9D8B030D-6E8A-4147-A177-3AD203B41FA5}">
                      <a16:colId xmlns:a16="http://schemas.microsoft.com/office/drawing/2014/main" val="20006"/>
                    </a:ext>
                  </a:extLst>
                </a:gridCol>
                <a:gridCol w="358589">
                  <a:extLst>
                    <a:ext uri="{9D8B030D-6E8A-4147-A177-3AD203B41FA5}">
                      <a16:colId xmlns:a16="http://schemas.microsoft.com/office/drawing/2014/main" val="20007"/>
                    </a:ext>
                  </a:extLst>
                </a:gridCol>
                <a:gridCol w="358589">
                  <a:extLst>
                    <a:ext uri="{9D8B030D-6E8A-4147-A177-3AD203B41FA5}">
                      <a16:colId xmlns:a16="http://schemas.microsoft.com/office/drawing/2014/main" val="20008"/>
                    </a:ext>
                  </a:extLst>
                </a:gridCol>
                <a:gridCol w="358589">
                  <a:extLst>
                    <a:ext uri="{9D8B030D-6E8A-4147-A177-3AD203B41FA5}">
                      <a16:colId xmlns:a16="http://schemas.microsoft.com/office/drawing/2014/main" val="20009"/>
                    </a:ext>
                  </a:extLst>
                </a:gridCol>
                <a:gridCol w="358589">
                  <a:extLst>
                    <a:ext uri="{9D8B030D-6E8A-4147-A177-3AD203B41FA5}">
                      <a16:colId xmlns:a16="http://schemas.microsoft.com/office/drawing/2014/main" val="20010"/>
                    </a:ext>
                  </a:extLst>
                </a:gridCol>
                <a:gridCol w="358589">
                  <a:extLst>
                    <a:ext uri="{9D8B030D-6E8A-4147-A177-3AD203B41FA5}">
                      <a16:colId xmlns:a16="http://schemas.microsoft.com/office/drawing/2014/main" val="20011"/>
                    </a:ext>
                  </a:extLst>
                </a:gridCol>
                <a:gridCol w="358589">
                  <a:extLst>
                    <a:ext uri="{9D8B030D-6E8A-4147-A177-3AD203B41FA5}">
                      <a16:colId xmlns:a16="http://schemas.microsoft.com/office/drawing/2014/main" val="20012"/>
                    </a:ext>
                  </a:extLst>
                </a:gridCol>
                <a:gridCol w="358589">
                  <a:extLst>
                    <a:ext uri="{9D8B030D-6E8A-4147-A177-3AD203B41FA5}">
                      <a16:colId xmlns:a16="http://schemas.microsoft.com/office/drawing/2014/main" val="20013"/>
                    </a:ext>
                  </a:extLst>
                </a:gridCol>
                <a:gridCol w="358589">
                  <a:extLst>
                    <a:ext uri="{9D8B030D-6E8A-4147-A177-3AD203B41FA5}">
                      <a16:colId xmlns:a16="http://schemas.microsoft.com/office/drawing/2014/main" val="20014"/>
                    </a:ext>
                  </a:extLst>
                </a:gridCol>
                <a:gridCol w="358589">
                  <a:extLst>
                    <a:ext uri="{9D8B030D-6E8A-4147-A177-3AD203B41FA5}">
                      <a16:colId xmlns:a16="http://schemas.microsoft.com/office/drawing/2014/main" val="20015"/>
                    </a:ext>
                  </a:extLst>
                </a:gridCol>
                <a:gridCol w="358589">
                  <a:extLst>
                    <a:ext uri="{9D8B030D-6E8A-4147-A177-3AD203B41FA5}">
                      <a16:colId xmlns:a16="http://schemas.microsoft.com/office/drawing/2014/main" val="20016"/>
                    </a:ext>
                  </a:extLst>
                </a:gridCol>
              </a:tblGrid>
              <a:tr h="370840">
                <a:tc>
                  <a:txBody>
                    <a:bodyPr/>
                    <a:lstStyle/>
                    <a:p>
                      <a:pPr algn="ctr"/>
                      <a:r>
                        <a:rPr lang="en-US" dirty="0"/>
                        <a:t>4</a:t>
                      </a:r>
                    </a:p>
                  </a:txBody>
                  <a:tcPr/>
                </a:tc>
                <a:tc>
                  <a:txBody>
                    <a:bodyPr/>
                    <a:lstStyle/>
                    <a:p>
                      <a:pPr algn="ctr"/>
                      <a:r>
                        <a:rPr lang="en-US" dirty="0"/>
                        <a:t>3</a:t>
                      </a:r>
                    </a:p>
                  </a:txBody>
                  <a:tcPr/>
                </a:tc>
                <a:tc>
                  <a:txBody>
                    <a:bodyPr/>
                    <a:lstStyle/>
                    <a:p>
                      <a:pPr algn="ctr"/>
                      <a:r>
                        <a:rPr lang="en-US" dirty="0"/>
                        <a:t>3</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5</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2</a:t>
                      </a:r>
                    </a:p>
                  </a:txBody>
                  <a:tcPr/>
                </a:tc>
                <a:extLst>
                  <a:ext uri="{0D108BD9-81ED-4DB2-BD59-A6C34878D82A}">
                    <a16:rowId xmlns:a16="http://schemas.microsoft.com/office/drawing/2014/main" val="10000"/>
                  </a:ext>
                </a:extLst>
              </a:tr>
            </a:tbl>
          </a:graphicData>
        </a:graphic>
      </p:graphicFrame>
      <p:sp>
        <p:nvSpPr>
          <p:cNvPr id="10" name="Right Brace 9"/>
          <p:cNvSpPr/>
          <p:nvPr/>
        </p:nvSpPr>
        <p:spPr>
          <a:xfrm rot="5400000">
            <a:off x="6842120" y="2136797"/>
            <a:ext cx="286431" cy="1517018"/>
          </a:xfrm>
          <a:prstGeom prst="rightBrace">
            <a:avLst/>
          </a:prstGeom>
          <a:ln>
            <a:solidFill>
              <a:srgbClr val="FF66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2" name="TextBox 51"/>
          <p:cNvSpPr txBox="1"/>
          <p:nvPr/>
        </p:nvSpPr>
        <p:spPr>
          <a:xfrm>
            <a:off x="633730" y="5199833"/>
            <a:ext cx="3262018" cy="369332"/>
          </a:xfrm>
          <a:prstGeom prst="rect">
            <a:avLst/>
          </a:prstGeom>
          <a:noFill/>
        </p:spPr>
        <p:txBody>
          <a:bodyPr wrap="none" rtlCol="0">
            <a:spAutoFit/>
          </a:bodyPr>
          <a:lstStyle/>
          <a:p>
            <a:r>
              <a:rPr lang="en-US" dirty="0"/>
              <a:t>Eventually, the linked list is built:</a:t>
            </a:r>
          </a:p>
        </p:txBody>
      </p:sp>
      <p:grpSp>
        <p:nvGrpSpPr>
          <p:cNvPr id="54" name="Group 12"/>
          <p:cNvGrpSpPr/>
          <p:nvPr/>
        </p:nvGrpSpPr>
        <p:grpSpPr>
          <a:xfrm>
            <a:off x="3741744" y="5671342"/>
            <a:ext cx="1207618" cy="329184"/>
            <a:chOff x="2023494" y="5076750"/>
            <a:chExt cx="1207618" cy="329184"/>
          </a:xfrm>
        </p:grpSpPr>
        <p:sp>
          <p:nvSpPr>
            <p:cNvPr id="55" name="Rectangle 54"/>
            <p:cNvSpPr/>
            <p:nvPr/>
          </p:nvSpPr>
          <p:spPr>
            <a:xfrm>
              <a:off x="2023494"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32300</a:t>
              </a:r>
            </a:p>
          </p:txBody>
        </p:sp>
        <p:sp>
          <p:nvSpPr>
            <p:cNvPr id="56" name="Rectangle 55"/>
            <p:cNvSpPr/>
            <p:nvPr/>
          </p:nvSpPr>
          <p:spPr>
            <a:xfrm>
              <a:off x="2798906"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grpSp>
        <p:nvGrpSpPr>
          <p:cNvPr id="57" name="Group 13"/>
          <p:cNvGrpSpPr/>
          <p:nvPr/>
        </p:nvGrpSpPr>
        <p:grpSpPr>
          <a:xfrm>
            <a:off x="2608197" y="4626870"/>
            <a:ext cx="1207618" cy="329184"/>
            <a:chOff x="3595652" y="5076750"/>
            <a:chExt cx="1207618" cy="329184"/>
          </a:xfrm>
        </p:grpSpPr>
        <p:sp>
          <p:nvSpPr>
            <p:cNvPr id="58" name="Rectangle 57"/>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895</a:t>
              </a:r>
            </a:p>
          </p:txBody>
        </p:sp>
        <p:sp>
          <p:nvSpPr>
            <p:cNvPr id="59" name="Rectangle 58"/>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grpSp>
        <p:nvGrpSpPr>
          <p:cNvPr id="60" name="Group 59"/>
          <p:cNvGrpSpPr/>
          <p:nvPr/>
        </p:nvGrpSpPr>
        <p:grpSpPr>
          <a:xfrm>
            <a:off x="6830635" y="5671342"/>
            <a:ext cx="1207618" cy="329184"/>
            <a:chOff x="3595652" y="5076750"/>
            <a:chExt cx="1207618" cy="329184"/>
          </a:xfrm>
        </p:grpSpPr>
        <p:sp>
          <p:nvSpPr>
            <p:cNvPr id="61" name="Rectangle 60"/>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12</a:t>
              </a:r>
            </a:p>
          </p:txBody>
        </p:sp>
        <p:sp>
          <p:nvSpPr>
            <p:cNvPr id="62" name="Rectangle 61"/>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cxnSp>
        <p:nvCxnSpPr>
          <p:cNvPr id="64" name="Straight Arrow Connector 63"/>
          <p:cNvCxnSpPr/>
          <p:nvPr/>
        </p:nvCxnSpPr>
        <p:spPr>
          <a:xfrm flipV="1">
            <a:off x="3598565" y="4791462"/>
            <a:ext cx="554078" cy="36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5" name="Straight Arrow Connector 64"/>
          <p:cNvCxnSpPr/>
          <p:nvPr/>
        </p:nvCxnSpPr>
        <p:spPr>
          <a:xfrm>
            <a:off x="7834364" y="5839590"/>
            <a:ext cx="42239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66" name="Group 37"/>
          <p:cNvGrpSpPr/>
          <p:nvPr/>
        </p:nvGrpSpPr>
        <p:grpSpPr>
          <a:xfrm>
            <a:off x="8276304" y="5722142"/>
            <a:ext cx="91440" cy="228600"/>
            <a:chOff x="8102500" y="5127550"/>
            <a:chExt cx="91440" cy="228600"/>
          </a:xfrm>
        </p:grpSpPr>
        <p:cxnSp>
          <p:nvCxnSpPr>
            <p:cNvPr id="67" name="Straight Connector 66"/>
            <p:cNvCxnSpPr/>
            <p:nvPr/>
          </p:nvCxnSpPr>
          <p:spPr>
            <a:xfrm>
              <a:off x="8102500" y="5127550"/>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8148220" y="5161510"/>
              <a:ext cx="0" cy="160681"/>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8193940" y="5185969"/>
              <a:ext cx="0" cy="111761"/>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70" name="Group 12"/>
          <p:cNvGrpSpPr/>
          <p:nvPr/>
        </p:nvGrpSpPr>
        <p:grpSpPr>
          <a:xfrm>
            <a:off x="2205616" y="5674998"/>
            <a:ext cx="1207618" cy="329184"/>
            <a:chOff x="2023494" y="5076750"/>
            <a:chExt cx="1207618" cy="329184"/>
          </a:xfrm>
        </p:grpSpPr>
        <p:sp>
          <p:nvSpPr>
            <p:cNvPr id="71" name="Rectangle 70"/>
            <p:cNvSpPr/>
            <p:nvPr/>
          </p:nvSpPr>
          <p:spPr>
            <a:xfrm>
              <a:off x="2023494"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43</a:t>
              </a:r>
            </a:p>
          </p:txBody>
        </p:sp>
        <p:sp>
          <p:nvSpPr>
            <p:cNvPr id="72" name="Rectangle 71"/>
            <p:cNvSpPr/>
            <p:nvPr/>
          </p:nvSpPr>
          <p:spPr>
            <a:xfrm>
              <a:off x="2798906"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cxnSp>
        <p:nvCxnSpPr>
          <p:cNvPr id="73" name="Straight Arrow Connector 72"/>
          <p:cNvCxnSpPr/>
          <p:nvPr/>
        </p:nvCxnSpPr>
        <p:spPr>
          <a:xfrm flipV="1">
            <a:off x="3195984" y="5839590"/>
            <a:ext cx="554078" cy="36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82" name="Group 81"/>
          <p:cNvGrpSpPr/>
          <p:nvPr/>
        </p:nvGrpSpPr>
        <p:grpSpPr>
          <a:xfrm>
            <a:off x="4149359" y="2942887"/>
            <a:ext cx="1207618" cy="329184"/>
            <a:chOff x="3595652" y="5076750"/>
            <a:chExt cx="1207618" cy="329184"/>
          </a:xfrm>
        </p:grpSpPr>
        <p:sp>
          <p:nvSpPr>
            <p:cNvPr id="83" name="Rectangle 82"/>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12</a:t>
              </a:r>
            </a:p>
          </p:txBody>
        </p:sp>
        <p:sp>
          <p:nvSpPr>
            <p:cNvPr id="84" name="Rectangle 83"/>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cxnSp>
        <p:nvCxnSpPr>
          <p:cNvPr id="85" name="Straight Arrow Connector 84"/>
          <p:cNvCxnSpPr/>
          <p:nvPr/>
        </p:nvCxnSpPr>
        <p:spPr>
          <a:xfrm>
            <a:off x="5153088" y="3111135"/>
            <a:ext cx="42239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86" name="Group 37"/>
          <p:cNvGrpSpPr/>
          <p:nvPr/>
        </p:nvGrpSpPr>
        <p:grpSpPr>
          <a:xfrm>
            <a:off x="5595028" y="2993687"/>
            <a:ext cx="91440" cy="228600"/>
            <a:chOff x="8102500" y="5127550"/>
            <a:chExt cx="91440" cy="228600"/>
          </a:xfrm>
        </p:grpSpPr>
        <p:cxnSp>
          <p:nvCxnSpPr>
            <p:cNvPr id="87" name="Straight Connector 86"/>
            <p:cNvCxnSpPr/>
            <p:nvPr/>
          </p:nvCxnSpPr>
          <p:spPr>
            <a:xfrm>
              <a:off x="8102500" y="5127550"/>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a:off x="8148220" y="5161510"/>
              <a:ext cx="0" cy="160681"/>
            </a:xfrm>
            <a:prstGeom prst="line">
              <a:avLst/>
            </a:prstGeom>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8193940" y="5185969"/>
              <a:ext cx="0" cy="111761"/>
            </a:xfrm>
            <a:prstGeom prst="line">
              <a:avLst/>
            </a:prstGeom>
          </p:spPr>
          <p:style>
            <a:lnRef idx="2">
              <a:schemeClr val="accent1"/>
            </a:lnRef>
            <a:fillRef idx="0">
              <a:schemeClr val="accent1"/>
            </a:fillRef>
            <a:effectRef idx="1">
              <a:schemeClr val="accent1"/>
            </a:effectRef>
            <a:fontRef idx="minor">
              <a:schemeClr val="tx1"/>
            </a:fontRef>
          </p:style>
        </p:cxnSp>
      </p:grpSp>
      <p:sp>
        <p:nvSpPr>
          <p:cNvPr id="90" name="TextBox 89"/>
          <p:cNvSpPr txBox="1"/>
          <p:nvPr/>
        </p:nvSpPr>
        <p:spPr>
          <a:xfrm>
            <a:off x="651547" y="3424279"/>
            <a:ext cx="7251204" cy="369332"/>
          </a:xfrm>
          <a:prstGeom prst="rect">
            <a:avLst/>
          </a:prstGeom>
          <a:noFill/>
        </p:spPr>
        <p:txBody>
          <a:bodyPr wrap="none" rtlCol="0">
            <a:spAutoFit/>
          </a:bodyPr>
          <a:lstStyle/>
          <a:p>
            <a:r>
              <a:rPr lang="en-US" dirty="0"/>
              <a:t>Create a node for the next 5 digits and insert it to the head of the linked list.   </a:t>
            </a:r>
          </a:p>
        </p:txBody>
      </p:sp>
      <p:graphicFrame>
        <p:nvGraphicFramePr>
          <p:cNvPr id="91" name="Table 90"/>
          <p:cNvGraphicFramePr>
            <a:graphicFrameLocks noGrp="1"/>
          </p:cNvGraphicFramePr>
          <p:nvPr>
            <p:extLst/>
          </p:nvPr>
        </p:nvGraphicFramePr>
        <p:xfrm>
          <a:off x="1778165" y="3849883"/>
          <a:ext cx="6096013" cy="370840"/>
        </p:xfrm>
        <a:graphic>
          <a:graphicData uri="http://schemas.openxmlformats.org/drawingml/2006/table">
            <a:tbl>
              <a:tblPr>
                <a:tableStyleId>{073A0DAA-6AF3-43AB-8588-CEC1D06C72B9}</a:tableStyleId>
              </a:tblPr>
              <a:tblGrid>
                <a:gridCol w="358589">
                  <a:extLst>
                    <a:ext uri="{9D8B030D-6E8A-4147-A177-3AD203B41FA5}">
                      <a16:colId xmlns:a16="http://schemas.microsoft.com/office/drawing/2014/main" val="20000"/>
                    </a:ext>
                  </a:extLst>
                </a:gridCol>
                <a:gridCol w="358589">
                  <a:extLst>
                    <a:ext uri="{9D8B030D-6E8A-4147-A177-3AD203B41FA5}">
                      <a16:colId xmlns:a16="http://schemas.microsoft.com/office/drawing/2014/main" val="20001"/>
                    </a:ext>
                  </a:extLst>
                </a:gridCol>
                <a:gridCol w="358589">
                  <a:extLst>
                    <a:ext uri="{9D8B030D-6E8A-4147-A177-3AD203B41FA5}">
                      <a16:colId xmlns:a16="http://schemas.microsoft.com/office/drawing/2014/main" val="20002"/>
                    </a:ext>
                  </a:extLst>
                </a:gridCol>
                <a:gridCol w="358589">
                  <a:extLst>
                    <a:ext uri="{9D8B030D-6E8A-4147-A177-3AD203B41FA5}">
                      <a16:colId xmlns:a16="http://schemas.microsoft.com/office/drawing/2014/main" val="20003"/>
                    </a:ext>
                  </a:extLst>
                </a:gridCol>
                <a:gridCol w="358589">
                  <a:extLst>
                    <a:ext uri="{9D8B030D-6E8A-4147-A177-3AD203B41FA5}">
                      <a16:colId xmlns:a16="http://schemas.microsoft.com/office/drawing/2014/main" val="20004"/>
                    </a:ext>
                  </a:extLst>
                </a:gridCol>
                <a:gridCol w="358589">
                  <a:extLst>
                    <a:ext uri="{9D8B030D-6E8A-4147-A177-3AD203B41FA5}">
                      <a16:colId xmlns:a16="http://schemas.microsoft.com/office/drawing/2014/main" val="20005"/>
                    </a:ext>
                  </a:extLst>
                </a:gridCol>
                <a:gridCol w="358589">
                  <a:extLst>
                    <a:ext uri="{9D8B030D-6E8A-4147-A177-3AD203B41FA5}">
                      <a16:colId xmlns:a16="http://schemas.microsoft.com/office/drawing/2014/main" val="20006"/>
                    </a:ext>
                  </a:extLst>
                </a:gridCol>
                <a:gridCol w="358589">
                  <a:extLst>
                    <a:ext uri="{9D8B030D-6E8A-4147-A177-3AD203B41FA5}">
                      <a16:colId xmlns:a16="http://schemas.microsoft.com/office/drawing/2014/main" val="20007"/>
                    </a:ext>
                  </a:extLst>
                </a:gridCol>
                <a:gridCol w="358589">
                  <a:extLst>
                    <a:ext uri="{9D8B030D-6E8A-4147-A177-3AD203B41FA5}">
                      <a16:colId xmlns:a16="http://schemas.microsoft.com/office/drawing/2014/main" val="20008"/>
                    </a:ext>
                  </a:extLst>
                </a:gridCol>
                <a:gridCol w="358589">
                  <a:extLst>
                    <a:ext uri="{9D8B030D-6E8A-4147-A177-3AD203B41FA5}">
                      <a16:colId xmlns:a16="http://schemas.microsoft.com/office/drawing/2014/main" val="20009"/>
                    </a:ext>
                  </a:extLst>
                </a:gridCol>
                <a:gridCol w="358589">
                  <a:extLst>
                    <a:ext uri="{9D8B030D-6E8A-4147-A177-3AD203B41FA5}">
                      <a16:colId xmlns:a16="http://schemas.microsoft.com/office/drawing/2014/main" val="20010"/>
                    </a:ext>
                  </a:extLst>
                </a:gridCol>
                <a:gridCol w="358589">
                  <a:extLst>
                    <a:ext uri="{9D8B030D-6E8A-4147-A177-3AD203B41FA5}">
                      <a16:colId xmlns:a16="http://schemas.microsoft.com/office/drawing/2014/main" val="20011"/>
                    </a:ext>
                  </a:extLst>
                </a:gridCol>
                <a:gridCol w="358589">
                  <a:extLst>
                    <a:ext uri="{9D8B030D-6E8A-4147-A177-3AD203B41FA5}">
                      <a16:colId xmlns:a16="http://schemas.microsoft.com/office/drawing/2014/main" val="20012"/>
                    </a:ext>
                  </a:extLst>
                </a:gridCol>
                <a:gridCol w="358589">
                  <a:extLst>
                    <a:ext uri="{9D8B030D-6E8A-4147-A177-3AD203B41FA5}">
                      <a16:colId xmlns:a16="http://schemas.microsoft.com/office/drawing/2014/main" val="20013"/>
                    </a:ext>
                  </a:extLst>
                </a:gridCol>
                <a:gridCol w="358589">
                  <a:extLst>
                    <a:ext uri="{9D8B030D-6E8A-4147-A177-3AD203B41FA5}">
                      <a16:colId xmlns:a16="http://schemas.microsoft.com/office/drawing/2014/main" val="20014"/>
                    </a:ext>
                  </a:extLst>
                </a:gridCol>
                <a:gridCol w="358589">
                  <a:extLst>
                    <a:ext uri="{9D8B030D-6E8A-4147-A177-3AD203B41FA5}">
                      <a16:colId xmlns:a16="http://schemas.microsoft.com/office/drawing/2014/main" val="20015"/>
                    </a:ext>
                  </a:extLst>
                </a:gridCol>
                <a:gridCol w="358589">
                  <a:extLst>
                    <a:ext uri="{9D8B030D-6E8A-4147-A177-3AD203B41FA5}">
                      <a16:colId xmlns:a16="http://schemas.microsoft.com/office/drawing/2014/main" val="20016"/>
                    </a:ext>
                  </a:extLst>
                </a:gridCol>
              </a:tblGrid>
              <a:tr h="370840">
                <a:tc>
                  <a:txBody>
                    <a:bodyPr/>
                    <a:lstStyle/>
                    <a:p>
                      <a:pPr algn="ctr"/>
                      <a:r>
                        <a:rPr lang="en-US" dirty="0"/>
                        <a:t>4</a:t>
                      </a:r>
                    </a:p>
                  </a:txBody>
                  <a:tcPr/>
                </a:tc>
                <a:tc>
                  <a:txBody>
                    <a:bodyPr/>
                    <a:lstStyle/>
                    <a:p>
                      <a:pPr algn="ctr"/>
                      <a:r>
                        <a:rPr lang="en-US" dirty="0"/>
                        <a:t>3</a:t>
                      </a:r>
                    </a:p>
                  </a:txBody>
                  <a:tcPr/>
                </a:tc>
                <a:tc>
                  <a:txBody>
                    <a:bodyPr/>
                    <a:lstStyle/>
                    <a:p>
                      <a:pPr algn="ctr"/>
                      <a:r>
                        <a:rPr lang="en-US" dirty="0"/>
                        <a:t>3</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5</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2</a:t>
                      </a:r>
                    </a:p>
                  </a:txBody>
                  <a:tcPr/>
                </a:tc>
                <a:extLst>
                  <a:ext uri="{0D108BD9-81ED-4DB2-BD59-A6C34878D82A}">
                    <a16:rowId xmlns:a16="http://schemas.microsoft.com/office/drawing/2014/main" val="10000"/>
                  </a:ext>
                </a:extLst>
              </a:tr>
            </a:tbl>
          </a:graphicData>
        </a:graphic>
      </p:graphicFrame>
      <p:sp>
        <p:nvSpPr>
          <p:cNvPr id="92" name="Right Brace 91"/>
          <p:cNvSpPr/>
          <p:nvPr/>
        </p:nvSpPr>
        <p:spPr>
          <a:xfrm rot="5400000">
            <a:off x="5045152" y="3605429"/>
            <a:ext cx="286431" cy="1517018"/>
          </a:xfrm>
          <a:prstGeom prst="rightBrace">
            <a:avLst/>
          </a:prstGeom>
          <a:ln>
            <a:solidFill>
              <a:srgbClr val="FF66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93" name="Group 92"/>
          <p:cNvGrpSpPr/>
          <p:nvPr/>
        </p:nvGrpSpPr>
        <p:grpSpPr>
          <a:xfrm>
            <a:off x="4149359" y="4623214"/>
            <a:ext cx="1207618" cy="329184"/>
            <a:chOff x="3595652" y="5076750"/>
            <a:chExt cx="1207618" cy="329184"/>
          </a:xfrm>
        </p:grpSpPr>
        <p:sp>
          <p:nvSpPr>
            <p:cNvPr id="94" name="Rectangle 93"/>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12</a:t>
              </a:r>
            </a:p>
          </p:txBody>
        </p:sp>
        <p:sp>
          <p:nvSpPr>
            <p:cNvPr id="95" name="Rectangle 94"/>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cxnSp>
        <p:nvCxnSpPr>
          <p:cNvPr id="96" name="Straight Arrow Connector 95"/>
          <p:cNvCxnSpPr/>
          <p:nvPr/>
        </p:nvCxnSpPr>
        <p:spPr>
          <a:xfrm>
            <a:off x="5153088" y="4791462"/>
            <a:ext cx="42239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97" name="Group 37"/>
          <p:cNvGrpSpPr/>
          <p:nvPr/>
        </p:nvGrpSpPr>
        <p:grpSpPr>
          <a:xfrm>
            <a:off x="5595028" y="4674014"/>
            <a:ext cx="91440" cy="228600"/>
            <a:chOff x="8102500" y="5127550"/>
            <a:chExt cx="91440" cy="228600"/>
          </a:xfrm>
        </p:grpSpPr>
        <p:cxnSp>
          <p:nvCxnSpPr>
            <p:cNvPr id="98" name="Straight Connector 97"/>
            <p:cNvCxnSpPr/>
            <p:nvPr/>
          </p:nvCxnSpPr>
          <p:spPr>
            <a:xfrm>
              <a:off x="8102500" y="5127550"/>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8148220" y="5161510"/>
              <a:ext cx="0" cy="160681"/>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8193940" y="5185969"/>
              <a:ext cx="0" cy="111761"/>
            </a:xfrm>
            <a:prstGeom prst="line">
              <a:avLst/>
            </a:prstGeom>
          </p:spPr>
          <p:style>
            <a:lnRef idx="2">
              <a:schemeClr val="accent1"/>
            </a:lnRef>
            <a:fillRef idx="0">
              <a:schemeClr val="accent1"/>
            </a:fillRef>
            <a:effectRef idx="1">
              <a:schemeClr val="accent1"/>
            </a:effectRef>
            <a:fontRef idx="minor">
              <a:schemeClr val="tx1"/>
            </a:fontRef>
          </p:style>
        </p:cxnSp>
      </p:grpSp>
      <p:sp>
        <p:nvSpPr>
          <p:cNvPr id="101" name="Rectangle 100"/>
          <p:cNvSpPr/>
          <p:nvPr/>
        </p:nvSpPr>
        <p:spPr>
          <a:xfrm>
            <a:off x="3246863" y="2946543"/>
            <a:ext cx="432206" cy="329184"/>
          </a:xfrm>
          <a:prstGeom prst="rect">
            <a:avLst/>
          </a:prstGeom>
          <a:solidFill>
            <a:schemeClr val="accent3">
              <a:lumMod val="20000"/>
              <a:lumOff val="80000"/>
            </a:schemeClr>
          </a:solidFill>
          <a:ln>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102" name="Straight Arrow Connector 101"/>
          <p:cNvCxnSpPr/>
          <p:nvPr/>
        </p:nvCxnSpPr>
        <p:spPr>
          <a:xfrm>
            <a:off x="3462524" y="3111135"/>
            <a:ext cx="67030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3" name="TextBox 102"/>
          <p:cNvSpPr txBox="1"/>
          <p:nvPr/>
        </p:nvSpPr>
        <p:spPr>
          <a:xfrm>
            <a:off x="2716178" y="2972635"/>
            <a:ext cx="556563"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head</a:t>
            </a:r>
          </a:p>
        </p:txBody>
      </p:sp>
      <p:sp>
        <p:nvSpPr>
          <p:cNvPr id="104" name="Rectangle 103"/>
          <p:cNvSpPr/>
          <p:nvPr/>
        </p:nvSpPr>
        <p:spPr>
          <a:xfrm>
            <a:off x="1746213" y="4630526"/>
            <a:ext cx="432206" cy="329184"/>
          </a:xfrm>
          <a:prstGeom prst="rect">
            <a:avLst/>
          </a:prstGeom>
          <a:solidFill>
            <a:schemeClr val="accent3">
              <a:lumMod val="20000"/>
              <a:lumOff val="80000"/>
            </a:schemeClr>
          </a:solidFill>
          <a:ln>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105" name="Straight Arrow Connector 104"/>
          <p:cNvCxnSpPr/>
          <p:nvPr/>
        </p:nvCxnSpPr>
        <p:spPr>
          <a:xfrm>
            <a:off x="1961874" y="4795118"/>
            <a:ext cx="67030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6" name="TextBox 105"/>
          <p:cNvSpPr txBox="1"/>
          <p:nvPr/>
        </p:nvSpPr>
        <p:spPr>
          <a:xfrm>
            <a:off x="1215528" y="4656618"/>
            <a:ext cx="556563"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head</a:t>
            </a:r>
          </a:p>
        </p:txBody>
      </p:sp>
      <p:grpSp>
        <p:nvGrpSpPr>
          <p:cNvPr id="107" name="Group 13"/>
          <p:cNvGrpSpPr/>
          <p:nvPr/>
        </p:nvGrpSpPr>
        <p:grpSpPr>
          <a:xfrm>
            <a:off x="5273684" y="5671342"/>
            <a:ext cx="1207618" cy="329184"/>
            <a:chOff x="3595652" y="5076750"/>
            <a:chExt cx="1207618" cy="329184"/>
          </a:xfrm>
        </p:grpSpPr>
        <p:sp>
          <p:nvSpPr>
            <p:cNvPr id="108" name="Rectangle 107"/>
            <p:cNvSpPr/>
            <p:nvPr/>
          </p:nvSpPr>
          <p:spPr>
            <a:xfrm>
              <a:off x="3595652" y="5076750"/>
              <a:ext cx="775412"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895</a:t>
              </a:r>
            </a:p>
          </p:txBody>
        </p:sp>
        <p:sp>
          <p:nvSpPr>
            <p:cNvPr id="109" name="Rectangle 108"/>
            <p:cNvSpPr/>
            <p:nvPr/>
          </p:nvSpPr>
          <p:spPr>
            <a:xfrm>
              <a:off x="4371064" y="5076750"/>
              <a:ext cx="432206" cy="3291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cxnSp>
        <p:nvCxnSpPr>
          <p:cNvPr id="110" name="Straight Arrow Connector 109"/>
          <p:cNvCxnSpPr/>
          <p:nvPr/>
        </p:nvCxnSpPr>
        <p:spPr>
          <a:xfrm flipV="1">
            <a:off x="6264052" y="5835934"/>
            <a:ext cx="554078" cy="36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flipV="1">
            <a:off x="4719606" y="5843246"/>
            <a:ext cx="554078" cy="36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2" name="Rectangle 111"/>
          <p:cNvSpPr/>
          <p:nvPr/>
        </p:nvSpPr>
        <p:spPr>
          <a:xfrm>
            <a:off x="1303805" y="5671342"/>
            <a:ext cx="432206" cy="329184"/>
          </a:xfrm>
          <a:prstGeom prst="rect">
            <a:avLst/>
          </a:prstGeom>
          <a:solidFill>
            <a:schemeClr val="accent3">
              <a:lumMod val="20000"/>
              <a:lumOff val="80000"/>
            </a:schemeClr>
          </a:solidFill>
          <a:ln>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113" name="Straight Arrow Connector 112"/>
          <p:cNvCxnSpPr/>
          <p:nvPr/>
        </p:nvCxnSpPr>
        <p:spPr>
          <a:xfrm>
            <a:off x="1519466" y="5835934"/>
            <a:ext cx="67030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4" name="TextBox 113"/>
          <p:cNvSpPr txBox="1"/>
          <p:nvPr/>
        </p:nvSpPr>
        <p:spPr>
          <a:xfrm>
            <a:off x="773120" y="5697434"/>
            <a:ext cx="556563"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head</a:t>
            </a:r>
          </a:p>
        </p:txBody>
      </p:sp>
      <p:sp>
        <p:nvSpPr>
          <p:cNvPr id="115" name="Rounded Rectangle 114"/>
          <p:cNvSpPr/>
          <p:nvPr/>
        </p:nvSpPr>
        <p:spPr>
          <a:xfrm>
            <a:off x="5964517" y="4490683"/>
            <a:ext cx="3068063" cy="796925"/>
          </a:xfrm>
          <a:prstGeom prst="roundRect">
            <a:avLst/>
          </a:prstGeom>
          <a:solidFill>
            <a:srgbClr val="CCC1DA"/>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dirty="0">
                <a:latin typeface="Segoe Print" pitchFamily="2" charset="0"/>
              </a:rPr>
              <a:t>Is the linked list built in a forward or a backward manner?</a:t>
            </a:r>
            <a:endParaRPr lang="en-US" sz="1600" b="1" dirty="0">
              <a:latin typeface="Menlo Regular"/>
              <a:cs typeface="Menlo Regular"/>
            </a:endParaRPr>
          </a:p>
        </p:txBody>
      </p:sp>
    </p:spTree>
    <p:extLst>
      <p:ext uri="{BB962C8B-B14F-4D97-AF65-F5344CB8AC3E}">
        <p14:creationId xmlns:p14="http://schemas.microsoft.com/office/powerpoint/2010/main" val="3426063581"/>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3">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11087</TotalTime>
  <Words>9928</Words>
  <Application>Microsoft Macintosh PowerPoint</Application>
  <PresentationFormat>On-screen Show (4:3)</PresentationFormat>
  <Paragraphs>2066</Paragraphs>
  <Slides>114</Slides>
  <Notes>5</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114</vt:i4>
      </vt:variant>
    </vt:vector>
  </HeadingPairs>
  <TitlesOfParts>
    <vt:vector size="128" baseType="lpstr">
      <vt:lpstr>Avenir Next Condensed Regular</vt:lpstr>
      <vt:lpstr>Menlo Regular</vt:lpstr>
      <vt:lpstr>Menlo</vt:lpstr>
      <vt:lpstr>Consolas Regular</vt:lpstr>
      <vt:lpstr>Calibri</vt:lpstr>
      <vt:lpstr>Consolas</vt:lpstr>
      <vt:lpstr>Chalkduster</vt:lpstr>
      <vt:lpstr>Wingdings</vt:lpstr>
      <vt:lpstr>Segoe Print</vt:lpstr>
      <vt:lpstr>Avenir Next</vt:lpstr>
      <vt:lpstr>Avenir Next Condensed</vt:lpstr>
      <vt:lpstr>Arial</vt:lpstr>
      <vt:lpstr>Calibri Light</vt:lpstr>
      <vt:lpstr>1_Office Theme</vt:lpstr>
      <vt:lpstr>Module 8 Guidance Notes  Pointers, Dynamic Memory &amp; Linked List</vt:lpstr>
      <vt:lpstr>Before We Start</vt:lpstr>
      <vt:lpstr>How to Use this Guidance Notes</vt:lpstr>
      <vt:lpstr>How to Use this Guidance Notes</vt:lpstr>
      <vt:lpstr>References</vt:lpstr>
      <vt:lpstr>Topics</vt:lpstr>
      <vt:lpstr>Pointers</vt:lpstr>
      <vt:lpstr>What are we going to learn?</vt:lpstr>
      <vt:lpstr>Memory Address</vt:lpstr>
      <vt:lpstr>Address-of Operator</vt:lpstr>
      <vt:lpstr>Pointer Variable</vt:lpstr>
      <vt:lpstr>Pointer Variable</vt:lpstr>
      <vt:lpstr>Pointer Variable</vt:lpstr>
      <vt:lpstr>Pointer Variable</vt:lpstr>
      <vt:lpstr>Dereference Operator </vt:lpstr>
      <vt:lpstr>Dereference Operator </vt:lpstr>
      <vt:lpstr>Dereference Operator </vt:lpstr>
      <vt:lpstr>PowerPoint Presentation</vt:lpstr>
      <vt:lpstr>Member Access Operator</vt:lpstr>
      <vt:lpstr>Member Access Operator</vt:lpstr>
      <vt:lpstr>Member Access Operator</vt:lpstr>
      <vt:lpstr>Dangling Pointers</vt:lpstr>
      <vt:lpstr>Null Pointer</vt:lpstr>
      <vt:lpstr>PowerPoint Presentation</vt:lpstr>
      <vt:lpstr>Pointers and Arrays</vt:lpstr>
      <vt:lpstr>Pointers and Arrays</vt:lpstr>
      <vt:lpstr>Exercise 1</vt:lpstr>
      <vt:lpstr>Pass-by-reference  with Reference Arguments</vt:lpstr>
      <vt:lpstr>Pass-by-reference with Pointers</vt:lpstr>
      <vt:lpstr>Exercise 2</vt:lpstr>
      <vt:lpstr>Dynamic Memory Management</vt:lpstr>
      <vt:lpstr>Static Variables</vt:lpstr>
      <vt:lpstr>Dynamic Variables</vt:lpstr>
      <vt:lpstr>Creating Dynamic Variables</vt:lpstr>
      <vt:lpstr>PowerPoint Presentation</vt:lpstr>
      <vt:lpstr>Destroying Dynamic Variables</vt:lpstr>
      <vt:lpstr>Destroying Dynamic Variables</vt:lpstr>
      <vt:lpstr>Common Mistakes with Pointers</vt:lpstr>
      <vt:lpstr>Dynamic Arrays</vt:lpstr>
      <vt:lpstr>Dynamic Arrays</vt:lpstr>
      <vt:lpstr>Pointer Operations</vt:lpstr>
      <vt:lpstr>Pointer Operations</vt:lpstr>
      <vt:lpstr>PhoneBook Manager</vt:lpstr>
      <vt:lpstr>Phonebook Manager</vt:lpstr>
      <vt:lpstr>Phonebook Manager</vt:lpstr>
      <vt:lpstr>Phonebook Manager</vt:lpstr>
      <vt:lpstr>Phonebook Manager</vt:lpstr>
      <vt:lpstr>When will grow_phonebook() be called?</vt:lpstr>
      <vt:lpstr>What does grow_phonebook() do?</vt:lpstr>
      <vt:lpstr>Implementing grow_phonebook()</vt:lpstr>
      <vt:lpstr>Implementing grow_phonebook()</vt:lpstr>
      <vt:lpstr>Implementing grow_phonebook()</vt:lpstr>
      <vt:lpstr>A Question</vt:lpstr>
      <vt:lpstr>A Question</vt:lpstr>
      <vt:lpstr>Linked List</vt:lpstr>
      <vt:lpstr>What are we going to learn?</vt:lpstr>
      <vt:lpstr>Mode of data access – Random Access</vt:lpstr>
      <vt:lpstr>Mode of data access – Random Access</vt:lpstr>
      <vt:lpstr>Linked Lists</vt:lpstr>
      <vt:lpstr>Linked Lists</vt:lpstr>
      <vt:lpstr>Linked Lists vs. Arrays</vt:lpstr>
      <vt:lpstr>Implementation</vt:lpstr>
      <vt:lpstr>Implementation</vt:lpstr>
      <vt:lpstr>Implementation</vt:lpstr>
      <vt:lpstr>Traversing a Linked List</vt:lpstr>
      <vt:lpstr>Traversing a Linked List</vt:lpstr>
      <vt:lpstr>Traversing a Linked List</vt:lpstr>
      <vt:lpstr>Building a Linked List</vt:lpstr>
      <vt:lpstr>Building a Linked List Backward</vt:lpstr>
      <vt:lpstr>Building a Linked List Backward</vt:lpstr>
      <vt:lpstr>Building a Linked List Backward</vt:lpstr>
      <vt:lpstr>Building a Linked List Backward</vt:lpstr>
      <vt:lpstr>Building a Linked List Forward</vt:lpstr>
      <vt:lpstr>Building a Linked List Forward</vt:lpstr>
      <vt:lpstr>Building a Linked List Forward</vt:lpstr>
      <vt:lpstr>Building a Linked List Forward</vt:lpstr>
      <vt:lpstr>Inserting a Node</vt:lpstr>
      <vt:lpstr>Inserting a Node</vt:lpstr>
      <vt:lpstr>Deleting a Node</vt:lpstr>
      <vt:lpstr>Deleting a Node</vt:lpstr>
      <vt:lpstr>Deleting a Node</vt:lpstr>
      <vt:lpstr>Deleting a Node</vt:lpstr>
      <vt:lpstr>Searching for a Node</vt:lpstr>
      <vt:lpstr>Building a Sorted Linked List</vt:lpstr>
      <vt:lpstr>Building a Sorted Linked List</vt:lpstr>
      <vt:lpstr>Building a Sorted Linked List</vt:lpstr>
      <vt:lpstr>Building a Sorted Linked List</vt:lpstr>
      <vt:lpstr>Deleting an Entire List</vt:lpstr>
      <vt:lpstr>Variations of Linked Lists</vt:lpstr>
      <vt:lpstr>Printing a Linked List in Reverse  using Recursion</vt:lpstr>
      <vt:lpstr>Exercise 3</vt:lpstr>
      <vt:lpstr>Exercise 4</vt:lpstr>
      <vt:lpstr>Exercise 5</vt:lpstr>
      <vt:lpstr>Exercise 6</vt:lpstr>
      <vt:lpstr>Large Numbers</vt:lpstr>
      <vt:lpstr>Large Numbers</vt:lpstr>
      <vt:lpstr>Dynamic Array Input</vt:lpstr>
      <vt:lpstr>Linked Lists for Large Numbers</vt:lpstr>
      <vt:lpstr>Linked Lists for Large Numbers</vt:lpstr>
      <vt:lpstr>PowerPoint Presentation</vt:lpstr>
      <vt:lpstr>PowerPoint Presentation</vt:lpstr>
      <vt:lpstr>PowerPoint Presentation</vt:lpstr>
      <vt:lpstr>Checking: Printing the Linked Lists</vt:lpstr>
      <vt:lpstr>Comparing Two Large Numbers</vt:lpstr>
      <vt:lpstr>PowerPoint Presentation</vt:lpstr>
      <vt:lpstr>PowerPoint Presentation</vt:lpstr>
      <vt:lpstr>Putting All Together in main()</vt:lpstr>
      <vt:lpstr>Problems</vt:lpstr>
      <vt:lpstr>Problem 1</vt:lpstr>
      <vt:lpstr>Problem 2</vt:lpstr>
      <vt:lpstr>Problem 3</vt:lpstr>
      <vt:lpstr>Problem 4</vt:lpstr>
      <vt:lpstr>CHALLENGES</vt:lpstr>
      <vt:lpstr>Challenge 1</vt:lpstr>
    </vt:vector>
  </TitlesOfParts>
  <Manager/>
  <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ENGG1340 Computer Programming II</dc:title>
  <dc:subject/>
  <dc:creator>ykchoi</dc:creator>
  <cp:keywords/>
  <dc:description/>
  <cp:lastModifiedBy>lykchoi</cp:lastModifiedBy>
  <cp:revision>746</cp:revision>
  <cp:lastPrinted>2017-09-13T13:37:06Z</cp:lastPrinted>
  <dcterms:created xsi:type="dcterms:W3CDTF">2014-07-29T08:55:03Z</dcterms:created>
  <dcterms:modified xsi:type="dcterms:W3CDTF">2019-04-24T08:06:07Z</dcterms:modified>
  <cp:category/>
</cp:coreProperties>
</file>