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70" r:id="rId5"/>
    <p:sldId id="273" r:id="rId6"/>
    <p:sldId id="272" r:id="rId7"/>
    <p:sldId id="271" r:id="rId8"/>
    <p:sldId id="259" r:id="rId9"/>
    <p:sldId id="260" r:id="rId10"/>
    <p:sldId id="261" r:id="rId11"/>
    <p:sldId id="262" r:id="rId12"/>
    <p:sldId id="264" r:id="rId13"/>
    <p:sldId id="265" r:id="rId14"/>
    <p:sldId id="266"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B4C215-81D0-4BA7-8F6D-7B196BD0EFDC}"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0A057F0-B8CE-46BC-A963-9C12C27CB22C}" type="slidenum">
              <a:rPr lang="en-IN" smtClean="0"/>
              <a:t>‹#›</a:t>
            </a:fld>
            <a:endParaRPr lang="en-IN"/>
          </a:p>
        </p:txBody>
      </p:sp>
    </p:spTree>
    <p:extLst>
      <p:ext uri="{BB962C8B-B14F-4D97-AF65-F5344CB8AC3E}">
        <p14:creationId xmlns:p14="http://schemas.microsoft.com/office/powerpoint/2010/main" val="3358881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B4C215-81D0-4BA7-8F6D-7B196BD0EFDC}"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0A057F0-B8CE-46BC-A963-9C12C27CB22C}" type="slidenum">
              <a:rPr lang="en-IN" smtClean="0"/>
              <a:t>‹#›</a:t>
            </a:fld>
            <a:endParaRPr lang="en-IN"/>
          </a:p>
        </p:txBody>
      </p:sp>
    </p:spTree>
    <p:extLst>
      <p:ext uri="{BB962C8B-B14F-4D97-AF65-F5344CB8AC3E}">
        <p14:creationId xmlns:p14="http://schemas.microsoft.com/office/powerpoint/2010/main" val="3195762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B4C215-81D0-4BA7-8F6D-7B196BD0EFDC}"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0A057F0-B8CE-46BC-A963-9C12C27CB22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043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5B4C215-81D0-4BA7-8F6D-7B196BD0EFDC}"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0A057F0-B8CE-46BC-A963-9C12C27CB22C}" type="slidenum">
              <a:rPr lang="en-IN" smtClean="0"/>
              <a:t>‹#›</a:t>
            </a:fld>
            <a:endParaRPr lang="en-IN"/>
          </a:p>
        </p:txBody>
      </p:sp>
    </p:spTree>
    <p:extLst>
      <p:ext uri="{BB962C8B-B14F-4D97-AF65-F5344CB8AC3E}">
        <p14:creationId xmlns:p14="http://schemas.microsoft.com/office/powerpoint/2010/main" val="3299112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5B4C215-81D0-4BA7-8F6D-7B196BD0EFDC}"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0A057F0-B8CE-46BC-A963-9C12C27CB22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88481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5B4C215-81D0-4BA7-8F6D-7B196BD0EFDC}"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0A057F0-B8CE-46BC-A963-9C12C27CB22C}" type="slidenum">
              <a:rPr lang="en-IN" smtClean="0"/>
              <a:t>‹#›</a:t>
            </a:fld>
            <a:endParaRPr lang="en-IN"/>
          </a:p>
        </p:txBody>
      </p:sp>
    </p:spTree>
    <p:extLst>
      <p:ext uri="{BB962C8B-B14F-4D97-AF65-F5344CB8AC3E}">
        <p14:creationId xmlns:p14="http://schemas.microsoft.com/office/powerpoint/2010/main" val="256665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B4C215-81D0-4BA7-8F6D-7B196BD0EFDC}"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0A057F0-B8CE-46BC-A963-9C12C27CB22C}" type="slidenum">
              <a:rPr lang="en-IN" smtClean="0"/>
              <a:t>‹#›</a:t>
            </a:fld>
            <a:endParaRPr lang="en-IN"/>
          </a:p>
        </p:txBody>
      </p:sp>
    </p:spTree>
    <p:extLst>
      <p:ext uri="{BB962C8B-B14F-4D97-AF65-F5344CB8AC3E}">
        <p14:creationId xmlns:p14="http://schemas.microsoft.com/office/powerpoint/2010/main" val="2454484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B4C215-81D0-4BA7-8F6D-7B196BD0EFDC}"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0A057F0-B8CE-46BC-A963-9C12C27CB22C}" type="slidenum">
              <a:rPr lang="en-IN" smtClean="0"/>
              <a:t>‹#›</a:t>
            </a:fld>
            <a:endParaRPr lang="en-IN"/>
          </a:p>
        </p:txBody>
      </p:sp>
    </p:spTree>
    <p:extLst>
      <p:ext uri="{BB962C8B-B14F-4D97-AF65-F5344CB8AC3E}">
        <p14:creationId xmlns:p14="http://schemas.microsoft.com/office/powerpoint/2010/main" val="144746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B4C215-81D0-4BA7-8F6D-7B196BD0EFDC}"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0A057F0-B8CE-46BC-A963-9C12C27CB22C}" type="slidenum">
              <a:rPr lang="en-IN" smtClean="0"/>
              <a:t>‹#›</a:t>
            </a:fld>
            <a:endParaRPr lang="en-IN"/>
          </a:p>
        </p:txBody>
      </p:sp>
    </p:spTree>
    <p:extLst>
      <p:ext uri="{BB962C8B-B14F-4D97-AF65-F5344CB8AC3E}">
        <p14:creationId xmlns:p14="http://schemas.microsoft.com/office/powerpoint/2010/main" val="2591508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B4C215-81D0-4BA7-8F6D-7B196BD0EFDC}"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0A057F0-B8CE-46BC-A963-9C12C27CB22C}" type="slidenum">
              <a:rPr lang="en-IN" smtClean="0"/>
              <a:t>‹#›</a:t>
            </a:fld>
            <a:endParaRPr lang="en-IN"/>
          </a:p>
        </p:txBody>
      </p:sp>
    </p:spTree>
    <p:extLst>
      <p:ext uri="{BB962C8B-B14F-4D97-AF65-F5344CB8AC3E}">
        <p14:creationId xmlns:p14="http://schemas.microsoft.com/office/powerpoint/2010/main" val="3302955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B4C215-81D0-4BA7-8F6D-7B196BD0EFDC}"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0A057F0-B8CE-46BC-A963-9C12C27CB22C}" type="slidenum">
              <a:rPr lang="en-IN" smtClean="0"/>
              <a:t>‹#›</a:t>
            </a:fld>
            <a:endParaRPr lang="en-IN"/>
          </a:p>
        </p:txBody>
      </p:sp>
    </p:spTree>
    <p:extLst>
      <p:ext uri="{BB962C8B-B14F-4D97-AF65-F5344CB8AC3E}">
        <p14:creationId xmlns:p14="http://schemas.microsoft.com/office/powerpoint/2010/main" val="901066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B4C215-81D0-4BA7-8F6D-7B196BD0EFDC}" type="datetimeFigureOut">
              <a:rPr lang="en-IN" smtClean="0"/>
              <a:t>20-05-2024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0A057F0-B8CE-46BC-A963-9C12C27CB22C}" type="slidenum">
              <a:rPr lang="en-IN" smtClean="0"/>
              <a:t>‹#›</a:t>
            </a:fld>
            <a:endParaRPr lang="en-IN"/>
          </a:p>
        </p:txBody>
      </p:sp>
    </p:spTree>
    <p:extLst>
      <p:ext uri="{BB962C8B-B14F-4D97-AF65-F5344CB8AC3E}">
        <p14:creationId xmlns:p14="http://schemas.microsoft.com/office/powerpoint/2010/main" val="4010611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B4C215-81D0-4BA7-8F6D-7B196BD0EFDC}" type="datetimeFigureOut">
              <a:rPr lang="en-IN" smtClean="0"/>
              <a:t>20-05-2024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0A057F0-B8CE-46BC-A963-9C12C27CB22C}" type="slidenum">
              <a:rPr lang="en-IN" smtClean="0"/>
              <a:t>‹#›</a:t>
            </a:fld>
            <a:endParaRPr lang="en-IN"/>
          </a:p>
        </p:txBody>
      </p:sp>
    </p:spTree>
    <p:extLst>
      <p:ext uri="{BB962C8B-B14F-4D97-AF65-F5344CB8AC3E}">
        <p14:creationId xmlns:p14="http://schemas.microsoft.com/office/powerpoint/2010/main" val="1087521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B4C215-81D0-4BA7-8F6D-7B196BD0EFDC}" type="datetimeFigureOut">
              <a:rPr lang="en-IN" smtClean="0"/>
              <a:t>20-05-2024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0A057F0-B8CE-46BC-A963-9C12C27CB22C}" type="slidenum">
              <a:rPr lang="en-IN" smtClean="0"/>
              <a:t>‹#›</a:t>
            </a:fld>
            <a:endParaRPr lang="en-IN"/>
          </a:p>
        </p:txBody>
      </p:sp>
    </p:spTree>
    <p:extLst>
      <p:ext uri="{BB962C8B-B14F-4D97-AF65-F5344CB8AC3E}">
        <p14:creationId xmlns:p14="http://schemas.microsoft.com/office/powerpoint/2010/main" val="2076588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B4C215-81D0-4BA7-8F6D-7B196BD0EFDC}"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0A057F0-B8CE-46BC-A963-9C12C27CB22C}" type="slidenum">
              <a:rPr lang="en-IN" smtClean="0"/>
              <a:t>‹#›</a:t>
            </a:fld>
            <a:endParaRPr lang="en-IN"/>
          </a:p>
        </p:txBody>
      </p:sp>
    </p:spTree>
    <p:extLst>
      <p:ext uri="{BB962C8B-B14F-4D97-AF65-F5344CB8AC3E}">
        <p14:creationId xmlns:p14="http://schemas.microsoft.com/office/powerpoint/2010/main" val="2855190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B4C215-81D0-4BA7-8F6D-7B196BD0EFDC}"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0A057F0-B8CE-46BC-A963-9C12C27CB22C}" type="slidenum">
              <a:rPr lang="en-IN" smtClean="0"/>
              <a:t>‹#›</a:t>
            </a:fld>
            <a:endParaRPr lang="en-IN"/>
          </a:p>
        </p:txBody>
      </p:sp>
    </p:spTree>
    <p:extLst>
      <p:ext uri="{BB962C8B-B14F-4D97-AF65-F5344CB8AC3E}">
        <p14:creationId xmlns:p14="http://schemas.microsoft.com/office/powerpoint/2010/main" val="3502667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5B4C215-81D0-4BA7-8F6D-7B196BD0EFDC}" type="datetimeFigureOut">
              <a:rPr lang="en-IN" smtClean="0"/>
              <a:t>20-05-2024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0A057F0-B8CE-46BC-A963-9C12C27CB22C}" type="slidenum">
              <a:rPr lang="en-IN" smtClean="0"/>
              <a:t>‹#›</a:t>
            </a:fld>
            <a:endParaRPr lang="en-IN"/>
          </a:p>
        </p:txBody>
      </p:sp>
    </p:spTree>
    <p:extLst>
      <p:ext uri="{BB962C8B-B14F-4D97-AF65-F5344CB8AC3E}">
        <p14:creationId xmlns:p14="http://schemas.microsoft.com/office/powerpoint/2010/main" val="4006333519"/>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E6751-12F0-7711-38D7-0400B16B626F}"/>
              </a:ext>
            </a:extLst>
          </p:cNvPr>
          <p:cNvSpPr>
            <a:spLocks noGrp="1"/>
          </p:cNvSpPr>
          <p:nvPr>
            <p:ph type="ctrTitle"/>
          </p:nvPr>
        </p:nvSpPr>
        <p:spPr>
          <a:xfrm>
            <a:off x="2692923" y="1827017"/>
            <a:ext cx="9144000" cy="1601983"/>
          </a:xfrm>
        </p:spPr>
        <p:txBody>
          <a:bodyPr>
            <a:noAutofit/>
          </a:bodyPr>
          <a:lstStyle/>
          <a:p>
            <a:r>
              <a:rPr lang="en-US" sz="3600" b="1" dirty="0">
                <a:latin typeface="Times New Roman" panose="02020603050405020304" pitchFamily="18" charset="0"/>
                <a:cs typeface="Times New Roman" panose="02020603050405020304" pitchFamily="18" charset="0"/>
              </a:rPr>
              <a:t>Analyzing Google Apps Store dataset</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in terms of App downloads and Rating</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4126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A0DD9A-8916-6471-9CC8-3CA75A09CC5E}"/>
              </a:ext>
            </a:extLst>
          </p:cNvPr>
          <p:cNvSpPr txBox="1"/>
          <p:nvPr/>
        </p:nvSpPr>
        <p:spPr>
          <a:xfrm>
            <a:off x="2633219" y="2059394"/>
            <a:ext cx="8235885" cy="2739211"/>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Geographic Sales Distribution</a:t>
            </a:r>
          </a:p>
          <a:p>
            <a:r>
              <a:rPr lang="en-US" sz="2800" dirty="0">
                <a:latin typeface="Times New Roman" panose="02020603050405020304" pitchFamily="18" charset="0"/>
                <a:cs typeface="Times New Roman" panose="02020603050405020304" pitchFamily="18" charset="0"/>
              </a:rPr>
              <a:t>Charts:</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Map or bar chart: Sales Amount by Zone</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Bar chart: Orders by State and Zone</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Insights: Highlight top-performing regions and potential areas for growth</a:t>
            </a:r>
            <a:r>
              <a:rPr lang="en-US" dirty="0"/>
              <a:t>.</a:t>
            </a:r>
            <a:endParaRPr lang="en-IN" dirty="0"/>
          </a:p>
        </p:txBody>
      </p:sp>
    </p:spTree>
    <p:extLst>
      <p:ext uri="{BB962C8B-B14F-4D97-AF65-F5344CB8AC3E}">
        <p14:creationId xmlns:p14="http://schemas.microsoft.com/office/powerpoint/2010/main" val="3781674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153FB6-B347-C834-0545-0BABDCCB9729}"/>
              </a:ext>
            </a:extLst>
          </p:cNvPr>
          <p:cNvSpPr txBox="1"/>
          <p:nvPr/>
        </p:nvSpPr>
        <p:spPr>
          <a:xfrm>
            <a:off x="2576660" y="1874728"/>
            <a:ext cx="9122004" cy="3600986"/>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Product and Zone Analysis</a:t>
            </a:r>
          </a:p>
          <a:p>
            <a:r>
              <a:rPr lang="en-US" sz="2800" dirty="0">
                <a:latin typeface="Times New Roman" panose="02020603050405020304" pitchFamily="18" charset="0"/>
                <a:cs typeface="Times New Roman" panose="02020603050405020304" pitchFamily="18" charset="0"/>
              </a:rPr>
              <a:t>Charts:</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Heatmap or segmented bar chart: Product Categories by Zone</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Combined chart: Orders and Sales Amount by Product Category and Zone</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Insights: Discuss regional product preferences and performance.</a:t>
            </a:r>
          </a:p>
        </p:txBody>
      </p:sp>
    </p:spTree>
    <p:extLst>
      <p:ext uri="{BB962C8B-B14F-4D97-AF65-F5344CB8AC3E}">
        <p14:creationId xmlns:p14="http://schemas.microsoft.com/office/powerpoint/2010/main" val="1287511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D0A249-3457-B12D-291A-DCB81A2EA129}"/>
              </a:ext>
            </a:extLst>
          </p:cNvPr>
          <p:cNvSpPr txBox="1"/>
          <p:nvPr/>
        </p:nvSpPr>
        <p:spPr>
          <a:xfrm>
            <a:off x="2557805" y="2059394"/>
            <a:ext cx="7915373" cy="2739211"/>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State and Zone Performance</a:t>
            </a:r>
          </a:p>
          <a:p>
            <a:r>
              <a:rPr lang="en-US" sz="2800" dirty="0">
                <a:latin typeface="Times New Roman" panose="02020603050405020304" pitchFamily="18" charset="0"/>
                <a:cs typeface="Times New Roman" panose="02020603050405020304" pitchFamily="18" charset="0"/>
              </a:rPr>
              <a:t>Charts:</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Bar chart: Sales Amount by State</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Bar chart: Sales Amount by Zone (reiteration)</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Insights: Analyze state-wise and zone-wise sales performance</a:t>
            </a:r>
            <a:r>
              <a:rPr lang="en-US" dirty="0"/>
              <a:t>.</a:t>
            </a:r>
          </a:p>
        </p:txBody>
      </p:sp>
    </p:spTree>
    <p:extLst>
      <p:ext uri="{BB962C8B-B14F-4D97-AF65-F5344CB8AC3E}">
        <p14:creationId xmlns:p14="http://schemas.microsoft.com/office/powerpoint/2010/main" val="801005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1424BC-76B8-7402-31E0-D2B90E2ADC6D}"/>
              </a:ext>
            </a:extLst>
          </p:cNvPr>
          <p:cNvSpPr txBox="1"/>
          <p:nvPr/>
        </p:nvSpPr>
        <p:spPr>
          <a:xfrm>
            <a:off x="2526384" y="1649692"/>
            <a:ext cx="9539925" cy="3170099"/>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Sales and Order Metrics</a:t>
            </a:r>
          </a:p>
          <a:p>
            <a:r>
              <a:rPr lang="en-US" sz="2800" dirty="0">
                <a:latin typeface="Times New Roman" panose="02020603050405020304" pitchFamily="18" charset="0"/>
                <a:cs typeface="Times New Roman" panose="02020603050405020304" pitchFamily="18" charset="0"/>
              </a:rPr>
              <a:t>Statistics:</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Total Products Sold</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Total Orders</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Total Sales Amount</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Insights: Overview of product variety, order volume, and revenue</a:t>
            </a:r>
            <a:r>
              <a:rPr lang="en-US" sz="2800" dirty="0"/>
              <a:t>.</a:t>
            </a:r>
          </a:p>
        </p:txBody>
      </p:sp>
    </p:spTree>
    <p:extLst>
      <p:ext uri="{BB962C8B-B14F-4D97-AF65-F5344CB8AC3E}">
        <p14:creationId xmlns:p14="http://schemas.microsoft.com/office/powerpoint/2010/main" val="3537415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702B00-4B25-9233-B40C-4E9A4D24C766}"/>
              </a:ext>
            </a:extLst>
          </p:cNvPr>
          <p:cNvSpPr txBox="1"/>
          <p:nvPr/>
        </p:nvSpPr>
        <p:spPr>
          <a:xfrm>
            <a:off x="2670928" y="2059394"/>
            <a:ext cx="8792066" cy="2739211"/>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Product Category Performance</a:t>
            </a:r>
          </a:p>
          <a:p>
            <a:r>
              <a:rPr lang="en-US" sz="2800" dirty="0">
                <a:latin typeface="Times New Roman" panose="02020603050405020304" pitchFamily="18" charset="0"/>
                <a:cs typeface="Times New Roman" panose="02020603050405020304" pitchFamily="18" charset="0"/>
              </a:rPr>
              <a:t>Charts:</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Bar chart: Orders by Product Category</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Bar chart: Sales Amount by Product Category (if needed)</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Insights: Identify popular product categories and their impact on sales.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9377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42EEAA-A70F-725B-A3C6-CD23FE8858CA}"/>
              </a:ext>
            </a:extLst>
          </p:cNvPr>
          <p:cNvSpPr txBox="1"/>
          <p:nvPr/>
        </p:nvSpPr>
        <p:spPr>
          <a:xfrm>
            <a:off x="2567233" y="2090172"/>
            <a:ext cx="8405567" cy="2677656"/>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Gender-based Analysis</a:t>
            </a:r>
          </a:p>
          <a:p>
            <a:r>
              <a:rPr lang="en-US" sz="2800" dirty="0">
                <a:latin typeface="Times New Roman" panose="02020603050405020304" pitchFamily="18" charset="0"/>
                <a:cs typeface="Times New Roman" panose="02020603050405020304" pitchFamily="18" charset="0"/>
              </a:rPr>
              <a:t>Charts:</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Bar or pie chart: Sales Amount by Gender</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Bar chart: Orders by Gender (reiteration)</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Insights: Discuss gender-based purchasing trends and implications.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529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F2B43E-252A-7469-A73A-DDAD70E2199F}"/>
              </a:ext>
            </a:extLst>
          </p:cNvPr>
          <p:cNvSpPr txBox="1"/>
          <p:nvPr/>
        </p:nvSpPr>
        <p:spPr>
          <a:xfrm>
            <a:off x="2529526" y="1874728"/>
            <a:ext cx="8396140" cy="3108543"/>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Occupational Insights</a:t>
            </a:r>
          </a:p>
          <a:p>
            <a:r>
              <a:rPr lang="en-US" sz="2800" dirty="0">
                <a:latin typeface="Times New Roman" panose="02020603050405020304" pitchFamily="18" charset="0"/>
                <a:cs typeface="Times New Roman" panose="02020603050405020304" pitchFamily="18" charset="0"/>
              </a:rPr>
              <a:t>Charts:</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Grouped bar chart: Sales Amount by Occupation and Gender</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Grouped bar chart: Orders by Occupation and Gender</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Insights: Analyze how occupation and gender influence purchasing behavior.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2656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9E08D1-6888-E87A-65BA-2611E52C444E}"/>
              </a:ext>
            </a:extLst>
          </p:cNvPr>
          <p:cNvSpPr txBox="1"/>
          <p:nvPr/>
        </p:nvSpPr>
        <p:spPr>
          <a:xfrm>
            <a:off x="2457252" y="2090172"/>
            <a:ext cx="9734748" cy="2677656"/>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Summary and Conclusion</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Key Findings: Summarize the main insights from the analysis.</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Recommendations: Provide actionable recommendations based on the data.</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Future Outlook: Discuss potential future trends and areas for further research.</a:t>
            </a:r>
          </a:p>
        </p:txBody>
      </p:sp>
    </p:spTree>
    <p:extLst>
      <p:ext uri="{BB962C8B-B14F-4D97-AF65-F5344CB8AC3E}">
        <p14:creationId xmlns:p14="http://schemas.microsoft.com/office/powerpoint/2010/main" val="1680660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700593-31EF-600E-3E50-AF520E14D66C}"/>
              </a:ext>
            </a:extLst>
          </p:cNvPr>
          <p:cNvSpPr txBox="1"/>
          <p:nvPr/>
        </p:nvSpPr>
        <p:spPr>
          <a:xfrm>
            <a:off x="2573517" y="2151727"/>
            <a:ext cx="10444899" cy="255454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Title: </a:t>
            </a:r>
            <a:r>
              <a:rPr lang="en-US" sz="3200" dirty="0">
                <a:latin typeface="Times New Roman" panose="02020603050405020304" pitchFamily="18" charset="0"/>
                <a:cs typeface="Times New Roman" panose="02020603050405020304" pitchFamily="18" charset="0"/>
              </a:rPr>
              <a:t>Detailed Project Report on Sales and Customer Analysis.</a:t>
            </a:r>
          </a:p>
          <a:p>
            <a:r>
              <a:rPr lang="en-US" sz="3200" b="1" dirty="0">
                <a:latin typeface="Times New Roman" panose="02020603050405020304" pitchFamily="18" charset="0"/>
                <a:cs typeface="Times New Roman" panose="02020603050405020304" pitchFamily="18" charset="0"/>
              </a:rPr>
              <a:t>Subtitle: </a:t>
            </a:r>
            <a:r>
              <a:rPr lang="en-IN" sz="3200" dirty="0" err="1">
                <a:latin typeface="Times New Roman" panose="02020603050405020304" pitchFamily="18" charset="0"/>
                <a:cs typeface="Times New Roman" panose="02020603050405020304" pitchFamily="18" charset="0"/>
              </a:rPr>
              <a:t>iNeuron</a:t>
            </a:r>
            <a:r>
              <a:rPr lang="en-IN" sz="3200" dirty="0">
                <a:latin typeface="Times New Roman" panose="02020603050405020304" pitchFamily="18" charset="0"/>
                <a:cs typeface="Times New Roman" panose="02020603050405020304" pitchFamily="18" charset="0"/>
              </a:rPr>
              <a:t> Intelligence Pvt Ltd</a:t>
            </a:r>
            <a:r>
              <a:rPr lang="en-US" sz="3200" dirty="0">
                <a:latin typeface="Times New Roman" panose="02020603050405020304" pitchFamily="18" charset="0"/>
                <a:cs typeface="Times New Roman" panose="02020603050405020304" pitchFamily="18" charset="0"/>
              </a:rPr>
              <a:t>.</a:t>
            </a:r>
          </a:p>
          <a:p>
            <a:r>
              <a:rPr lang="en-US" sz="3200" b="1" dirty="0">
                <a:latin typeface="Times New Roman" panose="02020603050405020304" pitchFamily="18" charset="0"/>
                <a:cs typeface="Times New Roman" panose="02020603050405020304" pitchFamily="18" charset="0"/>
              </a:rPr>
              <a:t>Date:</a:t>
            </a:r>
            <a:r>
              <a:rPr lang="en-US" sz="3200" dirty="0">
                <a:latin typeface="Times New Roman" panose="02020603050405020304" pitchFamily="18" charset="0"/>
                <a:cs typeface="Times New Roman" panose="02020603050405020304" pitchFamily="18" charset="0"/>
              </a:rPr>
              <a:t> 19/5/2024</a:t>
            </a:r>
          </a:p>
          <a:p>
            <a:r>
              <a:rPr lang="en-US" sz="3200" b="1" dirty="0">
                <a:latin typeface="Times New Roman" panose="02020603050405020304" pitchFamily="18" charset="0"/>
                <a:cs typeface="Times New Roman" panose="02020603050405020304" pitchFamily="18" charset="0"/>
              </a:rPr>
              <a:t>Prepared by</a:t>
            </a:r>
            <a:r>
              <a:rPr lang="en-US" sz="3200" dirty="0">
                <a:latin typeface="Times New Roman" panose="02020603050405020304" pitchFamily="18" charset="0"/>
                <a:cs typeface="Times New Roman" panose="02020603050405020304" pitchFamily="18" charset="0"/>
              </a:rPr>
              <a:t>: Sairaj Ramesh Honrao</a:t>
            </a:r>
          </a:p>
        </p:txBody>
      </p:sp>
    </p:spTree>
    <p:extLst>
      <p:ext uri="{BB962C8B-B14F-4D97-AF65-F5344CB8AC3E}">
        <p14:creationId xmlns:p14="http://schemas.microsoft.com/office/powerpoint/2010/main" val="704298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E9B01B-8E37-050D-2F3C-BB9AA91C44C2}"/>
              </a:ext>
            </a:extLst>
          </p:cNvPr>
          <p:cNvSpPr txBox="1"/>
          <p:nvPr/>
        </p:nvSpPr>
        <p:spPr>
          <a:xfrm>
            <a:off x="2573516" y="1797784"/>
            <a:ext cx="8889478" cy="3262432"/>
          </a:xfrm>
          <a:prstGeom prst="rect">
            <a:avLst/>
          </a:prstGeom>
          <a:noFill/>
        </p:spPr>
        <p:txBody>
          <a:bodyPr wrap="square">
            <a:spAutoFit/>
          </a:bodyPr>
          <a:lstStyle/>
          <a:p>
            <a:endParaRPr lang="en-US" sz="16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Objective</a:t>
            </a:r>
            <a:r>
              <a:rPr lang="en-US" sz="2200" b="1"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To provide a comprehensive analysis of sales and customer data using various KPIs</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Scope: </a:t>
            </a:r>
          </a:p>
          <a:p>
            <a:r>
              <a:rPr lang="en-US" sz="2800" dirty="0">
                <a:latin typeface="Times New Roman" panose="02020603050405020304" pitchFamily="18" charset="0"/>
                <a:cs typeface="Times New Roman" panose="02020603050405020304" pitchFamily="18" charset="0"/>
              </a:rPr>
              <a:t>Analysis covers orders, customer demographics, geographical distribution, and product categories.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3752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6671B9-F69D-BAF9-E4EC-46080E5F1DDE}"/>
              </a:ext>
            </a:extLst>
          </p:cNvPr>
          <p:cNvSpPr>
            <a:spLocks noGrp="1"/>
          </p:cNvSpPr>
          <p:nvPr>
            <p:ph type="body" idx="1"/>
          </p:nvPr>
        </p:nvSpPr>
        <p:spPr>
          <a:xfrm>
            <a:off x="1725106" y="367645"/>
            <a:ext cx="10312924" cy="6297106"/>
          </a:xfrm>
        </p:spPr>
        <p:txBody>
          <a:bodyPr>
            <a:normAutofit fontScale="47500" lnSpcReduction="20000"/>
          </a:bodyPr>
          <a:lstStyle/>
          <a:p>
            <a:r>
              <a:rPr lang="en-US" sz="6700" b="1" dirty="0">
                <a:solidFill>
                  <a:schemeClr val="tx1"/>
                </a:solidFill>
                <a:latin typeface="Times New Roman" panose="02020603050405020304" pitchFamily="18" charset="0"/>
                <a:cs typeface="Times New Roman" panose="02020603050405020304" pitchFamily="18" charset="0"/>
              </a:rPr>
              <a:t>Data Points:- </a:t>
            </a:r>
          </a:p>
          <a:p>
            <a:r>
              <a:rPr lang="en-US" sz="4900" b="0" i="0" u="none" strike="noStrike" dirty="0" err="1">
                <a:solidFill>
                  <a:srgbClr val="000000"/>
                </a:solidFill>
                <a:effectLst/>
                <a:latin typeface="Calibri" panose="020F0502020204030204" pitchFamily="34" charset="0"/>
              </a:rPr>
              <a:t>User_ID</a:t>
            </a:r>
            <a:r>
              <a:rPr lang="en-US" sz="4900" dirty="0"/>
              <a:t> </a:t>
            </a:r>
          </a:p>
          <a:p>
            <a:r>
              <a:rPr lang="en-US" sz="4900" b="0" i="0" u="none" strike="noStrike" dirty="0" err="1">
                <a:solidFill>
                  <a:srgbClr val="000000"/>
                </a:solidFill>
                <a:effectLst/>
                <a:latin typeface="Calibri" panose="020F0502020204030204" pitchFamily="34" charset="0"/>
              </a:rPr>
              <a:t>Cust_name</a:t>
            </a:r>
            <a:r>
              <a:rPr lang="en-US" sz="4900" dirty="0"/>
              <a:t> </a:t>
            </a:r>
          </a:p>
          <a:p>
            <a:r>
              <a:rPr lang="en-US" sz="4900" b="0" i="0" u="none" strike="noStrike" dirty="0" err="1">
                <a:solidFill>
                  <a:srgbClr val="000000"/>
                </a:solidFill>
                <a:effectLst/>
                <a:latin typeface="Calibri" panose="020F0502020204030204" pitchFamily="34" charset="0"/>
              </a:rPr>
              <a:t>Product_ID</a:t>
            </a:r>
            <a:r>
              <a:rPr lang="en-US" sz="4900" dirty="0"/>
              <a:t> </a:t>
            </a:r>
          </a:p>
          <a:p>
            <a:r>
              <a:rPr lang="en-US" sz="4900" b="0" i="0" u="none" strike="noStrike" dirty="0">
                <a:solidFill>
                  <a:srgbClr val="000000"/>
                </a:solidFill>
                <a:effectLst/>
                <a:latin typeface="Calibri" panose="020F0502020204030204" pitchFamily="34" charset="0"/>
              </a:rPr>
              <a:t>Gender</a:t>
            </a:r>
            <a:r>
              <a:rPr lang="en-US" sz="4900" dirty="0"/>
              <a:t> </a:t>
            </a:r>
          </a:p>
          <a:p>
            <a:r>
              <a:rPr lang="en-US" sz="4900" b="0" i="0" u="none" strike="noStrike" dirty="0">
                <a:solidFill>
                  <a:srgbClr val="000000"/>
                </a:solidFill>
                <a:effectLst/>
                <a:latin typeface="Calibri" panose="020F0502020204030204" pitchFamily="34" charset="0"/>
              </a:rPr>
              <a:t>Age </a:t>
            </a:r>
          </a:p>
          <a:p>
            <a:r>
              <a:rPr lang="en-US" sz="4900" b="0" i="0" u="none" strike="noStrike" dirty="0">
                <a:solidFill>
                  <a:srgbClr val="000000"/>
                </a:solidFill>
                <a:effectLst/>
                <a:latin typeface="Calibri" panose="020F0502020204030204" pitchFamily="34" charset="0"/>
              </a:rPr>
              <a:t>Group</a:t>
            </a:r>
            <a:r>
              <a:rPr lang="en-US" sz="4900" dirty="0"/>
              <a:t> </a:t>
            </a:r>
            <a:r>
              <a:rPr lang="en-US" sz="4900" b="0" i="0" u="none" strike="noStrike" dirty="0">
                <a:solidFill>
                  <a:srgbClr val="000000"/>
                </a:solidFill>
                <a:effectLst/>
                <a:latin typeface="Calibri" panose="020F0502020204030204" pitchFamily="34" charset="0"/>
              </a:rPr>
              <a:t>Age</a:t>
            </a:r>
          </a:p>
          <a:p>
            <a:r>
              <a:rPr lang="en-US" sz="4900" dirty="0"/>
              <a:t> </a:t>
            </a:r>
            <a:r>
              <a:rPr lang="en-US" sz="4900" b="0" i="0" u="none" strike="noStrike" dirty="0" err="1">
                <a:solidFill>
                  <a:srgbClr val="000000"/>
                </a:solidFill>
                <a:effectLst/>
                <a:latin typeface="Calibri" panose="020F0502020204030204" pitchFamily="34" charset="0"/>
              </a:rPr>
              <a:t>Marital_Status</a:t>
            </a:r>
            <a:r>
              <a:rPr lang="en-US" sz="4900" dirty="0"/>
              <a:t> </a:t>
            </a:r>
          </a:p>
          <a:p>
            <a:r>
              <a:rPr lang="en-US" sz="4900" b="0" i="0" u="none" strike="noStrike" dirty="0">
                <a:solidFill>
                  <a:srgbClr val="000000"/>
                </a:solidFill>
                <a:effectLst/>
                <a:latin typeface="Calibri" panose="020F0502020204030204" pitchFamily="34" charset="0"/>
              </a:rPr>
              <a:t>State</a:t>
            </a:r>
            <a:r>
              <a:rPr lang="en-US" sz="4900" dirty="0"/>
              <a:t> </a:t>
            </a:r>
          </a:p>
          <a:p>
            <a:r>
              <a:rPr lang="en-US" sz="4900" b="0" i="0" u="none" strike="noStrike" dirty="0">
                <a:solidFill>
                  <a:srgbClr val="000000"/>
                </a:solidFill>
                <a:effectLst/>
                <a:latin typeface="Calibri" panose="020F0502020204030204" pitchFamily="34" charset="0"/>
              </a:rPr>
              <a:t>Zone</a:t>
            </a:r>
          </a:p>
          <a:p>
            <a:r>
              <a:rPr lang="en-US" sz="4900" dirty="0"/>
              <a:t> </a:t>
            </a:r>
            <a:r>
              <a:rPr lang="en-US" sz="4900" b="0" i="0" u="none" strike="noStrike" dirty="0">
                <a:solidFill>
                  <a:srgbClr val="000000"/>
                </a:solidFill>
                <a:effectLst/>
                <a:latin typeface="Calibri" panose="020F0502020204030204" pitchFamily="34" charset="0"/>
              </a:rPr>
              <a:t>Occupation</a:t>
            </a:r>
          </a:p>
          <a:p>
            <a:r>
              <a:rPr lang="en-US" sz="4900" dirty="0"/>
              <a:t> </a:t>
            </a:r>
            <a:r>
              <a:rPr lang="en-US" sz="4900" b="0" i="0" u="none" strike="noStrike" dirty="0" err="1">
                <a:solidFill>
                  <a:srgbClr val="000000"/>
                </a:solidFill>
                <a:effectLst/>
                <a:latin typeface="Calibri" panose="020F0502020204030204" pitchFamily="34" charset="0"/>
              </a:rPr>
              <a:t>Product_Category</a:t>
            </a:r>
            <a:r>
              <a:rPr lang="en-US" sz="4900" dirty="0"/>
              <a:t> </a:t>
            </a:r>
          </a:p>
          <a:p>
            <a:r>
              <a:rPr lang="en-US" sz="4900" b="0" i="0" u="none" strike="noStrike" dirty="0">
                <a:solidFill>
                  <a:srgbClr val="000000"/>
                </a:solidFill>
                <a:effectLst/>
                <a:latin typeface="Calibri" panose="020F0502020204030204" pitchFamily="34" charset="0"/>
              </a:rPr>
              <a:t>Orders</a:t>
            </a:r>
          </a:p>
          <a:p>
            <a:r>
              <a:rPr lang="en-US" sz="4900" dirty="0"/>
              <a:t> </a:t>
            </a:r>
            <a:r>
              <a:rPr lang="en-US" sz="4900" b="0" i="0" u="none" strike="noStrike" dirty="0">
                <a:solidFill>
                  <a:srgbClr val="000000"/>
                </a:solidFill>
                <a:effectLst/>
                <a:latin typeface="Calibri" panose="020F0502020204030204" pitchFamily="34" charset="0"/>
              </a:rPr>
              <a:t>Amount</a:t>
            </a:r>
          </a:p>
          <a:p>
            <a:r>
              <a:rPr lang="en-US" sz="4900" dirty="0"/>
              <a:t> </a:t>
            </a:r>
            <a:r>
              <a:rPr lang="en-US" sz="4900" b="0" i="0" u="none" strike="noStrike" dirty="0">
                <a:solidFill>
                  <a:srgbClr val="000000"/>
                </a:solidFill>
                <a:effectLst/>
                <a:latin typeface="Calibri" panose="020F0502020204030204" pitchFamily="34" charset="0"/>
              </a:rPr>
              <a:t>Status</a:t>
            </a:r>
            <a:r>
              <a:rPr lang="en-US" sz="4900" dirty="0"/>
              <a:t> </a:t>
            </a:r>
            <a:endParaRPr lang="en-US" sz="4900" b="1" dirty="0">
              <a:solidFill>
                <a:schemeClr val="tx1"/>
              </a:solidFill>
              <a:latin typeface="Times New Roman" panose="02020603050405020304" pitchFamily="18" charset="0"/>
              <a:cs typeface="Times New Roman" panose="02020603050405020304" pitchFamily="18" charset="0"/>
            </a:endParaRPr>
          </a:p>
          <a:p>
            <a:endParaRPr lang="en-IN" sz="3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40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479E13E-3F69-E9F7-42C0-DA467B6AC4FC}"/>
              </a:ext>
            </a:extLst>
          </p:cNvPr>
          <p:cNvSpPr>
            <a:spLocks noGrp="1"/>
          </p:cNvSpPr>
          <p:nvPr>
            <p:ph type="body" idx="1"/>
          </p:nvPr>
        </p:nvSpPr>
        <p:spPr>
          <a:xfrm>
            <a:off x="1724628" y="179108"/>
            <a:ext cx="9779983" cy="6249971"/>
          </a:xfrm>
        </p:spPr>
        <p:txBody>
          <a:bodyPr>
            <a:normAutofit fontScale="32500" lnSpcReduction="20000"/>
          </a:bodyPr>
          <a:lstStyle/>
          <a:p>
            <a:pPr marL="342900" lvl="0" indent="-342900">
              <a:lnSpc>
                <a:spcPct val="120000"/>
              </a:lnSpc>
              <a:spcBef>
                <a:spcPts val="800"/>
              </a:spcBef>
              <a:buFont typeface="Wingdings" panose="05000000000000000000" pitchFamily="2" charset="2"/>
              <a:buChar char=""/>
            </a:pPr>
            <a:r>
              <a:rPr lang="en-US" sz="8000" dirty="0" err="1">
                <a:solidFill>
                  <a:schemeClr val="tx1"/>
                </a:solidFill>
                <a:effectLst/>
                <a:latin typeface="Arial MT"/>
                <a:ea typeface="Calibri" panose="020F0502020204030204" pitchFamily="34" charset="0"/>
              </a:rPr>
              <a:t>User_ID</a:t>
            </a:r>
            <a:r>
              <a:rPr lang="en-US" sz="8000" dirty="0">
                <a:solidFill>
                  <a:schemeClr val="tx1"/>
                </a:solidFill>
                <a:effectLst/>
                <a:latin typeface="Arial MT"/>
                <a:ea typeface="Calibri" panose="020F0502020204030204" pitchFamily="34" charset="0"/>
              </a:rPr>
              <a:t>:</a:t>
            </a:r>
            <a:endParaRPr lang="en-IN" sz="8000" dirty="0">
              <a:solidFill>
                <a:schemeClr val="tx1"/>
              </a:solidFill>
              <a:effectLst/>
              <a:latin typeface="Calibri" panose="020F0502020204030204" pitchFamily="34" charset="0"/>
              <a:ea typeface="Calibri" panose="020F0502020204030204" pitchFamily="34" charset="0"/>
            </a:endParaRPr>
          </a:p>
          <a:p>
            <a:pPr marL="1129030" indent="-227330">
              <a:lnSpc>
                <a:spcPct val="120000"/>
              </a:lnSpc>
              <a:spcBef>
                <a:spcPts val="800"/>
              </a:spcBef>
            </a:pPr>
            <a:r>
              <a:rPr lang="en-US" sz="8000" dirty="0">
                <a:solidFill>
                  <a:schemeClr val="tx1"/>
                </a:solidFill>
                <a:effectLst/>
                <a:latin typeface="Arial MT"/>
                <a:ea typeface="Calibri" panose="020F0502020204030204" pitchFamily="34" charset="0"/>
              </a:rPr>
              <a:t>Description: A unique identifier assigned to each user. This is usually an alphanumeric code.</a:t>
            </a:r>
            <a:endParaRPr lang="en-IN" sz="8000"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800"/>
              </a:spcBef>
              <a:buFont typeface="Wingdings" panose="05000000000000000000" pitchFamily="2" charset="2"/>
              <a:buChar char=""/>
            </a:pPr>
            <a:r>
              <a:rPr lang="en-US" sz="8000" dirty="0" err="1">
                <a:solidFill>
                  <a:schemeClr val="tx1"/>
                </a:solidFill>
                <a:effectLst/>
                <a:latin typeface="Arial MT"/>
                <a:ea typeface="Calibri" panose="020F0502020204030204" pitchFamily="34" charset="0"/>
              </a:rPr>
              <a:t>Cust_name</a:t>
            </a:r>
            <a:r>
              <a:rPr lang="en-US" sz="8000" dirty="0">
                <a:solidFill>
                  <a:schemeClr val="tx1"/>
                </a:solidFill>
                <a:effectLst/>
                <a:latin typeface="Arial MT"/>
                <a:ea typeface="Calibri" panose="020F0502020204030204" pitchFamily="34" charset="0"/>
              </a:rPr>
              <a:t>:</a:t>
            </a:r>
            <a:endParaRPr lang="en-IN" sz="8000" dirty="0">
              <a:solidFill>
                <a:schemeClr val="tx1"/>
              </a:solidFill>
              <a:effectLst/>
              <a:latin typeface="Calibri" panose="020F0502020204030204" pitchFamily="34" charset="0"/>
              <a:ea typeface="Calibri" panose="020F0502020204030204" pitchFamily="34" charset="0"/>
            </a:endParaRPr>
          </a:p>
          <a:p>
            <a:pPr marL="900430">
              <a:lnSpc>
                <a:spcPct val="120000"/>
              </a:lnSpc>
              <a:spcBef>
                <a:spcPts val="800"/>
              </a:spcBef>
            </a:pPr>
            <a:r>
              <a:rPr lang="en-US" sz="8000" dirty="0">
                <a:solidFill>
                  <a:schemeClr val="tx1"/>
                </a:solidFill>
                <a:effectLst/>
                <a:latin typeface="Arial MT"/>
                <a:ea typeface="Calibri" panose="020F0502020204030204" pitchFamily="34" charset="0"/>
              </a:rPr>
              <a:t> Description: The name of the customer. This can include first name, last name, or a full name.</a:t>
            </a:r>
            <a:endParaRPr lang="en-IN" sz="8000"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800"/>
              </a:spcBef>
              <a:buFont typeface="Wingdings" panose="05000000000000000000" pitchFamily="2" charset="2"/>
              <a:buChar char=""/>
            </a:pPr>
            <a:r>
              <a:rPr lang="en-US" sz="8000" dirty="0" err="1">
                <a:solidFill>
                  <a:schemeClr val="tx1"/>
                </a:solidFill>
                <a:effectLst/>
                <a:latin typeface="Arial MT"/>
                <a:ea typeface="Calibri" panose="020F0502020204030204" pitchFamily="34" charset="0"/>
              </a:rPr>
              <a:t>Product_ID</a:t>
            </a:r>
            <a:r>
              <a:rPr lang="en-US" sz="8000" dirty="0">
                <a:solidFill>
                  <a:schemeClr val="tx1"/>
                </a:solidFill>
                <a:effectLst/>
                <a:latin typeface="Arial MT"/>
                <a:ea typeface="Calibri" panose="020F0502020204030204" pitchFamily="34" charset="0"/>
              </a:rPr>
              <a:t>:</a:t>
            </a:r>
            <a:endParaRPr lang="en-IN" sz="8000"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800"/>
              </a:spcBef>
              <a:buFont typeface="Wingdings" panose="05000000000000000000" pitchFamily="2" charset="2"/>
              <a:buChar char=""/>
            </a:pPr>
            <a:r>
              <a:rPr lang="en-US" sz="8000" dirty="0">
                <a:solidFill>
                  <a:schemeClr val="tx1"/>
                </a:solidFill>
                <a:effectLst/>
                <a:latin typeface="Arial MT"/>
                <a:ea typeface="Calibri" panose="020F0502020204030204" pitchFamily="34" charset="0"/>
              </a:rPr>
              <a:t>Description: A unique identifier assigned to each product. This helps in tracking and managing products.</a:t>
            </a:r>
            <a:endParaRPr lang="en-IN" sz="8000"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800"/>
              </a:spcBef>
              <a:buFont typeface="Wingdings" panose="05000000000000000000" pitchFamily="2" charset="2"/>
              <a:buChar char=""/>
            </a:pPr>
            <a:r>
              <a:rPr lang="en-US" sz="8000" dirty="0">
                <a:solidFill>
                  <a:schemeClr val="tx1"/>
                </a:solidFill>
                <a:effectLst/>
                <a:latin typeface="Arial MT"/>
                <a:ea typeface="Calibri" panose="020F0502020204030204" pitchFamily="34" charset="0"/>
              </a:rPr>
              <a:t>Gender:</a:t>
            </a:r>
            <a:endParaRPr lang="en-IN" sz="8000" dirty="0">
              <a:solidFill>
                <a:schemeClr val="tx1"/>
              </a:solidFill>
              <a:effectLst/>
              <a:latin typeface="Calibri" panose="020F0502020204030204" pitchFamily="34" charset="0"/>
              <a:ea typeface="Calibri" panose="020F0502020204030204" pitchFamily="34" charset="0"/>
            </a:endParaRPr>
          </a:p>
          <a:p>
            <a:pPr marL="900430">
              <a:lnSpc>
                <a:spcPct val="120000"/>
              </a:lnSpc>
              <a:spcBef>
                <a:spcPts val="800"/>
              </a:spcBef>
            </a:pPr>
            <a:r>
              <a:rPr lang="en-US" sz="8000" dirty="0">
                <a:solidFill>
                  <a:schemeClr val="tx1"/>
                </a:solidFill>
                <a:effectLst/>
                <a:latin typeface="Arial MT"/>
                <a:ea typeface="Calibri" panose="020F0502020204030204" pitchFamily="34" charset="0"/>
              </a:rPr>
              <a:t> Description: The gender of the customer. This is usually captured as a categorical value.</a:t>
            </a:r>
            <a:endParaRPr lang="en-IN" sz="8000" dirty="0">
              <a:solidFill>
                <a:schemeClr val="tx1"/>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085846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59EFFE-063C-AD53-9E47-F8AAE47D8BA0}"/>
              </a:ext>
            </a:extLst>
          </p:cNvPr>
          <p:cNvSpPr>
            <a:spLocks noGrp="1"/>
          </p:cNvSpPr>
          <p:nvPr>
            <p:ph type="body" idx="1"/>
          </p:nvPr>
        </p:nvSpPr>
        <p:spPr>
          <a:xfrm>
            <a:off x="1782502" y="231494"/>
            <a:ext cx="10174146" cy="6423949"/>
          </a:xfrm>
        </p:spPr>
        <p:txBody>
          <a:bodyPr>
            <a:normAutofit/>
          </a:bodyPr>
          <a:lstStyle/>
          <a:p>
            <a:pPr marL="342900" lvl="0" indent="-342900">
              <a:buFont typeface="Wingdings" panose="05000000000000000000" pitchFamily="2" charset="2"/>
              <a:buChar char=""/>
            </a:pPr>
            <a:r>
              <a:rPr lang="en-US" sz="2400" dirty="0">
                <a:solidFill>
                  <a:schemeClr val="tx1"/>
                </a:solidFill>
                <a:effectLst/>
                <a:latin typeface="Arial MT"/>
                <a:ea typeface="Calibri" panose="020F0502020204030204" pitchFamily="34" charset="0"/>
              </a:rPr>
              <a:t>Gender:</a:t>
            </a:r>
            <a:endParaRPr lang="en-IN" sz="2400" dirty="0">
              <a:solidFill>
                <a:schemeClr val="tx1"/>
              </a:solidFill>
              <a:latin typeface="Calibri" panose="020F0502020204030204" pitchFamily="34" charset="0"/>
              <a:ea typeface="Calibri" panose="020F0502020204030204" pitchFamily="34" charset="0"/>
            </a:endParaRPr>
          </a:p>
          <a:p>
            <a:pPr lvl="0"/>
            <a:r>
              <a:rPr lang="en-IN" sz="2400" dirty="0">
                <a:solidFill>
                  <a:schemeClr val="tx1"/>
                </a:solidFill>
                <a:effectLst/>
                <a:latin typeface="Calibri" panose="020F0502020204030204" pitchFamily="34" charset="0"/>
                <a:ea typeface="Calibri" panose="020F0502020204030204" pitchFamily="34" charset="0"/>
              </a:rPr>
              <a:t>            </a:t>
            </a:r>
            <a:r>
              <a:rPr lang="en-US" sz="2400" dirty="0">
                <a:solidFill>
                  <a:schemeClr val="tx1"/>
                </a:solidFill>
                <a:effectLst/>
                <a:latin typeface="Arial MT"/>
                <a:ea typeface="Calibri" panose="020F0502020204030204" pitchFamily="34" charset="0"/>
              </a:rPr>
              <a:t>Description: The gender of the customer. This is usually captured as a categorical value.</a:t>
            </a:r>
            <a:endParaRPr lang="en-IN" sz="2400" dirty="0">
              <a:solidFill>
                <a:schemeClr val="tx1"/>
              </a:solidFill>
              <a:effectLst/>
              <a:latin typeface="Calibri" panose="020F0502020204030204" pitchFamily="34" charset="0"/>
              <a:ea typeface="Calibri" panose="020F0502020204030204" pitchFamily="34" charset="0"/>
            </a:endParaRPr>
          </a:p>
          <a:p>
            <a:pPr marL="342900" lvl="0" indent="-342900">
              <a:buFont typeface="Wingdings" panose="05000000000000000000" pitchFamily="2" charset="2"/>
              <a:buChar char=""/>
            </a:pPr>
            <a:r>
              <a:rPr lang="en-US" sz="2400" dirty="0">
                <a:solidFill>
                  <a:schemeClr val="tx1"/>
                </a:solidFill>
                <a:effectLst/>
                <a:latin typeface="Arial MT"/>
                <a:ea typeface="Calibri" panose="020F0502020204030204" pitchFamily="34" charset="0"/>
              </a:rPr>
              <a:t>Age Group:</a:t>
            </a:r>
            <a:endParaRPr lang="en-IN" sz="2400" dirty="0">
              <a:solidFill>
                <a:schemeClr val="tx1"/>
              </a:solidFill>
              <a:effectLst/>
              <a:latin typeface="Calibri" panose="020F0502020204030204" pitchFamily="34" charset="0"/>
              <a:ea typeface="Calibri" panose="020F0502020204030204" pitchFamily="34" charset="0"/>
            </a:endParaRPr>
          </a:p>
          <a:p>
            <a:pPr marL="900430"/>
            <a:r>
              <a:rPr lang="en-US" sz="2400" dirty="0">
                <a:solidFill>
                  <a:schemeClr val="tx1"/>
                </a:solidFill>
                <a:effectLst/>
                <a:latin typeface="Arial MT"/>
                <a:ea typeface="Calibri" panose="020F0502020204030204" pitchFamily="34" charset="0"/>
              </a:rPr>
              <a:t> Description: The age range that the customer falls into. This helps in segmenting customers for analysis.</a:t>
            </a:r>
            <a:endParaRPr lang="en-IN" sz="2400" dirty="0">
              <a:solidFill>
                <a:schemeClr val="tx1"/>
              </a:solidFill>
              <a:effectLst/>
              <a:latin typeface="Calibri" panose="020F0502020204030204" pitchFamily="34" charset="0"/>
              <a:ea typeface="Calibri" panose="020F0502020204030204" pitchFamily="34" charset="0"/>
            </a:endParaRPr>
          </a:p>
          <a:p>
            <a:pPr marL="342900" lvl="0" indent="-342900">
              <a:buFont typeface="Wingdings" panose="05000000000000000000" pitchFamily="2" charset="2"/>
              <a:buChar char=""/>
            </a:pPr>
            <a:r>
              <a:rPr lang="en-US" sz="2400" dirty="0">
                <a:solidFill>
                  <a:schemeClr val="tx1"/>
                </a:solidFill>
                <a:effectLst/>
                <a:latin typeface="Arial MT"/>
                <a:ea typeface="Calibri" panose="020F0502020204030204" pitchFamily="34" charset="0"/>
              </a:rPr>
              <a:t>Age:</a:t>
            </a:r>
            <a:endParaRPr lang="en-IN" sz="2400" dirty="0">
              <a:solidFill>
                <a:schemeClr val="tx1"/>
              </a:solidFill>
              <a:effectLst/>
              <a:latin typeface="Calibri" panose="020F0502020204030204" pitchFamily="34" charset="0"/>
              <a:ea typeface="Calibri" panose="020F0502020204030204" pitchFamily="34" charset="0"/>
            </a:endParaRPr>
          </a:p>
          <a:p>
            <a:pPr marL="900430"/>
            <a:r>
              <a:rPr lang="en-US" sz="2400" dirty="0">
                <a:solidFill>
                  <a:schemeClr val="tx1"/>
                </a:solidFill>
                <a:effectLst/>
                <a:latin typeface="Arial MT"/>
                <a:ea typeface="Calibri" panose="020F0502020204030204" pitchFamily="34" charset="0"/>
              </a:rPr>
              <a:t>Description: The actual age of the customer.</a:t>
            </a:r>
            <a:endParaRPr lang="en-IN" sz="2400" dirty="0">
              <a:solidFill>
                <a:schemeClr val="tx1"/>
              </a:solidFill>
              <a:effectLst/>
              <a:latin typeface="Calibri" panose="020F0502020204030204" pitchFamily="34" charset="0"/>
              <a:ea typeface="Calibri" panose="020F0502020204030204" pitchFamily="34" charset="0"/>
            </a:endParaRPr>
          </a:p>
          <a:p>
            <a:pPr marL="342900" lvl="0" indent="-342900">
              <a:buFont typeface="Wingdings" panose="05000000000000000000" pitchFamily="2" charset="2"/>
              <a:buChar char=""/>
            </a:pPr>
            <a:r>
              <a:rPr lang="en-US" sz="2400" dirty="0" err="1">
                <a:solidFill>
                  <a:schemeClr val="tx1"/>
                </a:solidFill>
                <a:effectLst/>
                <a:latin typeface="Arial MT"/>
                <a:ea typeface="Calibri" panose="020F0502020204030204" pitchFamily="34" charset="0"/>
              </a:rPr>
              <a:t>Marital_Status</a:t>
            </a:r>
            <a:r>
              <a:rPr lang="en-US" sz="2400" dirty="0">
                <a:solidFill>
                  <a:schemeClr val="tx1"/>
                </a:solidFill>
                <a:effectLst/>
                <a:latin typeface="Arial MT"/>
                <a:ea typeface="Calibri" panose="020F0502020204030204" pitchFamily="34" charset="0"/>
              </a:rPr>
              <a:t>:</a:t>
            </a:r>
            <a:endParaRPr lang="en-IN" sz="2400" dirty="0">
              <a:solidFill>
                <a:schemeClr val="tx1"/>
              </a:solidFill>
              <a:effectLst/>
              <a:latin typeface="Calibri" panose="020F0502020204030204" pitchFamily="34" charset="0"/>
              <a:ea typeface="Calibri" panose="020F0502020204030204" pitchFamily="34" charset="0"/>
            </a:endParaRPr>
          </a:p>
          <a:p>
            <a:pPr marL="900430"/>
            <a:r>
              <a:rPr lang="en-US" sz="2400" dirty="0">
                <a:solidFill>
                  <a:schemeClr val="tx1"/>
                </a:solidFill>
                <a:effectLst/>
                <a:latin typeface="Arial MT"/>
                <a:ea typeface="Calibri" panose="020F0502020204030204" pitchFamily="34" charset="0"/>
              </a:rPr>
              <a:t> Description: The marital status of the customer.</a:t>
            </a:r>
            <a:endParaRPr lang="en-IN" sz="2400" dirty="0">
              <a:solidFill>
                <a:schemeClr val="tx1"/>
              </a:solidFill>
              <a:effectLst/>
              <a:latin typeface="Calibri" panose="020F0502020204030204" pitchFamily="34" charset="0"/>
              <a:ea typeface="Calibri" panose="020F0502020204030204" pitchFamily="34" charset="0"/>
            </a:endParaRPr>
          </a:p>
          <a:p>
            <a:pPr marL="342900" lvl="0" indent="-342900">
              <a:buFont typeface="Wingdings" panose="05000000000000000000" pitchFamily="2" charset="2"/>
              <a:buChar char=""/>
            </a:pPr>
            <a:r>
              <a:rPr lang="en-US" sz="2400" dirty="0">
                <a:solidFill>
                  <a:schemeClr val="tx1"/>
                </a:solidFill>
                <a:effectLst/>
                <a:latin typeface="Arial MT"/>
                <a:ea typeface="Calibri" panose="020F0502020204030204" pitchFamily="34" charset="0"/>
              </a:rPr>
              <a:t>State:</a:t>
            </a:r>
            <a:endParaRPr lang="en-IN" sz="2400" dirty="0">
              <a:solidFill>
                <a:schemeClr val="tx1"/>
              </a:solidFill>
              <a:effectLst/>
              <a:latin typeface="Calibri" panose="020F0502020204030204" pitchFamily="34" charset="0"/>
              <a:ea typeface="Calibri" panose="020F0502020204030204" pitchFamily="34" charset="0"/>
            </a:endParaRPr>
          </a:p>
          <a:p>
            <a:pPr marL="900430"/>
            <a:r>
              <a:rPr lang="en-US" sz="2400" dirty="0">
                <a:solidFill>
                  <a:schemeClr val="tx1"/>
                </a:solidFill>
                <a:effectLst/>
                <a:latin typeface="Arial MT"/>
                <a:ea typeface="Calibri" panose="020F0502020204030204" pitchFamily="34" charset="0"/>
              </a:rPr>
              <a:t> </a:t>
            </a:r>
            <a:r>
              <a:rPr lang="en-US" sz="2400" dirty="0">
                <a:solidFill>
                  <a:schemeClr val="tx1"/>
                </a:solidFill>
                <a:effectLst/>
                <a:latin typeface="Arial MT"/>
                <a:ea typeface="Calibri" panose="020F0502020204030204" pitchFamily="34" charset="0"/>
                <a:cs typeface="Calibri" panose="020F0502020204030204" pitchFamily="34" charset="0"/>
              </a:rPr>
              <a:t>Description: The state where the customer resides</a:t>
            </a:r>
            <a:endParaRPr lang="en-IN" sz="2400" dirty="0">
              <a:solidFill>
                <a:schemeClr val="tx1"/>
              </a:solidFill>
            </a:endParaRPr>
          </a:p>
        </p:txBody>
      </p:sp>
    </p:spTree>
    <p:extLst>
      <p:ext uri="{BB962C8B-B14F-4D97-AF65-F5344CB8AC3E}">
        <p14:creationId xmlns:p14="http://schemas.microsoft.com/office/powerpoint/2010/main" val="1727119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2718BB-389B-43BB-FD71-A289C808623F}"/>
              </a:ext>
            </a:extLst>
          </p:cNvPr>
          <p:cNvSpPr>
            <a:spLocks noGrp="1"/>
          </p:cNvSpPr>
          <p:nvPr>
            <p:ph type="body" idx="1"/>
          </p:nvPr>
        </p:nvSpPr>
        <p:spPr>
          <a:xfrm>
            <a:off x="1725105" y="395926"/>
            <a:ext cx="10199801" cy="6052008"/>
          </a:xfrm>
        </p:spPr>
        <p:txBody>
          <a:bodyPr/>
          <a:lstStyle/>
          <a:p>
            <a:r>
              <a:rPr lang="en-US" sz="2400" dirty="0">
                <a:solidFill>
                  <a:schemeClr val="tx1"/>
                </a:solidFill>
                <a:latin typeface="Times New Roman" panose="02020603050405020304" pitchFamily="18" charset="0"/>
                <a:cs typeface="Times New Roman" panose="02020603050405020304" pitchFamily="18" charset="0"/>
              </a:rPr>
              <a:t>Data Validation and Data Transformation :</a:t>
            </a:r>
          </a:p>
          <a:p>
            <a:r>
              <a:rPr lang="en-US" sz="2400" dirty="0">
                <a:solidFill>
                  <a:schemeClr val="tx1"/>
                </a:solidFill>
                <a:latin typeface="Times New Roman" panose="02020603050405020304" pitchFamily="18" charset="0"/>
                <a:cs typeface="Times New Roman" panose="02020603050405020304" pitchFamily="18" charset="0"/>
              </a:rPr>
              <a:t>Name Validation - Validation of files name as per the DSA. We have created a regex pattern for validation. After it checks for date format and time format if these requirements are satisfied, we move such files to "</a:t>
            </a:r>
            <a:r>
              <a:rPr lang="en-US" sz="2400" dirty="0" err="1">
                <a:solidFill>
                  <a:schemeClr val="tx1"/>
                </a:solidFill>
                <a:latin typeface="Times New Roman" panose="02020603050405020304" pitchFamily="18" charset="0"/>
                <a:cs typeface="Times New Roman" panose="02020603050405020304" pitchFamily="18" charset="0"/>
              </a:rPr>
              <a:t>Good_Data_Folder</a:t>
            </a:r>
            <a:r>
              <a:rPr lang="en-US" sz="2400" dirty="0">
                <a:solidFill>
                  <a:schemeClr val="tx1"/>
                </a:solidFill>
                <a:latin typeface="Times New Roman" panose="02020603050405020304" pitchFamily="18" charset="0"/>
                <a:cs typeface="Times New Roman" panose="02020603050405020304" pitchFamily="18" charset="0"/>
              </a:rPr>
              <a:t>" else "</a:t>
            </a:r>
            <a:r>
              <a:rPr lang="en-US" sz="2400" dirty="0" err="1">
                <a:solidFill>
                  <a:schemeClr val="tx1"/>
                </a:solidFill>
                <a:latin typeface="Times New Roman" panose="02020603050405020304" pitchFamily="18" charset="0"/>
                <a:cs typeface="Times New Roman" panose="02020603050405020304" pitchFamily="18" charset="0"/>
              </a:rPr>
              <a:t>Bad_Data_Folder</a:t>
            </a:r>
            <a:r>
              <a:rPr lang="en-US" sz="2400" dirty="0">
                <a:solidFill>
                  <a:schemeClr val="tx1"/>
                </a:solidFill>
                <a:latin typeface="Times New Roman" panose="02020603050405020304" pitchFamily="18" charset="0"/>
                <a:cs typeface="Times New Roman" panose="02020603050405020304" pitchFamily="18" charset="0"/>
              </a:rPr>
              <a:t>.“</a:t>
            </a:r>
          </a:p>
          <a:p>
            <a:r>
              <a:rPr lang="en-US" sz="2400" dirty="0">
                <a:solidFill>
                  <a:schemeClr val="tx1"/>
                </a:solidFill>
                <a:latin typeface="Times New Roman" panose="02020603050405020304" pitchFamily="18" charset="0"/>
                <a:cs typeface="Times New Roman" panose="02020603050405020304" pitchFamily="18" charset="0"/>
              </a:rPr>
              <a:t>Number of Columns – Validation of number of columns present in the files, and if it doesn't match then the file is moved to "</a:t>
            </a:r>
            <a:r>
              <a:rPr lang="en-US" sz="2400" dirty="0" err="1">
                <a:solidFill>
                  <a:schemeClr val="tx1"/>
                </a:solidFill>
                <a:latin typeface="Times New Roman" panose="02020603050405020304" pitchFamily="18" charset="0"/>
                <a:cs typeface="Times New Roman" panose="02020603050405020304" pitchFamily="18" charset="0"/>
              </a:rPr>
              <a:t>Bad_Data_Folder</a:t>
            </a:r>
            <a:r>
              <a:rPr lang="en-US" sz="2400" dirty="0">
                <a:solidFill>
                  <a:schemeClr val="tx1"/>
                </a:solidFill>
                <a:latin typeface="Times New Roman" panose="02020603050405020304" pitchFamily="18" charset="0"/>
                <a:cs typeface="Times New Roman" panose="02020603050405020304" pitchFamily="18" charset="0"/>
              </a:rPr>
              <a:t>.“</a:t>
            </a:r>
          </a:p>
          <a:p>
            <a:r>
              <a:rPr lang="en-US" sz="2400" dirty="0">
                <a:solidFill>
                  <a:schemeClr val="tx1"/>
                </a:solidFill>
                <a:latin typeface="Times New Roman" panose="02020603050405020304" pitchFamily="18" charset="0"/>
                <a:cs typeface="Times New Roman" panose="02020603050405020304" pitchFamily="18" charset="0"/>
              </a:rPr>
              <a:t>Name of Columns - The name of the columns is validated and should be the same as given in the schema file. If not, then the file is moved to "</a:t>
            </a:r>
            <a:r>
              <a:rPr lang="en-US" sz="2400" dirty="0" err="1">
                <a:solidFill>
                  <a:schemeClr val="tx1"/>
                </a:solidFill>
                <a:latin typeface="Times New Roman" panose="02020603050405020304" pitchFamily="18" charset="0"/>
                <a:cs typeface="Times New Roman" panose="02020603050405020304" pitchFamily="18" charset="0"/>
              </a:rPr>
              <a:t>Bad_Data_Folder</a:t>
            </a:r>
            <a:r>
              <a:rPr lang="en-US" sz="2400" dirty="0">
                <a:solidFill>
                  <a:schemeClr val="tx1"/>
                </a:solidFill>
                <a:latin typeface="Times New Roman" panose="02020603050405020304" pitchFamily="18" charset="0"/>
                <a:cs typeface="Times New Roman" panose="02020603050405020304" pitchFamily="18" charset="0"/>
              </a:rPr>
              <a:t>".</a:t>
            </a:r>
          </a:p>
          <a:p>
            <a:r>
              <a:rPr lang="en-US" sz="2400" dirty="0">
                <a:solidFill>
                  <a:schemeClr val="tx1"/>
                </a:solidFill>
                <a:latin typeface="Times New Roman" panose="02020603050405020304" pitchFamily="18" charset="0"/>
                <a:cs typeface="Times New Roman" panose="02020603050405020304" pitchFamily="18" charset="0"/>
              </a:rPr>
              <a:t>Data type of columns - The data type of columns is given in the schema file. It is validated when we insert the files into Database. If the datatype is wrong, then the file is moved to "</a:t>
            </a:r>
            <a:r>
              <a:rPr lang="en-US" sz="2400" dirty="0" err="1">
                <a:solidFill>
                  <a:schemeClr val="tx1"/>
                </a:solidFill>
                <a:latin typeface="Times New Roman" panose="02020603050405020304" pitchFamily="18" charset="0"/>
                <a:cs typeface="Times New Roman" panose="02020603050405020304" pitchFamily="18" charset="0"/>
              </a:rPr>
              <a:t>Bad_Data_Folder</a:t>
            </a:r>
            <a:r>
              <a:rPr lang="en-US" sz="2400" dirty="0">
                <a:solidFill>
                  <a:schemeClr val="tx1"/>
                </a:solidFill>
                <a:latin typeface="Times New Roman" panose="02020603050405020304" pitchFamily="18" charset="0"/>
                <a:cs typeface="Times New Roman" panose="02020603050405020304" pitchFamily="18" charset="0"/>
              </a:rPr>
              <a:t>".</a:t>
            </a:r>
          </a:p>
          <a:p>
            <a:r>
              <a:rPr lang="en-US" sz="2400" dirty="0">
                <a:solidFill>
                  <a:schemeClr val="tx1"/>
                </a:solidFill>
                <a:latin typeface="Times New Roman" panose="02020603050405020304" pitchFamily="18" charset="0"/>
                <a:cs typeface="Times New Roman" panose="02020603050405020304" pitchFamily="18" charset="0"/>
              </a:rPr>
              <a:t>Null values in columns - If any of the columns in a file have all the values as NULL or missing, we discard such a file and move it to "</a:t>
            </a:r>
            <a:r>
              <a:rPr lang="en-US" sz="2400" dirty="0" err="1">
                <a:solidFill>
                  <a:schemeClr val="tx1"/>
                </a:solidFill>
                <a:latin typeface="Times New Roman" panose="02020603050405020304" pitchFamily="18" charset="0"/>
                <a:cs typeface="Times New Roman" panose="02020603050405020304" pitchFamily="18" charset="0"/>
              </a:rPr>
              <a:t>Bad_Data_Folder</a:t>
            </a:r>
            <a:r>
              <a:rPr lang="en-US" sz="2400" dirty="0">
                <a:solidFill>
                  <a:schemeClr val="tx1"/>
                </a:solidFill>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74928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8AEE63-EA1F-BB62-1946-0D148B0B1EE7}"/>
              </a:ext>
            </a:extLst>
          </p:cNvPr>
          <p:cNvSpPr txBox="1"/>
          <p:nvPr/>
        </p:nvSpPr>
        <p:spPr>
          <a:xfrm>
            <a:off x="2510671" y="2028616"/>
            <a:ext cx="7415754" cy="2800767"/>
          </a:xfrm>
          <a:prstGeom prst="rect">
            <a:avLst/>
          </a:prstGeom>
          <a:noFill/>
        </p:spPr>
        <p:txBody>
          <a:bodyPr wrap="square">
            <a:spAutoFit/>
          </a:bodyPr>
          <a:lstStyle/>
          <a:p>
            <a:pPr algn="l"/>
            <a:r>
              <a:rPr lang="en-US" sz="3200" b="1" dirty="0">
                <a:latin typeface="Times New Roman" panose="02020603050405020304" pitchFamily="18" charset="0"/>
                <a:cs typeface="Times New Roman" panose="02020603050405020304" pitchFamily="18" charset="0"/>
              </a:rPr>
              <a:t>Charts</a:t>
            </a:r>
            <a:r>
              <a:rPr lang="en-US" sz="3200" dirty="0">
                <a:latin typeface="Times New Roman" panose="02020603050405020304" pitchFamily="18" charset="0"/>
                <a:cs typeface="Times New Roman" panose="02020603050405020304" pitchFamily="18" charset="0"/>
              </a:rPr>
              <a:t>:</a:t>
            </a:r>
          </a:p>
          <a:p>
            <a:pPr algn="l"/>
            <a:endParaRPr lang="en-US" sz="3200" dirty="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Bar chart: Orders by Age Group and Gender</a:t>
            </a:r>
          </a:p>
          <a:p>
            <a:pPr marL="457200" indent="-4572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Pie chart: Orders by Gender</a:t>
            </a:r>
          </a:p>
          <a:p>
            <a:pPr marL="457200" indent="-4572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Pie chart: Orders by Marital Status</a:t>
            </a:r>
          </a:p>
          <a:p>
            <a:pPr marL="457200" indent="-4572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Insights: Discuss key trends in demographics.</a:t>
            </a:r>
          </a:p>
        </p:txBody>
      </p:sp>
    </p:spTree>
    <p:extLst>
      <p:ext uri="{BB962C8B-B14F-4D97-AF65-F5344CB8AC3E}">
        <p14:creationId xmlns:p14="http://schemas.microsoft.com/office/powerpoint/2010/main" val="3478766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9ECC9B-ECE9-C665-812B-F567CF2A9B97}"/>
              </a:ext>
            </a:extLst>
          </p:cNvPr>
          <p:cNvSpPr txBox="1"/>
          <p:nvPr/>
        </p:nvSpPr>
        <p:spPr>
          <a:xfrm>
            <a:off x="2498103" y="1813173"/>
            <a:ext cx="9172280" cy="3231654"/>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Statistics</a:t>
            </a:r>
            <a:r>
              <a:rPr lang="en-US" sz="32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Total Customers</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Average Age</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Total Users</a:t>
            </a:r>
          </a:p>
          <a:p>
            <a:endParaRPr lang="en-US" sz="28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Insights: </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Brief discussion on the customer base and demographics.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59076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86</TotalTime>
  <Words>810</Words>
  <Application>Microsoft Office PowerPoint</Application>
  <PresentationFormat>Widescreen</PresentationFormat>
  <Paragraphs>103</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MT</vt:lpstr>
      <vt:lpstr>Calibri</vt:lpstr>
      <vt:lpstr>Century Gothic</vt:lpstr>
      <vt:lpstr>Times New Roman</vt:lpstr>
      <vt:lpstr>Wingdings</vt:lpstr>
      <vt:lpstr>Wingdings 3</vt:lpstr>
      <vt:lpstr>Wisp</vt:lpstr>
      <vt:lpstr>Analyzing Google Apps Store dataset in terms of App downloads and Rating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Google Apps Store dataset in terms of App downloads and Rating</dc:title>
  <dc:creator>Sairaj Honrao</dc:creator>
  <cp:lastModifiedBy>Sairaj Honrao</cp:lastModifiedBy>
  <cp:revision>9</cp:revision>
  <dcterms:created xsi:type="dcterms:W3CDTF">2024-05-19T10:15:44Z</dcterms:created>
  <dcterms:modified xsi:type="dcterms:W3CDTF">2024-05-20T02:41:03Z</dcterms:modified>
</cp:coreProperties>
</file>