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Zdyw709OvS+Kup8SJPmrlgPTm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Tato šablona není povinná, pouze ilustruje náležitosti, které by měla obsahovat: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cs-CZ"/>
              <a:t>typ práce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cs-CZ"/>
              <a:t>název práce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cs-CZ"/>
              <a:t>jméno autora, vedoucího práce, oponenta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cs-CZ"/>
              <a:t>datum obhajoby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cs-CZ"/>
              <a:t>katedra obhajoby, fakulta a univerzita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  1 slajd / minutu</a:t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/>
              <a:t>Počet slajdů v jednotlivých slajdech berte jako doporučení při tvorbě prezentace. Např. více praktická práce budou vyžadovat větší prostor pro metodiku a výsledky než teoretická.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Obrázky, obrázky, obrázky...</a:t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Na čtení je závěrečná práce. Komise se chce poslouchat a dívat se.</a:t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oddílu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nom nadpis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5973" y="5894217"/>
            <a:ext cx="1008112" cy="76587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923525" y="5847376"/>
            <a:ext cx="40324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Fakulta elektrotechnická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České vysoké učení technické v Praze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Česká republika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0" y="1545737"/>
            <a:ext cx="9144000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cs-CZ" sz="5400">
                <a:solidFill>
                  <a:schemeClr val="lt1"/>
                </a:solidFill>
              </a:rPr>
              <a:t>Jak by měla vypadat prezentace k obhajobě práce? </a:t>
            </a:r>
            <a:endParaRPr b="1" sz="5400"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200272" y="3906938"/>
            <a:ext cx="4743454" cy="1739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cs-CZ" sz="2800">
                <a:solidFill>
                  <a:schemeClr val="lt1"/>
                </a:solidFill>
              </a:rPr>
              <a:t>Autor: 		Vaše jméno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cs-CZ" sz="2800">
                <a:solidFill>
                  <a:schemeClr val="lt1"/>
                </a:solidFill>
              </a:rPr>
              <a:t>Vedoucí práce:	Váš školitel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cs-CZ" sz="2800">
                <a:solidFill>
                  <a:schemeClr val="lt1"/>
                </a:solidFill>
              </a:rPr>
              <a:t>Oponent:		Váš oponent</a:t>
            </a:r>
            <a:endParaRPr/>
          </a:p>
        </p:txBody>
      </p:sp>
      <p:cxnSp>
        <p:nvCxnSpPr>
          <p:cNvPr id="93" name="Google Shape;93;p1"/>
          <p:cNvCxnSpPr/>
          <p:nvPr/>
        </p:nvCxnSpPr>
        <p:spPr>
          <a:xfrm>
            <a:off x="0" y="3699298"/>
            <a:ext cx="9099646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>
            <a:off x="0" y="1551557"/>
            <a:ext cx="9144001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 txBox="1"/>
          <p:nvPr/>
        </p:nvSpPr>
        <p:spPr>
          <a:xfrm>
            <a:off x="2383830" y="577158"/>
            <a:ext cx="4376339" cy="60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cs-CZ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Bakalářská/diplomová práce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65667" y="5894217"/>
            <a:ext cx="2265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Datum obhajoby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8410574" y="6310133"/>
            <a:ext cx="733426" cy="548680"/>
          </a:xfrm>
          <a:prstGeom prst="rect">
            <a:avLst/>
          </a:prstGeom>
          <a:solidFill>
            <a:srgbClr val="0067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410574" y="6310134"/>
            <a:ext cx="733425" cy="55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/9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47636" y="1271987"/>
            <a:ext cx="8248728" cy="511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1050"/>
              <a:buFont typeface="Noto Sans Symbols"/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600"/>
              <a:buFont typeface="Noto Sans Symbols"/>
              <a:buChar char="■"/>
            </a:pPr>
            <a:r>
              <a:rPr b="1" lang="cs-CZ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Počet slajdů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1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minuta =</a:t>
            </a: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slajd (BPROJ 4, BP/DP 10 minut/slajdů)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Prezentaci si připravte s časovou rezervou: 0.5-1 minuty</a:t>
            </a:r>
            <a:endParaRPr/>
          </a:p>
          <a:p>
            <a:pPr indent="-2032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600"/>
              <a:buFont typeface="Noto Sans Symbols"/>
              <a:buChar char="■"/>
            </a:pPr>
            <a:r>
              <a:rPr b="1" lang="cs-CZ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Nebojte se škrtat!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Čas rychlejším mluvením nedoženete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Diváky zahltíte a prezentace bude nesrozumitelná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Mluvte přirozenou rychlostí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prezentace vyberte jen to důležité. Komisi bude jasné, že v rámci řešení jste toho museli udělat mnohem víc, vyzkoušet slepé uličky apod. </a:t>
            </a:r>
            <a:r>
              <a:rPr b="1" i="0" lang="cs-CZ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Pokud to není podstatné k finálnímu výsledku, do prezentace nedávejte</a:t>
            </a: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Nebojte se, detaily budou popsány v posudcích vedoucího a oponenta, případně se komise zeptá ve volné diskuzi.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447636" y="546858"/>
            <a:ext cx="2603183" cy="88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4000"/>
              <a:buFont typeface="Calibri"/>
              <a:buNone/>
            </a:pPr>
            <a:r>
              <a:rPr b="1" lang="cs-CZ" sz="4000">
                <a:solidFill>
                  <a:srgbClr val="0067C6"/>
                </a:solidFill>
              </a:rPr>
              <a:t>Rozsah</a:t>
            </a:r>
            <a:endParaRPr b="1" sz="4000">
              <a:solidFill>
                <a:srgbClr val="0067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8410574" y="6310133"/>
            <a:ext cx="733426" cy="548680"/>
          </a:xfrm>
          <a:prstGeom prst="rect">
            <a:avLst/>
          </a:prstGeom>
          <a:solidFill>
            <a:srgbClr val="0067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410574" y="6310134"/>
            <a:ext cx="733425" cy="55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/9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447636" y="1271987"/>
            <a:ext cx="8248728" cy="4101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1050"/>
              <a:buFont typeface="Noto Sans Symbols"/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600"/>
              <a:buFont typeface="Noto Sans Symbols"/>
              <a:buChar char="■"/>
            </a:pPr>
            <a:r>
              <a:rPr b="1" lang="cs-CZ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Prezentaci čleňte obdobně jako závěrečnou práci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sng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Bez obsahu prezentace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Úvod do problematiky, motivace (20-30%)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Metodická část a data (20-30%)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Výsledky (20-30%)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Diskuze a závěr (limitace, využitelnost v praxi) (10-20%)</a:t>
            </a:r>
            <a:endParaRPr/>
          </a:p>
          <a:p>
            <a:pPr indent="-2032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600"/>
              <a:buFont typeface="Noto Sans Symbols"/>
              <a:buChar char="■"/>
            </a:pPr>
            <a:r>
              <a:rPr b="1" lang="cs-CZ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Odpovědi na otázky oponenta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Připravte si odpovědi (1 otázka = 1 slajd) </a:t>
            </a:r>
            <a:endParaRPr/>
          </a:p>
          <a:p>
            <a:pPr indent="-2032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447636" y="546858"/>
            <a:ext cx="2603183" cy="88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4000"/>
              <a:buFont typeface="Calibri"/>
              <a:buNone/>
            </a:pPr>
            <a:r>
              <a:rPr b="1" lang="cs-CZ" sz="4000">
                <a:solidFill>
                  <a:srgbClr val="0067C6"/>
                </a:solidFill>
              </a:rPr>
              <a:t>Struktura</a:t>
            </a:r>
            <a:endParaRPr b="1" sz="4000">
              <a:solidFill>
                <a:srgbClr val="0067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8410574" y="6310133"/>
            <a:ext cx="733426" cy="548680"/>
          </a:xfrm>
          <a:prstGeom prst="rect">
            <a:avLst/>
          </a:prstGeom>
          <a:solidFill>
            <a:srgbClr val="0067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410574" y="6310134"/>
            <a:ext cx="733425" cy="55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/9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447636" y="1271987"/>
            <a:ext cx="8248728" cy="576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1050"/>
              <a:buFont typeface="Noto Sans Symbols"/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400"/>
              <a:buFont typeface="Noto Sans Symbols"/>
              <a:buChar char="■"/>
            </a:pPr>
            <a:r>
              <a:rPr b="1" lang="cs-CZ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Obrázky a zjednodušená schémata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000"/>
              <a:buFont typeface="Noto Sans Symbols"/>
              <a:buChar char="■"/>
            </a:pPr>
            <a:r>
              <a:rPr b="0" i="0" lang="cs-CZ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Obrázek vydá za tisíc slov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000"/>
              <a:buFont typeface="Noto Sans Symbols"/>
              <a:buChar char="■"/>
            </a:pPr>
            <a:r>
              <a:rPr b="0" i="0" lang="cs-CZ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Pomůže Vám prezentovat. Když zapomenete „naučený text“, popisováním obrázku se vrátíte do děje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400"/>
              <a:buFont typeface="Noto Sans Symbols"/>
              <a:buChar char="■"/>
            </a:pPr>
            <a:r>
              <a:rPr b="1" lang="cs-CZ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000"/>
              <a:buFont typeface="Noto Sans Symbols"/>
              <a:buChar char="■"/>
            </a:pPr>
            <a:r>
              <a:rPr b="0" i="0" lang="cs-CZ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Vytvořte grafy, které jsou na první pohled srozumitelné!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000"/>
              <a:buFont typeface="Noto Sans Symbols"/>
              <a:buChar char="■"/>
            </a:pPr>
            <a:r>
              <a:rPr b="0" i="0" lang="cs-CZ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Vyberte jen podstatný výsledek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000"/>
              <a:buFont typeface="Noto Sans Symbols"/>
              <a:buChar char="■"/>
            </a:pPr>
            <a:r>
              <a:rPr b="0" i="0" lang="cs-CZ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Grafy, které nebudete detailně komentovat nevkládejte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400"/>
              <a:buFont typeface="Noto Sans Symbols"/>
              <a:buChar char="■"/>
            </a:pPr>
            <a:r>
              <a:rPr b="1" lang="cs-CZ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Tabulky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000"/>
              <a:buFont typeface="Noto Sans Symbols"/>
              <a:buChar char="■"/>
            </a:pPr>
            <a:r>
              <a:rPr b="0" i="0" lang="cs-CZ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Pouze tabulky s nejvíc nedůležitějšími čísly, které nešlo zobrazit v grafu nebo je přehlednější v souhrnu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400"/>
              <a:buFont typeface="Noto Sans Symbols"/>
              <a:buChar char="■"/>
            </a:pPr>
            <a:r>
              <a:rPr b="1" lang="cs-CZ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Animace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000"/>
              <a:buFont typeface="Noto Sans Symbols"/>
              <a:buChar char="■"/>
            </a:pPr>
            <a:r>
              <a:rPr b="0" i="0" lang="cs-CZ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Pokud zvládnete, animujte. Pomůže názornosti a zaujme.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000"/>
              <a:buFont typeface="Noto Sans Symbols"/>
              <a:buChar char="■"/>
            </a:pPr>
            <a:r>
              <a:rPr b="0" i="0" lang="cs-CZ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Písma v grafice musí být čitelná (min. velikost 12)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000"/>
              <a:buFont typeface="Noto Sans Symbols"/>
              <a:buChar char="■"/>
            </a:pPr>
            <a:r>
              <a:rPr b="0" i="0" lang="cs-CZ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Uvádějte čísla slajdů</a:t>
            </a:r>
            <a:endParaRPr/>
          </a:p>
          <a:p>
            <a:pPr indent="-2032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447636" y="546858"/>
            <a:ext cx="8048664" cy="88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4000"/>
              <a:buFont typeface="Calibri"/>
              <a:buNone/>
            </a:pPr>
            <a:r>
              <a:rPr b="1" lang="cs-CZ" sz="4000">
                <a:solidFill>
                  <a:srgbClr val="0067C6"/>
                </a:solidFill>
              </a:rPr>
              <a:t>Grafický obsah</a:t>
            </a:r>
            <a:endParaRPr b="1" sz="4000">
              <a:solidFill>
                <a:srgbClr val="0067C6"/>
              </a:solidFill>
            </a:endParaRPr>
          </a:p>
        </p:txBody>
      </p:sp>
      <p:cxnSp>
        <p:nvCxnSpPr>
          <p:cNvPr id="124" name="Google Shape;124;p4"/>
          <p:cNvCxnSpPr/>
          <p:nvPr/>
        </p:nvCxnSpPr>
        <p:spPr>
          <a:xfrm>
            <a:off x="3648075" y="6457950"/>
            <a:ext cx="4629150" cy="123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8410574" y="6310133"/>
            <a:ext cx="733426" cy="548680"/>
          </a:xfrm>
          <a:prstGeom prst="rect">
            <a:avLst/>
          </a:prstGeom>
          <a:solidFill>
            <a:srgbClr val="0067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410574" y="6310134"/>
            <a:ext cx="733425" cy="55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/9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447636" y="1271987"/>
            <a:ext cx="8248728" cy="166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1050"/>
              <a:buFont typeface="Noto Sans Symbols"/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600"/>
              <a:buFont typeface="Noto Sans Symbols"/>
              <a:buChar char="■"/>
            </a:pPr>
            <a:r>
              <a:rPr b="1" lang="cs-CZ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Zkuste to nejprve úplně bez textu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Celou prezentaci připravte jen na obrázcích a grafech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Přidejte nadpisy slajdů tak, aby vystihovaly sdělení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Doplňte nezbytné komentáře (jednoslovné/víceslovné odrážky) </a:t>
            </a:r>
            <a:endParaRPr/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447636" y="546858"/>
            <a:ext cx="8048664" cy="88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4000"/>
              <a:buFont typeface="Calibri"/>
              <a:buNone/>
            </a:pPr>
            <a:r>
              <a:rPr b="1" lang="cs-CZ" sz="4000">
                <a:solidFill>
                  <a:srgbClr val="0067C6"/>
                </a:solidFill>
              </a:rPr>
              <a:t>Textový obsah</a:t>
            </a:r>
            <a:endParaRPr b="1" sz="4000">
              <a:solidFill>
                <a:srgbClr val="0067C6"/>
              </a:solidFill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447636" y="3234137"/>
            <a:ext cx="8248728" cy="166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1050"/>
              <a:buFont typeface="Noto Sans Symbols"/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600"/>
              <a:buFont typeface="Noto Sans Symbols"/>
              <a:buChar char="■"/>
            </a:pPr>
            <a:r>
              <a:rPr b="1" lang="cs-CZ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Powerpoint karaoke (dle češtiny 2.0 ☺)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sng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Čtení kompletních slajdů během prezentace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sng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Improvizační technika, při které si prezentující musí poradit s náhodnými, nesourodými slajdy obsahujícími převážně obrázky</a:t>
            </a:r>
            <a:endParaRPr b="0" i="0" sz="22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8410574" y="6310133"/>
            <a:ext cx="733426" cy="548680"/>
          </a:xfrm>
          <a:prstGeom prst="rect">
            <a:avLst/>
          </a:prstGeom>
          <a:solidFill>
            <a:srgbClr val="0067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8410574" y="6310134"/>
            <a:ext cx="733425" cy="55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/9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447636" y="1271987"/>
            <a:ext cx="8248728" cy="437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1050"/>
              <a:buFont typeface="Noto Sans Symbols"/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600"/>
              <a:buFont typeface="Noto Sans Symbols"/>
              <a:buChar char="■"/>
            </a:pPr>
            <a:r>
              <a:rPr b="1" lang="cs-CZ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Mluvíte k odborné komisi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Komise je z širokého spektra spíše technických oborů a nemusí tedy znát detaily vašeho mezioborového tématu. Proto jej musíte na začátku zaujmout a zasvětit do problematiky!</a:t>
            </a:r>
            <a:endParaRPr/>
          </a:p>
          <a:p>
            <a:pPr indent="-2032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1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Teoretický úvod a hypotéza:</a:t>
            </a: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 lajka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1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 metodika:</a:t>
            </a: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 odborníka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1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Výsledky: </a:t>
            </a: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 odborníka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1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Závěr:</a:t>
            </a: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 lajka </a:t>
            </a:r>
            <a:endParaRPr/>
          </a:p>
          <a:p>
            <a:pPr indent="-2032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Pokuste se vytvořit mezi slajdy tzv. oslí můstky.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Prezentace musí myšlenkově navazovat a plynout</a:t>
            </a:r>
            <a:endParaRPr/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447636" y="546858"/>
            <a:ext cx="8048664" cy="88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4000"/>
              <a:buFont typeface="Calibri"/>
              <a:buNone/>
            </a:pPr>
            <a:r>
              <a:rPr b="1" lang="cs-CZ" sz="4000">
                <a:solidFill>
                  <a:srgbClr val="0067C6"/>
                </a:solidFill>
              </a:rPr>
              <a:t>Faktický obsah</a:t>
            </a:r>
            <a:endParaRPr b="1" sz="4000">
              <a:solidFill>
                <a:srgbClr val="0067C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8410574" y="6310133"/>
            <a:ext cx="733426" cy="548680"/>
          </a:xfrm>
          <a:prstGeom prst="rect">
            <a:avLst/>
          </a:prstGeom>
          <a:solidFill>
            <a:srgbClr val="0067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 txBox="1"/>
          <p:nvPr>
            <p:ph idx="12" type="sldNum"/>
          </p:nvPr>
        </p:nvSpPr>
        <p:spPr>
          <a:xfrm>
            <a:off x="8410574" y="6310134"/>
            <a:ext cx="733425" cy="55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/9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447636" y="1271987"/>
            <a:ext cx="8248728" cy="4039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1050"/>
              <a:buFont typeface="Noto Sans Symbols"/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600"/>
              <a:buFont typeface="Noto Sans Symbols"/>
              <a:buChar char="■"/>
            </a:pPr>
            <a:r>
              <a:rPr b="1" lang="cs-CZ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Buďte při prezentaci v klidu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obhájení Vaší práci je většinou rozhodnuto již na základě posudků. Při obhajobě doplňujete nedostatky nalezené oponentem a rozhoduje se o finální známce.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Prezentaci chápejte jako příležitost se komisi pochlubit s Vašim úspěchem, cílem komise není studenta ztrapnit nebo kritizovat, naopak si udělat představu o Vašich schopnostech, osobnosti a aktuálním duševním rozpoložení ☺.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tématu a charakteru práce často členové komise vybírají i některou z teoretických otázek státní zkoušky.    </a:t>
            </a:r>
            <a:endParaRPr/>
          </a:p>
          <a:p>
            <a:pPr indent="-2032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447636" y="546858"/>
            <a:ext cx="8048664" cy="88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4000"/>
              <a:buFont typeface="Calibri"/>
              <a:buNone/>
            </a:pPr>
            <a:r>
              <a:rPr b="1" lang="cs-CZ" sz="4000">
                <a:solidFill>
                  <a:srgbClr val="0067C6"/>
                </a:solidFill>
              </a:rPr>
              <a:t>Obhajoba závěrečné práce</a:t>
            </a:r>
            <a:endParaRPr b="1" sz="4000">
              <a:solidFill>
                <a:srgbClr val="0067C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8410574" y="6310133"/>
            <a:ext cx="733426" cy="548680"/>
          </a:xfrm>
          <a:prstGeom prst="rect">
            <a:avLst/>
          </a:prstGeom>
          <a:solidFill>
            <a:srgbClr val="0067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8410574" y="6310134"/>
            <a:ext cx="733425" cy="55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/9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447636" y="1271987"/>
            <a:ext cx="8248728" cy="4378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1050"/>
              <a:buFont typeface="Noto Sans Symbols"/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600"/>
              <a:buFont typeface="Noto Sans Symbols"/>
              <a:buChar char="■"/>
            </a:pPr>
            <a:r>
              <a:rPr b="1" lang="cs-CZ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Věnujte prezentaci dostatek času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Nevyhnete se bolestnému škrtání, zamlčování a mazání celých slajdů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Natrénováním prezentace dokážete zkrátit čas prezentace max. o 10 %. Pokud výrazně přetahujete, </a:t>
            </a:r>
            <a:r>
              <a:rPr b="1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škrtejte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Neučte se prezentaci zpaměti. Napsat si text pomůže, ale spíše se snažte zafixovat popis obrázků a grafů v prezentaci.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Před prezentací se napijte vody, sucho v ústech způsobuje mlaskání, sladké nápoje slinění.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2200"/>
              <a:buFont typeface="Noto Sans Symbols"/>
              <a:buChar char="■"/>
            </a:pPr>
            <a:r>
              <a:rPr b="1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Dýchejte! </a:t>
            </a:r>
            <a:r>
              <a:rPr b="0" i="0" lang="cs-CZ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Několik hlubokých nádechů utlumí sympatikus a sníží stres. Nepřirozeně rychlá mluva zhoršuje artikulaci, dýchání, vede k zapomenutí textu.  </a:t>
            </a:r>
            <a:endParaRPr/>
          </a:p>
        </p:txBody>
      </p:sp>
      <p:sp>
        <p:nvSpPr>
          <p:cNvPr id="158" name="Google Shape;158;p7"/>
          <p:cNvSpPr txBox="1"/>
          <p:nvPr>
            <p:ph type="title"/>
          </p:nvPr>
        </p:nvSpPr>
        <p:spPr>
          <a:xfrm>
            <a:off x="447636" y="546858"/>
            <a:ext cx="8048664" cy="88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4000"/>
              <a:buFont typeface="Calibri"/>
              <a:buNone/>
            </a:pPr>
            <a:r>
              <a:rPr b="1" lang="cs-CZ" sz="4000">
                <a:solidFill>
                  <a:srgbClr val="0067C6"/>
                </a:solidFill>
              </a:rPr>
              <a:t>Příprava</a:t>
            </a:r>
            <a:endParaRPr b="1" sz="4000">
              <a:solidFill>
                <a:srgbClr val="0067C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8410574" y="6310133"/>
            <a:ext cx="733426" cy="548680"/>
          </a:xfrm>
          <a:prstGeom prst="rect">
            <a:avLst/>
          </a:prstGeom>
          <a:solidFill>
            <a:srgbClr val="0067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410574" y="6310134"/>
            <a:ext cx="733425" cy="557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cs-CZ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/9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447636" y="1271987"/>
            <a:ext cx="8248728" cy="59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1050"/>
              <a:buFont typeface="Noto Sans Symbols"/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/>
          <p:nvPr>
            <p:ph type="title"/>
          </p:nvPr>
        </p:nvSpPr>
        <p:spPr>
          <a:xfrm>
            <a:off x="447636" y="546858"/>
            <a:ext cx="8048664" cy="88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C6"/>
              </a:buClr>
              <a:buSzPts val="4000"/>
              <a:buFont typeface="Calibri"/>
              <a:buNone/>
            </a:pPr>
            <a:r>
              <a:rPr b="1" lang="cs-CZ" sz="4000">
                <a:solidFill>
                  <a:srgbClr val="0067C6"/>
                </a:solidFill>
              </a:rPr>
              <a:t>Hodně štěstí</a:t>
            </a:r>
            <a:endParaRPr b="1" sz="4000">
              <a:solidFill>
                <a:srgbClr val="0067C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2021-05-03T07:06:53Z</dcterms:created>
  <dc:creator>Janca, Radek</dc:creator>
</cp:coreProperties>
</file>