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65" r:id="rId6"/>
    <p:sldId id="259" r:id="rId7"/>
    <p:sldId id="260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42F443D7-C756-130B-874B-296CE31E3F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0293720-AAED-D6E3-052E-9776307223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60A16-2656-43D1-AA17-15C84F9DB481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4224099-A2C3-B0F6-A322-497884E659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0CAB69-4AAC-B51F-6583-203D14CAE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15216-EE95-41CC-933B-1F41E53B9A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25405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66BD-825B-4E7E-BFCC-6AC8042D3F4B}" type="datetimeFigureOut">
              <a:rPr lang="cs-CZ" smtClean="0"/>
              <a:t>20.05.2024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5B47D-B57D-4D19-975F-89C0941ACF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3639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5B47D-B57D-4D19-975F-89C0941ACFB0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A9251C-7511-7EDC-DD62-E8774138E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174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atalog.data.gov/dataset/traffic-crashes-crash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2F5ED2-546A-2B14-07F6-CE5D6A2DA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341313"/>
            <a:ext cx="89535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ANALÝZA DOPRAVNÍCH NEHOD MĚSTA CHICAGO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C45C70C-4464-0629-F4B6-703773C72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950" y="4960938"/>
            <a:ext cx="7905750" cy="1655762"/>
          </a:xfrm>
        </p:spPr>
        <p:txBody>
          <a:bodyPr/>
          <a:lstStyle/>
          <a:p>
            <a:pPr algn="ctr"/>
            <a:r>
              <a:rPr lang="en-US" dirty="0"/>
              <a:t>Jan Louda</a:t>
            </a:r>
          </a:p>
          <a:p>
            <a:pPr algn="ctr"/>
            <a:r>
              <a:rPr lang="en-US" dirty="0" err="1"/>
              <a:t>Květen</a:t>
            </a:r>
            <a:r>
              <a:rPr lang="en-US" dirty="0"/>
              <a:t> 2024</a:t>
            </a:r>
            <a:endParaRPr lang="cs-CZ" dirty="0"/>
          </a:p>
        </p:txBody>
      </p:sp>
      <p:pic>
        <p:nvPicPr>
          <p:cNvPr id="9" name="Obrázek 8" descr="Obsah obrázku skica, kresba, mapa, umění&#10;&#10;Popis byl vytvořen automaticky">
            <a:extLst>
              <a:ext uri="{FF2B5EF4-FFF2-40B4-BE49-F238E27FC236}">
                <a16:creationId xmlns:a16="http://schemas.microsoft.com/office/drawing/2014/main" id="{910F6C87-0470-39A0-03F2-1E6F3A21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8700" l="107" r="89744">
                        <a14:foregroundMark x1="6090" y1="9000" x2="14850" y2="28800"/>
                        <a14:foregroundMark x1="14850" y1="28800" x2="25641" y2="24500"/>
                        <a14:foregroundMark x1="25641" y1="24500" x2="20620" y2="8200"/>
                        <a14:foregroundMark x1="20620" y1="8200" x2="6517" y2="5700"/>
                        <a14:foregroundMark x1="6517" y1="5700" x2="4487" y2="12700"/>
                        <a14:foregroundMark x1="17735" y1="11800" x2="31410" y2="1300"/>
                        <a14:foregroundMark x1="31410" y1="1300" x2="50000" y2="2000"/>
                        <a14:foregroundMark x1="50000" y1="2000" x2="71368" y2="18000"/>
                        <a14:foregroundMark x1="71368" y1="18000" x2="91132" y2="65800"/>
                        <a14:foregroundMark x1="91132" y1="65800" x2="91667" y2="80500"/>
                        <a14:foregroundMark x1="91667" y1="80500" x2="87607" y2="93400"/>
                        <a14:foregroundMark x1="87607" y1="93400" x2="74466" y2="99100"/>
                        <a14:foregroundMark x1="74466" y1="99100" x2="53419" y2="93400"/>
                        <a14:foregroundMark x1="53419" y1="93400" x2="41774" y2="81300"/>
                        <a14:foregroundMark x1="41774" y1="81300" x2="22329" y2="33900"/>
                        <a14:foregroundMark x1="22329" y1="33900" x2="21902" y2="23300"/>
                        <a14:foregroundMark x1="63996" y1="93700" x2="76709" y2="98700"/>
                        <a14:foregroundMark x1="76709" y1="98700" x2="83120" y2="94900"/>
                        <a14:foregroundMark x1="62927" y1="7100" x2="46154" y2="3000"/>
                        <a14:foregroundMark x1="46154" y1="3000" x2="27885" y2="3500"/>
                        <a14:foregroundMark x1="4594" y1="9200" x2="16346" y2="32500"/>
                        <a14:foregroundMark x1="16346" y1="32500" x2="21154" y2="36800"/>
                        <a14:foregroundMark x1="26282" y1="37000" x2="107" y2="30300"/>
                        <a14:backgroundMark x1="1068" y1="73400" x2="6944" y2="86700"/>
                        <a14:backgroundMark x1="6944" y1="86700" x2="7479" y2="97500"/>
                        <a14:backgroundMark x1="7479" y1="97500" x2="5128" y2="83700"/>
                        <a14:backgroundMark x1="5128" y1="83700" x2="107" y2="74800"/>
                        <a14:backgroundMark x1="855" y1="74100" x2="5769" y2="82500"/>
                        <a14:backgroundMark x1="93803" y1="96900" x2="91346" y2="99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748" y="2242446"/>
            <a:ext cx="4094302" cy="43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5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BCE984-49E4-1279-6A58-19744F4E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Otázky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6BE30D-60BB-35B8-1F33-448A128E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22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CF78E0-9FA3-4213-D81C-47C16A40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Úvod</a:t>
            </a:r>
            <a:r>
              <a:rPr lang="en-US" dirty="0"/>
              <a:t> a data </a:t>
            </a:r>
            <a:endParaRPr lang="cs-CZ" dirty="0"/>
          </a:p>
        </p:txBody>
      </p:sp>
      <p:sp>
        <p:nvSpPr>
          <p:cNvPr id="11" name="Zástupný text 10">
            <a:extLst>
              <a:ext uri="{FF2B5EF4-FFF2-40B4-BE49-F238E27FC236}">
                <a16:creationId xmlns:a16="http://schemas.microsoft.com/office/drawing/2014/main" id="{6D31A91F-5205-2338-493A-EE7BA87AF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err="1"/>
              <a:t>Cíl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Shromáždit</a:t>
            </a:r>
            <a:r>
              <a:rPr lang="en-US" dirty="0"/>
              <a:t> a </a:t>
            </a:r>
            <a:r>
              <a:rPr lang="en-US" dirty="0" err="1"/>
              <a:t>vyčistit</a:t>
            </a:r>
            <a:r>
              <a:rPr lang="en-US" dirty="0"/>
              <a:t> data </a:t>
            </a:r>
            <a:r>
              <a:rPr lang="en-US" dirty="0" err="1"/>
              <a:t>spojená</a:t>
            </a:r>
            <a:r>
              <a:rPr lang="en-US" dirty="0"/>
              <a:t> s </a:t>
            </a:r>
            <a:r>
              <a:rPr lang="en-US" dirty="0" err="1"/>
              <a:t>dopravními</a:t>
            </a:r>
            <a:r>
              <a:rPr lang="en-US" dirty="0"/>
              <a:t> </a:t>
            </a:r>
            <a:r>
              <a:rPr lang="en-US" dirty="0" err="1"/>
              <a:t>nehodami</a:t>
            </a:r>
            <a:r>
              <a:rPr lang="en-US" dirty="0"/>
              <a:t> v </a:t>
            </a:r>
            <a:r>
              <a:rPr lang="en-US" dirty="0" err="1"/>
              <a:t>Chicagu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Identifikovat</a:t>
            </a:r>
            <a:r>
              <a:rPr lang="en-US" dirty="0"/>
              <a:t> trendy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Datová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z </a:t>
            </a:r>
            <a:r>
              <a:rPr lang="en-US" dirty="0" err="1"/>
              <a:t>veřejné</a:t>
            </a:r>
            <a:r>
              <a:rPr lang="en-US" dirty="0"/>
              <a:t> </a:t>
            </a:r>
            <a:r>
              <a:rPr lang="en-US" dirty="0" err="1"/>
              <a:t>vládní</a:t>
            </a:r>
            <a:r>
              <a:rPr lang="en-US" dirty="0"/>
              <a:t> </a:t>
            </a:r>
            <a:r>
              <a:rPr lang="en-US" dirty="0" err="1"/>
              <a:t>databáze</a:t>
            </a:r>
            <a:r>
              <a:rPr lang="en-US" dirty="0"/>
              <a:t> </a:t>
            </a:r>
            <a:r>
              <a:rPr lang="en-US" dirty="0" err="1"/>
              <a:t>Spojených</a:t>
            </a:r>
            <a:r>
              <a:rPr lang="en-US" dirty="0"/>
              <a:t> </a:t>
            </a:r>
            <a:r>
              <a:rPr lang="en-US" dirty="0" err="1"/>
              <a:t>států</a:t>
            </a:r>
            <a:r>
              <a:rPr lang="en-US" dirty="0"/>
              <a:t> </a:t>
            </a:r>
            <a:r>
              <a:rPr lang="en-US" dirty="0" err="1"/>
              <a:t>amerických</a:t>
            </a:r>
            <a:r>
              <a:rPr lang="en-US" dirty="0"/>
              <a:t> </a:t>
            </a:r>
            <a:r>
              <a:rPr lang="en-US" dirty="0" err="1"/>
              <a:t>poskytovaná</a:t>
            </a:r>
            <a:r>
              <a:rPr lang="en-US" dirty="0"/>
              <a:t> </a:t>
            </a:r>
            <a:r>
              <a:rPr lang="en-US" dirty="0" err="1"/>
              <a:t>chicagským</a:t>
            </a:r>
            <a:r>
              <a:rPr lang="en-US" dirty="0"/>
              <a:t> </a:t>
            </a:r>
            <a:r>
              <a:rPr lang="en-US" dirty="0" err="1"/>
              <a:t>policejním</a:t>
            </a:r>
            <a:r>
              <a:rPr lang="en-US" dirty="0"/>
              <a:t> </a:t>
            </a:r>
            <a:r>
              <a:rPr lang="en-US" dirty="0" err="1"/>
              <a:t>oddělením</a:t>
            </a:r>
            <a:r>
              <a:rPr lang="en-US" dirty="0"/>
              <a:t> [1]</a:t>
            </a:r>
            <a:endParaRPr lang="cs-CZ" dirty="0"/>
          </a:p>
        </p:txBody>
      </p:sp>
      <p:pic>
        <p:nvPicPr>
          <p:cNvPr id="12" name="Zástupný obsah 11" descr="Obsah obrázku text, řada/pruh, Vykreslený graf, diagram&#10;&#10;Popis byl vytvořen automaticky">
            <a:extLst>
              <a:ext uri="{FF2B5EF4-FFF2-40B4-BE49-F238E27FC236}">
                <a16:creationId xmlns:a16="http://schemas.microsoft.com/office/drawing/2014/main" id="{65C09EAB-FD49-2B40-482F-AF4CCB967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41" y="2584173"/>
            <a:ext cx="6766629" cy="2968487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3A7C311F-BDE2-A71C-3236-4735C4F56219}"/>
              </a:ext>
            </a:extLst>
          </p:cNvPr>
          <p:cNvSpPr txBox="1"/>
          <p:nvPr/>
        </p:nvSpPr>
        <p:spPr>
          <a:xfrm>
            <a:off x="946150" y="6077634"/>
            <a:ext cx="1090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Data.gov, </a:t>
            </a:r>
            <a:r>
              <a:rPr lang="en-US" dirty="0">
                <a:hlinkClick r:id="rId4"/>
              </a:rPr>
              <a:t>https://catalog.data.gov/dataset/traffic-crashes-crashes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19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>
            <a:extLst>
              <a:ext uri="{FF2B5EF4-FFF2-40B4-BE49-F238E27FC236}">
                <a16:creationId xmlns:a16="http://schemas.microsoft.com/office/drawing/2014/main" id="{26F192B0-2777-6F83-00B7-1410CD40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Základní</a:t>
            </a:r>
            <a:r>
              <a:rPr lang="en-US" sz="4000" dirty="0"/>
              <a:t> </a:t>
            </a:r>
            <a:r>
              <a:rPr lang="en-US" sz="4000" dirty="0" err="1"/>
              <a:t>otázky</a:t>
            </a:r>
            <a:endParaRPr lang="cs-CZ" sz="4000" dirty="0"/>
          </a:p>
        </p:txBody>
      </p:sp>
      <p:sp>
        <p:nvSpPr>
          <p:cNvPr id="11" name="Podnadpis 10">
            <a:extLst>
              <a:ext uri="{FF2B5EF4-FFF2-40B4-BE49-F238E27FC236}">
                <a16:creationId xmlns:a16="http://schemas.microsoft.com/office/drawing/2014/main" id="{2589633D-9E01-B422-CDFE-F61B636C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Jak se v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čase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mění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rozložení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fatálních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nehod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v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Chicagu</a:t>
            </a:r>
            <a:r>
              <a:rPr lang="cs-CZ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?</a:t>
            </a:r>
            <a:r>
              <a:rPr lang="cs-CZ" sz="1800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Zjistit, jestli existují specifické měsíce, dny nebo hodiny, za kterých je zvýšená pravděpodobnost nehody.</a:t>
            </a:r>
            <a:endParaRPr lang="cs-C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cs-CZ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Jak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é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oblasti</a:t>
            </a:r>
            <a:r>
              <a:rPr lang="cs-CZ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jsou v Chicagu nej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rizikovější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z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pohledu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dopravních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nehod</a:t>
            </a:r>
            <a:r>
              <a:rPr lang="cs-CZ" sz="1800" b="1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?</a:t>
            </a:r>
            <a:r>
              <a:rPr lang="cs-CZ" sz="1800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Pomocí lokalizace fatálních dopravních nehod určit místa, která jsou nejrizikovější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kdy</a:t>
            </a:r>
            <a:r>
              <a:rPr lang="cs-CZ" sz="1800" kern="100" dirty="0">
                <a:effectLst/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.</a:t>
            </a:r>
            <a:endParaRPr lang="cs-C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995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AB681AA0-18BC-B02A-DC98-2ED476C54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62"/>
          <a:stretch/>
        </p:blipFill>
        <p:spPr>
          <a:xfrm>
            <a:off x="802643" y="385983"/>
            <a:ext cx="10586714" cy="59703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6AE1B2-3354-430B-9E05-2241C72E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3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AE1B2-3354-430B-9E05-2241C72E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id="{741D8EF5-AFD0-E29A-ACEE-3EB234F9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" y="670623"/>
            <a:ext cx="11217963" cy="53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82A20DF8-C89B-4866-A9C9-EF4B1531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5" y="4065866"/>
            <a:ext cx="5371476" cy="2119468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4FD2699-06B8-6956-E5BC-FCE908EA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5" y="4042005"/>
            <a:ext cx="5481030" cy="2143329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43C0D9A9-8F24-C696-BBB6-4C87B548A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939" y="527272"/>
            <a:ext cx="7136121" cy="28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2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53E147-9859-92B3-A481-529CADF8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1"/>
            <a:ext cx="6155988" cy="6344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Normalizovaná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četnost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nehod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dle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jejich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typu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6225292-397E-0648-976F-B013233D6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Metodologie</a:t>
            </a:r>
            <a:r>
              <a:rPr lang="en-US" sz="1800" dirty="0"/>
              <a:t>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Normalizace</a:t>
            </a: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Z-Score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3CDAAC5-BBBF-D34E-85F1-5B6440AB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99" y="2500792"/>
            <a:ext cx="6524859" cy="4045412"/>
          </a:xfrm>
          <a:prstGeom prst="rect">
            <a:avLst/>
          </a:prstGeom>
        </p:spPr>
      </p:pic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C9B3EE-B386-A0CA-D2AA-6A99CF63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022350"/>
          </a:xfrm>
        </p:spPr>
        <p:txBody>
          <a:bodyPr/>
          <a:lstStyle/>
          <a:p>
            <a:r>
              <a:rPr lang="en-US" dirty="0" err="1"/>
              <a:t>Lokalizace</a:t>
            </a:r>
            <a:r>
              <a:rPr lang="en-US" dirty="0"/>
              <a:t> </a:t>
            </a:r>
            <a:r>
              <a:rPr lang="en-US" dirty="0" err="1"/>
              <a:t>fatálních</a:t>
            </a:r>
            <a:r>
              <a:rPr lang="en-US" dirty="0"/>
              <a:t> </a:t>
            </a:r>
            <a:r>
              <a:rPr lang="en-US" dirty="0" err="1"/>
              <a:t>nehod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6C6449-5C49-2469-58DA-E1CF3219E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23206"/>
            <a:ext cx="3932237" cy="1160359"/>
          </a:xfrm>
        </p:spPr>
        <p:txBody>
          <a:bodyPr>
            <a:normAutofit/>
          </a:bodyPr>
          <a:lstStyle/>
          <a:p>
            <a:r>
              <a:rPr lang="en-US" dirty="0" err="1"/>
              <a:t>Metodologie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DBSCAN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Silhouette score - 0.42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7D8F998-33D3-324D-90CC-8FE31594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722" y="0"/>
            <a:ext cx="5697404" cy="361121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31C65CB-BDE6-31D8-151E-D10277D0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43" y="3375956"/>
            <a:ext cx="6208410" cy="3482044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B21C8F6B-0374-1969-A043-420FB1B00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121" y="3611217"/>
            <a:ext cx="3914836" cy="30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F5F645E3-1EF0-8C9F-1D9C-33326E69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Závěr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B88D572-8C32-D6A6-C7F5-5D994EF2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nehod</a:t>
            </a:r>
            <a:r>
              <a:rPr lang="en-US" dirty="0"/>
              <a:t> se v </a:t>
            </a:r>
            <a:r>
              <a:rPr lang="en-US" dirty="0" err="1"/>
              <a:t>letech</a:t>
            </a:r>
            <a:r>
              <a:rPr lang="en-US" dirty="0"/>
              <a:t> 2018-2023 </a:t>
            </a:r>
            <a:r>
              <a:rPr lang="en-US" dirty="0" err="1"/>
              <a:t>meziročně</a:t>
            </a:r>
            <a:r>
              <a:rPr lang="en-US" dirty="0"/>
              <a:t> v </a:t>
            </a:r>
            <a:r>
              <a:rPr lang="en-US" dirty="0" err="1"/>
              <a:t>příslušném</a:t>
            </a:r>
            <a:r>
              <a:rPr lang="en-US" dirty="0"/>
              <a:t> </a:t>
            </a:r>
            <a:r>
              <a:rPr lang="en-US" dirty="0" err="1"/>
              <a:t>čtvrtletí</a:t>
            </a:r>
            <a:r>
              <a:rPr lang="en-US" dirty="0"/>
              <a:t> </a:t>
            </a:r>
            <a:r>
              <a:rPr lang="en-US" dirty="0" err="1"/>
              <a:t>téměř</a:t>
            </a:r>
            <a:r>
              <a:rPr lang="en-US" dirty="0"/>
              <a:t> </a:t>
            </a:r>
            <a:r>
              <a:rPr lang="en-US" dirty="0" err="1"/>
              <a:t>nemění</a:t>
            </a:r>
            <a:endParaRPr lang="en-US" dirty="0"/>
          </a:p>
          <a:p>
            <a:r>
              <a:rPr lang="en-US" dirty="0" err="1"/>
              <a:t>Nejvíce</a:t>
            </a:r>
            <a:r>
              <a:rPr lang="en-US" dirty="0"/>
              <a:t> </a:t>
            </a:r>
            <a:r>
              <a:rPr lang="en-US" dirty="0" err="1"/>
              <a:t>smrtelných</a:t>
            </a:r>
            <a:r>
              <a:rPr lang="en-US" dirty="0"/>
              <a:t> </a:t>
            </a:r>
            <a:r>
              <a:rPr lang="en-US" dirty="0" err="1"/>
              <a:t>nehod</a:t>
            </a:r>
            <a:r>
              <a:rPr lang="en-US" dirty="0"/>
              <a:t> se </a:t>
            </a:r>
            <a:r>
              <a:rPr lang="en-US" dirty="0" err="1"/>
              <a:t>stane</a:t>
            </a:r>
            <a:r>
              <a:rPr lang="en-US" dirty="0"/>
              <a:t> v </a:t>
            </a:r>
            <a:r>
              <a:rPr lang="en-US" dirty="0" err="1"/>
              <a:t>nočních</a:t>
            </a:r>
            <a:r>
              <a:rPr lang="en-US" dirty="0"/>
              <a:t> a </a:t>
            </a:r>
            <a:r>
              <a:rPr lang="en-US" dirty="0" err="1"/>
              <a:t>brzkých</a:t>
            </a:r>
            <a:r>
              <a:rPr lang="en-US" dirty="0"/>
              <a:t> </a:t>
            </a:r>
            <a:r>
              <a:rPr lang="en-US" dirty="0" err="1"/>
              <a:t>ranních</a:t>
            </a:r>
            <a:r>
              <a:rPr lang="en-US" dirty="0"/>
              <a:t> </a:t>
            </a:r>
            <a:r>
              <a:rPr lang="en-US" dirty="0" err="1"/>
              <a:t>hodinách</a:t>
            </a:r>
            <a:endParaRPr lang="en-US" dirty="0"/>
          </a:p>
          <a:p>
            <a:r>
              <a:rPr lang="en-US" dirty="0" err="1"/>
              <a:t>Konkrétní</a:t>
            </a:r>
            <a:r>
              <a:rPr lang="en-US" dirty="0"/>
              <a:t> </a:t>
            </a:r>
            <a:r>
              <a:rPr lang="en-US" dirty="0" err="1"/>
              <a:t>lokality</a:t>
            </a:r>
            <a:r>
              <a:rPr lang="en-US" dirty="0"/>
              <a:t> </a:t>
            </a:r>
            <a:r>
              <a:rPr lang="en-US" dirty="0" err="1"/>
              <a:t>města</a:t>
            </a:r>
            <a:r>
              <a:rPr lang="en-US" dirty="0"/>
              <a:t> </a:t>
            </a:r>
            <a:r>
              <a:rPr lang="en-US" dirty="0" err="1"/>
              <a:t>vykazují</a:t>
            </a:r>
            <a:r>
              <a:rPr lang="en-US" dirty="0"/>
              <a:t> </a:t>
            </a:r>
            <a:r>
              <a:rPr lang="en-US" dirty="0" err="1"/>
              <a:t>výrazně</a:t>
            </a:r>
            <a:r>
              <a:rPr lang="en-US" dirty="0"/>
              <a:t> </a:t>
            </a:r>
            <a:r>
              <a:rPr lang="en-US" dirty="0" err="1"/>
              <a:t>vyšší</a:t>
            </a:r>
            <a:r>
              <a:rPr lang="en-US" dirty="0"/>
              <a:t> </a:t>
            </a:r>
            <a:r>
              <a:rPr lang="en-US" dirty="0" err="1"/>
              <a:t>riziko</a:t>
            </a:r>
            <a:r>
              <a:rPr lang="en-US" dirty="0"/>
              <a:t> </a:t>
            </a:r>
            <a:r>
              <a:rPr lang="en-US" dirty="0" err="1"/>
              <a:t>smrtelné</a:t>
            </a:r>
            <a:r>
              <a:rPr lang="en-US" dirty="0"/>
              <a:t> </a:t>
            </a:r>
            <a:r>
              <a:rPr lang="en-US" dirty="0" err="1"/>
              <a:t>nehody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25250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Přechod</Template>
  <TotalTime>1526</TotalTime>
  <Words>178</Words>
  <Application>Microsoft Office PowerPoint</Application>
  <PresentationFormat>Širokoúhlá obrazovka</PresentationFormat>
  <Paragraphs>29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Aptos</vt:lpstr>
      <vt:lpstr>Arial</vt:lpstr>
      <vt:lpstr>Symbol</vt:lpstr>
      <vt:lpstr>Times New Roman</vt:lpstr>
      <vt:lpstr>Univers</vt:lpstr>
      <vt:lpstr>GradientVTI</vt:lpstr>
      <vt:lpstr>ANALÝZA DOPRAVNÍCH NEHOD MĚSTA CHICAGO</vt:lpstr>
      <vt:lpstr>Úvod a data </vt:lpstr>
      <vt:lpstr>Základní otázky</vt:lpstr>
      <vt:lpstr>Prezentace aplikace PowerPoint</vt:lpstr>
      <vt:lpstr>Prezentace aplikace PowerPoint</vt:lpstr>
      <vt:lpstr>Prezentace aplikace PowerPoint</vt:lpstr>
      <vt:lpstr>Normalizovaná četnost nehod dle jejich typu</vt:lpstr>
      <vt:lpstr>Lokalizace fatálních nehod</vt:lpstr>
      <vt:lpstr>Závěr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DOPRAVNÍCH NEHOD MĚSTA CHICAGO</dc:title>
  <dc:creator>Jan Louda</dc:creator>
  <cp:lastModifiedBy>Jan Louda</cp:lastModifiedBy>
  <cp:revision>1</cp:revision>
  <dcterms:created xsi:type="dcterms:W3CDTF">2024-05-19T21:04:47Z</dcterms:created>
  <dcterms:modified xsi:type="dcterms:W3CDTF">2024-05-20T22:31:33Z</dcterms:modified>
</cp:coreProperties>
</file>