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Noto Serif Bold" charset="1" panose="02020800060500020200"/>
      <p:regular r:id="rId34"/>
    </p:embeddedFont>
    <p:embeddedFont>
      <p:font typeface="DejaVu Serif Bold" charset="1" panose="02060803050605020204"/>
      <p:regular r:id="rId35"/>
    </p:embeddedFont>
    <p:embeddedFont>
      <p:font typeface="Arial Bold" charset="1" panose="020B0802020202020204"/>
      <p:regular r:id="rId36"/>
    </p:embeddedFont>
    <p:embeddedFont>
      <p:font typeface="Arial" charset="1" panose="020B0502020202020204"/>
      <p:regular r:id="rId37"/>
    </p:embeddedFont>
    <p:embeddedFont>
      <p:font typeface="Noto Sans Bold" charset="1" panose="020B08020405040202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0.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5.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6.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8.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8.jpeg" Type="http://schemas.openxmlformats.org/officeDocument/2006/relationships/image"/><Relationship Id="rId7" Target="../media/image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302730" y="5143500"/>
            <a:ext cx="9683092" cy="5143500"/>
            <a:chOff x="0" y="0"/>
            <a:chExt cx="9072245" cy="4819028"/>
          </a:xfrm>
        </p:grpSpPr>
        <p:sp>
          <p:nvSpPr>
            <p:cNvPr name="Freeform 8" id="8"/>
            <p:cNvSpPr/>
            <p:nvPr/>
          </p:nvSpPr>
          <p:spPr>
            <a:xfrm flipH="false" flipV="false" rot="0">
              <a:off x="0" y="0"/>
              <a:ext cx="9072245" cy="4819028"/>
            </a:xfrm>
            <a:custGeom>
              <a:avLst/>
              <a:gdLst/>
              <a:ahLst/>
              <a:cxnLst/>
              <a:rect r="r" b="b" t="t" l="l"/>
              <a:pathLst>
                <a:path h="4819028" w="9072245">
                  <a:moveTo>
                    <a:pt x="0" y="0"/>
                  </a:moveTo>
                  <a:lnTo>
                    <a:pt x="9072245" y="0"/>
                  </a:lnTo>
                  <a:lnTo>
                    <a:pt x="9072245" y="4819028"/>
                  </a:lnTo>
                  <a:lnTo>
                    <a:pt x="0" y="4819028"/>
                  </a:lnTo>
                  <a:lnTo>
                    <a:pt x="0" y="0"/>
                  </a:lnTo>
                  <a:close/>
                </a:path>
              </a:pathLst>
            </a:custGeom>
            <a:blipFill>
              <a:blip r:embed="rId6"/>
              <a:stretch>
                <a:fillRect l="0" t="-1771" r="0" b="-1771"/>
              </a:stretch>
            </a:blipFill>
          </p:spPr>
        </p:sp>
      </p:grpSp>
      <p:grpSp>
        <p:nvGrpSpPr>
          <p:cNvPr name="Group 9" id="9"/>
          <p:cNvGrpSpPr/>
          <p:nvPr/>
        </p:nvGrpSpPr>
        <p:grpSpPr>
          <a:xfrm rot="0">
            <a:off x="5422166" y="123798"/>
            <a:ext cx="7443668" cy="1582765"/>
            <a:chOff x="0" y="0"/>
            <a:chExt cx="9924891" cy="2110353"/>
          </a:xfrm>
        </p:grpSpPr>
        <p:sp>
          <p:nvSpPr>
            <p:cNvPr name="Freeform 10" id="10"/>
            <p:cNvSpPr/>
            <p:nvPr/>
          </p:nvSpPr>
          <p:spPr>
            <a:xfrm flipH="false" flipV="false" rot="0">
              <a:off x="0" y="0"/>
              <a:ext cx="9924890" cy="2110353"/>
            </a:xfrm>
            <a:custGeom>
              <a:avLst/>
              <a:gdLst/>
              <a:ahLst/>
              <a:cxnLst/>
              <a:rect r="r" b="b" t="t" l="l"/>
              <a:pathLst>
                <a:path h="2110353" w="9924890">
                  <a:moveTo>
                    <a:pt x="0" y="0"/>
                  </a:moveTo>
                  <a:lnTo>
                    <a:pt x="9924890" y="0"/>
                  </a:lnTo>
                  <a:lnTo>
                    <a:pt x="9924890" y="2110353"/>
                  </a:lnTo>
                  <a:lnTo>
                    <a:pt x="0" y="2110353"/>
                  </a:lnTo>
                  <a:close/>
                </a:path>
              </a:pathLst>
            </a:custGeom>
            <a:solidFill>
              <a:srgbClr val="000000">
                <a:alpha val="0"/>
              </a:srgbClr>
            </a:solidFill>
          </p:spPr>
        </p:sp>
        <p:sp>
          <p:nvSpPr>
            <p:cNvPr name="TextBox 11" id="11"/>
            <p:cNvSpPr txBox="true"/>
            <p:nvPr/>
          </p:nvSpPr>
          <p:spPr>
            <a:xfrm>
              <a:off x="0" y="-85725"/>
              <a:ext cx="9924891" cy="2196078"/>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grpSp>
        <p:nvGrpSpPr>
          <p:cNvPr name="Group 12" id="12"/>
          <p:cNvGrpSpPr/>
          <p:nvPr/>
        </p:nvGrpSpPr>
        <p:grpSpPr>
          <a:xfrm rot="0">
            <a:off x="1750182" y="1986291"/>
            <a:ext cx="15260360" cy="1321613"/>
            <a:chOff x="0" y="0"/>
            <a:chExt cx="20347147" cy="1762151"/>
          </a:xfrm>
        </p:grpSpPr>
        <p:sp>
          <p:nvSpPr>
            <p:cNvPr name="Freeform 13" id="13"/>
            <p:cNvSpPr/>
            <p:nvPr/>
          </p:nvSpPr>
          <p:spPr>
            <a:xfrm flipH="false" flipV="false" rot="0">
              <a:off x="0" y="0"/>
              <a:ext cx="20347147" cy="1762151"/>
            </a:xfrm>
            <a:custGeom>
              <a:avLst/>
              <a:gdLst/>
              <a:ahLst/>
              <a:cxnLst/>
              <a:rect r="r" b="b" t="t" l="l"/>
              <a:pathLst>
                <a:path h="1762151" w="20347147">
                  <a:moveTo>
                    <a:pt x="0" y="0"/>
                  </a:moveTo>
                  <a:lnTo>
                    <a:pt x="20347147" y="0"/>
                  </a:lnTo>
                  <a:lnTo>
                    <a:pt x="20347147" y="1762151"/>
                  </a:lnTo>
                  <a:lnTo>
                    <a:pt x="0" y="1762151"/>
                  </a:lnTo>
                  <a:close/>
                </a:path>
              </a:pathLst>
            </a:custGeom>
            <a:solidFill>
              <a:srgbClr val="000000">
                <a:alpha val="0"/>
              </a:srgbClr>
            </a:solidFill>
          </p:spPr>
        </p:sp>
        <p:sp>
          <p:nvSpPr>
            <p:cNvPr name="TextBox 14" id="14"/>
            <p:cNvSpPr txBox="true"/>
            <p:nvPr/>
          </p:nvSpPr>
          <p:spPr>
            <a:xfrm>
              <a:off x="0" y="-114300"/>
              <a:ext cx="20347147" cy="1876451"/>
            </a:xfrm>
            <a:prstGeom prst="rect">
              <a:avLst/>
            </a:prstGeom>
          </p:spPr>
          <p:txBody>
            <a:bodyPr anchor="t" rtlCol="false" tIns="0" lIns="0" bIns="0" rIns="0"/>
            <a:lstStyle/>
            <a:p>
              <a:pPr algn="ctr">
                <a:lnSpc>
                  <a:spcPts val="7839"/>
                </a:lnSpc>
              </a:pPr>
              <a:r>
                <a:rPr lang="en-US" sz="5599" b="true">
                  <a:solidFill>
                    <a:srgbClr val="E90505"/>
                  </a:solidFill>
                  <a:latin typeface="DejaVu Serif Bold"/>
                  <a:ea typeface="DejaVu Serif Bold"/>
                  <a:cs typeface="DejaVu Serif Bold"/>
                  <a:sym typeface="DejaVu Serif Bold"/>
                </a:rPr>
                <a:t>MÔN CÔNG NGHỆ PHẦN MỀM</a:t>
              </a:r>
            </a:p>
          </p:txBody>
        </p:sp>
      </p:grpSp>
      <p:grpSp>
        <p:nvGrpSpPr>
          <p:cNvPr name="Group 15" id="15"/>
          <p:cNvGrpSpPr/>
          <p:nvPr/>
        </p:nvGrpSpPr>
        <p:grpSpPr>
          <a:xfrm rot="0">
            <a:off x="3184600" y="3307904"/>
            <a:ext cx="11918801" cy="1985010"/>
            <a:chOff x="0" y="0"/>
            <a:chExt cx="23679876" cy="3943752"/>
          </a:xfrm>
        </p:grpSpPr>
        <p:sp>
          <p:nvSpPr>
            <p:cNvPr name="Freeform 16" id="16"/>
            <p:cNvSpPr/>
            <p:nvPr/>
          </p:nvSpPr>
          <p:spPr>
            <a:xfrm flipH="false" flipV="false" rot="0">
              <a:off x="0" y="0"/>
              <a:ext cx="23679876" cy="3943752"/>
            </a:xfrm>
            <a:custGeom>
              <a:avLst/>
              <a:gdLst/>
              <a:ahLst/>
              <a:cxnLst/>
              <a:rect r="r" b="b" t="t" l="l"/>
              <a:pathLst>
                <a:path h="3943752" w="23679876">
                  <a:moveTo>
                    <a:pt x="0" y="0"/>
                  </a:moveTo>
                  <a:lnTo>
                    <a:pt x="23679876" y="0"/>
                  </a:lnTo>
                  <a:lnTo>
                    <a:pt x="23679876" y="3943752"/>
                  </a:lnTo>
                  <a:lnTo>
                    <a:pt x="0" y="3943752"/>
                  </a:lnTo>
                  <a:close/>
                </a:path>
              </a:pathLst>
            </a:custGeom>
            <a:solidFill>
              <a:srgbClr val="000000">
                <a:alpha val="0"/>
              </a:srgbClr>
            </a:solidFill>
          </p:spPr>
        </p:sp>
        <p:sp>
          <p:nvSpPr>
            <p:cNvPr name="TextBox 17" id="17"/>
            <p:cNvSpPr txBox="true"/>
            <p:nvPr/>
          </p:nvSpPr>
          <p:spPr>
            <a:xfrm>
              <a:off x="0" y="-190500"/>
              <a:ext cx="23679876" cy="4134252"/>
            </a:xfrm>
            <a:prstGeom prst="rect">
              <a:avLst/>
            </a:prstGeom>
          </p:spPr>
          <p:txBody>
            <a:bodyPr anchor="t" rtlCol="false" tIns="0" lIns="0" bIns="0" rIns="0"/>
            <a:lstStyle/>
            <a:p>
              <a:pPr algn="ctr">
                <a:lnSpc>
                  <a:spcPts val="6720"/>
                </a:lnSpc>
              </a:pPr>
              <a:r>
                <a:rPr lang="en-US" sz="4800" b="true">
                  <a:solidFill>
                    <a:srgbClr val="000000"/>
                  </a:solidFill>
                  <a:latin typeface="Arial Bold"/>
                  <a:ea typeface="Arial Bold"/>
                  <a:cs typeface="Arial Bold"/>
                  <a:sym typeface="Arial Bold"/>
                </a:rPr>
                <a:t>ĐỒ </a:t>
              </a:r>
              <a:r>
                <a:rPr lang="en-US" sz="4800" b="true">
                  <a:solidFill>
                    <a:srgbClr val="000000"/>
                  </a:solidFill>
                  <a:latin typeface="Arial Bold"/>
                  <a:ea typeface="Arial Bold"/>
                  <a:cs typeface="Arial Bold"/>
                  <a:sym typeface="Arial Bold"/>
                </a:rPr>
                <a:t>ÁN KẾT THÚC HỌC PHẦN</a:t>
              </a:r>
            </a:p>
            <a:p>
              <a:pPr algn="ctr">
                <a:lnSpc>
                  <a:spcPts val="8680"/>
                </a:lnSpc>
              </a:pPr>
            </a:p>
          </p:txBody>
        </p:sp>
      </p:grpSp>
      <p:sp>
        <p:nvSpPr>
          <p:cNvPr name="Freeform 18" id="18"/>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7">
              <a:extLst>
                <a:ext uri="{96DAC541-7B7A-43D3-8B79-37D633B846F1}">
                  <asvg:svgBlip xmlns:asvg="http://schemas.microsoft.com/office/drawing/2016/SVG/main" r:embed="rId8"/>
                </a:ext>
              </a:extLst>
            </a:blip>
            <a:stretch>
              <a:fillRect l="0" t="-383" r="0" b="-383"/>
            </a:stretch>
          </a:blipFill>
        </p:spPr>
      </p:sp>
      <p:grpSp>
        <p:nvGrpSpPr>
          <p:cNvPr name="Group 19" id="19"/>
          <p:cNvGrpSpPr/>
          <p:nvPr/>
        </p:nvGrpSpPr>
        <p:grpSpPr>
          <a:xfrm rot="0">
            <a:off x="383946" y="4300409"/>
            <a:ext cx="17520109" cy="1555868"/>
            <a:chOff x="0" y="0"/>
            <a:chExt cx="30330086" cy="2693455"/>
          </a:xfrm>
        </p:grpSpPr>
        <p:sp>
          <p:nvSpPr>
            <p:cNvPr name="Freeform 20" id="20"/>
            <p:cNvSpPr/>
            <p:nvPr/>
          </p:nvSpPr>
          <p:spPr>
            <a:xfrm flipH="false" flipV="false" rot="0">
              <a:off x="0" y="0"/>
              <a:ext cx="30330087" cy="2693455"/>
            </a:xfrm>
            <a:custGeom>
              <a:avLst/>
              <a:gdLst/>
              <a:ahLst/>
              <a:cxnLst/>
              <a:rect r="r" b="b" t="t" l="l"/>
              <a:pathLst>
                <a:path h="2693455" w="30330087">
                  <a:moveTo>
                    <a:pt x="0" y="0"/>
                  </a:moveTo>
                  <a:lnTo>
                    <a:pt x="30330087" y="0"/>
                  </a:lnTo>
                  <a:lnTo>
                    <a:pt x="30330087" y="2693455"/>
                  </a:lnTo>
                  <a:lnTo>
                    <a:pt x="0" y="2693455"/>
                  </a:lnTo>
                  <a:close/>
                </a:path>
              </a:pathLst>
            </a:custGeom>
            <a:solidFill>
              <a:srgbClr val="000000">
                <a:alpha val="0"/>
              </a:srgbClr>
            </a:solidFill>
          </p:spPr>
        </p:sp>
        <p:sp>
          <p:nvSpPr>
            <p:cNvPr name="TextBox 21" id="21"/>
            <p:cNvSpPr txBox="true"/>
            <p:nvPr/>
          </p:nvSpPr>
          <p:spPr>
            <a:xfrm>
              <a:off x="0" y="-209550"/>
              <a:ext cx="30330086" cy="2903005"/>
            </a:xfrm>
            <a:prstGeom prst="rect">
              <a:avLst/>
            </a:prstGeom>
          </p:spPr>
          <p:txBody>
            <a:bodyPr anchor="t" rtlCol="false" tIns="0" lIns="0" bIns="0" rIns="0"/>
            <a:lstStyle/>
            <a:p>
              <a:pPr algn="ctr">
                <a:lnSpc>
                  <a:spcPts val="7420"/>
                </a:lnSpc>
              </a:pPr>
              <a:r>
                <a:rPr lang="en-US" sz="5300" b="true">
                  <a:solidFill>
                    <a:srgbClr val="E90505"/>
                  </a:solidFill>
                  <a:latin typeface="Arial Bold"/>
                  <a:ea typeface="Arial Bold"/>
                  <a:cs typeface="Arial Bold"/>
                  <a:sym typeface="Arial Bold"/>
                </a:rPr>
                <a:t>Đề tài: Hệ thống quản lý bán vé xem phim</a:t>
              </a:r>
            </a:p>
          </p:txBody>
        </p:sp>
      </p:grpSp>
      <p:grpSp>
        <p:nvGrpSpPr>
          <p:cNvPr name="Group 22" id="22"/>
          <p:cNvGrpSpPr/>
          <p:nvPr/>
        </p:nvGrpSpPr>
        <p:grpSpPr>
          <a:xfrm rot="0">
            <a:off x="7333833" y="5856277"/>
            <a:ext cx="8115300" cy="2463927"/>
            <a:chOff x="0" y="0"/>
            <a:chExt cx="14048871" cy="4265449"/>
          </a:xfrm>
        </p:grpSpPr>
        <p:sp>
          <p:nvSpPr>
            <p:cNvPr name="Freeform 23" id="23"/>
            <p:cNvSpPr/>
            <p:nvPr/>
          </p:nvSpPr>
          <p:spPr>
            <a:xfrm flipH="false" flipV="false" rot="0">
              <a:off x="0" y="0"/>
              <a:ext cx="14048871" cy="4265449"/>
            </a:xfrm>
            <a:custGeom>
              <a:avLst/>
              <a:gdLst/>
              <a:ahLst/>
              <a:cxnLst/>
              <a:rect r="r" b="b" t="t" l="l"/>
              <a:pathLst>
                <a:path h="4265449" w="14048871">
                  <a:moveTo>
                    <a:pt x="0" y="0"/>
                  </a:moveTo>
                  <a:lnTo>
                    <a:pt x="14048871" y="0"/>
                  </a:lnTo>
                  <a:lnTo>
                    <a:pt x="14048871" y="4265449"/>
                  </a:lnTo>
                  <a:lnTo>
                    <a:pt x="0" y="4265449"/>
                  </a:lnTo>
                  <a:close/>
                </a:path>
              </a:pathLst>
            </a:custGeom>
            <a:solidFill>
              <a:srgbClr val="000000">
                <a:alpha val="0"/>
              </a:srgbClr>
            </a:solidFill>
          </p:spPr>
        </p:sp>
        <p:sp>
          <p:nvSpPr>
            <p:cNvPr name="TextBox 24" id="24"/>
            <p:cNvSpPr txBox="true"/>
            <p:nvPr/>
          </p:nvSpPr>
          <p:spPr>
            <a:xfrm>
              <a:off x="0" y="-180975"/>
              <a:ext cx="14048871" cy="4446424"/>
            </a:xfrm>
            <a:prstGeom prst="rect">
              <a:avLst/>
            </a:prstGeom>
          </p:spPr>
          <p:txBody>
            <a:bodyPr anchor="t" rtlCol="false" tIns="0" lIns="0" bIns="0" rIns="0"/>
            <a:lstStyle/>
            <a:p>
              <a:pPr algn="ctr">
                <a:lnSpc>
                  <a:spcPts val="6440"/>
                </a:lnSpc>
              </a:pPr>
              <a:r>
                <a:rPr lang="en-US" sz="4600">
                  <a:solidFill>
                    <a:srgbClr val="000000"/>
                  </a:solidFill>
                  <a:latin typeface="Arial"/>
                  <a:ea typeface="Arial"/>
                  <a:cs typeface="Arial"/>
                  <a:sym typeface="Arial"/>
                </a:rPr>
                <a:t>Thành viên: Hồ Anh Khoa</a:t>
              </a:r>
            </a:p>
            <a:p>
              <a:pPr algn="ctr">
                <a:lnSpc>
                  <a:spcPts val="6440"/>
                </a:lnSpc>
              </a:pPr>
              <a:r>
                <a:rPr lang="en-US" sz="4600">
                  <a:solidFill>
                    <a:srgbClr val="000000"/>
                  </a:solidFill>
                  <a:latin typeface="Arial"/>
                  <a:ea typeface="Arial"/>
                  <a:cs typeface="Arial"/>
                  <a:sym typeface="Arial"/>
                </a:rPr>
                <a:t>                      Đàm Thúy Hiền</a:t>
              </a:r>
            </a:p>
            <a:p>
              <a:pPr algn="ctr">
                <a:lnSpc>
                  <a:spcPts val="6440"/>
                </a:lnSpc>
              </a:pPr>
              <a:r>
                <a:rPr lang="en-US" sz="4600">
                  <a:solidFill>
                    <a:srgbClr val="000000"/>
                  </a:solidFill>
                  <a:latin typeface="Arial"/>
                  <a:ea typeface="Arial"/>
                  <a:cs typeface="Arial"/>
                  <a:sym typeface="Arial"/>
                </a:rPr>
                <a:t>                     Trần Minh Đức</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sp>
        <p:nvSpPr>
          <p:cNvPr name="TextBox 11" id="11"/>
          <p:cNvSpPr txBox="true"/>
          <p:nvPr/>
        </p:nvSpPr>
        <p:spPr>
          <a:xfrm rot="0">
            <a:off x="-177390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II.4 Ứng dụng mô hình cloud</a:t>
            </a:r>
          </a:p>
        </p:txBody>
      </p:sp>
      <p:sp>
        <p:nvSpPr>
          <p:cNvPr name="TextBox 12" id="12"/>
          <p:cNvSpPr txBox="true"/>
          <p:nvPr/>
        </p:nvSpPr>
        <p:spPr>
          <a:xfrm rot="0">
            <a:off x="1297000" y="2050492"/>
            <a:ext cx="16673550"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II. Cơ sở lý thuyết và xác định yêu cầu</a:t>
            </a:r>
          </a:p>
        </p:txBody>
      </p:sp>
      <p:sp>
        <p:nvSpPr>
          <p:cNvPr name="TextBox 13" id="13"/>
          <p:cNvSpPr txBox="true"/>
          <p:nvPr/>
        </p:nvSpPr>
        <p:spPr>
          <a:xfrm rot="0">
            <a:off x="574946" y="4112830"/>
            <a:ext cx="17395603" cy="3183891"/>
          </a:xfrm>
          <a:prstGeom prst="rect">
            <a:avLst/>
          </a:prstGeom>
        </p:spPr>
        <p:txBody>
          <a:bodyPr anchor="t" rtlCol="false" tIns="0" lIns="0" bIns="0" rIns="0">
            <a:spAutoFit/>
          </a:bodyPr>
          <a:lstStyle/>
          <a:p>
            <a:pPr algn="just" marL="949954" indent="-474977" lvl="1">
              <a:lnSpc>
                <a:spcPts val="6159"/>
              </a:lnSpc>
              <a:buFont typeface="Arial"/>
              <a:buChar char="•"/>
            </a:pPr>
            <a:r>
              <a:rPr lang="en-US" sz="4399">
                <a:solidFill>
                  <a:srgbClr val="000000"/>
                </a:solidFill>
                <a:latin typeface="Arial"/>
                <a:ea typeface="Arial"/>
                <a:cs typeface="Arial"/>
                <a:sym typeface="Arial"/>
              </a:rPr>
              <a:t>Lưu trữ trên MongoDB Atlas</a:t>
            </a:r>
          </a:p>
          <a:p>
            <a:pPr algn="just" marL="949954" indent="-474977" lvl="1">
              <a:lnSpc>
                <a:spcPts val="6159"/>
              </a:lnSpc>
              <a:buFont typeface="Arial"/>
              <a:buChar char="•"/>
            </a:pPr>
            <a:r>
              <a:rPr lang="en-US" sz="4399">
                <a:solidFill>
                  <a:srgbClr val="000000"/>
                </a:solidFill>
                <a:latin typeface="Arial"/>
                <a:ea typeface="Arial"/>
                <a:cs typeface="Arial"/>
                <a:sym typeface="Arial"/>
              </a:rPr>
              <a:t>Deploy backend trên Heroku hoặc Render</a:t>
            </a:r>
          </a:p>
          <a:p>
            <a:pPr algn="just" marL="949954" indent="-474977" lvl="1">
              <a:lnSpc>
                <a:spcPts val="6159"/>
              </a:lnSpc>
              <a:buFont typeface="Arial"/>
              <a:buChar char="•"/>
            </a:pPr>
            <a:r>
              <a:rPr lang="en-US" sz="4399">
                <a:solidFill>
                  <a:srgbClr val="000000"/>
                </a:solidFill>
                <a:latin typeface="Arial"/>
                <a:ea typeface="Arial"/>
                <a:cs typeface="Arial"/>
                <a:sym typeface="Arial"/>
              </a:rPr>
              <a:t>T</a:t>
            </a:r>
            <a:r>
              <a:rPr lang="en-US" sz="4399">
                <a:solidFill>
                  <a:srgbClr val="000000"/>
                </a:solidFill>
                <a:latin typeface="Arial"/>
                <a:ea typeface="Arial"/>
                <a:cs typeface="Arial"/>
                <a:sym typeface="Arial"/>
              </a:rPr>
              <a:t>ruy cập mọi nơi, tối ưu tài nguyên</a:t>
            </a:r>
          </a:p>
          <a:p>
            <a:pPr algn="just">
              <a:lnSpc>
                <a:spcPts val="61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sp>
        <p:nvSpPr>
          <p:cNvPr name="TextBox 11" id="11"/>
          <p:cNvSpPr txBox="true"/>
          <p:nvPr/>
        </p:nvSpPr>
        <p:spPr>
          <a:xfrm rot="0">
            <a:off x="-177390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1350227"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
        <p:nvSpPr>
          <p:cNvPr name="TextBox 13" id="13"/>
          <p:cNvSpPr txBox="true"/>
          <p:nvPr/>
        </p:nvSpPr>
        <p:spPr>
          <a:xfrm rot="0">
            <a:off x="574946" y="4112830"/>
            <a:ext cx="17395603" cy="3183891"/>
          </a:xfrm>
          <a:prstGeom prst="rect">
            <a:avLst/>
          </a:prstGeom>
        </p:spPr>
        <p:txBody>
          <a:bodyPr anchor="t" rtlCol="false" tIns="0" lIns="0" bIns="0" rIns="0">
            <a:spAutoFit/>
          </a:bodyPr>
          <a:lstStyle/>
          <a:p>
            <a:pPr algn="just" marL="949954" indent="-474977" lvl="1">
              <a:lnSpc>
                <a:spcPts val="6159"/>
              </a:lnSpc>
              <a:buFont typeface="Arial"/>
              <a:buChar char="•"/>
            </a:pPr>
            <a:r>
              <a:rPr lang="en-US" sz="4399">
                <a:solidFill>
                  <a:srgbClr val="000000"/>
                </a:solidFill>
                <a:latin typeface="Arial"/>
                <a:ea typeface="Arial"/>
                <a:cs typeface="Arial"/>
                <a:sym typeface="Arial"/>
              </a:rPr>
              <a:t>Frontend: ReactJS</a:t>
            </a:r>
          </a:p>
          <a:p>
            <a:pPr algn="just" marL="949954" indent="-474977" lvl="1">
              <a:lnSpc>
                <a:spcPts val="6159"/>
              </a:lnSpc>
              <a:buFont typeface="Arial"/>
              <a:buChar char="•"/>
            </a:pPr>
            <a:r>
              <a:rPr lang="en-US" sz="4399">
                <a:solidFill>
                  <a:srgbClr val="000000"/>
                </a:solidFill>
                <a:latin typeface="Arial"/>
                <a:ea typeface="Arial"/>
                <a:cs typeface="Arial"/>
                <a:sym typeface="Arial"/>
              </a:rPr>
              <a:t>B</a:t>
            </a:r>
            <a:r>
              <a:rPr lang="en-US" sz="4399">
                <a:solidFill>
                  <a:srgbClr val="000000"/>
                </a:solidFill>
                <a:latin typeface="Arial"/>
                <a:ea typeface="Arial"/>
                <a:cs typeface="Arial"/>
                <a:sym typeface="Arial"/>
              </a:rPr>
              <a:t>ackend: NodeJS (Express)</a:t>
            </a:r>
          </a:p>
          <a:p>
            <a:pPr algn="just" marL="949954" indent="-474977" lvl="1">
              <a:lnSpc>
                <a:spcPts val="6159"/>
              </a:lnSpc>
              <a:buFont typeface="Arial"/>
              <a:buChar char="•"/>
            </a:pPr>
            <a:r>
              <a:rPr lang="en-US" sz="4399">
                <a:solidFill>
                  <a:srgbClr val="000000"/>
                </a:solidFill>
                <a:latin typeface="Arial"/>
                <a:ea typeface="Arial"/>
                <a:cs typeface="Arial"/>
                <a:sym typeface="Arial"/>
              </a:rPr>
              <a:t>Database: mySQL</a:t>
            </a:r>
          </a:p>
          <a:p>
            <a:pPr algn="just">
              <a:lnSpc>
                <a:spcPts val="61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3417195" y="4189030"/>
            <a:ext cx="12452849" cy="5826920"/>
          </a:xfrm>
          <a:custGeom>
            <a:avLst/>
            <a:gdLst/>
            <a:ahLst/>
            <a:cxnLst/>
            <a:rect r="r" b="b" t="t" l="l"/>
            <a:pathLst>
              <a:path h="5826920" w="12452849">
                <a:moveTo>
                  <a:pt x="0" y="0"/>
                </a:moveTo>
                <a:lnTo>
                  <a:pt x="12452849" y="0"/>
                </a:lnTo>
                <a:lnTo>
                  <a:pt x="12452849" y="5826920"/>
                </a:lnTo>
                <a:lnTo>
                  <a:pt x="0" y="5826920"/>
                </a:lnTo>
                <a:lnTo>
                  <a:pt x="0" y="0"/>
                </a:lnTo>
                <a:close/>
              </a:path>
            </a:pathLst>
          </a:custGeom>
          <a:blipFill>
            <a:blip r:embed="rId6"/>
            <a:stretch>
              <a:fillRect l="0" t="0" r="0" b="0"/>
            </a:stretch>
          </a:blipFill>
        </p:spPr>
      </p:sp>
      <p:sp>
        <p:nvSpPr>
          <p:cNvPr name="TextBox 11" id="11"/>
          <p:cNvSpPr txBox="true"/>
          <p:nvPr/>
        </p:nvSpPr>
        <p:spPr>
          <a:xfrm rot="0">
            <a:off x="-177390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1294470"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3130767" y="4189030"/>
            <a:ext cx="12469415" cy="5906565"/>
          </a:xfrm>
          <a:custGeom>
            <a:avLst/>
            <a:gdLst/>
            <a:ahLst/>
            <a:cxnLst/>
            <a:rect r="r" b="b" t="t" l="l"/>
            <a:pathLst>
              <a:path h="5906565" w="12469415">
                <a:moveTo>
                  <a:pt x="0" y="0"/>
                </a:moveTo>
                <a:lnTo>
                  <a:pt x="12469415" y="0"/>
                </a:lnTo>
                <a:lnTo>
                  <a:pt x="12469415" y="5906565"/>
                </a:lnTo>
                <a:lnTo>
                  <a:pt x="0" y="5906565"/>
                </a:lnTo>
                <a:lnTo>
                  <a:pt x="0" y="0"/>
                </a:lnTo>
                <a:close/>
              </a:path>
            </a:pathLst>
          </a:custGeom>
          <a:blipFill>
            <a:blip r:embed="rId6"/>
            <a:stretch>
              <a:fillRect l="0" t="0" r="0" b="0"/>
            </a:stretch>
          </a:blipFill>
        </p:spPr>
      </p:sp>
      <p:sp>
        <p:nvSpPr>
          <p:cNvPr name="TextBox 11" id="11"/>
          <p:cNvSpPr txBox="true"/>
          <p:nvPr/>
        </p:nvSpPr>
        <p:spPr>
          <a:xfrm rot="0">
            <a:off x="-177390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1073367"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3056136" y="3855655"/>
            <a:ext cx="12544046" cy="6239940"/>
          </a:xfrm>
          <a:custGeom>
            <a:avLst/>
            <a:gdLst/>
            <a:ahLst/>
            <a:cxnLst/>
            <a:rect r="r" b="b" t="t" l="l"/>
            <a:pathLst>
              <a:path h="6239940" w="12544046">
                <a:moveTo>
                  <a:pt x="0" y="0"/>
                </a:moveTo>
                <a:lnTo>
                  <a:pt x="12544046" y="0"/>
                </a:lnTo>
                <a:lnTo>
                  <a:pt x="12544046" y="6239940"/>
                </a:lnTo>
                <a:lnTo>
                  <a:pt x="0" y="6239940"/>
                </a:lnTo>
                <a:lnTo>
                  <a:pt x="0" y="0"/>
                </a:lnTo>
                <a:close/>
              </a:path>
            </a:pathLst>
          </a:custGeom>
          <a:blipFill>
            <a:blip r:embed="rId6"/>
            <a:stretch>
              <a:fillRect l="-225" t="0" r="-820" b="-3780"/>
            </a:stretch>
          </a:blipFill>
        </p:spPr>
      </p:sp>
      <p:sp>
        <p:nvSpPr>
          <p:cNvPr name="TextBox 11" id="11"/>
          <p:cNvSpPr txBox="true"/>
          <p:nvPr/>
        </p:nvSpPr>
        <p:spPr>
          <a:xfrm rot="0">
            <a:off x="-1575793" y="2886341"/>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1073367" y="2007514"/>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2871977" y="3832747"/>
            <a:ext cx="12544046" cy="6180606"/>
          </a:xfrm>
          <a:custGeom>
            <a:avLst/>
            <a:gdLst/>
            <a:ahLst/>
            <a:cxnLst/>
            <a:rect r="r" b="b" t="t" l="l"/>
            <a:pathLst>
              <a:path h="6180606" w="12544046">
                <a:moveTo>
                  <a:pt x="0" y="0"/>
                </a:moveTo>
                <a:lnTo>
                  <a:pt x="12544046" y="0"/>
                </a:lnTo>
                <a:lnTo>
                  <a:pt x="12544046" y="6180606"/>
                </a:lnTo>
                <a:lnTo>
                  <a:pt x="0" y="6180606"/>
                </a:lnTo>
                <a:lnTo>
                  <a:pt x="0" y="0"/>
                </a:lnTo>
                <a:close/>
              </a:path>
            </a:pathLst>
          </a:custGeom>
          <a:blipFill>
            <a:blip r:embed="rId6"/>
            <a:stretch>
              <a:fillRect l="-934" t="0" r="-934" b="-6007"/>
            </a:stretch>
          </a:blipFill>
        </p:spPr>
      </p:sp>
      <p:sp>
        <p:nvSpPr>
          <p:cNvPr name="TextBox 11" id="11"/>
          <p:cNvSpPr txBox="true"/>
          <p:nvPr/>
        </p:nvSpPr>
        <p:spPr>
          <a:xfrm rot="0">
            <a:off x="-1575793" y="2886341"/>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924810" y="1943336"/>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2871977" y="3860417"/>
            <a:ext cx="12544046" cy="6372011"/>
          </a:xfrm>
          <a:custGeom>
            <a:avLst/>
            <a:gdLst/>
            <a:ahLst/>
            <a:cxnLst/>
            <a:rect r="r" b="b" t="t" l="l"/>
            <a:pathLst>
              <a:path h="6372011" w="12544046">
                <a:moveTo>
                  <a:pt x="0" y="0"/>
                </a:moveTo>
                <a:lnTo>
                  <a:pt x="12544046" y="0"/>
                </a:lnTo>
                <a:lnTo>
                  <a:pt x="12544046" y="6372011"/>
                </a:lnTo>
                <a:lnTo>
                  <a:pt x="0" y="6372011"/>
                </a:lnTo>
                <a:lnTo>
                  <a:pt x="0" y="0"/>
                </a:lnTo>
                <a:close/>
              </a:path>
            </a:pathLst>
          </a:custGeom>
          <a:blipFill>
            <a:blip r:embed="rId6"/>
            <a:stretch>
              <a:fillRect l="-613" t="0" r="-613" b="-1813"/>
            </a:stretch>
          </a:blipFill>
        </p:spPr>
      </p:sp>
      <p:sp>
        <p:nvSpPr>
          <p:cNvPr name="TextBox 11" id="11"/>
          <p:cNvSpPr txBox="true"/>
          <p:nvPr/>
        </p:nvSpPr>
        <p:spPr>
          <a:xfrm rot="0">
            <a:off x="-1575793" y="2886341"/>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924810" y="1997989"/>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2871977" y="3860417"/>
            <a:ext cx="12544046" cy="6372011"/>
          </a:xfrm>
          <a:custGeom>
            <a:avLst/>
            <a:gdLst/>
            <a:ahLst/>
            <a:cxnLst/>
            <a:rect r="r" b="b" t="t" l="l"/>
            <a:pathLst>
              <a:path h="6372011" w="12544046">
                <a:moveTo>
                  <a:pt x="0" y="0"/>
                </a:moveTo>
                <a:lnTo>
                  <a:pt x="12544046" y="0"/>
                </a:lnTo>
                <a:lnTo>
                  <a:pt x="12544046" y="6372011"/>
                </a:lnTo>
                <a:lnTo>
                  <a:pt x="0" y="6372011"/>
                </a:lnTo>
                <a:lnTo>
                  <a:pt x="0" y="0"/>
                </a:lnTo>
                <a:close/>
              </a:path>
            </a:pathLst>
          </a:custGeom>
          <a:blipFill>
            <a:blip r:embed="rId6"/>
            <a:stretch>
              <a:fillRect l="0" t="-826" r="0" b="-826"/>
            </a:stretch>
          </a:blipFill>
        </p:spPr>
      </p:sp>
      <p:sp>
        <p:nvSpPr>
          <p:cNvPr name="TextBox 11" id="11"/>
          <p:cNvSpPr txBox="true"/>
          <p:nvPr/>
        </p:nvSpPr>
        <p:spPr>
          <a:xfrm rot="0">
            <a:off x="-1575793" y="2886341"/>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924810" y="1943336"/>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2871977" y="3860417"/>
            <a:ext cx="12544046" cy="6372011"/>
          </a:xfrm>
          <a:custGeom>
            <a:avLst/>
            <a:gdLst/>
            <a:ahLst/>
            <a:cxnLst/>
            <a:rect r="r" b="b" t="t" l="l"/>
            <a:pathLst>
              <a:path h="6372011" w="12544046">
                <a:moveTo>
                  <a:pt x="0" y="0"/>
                </a:moveTo>
                <a:lnTo>
                  <a:pt x="12544046" y="0"/>
                </a:lnTo>
                <a:lnTo>
                  <a:pt x="12544046" y="6372011"/>
                </a:lnTo>
                <a:lnTo>
                  <a:pt x="0" y="6372011"/>
                </a:lnTo>
                <a:lnTo>
                  <a:pt x="0" y="0"/>
                </a:lnTo>
                <a:close/>
              </a:path>
            </a:pathLst>
          </a:custGeom>
          <a:blipFill>
            <a:blip r:embed="rId6"/>
            <a:stretch>
              <a:fillRect l="0" t="-468" r="0" b="-468"/>
            </a:stretch>
          </a:blipFill>
        </p:spPr>
      </p:sp>
      <p:sp>
        <p:nvSpPr>
          <p:cNvPr name="TextBox 11" id="11"/>
          <p:cNvSpPr txBox="true"/>
          <p:nvPr/>
        </p:nvSpPr>
        <p:spPr>
          <a:xfrm rot="0">
            <a:off x="-1575793" y="2886341"/>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924810" y="1997989"/>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2871977" y="3860417"/>
            <a:ext cx="12544046" cy="6372011"/>
          </a:xfrm>
          <a:custGeom>
            <a:avLst/>
            <a:gdLst/>
            <a:ahLst/>
            <a:cxnLst/>
            <a:rect r="r" b="b" t="t" l="l"/>
            <a:pathLst>
              <a:path h="6372011" w="12544046">
                <a:moveTo>
                  <a:pt x="0" y="0"/>
                </a:moveTo>
                <a:lnTo>
                  <a:pt x="12544046" y="0"/>
                </a:lnTo>
                <a:lnTo>
                  <a:pt x="12544046" y="6372011"/>
                </a:lnTo>
                <a:lnTo>
                  <a:pt x="0" y="6372011"/>
                </a:lnTo>
                <a:lnTo>
                  <a:pt x="0" y="0"/>
                </a:lnTo>
                <a:close/>
              </a:path>
            </a:pathLst>
          </a:custGeom>
          <a:blipFill>
            <a:blip r:embed="rId6"/>
            <a:stretch>
              <a:fillRect l="-3521" t="0" r="-3521" b="0"/>
            </a:stretch>
          </a:blipFill>
        </p:spPr>
      </p:sp>
      <p:sp>
        <p:nvSpPr>
          <p:cNvPr name="TextBox 11" id="11"/>
          <p:cNvSpPr txBox="true"/>
          <p:nvPr/>
        </p:nvSpPr>
        <p:spPr>
          <a:xfrm rot="0">
            <a:off x="-1575793" y="2886341"/>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III.1 Kiến trúc hệ thống</a:t>
            </a:r>
          </a:p>
        </p:txBody>
      </p:sp>
      <p:sp>
        <p:nvSpPr>
          <p:cNvPr name="TextBox 12" id="12"/>
          <p:cNvSpPr txBox="true"/>
          <p:nvPr/>
        </p:nvSpPr>
        <p:spPr>
          <a:xfrm rot="0">
            <a:off x="-924810" y="1997989"/>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746449"/>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582765"/>
            <a:chOff x="0" y="0"/>
            <a:chExt cx="9924891" cy="2110353"/>
          </a:xfrm>
        </p:grpSpPr>
        <p:sp>
          <p:nvSpPr>
            <p:cNvPr name="Freeform 8" id="8"/>
            <p:cNvSpPr/>
            <p:nvPr/>
          </p:nvSpPr>
          <p:spPr>
            <a:xfrm flipH="false" flipV="false" rot="0">
              <a:off x="0" y="0"/>
              <a:ext cx="9924890" cy="2110353"/>
            </a:xfrm>
            <a:custGeom>
              <a:avLst/>
              <a:gdLst/>
              <a:ahLst/>
              <a:cxnLst/>
              <a:rect r="r" b="b" t="t" l="l"/>
              <a:pathLst>
                <a:path h="2110353" w="9924890">
                  <a:moveTo>
                    <a:pt x="0" y="0"/>
                  </a:moveTo>
                  <a:lnTo>
                    <a:pt x="9924890" y="0"/>
                  </a:lnTo>
                  <a:lnTo>
                    <a:pt x="9924890" y="2110353"/>
                  </a:lnTo>
                  <a:lnTo>
                    <a:pt x="0" y="2110353"/>
                  </a:lnTo>
                  <a:close/>
                </a:path>
              </a:pathLst>
            </a:custGeom>
            <a:solidFill>
              <a:srgbClr val="000000">
                <a:alpha val="0"/>
              </a:srgbClr>
            </a:solidFill>
          </p:spPr>
        </p:sp>
        <p:sp>
          <p:nvSpPr>
            <p:cNvPr name="TextBox 9" id="9"/>
            <p:cNvSpPr txBox="true"/>
            <p:nvPr/>
          </p:nvSpPr>
          <p:spPr>
            <a:xfrm>
              <a:off x="0" y="-85725"/>
              <a:ext cx="9924891" cy="2196078"/>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grpSp>
        <p:nvGrpSpPr>
          <p:cNvPr name="Group 10" id="10"/>
          <p:cNvGrpSpPr/>
          <p:nvPr/>
        </p:nvGrpSpPr>
        <p:grpSpPr>
          <a:xfrm rot="0">
            <a:off x="1513820" y="2056270"/>
            <a:ext cx="15260360" cy="2226421"/>
            <a:chOff x="0" y="0"/>
            <a:chExt cx="20347147" cy="2968561"/>
          </a:xfrm>
        </p:grpSpPr>
        <p:sp>
          <p:nvSpPr>
            <p:cNvPr name="Freeform 11" id="11"/>
            <p:cNvSpPr/>
            <p:nvPr/>
          </p:nvSpPr>
          <p:spPr>
            <a:xfrm flipH="false" flipV="false" rot="0">
              <a:off x="0" y="0"/>
              <a:ext cx="20347147" cy="2968561"/>
            </a:xfrm>
            <a:custGeom>
              <a:avLst/>
              <a:gdLst/>
              <a:ahLst/>
              <a:cxnLst/>
              <a:rect r="r" b="b" t="t" l="l"/>
              <a:pathLst>
                <a:path h="2968561" w="20347147">
                  <a:moveTo>
                    <a:pt x="0" y="0"/>
                  </a:moveTo>
                  <a:lnTo>
                    <a:pt x="20347147" y="0"/>
                  </a:lnTo>
                  <a:lnTo>
                    <a:pt x="20347147" y="2968561"/>
                  </a:lnTo>
                  <a:lnTo>
                    <a:pt x="0" y="2968561"/>
                  </a:lnTo>
                  <a:close/>
                </a:path>
              </a:pathLst>
            </a:custGeom>
            <a:solidFill>
              <a:srgbClr val="000000">
                <a:alpha val="0"/>
              </a:srgbClr>
            </a:solidFill>
          </p:spPr>
        </p:sp>
        <p:sp>
          <p:nvSpPr>
            <p:cNvPr name="TextBox 12" id="12"/>
            <p:cNvSpPr txBox="true"/>
            <p:nvPr/>
          </p:nvSpPr>
          <p:spPr>
            <a:xfrm>
              <a:off x="0" y="-114300"/>
              <a:ext cx="20347147" cy="3082861"/>
            </a:xfrm>
            <a:prstGeom prst="rect">
              <a:avLst/>
            </a:prstGeom>
          </p:spPr>
          <p:txBody>
            <a:bodyPr anchor="t" rtlCol="false" tIns="0" lIns="0" bIns="0" rIns="0"/>
            <a:lstStyle/>
            <a:p>
              <a:pPr algn="ctr">
                <a:lnSpc>
                  <a:spcPts val="7838"/>
                </a:lnSpc>
              </a:pPr>
              <a:r>
                <a:rPr lang="en-US" sz="5598" b="true">
                  <a:solidFill>
                    <a:srgbClr val="E90505"/>
                  </a:solidFill>
                  <a:latin typeface="DejaVu Serif Bold"/>
                  <a:ea typeface="DejaVu Serif Bold"/>
                  <a:cs typeface="DejaVu Serif Bold"/>
                  <a:sym typeface="DejaVu Serif Bold"/>
                </a:rPr>
                <a:t>NỘI DUNG THUYẾT TRÌNH</a:t>
              </a:r>
            </a:p>
            <a:p>
              <a:pPr algn="ctr">
                <a:lnSpc>
                  <a:spcPts val="7839"/>
                </a:lnSpc>
              </a:pPr>
            </a:p>
          </p:txBody>
        </p:sp>
      </p:grpSp>
      <p:sp>
        <p:nvSpPr>
          <p:cNvPr name="Freeform 13" id="13"/>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grpSp>
        <p:nvGrpSpPr>
          <p:cNvPr name="Group 14" id="14"/>
          <p:cNvGrpSpPr/>
          <p:nvPr/>
        </p:nvGrpSpPr>
        <p:grpSpPr>
          <a:xfrm rot="0">
            <a:off x="2977245" y="3435858"/>
            <a:ext cx="14025463" cy="5232654"/>
            <a:chOff x="0" y="0"/>
            <a:chExt cx="24280300" cy="9058554"/>
          </a:xfrm>
        </p:grpSpPr>
        <p:sp>
          <p:nvSpPr>
            <p:cNvPr name="Freeform 15" id="15"/>
            <p:cNvSpPr/>
            <p:nvPr/>
          </p:nvSpPr>
          <p:spPr>
            <a:xfrm flipH="false" flipV="false" rot="0">
              <a:off x="0" y="0"/>
              <a:ext cx="24280299" cy="9058554"/>
            </a:xfrm>
            <a:custGeom>
              <a:avLst/>
              <a:gdLst/>
              <a:ahLst/>
              <a:cxnLst/>
              <a:rect r="r" b="b" t="t" l="l"/>
              <a:pathLst>
                <a:path h="9058554" w="24280299">
                  <a:moveTo>
                    <a:pt x="0" y="0"/>
                  </a:moveTo>
                  <a:lnTo>
                    <a:pt x="24280299" y="0"/>
                  </a:lnTo>
                  <a:lnTo>
                    <a:pt x="24280299" y="9058554"/>
                  </a:lnTo>
                  <a:lnTo>
                    <a:pt x="0" y="9058554"/>
                  </a:lnTo>
                  <a:close/>
                </a:path>
              </a:pathLst>
            </a:custGeom>
            <a:solidFill>
              <a:srgbClr val="000000">
                <a:alpha val="0"/>
              </a:srgbClr>
            </a:solidFill>
          </p:spPr>
        </p:sp>
        <p:sp>
          <p:nvSpPr>
            <p:cNvPr name="TextBox 16" id="16"/>
            <p:cNvSpPr txBox="true"/>
            <p:nvPr/>
          </p:nvSpPr>
          <p:spPr>
            <a:xfrm>
              <a:off x="0" y="-161925"/>
              <a:ext cx="24280300" cy="9220479"/>
            </a:xfrm>
            <a:prstGeom prst="rect">
              <a:avLst/>
            </a:prstGeom>
          </p:spPr>
          <p:txBody>
            <a:bodyPr anchor="t" rtlCol="false" tIns="0" lIns="0" bIns="0" rIns="0"/>
            <a:lstStyle/>
            <a:p>
              <a:pPr algn="just">
                <a:lnSpc>
                  <a:spcPts val="5880"/>
                </a:lnSpc>
              </a:pPr>
              <a:r>
                <a:rPr lang="en-US" sz="4200">
                  <a:solidFill>
                    <a:srgbClr val="000000"/>
                  </a:solidFill>
                  <a:latin typeface="Arial"/>
                  <a:ea typeface="Arial"/>
                  <a:cs typeface="Arial"/>
                  <a:sym typeface="Arial"/>
                </a:rPr>
                <a:t>I.</a:t>
              </a:r>
              <a:r>
                <a:rPr lang="en-US" sz="4200">
                  <a:solidFill>
                    <a:srgbClr val="000000"/>
                  </a:solidFill>
                  <a:latin typeface="Arial"/>
                  <a:ea typeface="Arial"/>
                  <a:cs typeface="Arial"/>
                  <a:sym typeface="Arial"/>
                </a:rPr>
                <a:t> Giới thiệu đề tài</a:t>
              </a:r>
            </a:p>
            <a:p>
              <a:pPr algn="just">
                <a:lnSpc>
                  <a:spcPts val="5880"/>
                </a:lnSpc>
              </a:pPr>
              <a:r>
                <a:rPr lang="en-US" sz="4200">
                  <a:solidFill>
                    <a:srgbClr val="000000"/>
                  </a:solidFill>
                  <a:latin typeface="Arial"/>
                  <a:ea typeface="Arial"/>
                  <a:cs typeface="Arial"/>
                  <a:sym typeface="Arial"/>
                </a:rPr>
                <a:t>II. Cơ sở lý thuyết và xác định yêu cầu</a:t>
              </a:r>
            </a:p>
            <a:p>
              <a:pPr algn="just">
                <a:lnSpc>
                  <a:spcPts val="5880"/>
                </a:lnSpc>
              </a:pPr>
              <a:r>
                <a:rPr lang="en-US" sz="4200">
                  <a:solidFill>
                    <a:srgbClr val="000000"/>
                  </a:solidFill>
                  <a:latin typeface="Arial"/>
                  <a:ea typeface="Arial"/>
                  <a:cs typeface="Arial"/>
                  <a:sym typeface="Arial"/>
                </a:rPr>
                <a:t>III</a:t>
              </a:r>
              <a:r>
                <a:rPr lang="en-US" sz="4200">
                  <a:solidFill>
                    <a:srgbClr val="000000"/>
                  </a:solidFill>
                  <a:latin typeface="Arial"/>
                  <a:ea typeface="Arial"/>
                  <a:cs typeface="Arial"/>
                  <a:sym typeface="Arial"/>
                </a:rPr>
                <a:t>. Phân tích và thiết kế hệ thống</a:t>
              </a:r>
            </a:p>
            <a:p>
              <a:pPr algn="just">
                <a:lnSpc>
                  <a:spcPts val="5880"/>
                </a:lnSpc>
              </a:pPr>
              <a:r>
                <a:rPr lang="en-US" sz="4200">
                  <a:solidFill>
                    <a:srgbClr val="000000"/>
                  </a:solidFill>
                  <a:latin typeface="Arial"/>
                  <a:ea typeface="Arial"/>
                  <a:cs typeface="Arial"/>
                  <a:sym typeface="Arial"/>
                </a:rPr>
                <a:t>IV.</a:t>
              </a:r>
              <a:r>
                <a:rPr lang="en-US" sz="4200">
                  <a:solidFill>
                    <a:srgbClr val="000000"/>
                  </a:solidFill>
                  <a:latin typeface="Arial"/>
                  <a:ea typeface="Arial"/>
                  <a:cs typeface="Arial"/>
                  <a:sym typeface="Arial"/>
                </a:rPr>
                <a:t> Công nghệ và công cụ phát triển</a:t>
              </a:r>
            </a:p>
            <a:p>
              <a:pPr algn="just">
                <a:lnSpc>
                  <a:spcPts val="5880"/>
                </a:lnSpc>
              </a:pPr>
              <a:r>
                <a:rPr lang="en-US" sz="4200">
                  <a:solidFill>
                    <a:srgbClr val="000000"/>
                  </a:solidFill>
                  <a:latin typeface="Arial"/>
                  <a:ea typeface="Arial"/>
                  <a:cs typeface="Arial"/>
                  <a:sym typeface="Arial"/>
                </a:rPr>
                <a:t>V.</a:t>
              </a:r>
              <a:r>
                <a:rPr lang="en-US" sz="4200">
                  <a:solidFill>
                    <a:srgbClr val="000000"/>
                  </a:solidFill>
                  <a:latin typeface="Arial"/>
                  <a:ea typeface="Arial"/>
                  <a:cs typeface="Arial"/>
                  <a:sym typeface="Arial"/>
                </a:rPr>
                <a:t> An toàn và bảo mật hệ thống</a:t>
              </a:r>
            </a:p>
            <a:p>
              <a:pPr algn="just">
                <a:lnSpc>
                  <a:spcPts val="5880"/>
                </a:lnSpc>
              </a:pPr>
              <a:r>
                <a:rPr lang="en-US" sz="4200">
                  <a:solidFill>
                    <a:srgbClr val="000000"/>
                  </a:solidFill>
                  <a:latin typeface="Arial"/>
                  <a:ea typeface="Arial"/>
                  <a:cs typeface="Arial"/>
                  <a:sym typeface="Arial"/>
                </a:rPr>
                <a:t>VI.</a:t>
              </a:r>
              <a:r>
                <a:rPr lang="en-US" sz="4200">
                  <a:solidFill>
                    <a:srgbClr val="000000"/>
                  </a:solidFill>
                  <a:latin typeface="Arial"/>
                  <a:ea typeface="Arial"/>
                  <a:cs typeface="Arial"/>
                  <a:sym typeface="Arial"/>
                </a:rPr>
                <a:t> kết luận và hướng phát triển</a:t>
              </a:r>
            </a:p>
            <a:p>
              <a:pPr algn="just">
                <a:lnSpc>
                  <a:spcPts val="5880"/>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TextBox 10" id="10"/>
          <p:cNvSpPr txBox="true"/>
          <p:nvPr/>
        </p:nvSpPr>
        <p:spPr>
          <a:xfrm rot="0">
            <a:off x="574946" y="4112830"/>
            <a:ext cx="16684354" cy="3183891"/>
          </a:xfrm>
          <a:prstGeom prst="rect">
            <a:avLst/>
          </a:prstGeom>
        </p:spPr>
        <p:txBody>
          <a:bodyPr anchor="t" rtlCol="false" tIns="0" lIns="0" bIns="0" rIns="0">
            <a:spAutoFit/>
          </a:bodyPr>
          <a:lstStyle/>
          <a:p>
            <a:pPr algn="just" marL="949954" indent="-474977" lvl="1">
              <a:lnSpc>
                <a:spcPts val="6159"/>
              </a:lnSpc>
              <a:buFont typeface="Arial"/>
              <a:buChar char="•"/>
            </a:pPr>
            <a:r>
              <a:rPr lang="en-US" sz="4399">
                <a:solidFill>
                  <a:srgbClr val="000000"/>
                </a:solidFill>
                <a:latin typeface="Arial"/>
                <a:ea typeface="Arial"/>
                <a:cs typeface="Arial"/>
                <a:sym typeface="Arial"/>
              </a:rPr>
              <a:t>Use Case: User, Admin</a:t>
            </a:r>
          </a:p>
          <a:p>
            <a:pPr algn="just" marL="949954" indent="-474977" lvl="1">
              <a:lnSpc>
                <a:spcPts val="6159"/>
              </a:lnSpc>
              <a:buFont typeface="Arial"/>
              <a:buChar char="•"/>
            </a:pPr>
            <a:r>
              <a:rPr lang="en-US" sz="4399">
                <a:solidFill>
                  <a:srgbClr val="000000"/>
                </a:solidFill>
                <a:latin typeface="Arial"/>
                <a:ea typeface="Arial"/>
                <a:cs typeface="Arial"/>
                <a:sym typeface="Arial"/>
              </a:rPr>
              <a:t>ERD: User, Movie, Showtimes, Bookings, BookingSeats</a:t>
            </a:r>
          </a:p>
          <a:p>
            <a:pPr algn="just">
              <a:lnSpc>
                <a:spcPts val="6159"/>
              </a:lnSpc>
            </a:pPr>
          </a:p>
          <a:p>
            <a:pPr algn="just">
              <a:lnSpc>
                <a:spcPts val="6159"/>
              </a:lnSpc>
            </a:pPr>
          </a:p>
        </p:txBody>
      </p:sp>
      <p:sp>
        <p:nvSpPr>
          <p:cNvPr name="Freeform 11" id="11"/>
          <p:cNvSpPr/>
          <p:nvPr/>
        </p:nvSpPr>
        <p:spPr>
          <a:xfrm flipH="false" flipV="false" rot="0">
            <a:off x="2027484" y="6170418"/>
            <a:ext cx="13779279" cy="3467800"/>
          </a:xfrm>
          <a:custGeom>
            <a:avLst/>
            <a:gdLst/>
            <a:ahLst/>
            <a:cxnLst/>
            <a:rect r="r" b="b" t="t" l="l"/>
            <a:pathLst>
              <a:path h="3467800" w="13779279">
                <a:moveTo>
                  <a:pt x="0" y="0"/>
                </a:moveTo>
                <a:lnTo>
                  <a:pt x="13779279" y="0"/>
                </a:lnTo>
                <a:lnTo>
                  <a:pt x="13779279" y="3467800"/>
                </a:lnTo>
                <a:lnTo>
                  <a:pt x="0" y="3467800"/>
                </a:lnTo>
                <a:lnTo>
                  <a:pt x="0" y="0"/>
                </a:lnTo>
                <a:close/>
              </a:path>
            </a:pathLst>
          </a:custGeom>
          <a:blipFill>
            <a:blip r:embed="rId6"/>
            <a:stretch>
              <a:fillRect l="-1607" t="0" r="-2205" b="0"/>
            </a:stretch>
          </a:blipFill>
        </p:spPr>
      </p:sp>
      <p:sp>
        <p:nvSpPr>
          <p:cNvPr name="TextBox 12" id="12"/>
          <p:cNvSpPr txBox="true"/>
          <p:nvPr/>
        </p:nvSpPr>
        <p:spPr>
          <a:xfrm rot="0">
            <a:off x="-55054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III.2 Thiết kế Use Case, ERD, luồng đặt vé</a:t>
            </a:r>
          </a:p>
        </p:txBody>
      </p:sp>
      <p:sp>
        <p:nvSpPr>
          <p:cNvPr name="TextBox 13" id="13"/>
          <p:cNvSpPr txBox="true"/>
          <p:nvPr/>
        </p:nvSpPr>
        <p:spPr>
          <a:xfrm rot="0">
            <a:off x="-2335251" y="200275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403676" y="4457168"/>
            <a:ext cx="7892266" cy="4801132"/>
          </a:xfrm>
          <a:custGeom>
            <a:avLst/>
            <a:gdLst/>
            <a:ahLst/>
            <a:cxnLst/>
            <a:rect r="r" b="b" t="t" l="l"/>
            <a:pathLst>
              <a:path h="4801132" w="7892266">
                <a:moveTo>
                  <a:pt x="0" y="0"/>
                </a:moveTo>
                <a:lnTo>
                  <a:pt x="7892266" y="0"/>
                </a:lnTo>
                <a:lnTo>
                  <a:pt x="7892266" y="4801132"/>
                </a:lnTo>
                <a:lnTo>
                  <a:pt x="0" y="4801132"/>
                </a:lnTo>
                <a:lnTo>
                  <a:pt x="0" y="0"/>
                </a:lnTo>
                <a:close/>
              </a:path>
            </a:pathLst>
          </a:custGeom>
          <a:blipFill>
            <a:blip r:embed="rId6"/>
            <a:stretch>
              <a:fillRect l="0" t="-342" r="0" b="-342"/>
            </a:stretch>
          </a:blipFill>
        </p:spPr>
      </p:sp>
      <p:sp>
        <p:nvSpPr>
          <p:cNvPr name="Freeform 11" id="11"/>
          <p:cNvSpPr/>
          <p:nvPr/>
        </p:nvSpPr>
        <p:spPr>
          <a:xfrm flipH="false" flipV="false" rot="0">
            <a:off x="9365475" y="4284280"/>
            <a:ext cx="8528045" cy="5170127"/>
          </a:xfrm>
          <a:custGeom>
            <a:avLst/>
            <a:gdLst/>
            <a:ahLst/>
            <a:cxnLst/>
            <a:rect r="r" b="b" t="t" l="l"/>
            <a:pathLst>
              <a:path h="5170127" w="8528045">
                <a:moveTo>
                  <a:pt x="0" y="0"/>
                </a:moveTo>
                <a:lnTo>
                  <a:pt x="8528045" y="0"/>
                </a:lnTo>
                <a:lnTo>
                  <a:pt x="8528045" y="5170127"/>
                </a:lnTo>
                <a:lnTo>
                  <a:pt x="0" y="5170127"/>
                </a:lnTo>
                <a:lnTo>
                  <a:pt x="0" y="0"/>
                </a:lnTo>
                <a:close/>
              </a:path>
            </a:pathLst>
          </a:custGeom>
          <a:blipFill>
            <a:blip r:embed="rId7"/>
            <a:stretch>
              <a:fillRect l="0" t="0" r="0" b="0"/>
            </a:stretch>
          </a:blipFill>
        </p:spPr>
      </p:sp>
      <p:sp>
        <p:nvSpPr>
          <p:cNvPr name="TextBox 12" id="12"/>
          <p:cNvSpPr txBox="true"/>
          <p:nvPr/>
        </p:nvSpPr>
        <p:spPr>
          <a:xfrm rot="0">
            <a:off x="-55054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III.3 Mockup giao diện (Figma)</a:t>
            </a:r>
          </a:p>
        </p:txBody>
      </p:sp>
      <p:sp>
        <p:nvSpPr>
          <p:cNvPr name="TextBox 13" id="13"/>
          <p:cNvSpPr txBox="true"/>
          <p:nvPr/>
        </p:nvSpPr>
        <p:spPr>
          <a:xfrm rot="0">
            <a:off x="-924810"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221534" y="4284280"/>
            <a:ext cx="8638042" cy="5278803"/>
          </a:xfrm>
          <a:custGeom>
            <a:avLst/>
            <a:gdLst/>
            <a:ahLst/>
            <a:cxnLst/>
            <a:rect r="r" b="b" t="t" l="l"/>
            <a:pathLst>
              <a:path h="5278803" w="8638042">
                <a:moveTo>
                  <a:pt x="0" y="0"/>
                </a:moveTo>
                <a:lnTo>
                  <a:pt x="8638042" y="0"/>
                </a:lnTo>
                <a:lnTo>
                  <a:pt x="8638042" y="5278803"/>
                </a:lnTo>
                <a:lnTo>
                  <a:pt x="0" y="5278803"/>
                </a:lnTo>
                <a:lnTo>
                  <a:pt x="0" y="0"/>
                </a:lnTo>
                <a:close/>
              </a:path>
            </a:pathLst>
          </a:custGeom>
          <a:blipFill>
            <a:blip r:embed="rId6"/>
            <a:stretch>
              <a:fillRect l="0" t="0" r="0" b="0"/>
            </a:stretch>
          </a:blipFill>
        </p:spPr>
      </p:sp>
      <p:sp>
        <p:nvSpPr>
          <p:cNvPr name="Freeform 11" id="11"/>
          <p:cNvSpPr/>
          <p:nvPr/>
        </p:nvSpPr>
        <p:spPr>
          <a:xfrm flipH="false" flipV="false" rot="0">
            <a:off x="9365475" y="4284280"/>
            <a:ext cx="8359855" cy="5096248"/>
          </a:xfrm>
          <a:custGeom>
            <a:avLst/>
            <a:gdLst/>
            <a:ahLst/>
            <a:cxnLst/>
            <a:rect r="r" b="b" t="t" l="l"/>
            <a:pathLst>
              <a:path h="5096248" w="8359855">
                <a:moveTo>
                  <a:pt x="0" y="0"/>
                </a:moveTo>
                <a:lnTo>
                  <a:pt x="8359855" y="0"/>
                </a:lnTo>
                <a:lnTo>
                  <a:pt x="8359855" y="5096248"/>
                </a:lnTo>
                <a:lnTo>
                  <a:pt x="0" y="5096248"/>
                </a:lnTo>
                <a:lnTo>
                  <a:pt x="0" y="0"/>
                </a:lnTo>
                <a:close/>
              </a:path>
            </a:pathLst>
          </a:custGeom>
          <a:blipFill>
            <a:blip r:embed="rId7"/>
            <a:stretch>
              <a:fillRect l="0" t="0" r="0" b="0"/>
            </a:stretch>
          </a:blipFill>
        </p:spPr>
      </p:sp>
      <p:sp>
        <p:nvSpPr>
          <p:cNvPr name="TextBox 12" id="12"/>
          <p:cNvSpPr txBox="true"/>
          <p:nvPr/>
        </p:nvSpPr>
        <p:spPr>
          <a:xfrm rot="0">
            <a:off x="-55054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III.3 Mockup giao diện (Figma)</a:t>
            </a:r>
          </a:p>
        </p:txBody>
      </p:sp>
      <p:sp>
        <p:nvSpPr>
          <p:cNvPr name="TextBox 13" id="13"/>
          <p:cNvSpPr txBox="true"/>
          <p:nvPr/>
        </p:nvSpPr>
        <p:spPr>
          <a:xfrm rot="0">
            <a:off x="-924810"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256406" y="4553577"/>
            <a:ext cx="8664259" cy="5245530"/>
          </a:xfrm>
          <a:custGeom>
            <a:avLst/>
            <a:gdLst/>
            <a:ahLst/>
            <a:cxnLst/>
            <a:rect r="r" b="b" t="t" l="l"/>
            <a:pathLst>
              <a:path h="5245530" w="8664259">
                <a:moveTo>
                  <a:pt x="0" y="0"/>
                </a:moveTo>
                <a:lnTo>
                  <a:pt x="8664260" y="0"/>
                </a:lnTo>
                <a:lnTo>
                  <a:pt x="8664260" y="5245530"/>
                </a:lnTo>
                <a:lnTo>
                  <a:pt x="0" y="5245530"/>
                </a:lnTo>
                <a:lnTo>
                  <a:pt x="0" y="0"/>
                </a:lnTo>
                <a:close/>
              </a:path>
            </a:pathLst>
          </a:custGeom>
          <a:blipFill>
            <a:blip r:embed="rId6"/>
            <a:stretch>
              <a:fillRect l="0" t="0" r="0" b="0"/>
            </a:stretch>
          </a:blipFill>
        </p:spPr>
      </p:sp>
      <p:sp>
        <p:nvSpPr>
          <p:cNvPr name="Freeform 11" id="11"/>
          <p:cNvSpPr/>
          <p:nvPr/>
        </p:nvSpPr>
        <p:spPr>
          <a:xfrm flipH="false" flipV="false" rot="0">
            <a:off x="9644797" y="4553577"/>
            <a:ext cx="8213367" cy="5086828"/>
          </a:xfrm>
          <a:custGeom>
            <a:avLst/>
            <a:gdLst/>
            <a:ahLst/>
            <a:cxnLst/>
            <a:rect r="r" b="b" t="t" l="l"/>
            <a:pathLst>
              <a:path h="5086828" w="8213367">
                <a:moveTo>
                  <a:pt x="0" y="0"/>
                </a:moveTo>
                <a:lnTo>
                  <a:pt x="8213367" y="0"/>
                </a:lnTo>
                <a:lnTo>
                  <a:pt x="8213367" y="5086829"/>
                </a:lnTo>
                <a:lnTo>
                  <a:pt x="0" y="5086829"/>
                </a:lnTo>
                <a:lnTo>
                  <a:pt x="0" y="0"/>
                </a:lnTo>
                <a:close/>
              </a:path>
            </a:pathLst>
          </a:custGeom>
          <a:blipFill>
            <a:blip r:embed="rId7"/>
            <a:stretch>
              <a:fillRect l="0" t="0" r="0" b="0"/>
            </a:stretch>
          </a:blipFill>
        </p:spPr>
      </p:sp>
      <p:sp>
        <p:nvSpPr>
          <p:cNvPr name="TextBox 12" id="12"/>
          <p:cNvSpPr txBox="true"/>
          <p:nvPr/>
        </p:nvSpPr>
        <p:spPr>
          <a:xfrm rot="0">
            <a:off x="-550544"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III.3 Mockup giao diện (Figma)</a:t>
            </a:r>
          </a:p>
        </p:txBody>
      </p:sp>
      <p:sp>
        <p:nvSpPr>
          <p:cNvPr name="TextBox 13" id="13"/>
          <p:cNvSpPr txBox="true"/>
          <p:nvPr/>
        </p:nvSpPr>
        <p:spPr>
          <a:xfrm rot="0">
            <a:off x="-924810"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III. PHÂN TÍCH VÀ THIẾT KẾ HỆ THỐNG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TextBox 10" id="10"/>
          <p:cNvSpPr txBox="true"/>
          <p:nvPr/>
        </p:nvSpPr>
        <p:spPr>
          <a:xfrm rot="0">
            <a:off x="-1575793" y="300540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IV.1 Ngôn ngữ lập trình</a:t>
            </a:r>
          </a:p>
        </p:txBody>
      </p:sp>
      <p:sp>
        <p:nvSpPr>
          <p:cNvPr name="TextBox 11" id="11"/>
          <p:cNvSpPr txBox="true"/>
          <p:nvPr/>
        </p:nvSpPr>
        <p:spPr>
          <a:xfrm rot="0">
            <a:off x="-924810" y="2002867"/>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IV. CÔNG NGHỆ VÀ CÔNG CỤ PHÁT TRIỂN</a:t>
            </a:r>
          </a:p>
        </p:txBody>
      </p:sp>
      <p:sp>
        <p:nvSpPr>
          <p:cNvPr name="TextBox 12" id="12"/>
          <p:cNvSpPr txBox="true"/>
          <p:nvPr/>
        </p:nvSpPr>
        <p:spPr>
          <a:xfrm rot="0">
            <a:off x="574946" y="4191828"/>
            <a:ext cx="16684354" cy="1621791"/>
          </a:xfrm>
          <a:prstGeom prst="rect">
            <a:avLst/>
          </a:prstGeom>
        </p:spPr>
        <p:txBody>
          <a:bodyPr anchor="t" rtlCol="false" tIns="0" lIns="0" bIns="0" rIns="0">
            <a:spAutoFit/>
          </a:bodyPr>
          <a:lstStyle/>
          <a:p>
            <a:pPr algn="just" marL="949954" indent="-474977" lvl="1">
              <a:lnSpc>
                <a:spcPts val="6159"/>
              </a:lnSpc>
              <a:buFont typeface="Arial"/>
              <a:buChar char="•"/>
            </a:pPr>
            <a:r>
              <a:rPr lang="en-US" sz="4399">
                <a:solidFill>
                  <a:srgbClr val="000000"/>
                </a:solidFill>
                <a:latin typeface="Arial"/>
                <a:ea typeface="Arial"/>
                <a:cs typeface="Arial"/>
                <a:sym typeface="Arial"/>
              </a:rPr>
              <a:t>JavaScript: ReactJS (f</a:t>
            </a:r>
            <a:r>
              <a:rPr lang="en-US" sz="4399">
                <a:solidFill>
                  <a:srgbClr val="000000"/>
                </a:solidFill>
                <a:latin typeface="Arial"/>
                <a:ea typeface="Arial"/>
                <a:cs typeface="Arial"/>
                <a:sym typeface="Arial"/>
              </a:rPr>
              <a:t>rontend), NodeJS (backend)</a:t>
            </a:r>
          </a:p>
          <a:p>
            <a:pPr algn="just" marL="949954" indent="-474977" lvl="1">
              <a:lnSpc>
                <a:spcPts val="6159"/>
              </a:lnSpc>
              <a:buFont typeface="Arial"/>
              <a:buChar char="•"/>
            </a:pPr>
            <a:r>
              <a:rPr lang="en-US" sz="4399">
                <a:solidFill>
                  <a:srgbClr val="000000"/>
                </a:solidFill>
                <a:latin typeface="Arial"/>
                <a:ea typeface="Arial"/>
                <a:cs typeface="Arial"/>
                <a:sym typeface="Arial"/>
              </a:rPr>
              <a:t>mySQL: dùng để quản lý csdl.</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TextBox 10" id="10"/>
          <p:cNvSpPr txBox="true"/>
          <p:nvPr/>
        </p:nvSpPr>
        <p:spPr>
          <a:xfrm rot="0">
            <a:off x="-3266862"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IV.2 Công cụ</a:t>
            </a:r>
          </a:p>
        </p:txBody>
      </p:sp>
      <p:sp>
        <p:nvSpPr>
          <p:cNvPr name="TextBox 11" id="11"/>
          <p:cNvSpPr txBox="true"/>
          <p:nvPr/>
        </p:nvSpPr>
        <p:spPr>
          <a:xfrm rot="0">
            <a:off x="-924810"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IV. CÔNG NGHỆ VÀ CÔNG CỤ PHÁT TRIỂN</a:t>
            </a:r>
          </a:p>
        </p:txBody>
      </p:sp>
      <p:sp>
        <p:nvSpPr>
          <p:cNvPr name="TextBox 12" id="12"/>
          <p:cNvSpPr txBox="true"/>
          <p:nvPr/>
        </p:nvSpPr>
        <p:spPr>
          <a:xfrm rot="0">
            <a:off x="574946" y="4191828"/>
            <a:ext cx="16684354" cy="3183891"/>
          </a:xfrm>
          <a:prstGeom prst="rect">
            <a:avLst/>
          </a:prstGeom>
        </p:spPr>
        <p:txBody>
          <a:bodyPr anchor="t" rtlCol="false" tIns="0" lIns="0" bIns="0" rIns="0">
            <a:spAutoFit/>
          </a:bodyPr>
          <a:lstStyle/>
          <a:p>
            <a:pPr algn="just" marL="949954" indent="-474977" lvl="1">
              <a:lnSpc>
                <a:spcPts val="6159"/>
              </a:lnSpc>
              <a:buFont typeface="Arial"/>
              <a:buChar char="•"/>
            </a:pPr>
            <a:r>
              <a:rPr lang="en-US" sz="4399">
                <a:solidFill>
                  <a:srgbClr val="000000"/>
                </a:solidFill>
                <a:latin typeface="Arial"/>
                <a:ea typeface="Arial"/>
                <a:cs typeface="Arial"/>
                <a:sym typeface="Arial"/>
              </a:rPr>
              <a:t>Git/GitHub: Quản lý mã nguồn</a:t>
            </a:r>
          </a:p>
          <a:p>
            <a:pPr algn="just" marL="949954" indent="-474977" lvl="1">
              <a:lnSpc>
                <a:spcPts val="6159"/>
              </a:lnSpc>
              <a:buFont typeface="Arial"/>
              <a:buChar char="•"/>
            </a:pPr>
            <a:r>
              <a:rPr lang="en-US" sz="4399">
                <a:solidFill>
                  <a:srgbClr val="000000"/>
                </a:solidFill>
                <a:latin typeface="Arial"/>
                <a:ea typeface="Arial"/>
                <a:cs typeface="Arial"/>
                <a:sym typeface="Arial"/>
              </a:rPr>
              <a:t>Postman: Kiểm tra API</a:t>
            </a:r>
          </a:p>
          <a:p>
            <a:pPr algn="just" marL="949954" indent="-474977" lvl="1">
              <a:lnSpc>
                <a:spcPts val="6159"/>
              </a:lnSpc>
              <a:buFont typeface="Arial"/>
              <a:buChar char="•"/>
            </a:pPr>
            <a:r>
              <a:rPr lang="en-US" sz="4399">
                <a:solidFill>
                  <a:srgbClr val="000000"/>
                </a:solidFill>
                <a:latin typeface="Arial"/>
                <a:ea typeface="Arial"/>
                <a:cs typeface="Arial"/>
                <a:sym typeface="Arial"/>
              </a:rPr>
              <a:t>Docke</a:t>
            </a:r>
            <a:r>
              <a:rPr lang="en-US" sz="4399">
                <a:solidFill>
                  <a:srgbClr val="000000"/>
                </a:solidFill>
                <a:latin typeface="Arial"/>
                <a:ea typeface="Arial"/>
                <a:cs typeface="Arial"/>
                <a:sym typeface="Arial"/>
              </a:rPr>
              <a:t>r: Tạo container backend/fro</a:t>
            </a:r>
            <a:r>
              <a:rPr lang="en-US" sz="4399">
                <a:solidFill>
                  <a:srgbClr val="000000"/>
                </a:solidFill>
                <a:latin typeface="Arial"/>
                <a:ea typeface="Arial"/>
                <a:cs typeface="Arial"/>
                <a:sym typeface="Arial"/>
              </a:rPr>
              <a:t>ntend</a:t>
            </a:r>
          </a:p>
          <a:p>
            <a:pPr algn="just">
              <a:lnSpc>
                <a:spcPts val="6159"/>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sp>
        <p:nvSpPr>
          <p:cNvPr name="TextBox 11" id="11"/>
          <p:cNvSpPr txBox="true"/>
          <p:nvPr/>
        </p:nvSpPr>
        <p:spPr>
          <a:xfrm rot="0">
            <a:off x="-1575793"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V.1 Bảo mật người dùng</a:t>
            </a:r>
          </a:p>
        </p:txBody>
      </p:sp>
      <p:sp>
        <p:nvSpPr>
          <p:cNvPr name="TextBox 12" id="12"/>
          <p:cNvSpPr txBox="true"/>
          <p:nvPr/>
        </p:nvSpPr>
        <p:spPr>
          <a:xfrm rot="0">
            <a:off x="-1575793"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V. AN TOÀN VÀ BẢO MẬT HỆ THỐNG</a:t>
            </a:r>
          </a:p>
        </p:txBody>
      </p:sp>
      <p:sp>
        <p:nvSpPr>
          <p:cNvPr name="TextBox 13" id="13"/>
          <p:cNvSpPr txBox="true"/>
          <p:nvPr/>
        </p:nvSpPr>
        <p:spPr>
          <a:xfrm rot="0">
            <a:off x="574946" y="4112830"/>
            <a:ext cx="16684354" cy="3183891"/>
          </a:xfrm>
          <a:prstGeom prst="rect">
            <a:avLst/>
          </a:prstGeom>
        </p:spPr>
        <p:txBody>
          <a:bodyPr anchor="t" rtlCol="false" tIns="0" lIns="0" bIns="0" rIns="0">
            <a:spAutoFit/>
          </a:bodyPr>
          <a:lstStyle/>
          <a:p>
            <a:pPr algn="just" marL="949954" indent="-474977" lvl="1">
              <a:lnSpc>
                <a:spcPts val="6159"/>
              </a:lnSpc>
              <a:buFont typeface="Arial"/>
              <a:buChar char="•"/>
            </a:pPr>
            <a:r>
              <a:rPr lang="en-US" sz="4399">
                <a:solidFill>
                  <a:srgbClr val="000000"/>
                </a:solidFill>
                <a:latin typeface="Arial"/>
                <a:ea typeface="Arial"/>
                <a:cs typeface="Arial"/>
                <a:sym typeface="Arial"/>
              </a:rPr>
              <a:t>Hash mật khẩu (bcrypt)</a:t>
            </a:r>
          </a:p>
          <a:p>
            <a:pPr algn="just" marL="949954" indent="-474977" lvl="1">
              <a:lnSpc>
                <a:spcPts val="6159"/>
              </a:lnSpc>
              <a:buFont typeface="Arial"/>
              <a:buChar char="•"/>
            </a:pPr>
            <a:r>
              <a:rPr lang="en-US" sz="4399">
                <a:solidFill>
                  <a:srgbClr val="000000"/>
                </a:solidFill>
                <a:latin typeface="Arial"/>
                <a:ea typeface="Arial"/>
                <a:cs typeface="Arial"/>
                <a:sym typeface="Arial"/>
              </a:rPr>
              <a:t>Token xác thự</a:t>
            </a:r>
            <a:r>
              <a:rPr lang="en-US" sz="4399">
                <a:solidFill>
                  <a:srgbClr val="000000"/>
                </a:solidFill>
                <a:latin typeface="Arial"/>
                <a:ea typeface="Arial"/>
                <a:cs typeface="Arial"/>
                <a:sym typeface="Arial"/>
              </a:rPr>
              <a:t>c (JWT)</a:t>
            </a:r>
          </a:p>
          <a:p>
            <a:pPr algn="just" marL="949954" indent="-474977" lvl="1">
              <a:lnSpc>
                <a:spcPts val="6159"/>
              </a:lnSpc>
              <a:buFont typeface="Arial"/>
              <a:buChar char="•"/>
            </a:pPr>
            <a:r>
              <a:rPr lang="en-US" sz="4399">
                <a:solidFill>
                  <a:srgbClr val="000000"/>
                </a:solidFill>
                <a:latin typeface="Arial"/>
                <a:ea typeface="Arial"/>
                <a:cs typeface="Arial"/>
                <a:sym typeface="Arial"/>
              </a:rPr>
              <a:t>Phâ</a:t>
            </a:r>
            <a:r>
              <a:rPr lang="en-US" sz="4399">
                <a:solidFill>
                  <a:srgbClr val="000000"/>
                </a:solidFill>
                <a:latin typeface="Arial"/>
                <a:ea typeface="Arial"/>
                <a:cs typeface="Arial"/>
                <a:sym typeface="Arial"/>
              </a:rPr>
              <a:t>n quyền truy cập (admin vs user)</a:t>
            </a:r>
          </a:p>
          <a:p>
            <a:pPr algn="just">
              <a:lnSpc>
                <a:spcPts val="6159"/>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grpSp>
        <p:nvGrpSpPr>
          <p:cNvPr name="Group 11" id="11"/>
          <p:cNvGrpSpPr/>
          <p:nvPr/>
        </p:nvGrpSpPr>
        <p:grpSpPr>
          <a:xfrm rot="0">
            <a:off x="1344233" y="4740203"/>
            <a:ext cx="4326340" cy="3390201"/>
            <a:chOff x="0" y="0"/>
            <a:chExt cx="1139448" cy="892892"/>
          </a:xfrm>
        </p:grpSpPr>
        <p:sp>
          <p:nvSpPr>
            <p:cNvPr name="Freeform 12" id="12"/>
            <p:cNvSpPr/>
            <p:nvPr/>
          </p:nvSpPr>
          <p:spPr>
            <a:xfrm flipH="false" flipV="false" rot="0">
              <a:off x="0" y="0"/>
              <a:ext cx="1139448" cy="892892"/>
            </a:xfrm>
            <a:custGeom>
              <a:avLst/>
              <a:gdLst/>
              <a:ahLst/>
              <a:cxnLst/>
              <a:rect r="r" b="b" t="t" l="l"/>
              <a:pathLst>
                <a:path h="892892" w="1139448">
                  <a:moveTo>
                    <a:pt x="91264" y="0"/>
                  </a:moveTo>
                  <a:lnTo>
                    <a:pt x="1048184" y="0"/>
                  </a:lnTo>
                  <a:cubicBezTo>
                    <a:pt x="1072389" y="0"/>
                    <a:pt x="1095602" y="9615"/>
                    <a:pt x="1112717" y="26731"/>
                  </a:cubicBezTo>
                  <a:cubicBezTo>
                    <a:pt x="1129832" y="43846"/>
                    <a:pt x="1139448" y="67059"/>
                    <a:pt x="1139448" y="91264"/>
                  </a:cubicBezTo>
                  <a:lnTo>
                    <a:pt x="1139448" y="801629"/>
                  </a:lnTo>
                  <a:cubicBezTo>
                    <a:pt x="1139448" y="825833"/>
                    <a:pt x="1129832" y="849047"/>
                    <a:pt x="1112717" y="866162"/>
                  </a:cubicBezTo>
                  <a:cubicBezTo>
                    <a:pt x="1095602" y="883277"/>
                    <a:pt x="1072389" y="892892"/>
                    <a:pt x="1048184" y="892892"/>
                  </a:cubicBezTo>
                  <a:lnTo>
                    <a:pt x="91264" y="892892"/>
                  </a:lnTo>
                  <a:cubicBezTo>
                    <a:pt x="40860" y="892892"/>
                    <a:pt x="0" y="852032"/>
                    <a:pt x="0" y="801629"/>
                  </a:cubicBezTo>
                  <a:lnTo>
                    <a:pt x="0" y="91264"/>
                  </a:lnTo>
                  <a:cubicBezTo>
                    <a:pt x="0" y="67059"/>
                    <a:pt x="9615" y="43846"/>
                    <a:pt x="26731" y="26731"/>
                  </a:cubicBezTo>
                  <a:cubicBezTo>
                    <a:pt x="43846" y="9615"/>
                    <a:pt x="67059" y="0"/>
                    <a:pt x="91264" y="0"/>
                  </a:cubicBezTo>
                  <a:close/>
                </a:path>
              </a:pathLst>
            </a:custGeom>
            <a:solidFill>
              <a:srgbClr val="1A85F8"/>
            </a:solidFill>
          </p:spPr>
        </p:sp>
        <p:sp>
          <p:nvSpPr>
            <p:cNvPr name="TextBox 13" id="13"/>
            <p:cNvSpPr txBox="true"/>
            <p:nvPr/>
          </p:nvSpPr>
          <p:spPr>
            <a:xfrm>
              <a:off x="0" y="-38100"/>
              <a:ext cx="1139448" cy="930992"/>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762971" y="3100653"/>
            <a:ext cx="13995918"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V.2 Đảm bảo chất lượng phần mềm</a:t>
            </a:r>
          </a:p>
        </p:txBody>
      </p:sp>
      <p:sp>
        <p:nvSpPr>
          <p:cNvPr name="TextBox 15" id="15"/>
          <p:cNvSpPr txBox="true"/>
          <p:nvPr/>
        </p:nvSpPr>
        <p:spPr>
          <a:xfrm rot="0">
            <a:off x="-1934059" y="205049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V. AN TOÀN VÀ BẢO MẬT HỆ THỐNG</a:t>
            </a:r>
          </a:p>
        </p:txBody>
      </p:sp>
      <p:grpSp>
        <p:nvGrpSpPr>
          <p:cNvPr name="Group 16" id="16"/>
          <p:cNvGrpSpPr/>
          <p:nvPr/>
        </p:nvGrpSpPr>
        <p:grpSpPr>
          <a:xfrm rot="0">
            <a:off x="6402716" y="4740203"/>
            <a:ext cx="4326340" cy="3390201"/>
            <a:chOff x="0" y="0"/>
            <a:chExt cx="1139448" cy="892892"/>
          </a:xfrm>
        </p:grpSpPr>
        <p:sp>
          <p:nvSpPr>
            <p:cNvPr name="Freeform 17" id="17"/>
            <p:cNvSpPr/>
            <p:nvPr/>
          </p:nvSpPr>
          <p:spPr>
            <a:xfrm flipH="false" flipV="false" rot="0">
              <a:off x="0" y="0"/>
              <a:ext cx="1139448" cy="892892"/>
            </a:xfrm>
            <a:custGeom>
              <a:avLst/>
              <a:gdLst/>
              <a:ahLst/>
              <a:cxnLst/>
              <a:rect r="r" b="b" t="t" l="l"/>
              <a:pathLst>
                <a:path h="892892" w="1139448">
                  <a:moveTo>
                    <a:pt x="91264" y="0"/>
                  </a:moveTo>
                  <a:lnTo>
                    <a:pt x="1048184" y="0"/>
                  </a:lnTo>
                  <a:cubicBezTo>
                    <a:pt x="1072389" y="0"/>
                    <a:pt x="1095602" y="9615"/>
                    <a:pt x="1112717" y="26731"/>
                  </a:cubicBezTo>
                  <a:cubicBezTo>
                    <a:pt x="1129832" y="43846"/>
                    <a:pt x="1139448" y="67059"/>
                    <a:pt x="1139448" y="91264"/>
                  </a:cubicBezTo>
                  <a:lnTo>
                    <a:pt x="1139448" y="801629"/>
                  </a:lnTo>
                  <a:cubicBezTo>
                    <a:pt x="1139448" y="825833"/>
                    <a:pt x="1129832" y="849047"/>
                    <a:pt x="1112717" y="866162"/>
                  </a:cubicBezTo>
                  <a:cubicBezTo>
                    <a:pt x="1095602" y="883277"/>
                    <a:pt x="1072389" y="892892"/>
                    <a:pt x="1048184" y="892892"/>
                  </a:cubicBezTo>
                  <a:lnTo>
                    <a:pt x="91264" y="892892"/>
                  </a:lnTo>
                  <a:cubicBezTo>
                    <a:pt x="40860" y="892892"/>
                    <a:pt x="0" y="852032"/>
                    <a:pt x="0" y="801629"/>
                  </a:cubicBezTo>
                  <a:lnTo>
                    <a:pt x="0" y="91264"/>
                  </a:lnTo>
                  <a:cubicBezTo>
                    <a:pt x="0" y="67059"/>
                    <a:pt x="9615" y="43846"/>
                    <a:pt x="26731" y="26731"/>
                  </a:cubicBezTo>
                  <a:cubicBezTo>
                    <a:pt x="43846" y="9615"/>
                    <a:pt x="67059" y="0"/>
                    <a:pt x="91264" y="0"/>
                  </a:cubicBezTo>
                  <a:close/>
                </a:path>
              </a:pathLst>
            </a:custGeom>
            <a:solidFill>
              <a:srgbClr val="1A85F8"/>
            </a:solidFill>
          </p:spPr>
        </p:sp>
        <p:sp>
          <p:nvSpPr>
            <p:cNvPr name="TextBox 18" id="18"/>
            <p:cNvSpPr txBox="true"/>
            <p:nvPr/>
          </p:nvSpPr>
          <p:spPr>
            <a:xfrm>
              <a:off x="0" y="-38100"/>
              <a:ext cx="1139448" cy="930992"/>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820384" y="4650138"/>
            <a:ext cx="4326340" cy="3390201"/>
            <a:chOff x="0" y="0"/>
            <a:chExt cx="1139448" cy="892892"/>
          </a:xfrm>
        </p:grpSpPr>
        <p:sp>
          <p:nvSpPr>
            <p:cNvPr name="Freeform 20" id="20"/>
            <p:cNvSpPr/>
            <p:nvPr/>
          </p:nvSpPr>
          <p:spPr>
            <a:xfrm flipH="false" flipV="false" rot="0">
              <a:off x="0" y="0"/>
              <a:ext cx="1139448" cy="892892"/>
            </a:xfrm>
            <a:custGeom>
              <a:avLst/>
              <a:gdLst/>
              <a:ahLst/>
              <a:cxnLst/>
              <a:rect r="r" b="b" t="t" l="l"/>
              <a:pathLst>
                <a:path h="892892" w="1139448">
                  <a:moveTo>
                    <a:pt x="91264" y="0"/>
                  </a:moveTo>
                  <a:lnTo>
                    <a:pt x="1048184" y="0"/>
                  </a:lnTo>
                  <a:cubicBezTo>
                    <a:pt x="1072389" y="0"/>
                    <a:pt x="1095602" y="9615"/>
                    <a:pt x="1112717" y="26731"/>
                  </a:cubicBezTo>
                  <a:cubicBezTo>
                    <a:pt x="1129832" y="43846"/>
                    <a:pt x="1139448" y="67059"/>
                    <a:pt x="1139448" y="91264"/>
                  </a:cubicBezTo>
                  <a:lnTo>
                    <a:pt x="1139448" y="801629"/>
                  </a:lnTo>
                  <a:cubicBezTo>
                    <a:pt x="1139448" y="825833"/>
                    <a:pt x="1129832" y="849047"/>
                    <a:pt x="1112717" y="866162"/>
                  </a:cubicBezTo>
                  <a:cubicBezTo>
                    <a:pt x="1095602" y="883277"/>
                    <a:pt x="1072389" y="892892"/>
                    <a:pt x="1048184" y="892892"/>
                  </a:cubicBezTo>
                  <a:lnTo>
                    <a:pt x="91264" y="892892"/>
                  </a:lnTo>
                  <a:cubicBezTo>
                    <a:pt x="40860" y="892892"/>
                    <a:pt x="0" y="852032"/>
                    <a:pt x="0" y="801629"/>
                  </a:cubicBezTo>
                  <a:lnTo>
                    <a:pt x="0" y="91264"/>
                  </a:lnTo>
                  <a:cubicBezTo>
                    <a:pt x="0" y="67059"/>
                    <a:pt x="9615" y="43846"/>
                    <a:pt x="26731" y="26731"/>
                  </a:cubicBezTo>
                  <a:cubicBezTo>
                    <a:pt x="43846" y="9615"/>
                    <a:pt x="67059" y="0"/>
                    <a:pt x="91264" y="0"/>
                  </a:cubicBezTo>
                  <a:close/>
                </a:path>
              </a:pathLst>
            </a:custGeom>
            <a:solidFill>
              <a:srgbClr val="1A85F8"/>
            </a:solidFill>
          </p:spPr>
        </p:sp>
        <p:sp>
          <p:nvSpPr>
            <p:cNvPr name="TextBox 21" id="21"/>
            <p:cNvSpPr txBox="true"/>
            <p:nvPr/>
          </p:nvSpPr>
          <p:spPr>
            <a:xfrm>
              <a:off x="0" y="-38100"/>
              <a:ext cx="1139448" cy="930992"/>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095826" y="4740203"/>
            <a:ext cx="4326340" cy="3390201"/>
            <a:chOff x="0" y="0"/>
            <a:chExt cx="1139448" cy="892892"/>
          </a:xfrm>
        </p:grpSpPr>
        <p:sp>
          <p:nvSpPr>
            <p:cNvPr name="Freeform 23" id="23"/>
            <p:cNvSpPr/>
            <p:nvPr/>
          </p:nvSpPr>
          <p:spPr>
            <a:xfrm flipH="false" flipV="false" rot="0">
              <a:off x="0" y="0"/>
              <a:ext cx="1139448" cy="892892"/>
            </a:xfrm>
            <a:custGeom>
              <a:avLst/>
              <a:gdLst/>
              <a:ahLst/>
              <a:cxnLst/>
              <a:rect r="r" b="b" t="t" l="l"/>
              <a:pathLst>
                <a:path h="892892" w="1139448">
                  <a:moveTo>
                    <a:pt x="91264" y="0"/>
                  </a:moveTo>
                  <a:lnTo>
                    <a:pt x="1048184" y="0"/>
                  </a:lnTo>
                  <a:cubicBezTo>
                    <a:pt x="1072389" y="0"/>
                    <a:pt x="1095602" y="9615"/>
                    <a:pt x="1112717" y="26731"/>
                  </a:cubicBezTo>
                  <a:cubicBezTo>
                    <a:pt x="1129832" y="43846"/>
                    <a:pt x="1139448" y="67059"/>
                    <a:pt x="1139448" y="91264"/>
                  </a:cubicBezTo>
                  <a:lnTo>
                    <a:pt x="1139448" y="801629"/>
                  </a:lnTo>
                  <a:cubicBezTo>
                    <a:pt x="1139448" y="825833"/>
                    <a:pt x="1129832" y="849047"/>
                    <a:pt x="1112717" y="866162"/>
                  </a:cubicBezTo>
                  <a:cubicBezTo>
                    <a:pt x="1095602" y="883277"/>
                    <a:pt x="1072389" y="892892"/>
                    <a:pt x="1048184" y="892892"/>
                  </a:cubicBezTo>
                  <a:lnTo>
                    <a:pt x="91264" y="892892"/>
                  </a:lnTo>
                  <a:cubicBezTo>
                    <a:pt x="40860" y="892892"/>
                    <a:pt x="0" y="852032"/>
                    <a:pt x="0" y="801629"/>
                  </a:cubicBezTo>
                  <a:lnTo>
                    <a:pt x="0" y="91264"/>
                  </a:lnTo>
                  <a:cubicBezTo>
                    <a:pt x="0" y="67059"/>
                    <a:pt x="9615" y="43846"/>
                    <a:pt x="26731" y="26731"/>
                  </a:cubicBezTo>
                  <a:cubicBezTo>
                    <a:pt x="43846" y="9615"/>
                    <a:pt x="67059" y="0"/>
                    <a:pt x="91264" y="0"/>
                  </a:cubicBezTo>
                  <a:close/>
                </a:path>
              </a:pathLst>
            </a:custGeom>
            <a:solidFill>
              <a:srgbClr val="0464A9"/>
            </a:solidFill>
          </p:spPr>
        </p:sp>
        <p:sp>
          <p:nvSpPr>
            <p:cNvPr name="TextBox 24" id="24"/>
            <p:cNvSpPr txBox="true"/>
            <p:nvPr/>
          </p:nvSpPr>
          <p:spPr>
            <a:xfrm>
              <a:off x="0" y="-38100"/>
              <a:ext cx="1139448" cy="930992"/>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6234988" y="4650138"/>
            <a:ext cx="4326340" cy="3390201"/>
            <a:chOff x="0" y="0"/>
            <a:chExt cx="1139448" cy="892892"/>
          </a:xfrm>
        </p:grpSpPr>
        <p:sp>
          <p:nvSpPr>
            <p:cNvPr name="Freeform 26" id="26"/>
            <p:cNvSpPr/>
            <p:nvPr/>
          </p:nvSpPr>
          <p:spPr>
            <a:xfrm flipH="false" flipV="false" rot="0">
              <a:off x="0" y="0"/>
              <a:ext cx="1139448" cy="892892"/>
            </a:xfrm>
            <a:custGeom>
              <a:avLst/>
              <a:gdLst/>
              <a:ahLst/>
              <a:cxnLst/>
              <a:rect r="r" b="b" t="t" l="l"/>
              <a:pathLst>
                <a:path h="892892" w="1139448">
                  <a:moveTo>
                    <a:pt x="91264" y="0"/>
                  </a:moveTo>
                  <a:lnTo>
                    <a:pt x="1048184" y="0"/>
                  </a:lnTo>
                  <a:cubicBezTo>
                    <a:pt x="1072389" y="0"/>
                    <a:pt x="1095602" y="9615"/>
                    <a:pt x="1112717" y="26731"/>
                  </a:cubicBezTo>
                  <a:cubicBezTo>
                    <a:pt x="1129832" y="43846"/>
                    <a:pt x="1139448" y="67059"/>
                    <a:pt x="1139448" y="91264"/>
                  </a:cubicBezTo>
                  <a:lnTo>
                    <a:pt x="1139448" y="801629"/>
                  </a:lnTo>
                  <a:cubicBezTo>
                    <a:pt x="1139448" y="825833"/>
                    <a:pt x="1129832" y="849047"/>
                    <a:pt x="1112717" y="866162"/>
                  </a:cubicBezTo>
                  <a:cubicBezTo>
                    <a:pt x="1095602" y="883277"/>
                    <a:pt x="1072389" y="892892"/>
                    <a:pt x="1048184" y="892892"/>
                  </a:cubicBezTo>
                  <a:lnTo>
                    <a:pt x="91264" y="892892"/>
                  </a:lnTo>
                  <a:cubicBezTo>
                    <a:pt x="40860" y="892892"/>
                    <a:pt x="0" y="852032"/>
                    <a:pt x="0" y="801629"/>
                  </a:cubicBezTo>
                  <a:lnTo>
                    <a:pt x="0" y="91264"/>
                  </a:lnTo>
                  <a:cubicBezTo>
                    <a:pt x="0" y="67059"/>
                    <a:pt x="9615" y="43846"/>
                    <a:pt x="26731" y="26731"/>
                  </a:cubicBezTo>
                  <a:cubicBezTo>
                    <a:pt x="43846" y="9615"/>
                    <a:pt x="67059" y="0"/>
                    <a:pt x="91264" y="0"/>
                  </a:cubicBezTo>
                  <a:close/>
                </a:path>
              </a:pathLst>
            </a:custGeom>
            <a:solidFill>
              <a:srgbClr val="0464A9"/>
            </a:solidFill>
          </p:spPr>
        </p:sp>
        <p:sp>
          <p:nvSpPr>
            <p:cNvPr name="TextBox 27" id="27"/>
            <p:cNvSpPr txBox="true"/>
            <p:nvPr/>
          </p:nvSpPr>
          <p:spPr>
            <a:xfrm>
              <a:off x="0" y="-38100"/>
              <a:ext cx="1139448" cy="930992"/>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1538681" y="4650138"/>
            <a:ext cx="4326340" cy="3390201"/>
            <a:chOff x="0" y="0"/>
            <a:chExt cx="1139448" cy="892892"/>
          </a:xfrm>
        </p:grpSpPr>
        <p:sp>
          <p:nvSpPr>
            <p:cNvPr name="Freeform 29" id="29"/>
            <p:cNvSpPr/>
            <p:nvPr/>
          </p:nvSpPr>
          <p:spPr>
            <a:xfrm flipH="false" flipV="false" rot="0">
              <a:off x="0" y="0"/>
              <a:ext cx="1139448" cy="892892"/>
            </a:xfrm>
            <a:custGeom>
              <a:avLst/>
              <a:gdLst/>
              <a:ahLst/>
              <a:cxnLst/>
              <a:rect r="r" b="b" t="t" l="l"/>
              <a:pathLst>
                <a:path h="892892" w="1139448">
                  <a:moveTo>
                    <a:pt x="91264" y="0"/>
                  </a:moveTo>
                  <a:lnTo>
                    <a:pt x="1048184" y="0"/>
                  </a:lnTo>
                  <a:cubicBezTo>
                    <a:pt x="1072389" y="0"/>
                    <a:pt x="1095602" y="9615"/>
                    <a:pt x="1112717" y="26731"/>
                  </a:cubicBezTo>
                  <a:cubicBezTo>
                    <a:pt x="1129832" y="43846"/>
                    <a:pt x="1139448" y="67059"/>
                    <a:pt x="1139448" y="91264"/>
                  </a:cubicBezTo>
                  <a:lnTo>
                    <a:pt x="1139448" y="801629"/>
                  </a:lnTo>
                  <a:cubicBezTo>
                    <a:pt x="1139448" y="825833"/>
                    <a:pt x="1129832" y="849047"/>
                    <a:pt x="1112717" y="866162"/>
                  </a:cubicBezTo>
                  <a:cubicBezTo>
                    <a:pt x="1095602" y="883277"/>
                    <a:pt x="1072389" y="892892"/>
                    <a:pt x="1048184" y="892892"/>
                  </a:cubicBezTo>
                  <a:lnTo>
                    <a:pt x="91264" y="892892"/>
                  </a:lnTo>
                  <a:cubicBezTo>
                    <a:pt x="40860" y="892892"/>
                    <a:pt x="0" y="852032"/>
                    <a:pt x="0" y="801629"/>
                  </a:cubicBezTo>
                  <a:lnTo>
                    <a:pt x="0" y="91264"/>
                  </a:lnTo>
                  <a:cubicBezTo>
                    <a:pt x="0" y="67059"/>
                    <a:pt x="9615" y="43846"/>
                    <a:pt x="26731" y="26731"/>
                  </a:cubicBezTo>
                  <a:cubicBezTo>
                    <a:pt x="43846" y="9615"/>
                    <a:pt x="67059" y="0"/>
                    <a:pt x="91264" y="0"/>
                  </a:cubicBezTo>
                  <a:close/>
                </a:path>
              </a:pathLst>
            </a:custGeom>
            <a:solidFill>
              <a:srgbClr val="0464A9"/>
            </a:solidFill>
          </p:spPr>
        </p:sp>
        <p:sp>
          <p:nvSpPr>
            <p:cNvPr name="TextBox 30" id="30"/>
            <p:cNvSpPr txBox="true"/>
            <p:nvPr/>
          </p:nvSpPr>
          <p:spPr>
            <a:xfrm>
              <a:off x="0" y="-38100"/>
              <a:ext cx="1139448" cy="930992"/>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344233" y="5650930"/>
            <a:ext cx="3795380" cy="3110230"/>
          </a:xfrm>
          <a:prstGeom prst="rect">
            <a:avLst/>
          </a:prstGeom>
        </p:spPr>
        <p:txBody>
          <a:bodyPr anchor="t" rtlCol="false" tIns="0" lIns="0" bIns="0" rIns="0">
            <a:spAutoFit/>
          </a:bodyPr>
          <a:lstStyle/>
          <a:p>
            <a:pPr algn="ctr">
              <a:lnSpc>
                <a:spcPts val="6019"/>
              </a:lnSpc>
            </a:pPr>
            <a:r>
              <a:rPr lang="en-US" sz="4299">
                <a:solidFill>
                  <a:srgbClr val="FFFFFF"/>
                </a:solidFill>
                <a:latin typeface="Arial"/>
                <a:ea typeface="Arial"/>
                <a:cs typeface="Arial"/>
                <a:sym typeface="Arial"/>
              </a:rPr>
              <a:t>Kiểm thử </a:t>
            </a:r>
          </a:p>
          <a:p>
            <a:pPr algn="ctr">
              <a:lnSpc>
                <a:spcPts val="6019"/>
              </a:lnSpc>
            </a:pPr>
            <a:r>
              <a:rPr lang="en-US" sz="4299">
                <a:solidFill>
                  <a:srgbClr val="FFFFFF"/>
                </a:solidFill>
                <a:latin typeface="Arial"/>
                <a:ea typeface="Arial"/>
                <a:cs typeface="Arial"/>
                <a:sym typeface="Arial"/>
              </a:rPr>
              <a:t>giao diện</a:t>
            </a:r>
          </a:p>
          <a:p>
            <a:pPr algn="just">
              <a:lnSpc>
                <a:spcPts val="6019"/>
              </a:lnSpc>
            </a:pPr>
          </a:p>
          <a:p>
            <a:pPr algn="just">
              <a:lnSpc>
                <a:spcPts val="6019"/>
              </a:lnSpc>
            </a:pPr>
          </a:p>
        </p:txBody>
      </p:sp>
      <p:sp>
        <p:nvSpPr>
          <p:cNvPr name="TextBox 32" id="32"/>
          <p:cNvSpPr txBox="true"/>
          <p:nvPr/>
        </p:nvSpPr>
        <p:spPr>
          <a:xfrm rot="0">
            <a:off x="6500468" y="5269930"/>
            <a:ext cx="3795380" cy="2348230"/>
          </a:xfrm>
          <a:prstGeom prst="rect">
            <a:avLst/>
          </a:prstGeom>
        </p:spPr>
        <p:txBody>
          <a:bodyPr anchor="t" rtlCol="false" tIns="0" lIns="0" bIns="0" rIns="0">
            <a:spAutoFit/>
          </a:bodyPr>
          <a:lstStyle/>
          <a:p>
            <a:pPr algn="ctr">
              <a:lnSpc>
                <a:spcPts val="6019"/>
              </a:lnSpc>
            </a:pPr>
            <a:r>
              <a:rPr lang="en-US" sz="4299">
                <a:solidFill>
                  <a:srgbClr val="FFFFFF"/>
                </a:solidFill>
                <a:latin typeface="Arial"/>
                <a:ea typeface="Arial"/>
                <a:cs typeface="Arial"/>
                <a:sym typeface="Arial"/>
              </a:rPr>
              <a:t>Kiểm thử nhập liệu và logic</a:t>
            </a:r>
          </a:p>
          <a:p>
            <a:pPr algn="ctr">
              <a:lnSpc>
                <a:spcPts val="6019"/>
              </a:lnSpc>
            </a:pPr>
          </a:p>
        </p:txBody>
      </p:sp>
      <p:sp>
        <p:nvSpPr>
          <p:cNvPr name="TextBox 33" id="33"/>
          <p:cNvSpPr txBox="true"/>
          <p:nvPr/>
        </p:nvSpPr>
        <p:spPr>
          <a:xfrm rot="0">
            <a:off x="11824431" y="5269930"/>
            <a:ext cx="3795380" cy="3110230"/>
          </a:xfrm>
          <a:prstGeom prst="rect">
            <a:avLst/>
          </a:prstGeom>
        </p:spPr>
        <p:txBody>
          <a:bodyPr anchor="t" rtlCol="false" tIns="0" lIns="0" bIns="0" rIns="0">
            <a:spAutoFit/>
          </a:bodyPr>
          <a:lstStyle/>
          <a:p>
            <a:pPr algn="ctr">
              <a:lnSpc>
                <a:spcPts val="6019"/>
              </a:lnSpc>
            </a:pPr>
            <a:r>
              <a:rPr lang="en-US" sz="4299">
                <a:solidFill>
                  <a:srgbClr val="FFFFFF"/>
                </a:solidFill>
                <a:latin typeface="Arial"/>
                <a:ea typeface="Arial"/>
                <a:cs typeface="Arial"/>
                <a:sym typeface="Arial"/>
              </a:rPr>
              <a:t>Log lỗi, hiện thị thông báo cho người dùng </a:t>
            </a:r>
          </a:p>
          <a:p>
            <a:pPr algn="just">
              <a:lnSpc>
                <a:spcPts val="6019"/>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grpSp>
        <p:nvGrpSpPr>
          <p:cNvPr name="Group 4" id="4"/>
          <p:cNvGrpSpPr/>
          <p:nvPr/>
        </p:nvGrpSpPr>
        <p:grpSpPr>
          <a:xfrm rot="0">
            <a:off x="1928385" y="3589897"/>
            <a:ext cx="7215615" cy="6368166"/>
            <a:chOff x="0" y="0"/>
            <a:chExt cx="1900409" cy="1677212"/>
          </a:xfrm>
        </p:grpSpPr>
        <p:sp>
          <p:nvSpPr>
            <p:cNvPr name="Freeform 5" id="5"/>
            <p:cNvSpPr/>
            <p:nvPr/>
          </p:nvSpPr>
          <p:spPr>
            <a:xfrm flipH="false" flipV="false" rot="0">
              <a:off x="0" y="0"/>
              <a:ext cx="1900409" cy="1677213"/>
            </a:xfrm>
            <a:custGeom>
              <a:avLst/>
              <a:gdLst/>
              <a:ahLst/>
              <a:cxnLst/>
              <a:rect r="r" b="b" t="t" l="l"/>
              <a:pathLst>
                <a:path h="1677213" w="1900409">
                  <a:moveTo>
                    <a:pt x="54720" y="0"/>
                  </a:moveTo>
                  <a:lnTo>
                    <a:pt x="1845689" y="0"/>
                  </a:lnTo>
                  <a:cubicBezTo>
                    <a:pt x="1875910" y="0"/>
                    <a:pt x="1900409" y="24499"/>
                    <a:pt x="1900409" y="54720"/>
                  </a:cubicBezTo>
                  <a:lnTo>
                    <a:pt x="1900409" y="1622493"/>
                  </a:lnTo>
                  <a:cubicBezTo>
                    <a:pt x="1900409" y="1652714"/>
                    <a:pt x="1875910" y="1677213"/>
                    <a:pt x="1845689" y="1677213"/>
                  </a:cubicBezTo>
                  <a:lnTo>
                    <a:pt x="54720" y="1677213"/>
                  </a:lnTo>
                  <a:cubicBezTo>
                    <a:pt x="40207" y="1677213"/>
                    <a:pt x="26289" y="1671447"/>
                    <a:pt x="16027" y="1661185"/>
                  </a:cubicBezTo>
                  <a:cubicBezTo>
                    <a:pt x="5765" y="1650923"/>
                    <a:pt x="0" y="1637005"/>
                    <a:pt x="0" y="1622493"/>
                  </a:cubicBezTo>
                  <a:lnTo>
                    <a:pt x="0" y="54720"/>
                  </a:lnTo>
                  <a:cubicBezTo>
                    <a:pt x="0" y="24499"/>
                    <a:pt x="24499" y="0"/>
                    <a:pt x="54720" y="0"/>
                  </a:cubicBezTo>
                  <a:close/>
                </a:path>
              </a:pathLst>
            </a:custGeom>
            <a:solidFill>
              <a:srgbClr val="1A85F8">
                <a:alpha val="43922"/>
              </a:srgbClr>
            </a:solidFill>
          </p:spPr>
        </p:sp>
        <p:sp>
          <p:nvSpPr>
            <p:cNvPr name="TextBox 6" id="6"/>
            <p:cNvSpPr txBox="true"/>
            <p:nvPr/>
          </p:nvSpPr>
          <p:spPr>
            <a:xfrm>
              <a:off x="0" y="-38100"/>
              <a:ext cx="1900409" cy="1715312"/>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8" id="8"/>
          <p:cNvGrpSpPr/>
          <p:nvPr/>
        </p:nvGrpSpPr>
        <p:grpSpPr>
          <a:xfrm rot="0">
            <a:off x="574946" y="123798"/>
            <a:ext cx="1538574" cy="1538574"/>
            <a:chOff x="0" y="0"/>
            <a:chExt cx="2051431" cy="2051431"/>
          </a:xfrm>
        </p:grpSpPr>
        <p:sp>
          <p:nvSpPr>
            <p:cNvPr name="Freeform 9" id="9"/>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10" id="10"/>
          <p:cNvGrpSpPr/>
          <p:nvPr/>
        </p:nvGrpSpPr>
        <p:grpSpPr>
          <a:xfrm rot="0">
            <a:off x="5422166" y="123798"/>
            <a:ext cx="7443668" cy="1631534"/>
            <a:chOff x="0" y="0"/>
            <a:chExt cx="9924891" cy="2175378"/>
          </a:xfrm>
        </p:grpSpPr>
        <p:sp>
          <p:nvSpPr>
            <p:cNvPr name="Freeform 11" id="11"/>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12" id="12"/>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grpSp>
        <p:nvGrpSpPr>
          <p:cNvPr name="Group 13" id="13"/>
          <p:cNvGrpSpPr/>
          <p:nvPr/>
        </p:nvGrpSpPr>
        <p:grpSpPr>
          <a:xfrm rot="0">
            <a:off x="1928385" y="3589897"/>
            <a:ext cx="6987562" cy="6368166"/>
            <a:chOff x="0" y="0"/>
            <a:chExt cx="1840345" cy="1677212"/>
          </a:xfrm>
        </p:grpSpPr>
        <p:sp>
          <p:nvSpPr>
            <p:cNvPr name="Freeform 14" id="14"/>
            <p:cNvSpPr/>
            <p:nvPr/>
          </p:nvSpPr>
          <p:spPr>
            <a:xfrm flipH="false" flipV="false" rot="0">
              <a:off x="0" y="0"/>
              <a:ext cx="1840345" cy="1677213"/>
            </a:xfrm>
            <a:custGeom>
              <a:avLst/>
              <a:gdLst/>
              <a:ahLst/>
              <a:cxnLst/>
              <a:rect r="r" b="b" t="t" l="l"/>
              <a:pathLst>
                <a:path h="1677213" w="1840345">
                  <a:moveTo>
                    <a:pt x="56506" y="0"/>
                  </a:moveTo>
                  <a:lnTo>
                    <a:pt x="1783840" y="0"/>
                  </a:lnTo>
                  <a:cubicBezTo>
                    <a:pt x="1815047" y="0"/>
                    <a:pt x="1840345" y="25299"/>
                    <a:pt x="1840345" y="56506"/>
                  </a:cubicBezTo>
                  <a:lnTo>
                    <a:pt x="1840345" y="1620707"/>
                  </a:lnTo>
                  <a:cubicBezTo>
                    <a:pt x="1840345" y="1635693"/>
                    <a:pt x="1834392" y="1650066"/>
                    <a:pt x="1823795" y="1660662"/>
                  </a:cubicBezTo>
                  <a:cubicBezTo>
                    <a:pt x="1813198" y="1671259"/>
                    <a:pt x="1798826" y="1677213"/>
                    <a:pt x="1783840" y="1677213"/>
                  </a:cubicBezTo>
                  <a:lnTo>
                    <a:pt x="56506" y="1677213"/>
                  </a:lnTo>
                  <a:cubicBezTo>
                    <a:pt x="41520" y="1677213"/>
                    <a:pt x="27147" y="1671259"/>
                    <a:pt x="16550" y="1660662"/>
                  </a:cubicBezTo>
                  <a:cubicBezTo>
                    <a:pt x="5953" y="1650066"/>
                    <a:pt x="0" y="1635693"/>
                    <a:pt x="0" y="1620707"/>
                  </a:cubicBezTo>
                  <a:lnTo>
                    <a:pt x="0" y="56506"/>
                  </a:lnTo>
                  <a:cubicBezTo>
                    <a:pt x="0" y="41520"/>
                    <a:pt x="5953" y="27147"/>
                    <a:pt x="16550" y="16550"/>
                  </a:cubicBezTo>
                  <a:cubicBezTo>
                    <a:pt x="27147" y="5953"/>
                    <a:pt x="41520" y="0"/>
                    <a:pt x="56506" y="0"/>
                  </a:cubicBezTo>
                  <a:close/>
                </a:path>
              </a:pathLst>
            </a:custGeom>
            <a:solidFill>
              <a:srgbClr val="0464A9"/>
            </a:solidFill>
          </p:spPr>
        </p:sp>
        <p:sp>
          <p:nvSpPr>
            <p:cNvPr name="TextBox 15" id="15"/>
            <p:cNvSpPr txBox="true"/>
            <p:nvPr/>
          </p:nvSpPr>
          <p:spPr>
            <a:xfrm>
              <a:off x="0" y="-171450"/>
              <a:ext cx="1840345" cy="1848662"/>
            </a:xfrm>
            <a:prstGeom prst="rect">
              <a:avLst/>
            </a:prstGeom>
          </p:spPr>
          <p:txBody>
            <a:bodyPr anchor="ctr" rtlCol="false" tIns="50800" lIns="50800" bIns="50800" rIns="50800"/>
            <a:lstStyle/>
            <a:p>
              <a:pPr algn="ctr">
                <a:lnSpc>
                  <a:spcPts val="6159"/>
                </a:lnSpc>
                <a:spcBef>
                  <a:spcPct val="0"/>
                </a:spcBef>
              </a:pPr>
            </a:p>
          </p:txBody>
        </p:sp>
      </p:grpSp>
      <p:grpSp>
        <p:nvGrpSpPr>
          <p:cNvPr name="Group 16" id="16"/>
          <p:cNvGrpSpPr/>
          <p:nvPr/>
        </p:nvGrpSpPr>
        <p:grpSpPr>
          <a:xfrm rot="0">
            <a:off x="9372053" y="3589897"/>
            <a:ext cx="7215615" cy="6368166"/>
            <a:chOff x="0" y="0"/>
            <a:chExt cx="1900409" cy="1677212"/>
          </a:xfrm>
        </p:grpSpPr>
        <p:sp>
          <p:nvSpPr>
            <p:cNvPr name="Freeform 17" id="17"/>
            <p:cNvSpPr/>
            <p:nvPr/>
          </p:nvSpPr>
          <p:spPr>
            <a:xfrm flipH="false" flipV="false" rot="0">
              <a:off x="0" y="0"/>
              <a:ext cx="1900409" cy="1677213"/>
            </a:xfrm>
            <a:custGeom>
              <a:avLst/>
              <a:gdLst/>
              <a:ahLst/>
              <a:cxnLst/>
              <a:rect r="r" b="b" t="t" l="l"/>
              <a:pathLst>
                <a:path h="1677213" w="1900409">
                  <a:moveTo>
                    <a:pt x="54720" y="0"/>
                  </a:moveTo>
                  <a:lnTo>
                    <a:pt x="1845689" y="0"/>
                  </a:lnTo>
                  <a:cubicBezTo>
                    <a:pt x="1875910" y="0"/>
                    <a:pt x="1900409" y="24499"/>
                    <a:pt x="1900409" y="54720"/>
                  </a:cubicBezTo>
                  <a:lnTo>
                    <a:pt x="1900409" y="1622493"/>
                  </a:lnTo>
                  <a:cubicBezTo>
                    <a:pt x="1900409" y="1652714"/>
                    <a:pt x="1875910" y="1677213"/>
                    <a:pt x="1845689" y="1677213"/>
                  </a:cubicBezTo>
                  <a:lnTo>
                    <a:pt x="54720" y="1677213"/>
                  </a:lnTo>
                  <a:cubicBezTo>
                    <a:pt x="40207" y="1677213"/>
                    <a:pt x="26289" y="1671447"/>
                    <a:pt x="16027" y="1661185"/>
                  </a:cubicBezTo>
                  <a:cubicBezTo>
                    <a:pt x="5765" y="1650923"/>
                    <a:pt x="0" y="1637005"/>
                    <a:pt x="0" y="1622493"/>
                  </a:cubicBezTo>
                  <a:lnTo>
                    <a:pt x="0" y="54720"/>
                  </a:lnTo>
                  <a:cubicBezTo>
                    <a:pt x="0" y="24499"/>
                    <a:pt x="24499" y="0"/>
                    <a:pt x="54720" y="0"/>
                  </a:cubicBezTo>
                  <a:close/>
                </a:path>
              </a:pathLst>
            </a:custGeom>
            <a:solidFill>
              <a:srgbClr val="1A85F8">
                <a:alpha val="43922"/>
              </a:srgbClr>
            </a:solidFill>
          </p:spPr>
        </p:sp>
        <p:sp>
          <p:nvSpPr>
            <p:cNvPr name="TextBox 18" id="18"/>
            <p:cNvSpPr txBox="true"/>
            <p:nvPr/>
          </p:nvSpPr>
          <p:spPr>
            <a:xfrm>
              <a:off x="0" y="-38100"/>
              <a:ext cx="1900409" cy="1715312"/>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9372053" y="3589897"/>
            <a:ext cx="6987562" cy="6368166"/>
            <a:chOff x="0" y="0"/>
            <a:chExt cx="1840345" cy="1677212"/>
          </a:xfrm>
        </p:grpSpPr>
        <p:sp>
          <p:nvSpPr>
            <p:cNvPr name="Freeform 20" id="20"/>
            <p:cNvSpPr/>
            <p:nvPr/>
          </p:nvSpPr>
          <p:spPr>
            <a:xfrm flipH="false" flipV="false" rot="0">
              <a:off x="0" y="0"/>
              <a:ext cx="1840345" cy="1677213"/>
            </a:xfrm>
            <a:custGeom>
              <a:avLst/>
              <a:gdLst/>
              <a:ahLst/>
              <a:cxnLst/>
              <a:rect r="r" b="b" t="t" l="l"/>
              <a:pathLst>
                <a:path h="1677213" w="1840345">
                  <a:moveTo>
                    <a:pt x="56506" y="0"/>
                  </a:moveTo>
                  <a:lnTo>
                    <a:pt x="1783840" y="0"/>
                  </a:lnTo>
                  <a:cubicBezTo>
                    <a:pt x="1815047" y="0"/>
                    <a:pt x="1840345" y="25299"/>
                    <a:pt x="1840345" y="56506"/>
                  </a:cubicBezTo>
                  <a:lnTo>
                    <a:pt x="1840345" y="1620707"/>
                  </a:lnTo>
                  <a:cubicBezTo>
                    <a:pt x="1840345" y="1635693"/>
                    <a:pt x="1834392" y="1650066"/>
                    <a:pt x="1823795" y="1660662"/>
                  </a:cubicBezTo>
                  <a:cubicBezTo>
                    <a:pt x="1813198" y="1671259"/>
                    <a:pt x="1798826" y="1677213"/>
                    <a:pt x="1783840" y="1677213"/>
                  </a:cubicBezTo>
                  <a:lnTo>
                    <a:pt x="56506" y="1677213"/>
                  </a:lnTo>
                  <a:cubicBezTo>
                    <a:pt x="41520" y="1677213"/>
                    <a:pt x="27147" y="1671259"/>
                    <a:pt x="16550" y="1660662"/>
                  </a:cubicBezTo>
                  <a:cubicBezTo>
                    <a:pt x="5953" y="1650066"/>
                    <a:pt x="0" y="1635693"/>
                    <a:pt x="0" y="1620707"/>
                  </a:cubicBezTo>
                  <a:lnTo>
                    <a:pt x="0" y="56506"/>
                  </a:lnTo>
                  <a:cubicBezTo>
                    <a:pt x="0" y="41520"/>
                    <a:pt x="5953" y="27147"/>
                    <a:pt x="16550" y="16550"/>
                  </a:cubicBezTo>
                  <a:cubicBezTo>
                    <a:pt x="27147" y="5953"/>
                    <a:pt x="41520" y="0"/>
                    <a:pt x="56506" y="0"/>
                  </a:cubicBezTo>
                  <a:close/>
                </a:path>
              </a:pathLst>
            </a:custGeom>
            <a:solidFill>
              <a:srgbClr val="0464A9"/>
            </a:solidFill>
          </p:spPr>
        </p:sp>
        <p:sp>
          <p:nvSpPr>
            <p:cNvPr name="TextBox 21" id="21"/>
            <p:cNvSpPr txBox="true"/>
            <p:nvPr/>
          </p:nvSpPr>
          <p:spPr>
            <a:xfrm>
              <a:off x="0" y="-38100"/>
              <a:ext cx="1840345" cy="1715312"/>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3045784" y="2933321"/>
            <a:ext cx="4980817" cy="1313151"/>
            <a:chOff x="0" y="0"/>
            <a:chExt cx="1311820" cy="345851"/>
          </a:xfrm>
        </p:grpSpPr>
        <p:sp>
          <p:nvSpPr>
            <p:cNvPr name="Freeform 23" id="23"/>
            <p:cNvSpPr/>
            <p:nvPr/>
          </p:nvSpPr>
          <p:spPr>
            <a:xfrm flipH="false" flipV="false" rot="0">
              <a:off x="0" y="0"/>
              <a:ext cx="1311820" cy="345850"/>
            </a:xfrm>
            <a:custGeom>
              <a:avLst/>
              <a:gdLst/>
              <a:ahLst/>
              <a:cxnLst/>
              <a:rect r="r" b="b" t="t" l="l"/>
              <a:pathLst>
                <a:path h="345850" w="1311820">
                  <a:moveTo>
                    <a:pt x="79272" y="0"/>
                  </a:moveTo>
                  <a:lnTo>
                    <a:pt x="1232549" y="0"/>
                  </a:lnTo>
                  <a:cubicBezTo>
                    <a:pt x="1276329" y="0"/>
                    <a:pt x="1311820" y="35491"/>
                    <a:pt x="1311820" y="79272"/>
                  </a:cubicBezTo>
                  <a:lnTo>
                    <a:pt x="1311820" y="266579"/>
                  </a:lnTo>
                  <a:cubicBezTo>
                    <a:pt x="1311820" y="310359"/>
                    <a:pt x="1276329" y="345850"/>
                    <a:pt x="1232549" y="345850"/>
                  </a:cubicBezTo>
                  <a:lnTo>
                    <a:pt x="79272" y="345850"/>
                  </a:lnTo>
                  <a:cubicBezTo>
                    <a:pt x="35491" y="345850"/>
                    <a:pt x="0" y="310359"/>
                    <a:pt x="0" y="266579"/>
                  </a:cubicBezTo>
                  <a:lnTo>
                    <a:pt x="0" y="79272"/>
                  </a:lnTo>
                  <a:cubicBezTo>
                    <a:pt x="0" y="35491"/>
                    <a:pt x="35491" y="0"/>
                    <a:pt x="79272" y="0"/>
                  </a:cubicBezTo>
                  <a:close/>
                </a:path>
              </a:pathLst>
            </a:custGeom>
            <a:solidFill>
              <a:srgbClr val="FFFFFF"/>
            </a:solidFill>
          </p:spPr>
        </p:sp>
        <p:sp>
          <p:nvSpPr>
            <p:cNvPr name="TextBox 24" id="24"/>
            <p:cNvSpPr txBox="true"/>
            <p:nvPr/>
          </p:nvSpPr>
          <p:spPr>
            <a:xfrm>
              <a:off x="0" y="-66675"/>
              <a:ext cx="1311820" cy="412526"/>
            </a:xfrm>
            <a:prstGeom prst="rect">
              <a:avLst/>
            </a:prstGeom>
          </p:spPr>
          <p:txBody>
            <a:bodyPr anchor="ctr" rtlCol="false" tIns="50800" lIns="50800" bIns="50800" rIns="50800"/>
            <a:lstStyle/>
            <a:p>
              <a:pPr algn="ctr">
                <a:lnSpc>
                  <a:spcPts val="4620"/>
                </a:lnSpc>
              </a:pPr>
              <a:r>
                <a:rPr lang="en-US" b="true" sz="3300">
                  <a:solidFill>
                    <a:srgbClr val="000000"/>
                  </a:solidFill>
                  <a:latin typeface="Noto Sans Bold"/>
                  <a:ea typeface="Noto Sans Bold"/>
                  <a:cs typeface="Noto Sans Bold"/>
                  <a:sym typeface="Noto Sans Bold"/>
                </a:rPr>
                <a:t>Kết luận</a:t>
              </a:r>
            </a:p>
          </p:txBody>
        </p:sp>
      </p:grpSp>
      <p:sp>
        <p:nvSpPr>
          <p:cNvPr name="TextBox 25" id="25"/>
          <p:cNvSpPr txBox="true"/>
          <p:nvPr/>
        </p:nvSpPr>
        <p:spPr>
          <a:xfrm rot="0">
            <a:off x="1028700" y="2002752"/>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VI. KẾT LUẬN VÀ HƯỚNG PHÁT TRIỂN</a:t>
            </a:r>
          </a:p>
        </p:txBody>
      </p:sp>
      <p:sp>
        <p:nvSpPr>
          <p:cNvPr name="TextBox 26" id="26"/>
          <p:cNvSpPr txBox="true"/>
          <p:nvPr/>
        </p:nvSpPr>
        <p:spPr>
          <a:xfrm rot="0">
            <a:off x="2141757" y="4863388"/>
            <a:ext cx="6560817" cy="4861560"/>
          </a:xfrm>
          <a:prstGeom prst="rect">
            <a:avLst/>
          </a:prstGeom>
        </p:spPr>
        <p:txBody>
          <a:bodyPr anchor="t" rtlCol="false" tIns="0" lIns="0" bIns="0" rIns="0">
            <a:spAutoFit/>
          </a:bodyPr>
          <a:lstStyle/>
          <a:p>
            <a:pPr algn="just">
              <a:lnSpc>
                <a:spcPts val="2940"/>
              </a:lnSpc>
            </a:pPr>
            <a:r>
              <a:rPr lang="en-US" sz="2100">
                <a:solidFill>
                  <a:srgbClr val="FFFFFF"/>
                </a:solidFill>
                <a:latin typeface="Arial"/>
                <a:ea typeface="Arial"/>
                <a:cs typeface="Arial"/>
                <a:sym typeface="Arial"/>
              </a:rPr>
              <a:t>Hệ thống đặt vé xem phim trực tuyến đã được nhóm xây dựng với mục tiêu giúp người dùng:</a:t>
            </a:r>
          </a:p>
          <a:p>
            <a:pPr algn="just" marL="453390" indent="-226695" lvl="1">
              <a:lnSpc>
                <a:spcPts val="2940"/>
              </a:lnSpc>
              <a:buFont typeface="Arial"/>
              <a:buChar char="•"/>
            </a:pPr>
            <a:r>
              <a:rPr lang="en-US" sz="2100">
                <a:solidFill>
                  <a:srgbClr val="FFFFFF"/>
                </a:solidFill>
                <a:latin typeface="Arial"/>
                <a:ea typeface="Arial"/>
                <a:cs typeface="Arial"/>
                <a:sym typeface="Arial"/>
              </a:rPr>
              <a:t>Tiết kiệm thời gian: Có thể đặt vé mọi lúc, mọi nơi chỉ với vài thao tác đơn giản.</a:t>
            </a:r>
          </a:p>
          <a:p>
            <a:pPr algn="just" marL="453390" indent="-226695" lvl="1">
              <a:lnSpc>
                <a:spcPts val="2940"/>
              </a:lnSpc>
              <a:buFont typeface="Arial"/>
              <a:buChar char="•"/>
            </a:pPr>
            <a:r>
              <a:rPr lang="en-US" sz="2100">
                <a:solidFill>
                  <a:srgbClr val="FFFFFF"/>
                </a:solidFill>
                <a:latin typeface="Arial"/>
                <a:ea typeface="Arial"/>
                <a:cs typeface="Arial"/>
                <a:sym typeface="Arial"/>
              </a:rPr>
              <a:t>Trải nghiệm thân thiện: Giao diện người dùng được thiết kế trực quan, dễ sử dụng cho cả người không rành công nghệ.</a:t>
            </a:r>
          </a:p>
          <a:p>
            <a:pPr algn="just" marL="453390" indent="-226695" lvl="1">
              <a:lnSpc>
                <a:spcPts val="2940"/>
              </a:lnSpc>
              <a:buFont typeface="Arial"/>
              <a:buChar char="•"/>
            </a:pPr>
            <a:r>
              <a:rPr lang="en-US" sz="2100">
                <a:solidFill>
                  <a:srgbClr val="FFFFFF"/>
                </a:solidFill>
                <a:latin typeface="Arial"/>
                <a:ea typeface="Arial"/>
                <a:cs typeface="Arial"/>
                <a:sym typeface="Arial"/>
              </a:rPr>
              <a:t>Đáp ứng nhu cầu thực tế: Cho phép người dùng lựa chọn suất chiếu, vị trí ghế, và nhận thông tin vé ngay sau khi đặt.</a:t>
            </a:r>
          </a:p>
          <a:p>
            <a:pPr algn="just" marL="453390" indent="-226695" lvl="1">
              <a:lnSpc>
                <a:spcPts val="2940"/>
              </a:lnSpc>
              <a:buFont typeface="Arial"/>
              <a:buChar char="•"/>
            </a:pPr>
            <a:r>
              <a:rPr lang="en-US" sz="2100">
                <a:solidFill>
                  <a:srgbClr val="FFFFFF"/>
                </a:solidFill>
                <a:latin typeface="Arial"/>
                <a:ea typeface="Arial"/>
                <a:cs typeface="Arial"/>
                <a:sym typeface="Arial"/>
              </a:rPr>
              <a:t>Hoạt động ổn định: Hệ thống xử lý dữ liệu nhanh, phản hồi chính xác, và dễ dàng mở rộng trong tương lai.</a:t>
            </a:r>
          </a:p>
        </p:txBody>
      </p:sp>
      <p:sp>
        <p:nvSpPr>
          <p:cNvPr name="TextBox 27" id="27"/>
          <p:cNvSpPr txBox="true"/>
          <p:nvPr/>
        </p:nvSpPr>
        <p:spPr>
          <a:xfrm rot="0">
            <a:off x="9585425" y="4863388"/>
            <a:ext cx="6560817" cy="4490085"/>
          </a:xfrm>
          <a:prstGeom prst="rect">
            <a:avLst/>
          </a:prstGeom>
        </p:spPr>
        <p:txBody>
          <a:bodyPr anchor="t" rtlCol="false" tIns="0" lIns="0" bIns="0" rIns="0">
            <a:spAutoFit/>
          </a:bodyPr>
          <a:lstStyle/>
          <a:p>
            <a:pPr algn="just">
              <a:lnSpc>
                <a:spcPts val="2940"/>
              </a:lnSpc>
            </a:pPr>
            <a:r>
              <a:rPr lang="en-US" sz="2100">
                <a:solidFill>
                  <a:srgbClr val="FFFFFF"/>
                </a:solidFill>
                <a:latin typeface="Arial"/>
                <a:ea typeface="Arial"/>
                <a:cs typeface="Arial"/>
                <a:sym typeface="Arial"/>
              </a:rPr>
              <a:t>Để hoàn thiện hơn trong tương lai, nhóm định hướng phát triển thêm các chức năng mới như:</a:t>
            </a:r>
          </a:p>
          <a:p>
            <a:pPr algn="just">
              <a:lnSpc>
                <a:spcPts val="2940"/>
              </a:lnSpc>
            </a:pPr>
            <a:r>
              <a:rPr lang="en-US" sz="2100">
                <a:solidFill>
                  <a:srgbClr val="FFFFFF"/>
                </a:solidFill>
                <a:latin typeface="Arial"/>
                <a:ea typeface="Arial"/>
                <a:cs typeface="Arial"/>
                <a:sym typeface="Arial"/>
              </a:rPr>
              <a:t>🔸 Tích hợp thanh toán trực tuyến: Kết nối với các cổng thanh toán phổ biến như VNPay, Momo, ZaloPay giúp người dùng thanh toán nhanh, an toàn và tiện lợi.</a:t>
            </a:r>
          </a:p>
          <a:p>
            <a:pPr algn="just">
              <a:lnSpc>
                <a:spcPts val="2940"/>
              </a:lnSpc>
            </a:pPr>
            <a:r>
              <a:rPr lang="en-US" sz="2100">
                <a:solidFill>
                  <a:srgbClr val="FFFFFF"/>
                </a:solidFill>
                <a:latin typeface="Arial"/>
                <a:ea typeface="Arial"/>
                <a:cs typeface="Arial"/>
                <a:sym typeface="Arial"/>
              </a:rPr>
              <a:t>🔸 Bán combo đồ ăn kèm theo vé: Cho phép người dùng lựa chọn combo bắp nước khi đặt vé, tăng trải nghiệm thực tế như khi mua trực tiếp tại rạp.</a:t>
            </a:r>
          </a:p>
          <a:p>
            <a:pPr algn="just">
              <a:lnSpc>
                <a:spcPts val="2940"/>
              </a:lnSpc>
            </a:pPr>
            <a:r>
              <a:rPr lang="en-US" sz="2100">
                <a:solidFill>
                  <a:srgbClr val="FFFFFF"/>
                </a:solidFill>
                <a:latin typeface="Arial"/>
                <a:ea typeface="Arial"/>
                <a:cs typeface="Arial"/>
                <a:sym typeface="Arial"/>
              </a:rPr>
              <a:t>🔸 Hệ thống đánh giá &amp; gợi ý phim: Tính năng đánh giá, bình luận sau khi xem phim để tạo cộng đồng người dùng.</a:t>
            </a:r>
          </a:p>
          <a:p>
            <a:pPr algn="just">
              <a:lnSpc>
                <a:spcPts val="2940"/>
              </a:lnSpc>
            </a:pPr>
          </a:p>
        </p:txBody>
      </p:sp>
      <p:grpSp>
        <p:nvGrpSpPr>
          <p:cNvPr name="Group 28" id="28"/>
          <p:cNvGrpSpPr/>
          <p:nvPr/>
        </p:nvGrpSpPr>
        <p:grpSpPr>
          <a:xfrm rot="0">
            <a:off x="10489452" y="2933321"/>
            <a:ext cx="4980817" cy="1313151"/>
            <a:chOff x="0" y="0"/>
            <a:chExt cx="1311820" cy="345851"/>
          </a:xfrm>
        </p:grpSpPr>
        <p:sp>
          <p:nvSpPr>
            <p:cNvPr name="Freeform 29" id="29"/>
            <p:cNvSpPr/>
            <p:nvPr/>
          </p:nvSpPr>
          <p:spPr>
            <a:xfrm flipH="false" flipV="false" rot="0">
              <a:off x="0" y="0"/>
              <a:ext cx="1311820" cy="345850"/>
            </a:xfrm>
            <a:custGeom>
              <a:avLst/>
              <a:gdLst/>
              <a:ahLst/>
              <a:cxnLst/>
              <a:rect r="r" b="b" t="t" l="l"/>
              <a:pathLst>
                <a:path h="345850" w="1311820">
                  <a:moveTo>
                    <a:pt x="79272" y="0"/>
                  </a:moveTo>
                  <a:lnTo>
                    <a:pt x="1232549" y="0"/>
                  </a:lnTo>
                  <a:cubicBezTo>
                    <a:pt x="1276329" y="0"/>
                    <a:pt x="1311820" y="35491"/>
                    <a:pt x="1311820" y="79272"/>
                  </a:cubicBezTo>
                  <a:lnTo>
                    <a:pt x="1311820" y="266579"/>
                  </a:lnTo>
                  <a:cubicBezTo>
                    <a:pt x="1311820" y="310359"/>
                    <a:pt x="1276329" y="345850"/>
                    <a:pt x="1232549" y="345850"/>
                  </a:cubicBezTo>
                  <a:lnTo>
                    <a:pt x="79272" y="345850"/>
                  </a:lnTo>
                  <a:cubicBezTo>
                    <a:pt x="35491" y="345850"/>
                    <a:pt x="0" y="310359"/>
                    <a:pt x="0" y="266579"/>
                  </a:cubicBezTo>
                  <a:lnTo>
                    <a:pt x="0" y="79272"/>
                  </a:lnTo>
                  <a:cubicBezTo>
                    <a:pt x="0" y="35491"/>
                    <a:pt x="35491" y="0"/>
                    <a:pt x="79272" y="0"/>
                  </a:cubicBezTo>
                  <a:close/>
                </a:path>
              </a:pathLst>
            </a:custGeom>
            <a:solidFill>
              <a:srgbClr val="FFFFFF"/>
            </a:solidFill>
          </p:spPr>
        </p:sp>
        <p:sp>
          <p:nvSpPr>
            <p:cNvPr name="TextBox 30" id="30"/>
            <p:cNvSpPr txBox="true"/>
            <p:nvPr/>
          </p:nvSpPr>
          <p:spPr>
            <a:xfrm>
              <a:off x="0" y="-66675"/>
              <a:ext cx="1311820" cy="412526"/>
            </a:xfrm>
            <a:prstGeom prst="rect">
              <a:avLst/>
            </a:prstGeom>
          </p:spPr>
          <p:txBody>
            <a:bodyPr anchor="ctr" rtlCol="false" tIns="50800" lIns="50800" bIns="50800" rIns="50800"/>
            <a:lstStyle/>
            <a:p>
              <a:pPr algn="ctr">
                <a:lnSpc>
                  <a:spcPts val="4620"/>
                </a:lnSpc>
              </a:pPr>
              <a:r>
                <a:rPr lang="en-US" b="true" sz="3300">
                  <a:solidFill>
                    <a:srgbClr val="000000"/>
                  </a:solidFill>
                  <a:latin typeface="Noto Sans Bold"/>
                  <a:ea typeface="Noto Sans Bold"/>
                  <a:cs typeface="Noto Sans Bold"/>
                  <a:sym typeface="Noto Sans Bold"/>
                </a:rPr>
                <a:t>Hướng phát triển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sp>
        <p:nvSpPr>
          <p:cNvPr name="TextBox 11" id="11"/>
          <p:cNvSpPr txBox="true"/>
          <p:nvPr/>
        </p:nvSpPr>
        <p:spPr>
          <a:xfrm rot="0">
            <a:off x="1028700" y="3100768"/>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I.1 Giới thiệu </a:t>
            </a:r>
            <a:r>
              <a:rPr lang="en-US" b="true" sz="4400">
                <a:solidFill>
                  <a:srgbClr val="E90505"/>
                </a:solidFill>
                <a:latin typeface="Noto Sans Bold"/>
                <a:ea typeface="Noto Sans Bold"/>
                <a:cs typeface="Noto Sans Bold"/>
                <a:sym typeface="Noto Sans Bold"/>
              </a:rPr>
              <a:t>về công nghệ phần mềm</a:t>
            </a:r>
          </a:p>
        </p:txBody>
      </p:sp>
      <p:sp>
        <p:nvSpPr>
          <p:cNvPr name="TextBox 12" id="12"/>
          <p:cNvSpPr txBox="true"/>
          <p:nvPr/>
        </p:nvSpPr>
        <p:spPr>
          <a:xfrm rot="0">
            <a:off x="1028700" y="2050492"/>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 GIỚI THIỆU ĐỀ TÀI</a:t>
            </a:r>
          </a:p>
        </p:txBody>
      </p:sp>
      <p:sp>
        <p:nvSpPr>
          <p:cNvPr name="TextBox 13" id="13"/>
          <p:cNvSpPr txBox="true"/>
          <p:nvPr/>
        </p:nvSpPr>
        <p:spPr>
          <a:xfrm rot="0">
            <a:off x="574946" y="4277043"/>
            <a:ext cx="16710522" cy="3964941"/>
          </a:xfrm>
          <a:prstGeom prst="rect">
            <a:avLst/>
          </a:prstGeom>
        </p:spPr>
        <p:txBody>
          <a:bodyPr anchor="t" rtlCol="false" tIns="0" lIns="0" bIns="0" rIns="0">
            <a:spAutoFit/>
          </a:bodyPr>
          <a:lstStyle/>
          <a:p>
            <a:pPr algn="just">
              <a:lnSpc>
                <a:spcPts val="6159"/>
              </a:lnSpc>
            </a:pPr>
            <a:r>
              <a:rPr lang="en-US" sz="4399" b="true">
                <a:solidFill>
                  <a:srgbClr val="000000"/>
                </a:solidFill>
                <a:latin typeface="Arial Bold"/>
                <a:ea typeface="Arial Bold"/>
                <a:cs typeface="Arial Bold"/>
                <a:sym typeface="Arial Bold"/>
              </a:rPr>
              <a:t>Công nghệ phần mềm </a:t>
            </a:r>
            <a:r>
              <a:rPr lang="en-US" sz="4399">
                <a:solidFill>
                  <a:srgbClr val="000000"/>
                </a:solidFill>
                <a:latin typeface="Arial"/>
                <a:ea typeface="Arial"/>
                <a:cs typeface="Arial"/>
                <a:sym typeface="Arial"/>
              </a:rPr>
              <a:t>là lĩnh vực nghiên cứu các nguyên lý, phương pháp, công cụ để thiết kế, phát triển, vận hành và bảo trì phần mềm. Đóng vai trò quan trọng trong sự phát triển công nghệ thông tin và chuyển đổi số.</a:t>
            </a:r>
          </a:p>
          <a:p>
            <a:pPr algn="just">
              <a:lnSpc>
                <a:spcPts val="61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sp>
        <p:nvSpPr>
          <p:cNvPr name="TextBox 11" id="11"/>
          <p:cNvSpPr txBox="true"/>
          <p:nvPr/>
        </p:nvSpPr>
        <p:spPr>
          <a:xfrm rot="0">
            <a:off x="1344233" y="3100653"/>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I.2 Giới thiệu đ</a:t>
            </a:r>
            <a:r>
              <a:rPr lang="en-US" b="true" sz="4400">
                <a:solidFill>
                  <a:srgbClr val="E90505"/>
                </a:solidFill>
                <a:latin typeface="Noto Sans Bold"/>
                <a:ea typeface="Noto Sans Bold"/>
                <a:cs typeface="Noto Sans Bold"/>
                <a:sym typeface="Noto Sans Bold"/>
              </a:rPr>
              <a:t>ề tài</a:t>
            </a:r>
          </a:p>
        </p:txBody>
      </p:sp>
      <p:sp>
        <p:nvSpPr>
          <p:cNvPr name="TextBox 12" id="12"/>
          <p:cNvSpPr txBox="true"/>
          <p:nvPr/>
        </p:nvSpPr>
        <p:spPr>
          <a:xfrm rot="0">
            <a:off x="1344233" y="2002752"/>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 GIỚI THIỆU ĐỀ TÀI</a:t>
            </a:r>
          </a:p>
        </p:txBody>
      </p:sp>
      <p:sp>
        <p:nvSpPr>
          <p:cNvPr name="TextBox 13" id="13"/>
          <p:cNvSpPr txBox="true"/>
          <p:nvPr/>
        </p:nvSpPr>
        <p:spPr>
          <a:xfrm rot="0">
            <a:off x="574946" y="4112830"/>
            <a:ext cx="17208061" cy="3964941"/>
          </a:xfrm>
          <a:prstGeom prst="rect">
            <a:avLst/>
          </a:prstGeom>
        </p:spPr>
        <p:txBody>
          <a:bodyPr anchor="t" rtlCol="false" tIns="0" lIns="0" bIns="0" rIns="0">
            <a:spAutoFit/>
          </a:bodyPr>
          <a:lstStyle/>
          <a:p>
            <a:pPr algn="just">
              <a:lnSpc>
                <a:spcPts val="6159"/>
              </a:lnSpc>
            </a:pPr>
            <a:r>
              <a:rPr lang="en-US" sz="4399">
                <a:solidFill>
                  <a:srgbClr val="000000"/>
                </a:solidFill>
                <a:latin typeface="Arial"/>
                <a:ea typeface="Arial"/>
                <a:cs typeface="Arial"/>
                <a:sym typeface="Arial"/>
              </a:rPr>
              <a:t>Đề tài nhằm xây dựng một hệ thống website cho phép người dùng đặt vé xem phim một cách nhanh chóng, tiện lợi. Hệ thống hỗ trợ các chức năng: xem danh sách phim, xem vé đã đặt, chọn suất chiếu, ghế, thanh toán và thêm phim, thêm suất chiếu.</a:t>
            </a:r>
          </a:p>
          <a:p>
            <a:pPr algn="just">
              <a:lnSpc>
                <a:spcPts val="61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TextBox 10" id="10"/>
          <p:cNvSpPr txBox="true"/>
          <p:nvPr/>
        </p:nvSpPr>
        <p:spPr>
          <a:xfrm rot="0">
            <a:off x="1734526" y="2836335"/>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I.3 Đặc tả chức năng hệ thống</a:t>
            </a:r>
          </a:p>
        </p:txBody>
      </p:sp>
      <p:sp>
        <p:nvSpPr>
          <p:cNvPr name="TextBox 11" id="11"/>
          <p:cNvSpPr txBox="true"/>
          <p:nvPr/>
        </p:nvSpPr>
        <p:spPr>
          <a:xfrm rot="0">
            <a:off x="1734526" y="1997989"/>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 GIỚI THIỆU ĐỀ TÀI</a:t>
            </a:r>
          </a:p>
        </p:txBody>
      </p:sp>
      <p:sp>
        <p:nvSpPr>
          <p:cNvPr name="TextBox 12" id="12"/>
          <p:cNvSpPr txBox="true"/>
          <p:nvPr/>
        </p:nvSpPr>
        <p:spPr>
          <a:xfrm rot="0">
            <a:off x="788739" y="3588955"/>
            <a:ext cx="16710522" cy="6308091"/>
          </a:xfrm>
          <a:prstGeom prst="rect">
            <a:avLst/>
          </a:prstGeom>
        </p:spPr>
        <p:txBody>
          <a:bodyPr anchor="t" rtlCol="false" tIns="0" lIns="0" bIns="0" rIns="0">
            <a:spAutoFit/>
          </a:bodyPr>
          <a:lstStyle/>
          <a:p>
            <a:pPr algn="just" marL="949954" indent="-474977" lvl="1">
              <a:lnSpc>
                <a:spcPts val="6159"/>
              </a:lnSpc>
              <a:buFont typeface="Arial"/>
              <a:buChar char="•"/>
            </a:pPr>
            <a:r>
              <a:rPr lang="en-US" b="true" sz="4399">
                <a:solidFill>
                  <a:srgbClr val="000000"/>
                </a:solidFill>
                <a:latin typeface="Arial Bold"/>
                <a:ea typeface="Arial Bold"/>
                <a:cs typeface="Arial Bold"/>
                <a:sym typeface="Arial Bold"/>
              </a:rPr>
              <a:t>Đăng nhập: </a:t>
            </a:r>
            <a:r>
              <a:rPr lang="en-US" sz="4399">
                <a:solidFill>
                  <a:srgbClr val="000000"/>
                </a:solidFill>
                <a:latin typeface="Arial"/>
                <a:ea typeface="Arial"/>
                <a:cs typeface="Arial"/>
                <a:sym typeface="Arial"/>
              </a:rPr>
              <a:t>xác định người dùng, đảm bảo truy cập hợp lệ.</a:t>
            </a:r>
          </a:p>
          <a:p>
            <a:pPr algn="just" marL="949954" indent="-474977" lvl="1">
              <a:lnSpc>
                <a:spcPts val="6159"/>
              </a:lnSpc>
              <a:buFont typeface="Arial"/>
              <a:buChar char="•"/>
            </a:pPr>
            <a:r>
              <a:rPr lang="en-US" b="true" sz="4399">
                <a:solidFill>
                  <a:srgbClr val="000000"/>
                </a:solidFill>
                <a:latin typeface="Arial Bold"/>
                <a:ea typeface="Arial Bold"/>
                <a:cs typeface="Arial Bold"/>
                <a:sym typeface="Arial Bold"/>
              </a:rPr>
              <a:t>Xem danh sách phim:</a:t>
            </a:r>
            <a:r>
              <a:rPr lang="en-US" sz="4399">
                <a:solidFill>
                  <a:srgbClr val="000000"/>
                </a:solidFill>
                <a:latin typeface="Arial"/>
                <a:ea typeface="Arial"/>
                <a:cs typeface="Arial"/>
                <a:sym typeface="Arial"/>
              </a:rPr>
              <a:t> cho phép người dùng tham khảo phim đang chiếu hoặc sắp chiếu.</a:t>
            </a:r>
          </a:p>
          <a:p>
            <a:pPr algn="just" marL="949954" indent="-474977" lvl="1">
              <a:lnSpc>
                <a:spcPts val="6159"/>
              </a:lnSpc>
              <a:buFont typeface="Arial"/>
              <a:buChar char="•"/>
            </a:pPr>
            <a:r>
              <a:rPr lang="en-US" b="true" sz="4399">
                <a:solidFill>
                  <a:srgbClr val="000000"/>
                </a:solidFill>
                <a:latin typeface="Arial Bold"/>
                <a:ea typeface="Arial Bold"/>
                <a:cs typeface="Arial Bold"/>
                <a:sym typeface="Arial Bold"/>
              </a:rPr>
              <a:t>Xem chi tiết phim:</a:t>
            </a:r>
            <a:r>
              <a:rPr lang="en-US" sz="4399">
                <a:solidFill>
                  <a:srgbClr val="000000"/>
                </a:solidFill>
                <a:latin typeface="Arial"/>
                <a:ea typeface="Arial"/>
                <a:cs typeface="Arial"/>
                <a:sym typeface="Arial"/>
              </a:rPr>
              <a:t> xem thông của bộ phim đó.</a:t>
            </a:r>
          </a:p>
          <a:p>
            <a:pPr algn="just" marL="949954" indent="-474977" lvl="1">
              <a:lnSpc>
                <a:spcPts val="6159"/>
              </a:lnSpc>
              <a:buFont typeface="Arial"/>
              <a:buChar char="•"/>
            </a:pPr>
            <a:r>
              <a:rPr lang="en-US" b="true" sz="4399">
                <a:solidFill>
                  <a:srgbClr val="000000"/>
                </a:solidFill>
                <a:latin typeface="Arial Bold"/>
                <a:ea typeface="Arial Bold"/>
                <a:cs typeface="Arial Bold"/>
                <a:sym typeface="Arial Bold"/>
              </a:rPr>
              <a:t>Chọn xuất chiếu và chọn ghế:</a:t>
            </a:r>
            <a:r>
              <a:rPr lang="en-US" sz="4399">
                <a:solidFill>
                  <a:srgbClr val="000000"/>
                </a:solidFill>
                <a:latin typeface="Arial"/>
                <a:ea typeface="Arial"/>
                <a:cs typeface="Arial"/>
                <a:sym typeface="Arial"/>
              </a:rPr>
              <a:t> chọn xuất chiếu phim và chỗ ngồi theo mong muốn.</a:t>
            </a:r>
          </a:p>
          <a:p>
            <a:pPr algn="just" marL="949954" indent="-474977" lvl="1">
              <a:lnSpc>
                <a:spcPts val="6159"/>
              </a:lnSpc>
              <a:buFont typeface="Arial"/>
              <a:buChar char="•"/>
            </a:pPr>
            <a:r>
              <a:rPr lang="en-US" b="true" sz="4399">
                <a:solidFill>
                  <a:srgbClr val="000000"/>
                </a:solidFill>
                <a:latin typeface="Arial Bold"/>
                <a:ea typeface="Arial Bold"/>
                <a:cs typeface="Arial Bold"/>
                <a:sym typeface="Arial Bold"/>
              </a:rPr>
              <a:t>Xem vé đã đặt:</a:t>
            </a:r>
            <a:r>
              <a:rPr lang="en-US" sz="4399">
                <a:solidFill>
                  <a:srgbClr val="000000"/>
                </a:solidFill>
                <a:latin typeface="Arial"/>
                <a:ea typeface="Arial"/>
                <a:cs typeface="Arial"/>
                <a:sym typeface="Arial"/>
              </a:rPr>
              <a:t> xem tên phim, phòng chiếu , ngày giờ và ghế đã đặt.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1344233" y="5005005"/>
            <a:ext cx="5406249" cy="2532496"/>
          </a:xfrm>
          <a:custGeom>
            <a:avLst/>
            <a:gdLst/>
            <a:ahLst/>
            <a:cxnLst/>
            <a:rect r="r" b="b" t="t" l="l"/>
            <a:pathLst>
              <a:path h="2532496" w="5406249">
                <a:moveTo>
                  <a:pt x="0" y="0"/>
                </a:moveTo>
                <a:lnTo>
                  <a:pt x="5406250" y="0"/>
                </a:lnTo>
                <a:lnTo>
                  <a:pt x="5406250" y="2532495"/>
                </a:lnTo>
                <a:lnTo>
                  <a:pt x="0" y="2532495"/>
                </a:lnTo>
                <a:lnTo>
                  <a:pt x="0" y="0"/>
                </a:lnTo>
                <a:close/>
              </a:path>
            </a:pathLst>
          </a:custGeom>
          <a:blipFill>
            <a:blip r:embed="rId6"/>
            <a:stretch>
              <a:fillRect l="0" t="0" r="0" b="0"/>
            </a:stretch>
          </a:blipFill>
        </p:spPr>
      </p:sp>
      <p:sp>
        <p:nvSpPr>
          <p:cNvPr name="Freeform 11" id="11"/>
          <p:cNvSpPr/>
          <p:nvPr/>
        </p:nvSpPr>
        <p:spPr>
          <a:xfrm flipH="false" flipV="false" rot="0">
            <a:off x="8407280" y="4957380"/>
            <a:ext cx="8917108" cy="4724263"/>
          </a:xfrm>
          <a:custGeom>
            <a:avLst/>
            <a:gdLst/>
            <a:ahLst/>
            <a:cxnLst/>
            <a:rect r="r" b="b" t="t" l="l"/>
            <a:pathLst>
              <a:path h="4724263" w="8917108">
                <a:moveTo>
                  <a:pt x="0" y="0"/>
                </a:moveTo>
                <a:lnTo>
                  <a:pt x="8917108" y="0"/>
                </a:lnTo>
                <a:lnTo>
                  <a:pt x="8917108" y="4724263"/>
                </a:lnTo>
                <a:lnTo>
                  <a:pt x="0" y="4724263"/>
                </a:lnTo>
                <a:lnTo>
                  <a:pt x="0" y="0"/>
                </a:lnTo>
                <a:close/>
              </a:path>
            </a:pathLst>
          </a:custGeom>
          <a:blipFill>
            <a:blip r:embed="rId7"/>
            <a:stretch>
              <a:fillRect l="0" t="0" r="-2648" b="0"/>
            </a:stretch>
          </a:blipFill>
        </p:spPr>
      </p:sp>
      <p:sp>
        <p:nvSpPr>
          <p:cNvPr name="TextBox 12" id="12"/>
          <p:cNvSpPr txBox="true"/>
          <p:nvPr/>
        </p:nvSpPr>
        <p:spPr>
          <a:xfrm rot="0">
            <a:off x="1344233" y="2957778"/>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I.4 Thiết kết dữ liệu</a:t>
            </a:r>
          </a:p>
        </p:txBody>
      </p:sp>
      <p:sp>
        <p:nvSpPr>
          <p:cNvPr name="TextBox 13" id="13"/>
          <p:cNvSpPr txBox="true"/>
          <p:nvPr/>
        </p:nvSpPr>
        <p:spPr>
          <a:xfrm rot="0">
            <a:off x="1344233" y="2002752"/>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 GIỚI THIỆU ĐỀ TÀI</a:t>
            </a:r>
          </a:p>
        </p:txBody>
      </p:sp>
      <p:sp>
        <p:nvSpPr>
          <p:cNvPr name="TextBox 14" id="14"/>
          <p:cNvSpPr txBox="true"/>
          <p:nvPr/>
        </p:nvSpPr>
        <p:spPr>
          <a:xfrm rot="0">
            <a:off x="1344233" y="4027105"/>
            <a:ext cx="10180278" cy="596900"/>
          </a:xfrm>
          <a:prstGeom prst="rect">
            <a:avLst/>
          </a:prstGeom>
        </p:spPr>
        <p:txBody>
          <a:bodyPr anchor="t" rtlCol="false" tIns="0" lIns="0" bIns="0" rIns="0">
            <a:spAutoFit/>
          </a:bodyPr>
          <a:lstStyle/>
          <a:p>
            <a:pPr algn="just">
              <a:lnSpc>
                <a:spcPts val="4900"/>
              </a:lnSpc>
            </a:pPr>
            <a:r>
              <a:rPr lang="en-US" sz="3500" b="true">
                <a:solidFill>
                  <a:srgbClr val="E90505"/>
                </a:solidFill>
                <a:latin typeface="Noto Serif Bold"/>
                <a:ea typeface="Noto Serif Bold"/>
                <a:cs typeface="Noto Serif Bold"/>
                <a:sym typeface="Noto Serif Bold"/>
              </a:rPr>
              <a:t>I.4.1 Lược đồ CSDL</a:t>
            </a:r>
          </a:p>
        </p:txBody>
      </p:sp>
      <p:sp>
        <p:nvSpPr>
          <p:cNvPr name="TextBox 15" id="15"/>
          <p:cNvSpPr txBox="true"/>
          <p:nvPr/>
        </p:nvSpPr>
        <p:spPr>
          <a:xfrm rot="0">
            <a:off x="8407280" y="4027105"/>
            <a:ext cx="10180278" cy="596900"/>
          </a:xfrm>
          <a:prstGeom prst="rect">
            <a:avLst/>
          </a:prstGeom>
        </p:spPr>
        <p:txBody>
          <a:bodyPr anchor="t" rtlCol="false" tIns="0" lIns="0" bIns="0" rIns="0">
            <a:spAutoFit/>
          </a:bodyPr>
          <a:lstStyle/>
          <a:p>
            <a:pPr algn="just">
              <a:lnSpc>
                <a:spcPts val="4900"/>
              </a:lnSpc>
            </a:pPr>
            <a:r>
              <a:rPr lang="en-US" sz="3500" b="true">
                <a:solidFill>
                  <a:srgbClr val="E90505"/>
                </a:solidFill>
                <a:latin typeface="Noto Serif Bold"/>
                <a:ea typeface="Noto Serif Bold"/>
                <a:cs typeface="Noto Serif Bold"/>
                <a:sym typeface="Noto Serif Bold"/>
              </a:rPr>
              <a:t>I.4.2 Lược đồ CSDL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sp>
        <p:nvSpPr>
          <p:cNvPr name="TextBox 11" id="11"/>
          <p:cNvSpPr txBox="true"/>
          <p:nvPr/>
        </p:nvSpPr>
        <p:spPr>
          <a:xfrm rot="0">
            <a:off x="1028700" y="3005403"/>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II.1 Aglie và Scum</a:t>
            </a:r>
          </a:p>
        </p:txBody>
      </p:sp>
      <p:sp>
        <p:nvSpPr>
          <p:cNvPr name="TextBox 12" id="12"/>
          <p:cNvSpPr txBox="true"/>
          <p:nvPr/>
        </p:nvSpPr>
        <p:spPr>
          <a:xfrm rot="0">
            <a:off x="1028700" y="2002752"/>
            <a:ext cx="16673550"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II. Cơ sở lý thuyết và xác định yêu cầu</a:t>
            </a:r>
          </a:p>
        </p:txBody>
      </p:sp>
      <p:sp>
        <p:nvSpPr>
          <p:cNvPr name="TextBox 13" id="13"/>
          <p:cNvSpPr txBox="true"/>
          <p:nvPr/>
        </p:nvSpPr>
        <p:spPr>
          <a:xfrm rot="0">
            <a:off x="574946" y="4112830"/>
            <a:ext cx="16710522" cy="4745991"/>
          </a:xfrm>
          <a:prstGeom prst="rect">
            <a:avLst/>
          </a:prstGeom>
        </p:spPr>
        <p:txBody>
          <a:bodyPr anchor="t" rtlCol="false" tIns="0" lIns="0" bIns="0" rIns="0">
            <a:spAutoFit/>
          </a:bodyPr>
          <a:lstStyle/>
          <a:p>
            <a:pPr algn="just" marL="949954" indent="-474977" lvl="1">
              <a:lnSpc>
                <a:spcPts val="6159"/>
              </a:lnSpc>
              <a:buFont typeface="Arial"/>
              <a:buChar char="•"/>
            </a:pPr>
            <a:r>
              <a:rPr lang="en-US" b="true" sz="4399">
                <a:solidFill>
                  <a:srgbClr val="000000"/>
                </a:solidFill>
                <a:latin typeface="Arial Bold"/>
                <a:ea typeface="Arial Bold"/>
                <a:cs typeface="Arial Bold"/>
                <a:sym typeface="Arial Bold"/>
              </a:rPr>
              <a:t>Agline:</a:t>
            </a:r>
            <a:r>
              <a:rPr lang="en-US" sz="4399">
                <a:solidFill>
                  <a:srgbClr val="000000"/>
                </a:solidFill>
                <a:latin typeface="Arial"/>
                <a:ea typeface="Arial"/>
                <a:cs typeface="Arial"/>
                <a:sym typeface="Arial"/>
              </a:rPr>
              <a:t> Phương pháp phát triển linh hoạt, tăng tính thích ứng và hiệu quả. Dựa trên 4 giá trị và 12 nguyên tắc từ Tuyên ngôn Agile.</a:t>
            </a:r>
          </a:p>
          <a:p>
            <a:pPr algn="just" marL="949954" indent="-474977" lvl="1">
              <a:lnSpc>
                <a:spcPts val="6159"/>
              </a:lnSpc>
              <a:buFont typeface="Arial"/>
              <a:buChar char="•"/>
            </a:pPr>
            <a:r>
              <a:rPr lang="en-US" b="true" sz="4399">
                <a:solidFill>
                  <a:srgbClr val="000000"/>
                </a:solidFill>
                <a:latin typeface="Arial Bold"/>
                <a:ea typeface="Arial Bold"/>
                <a:cs typeface="Arial Bold"/>
                <a:sym typeface="Arial Bold"/>
              </a:rPr>
              <a:t>Scrum:</a:t>
            </a:r>
            <a:r>
              <a:rPr lang="en-US" sz="4399">
                <a:solidFill>
                  <a:srgbClr val="000000"/>
                </a:solidFill>
                <a:latin typeface="Arial"/>
                <a:ea typeface="Arial"/>
                <a:cs typeface="Arial"/>
                <a:sym typeface="Arial"/>
              </a:rPr>
              <a:t> Khung làm việc trong Agile, chia dự án thành các Sprint. </a:t>
            </a:r>
          </a:p>
          <a:p>
            <a:pPr algn="just">
              <a:lnSpc>
                <a:spcPts val="61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Freeform 10" id="10"/>
          <p:cNvSpPr/>
          <p:nvPr/>
        </p:nvSpPr>
        <p:spPr>
          <a:xfrm flipH="false" flipV="false" rot="0">
            <a:off x="8177895" y="8834821"/>
            <a:ext cx="10110105" cy="1452179"/>
          </a:xfrm>
          <a:custGeom>
            <a:avLst/>
            <a:gdLst/>
            <a:ahLst/>
            <a:cxnLst/>
            <a:rect r="r" b="b" t="t" l="l"/>
            <a:pathLst>
              <a:path h="1452179" w="10110105">
                <a:moveTo>
                  <a:pt x="0" y="0"/>
                </a:moveTo>
                <a:lnTo>
                  <a:pt x="10110105" y="0"/>
                </a:lnTo>
                <a:lnTo>
                  <a:pt x="10110105" y="1452179"/>
                </a:lnTo>
                <a:lnTo>
                  <a:pt x="0" y="1452179"/>
                </a:lnTo>
                <a:lnTo>
                  <a:pt x="0" y="0"/>
                </a:lnTo>
                <a:close/>
              </a:path>
            </a:pathLst>
          </a:custGeom>
          <a:blipFill>
            <a:blip r:embed="rId6">
              <a:extLst>
                <a:ext uri="{96DAC541-7B7A-43D3-8B79-37D633B846F1}">
                  <asvg:svgBlip xmlns:asvg="http://schemas.microsoft.com/office/drawing/2016/SVG/main" r:embed="rId7"/>
                </a:ext>
              </a:extLst>
            </a:blip>
            <a:stretch>
              <a:fillRect l="0" t="-383" r="0" b="-383"/>
            </a:stretch>
          </a:blipFill>
        </p:spPr>
      </p:sp>
      <p:sp>
        <p:nvSpPr>
          <p:cNvPr name="TextBox 11" id="11"/>
          <p:cNvSpPr txBox="true"/>
          <p:nvPr/>
        </p:nvSpPr>
        <p:spPr>
          <a:xfrm rot="0">
            <a:off x="1028700" y="3005403"/>
            <a:ext cx="13995918"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II.2 Các công nghệ sử dụng</a:t>
            </a:r>
          </a:p>
        </p:txBody>
      </p:sp>
      <p:sp>
        <p:nvSpPr>
          <p:cNvPr name="TextBox 12" id="12"/>
          <p:cNvSpPr txBox="true"/>
          <p:nvPr/>
        </p:nvSpPr>
        <p:spPr>
          <a:xfrm rot="0">
            <a:off x="1028700" y="2002752"/>
            <a:ext cx="16673550" cy="755002"/>
          </a:xfrm>
          <a:prstGeom prst="rect">
            <a:avLst/>
          </a:prstGeom>
        </p:spPr>
        <p:txBody>
          <a:bodyPr anchor="t" rtlCol="false" tIns="0" lIns="0" bIns="0" rIns="0">
            <a:spAutoFit/>
          </a:bodyPr>
          <a:lstStyle/>
          <a:p>
            <a:pPr algn="l">
              <a:lnSpc>
                <a:spcPts val="6160"/>
              </a:lnSpc>
            </a:pPr>
            <a:r>
              <a:rPr lang="en-US" sz="4400" b="true">
                <a:solidFill>
                  <a:srgbClr val="E90505"/>
                </a:solidFill>
                <a:latin typeface="Noto Sans Bold"/>
                <a:ea typeface="Noto Sans Bold"/>
                <a:cs typeface="Noto Sans Bold"/>
                <a:sym typeface="Noto Sans Bold"/>
              </a:rPr>
              <a:t>II. Cơ sở lý thuyết và xác định yêu cầu</a:t>
            </a:r>
          </a:p>
        </p:txBody>
      </p:sp>
      <p:sp>
        <p:nvSpPr>
          <p:cNvPr name="TextBox 13" id="13"/>
          <p:cNvSpPr txBox="true"/>
          <p:nvPr/>
        </p:nvSpPr>
        <p:spPr>
          <a:xfrm rot="0">
            <a:off x="574946" y="4112830"/>
            <a:ext cx="16710522" cy="5527041"/>
          </a:xfrm>
          <a:prstGeom prst="rect">
            <a:avLst/>
          </a:prstGeom>
        </p:spPr>
        <p:txBody>
          <a:bodyPr anchor="t" rtlCol="false" tIns="0" lIns="0" bIns="0" rIns="0">
            <a:spAutoFit/>
          </a:bodyPr>
          <a:lstStyle/>
          <a:p>
            <a:pPr algn="just" marL="949954" indent="-474977" lvl="1">
              <a:lnSpc>
                <a:spcPts val="6159"/>
              </a:lnSpc>
              <a:buFont typeface="Arial"/>
              <a:buChar char="•"/>
            </a:pPr>
            <a:r>
              <a:rPr lang="en-US" sz="4399">
                <a:solidFill>
                  <a:srgbClr val="000000"/>
                </a:solidFill>
                <a:latin typeface="Arial"/>
                <a:ea typeface="Arial"/>
                <a:cs typeface="Arial"/>
                <a:sym typeface="Arial"/>
              </a:rPr>
              <a:t>RESTful API: Giao tiếp dữ liệu qua HTTP theo mô hình CRUD (Create, Read, Update, Delete).</a:t>
            </a:r>
          </a:p>
          <a:p>
            <a:pPr algn="just" marL="949954" indent="-474977" lvl="1">
              <a:lnSpc>
                <a:spcPts val="6159"/>
              </a:lnSpc>
              <a:buFont typeface="Arial"/>
              <a:buChar char="•"/>
            </a:pPr>
            <a:r>
              <a:rPr lang="en-US" sz="4399">
                <a:solidFill>
                  <a:srgbClr val="000000"/>
                </a:solidFill>
                <a:latin typeface="Arial"/>
                <a:ea typeface="Arial"/>
                <a:cs typeface="Arial"/>
                <a:sym typeface="Arial"/>
              </a:rPr>
              <a:t>React.js: Xây dựng giao diện người dùng hiện đại, hỗ trợ SSR và component-based.</a:t>
            </a:r>
          </a:p>
          <a:p>
            <a:pPr algn="just" marL="949954" indent="-474977" lvl="1">
              <a:lnSpc>
                <a:spcPts val="6159"/>
              </a:lnSpc>
              <a:buFont typeface="Arial"/>
              <a:buChar char="•"/>
            </a:pPr>
            <a:r>
              <a:rPr lang="en-US" sz="4399">
                <a:solidFill>
                  <a:srgbClr val="000000"/>
                </a:solidFill>
                <a:latin typeface="Arial"/>
                <a:ea typeface="Arial"/>
                <a:cs typeface="Arial"/>
                <a:sym typeface="Arial"/>
              </a:rPr>
              <a:t>Node.js &amp; Express.js: Phát triển backend hiệu quả, hỗ trợ routing, middleware và quản lý session.MongoDB</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379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9259" r="0" b="-9259"/>
              </a:stretch>
            </a:blipFill>
          </p:spPr>
        </p:sp>
      </p:grpSp>
      <p:sp>
        <p:nvSpPr>
          <p:cNvPr name="Freeform 4" id="4"/>
          <p:cNvSpPr/>
          <p:nvPr/>
        </p:nvSpPr>
        <p:spPr>
          <a:xfrm flipH="false" flipV="false" rot="0">
            <a:off x="-924810" y="-1015711"/>
            <a:ext cx="23307732" cy="2722274"/>
          </a:xfrm>
          <a:custGeom>
            <a:avLst/>
            <a:gdLst/>
            <a:ahLst/>
            <a:cxnLst/>
            <a:rect r="r" b="b" t="t" l="l"/>
            <a:pathLst>
              <a:path h="2722274" w="23307732">
                <a:moveTo>
                  <a:pt x="0" y="0"/>
                </a:moveTo>
                <a:lnTo>
                  <a:pt x="23307732" y="0"/>
                </a:lnTo>
                <a:lnTo>
                  <a:pt x="23307732" y="2722274"/>
                </a:lnTo>
                <a:lnTo>
                  <a:pt x="0" y="2722274"/>
                </a:lnTo>
                <a:lnTo>
                  <a:pt x="0" y="0"/>
                </a:lnTo>
                <a:close/>
              </a:path>
            </a:pathLst>
          </a:custGeom>
          <a:blipFill>
            <a:blip r:embed="rId3">
              <a:extLst>
                <a:ext uri="{96DAC541-7B7A-43D3-8B79-37D633B846F1}">
                  <asvg:svgBlip xmlns:asvg="http://schemas.microsoft.com/office/drawing/2016/SVG/main" r:embed="rId4"/>
                </a:ext>
              </a:extLst>
            </a:blip>
            <a:stretch>
              <a:fillRect l="0" t="-14" r="0" b="-14"/>
            </a:stretch>
          </a:blipFill>
        </p:spPr>
      </p:sp>
      <p:grpSp>
        <p:nvGrpSpPr>
          <p:cNvPr name="Group 5" id="5"/>
          <p:cNvGrpSpPr/>
          <p:nvPr/>
        </p:nvGrpSpPr>
        <p:grpSpPr>
          <a:xfrm rot="0">
            <a:off x="574946" y="123798"/>
            <a:ext cx="1538574" cy="1538574"/>
            <a:chOff x="0" y="0"/>
            <a:chExt cx="2051431" cy="2051431"/>
          </a:xfrm>
        </p:grpSpPr>
        <p:sp>
          <p:nvSpPr>
            <p:cNvPr name="Freeform 6" id="6"/>
            <p:cNvSpPr/>
            <p:nvPr/>
          </p:nvSpPr>
          <p:spPr>
            <a:xfrm flipH="false" flipV="false" rot="0">
              <a:off x="0" y="0"/>
              <a:ext cx="2051431" cy="2051431"/>
            </a:xfrm>
            <a:custGeom>
              <a:avLst/>
              <a:gdLst/>
              <a:ahLst/>
              <a:cxnLst/>
              <a:rect r="r" b="b" t="t" l="l"/>
              <a:pathLst>
                <a:path h="2051431" w="2051431">
                  <a:moveTo>
                    <a:pt x="0" y="0"/>
                  </a:moveTo>
                  <a:lnTo>
                    <a:pt x="2051431" y="0"/>
                  </a:lnTo>
                  <a:lnTo>
                    <a:pt x="2051431" y="2051431"/>
                  </a:lnTo>
                  <a:lnTo>
                    <a:pt x="0" y="2051431"/>
                  </a:lnTo>
                  <a:lnTo>
                    <a:pt x="0" y="0"/>
                  </a:lnTo>
                  <a:close/>
                </a:path>
              </a:pathLst>
            </a:custGeom>
            <a:blipFill>
              <a:blip r:embed="rId5"/>
              <a:stretch>
                <a:fillRect l="0" t="0" r="0" b="0"/>
              </a:stretch>
            </a:blipFill>
          </p:spPr>
        </p:sp>
      </p:grpSp>
      <p:grpSp>
        <p:nvGrpSpPr>
          <p:cNvPr name="Group 7" id="7"/>
          <p:cNvGrpSpPr/>
          <p:nvPr/>
        </p:nvGrpSpPr>
        <p:grpSpPr>
          <a:xfrm rot="0">
            <a:off x="5422166" y="123798"/>
            <a:ext cx="7443668" cy="1631534"/>
            <a:chOff x="0" y="0"/>
            <a:chExt cx="9924891" cy="2175378"/>
          </a:xfrm>
        </p:grpSpPr>
        <p:sp>
          <p:nvSpPr>
            <p:cNvPr name="Freeform 8" id="8"/>
            <p:cNvSpPr/>
            <p:nvPr/>
          </p:nvSpPr>
          <p:spPr>
            <a:xfrm flipH="false" flipV="false" rot="0">
              <a:off x="0" y="0"/>
              <a:ext cx="9924890" cy="2175378"/>
            </a:xfrm>
            <a:custGeom>
              <a:avLst/>
              <a:gdLst/>
              <a:ahLst/>
              <a:cxnLst/>
              <a:rect r="r" b="b" t="t" l="l"/>
              <a:pathLst>
                <a:path h="2175378" w="9924890">
                  <a:moveTo>
                    <a:pt x="0" y="0"/>
                  </a:moveTo>
                  <a:lnTo>
                    <a:pt x="9924890" y="0"/>
                  </a:lnTo>
                  <a:lnTo>
                    <a:pt x="9924890" y="2175378"/>
                  </a:lnTo>
                  <a:lnTo>
                    <a:pt x="0" y="2175378"/>
                  </a:lnTo>
                  <a:close/>
                </a:path>
              </a:pathLst>
            </a:custGeom>
            <a:solidFill>
              <a:srgbClr val="000000">
                <a:alpha val="0"/>
              </a:srgbClr>
            </a:solidFill>
          </p:spPr>
        </p:sp>
        <p:sp>
          <p:nvSpPr>
            <p:cNvPr name="TextBox 9" id="9"/>
            <p:cNvSpPr txBox="true"/>
            <p:nvPr/>
          </p:nvSpPr>
          <p:spPr>
            <a:xfrm>
              <a:off x="0" y="-85725"/>
              <a:ext cx="9924891" cy="2261103"/>
            </a:xfrm>
            <a:prstGeom prst="rect">
              <a:avLst/>
            </a:prstGeom>
          </p:spPr>
          <p:txBody>
            <a:bodyPr anchor="t" rtlCol="false" tIns="0" lIns="0" bIns="0" rIns="0"/>
            <a:lstStyle/>
            <a:p>
              <a:pPr algn="ctr">
                <a:lnSpc>
                  <a:spcPts val="6080"/>
                </a:lnSpc>
              </a:pPr>
              <a:r>
                <a:rPr lang="en-US" sz="4339" b="true">
                  <a:solidFill>
                    <a:srgbClr val="FFFFFF"/>
                  </a:solidFill>
                  <a:latin typeface="Noto Serif Bold"/>
                  <a:ea typeface="Noto Serif Bold"/>
                  <a:cs typeface="Noto Serif Bold"/>
                  <a:sym typeface="Noto Serif Bold"/>
                </a:rPr>
                <a:t>Trường Đại học Trà Vinh</a:t>
              </a:r>
            </a:p>
            <a:p>
              <a:pPr algn="ctr">
                <a:lnSpc>
                  <a:spcPts val="6080"/>
                </a:lnSpc>
              </a:pPr>
              <a:r>
                <a:rPr lang="en-US" sz="4339" b="true">
                  <a:solidFill>
                    <a:srgbClr val="FFFFFF"/>
                  </a:solidFill>
                  <a:latin typeface="Noto Serif Bold"/>
                  <a:ea typeface="Noto Serif Bold"/>
                  <a:cs typeface="Noto Serif Bold"/>
                  <a:sym typeface="Noto Serif Bold"/>
                </a:rPr>
                <a:t>Khoa Kỹ Thuật - Công nghệ</a:t>
              </a:r>
            </a:p>
          </p:txBody>
        </p:sp>
      </p:grpSp>
      <p:sp>
        <p:nvSpPr>
          <p:cNvPr name="TextBox 10" id="10"/>
          <p:cNvSpPr txBox="true"/>
          <p:nvPr/>
        </p:nvSpPr>
        <p:spPr>
          <a:xfrm rot="0">
            <a:off x="428143" y="2875031"/>
            <a:ext cx="13995918" cy="629906"/>
          </a:xfrm>
          <a:prstGeom prst="rect">
            <a:avLst/>
          </a:prstGeom>
        </p:spPr>
        <p:txBody>
          <a:bodyPr anchor="t" rtlCol="false" tIns="0" lIns="0" bIns="0" rIns="0">
            <a:spAutoFit/>
          </a:bodyPr>
          <a:lstStyle/>
          <a:p>
            <a:pPr algn="ctr">
              <a:lnSpc>
                <a:spcPts val="5180"/>
              </a:lnSpc>
            </a:pPr>
            <a:r>
              <a:rPr lang="en-US" b="true" sz="3700">
                <a:solidFill>
                  <a:srgbClr val="E90505"/>
                </a:solidFill>
                <a:latin typeface="Noto Sans Bold"/>
                <a:ea typeface="Noto Sans Bold"/>
                <a:cs typeface="Noto Sans Bold"/>
                <a:sym typeface="Noto Sans Bold"/>
              </a:rPr>
              <a:t>II.3 Mô hình phát triển phần mềm Agile (Scrum)</a:t>
            </a:r>
          </a:p>
        </p:txBody>
      </p:sp>
      <p:sp>
        <p:nvSpPr>
          <p:cNvPr name="TextBox 11" id="11"/>
          <p:cNvSpPr txBox="true"/>
          <p:nvPr/>
        </p:nvSpPr>
        <p:spPr>
          <a:xfrm rot="0">
            <a:off x="-1246944" y="1928156"/>
            <a:ext cx="16673550" cy="755002"/>
          </a:xfrm>
          <a:prstGeom prst="rect">
            <a:avLst/>
          </a:prstGeom>
        </p:spPr>
        <p:txBody>
          <a:bodyPr anchor="t" rtlCol="false" tIns="0" lIns="0" bIns="0" rIns="0">
            <a:spAutoFit/>
          </a:bodyPr>
          <a:lstStyle/>
          <a:p>
            <a:pPr algn="ctr">
              <a:lnSpc>
                <a:spcPts val="6160"/>
              </a:lnSpc>
            </a:pPr>
            <a:r>
              <a:rPr lang="en-US" b="true" sz="4400">
                <a:solidFill>
                  <a:srgbClr val="E90505"/>
                </a:solidFill>
                <a:latin typeface="Noto Sans Bold"/>
                <a:ea typeface="Noto Sans Bold"/>
                <a:cs typeface="Noto Sans Bold"/>
                <a:sym typeface="Noto Sans Bold"/>
              </a:rPr>
              <a:t>II. Cơ sở lý thuyết và xác định yêu cầu</a:t>
            </a:r>
          </a:p>
        </p:txBody>
      </p:sp>
      <p:sp>
        <p:nvSpPr>
          <p:cNvPr name="TextBox 12" id="12"/>
          <p:cNvSpPr txBox="true"/>
          <p:nvPr/>
        </p:nvSpPr>
        <p:spPr>
          <a:xfrm rot="0">
            <a:off x="735825" y="3773877"/>
            <a:ext cx="17259300" cy="952766"/>
          </a:xfrm>
          <a:prstGeom prst="rect">
            <a:avLst/>
          </a:prstGeom>
        </p:spPr>
        <p:txBody>
          <a:bodyPr anchor="t" rtlCol="false" tIns="0" lIns="0" bIns="0" rIns="0">
            <a:spAutoFit/>
          </a:bodyPr>
          <a:lstStyle/>
          <a:p>
            <a:pPr algn="just">
              <a:lnSpc>
                <a:spcPts val="3643"/>
              </a:lnSpc>
              <a:spcBef>
                <a:spcPct val="0"/>
              </a:spcBef>
            </a:pPr>
            <a:r>
              <a:rPr lang="en-US" b="true" sz="2599" u="sng">
                <a:solidFill>
                  <a:srgbClr val="000000"/>
                </a:solidFill>
                <a:latin typeface="Arial Bold"/>
                <a:ea typeface="Arial Bold"/>
                <a:cs typeface="Arial Bold"/>
                <a:sym typeface="Arial Bold"/>
              </a:rPr>
              <a:t>SPRINT 1:</a:t>
            </a:r>
          </a:p>
          <a:p>
            <a:pPr algn="just">
              <a:lnSpc>
                <a:spcPts val="3642"/>
              </a:lnSpc>
              <a:spcBef>
                <a:spcPct val="0"/>
              </a:spcBef>
            </a:pPr>
            <a:r>
              <a:rPr lang="en-US" sz="2599">
                <a:solidFill>
                  <a:srgbClr val="000000"/>
                </a:solidFill>
                <a:latin typeface="Arial"/>
                <a:ea typeface="Arial"/>
                <a:cs typeface="Arial"/>
                <a:sym typeface="Arial"/>
              </a:rPr>
              <a:t>Thiết kế CSDL: User, Movie, Showtimes, Bookings, BookingSeats</a:t>
            </a:r>
          </a:p>
        </p:txBody>
      </p:sp>
      <p:sp>
        <p:nvSpPr>
          <p:cNvPr name="TextBox 13" id="13"/>
          <p:cNvSpPr txBox="true"/>
          <p:nvPr/>
        </p:nvSpPr>
        <p:spPr>
          <a:xfrm rot="0">
            <a:off x="735825" y="4995582"/>
            <a:ext cx="12708013" cy="1336322"/>
          </a:xfrm>
          <a:prstGeom prst="rect">
            <a:avLst/>
          </a:prstGeom>
        </p:spPr>
        <p:txBody>
          <a:bodyPr anchor="t" rtlCol="false" tIns="0" lIns="0" bIns="0" rIns="0">
            <a:spAutoFit/>
          </a:bodyPr>
          <a:lstStyle/>
          <a:p>
            <a:pPr algn="just">
              <a:lnSpc>
                <a:spcPts val="3642"/>
              </a:lnSpc>
            </a:pPr>
            <a:r>
              <a:rPr lang="en-US" b="true" sz="2599" u="sng">
                <a:solidFill>
                  <a:srgbClr val="000000"/>
                </a:solidFill>
                <a:latin typeface="Arial Bold"/>
                <a:ea typeface="Arial Bold"/>
                <a:cs typeface="Arial Bold"/>
                <a:sym typeface="Arial Bold"/>
              </a:rPr>
              <a:t>SPRINT 2:</a:t>
            </a:r>
          </a:p>
          <a:p>
            <a:pPr algn="just">
              <a:lnSpc>
                <a:spcPts val="3362"/>
              </a:lnSpc>
              <a:spcBef>
                <a:spcPct val="0"/>
              </a:spcBef>
            </a:pPr>
            <a:r>
              <a:rPr lang="en-US" sz="2399">
                <a:solidFill>
                  <a:srgbClr val="000000"/>
                </a:solidFill>
                <a:latin typeface="Arial"/>
                <a:ea typeface="Arial"/>
                <a:cs typeface="Arial"/>
                <a:sym typeface="Arial"/>
              </a:rPr>
              <a:t>Đăng ký / Đăng nhập: API + giao diện + bảo mật (JWT)</a:t>
            </a:r>
          </a:p>
          <a:p>
            <a:pPr algn="just">
              <a:lnSpc>
                <a:spcPts val="3362"/>
              </a:lnSpc>
              <a:spcBef>
                <a:spcPct val="0"/>
              </a:spcBef>
            </a:pPr>
          </a:p>
        </p:txBody>
      </p:sp>
      <p:sp>
        <p:nvSpPr>
          <p:cNvPr name="TextBox 14" id="14"/>
          <p:cNvSpPr txBox="true"/>
          <p:nvPr/>
        </p:nvSpPr>
        <p:spPr>
          <a:xfrm rot="0">
            <a:off x="735825" y="6227129"/>
            <a:ext cx="12708013" cy="1755458"/>
          </a:xfrm>
          <a:prstGeom prst="rect">
            <a:avLst/>
          </a:prstGeom>
        </p:spPr>
        <p:txBody>
          <a:bodyPr anchor="t" rtlCol="false" tIns="0" lIns="0" bIns="0" rIns="0">
            <a:spAutoFit/>
          </a:bodyPr>
          <a:lstStyle/>
          <a:p>
            <a:pPr algn="just">
              <a:lnSpc>
                <a:spcPts val="3642"/>
              </a:lnSpc>
            </a:pPr>
            <a:r>
              <a:rPr lang="en-US" b="true" sz="2599" u="sng">
                <a:solidFill>
                  <a:srgbClr val="000000"/>
                </a:solidFill>
                <a:latin typeface="Arial Bold"/>
                <a:ea typeface="Arial Bold"/>
                <a:cs typeface="Arial Bold"/>
                <a:sym typeface="Arial Bold"/>
              </a:rPr>
              <a:t>SPRINT 3:</a:t>
            </a:r>
          </a:p>
          <a:p>
            <a:pPr algn="just">
              <a:lnSpc>
                <a:spcPts val="3362"/>
              </a:lnSpc>
              <a:spcBef>
                <a:spcPct val="0"/>
              </a:spcBef>
            </a:pPr>
            <a:r>
              <a:rPr lang="en-US" sz="2399">
                <a:solidFill>
                  <a:srgbClr val="000000"/>
                </a:solidFill>
                <a:latin typeface="Arial"/>
                <a:ea typeface="Arial"/>
                <a:cs typeface="Arial"/>
                <a:sym typeface="Arial"/>
              </a:rPr>
              <a:t>Xem danh sách phim: API lấy danh sách + hiển thị</a:t>
            </a:r>
          </a:p>
          <a:p>
            <a:pPr algn="just">
              <a:lnSpc>
                <a:spcPts val="3362"/>
              </a:lnSpc>
              <a:spcBef>
                <a:spcPct val="0"/>
              </a:spcBef>
            </a:pPr>
            <a:r>
              <a:rPr lang="en-US" sz="2399">
                <a:solidFill>
                  <a:srgbClr val="000000"/>
                </a:solidFill>
                <a:latin typeface="Arial"/>
                <a:ea typeface="Arial"/>
                <a:cs typeface="Arial"/>
                <a:sym typeface="Arial"/>
              </a:rPr>
              <a:t>Thêm suất chiếu (Admin): Form nhập, API thêm</a:t>
            </a:r>
          </a:p>
          <a:p>
            <a:pPr algn="just">
              <a:lnSpc>
                <a:spcPts val="3362"/>
              </a:lnSpc>
              <a:spcBef>
                <a:spcPct val="0"/>
              </a:spcBef>
            </a:pPr>
          </a:p>
        </p:txBody>
      </p:sp>
      <p:sp>
        <p:nvSpPr>
          <p:cNvPr name="TextBox 15" id="15"/>
          <p:cNvSpPr txBox="true"/>
          <p:nvPr/>
        </p:nvSpPr>
        <p:spPr>
          <a:xfrm rot="0">
            <a:off x="735825" y="7817804"/>
            <a:ext cx="12708013" cy="1755422"/>
          </a:xfrm>
          <a:prstGeom prst="rect">
            <a:avLst/>
          </a:prstGeom>
        </p:spPr>
        <p:txBody>
          <a:bodyPr anchor="t" rtlCol="false" tIns="0" lIns="0" bIns="0" rIns="0">
            <a:spAutoFit/>
          </a:bodyPr>
          <a:lstStyle/>
          <a:p>
            <a:pPr algn="just">
              <a:lnSpc>
                <a:spcPts val="3642"/>
              </a:lnSpc>
            </a:pPr>
            <a:r>
              <a:rPr lang="en-US" b="true" sz="2599" u="sng">
                <a:solidFill>
                  <a:srgbClr val="000000"/>
                </a:solidFill>
                <a:latin typeface="Arial Bold"/>
                <a:ea typeface="Arial Bold"/>
                <a:cs typeface="Arial Bold"/>
                <a:sym typeface="Arial Bold"/>
              </a:rPr>
              <a:t>SPRINT 4:</a:t>
            </a:r>
          </a:p>
          <a:p>
            <a:pPr algn="just">
              <a:lnSpc>
                <a:spcPts val="3362"/>
              </a:lnSpc>
              <a:spcBef>
                <a:spcPct val="0"/>
              </a:spcBef>
            </a:pPr>
            <a:r>
              <a:rPr lang="en-US" sz="2399">
                <a:solidFill>
                  <a:srgbClr val="000000"/>
                </a:solidFill>
                <a:latin typeface="Arial"/>
                <a:ea typeface="Arial"/>
                <a:cs typeface="Arial"/>
                <a:sym typeface="Arial"/>
              </a:rPr>
              <a:t>K</a:t>
            </a:r>
            <a:r>
              <a:rPr lang="en-US" sz="2399">
                <a:solidFill>
                  <a:srgbClr val="000000"/>
                </a:solidFill>
                <a:latin typeface="Arial"/>
                <a:ea typeface="Arial"/>
                <a:cs typeface="Arial"/>
                <a:sym typeface="Arial"/>
              </a:rPr>
              <a:t>iểm thử toàn bộ hệ thống (UI + API), sửa lỗi</a:t>
            </a:r>
          </a:p>
          <a:p>
            <a:pPr algn="just">
              <a:lnSpc>
                <a:spcPts val="3362"/>
              </a:lnSpc>
              <a:spcBef>
                <a:spcPct val="0"/>
              </a:spcBef>
            </a:pPr>
            <a:r>
              <a:rPr lang="en-US" sz="2399">
                <a:solidFill>
                  <a:srgbClr val="000000"/>
                </a:solidFill>
                <a:latin typeface="Arial"/>
                <a:ea typeface="Arial"/>
                <a:cs typeface="Arial"/>
                <a:sym typeface="Arial"/>
              </a:rPr>
              <a:t>Tối ưu hiệu suất, giao diện responsive, và trải nghiệm người dùng</a:t>
            </a:r>
          </a:p>
          <a:p>
            <a:pPr algn="just">
              <a:lnSpc>
                <a:spcPts val="3362"/>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DAGfdteJOp8</dc:identifier>
  <dcterms:modified xsi:type="dcterms:W3CDTF">2011-08-01T06:04:30Z</dcterms:modified>
  <cp:revision>1</cp:revision>
  <dc:title>Báo_cáo</dc:title>
</cp:coreProperties>
</file>