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0" r:id="rId4"/>
    <p:sldId id="262" r:id="rId5"/>
    <p:sldId id="264" r:id="rId6"/>
    <p:sldId id="265" r:id="rId7"/>
    <p:sldId id="280" r:id="rId8"/>
    <p:sldId id="279" r:id="rId9"/>
    <p:sldId id="267" r:id="rId10"/>
    <p:sldId id="266" r:id="rId11"/>
    <p:sldId id="268" r:id="rId12"/>
    <p:sldId id="269" r:id="rId13"/>
    <p:sldId id="270" r:id="rId14"/>
    <p:sldId id="278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1" r:id="rId23"/>
    <p:sldId id="28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100" d="100"/>
          <a:sy n="100" d="100"/>
        </p:scale>
        <p:origin x="-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5205" y="1109028"/>
            <a:ext cx="9144000" cy="2387600"/>
          </a:xfrm>
        </p:spPr>
        <p:txBody>
          <a:bodyPr/>
          <a:lstStyle/>
          <a:p>
            <a:pPr algn="ctr"/>
            <a:r>
              <a:rPr lang="en-US" altLang="zh-CN" sz="4800" dirty="0"/>
              <a:t>Spring Security + OAuth2 + </a:t>
            </a:r>
            <a:r>
              <a:rPr lang="en-US" altLang="zh-CN" sz="4800" dirty="0" err="1"/>
              <a:t>Jwt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1400" dirty="0"/>
              <a:t>从入门到精通再到删库</a:t>
            </a:r>
            <a:r>
              <a:rPr lang="zh-CN" altLang="en-US" sz="1400" dirty="0" smtClean="0"/>
              <a:t>跑路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2275" y="754380"/>
            <a:ext cx="961644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Spring Security是如何完成身份认证的？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 、用户名和密码被过滤器获取到，封装成 Authentication,通常情况下是</a:t>
            </a:r>
          </a:p>
          <a:p>
            <a:pPr algn="l"/>
            <a:r>
              <a:rPr lang="zh-CN" altLang="en-US" dirty="0"/>
              <a:t> UsernamePasswordAuthenticationToken这个实现类。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2 、AuthenticationManager 身份管理器负责验证这个 Authentication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3 、认证成功后， AuthenticationManager身份管理器返回一个被填充满了信息的（</a:t>
            </a:r>
          </a:p>
          <a:p>
            <a:pPr algn="l"/>
            <a:r>
              <a:rPr lang="zh-CN" altLang="en-US" dirty="0"/>
              <a:t>包括上面提到的权限信息，身份信息，细节信息，但密码通常会被移除） Authentication实例。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4 、SecurityContextHolder安全上下文容器将第3步填充了信息的 Authentication，</a:t>
            </a:r>
          </a:p>
          <a:p>
            <a:pPr algn="l"/>
            <a:r>
              <a:rPr lang="zh-CN" altLang="en-US" dirty="0"/>
              <a:t>通过SecurityContextHolder.getContext().setAuthentication(…)方法，设置到其中。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UsernamePasswordAuthenticationFilter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9485" y="1289050"/>
            <a:ext cx="9708515" cy="3968750"/>
          </a:xfrm>
        </p:spPr>
        <p:txBody>
          <a:bodyPr/>
          <a:lstStyle/>
          <a:p>
            <a:pPr algn="l"/>
            <a:r>
              <a:rPr lang="zh-CN" altLang="en-US" dirty="0"/>
              <a:t>UserDetails与UserDetailsService</a:t>
            </a:r>
          </a:p>
          <a:p>
            <a:pPr algn="l"/>
            <a:r>
              <a:rPr lang="en-US" altLang="zh-CN" sz="1800" dirty="0"/>
              <a:t>         1)</a:t>
            </a:r>
            <a:r>
              <a:rPr lang="en-US" altLang="zh-CN" sz="1800" dirty="0" err="1"/>
              <a:t>UserDetails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userDetails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userDetailsService.loadByUsername</a:t>
            </a:r>
            <a:r>
              <a:rPr lang="en-US" altLang="zh-CN" sz="1800" dirty="0"/>
              <a:t>(username);</a:t>
            </a:r>
            <a:endParaRPr lang="zh-CN" altLang="en-US" sz="1800" dirty="0"/>
          </a:p>
          <a:p>
            <a:pPr algn="l"/>
            <a:r>
              <a:rPr lang="en-US" altLang="zh-CN" sz="1800" dirty="0">
                <a:sym typeface="+mn-ea"/>
              </a:rPr>
              <a:t>         2)</a:t>
            </a:r>
            <a:r>
              <a:rPr lang="en-US" altLang="zh-CN" sz="1800" dirty="0" err="1">
                <a:sym typeface="+mn-ea"/>
              </a:rPr>
              <a:t>authentication.getCredential</a:t>
            </a:r>
            <a:r>
              <a:rPr lang="en-US" altLang="zh-CN" sz="1800" dirty="0">
                <a:sym typeface="+mn-ea"/>
              </a:rPr>
              <a:t>()</a:t>
            </a:r>
            <a:r>
              <a:rPr lang="zh-CN" altLang="en-US" sz="1800" dirty="0">
                <a:sym typeface="+mn-ea"/>
              </a:rPr>
              <a:t>与</a:t>
            </a:r>
            <a:r>
              <a:rPr lang="en-US" altLang="zh-CN" sz="1800" dirty="0">
                <a:sym typeface="+mn-ea"/>
              </a:rPr>
              <a:t>u</a:t>
            </a:r>
            <a:r>
              <a:rPr lang="zh-CN" altLang="en-US" sz="1800" dirty="0">
                <a:sym typeface="+mn-ea"/>
              </a:rPr>
              <a:t>serDetails</a:t>
            </a:r>
            <a:r>
              <a:rPr lang="en-US" altLang="zh-CN" sz="1800" dirty="0">
                <a:sym typeface="+mn-ea"/>
              </a:rPr>
              <a:t>.</a:t>
            </a:r>
            <a:r>
              <a:rPr lang="en-US" altLang="zh-CN" sz="1800" dirty="0" err="1">
                <a:sym typeface="+mn-ea"/>
              </a:rPr>
              <a:t>getPassword</a:t>
            </a:r>
            <a:r>
              <a:rPr lang="en-US" altLang="zh-CN" sz="1800" dirty="0">
                <a:sym typeface="+mn-ea"/>
              </a:rPr>
              <a:t>()</a:t>
            </a:r>
            <a:r>
              <a:rPr lang="zh-CN" altLang="en-US" sz="1800" dirty="0">
                <a:sym typeface="+mn-ea"/>
              </a:rPr>
              <a:t>对比</a:t>
            </a:r>
            <a:endParaRPr lang="en-US" altLang="zh-CN" sz="1800" dirty="0">
              <a:sym typeface="+mn-ea"/>
            </a:endParaRPr>
          </a:p>
          <a:p>
            <a:pPr algn="l"/>
            <a:r>
              <a:rPr lang="en-US" altLang="zh-CN" sz="1800" dirty="0">
                <a:sym typeface="+mn-ea"/>
              </a:rPr>
              <a:t>         3)</a:t>
            </a:r>
            <a:r>
              <a:rPr lang="en-US" altLang="zh-CN" sz="1800" dirty="0" err="1">
                <a:sym typeface="+mn-ea"/>
              </a:rPr>
              <a:t>authentiction.setAuthenticated</a:t>
            </a:r>
            <a:r>
              <a:rPr lang="en-US" altLang="zh-CN" sz="1800" dirty="0">
                <a:sym typeface="+mn-ea"/>
              </a:rPr>
              <a:t>(true);</a:t>
            </a:r>
          </a:p>
          <a:p>
            <a:pPr algn="l"/>
            <a:r>
              <a:rPr lang="en-US" altLang="zh-CN" sz="1800" dirty="0">
                <a:sym typeface="+mn-ea"/>
              </a:rPr>
              <a:t>         4)</a:t>
            </a:r>
            <a:r>
              <a:rPr lang="en-US" altLang="zh-CN" sz="1800" dirty="0" err="1">
                <a:sym typeface="+mn-ea"/>
              </a:rPr>
              <a:t>authentication.getAuthorities</a:t>
            </a:r>
            <a:r>
              <a:rPr lang="en-US" altLang="zh-CN" sz="1800" dirty="0">
                <a:sym typeface="+mn-ea"/>
              </a:rPr>
              <a:t>() = </a:t>
            </a:r>
            <a:r>
              <a:rPr lang="en-US" altLang="zh-CN" sz="1800" dirty="0" err="1">
                <a:sym typeface="+mn-ea"/>
              </a:rPr>
              <a:t>userDetails.getAuthorities</a:t>
            </a:r>
            <a:r>
              <a:rPr lang="en-US" altLang="zh-CN" sz="1800" dirty="0">
                <a:sym typeface="+mn-ea"/>
              </a:rPr>
              <a:t>();</a:t>
            </a:r>
          </a:p>
          <a:p>
            <a:pPr algn="l"/>
            <a:r>
              <a:rPr lang="en-US" altLang="zh-CN" sz="1800" dirty="0">
                <a:sym typeface="+mn-ea"/>
              </a:rPr>
              <a:t>         5)</a:t>
            </a:r>
            <a:r>
              <a:rPr lang="en-US" altLang="zh-CN" sz="1800" dirty="0" err="1">
                <a:sym typeface="+mn-ea"/>
              </a:rPr>
              <a:t>authentication.getPrincipal</a:t>
            </a:r>
            <a:r>
              <a:rPr lang="en-US" altLang="zh-CN" sz="1800" dirty="0">
                <a:sym typeface="+mn-ea"/>
              </a:rPr>
              <a:t>() = </a:t>
            </a:r>
            <a:r>
              <a:rPr lang="en-US" altLang="zh-CN" sz="1800" dirty="0" err="1">
                <a:sym typeface="+mn-ea"/>
              </a:rPr>
              <a:t>userDetails</a:t>
            </a:r>
            <a:r>
              <a:rPr lang="en-US" altLang="zh-CN" sz="1800" dirty="0">
                <a:sym typeface="+mn-ea"/>
              </a:rPr>
              <a:t>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2910" y="5980430"/>
            <a:ext cx="2352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任务：自己实现一个认证提供者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78470" y="89852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核心的架构图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08680" y="2484120"/>
            <a:ext cx="265303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AutenticationProvider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799080" y="1534160"/>
            <a:ext cx="3683635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ProviderManager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448685" y="688975"/>
            <a:ext cx="2480310" cy="3987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AuthenticationManager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9565" y="3658870"/>
            <a:ext cx="2342515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..........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7510" y="2484120"/>
            <a:ext cx="240157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AutenticationProvider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531610" y="2484120"/>
            <a:ext cx="2375535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AutenticationProvider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70885" y="3658870"/>
            <a:ext cx="330708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DaoAuthenticationManager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459345" y="3658870"/>
            <a:ext cx="283083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597910" y="4832985"/>
            <a:ext cx="265303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Authentication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459345" y="4832985"/>
            <a:ext cx="2830830" cy="3987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4624705" y="1145540"/>
            <a:ext cx="1651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558290" y="1838325"/>
            <a:ext cx="1311910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</p:cNvCxnSpPr>
          <p:nvPr/>
        </p:nvCxnSpPr>
        <p:spPr>
          <a:xfrm>
            <a:off x="4641215" y="1932940"/>
            <a:ext cx="107315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2" idx="0"/>
          </p:cNvCxnSpPr>
          <p:nvPr/>
        </p:nvCxnSpPr>
        <p:spPr>
          <a:xfrm>
            <a:off x="6482715" y="1733550"/>
            <a:ext cx="1236980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488440" y="2980055"/>
            <a:ext cx="0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668520" y="2975610"/>
            <a:ext cx="398780" cy="62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3"/>
            <a:endCxn id="14" idx="1"/>
          </p:cNvCxnSpPr>
          <p:nvPr/>
        </p:nvCxnSpPr>
        <p:spPr>
          <a:xfrm>
            <a:off x="6577965" y="3858260"/>
            <a:ext cx="881380" cy="3175"/>
          </a:xfrm>
          <a:prstGeom prst="curvedConnector2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6" idx="0"/>
          </p:cNvCxnSpPr>
          <p:nvPr/>
        </p:nvCxnSpPr>
        <p:spPr>
          <a:xfrm>
            <a:off x="8874760" y="4057650"/>
            <a:ext cx="0" cy="7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5400000" flipV="1">
            <a:off x="4554220" y="4465320"/>
            <a:ext cx="601345" cy="6985"/>
          </a:xfrm>
          <a:prstGeom prst="curvedConnector3">
            <a:avLst>
              <a:gd name="adj1" fmla="val 50053"/>
            </a:avLst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6" idx="1"/>
          </p:cNvCxnSpPr>
          <p:nvPr/>
        </p:nvCxnSpPr>
        <p:spPr>
          <a:xfrm>
            <a:off x="5984240" y="5031105"/>
            <a:ext cx="1475105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81470" y="35547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依赖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9320" y="205486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委托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833870" y="192468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委托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87855" y="18815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委托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851400" y="307721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实现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732270" y="46628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对比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68520" y="1145540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6955" y="1423035"/>
            <a:ext cx="3181350" cy="2339340"/>
          </a:xfrm>
        </p:spPr>
        <p:txBody>
          <a:bodyPr/>
          <a:lstStyle/>
          <a:p>
            <a:pPr algn="l"/>
            <a:r>
              <a:rPr lang="zh-CN" altLang="en-US" sz="1800" b="1"/>
              <a:t>第三部分</a:t>
            </a:r>
            <a:r>
              <a:rPr lang="zh-CN" altLang="en-US"/>
              <a:t> </a:t>
            </a:r>
            <a:r>
              <a:rPr lang="en-US" altLang="zh-CN" sz="1800" b="1"/>
              <a:t>Spring OAuth2 + JWT</a:t>
            </a:r>
          </a:p>
          <a:p>
            <a:pPr algn="l"/>
            <a:endParaRPr lang="en-US" altLang="zh-CN" sz="1800" b="1"/>
          </a:p>
          <a:p>
            <a:pPr algn="ctr"/>
            <a:r>
              <a:rPr lang="en-US" altLang="zh-CN" sz="1800" b="1"/>
              <a:t>1</a:t>
            </a:r>
            <a:r>
              <a:rPr lang="zh-CN" altLang="en-US" sz="1800" b="1"/>
              <a:t>、授权服务器</a:t>
            </a:r>
          </a:p>
          <a:p>
            <a:pPr algn="ctr"/>
            <a:endParaRPr lang="zh-CN" altLang="en-US" sz="1800" b="1"/>
          </a:p>
          <a:p>
            <a:pPr algn="ctr"/>
            <a:r>
              <a:rPr lang="en-US" altLang="zh-CN" sz="1800" b="1"/>
              <a:t>2</a:t>
            </a:r>
            <a:r>
              <a:rPr lang="zh-CN" altLang="en-US" sz="1800" b="1"/>
              <a:t>、资源服务器</a:t>
            </a:r>
            <a:endParaRPr lang="en-US" altLang="zh-CN" sz="1800" b="1"/>
          </a:p>
          <a:p>
            <a:pPr algn="l"/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5560" y="995680"/>
            <a:ext cx="73450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授权服务器</a:t>
            </a:r>
          </a:p>
          <a:p>
            <a:pPr algn="ctr"/>
            <a:endParaRPr lang="en-US" altLang="zh-CN" sz="2400" b="1" dirty="0"/>
          </a:p>
          <a:p>
            <a:r>
              <a:rPr lang="zh-CN" altLang="en-US" sz="1400" b="1" dirty="0"/>
              <a:t>授权码端点</a:t>
            </a:r>
            <a:endParaRPr lang="en-US" altLang="zh-CN" dirty="0"/>
          </a:p>
          <a:p>
            <a:r>
              <a:rPr lang="en-US" altLang="zh-CN" dirty="0" err="1"/>
              <a:t>AuthorizationEndpoint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b="1" dirty="0"/>
              <a:t>凭证端点</a:t>
            </a:r>
            <a:endParaRPr lang="en-US" altLang="zh-CN" dirty="0"/>
          </a:p>
          <a:p>
            <a:r>
              <a:rPr lang="en-US" altLang="zh-CN" dirty="0" err="1"/>
              <a:t>TokenEndpoint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b="1" dirty="0"/>
              <a:t>关键过滤器</a:t>
            </a:r>
            <a:endParaRPr lang="en-US" altLang="zh-CN" dirty="0"/>
          </a:p>
          <a:p>
            <a:r>
              <a:rPr lang="en-US" altLang="zh-CN" dirty="0" err="1"/>
              <a:t>ClientCredentialsTokenEndpointFilter</a:t>
            </a:r>
            <a:r>
              <a:rPr lang="zh-CN" altLang="en-US" dirty="0"/>
              <a:t>（</a:t>
            </a:r>
            <a:r>
              <a:rPr lang="en-US" altLang="zh-CN" dirty="0" err="1">
                <a:sym typeface="+mn-ea"/>
              </a:rPr>
              <a:t>ClientDetailsUserDetailsService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095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23190"/>
            <a:ext cx="9753600" cy="63601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dirty="0">
                <a:sym typeface="+mn-ea"/>
              </a:rPr>
              <a:t>如何产生</a:t>
            </a:r>
            <a:r>
              <a:rPr lang="en-US" altLang="zh-CN" dirty="0">
                <a:sym typeface="+mn-ea"/>
              </a:rPr>
              <a:t>token</a:t>
            </a:r>
            <a:r>
              <a:rPr lang="zh-CN" altLang="en-US" dirty="0">
                <a:sym typeface="+mn-ea"/>
              </a:rPr>
              <a:t>的？</a:t>
            </a:r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TokenEndpoint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CompositeTokenGranter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：</a:t>
            </a:r>
          </a:p>
          <a:p>
            <a:pPr algn="l"/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			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TokenGranter</a:t>
            </a:r>
            <a:r>
              <a:rPr lang="en-US" altLang="zh-CN" dirty="0"/>
              <a:t>(</a:t>
            </a:r>
            <a:r>
              <a:rPr lang="en-US" altLang="zh-CN" dirty="0" err="1"/>
              <a:t>ResourceOwnerPasswordTokenGranter</a:t>
            </a:r>
            <a:r>
              <a:rPr lang="en-US" altLang="zh-CN" dirty="0"/>
              <a:t>):</a:t>
            </a:r>
          </a:p>
          <a:p>
            <a:pPr algn="l"/>
            <a:r>
              <a:rPr lang="en-US" altLang="zh-CN" dirty="0"/>
              <a:t>	1) </a:t>
            </a:r>
            <a:r>
              <a:rPr lang="zh-CN" altLang="en-US" dirty="0"/>
              <a:t>认证用户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authenticationManager.authenticate</a:t>
            </a:r>
            <a:r>
              <a:rPr lang="en-US" altLang="zh-CN" dirty="0"/>
              <a:t>(</a:t>
            </a:r>
            <a:r>
              <a:rPr lang="en-US" altLang="zh-CN" dirty="0" err="1"/>
              <a:t>UsernamePasswordToken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	2) </a:t>
            </a:r>
            <a:r>
              <a:rPr lang="zh-CN" altLang="en-US" dirty="0"/>
              <a:t>生成</a:t>
            </a:r>
            <a:r>
              <a:rPr lang="en-US" altLang="zh-CN" dirty="0" err="1"/>
              <a:t>access_token</a:t>
            </a:r>
            <a:endParaRPr lang="en-US" altLang="zh-CN" dirty="0"/>
          </a:p>
          <a:p>
            <a:pPr algn="l"/>
            <a:r>
              <a:rPr lang="en-US" altLang="zh-CN" dirty="0"/>
              <a:t>	3) </a:t>
            </a:r>
            <a:r>
              <a:rPr lang="zh-CN" altLang="en-US" dirty="0"/>
              <a:t>如果是</a:t>
            </a:r>
            <a:r>
              <a:rPr lang="en-US" altLang="zh-CN" dirty="0" err="1"/>
              <a:t>Jwt</a:t>
            </a:r>
            <a:r>
              <a:rPr lang="zh-CN" altLang="en-US" dirty="0"/>
              <a:t>，accessTokenEnhancer.enhance</a:t>
            </a:r>
            <a:r>
              <a:rPr lang="en-US" altLang="zh-CN" dirty="0"/>
              <a:t>(</a:t>
            </a:r>
            <a:r>
              <a:rPr lang="en-US" altLang="zh-CN" dirty="0" err="1"/>
              <a:t>aceess_token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	4) </a:t>
            </a:r>
            <a:r>
              <a:rPr lang="zh-CN" altLang="en-US" dirty="0"/>
              <a:t>返回</a:t>
            </a:r>
            <a:r>
              <a:rPr lang="en-US" altLang="zh-CN" dirty="0" err="1"/>
              <a:t>acces_token</a:t>
            </a:r>
            <a:endParaRPr lang="zh-CN" altLang="en-US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3170" y="1098550"/>
            <a:ext cx="6067425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720725"/>
            <a:ext cx="9563100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000" y="516255"/>
            <a:ext cx="9144000" cy="4697095"/>
          </a:xfrm>
        </p:spPr>
        <p:txBody>
          <a:bodyPr/>
          <a:lstStyle/>
          <a:p>
            <a:r>
              <a:rPr lang="zh-CN" altLang="en-US" b="1" dirty="0"/>
              <a:t>资源服务器</a:t>
            </a:r>
          </a:p>
          <a:p>
            <a:endParaRPr lang="zh-CN" altLang="en-US" sz="1800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、OAuth2AuthenticationProcessingFilter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、OAuth2AuthenticationManager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895" y="1546225"/>
            <a:ext cx="829627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52115" y="2997200"/>
            <a:ext cx="5726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http://www.ruanyifeng.com/blog/2014/05/oauth_2_0.html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https://account.aliyun.com/login/login.htm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1040" y="910590"/>
            <a:ext cx="2381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/>
              <a:t>第一部分</a:t>
            </a:r>
            <a:r>
              <a:rPr lang="en-US" altLang="zh-CN" sz="2400" b="1"/>
              <a:t>OAuth2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200" y="871855"/>
            <a:ext cx="9144000" cy="4182745"/>
          </a:xfrm>
        </p:spPr>
        <p:txBody>
          <a:bodyPr/>
          <a:lstStyle/>
          <a:p>
            <a:r>
              <a:rPr lang="en-US" altLang="zh-CN"/>
              <a:t>Spring Social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8937" y="349315"/>
            <a:ext cx="7469212" cy="47140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1797" y="559558"/>
            <a:ext cx="4556411" cy="4135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412" y="633616"/>
            <a:ext cx="4258574" cy="22324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448" y="3808902"/>
            <a:ext cx="4123007" cy="18822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5838" y="1514902"/>
            <a:ext cx="418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/>
              <a:t>谢 谢 聆 听</a:t>
            </a:r>
            <a:endParaRPr lang="en-US" altLang="zh-CN" sz="66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9575" y="2189480"/>
            <a:ext cx="1764030" cy="2841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</a:p>
          <a:p>
            <a:pPr algn="ctr"/>
            <a:r>
              <a:rPr lang="en-US" altLang="zh-CN"/>
              <a:t>(</a:t>
            </a:r>
            <a:r>
              <a:rPr lang="zh-CN" altLang="en-US"/>
              <a:t>云冲印</a:t>
            </a:r>
            <a:r>
              <a:rPr lang="en-US" altLang="zh-CN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7331075" y="2481580"/>
            <a:ext cx="3103245" cy="192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Authorization Server</a:t>
            </a:r>
          </a:p>
          <a:p>
            <a:pPr algn="ctr"/>
            <a:r>
              <a:rPr lang="en-US" altLang="zh-CN"/>
              <a:t>(QQ</a:t>
            </a:r>
            <a:r>
              <a:rPr lang="zh-CN" altLang="en-US"/>
              <a:t>认证平台</a:t>
            </a:r>
            <a:r>
              <a:rPr lang="en-US" altLang="zh-CN"/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705" y="176530"/>
            <a:ext cx="2574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提供了</a:t>
            </a:r>
            <a:r>
              <a:rPr lang="en-US" altLang="zh-CN"/>
              <a:t>OAuth2</a:t>
            </a:r>
            <a:r>
              <a:rPr lang="zh-CN" altLang="en-US"/>
              <a:t>服务的</a:t>
            </a:r>
            <a:r>
              <a:rPr lang="en-US" altLang="zh-CN"/>
              <a:t>QQ</a:t>
            </a:r>
            <a:endParaRPr lang="en-US" altLang="zh-CN" sz="12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684905" y="3566160"/>
            <a:ext cx="3344545" cy="18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42765" y="204216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、授权码请求</a:t>
            </a:r>
          </a:p>
        </p:txBody>
      </p:sp>
      <p:sp>
        <p:nvSpPr>
          <p:cNvPr id="9" name="矩形 8"/>
          <p:cNvSpPr/>
          <p:nvPr/>
        </p:nvSpPr>
        <p:spPr>
          <a:xfrm>
            <a:off x="7691755" y="1040765"/>
            <a:ext cx="2381250" cy="879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Resource Owner</a:t>
            </a:r>
          </a:p>
          <a:p>
            <a:pPr algn="ctr"/>
            <a:r>
              <a:rPr lang="en-US" altLang="zh-CN"/>
              <a:t>(</a:t>
            </a:r>
            <a:r>
              <a:rPr lang="zh-CN" altLang="en-US"/>
              <a:t>用户</a:t>
            </a:r>
            <a:r>
              <a:rPr lang="en-US" altLang="zh-CN"/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91755" y="205232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、是否授权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8135620" y="1971675"/>
            <a:ext cx="508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678670" y="1971675"/>
            <a:ext cx="762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317355" y="2042160"/>
            <a:ext cx="101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、同意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4399280" y="2639695"/>
            <a:ext cx="1661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、授权码</a:t>
            </a:r>
            <a:r>
              <a:rPr lang="en-US" altLang="zh-CN"/>
              <a:t>code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691255" y="2910840"/>
            <a:ext cx="333819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91255" y="2266315"/>
            <a:ext cx="334708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85945" y="330390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、访问凭证请求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85945" y="3926840"/>
            <a:ext cx="2652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、访问凭证</a:t>
            </a:r>
            <a:r>
              <a:rPr lang="en-US" altLang="zh-CN"/>
              <a:t>Access Token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3684905" y="4168140"/>
            <a:ext cx="336423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91255" y="4812665"/>
            <a:ext cx="339725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80535" y="4618990"/>
            <a:ext cx="2355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、访问受保护的资源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-17145" y="544830"/>
            <a:ext cx="6044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/>
              <a:t>（准备工作，云冲印需要现在</a:t>
            </a:r>
            <a:r>
              <a:rPr lang="en-US" altLang="zh-CN" sz="1200"/>
              <a:t>QQ</a:t>
            </a:r>
            <a:r>
              <a:rPr lang="zh-CN" altLang="en-US" sz="1200"/>
              <a:t>的</a:t>
            </a:r>
            <a:r>
              <a:rPr lang="en-US" altLang="zh-CN" sz="1200"/>
              <a:t>OAuth2</a:t>
            </a:r>
            <a:r>
              <a:rPr lang="zh-CN" altLang="en-US" sz="1200"/>
              <a:t>的平台完成注册，填写回调地址等关键信息）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955" y="6272530"/>
            <a:ext cx="3840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问题：为什么授权码请求之后需要再次换取访问凭证？</a:t>
            </a:r>
          </a:p>
        </p:txBody>
      </p:sp>
      <p:sp>
        <p:nvSpPr>
          <p:cNvPr id="26" name="矩形 25"/>
          <p:cNvSpPr/>
          <p:nvPr/>
        </p:nvSpPr>
        <p:spPr>
          <a:xfrm>
            <a:off x="7330440" y="4664710"/>
            <a:ext cx="3103245" cy="6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Resource Server</a:t>
            </a:r>
          </a:p>
          <a:p>
            <a:pPr algn="ctr"/>
            <a:r>
              <a:rPr lang="en-US" altLang="zh-CN"/>
              <a:t>(QQ</a:t>
            </a:r>
            <a:r>
              <a:rPr lang="zh-CN" altLang="en-US"/>
              <a:t>空间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21055"/>
            <a:ext cx="9144000" cy="4001135"/>
          </a:xfrm>
        </p:spPr>
        <p:txBody>
          <a:bodyPr>
            <a:normAutofit fontScale="52500" lnSpcReduction="20000"/>
          </a:bodyPr>
          <a:lstStyle/>
          <a:p>
            <a:r>
              <a:rPr lang="en-US" altLang="zh-CN" sz="4800" b="1"/>
              <a:t>OAuth2</a:t>
            </a:r>
            <a:r>
              <a:rPr lang="zh-CN" altLang="en-US" sz="4800" b="1"/>
              <a:t>的几种模式</a:t>
            </a:r>
            <a:endParaRPr lang="zh-CN" altLang="en-US"/>
          </a:p>
          <a:p>
            <a:pPr algn="l"/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zh-CN" altLang="en-US" sz="3600" b="1"/>
              <a:t>授权码模式</a:t>
            </a:r>
            <a:r>
              <a:rPr lang="zh-CN" altLang="en-US" sz="3600"/>
              <a:t>（</a:t>
            </a:r>
            <a:r>
              <a:rPr lang="en-US" altLang="zh-CN" sz="3600"/>
              <a:t>authorization code</a:t>
            </a:r>
            <a:r>
              <a:rPr lang="zh-CN" altLang="en-US" sz="3600"/>
              <a:t>）</a:t>
            </a:r>
          </a:p>
          <a:p>
            <a:pPr algn="l"/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zh-CN" altLang="en-US" sz="3600" b="1"/>
              <a:t>简化模式</a:t>
            </a:r>
            <a:r>
              <a:rPr lang="zh-CN" altLang="en-US" sz="3600"/>
              <a:t>（</a:t>
            </a:r>
            <a:r>
              <a:rPr lang="en-US" altLang="zh-CN" sz="3600"/>
              <a:t>implicit</a:t>
            </a:r>
            <a:r>
              <a:rPr lang="zh-CN" altLang="en-US" sz="3600"/>
              <a:t>）</a:t>
            </a:r>
          </a:p>
          <a:p>
            <a:pPr algn="l"/>
            <a:r>
              <a:rPr sz="3600">
                <a:sym typeface="+mn-ea"/>
              </a:rPr>
              <a:t>      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跳过授权码，不需要验证客户端，用户认证后直接下发access_token，而不是code。</a:t>
            </a:r>
            <a:endParaRPr lang="zh-CN" altLang="en-US" sz="3600"/>
          </a:p>
          <a:p>
            <a:pPr algn="l"/>
            <a:r>
              <a:rPr lang="en-US" altLang="zh-CN" sz="3600"/>
              <a:t>3</a:t>
            </a:r>
            <a:r>
              <a:rPr lang="zh-CN" altLang="en-US" sz="3600"/>
              <a:t>、</a:t>
            </a:r>
            <a:r>
              <a:rPr lang="zh-CN" altLang="en-US" sz="3600" b="1"/>
              <a:t>密码模式</a:t>
            </a:r>
            <a:r>
              <a:rPr lang="zh-CN" altLang="en-US" sz="3600"/>
              <a:t>（</a:t>
            </a:r>
            <a:r>
              <a:rPr lang="en-US" altLang="zh-CN" sz="3600"/>
              <a:t>password</a:t>
            </a:r>
            <a:r>
              <a:rPr lang="zh-CN" altLang="en-US" sz="3600"/>
              <a:t>）</a:t>
            </a:r>
          </a:p>
          <a:p>
            <a:pPr algn="l"/>
            <a:r>
              <a:rPr sz="3600">
                <a:sym typeface="+mn-ea"/>
              </a:rPr>
              <a:t>      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用户向客户端提供自己的用户名和密码。用户对客户端非常信任，一般客户端和授权系统都是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公司内部系统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，或者</a:t>
            </a:r>
          </a:p>
          <a:p>
            <a:pPr algn="l"/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客户端是非常著名的公司，值得信任。这个相当于普通的用户名密码验证，不同的是，它还需要验证客户端。</a:t>
            </a:r>
            <a:endParaRPr lang="zh-CN" altLang="en-US" sz="3600"/>
          </a:p>
          <a:p>
            <a:pPr algn="l"/>
            <a:r>
              <a:rPr lang="en-US" altLang="zh-CN" sz="3600"/>
              <a:t>4</a:t>
            </a:r>
            <a:r>
              <a:rPr lang="zh-CN" altLang="en-US" sz="3600"/>
              <a:t>、</a:t>
            </a:r>
            <a:r>
              <a:rPr lang="zh-CN" altLang="en-US" sz="3600" b="1"/>
              <a:t>客户端模式</a:t>
            </a:r>
            <a:r>
              <a:rPr lang="zh-CN" altLang="en-US" sz="3600"/>
              <a:t>（</a:t>
            </a:r>
            <a:r>
              <a:rPr lang="en-US" altLang="zh-CN" sz="3600"/>
              <a:t>client credentials</a:t>
            </a:r>
            <a:r>
              <a:rPr lang="zh-CN" altLang="en-US" sz="3600"/>
              <a:t>）</a:t>
            </a:r>
          </a:p>
          <a:p>
            <a:pPr algn="l"/>
            <a:r>
              <a:rPr sz="3600">
                <a:sym typeface="+mn-ea"/>
              </a:rPr>
              <a:t>     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只验证客户端，无需用户信息。</a:t>
            </a:r>
            <a:endParaRPr sz="3600">
              <a:sym typeface="+mn-ea"/>
            </a:endParaRPr>
          </a:p>
          <a:p>
            <a:pPr algn="l"/>
            <a:endParaRPr sz="3600"/>
          </a:p>
          <a:p>
            <a:pPr algn="l"/>
            <a:r>
              <a:rPr lang="en-US" sz="3600" b="1"/>
              <a:t>...</a:t>
            </a:r>
            <a:r>
              <a:rPr sz="3600" b="1"/>
              <a:t>更新令牌</a:t>
            </a:r>
            <a:r>
              <a:rPr lang="zh-CN" sz="3600"/>
              <a:t>（</a:t>
            </a:r>
            <a:r>
              <a:rPr lang="en-US" altLang="zh-CN" sz="3600"/>
              <a:t>refresh token</a:t>
            </a:r>
            <a:r>
              <a:rPr lang="zh-CN" sz="3600"/>
              <a:t>）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8475"/>
            <a:ext cx="9144000" cy="475932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授权码模式</a:t>
            </a:r>
          </a:p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http://localhost:8087/oauth/authorize?response_type=code&amp;client_id=client_test&amp;scope=user&amp;state=1&amp;redirect_uri=http%3A%2F%2Flocalhost%3A8088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				</a:t>
            </a:r>
            <a:r>
              <a:rPr lang="zh-CN" altLang="en-US" dirty="0"/>
              <a:t>简化模式</a:t>
            </a:r>
          </a:p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http://localhost:8087/oauth/authorize?response_type=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token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&amp;client_id=client_test&amp;scope=user&amp;state=1&amp;redirect_uri=http%3A%2F%2Flocalhost%3A8088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5285" y="2057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1840" y="1170305"/>
            <a:ext cx="7251065" cy="261493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第二部分 </a:t>
            </a:r>
            <a:r>
              <a:rPr lang="en-US" altLang="zh-CN" b="1" dirty="0"/>
              <a:t>Spring Security</a:t>
            </a:r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             基础配置 </a:t>
            </a:r>
            <a:r>
              <a:rPr lang="en-US" altLang="zh-CN" b="1" dirty="0"/>
              <a:t>&amp; </a:t>
            </a:r>
            <a:r>
              <a:rPr lang="zh-CN" altLang="en-US" b="1" dirty="0"/>
              <a:t>核心组件 </a:t>
            </a:r>
            <a:r>
              <a:rPr lang="en-US" altLang="zh-CN" b="1" dirty="0"/>
              <a:t>&amp; </a:t>
            </a:r>
            <a:r>
              <a:rPr lang="zh-CN" altLang="en-US" b="1" dirty="0"/>
              <a:t>身份认证流程</a:t>
            </a:r>
          </a:p>
          <a:p>
            <a:pPr algn="l"/>
            <a:endParaRPr lang="en-US" altLang="zh-CN" b="1" dirty="0"/>
          </a:p>
          <a:p>
            <a:pPr algn="l"/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605" y="527685"/>
            <a:ext cx="9921240" cy="6182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0" y="9842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基础配置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26335" y="841375"/>
            <a:ext cx="743585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核心组件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SecurityContextHolder</a:t>
            </a:r>
            <a:endParaRPr lang="en-US" altLang="zh-CN" dirty="0"/>
          </a:p>
          <a:p>
            <a:r>
              <a:rPr lang="zh-CN" altLang="en-US" dirty="0"/>
              <a:t>      安全上下文</a:t>
            </a:r>
          </a:p>
          <a:p>
            <a:endParaRPr lang="zh-CN" altLang="en-US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SecurityContextHolder.getContext</a:t>
            </a:r>
            <a:r>
              <a:rPr lang="en-US" altLang="zh-CN" dirty="0"/>
              <a:t>().</a:t>
            </a:r>
            <a:r>
              <a:rPr lang="en-US" altLang="zh-CN" dirty="0" err="1"/>
              <a:t>getAuthentication</a:t>
            </a:r>
            <a:r>
              <a:rPr lang="en-US" altLang="zh-CN" dirty="0"/>
              <a:t>().</a:t>
            </a:r>
            <a:r>
              <a:rPr lang="en-US" altLang="zh-CN" dirty="0" err="1"/>
              <a:t>getPrincipal</a:t>
            </a:r>
            <a:r>
              <a:rPr lang="en-US" altLang="zh-CN" dirty="0"/>
              <a:t>();</a:t>
            </a:r>
          </a:p>
          <a:p>
            <a:r>
              <a:rPr lang="zh-CN" altLang="en-US" dirty="0">
                <a:sym typeface="+mn-ea"/>
              </a:rPr>
              <a:t>     获取当前用户信息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Authentication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最高级别的身份</a:t>
            </a:r>
            <a:r>
              <a:rPr lang="en-US" altLang="zh-CN" dirty="0"/>
              <a:t>/</a:t>
            </a:r>
            <a:r>
              <a:rPr lang="en-US" altLang="zh-CN" dirty="0" err="1"/>
              <a:t>认证的抽象</a:t>
            </a:r>
            <a:r>
              <a:rPr lang="en-US" altLang="zh-C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getPrincipal</a:t>
            </a:r>
            <a:r>
              <a:rPr lang="en-US" altLang="zh-CN" dirty="0"/>
              <a:t>()=</a:t>
            </a:r>
            <a:r>
              <a:rPr lang="en-US" altLang="zh-CN" dirty="0" err="1"/>
              <a:t>最重要的身份信息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7485" y="3723005"/>
            <a:ext cx="543877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7985" y="528955"/>
            <a:ext cx="7880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zh-CN" altLang="en-US" dirty="0"/>
              <a:t>、AuthenticationManager</a:t>
            </a:r>
          </a:p>
          <a:p>
            <a:pPr algn="l"/>
            <a:r>
              <a:rPr lang="zh-CN" altLang="en-US" dirty="0"/>
              <a:t>      认证的核心接口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     ProviderManager </a:t>
            </a:r>
          </a:p>
          <a:p>
            <a:pPr algn="l"/>
            <a:r>
              <a:rPr lang="zh-CN" altLang="en-US" dirty="0"/>
              <a:t>      是核心接口的实现类</a:t>
            </a:r>
          </a:p>
          <a:p>
            <a:pPr algn="l"/>
            <a:r>
              <a:rPr lang="zh-CN" altLang="en-US" dirty="0"/>
              <a:t>      内部维护了一个</a:t>
            </a:r>
            <a:r>
              <a:rPr lang="en-US" altLang="zh-CN" dirty="0"/>
              <a:t>List&lt;</a:t>
            </a:r>
            <a:r>
              <a:rPr lang="zh-CN" altLang="en-US" dirty="0">
                <a:sym typeface="+mn-ea"/>
              </a:rPr>
              <a:t>AuthenticationProvider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列表</a:t>
            </a:r>
          </a:p>
          <a:p>
            <a:pPr algn="l"/>
            <a:r>
              <a:rPr lang="zh-CN" altLang="en-US" dirty="0">
                <a:sym typeface="+mn-ea"/>
              </a:rPr>
              <a:t>      存放多种认证方式，完成具体的认证。</a:t>
            </a:r>
          </a:p>
          <a:p>
            <a:pPr algn="l"/>
            <a:r>
              <a:rPr lang="zh-CN" altLang="en-US" dirty="0">
                <a:sym typeface="+mn-ea"/>
              </a:rPr>
              <a:t>       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e0b12c7-4ec0-413b-b4ad-d9d69d66120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605</Words>
  <Application>Microsoft Office PowerPoint</Application>
  <PresentationFormat>自定义</PresentationFormat>
  <Paragraphs>155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Spring Security + OAuth2 + Jwt 从入门到精通再到删库跑路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+ OAuth2 + Jwt 从入门到精通再到删库跑路，作者胡高工，98年生人。</dc:title>
  <dc:creator/>
  <cp:lastModifiedBy>huyy2b</cp:lastModifiedBy>
  <cp:revision>195</cp:revision>
  <dcterms:created xsi:type="dcterms:W3CDTF">2019-03-20T06:42:00Z</dcterms:created>
  <dcterms:modified xsi:type="dcterms:W3CDTF">2020-05-22T11:15:18Z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2052-11.1.0.8525</vt:lpwstr>
  </property>
</Properties>
</file>