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wang\Documents\&#51060;&#52265;&#47449;&#51109;%20&#44060;&#48156;&#51068;&#5122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m&quot;/&quot;d;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Sheet1!$B$3:$B$6</c:f>
              <c:strCache>
                <c:ptCount val="4"/>
                <c:pt idx="0">
                  <c:v>모의테스트</c:v>
                </c:pt>
                <c:pt idx="1">
                  <c:v>이착륙장 제작</c:v>
                </c:pt>
                <c:pt idx="2">
                  <c:v>실제 테스트</c:v>
                </c:pt>
                <c:pt idx="3">
                  <c:v>태양전지패널 연결</c:v>
                </c:pt>
              </c:strCache>
            </c:strRef>
          </c:cat>
          <c:val>
            <c:numRef>
              <c:f>Sheet1!$C$3:$C$6</c:f>
              <c:numCache>
                <c:formatCode>m/d/yyyy</c:formatCode>
                <c:ptCount val="4"/>
                <c:pt idx="0">
                  <c:v>42929</c:v>
                </c:pt>
                <c:pt idx="1">
                  <c:v>42934</c:v>
                </c:pt>
                <c:pt idx="2">
                  <c:v>42940</c:v>
                </c:pt>
                <c:pt idx="3">
                  <c:v>42942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5-4E93-B70D-3DCEDC73FDF3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Sheet1!$B$3:$B$6</c:f>
              <c:strCache>
                <c:ptCount val="4"/>
                <c:pt idx="0">
                  <c:v>모의테스트</c:v>
                </c:pt>
                <c:pt idx="1">
                  <c:v>이착륙장 제작</c:v>
                </c:pt>
                <c:pt idx="2">
                  <c:v>실제 테스트</c:v>
                </c:pt>
                <c:pt idx="3">
                  <c:v>태양전지패널 연결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5-4E93-B70D-3DCEDC73FDF3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m&quot;/&quot;d;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Sheet1!$B$3:$B$6</c:f>
              <c:strCache>
                <c:ptCount val="4"/>
                <c:pt idx="0">
                  <c:v>모의테스트</c:v>
                </c:pt>
                <c:pt idx="1">
                  <c:v>이착륙장 제작</c:v>
                </c:pt>
                <c:pt idx="2">
                  <c:v>실제 테스트</c:v>
                </c:pt>
                <c:pt idx="3">
                  <c:v>태양전지패널 연결</c:v>
                </c:pt>
              </c:strCache>
            </c:strRef>
          </c:cat>
          <c:val>
            <c:numRef>
              <c:f>Sheet1!$D$3:$D$6</c:f>
              <c:numCache>
                <c:formatCode>m/d/yyyy</c:formatCode>
                <c:ptCount val="4"/>
                <c:pt idx="0">
                  <c:v>42930</c:v>
                </c:pt>
                <c:pt idx="1">
                  <c:v>42937</c:v>
                </c:pt>
                <c:pt idx="2">
                  <c:v>42941</c:v>
                </c:pt>
                <c:pt idx="3">
                  <c:v>42951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85-4E93-B70D-3DCEDC73F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8736416"/>
        <c:axId val="568735760"/>
      </c:barChart>
      <c:catAx>
        <c:axId val="5687364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8735760"/>
        <c:crosses val="autoZero"/>
        <c:auto val="1"/>
        <c:lblAlgn val="ctr"/>
        <c:lblOffset val="100"/>
        <c:tickMarkSkip val="1"/>
        <c:noMultiLvlLbl val="0"/>
      </c:catAx>
      <c:valAx>
        <c:axId val="568735760"/>
        <c:scaling>
          <c:orientation val="minMax"/>
          <c:max val="42956"/>
          <c:min val="4292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&quot;/&quot;d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8736416"/>
        <c:crosses val="autoZero"/>
        <c:crossBetween val="between"/>
        <c:majorUnit val="7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50000"/>
        </a:schemeClr>
      </a:solidFill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69859-9176-4006-8EEE-32350222D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C3976B-7E26-42C8-A823-653432E46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A50D5-788A-4A49-962D-8D0B63E1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12805-F3BD-4FB8-895F-B8C9674D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A7A18-4890-4789-8497-E0D93084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1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24F7-7EE2-4812-953A-2D731F04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38BD0-B3F0-45DE-B511-972D32D1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81DAD-88A0-4299-8786-85DAAD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1CAF7-A20E-40D4-98CE-61D60612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B8D22-3C0E-4CE3-A6E6-2F23E21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5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7FD977-8314-4AC7-9E76-C5B199AA1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50A38C-5934-4C4A-89DC-F7C12617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9BF97-4C2E-47A0-8C0D-FAFC31DF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F6F6E-82B3-43AB-B9CA-E2CEB095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E6C4D-40E9-4871-AB61-5AA11B23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F967-039F-4734-9F4A-3BB7368E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A7B58-96D3-47C9-B2F5-C087A9E9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FB941-721F-4ED6-A4BA-0358BD9F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67701-40E6-4988-9E06-4B5E39B4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DF4EF-2B1B-46C3-9EC6-A3B8DC23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3B3BD-1C68-4FC8-B938-EF5E9D91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0E904-DE9D-4326-BEE5-85E7DB447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7B587-D533-4592-98EF-BDB7C8B9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C47A7-51F8-4400-9E53-008608A3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E658-B627-477D-AA51-08A0C1D5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0B26D-589F-409C-B7E5-E5F18650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74B01-7BA2-4F7B-BFFC-5C7CDC259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F73182-8AA2-4D84-A214-CD2BB76E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2A82D-ABD2-47C9-807E-66DD3468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93E0D-C245-446F-A0F7-A64E38FC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DD675-7C28-4512-ADF4-7DA177B3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5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09ED-EC46-4E66-B29E-8B1C9C12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D6840-76F3-4E7E-9A06-3397796E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B4663-5D4F-48FA-9F4E-3A0DD5962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33D7D7-9B06-4673-9CD9-1F503B5AE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A10FC8-6045-4047-933B-43D3A46DC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DBA8F-E61B-4A11-BA2E-4B2E86CC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E1061-CEC3-46D3-9DC3-DAA8D20A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D06BA0-4566-4EA9-903F-D35D7C3F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2731E-9633-40F3-913B-DBDD82B2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923894-A563-4C4D-A290-F7A9BA4B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4816B0-2696-4ABC-B66C-15C471AF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ABBC03-4F40-40EF-8F67-EFA6854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7557A5-1D91-401F-8C25-8C110123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E0F38A-8E34-4E97-B712-18A42AEF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F1FDE-DC16-4ACE-ADA3-46B43AFA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3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C9303-804D-4EE9-B537-4B97725C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4C3D0-E673-4873-BA14-E34FB728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04FF8-B78C-4DD3-845D-615AD3406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FADC5-BBD0-4C93-8999-A9B8FCB5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5528B-7496-4F33-BBDB-89000F1B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A7940-31D6-4870-B36C-EF533D65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9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96D6E-D101-441E-BE42-F61BA712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722856-659D-44B7-A0A9-A3ED7934F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2D998-0301-4D4C-BF76-E3308CB6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EF8DB-941B-4820-9A57-A9A1D093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7690D-9932-40EE-BC81-F8C18BC7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22C68-FEE1-49A4-9F3C-08EA611A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C10C78-6783-4CBC-8A45-8CAE47C5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488AE-1BFA-4B9F-9014-C4F4EC636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DDD47-4E58-4CF9-85A7-8F6FD2BA0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4C3C-01B7-4DFA-A94B-0E11D8F79789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AB0C8-3741-4586-A45E-1FEC104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D8089-1BA0-4212-A393-1A785CDAA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F4C7-DEA9-4A05-898A-BCA3443A4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3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67610-1771-404E-9013-A627A9356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트레이닝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86839C-DF9D-47CB-BF99-F3C3EC2BE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이착륙장</a:t>
            </a:r>
          </a:p>
        </p:txBody>
      </p:sp>
    </p:spTree>
    <p:extLst>
      <p:ext uri="{BB962C8B-B14F-4D97-AF65-F5344CB8AC3E}">
        <p14:creationId xmlns:p14="http://schemas.microsoft.com/office/powerpoint/2010/main" val="394820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개발 현황 </a:t>
            </a:r>
            <a:r>
              <a:rPr lang="en-US" altLang="ko-KR" sz="2800" dirty="0"/>
              <a:t>– 17/07/13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FCEEA-8E53-4257-BFAA-A00348B6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7" y="914401"/>
            <a:ext cx="11632095" cy="54201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빵판</a:t>
            </a:r>
            <a:r>
              <a:rPr lang="ko-KR" altLang="en-US" sz="2000" dirty="0"/>
              <a:t> 위에 </a:t>
            </a:r>
            <a:r>
              <a:rPr lang="ko-KR" altLang="en-US" sz="2000" dirty="0" err="1"/>
              <a:t>택트스위치와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지그비모듈을</a:t>
            </a:r>
            <a:r>
              <a:rPr lang="ko-KR" altLang="en-US" sz="2000" dirty="0"/>
              <a:t> 연결하여 실험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지그비</a:t>
            </a:r>
            <a:r>
              <a:rPr lang="ko-KR" altLang="en-US" sz="2000" dirty="0"/>
              <a:t> 데이터는 </a:t>
            </a:r>
            <a:r>
              <a:rPr lang="en-US" altLang="ko-KR" sz="2000" dirty="0"/>
              <a:t>PC</a:t>
            </a:r>
            <a:r>
              <a:rPr lang="ko-KR" altLang="en-US" sz="2000" dirty="0"/>
              <a:t>로 받아서 값을 확인하였음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446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개발 현황 </a:t>
            </a:r>
            <a:r>
              <a:rPr lang="en-US" altLang="ko-KR" sz="2800" dirty="0"/>
              <a:t>– 17/07/13</a:t>
            </a:r>
            <a:endParaRPr lang="ko-KR" altLang="en-US" sz="2800" dirty="0"/>
          </a:p>
        </p:txBody>
      </p:sp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4DC6396A-FF89-45B4-A043-E0EE58F0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25320" y="-49384"/>
            <a:ext cx="2547524" cy="45289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439F6B-8DFA-4D22-B8BE-7D2B4A35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8" y="3900075"/>
            <a:ext cx="6477000" cy="229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5AD0D-BBB0-4196-9CF4-7542D93FD002}"/>
              </a:ext>
            </a:extLst>
          </p:cNvPr>
          <p:cNvSpPr txBox="1"/>
          <p:nvPr/>
        </p:nvSpPr>
        <p:spPr>
          <a:xfrm>
            <a:off x="4863548" y="1891915"/>
            <a:ext cx="71208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좌측 그림과 같이 구성하여 진행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우측부터 </a:t>
            </a:r>
            <a:r>
              <a:rPr lang="en-US" altLang="ko-KR" dirty="0"/>
              <a:t>1-1, 1-2, 1-3, 2-1, …, 3-3 </a:t>
            </a:r>
            <a:r>
              <a:rPr lang="ko-KR" altLang="en-US" dirty="0"/>
              <a:t>순으로 가정하여 실험함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7B2D8-D05A-4443-955E-99E58EC6BB81}"/>
              </a:ext>
            </a:extLst>
          </p:cNvPr>
          <p:cNvSpPr txBox="1"/>
          <p:nvPr/>
        </p:nvSpPr>
        <p:spPr>
          <a:xfrm>
            <a:off x="6758607" y="4724671"/>
            <a:ext cx="5155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장비고유번호</a:t>
            </a:r>
            <a:r>
              <a:rPr lang="en-US" altLang="ko-KR" sz="2000" dirty="0"/>
              <a:t>(0x41)</a:t>
            </a:r>
            <a:r>
              <a:rPr lang="ko-KR" altLang="en-US" sz="2000" dirty="0"/>
              <a:t>과 데이터가 올바르게 들어오는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110168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en-US" altLang="ko-KR" sz="2800" dirty="0" err="1"/>
              <a:t>Revison</a:t>
            </a:r>
            <a:endParaRPr lang="ko-KR" altLang="en-US" sz="2800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D9E1C3C-CAF1-40D1-8052-D17B24FC9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445643"/>
              </p:ext>
            </p:extLst>
          </p:nvPr>
        </p:nvGraphicFramePr>
        <p:xfrm>
          <a:off x="280988" y="914400"/>
          <a:ext cx="11633199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6195">
                  <a:extLst>
                    <a:ext uri="{9D8B030D-6E8A-4147-A177-3AD203B41FA5}">
                      <a16:colId xmlns:a16="http://schemas.microsoft.com/office/drawing/2014/main" val="14150880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181596559"/>
                    </a:ext>
                  </a:extLst>
                </a:gridCol>
                <a:gridCol w="7143404">
                  <a:extLst>
                    <a:ext uri="{9D8B030D-6E8A-4147-A177-3AD203B41FA5}">
                      <a16:colId xmlns:a16="http://schemas.microsoft.com/office/drawing/2014/main" val="158929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Remark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1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17/07/13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8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5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5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3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1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3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2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0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6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0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FCEEA-8E53-4257-BFAA-A00348B6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7" y="914400"/>
            <a:ext cx="11632095" cy="5592417"/>
          </a:xfrm>
        </p:spPr>
        <p:txBody>
          <a:bodyPr/>
          <a:lstStyle/>
          <a:p>
            <a:pPr marL="400050" indent="-40005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>
                <a:latin typeface="+mj-ea"/>
              </a:rPr>
              <a:t>개발 개요</a:t>
            </a:r>
            <a:endParaRPr lang="en-US" altLang="ko-KR" sz="2000" dirty="0">
              <a:latin typeface="+mj-ea"/>
            </a:endParaRPr>
          </a:p>
          <a:p>
            <a:pPr marL="400050" indent="-400050">
              <a:spcAft>
                <a:spcPts val="600"/>
              </a:spcAft>
              <a:buFont typeface="+mj-lt"/>
              <a:buAutoNum type="arabicPeriod"/>
            </a:pPr>
            <a:endParaRPr lang="en-US" altLang="ko-KR" sz="2000" dirty="0">
              <a:latin typeface="+mj-ea"/>
            </a:endParaRPr>
          </a:p>
          <a:p>
            <a:pPr marL="400050" indent="-40005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>
                <a:latin typeface="+mj-ea"/>
              </a:rPr>
              <a:t>개발 구성</a:t>
            </a:r>
            <a:endParaRPr lang="en-US" altLang="ko-KR" sz="2000" dirty="0">
              <a:latin typeface="+mj-ea"/>
            </a:endParaRPr>
          </a:p>
          <a:p>
            <a:pPr marL="857250" lvl="1" indent="-400050">
              <a:spcAft>
                <a:spcPts val="600"/>
              </a:spcAft>
              <a:buFont typeface="+mj-lt"/>
              <a:buAutoNum type="arabicParenR"/>
            </a:pPr>
            <a:r>
              <a:rPr lang="ko-KR" altLang="en-US" sz="2000" dirty="0">
                <a:latin typeface="+mj-ea"/>
              </a:rPr>
              <a:t>사용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구성도</a:t>
            </a:r>
            <a:endParaRPr lang="en-US" altLang="ko-KR" sz="2000" dirty="0">
              <a:latin typeface="+mj-ea"/>
            </a:endParaRPr>
          </a:p>
          <a:p>
            <a:pPr marL="857250" lvl="1" indent="-400050">
              <a:spcAft>
                <a:spcPts val="600"/>
              </a:spcAft>
              <a:buFont typeface="+mj-lt"/>
              <a:buAutoNum type="arabicParenR"/>
            </a:pPr>
            <a:r>
              <a:rPr lang="ko-KR" altLang="en-US" sz="2000" dirty="0">
                <a:latin typeface="+mj-ea"/>
              </a:rPr>
              <a:t>시스템 구성도</a:t>
            </a:r>
            <a:endParaRPr lang="en-US" altLang="ko-KR" sz="2000" dirty="0">
              <a:latin typeface="+mj-ea"/>
            </a:endParaRPr>
          </a:p>
          <a:p>
            <a:pPr marL="857250" lvl="1" indent="-400050">
              <a:spcAft>
                <a:spcPts val="600"/>
              </a:spcAft>
              <a:buFont typeface="+mj-lt"/>
              <a:buAutoNum type="arabicParenR"/>
            </a:pPr>
            <a:r>
              <a:rPr lang="ko-KR" altLang="en-US" sz="2000" dirty="0">
                <a:latin typeface="+mj-ea"/>
              </a:rPr>
              <a:t>스위치 배치 </a:t>
            </a:r>
            <a:r>
              <a:rPr lang="en-US" altLang="ko-KR" sz="2000" dirty="0">
                <a:latin typeface="+mj-ea"/>
              </a:rPr>
              <a:t>&amp; </a:t>
            </a:r>
            <a:r>
              <a:rPr lang="ko-KR" altLang="en-US" sz="2000" dirty="0">
                <a:latin typeface="+mj-ea"/>
              </a:rPr>
              <a:t>데이터 포맷</a:t>
            </a:r>
            <a:endParaRPr lang="en-US" altLang="ko-KR" sz="2000" dirty="0">
              <a:latin typeface="+mj-ea"/>
            </a:endParaRPr>
          </a:p>
          <a:p>
            <a:pPr marL="857250" lvl="1" indent="-400050">
              <a:spcAft>
                <a:spcPts val="600"/>
              </a:spcAft>
              <a:buFont typeface="+mj-lt"/>
              <a:buAutoNum type="arabicParenR"/>
            </a:pPr>
            <a:r>
              <a:rPr lang="ko-KR" altLang="en-US" sz="2000" dirty="0">
                <a:latin typeface="+mj-ea"/>
              </a:rPr>
              <a:t>프로토콜</a:t>
            </a:r>
            <a:endParaRPr lang="en-US" altLang="ko-KR" sz="2000" dirty="0">
              <a:latin typeface="+mj-ea"/>
            </a:endParaRPr>
          </a:p>
          <a:p>
            <a:pPr marL="857250" lvl="1" indent="-400050">
              <a:spcAft>
                <a:spcPts val="600"/>
              </a:spcAft>
              <a:buFont typeface="+mj-lt"/>
              <a:buAutoNum type="arabicParenR"/>
            </a:pPr>
            <a:endParaRPr lang="en-US" altLang="ko-KR" sz="2000" dirty="0">
              <a:latin typeface="+mj-ea"/>
            </a:endParaRPr>
          </a:p>
          <a:p>
            <a:pPr marL="400050" indent="-40005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>
                <a:latin typeface="+mj-ea"/>
              </a:rPr>
              <a:t>개발 일정</a:t>
            </a:r>
            <a:endParaRPr lang="en-US" altLang="ko-KR" sz="2000" dirty="0">
              <a:latin typeface="+mj-ea"/>
            </a:endParaRPr>
          </a:p>
          <a:p>
            <a:pPr marL="400050" indent="-400050">
              <a:spcAft>
                <a:spcPts val="600"/>
              </a:spcAft>
              <a:buFont typeface="+mj-lt"/>
              <a:buAutoNum type="arabicPeriod"/>
            </a:pPr>
            <a:endParaRPr lang="en-US" altLang="ko-KR" sz="2000" dirty="0">
              <a:latin typeface="+mj-ea"/>
            </a:endParaRPr>
          </a:p>
          <a:p>
            <a:pPr marL="400050" indent="-400050">
              <a:spcAft>
                <a:spcPts val="600"/>
              </a:spcAft>
              <a:buFont typeface="+mj-lt"/>
              <a:buAutoNum type="arabicPeriod"/>
            </a:pPr>
            <a:r>
              <a:rPr lang="ko-KR" altLang="en-US" sz="2000" dirty="0">
                <a:latin typeface="+mj-ea"/>
              </a:rPr>
              <a:t>개발 현황</a:t>
            </a:r>
            <a:endParaRPr lang="en-US" altLang="ko-KR" sz="2000" dirty="0">
              <a:latin typeface="+mj-ea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arenR"/>
            </a:pPr>
            <a:r>
              <a:rPr lang="en-US" altLang="ko-KR" sz="2000" dirty="0">
                <a:latin typeface="+mj-ea"/>
              </a:rPr>
              <a:t>17/07/13</a:t>
            </a:r>
          </a:p>
        </p:txBody>
      </p:sp>
    </p:spTree>
    <p:extLst>
      <p:ext uri="{BB962C8B-B14F-4D97-AF65-F5344CB8AC3E}">
        <p14:creationId xmlns:p14="http://schemas.microsoft.com/office/powerpoint/2010/main" val="208151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FCEEA-8E53-4257-BFAA-A00348B6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7" y="914400"/>
            <a:ext cx="11632095" cy="559241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이착륙장에 배치한 스위치를 통해 어느 위치에 </a:t>
            </a:r>
            <a:r>
              <a:rPr lang="ko-KR" altLang="en-US" sz="2000" dirty="0" err="1"/>
              <a:t>드론이</a:t>
            </a:r>
            <a:r>
              <a:rPr lang="ko-KR" altLang="en-US" sz="2000" dirty="0"/>
              <a:t> 착륙했는지 확인해야 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그라운드 시스템과는 </a:t>
            </a:r>
            <a:r>
              <a:rPr lang="en-US" altLang="ko-KR" sz="2000" dirty="0"/>
              <a:t>ZIGBEE</a:t>
            </a:r>
            <a:r>
              <a:rPr lang="ko-KR" altLang="en-US" sz="2000" dirty="0"/>
              <a:t>통신을 사용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533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개발 구성 </a:t>
            </a:r>
            <a:r>
              <a:rPr lang="en-US" altLang="ko-KR" sz="2800" dirty="0"/>
              <a:t>– </a:t>
            </a:r>
            <a:r>
              <a:rPr lang="ko-KR" altLang="en-US" sz="2800" dirty="0"/>
              <a:t>사용 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5E4342-2A5A-43E2-A122-4F1C45AA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1" y="2744251"/>
            <a:ext cx="3499119" cy="951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E9C692-E11A-4A3B-8C0C-313E42AA2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98" y="2664052"/>
            <a:ext cx="1532696" cy="1166182"/>
          </a:xfrm>
          <a:prstGeom prst="rect">
            <a:avLst/>
          </a:prstGeom>
        </p:spPr>
      </p:pic>
      <p:pic>
        <p:nvPicPr>
          <p:cNvPr id="7" name="그림 6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F95AF7D-2BB5-48D4-BFAA-FDE6DD709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24" y="2650386"/>
            <a:ext cx="851868" cy="1193515"/>
          </a:xfrm>
          <a:prstGeom prst="rect">
            <a:avLst/>
          </a:prstGeom>
        </p:spPr>
      </p:pic>
      <p:pic>
        <p:nvPicPr>
          <p:cNvPr id="9" name="그래픽 8" descr="랩톱">
            <a:extLst>
              <a:ext uri="{FF2B5EF4-FFF2-40B4-BE49-F238E27FC236}">
                <a16:creationId xmlns:a16="http://schemas.microsoft.com/office/drawing/2014/main" id="{56D2334F-21C2-4630-996D-4E33C6B79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3470" y="2400145"/>
            <a:ext cx="1693996" cy="169399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2003CA-E0BA-43BF-BFC6-44E18A5290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72970" y="3247143"/>
            <a:ext cx="6103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C70D58-5767-4B83-9100-5979477E715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615994" y="3247143"/>
            <a:ext cx="854430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C361C2-14CC-4CFC-A89D-D5C283F98FB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8322292" y="3247143"/>
            <a:ext cx="84117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71554D-4211-4C08-A8BD-7C7CEEB046C8}"/>
              </a:ext>
            </a:extLst>
          </p:cNvPr>
          <p:cNvSpPr txBox="1"/>
          <p:nvPr/>
        </p:nvSpPr>
        <p:spPr>
          <a:xfrm>
            <a:off x="2169412" y="3830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이착륙장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898D6-D4F0-4172-BDA6-0517F77E13FF}"/>
              </a:ext>
            </a:extLst>
          </p:cNvPr>
          <p:cNvSpPr txBox="1"/>
          <p:nvPr/>
        </p:nvSpPr>
        <p:spPr>
          <a:xfrm>
            <a:off x="9069344" y="38720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그라운드 시스템</a:t>
            </a:r>
          </a:p>
        </p:txBody>
      </p:sp>
    </p:spTree>
    <p:extLst>
      <p:ext uri="{BB962C8B-B14F-4D97-AF65-F5344CB8AC3E}">
        <p14:creationId xmlns:p14="http://schemas.microsoft.com/office/powerpoint/2010/main" val="36763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개발 구성 </a:t>
            </a:r>
            <a:r>
              <a:rPr lang="en-US" altLang="ko-KR" sz="2800" dirty="0"/>
              <a:t>– </a:t>
            </a:r>
            <a:r>
              <a:rPr lang="ko-KR" altLang="en-US" sz="2800" dirty="0"/>
              <a:t>시스템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41B637-3172-4E9A-9914-0252C9823343}"/>
              </a:ext>
            </a:extLst>
          </p:cNvPr>
          <p:cNvSpPr/>
          <p:nvPr/>
        </p:nvSpPr>
        <p:spPr>
          <a:xfrm>
            <a:off x="599640" y="3367487"/>
            <a:ext cx="1765276" cy="7324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이착륙장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8453AD6-6CCB-48A8-8418-4C3DE13E27A0}"/>
              </a:ext>
            </a:extLst>
          </p:cNvPr>
          <p:cNvGrpSpPr/>
          <p:nvPr/>
        </p:nvGrpSpPr>
        <p:grpSpPr>
          <a:xfrm>
            <a:off x="3017764" y="2337970"/>
            <a:ext cx="2311604" cy="2245490"/>
            <a:chOff x="1062684" y="2717349"/>
            <a:chExt cx="1733220" cy="125806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86437AC-AC6F-4BED-91C1-C3A907C7F3B7}"/>
                </a:ext>
              </a:extLst>
            </p:cNvPr>
            <p:cNvSpPr/>
            <p:nvPr/>
          </p:nvSpPr>
          <p:spPr>
            <a:xfrm>
              <a:off x="1272912" y="3162397"/>
              <a:ext cx="1312764" cy="6738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센서 데이터 처리 및 저장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226E69-6080-4E91-985B-89761BF72269}"/>
                </a:ext>
              </a:extLst>
            </p:cNvPr>
            <p:cNvSpPr/>
            <p:nvPr/>
          </p:nvSpPr>
          <p:spPr>
            <a:xfrm>
              <a:off x="1062684" y="2717349"/>
              <a:ext cx="1733220" cy="1258062"/>
            </a:xfrm>
            <a:prstGeom prst="rect">
              <a:avLst/>
            </a:prstGeom>
            <a:noFill/>
            <a:ln w="31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b="1" dirty="0">
                  <a:solidFill>
                    <a:srgbClr val="00B0F0"/>
                  </a:solidFill>
                </a:rPr>
                <a:t>센서 데이터 </a:t>
              </a:r>
              <a:r>
                <a:rPr lang="ko-KR" altLang="en-US" sz="1400" b="1" dirty="0" err="1">
                  <a:solidFill>
                    <a:srgbClr val="00B0F0"/>
                  </a:solidFill>
                </a:rPr>
                <a:t>수집부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B103A6-16FF-4AF3-A3B2-B80BBF0086CB}"/>
              </a:ext>
            </a:extLst>
          </p:cNvPr>
          <p:cNvGrpSpPr/>
          <p:nvPr/>
        </p:nvGrpSpPr>
        <p:grpSpPr>
          <a:xfrm>
            <a:off x="5982217" y="2337970"/>
            <a:ext cx="2311604" cy="2245490"/>
            <a:chOff x="2766772" y="2065990"/>
            <a:chExt cx="1733220" cy="125806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D55515-05FE-473C-A5CD-34BEC4D2776C}"/>
                </a:ext>
              </a:extLst>
            </p:cNvPr>
            <p:cNvSpPr/>
            <p:nvPr/>
          </p:nvSpPr>
          <p:spPr>
            <a:xfrm>
              <a:off x="2987824" y="2511038"/>
              <a:ext cx="1312764" cy="6738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송신 데이터 패킹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C2EC49-3C53-4285-A2B2-3BAD4963894E}"/>
                </a:ext>
              </a:extLst>
            </p:cNvPr>
            <p:cNvSpPr/>
            <p:nvPr/>
          </p:nvSpPr>
          <p:spPr>
            <a:xfrm>
              <a:off x="2766772" y="2065990"/>
              <a:ext cx="1733220" cy="1258062"/>
            </a:xfrm>
            <a:prstGeom prst="rect">
              <a:avLst/>
            </a:prstGeom>
            <a:noFill/>
            <a:ln w="31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b="1" dirty="0">
                  <a:solidFill>
                    <a:srgbClr val="00B0F0"/>
                  </a:solidFill>
                </a:rPr>
                <a:t>송신 데이터 </a:t>
              </a:r>
              <a:r>
                <a:rPr lang="ko-KR" altLang="en-US" sz="1400" b="1" dirty="0" err="1">
                  <a:solidFill>
                    <a:srgbClr val="00B0F0"/>
                  </a:solidFill>
                </a:rPr>
                <a:t>처리부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6B0765-6FA2-4619-BE37-8D5C4455BD9A}"/>
              </a:ext>
            </a:extLst>
          </p:cNvPr>
          <p:cNvSpPr/>
          <p:nvPr/>
        </p:nvSpPr>
        <p:spPr>
          <a:xfrm>
            <a:off x="9830393" y="3367487"/>
            <a:ext cx="1765276" cy="7324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그라운드 시스템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733219-D41E-40CC-91EC-9732968E437E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2364916" y="3733695"/>
            <a:ext cx="9332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B63A21-9D94-4790-A425-E49223FE1576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048986" y="3733696"/>
            <a:ext cx="122804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322BF1C-F0FA-4ACE-AD34-084B715D8E5D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 flipV="1">
            <a:off x="8027875" y="3733695"/>
            <a:ext cx="1802518" cy="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5D1573-6595-4AC3-891B-DF424C1C07C6}"/>
              </a:ext>
            </a:extLst>
          </p:cNvPr>
          <p:cNvSpPr txBox="1"/>
          <p:nvPr/>
        </p:nvSpPr>
        <p:spPr>
          <a:xfrm>
            <a:off x="8685241" y="339670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ZIGBEE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1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개발 구성 </a:t>
            </a:r>
            <a:r>
              <a:rPr lang="en-US" altLang="ko-KR" sz="2800" dirty="0"/>
              <a:t>– </a:t>
            </a:r>
            <a:r>
              <a:rPr lang="ko-KR" altLang="en-US" sz="2800" dirty="0"/>
              <a:t>스위치 배치 </a:t>
            </a:r>
            <a:r>
              <a:rPr lang="en-US" altLang="ko-KR" sz="2800" dirty="0"/>
              <a:t>&amp; </a:t>
            </a:r>
            <a:r>
              <a:rPr lang="ko-KR" altLang="en-US" sz="2800" dirty="0"/>
              <a:t>데이터 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FCEEA-8E53-4257-BFAA-A00348B6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55" y="3341316"/>
            <a:ext cx="11632095" cy="59590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스위치 입력 발생 시 해당 비트를 </a:t>
            </a:r>
            <a:r>
              <a:rPr lang="en-US" altLang="ko-KR" sz="2000" dirty="0"/>
              <a:t>1</a:t>
            </a:r>
            <a:r>
              <a:rPr lang="ko-KR" altLang="en-US" sz="2000" dirty="0"/>
              <a:t>로 체크하고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외의 경우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체크함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2BBCD79-1D42-461F-9A25-D3005E463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315035"/>
              </p:ext>
            </p:extLst>
          </p:nvPr>
        </p:nvGraphicFramePr>
        <p:xfrm>
          <a:off x="280501" y="1247472"/>
          <a:ext cx="11633202" cy="14833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92578">
                  <a:extLst>
                    <a:ext uri="{9D8B030D-6E8A-4147-A177-3AD203B41FA5}">
                      <a16:colId xmlns:a16="http://schemas.microsoft.com/office/drawing/2014/main" val="3058120047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1212951009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1890077421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1132916290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842037316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1851815144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3926784633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3852952871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23120129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Bytes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54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7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사용하지 않음 </a:t>
                      </a:r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 1-1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1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SW 1-2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SW 1-3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SW 2-1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SW 2-2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SW 2-3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SW 3-1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SW 3-2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SW 3-3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83640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ECE212-ECBE-4A3A-AE39-8DA9371D8563}"/>
              </a:ext>
            </a:extLst>
          </p:cNvPr>
          <p:cNvGrpSpPr/>
          <p:nvPr/>
        </p:nvGrpSpPr>
        <p:grpSpPr>
          <a:xfrm>
            <a:off x="9183777" y="3639268"/>
            <a:ext cx="2090478" cy="2208696"/>
            <a:chOff x="238559" y="980936"/>
            <a:chExt cx="2090478" cy="22086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D835026-CEA7-4422-8B55-028BFA5EF7AE}"/>
                </a:ext>
              </a:extLst>
            </p:cNvPr>
            <p:cNvGrpSpPr/>
            <p:nvPr/>
          </p:nvGrpSpPr>
          <p:grpSpPr>
            <a:xfrm>
              <a:off x="596348" y="1233336"/>
              <a:ext cx="278296" cy="278296"/>
              <a:chOff x="1126435" y="1060174"/>
              <a:chExt cx="278296" cy="27829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4EEFCCE-B2C0-40D4-95EB-123B2324FB3B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7BA0336-6C58-4253-A95B-EDEA81308D24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045668F-2C44-4D78-925F-852FE97B91C4}"/>
                </a:ext>
              </a:extLst>
            </p:cNvPr>
            <p:cNvGrpSpPr/>
            <p:nvPr/>
          </p:nvGrpSpPr>
          <p:grpSpPr>
            <a:xfrm>
              <a:off x="1146313" y="980936"/>
              <a:ext cx="278296" cy="278296"/>
              <a:chOff x="1126435" y="1060174"/>
              <a:chExt cx="278296" cy="27829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80D85789-8154-4B39-88B9-CCE065F6D501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3086812-6C64-41CD-9E6A-A9BC76BFF0F3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03BCE90-30DE-422F-A35D-F27181ADBA7B}"/>
                </a:ext>
              </a:extLst>
            </p:cNvPr>
            <p:cNvGrpSpPr/>
            <p:nvPr/>
          </p:nvGrpSpPr>
          <p:grpSpPr>
            <a:xfrm>
              <a:off x="1692966" y="1233335"/>
              <a:ext cx="278296" cy="278296"/>
              <a:chOff x="1126435" y="1060174"/>
              <a:chExt cx="278296" cy="27829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2E69E3E-FD0B-4C13-8524-CCB342F673FD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30091F8-0B4E-4C9A-B54F-241A836598CB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F4A5F28-9C18-4781-AAC6-3EFA4BF3835E}"/>
                </a:ext>
              </a:extLst>
            </p:cNvPr>
            <p:cNvGrpSpPr/>
            <p:nvPr/>
          </p:nvGrpSpPr>
          <p:grpSpPr>
            <a:xfrm>
              <a:off x="1146312" y="1788601"/>
              <a:ext cx="278296" cy="278296"/>
              <a:chOff x="1126435" y="1060174"/>
              <a:chExt cx="278296" cy="278296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1E8EF2F-7A03-4BA8-B9AB-F56F4DCFEA5F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447244D-CEC4-4EFB-83CD-212CA5EBD6C3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654C40-AC8F-4D4A-AFC3-DDBDF4149397}"/>
                </a:ext>
              </a:extLst>
            </p:cNvPr>
            <p:cNvGrpSpPr/>
            <p:nvPr/>
          </p:nvGrpSpPr>
          <p:grpSpPr>
            <a:xfrm>
              <a:off x="328000" y="1789589"/>
              <a:ext cx="278296" cy="278296"/>
              <a:chOff x="1126435" y="1060174"/>
              <a:chExt cx="278296" cy="27829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FDAE05B-2AB6-4612-940F-B559F2B49588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3F7BBF8-7125-4C52-B737-8D50B751A636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5F346A2-DAD3-4980-A385-FE7621C571F9}"/>
                </a:ext>
              </a:extLst>
            </p:cNvPr>
            <p:cNvGrpSpPr/>
            <p:nvPr/>
          </p:nvGrpSpPr>
          <p:grpSpPr>
            <a:xfrm>
              <a:off x="1958026" y="1788476"/>
              <a:ext cx="278296" cy="278296"/>
              <a:chOff x="1126435" y="1060174"/>
              <a:chExt cx="278296" cy="27829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BEE30A56-3B4C-4A5D-9763-00760BDE5B6E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A592A5E-929D-4874-B983-EB44F6DDA390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3C4C6CD-4828-4908-B86A-3EFDC3A4DC72}"/>
                </a:ext>
              </a:extLst>
            </p:cNvPr>
            <p:cNvGrpSpPr/>
            <p:nvPr/>
          </p:nvGrpSpPr>
          <p:grpSpPr>
            <a:xfrm>
              <a:off x="1149606" y="2595059"/>
              <a:ext cx="278296" cy="278296"/>
              <a:chOff x="1126435" y="1060174"/>
              <a:chExt cx="278296" cy="278296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EA4857A-78C1-45ED-849A-BD3189F34050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ECF1C97-F45A-4FF2-8237-DF9712924AEC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F2B3ADF-8256-4A17-98CF-BE79D434B8B4}"/>
                </a:ext>
              </a:extLst>
            </p:cNvPr>
            <p:cNvGrpSpPr/>
            <p:nvPr/>
          </p:nvGrpSpPr>
          <p:grpSpPr>
            <a:xfrm>
              <a:off x="596347" y="2343864"/>
              <a:ext cx="278296" cy="278296"/>
              <a:chOff x="1126435" y="1060174"/>
              <a:chExt cx="278296" cy="278296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6A9F294-AEEA-4343-AADB-B8B2270AEB46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C01F8F5-F086-497F-B312-703A9893B961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9C5DB9D-8095-4080-8F61-58D1EA62D77A}"/>
                </a:ext>
              </a:extLst>
            </p:cNvPr>
            <p:cNvGrpSpPr/>
            <p:nvPr/>
          </p:nvGrpSpPr>
          <p:grpSpPr>
            <a:xfrm>
              <a:off x="1692964" y="2343864"/>
              <a:ext cx="278296" cy="278296"/>
              <a:chOff x="1126435" y="1060174"/>
              <a:chExt cx="278296" cy="278296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6AB9F81-BA41-445B-9381-C655F1C3755F}"/>
                  </a:ext>
                </a:extLst>
              </p:cNvPr>
              <p:cNvSpPr/>
              <p:nvPr/>
            </p:nvSpPr>
            <p:spPr>
              <a:xfrm>
                <a:off x="1126435" y="1060174"/>
                <a:ext cx="278296" cy="27829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5AF55D1-1E26-444A-82C7-D7F36347B7B7}"/>
                  </a:ext>
                </a:extLst>
              </p:cNvPr>
              <p:cNvSpPr/>
              <p:nvPr/>
            </p:nvSpPr>
            <p:spPr>
              <a:xfrm>
                <a:off x="1212574" y="1146313"/>
                <a:ext cx="106017" cy="1060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8FA1DF-6D35-4FA8-A89A-29F51909AD95}"/>
                </a:ext>
              </a:extLst>
            </p:cNvPr>
            <p:cNvSpPr txBox="1"/>
            <p:nvPr/>
          </p:nvSpPr>
          <p:spPr>
            <a:xfrm>
              <a:off x="506906" y="1472425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1-1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B4FDC-AD74-4E43-956C-D8A8BBE037DF}"/>
                </a:ext>
              </a:extLst>
            </p:cNvPr>
            <p:cNvSpPr txBox="1"/>
            <p:nvPr/>
          </p:nvSpPr>
          <p:spPr>
            <a:xfrm>
              <a:off x="1056871" y="1228423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1-2</a:t>
              </a:r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C0F7F0-E85E-4D7E-B0D4-844A2A229CDF}"/>
                </a:ext>
              </a:extLst>
            </p:cNvPr>
            <p:cNvSpPr txBox="1"/>
            <p:nvPr/>
          </p:nvSpPr>
          <p:spPr>
            <a:xfrm>
              <a:off x="1606799" y="147938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1-3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F438B4-F992-4B31-B82F-A1A5C07FC341}"/>
                </a:ext>
              </a:extLst>
            </p:cNvPr>
            <p:cNvSpPr txBox="1"/>
            <p:nvPr/>
          </p:nvSpPr>
          <p:spPr>
            <a:xfrm>
              <a:off x="238559" y="203850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2-1</a:t>
              </a:r>
              <a:endParaRPr lang="ko-KR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FCCE5A-DDF1-4234-9532-F7B0E9A6CC19}"/>
                </a:ext>
              </a:extLst>
            </p:cNvPr>
            <p:cNvSpPr txBox="1"/>
            <p:nvPr/>
          </p:nvSpPr>
          <p:spPr>
            <a:xfrm>
              <a:off x="1056871" y="2045916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2-2</a:t>
              </a:r>
              <a:endParaRPr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596C35-E5A9-4152-B543-93E9BDEB3FB9}"/>
                </a:ext>
              </a:extLst>
            </p:cNvPr>
            <p:cNvSpPr txBox="1"/>
            <p:nvPr/>
          </p:nvSpPr>
          <p:spPr>
            <a:xfrm>
              <a:off x="1871861" y="204435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2-3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A8FF72-3121-4E68-868E-B3AFAFE5BC8C}"/>
                </a:ext>
              </a:extLst>
            </p:cNvPr>
            <p:cNvSpPr txBox="1"/>
            <p:nvPr/>
          </p:nvSpPr>
          <p:spPr>
            <a:xfrm>
              <a:off x="506906" y="2622264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3-1</a:t>
              </a:r>
              <a:endParaRPr lang="ko-KR" alt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4EC20E-4DC6-4779-B085-27EF43B4BEB5}"/>
                </a:ext>
              </a:extLst>
            </p:cNvPr>
            <p:cNvSpPr txBox="1"/>
            <p:nvPr/>
          </p:nvSpPr>
          <p:spPr>
            <a:xfrm>
              <a:off x="1060165" y="2881855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3-2</a:t>
              </a:r>
              <a:endParaRPr lang="ko-KR" altLang="en-US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643DE6-8B7B-4FE8-8DE6-5677A4F44573}"/>
                </a:ext>
              </a:extLst>
            </p:cNvPr>
            <p:cNvSpPr txBox="1"/>
            <p:nvPr/>
          </p:nvSpPr>
          <p:spPr>
            <a:xfrm>
              <a:off x="1606799" y="2629227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3-3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126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개발 구성 </a:t>
            </a:r>
            <a:r>
              <a:rPr lang="en-US" altLang="ko-KR" sz="2800" dirty="0"/>
              <a:t>– </a:t>
            </a:r>
            <a:r>
              <a:rPr lang="ko-KR" altLang="en-US" sz="2800" dirty="0"/>
              <a:t>프로토콜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21F537D-F805-4DF0-8F48-FF43A01B8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99997"/>
              </p:ext>
            </p:extLst>
          </p:nvPr>
        </p:nvGraphicFramePr>
        <p:xfrm>
          <a:off x="280988" y="914400"/>
          <a:ext cx="11633202" cy="22250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92578">
                  <a:extLst>
                    <a:ext uri="{9D8B030D-6E8A-4147-A177-3AD203B41FA5}">
                      <a16:colId xmlns:a16="http://schemas.microsoft.com/office/drawing/2014/main" val="3058120047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1212951009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1890077421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1132916290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842037316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1851815144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3926784633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3852952871"/>
                    </a:ext>
                  </a:extLst>
                </a:gridCol>
                <a:gridCol w="1292578">
                  <a:extLst>
                    <a:ext uri="{9D8B030D-6E8A-4147-A177-3AD203B41FA5}">
                      <a16:colId xmlns:a16="http://schemas.microsoft.com/office/drawing/2014/main" val="23120129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Bytes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54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7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식별용 비트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고유 번호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1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송신 종료 바이트 </a:t>
                      </a:r>
                      <a:r>
                        <a:rPr lang="en-US" altLang="ko-KR" dirty="0"/>
                        <a:t>(0x0D)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83640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C6D21D-D1E1-439F-81F0-FFC7D4C2BCFE}"/>
              </a:ext>
            </a:extLst>
          </p:cNvPr>
          <p:cNvSpPr txBox="1">
            <a:spLocks/>
          </p:cNvSpPr>
          <p:nvPr/>
        </p:nvSpPr>
        <p:spPr>
          <a:xfrm>
            <a:off x="281607" y="3432313"/>
            <a:ext cx="11632095" cy="307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패킷 크기 </a:t>
            </a:r>
            <a:r>
              <a:rPr lang="en-US" altLang="ko-KR" sz="2000" dirty="0"/>
              <a:t>: 4byte(</a:t>
            </a:r>
            <a:r>
              <a:rPr lang="ko-KR" altLang="en-US" sz="2000" dirty="0"/>
              <a:t>이착륙장에만 한해서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장비 식별용 비트</a:t>
            </a:r>
            <a:endParaRPr lang="en-US" altLang="ko-KR" sz="2000" dirty="0"/>
          </a:p>
          <a:p>
            <a:pPr lvl="1"/>
            <a:r>
              <a:rPr lang="ko-KR" altLang="en-US" sz="1600" dirty="0"/>
              <a:t>이착륙장</a:t>
            </a:r>
            <a:r>
              <a:rPr lang="en-US" altLang="ko-KR" sz="1600" dirty="0"/>
              <a:t>	0b01</a:t>
            </a:r>
          </a:p>
          <a:p>
            <a:pPr lvl="1"/>
            <a:r>
              <a:rPr lang="ko-KR" altLang="en-US" sz="1600" dirty="0"/>
              <a:t>게이트</a:t>
            </a:r>
            <a:r>
              <a:rPr lang="en-US" altLang="ko-KR" sz="1600" dirty="0"/>
              <a:t>	0b10</a:t>
            </a:r>
          </a:p>
          <a:p>
            <a:endParaRPr lang="en-US" altLang="ko-KR" sz="2000" dirty="0"/>
          </a:p>
          <a:p>
            <a:r>
              <a:rPr lang="ko-KR" altLang="en-US" sz="2000" dirty="0"/>
              <a:t>고유번호 </a:t>
            </a:r>
            <a:r>
              <a:rPr lang="en-US" altLang="ko-KR" sz="2000" dirty="0"/>
              <a:t>: 1 ~ 127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968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FE559-F689-45F8-9CC4-585D660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206099"/>
            <a:ext cx="11632095" cy="549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개발 일정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04CA274-51C2-42C4-B60B-BBF7F33FA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415036"/>
              </p:ext>
            </p:extLst>
          </p:nvPr>
        </p:nvGraphicFramePr>
        <p:xfrm>
          <a:off x="386298" y="958448"/>
          <a:ext cx="11422713" cy="535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36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248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드론 트레이닝 시스템</vt:lpstr>
      <vt:lpstr>Revison</vt:lpstr>
      <vt:lpstr>목차</vt:lpstr>
      <vt:lpstr>개발 개요</vt:lpstr>
      <vt:lpstr>개발 구성 – 사용 구성도</vt:lpstr>
      <vt:lpstr>개발 구성 – 시스템 구성도</vt:lpstr>
      <vt:lpstr>개발 구성 – 스위치 배치 &amp; 데이터 포맷</vt:lpstr>
      <vt:lpstr>개발 구성 – 프로토콜</vt:lpstr>
      <vt:lpstr>개발 일정</vt:lpstr>
      <vt:lpstr>개발 현황 – 17/07/13</vt:lpstr>
      <vt:lpstr>개발 현황 – 17/07/13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드론 트레이닝 시스템</dc:title>
  <dc:creator>황인후</dc:creator>
  <cp:lastModifiedBy>황인후</cp:lastModifiedBy>
  <cp:revision>16</cp:revision>
  <dcterms:created xsi:type="dcterms:W3CDTF">2017-07-12T17:20:54Z</dcterms:created>
  <dcterms:modified xsi:type="dcterms:W3CDTF">2017-07-12T21:31:31Z</dcterms:modified>
</cp:coreProperties>
</file>