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513B-ACC9-5D99-E433-AAEA8F13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86944"/>
            <a:ext cx="10058400" cy="3566160"/>
          </a:xfrm>
        </p:spPr>
        <p:txBody>
          <a:bodyPr/>
          <a:lstStyle/>
          <a:p>
            <a:r>
              <a:rPr lang="en-US" altLang="ko-KR" dirty="0"/>
              <a:t>Linear 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53FC5-125B-A7CC-BD3F-148DBF21B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73DBCA-C128-DB1B-7EC4-D41B0663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선형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E0082-C33B-A738-C52D-FB1F429D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661" y="642258"/>
            <a:ext cx="4460968" cy="3091682"/>
          </a:xfrm>
        </p:spPr>
        <p:txBody>
          <a:bodyPr>
            <a:normAutofit/>
          </a:bodyPr>
          <a:lstStyle/>
          <a:p>
            <a:r>
              <a:rPr lang="en-US" altLang="ko-KR" dirty="0"/>
              <a:t>W :  weight matrix</a:t>
            </a:r>
          </a:p>
          <a:p>
            <a:r>
              <a:rPr lang="en-US" altLang="ko-KR" dirty="0"/>
              <a:t>X : input data</a:t>
            </a:r>
          </a:p>
          <a:p>
            <a:r>
              <a:rPr lang="en-US" altLang="ko-KR" dirty="0"/>
              <a:t>B : bias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22514D5-A5EE-25DF-5967-CAF5184F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2" y="1614514"/>
            <a:ext cx="6847117" cy="18144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193B3-69E0-00DE-276E-2809E18D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17" y="1968419"/>
            <a:ext cx="5433284" cy="212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F44198-6B54-8E4F-8B3F-1CFA3A59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6" y="3950121"/>
            <a:ext cx="7018384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0A363F94-E95E-3CE0-E727-655477FD3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374" b="-3560"/>
          <a:stretch/>
        </p:blipFill>
        <p:spPr>
          <a:xfrm>
            <a:off x="661643" y="1038133"/>
            <a:ext cx="8484326" cy="1644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CA41-1768-2802-EFC2-1596DB07C58C}"/>
              </a:ext>
            </a:extLst>
          </p:cNvPr>
          <p:cNvSpPr txBox="1"/>
          <p:nvPr/>
        </p:nvSpPr>
        <p:spPr>
          <a:xfrm>
            <a:off x="838200" y="41326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 matrix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97D9-DCE1-CE75-5BA2-D594C6DAAB3B}"/>
              </a:ext>
            </a:extLst>
          </p:cNvPr>
          <p:cNvSpPr txBox="1"/>
          <p:nvPr/>
        </p:nvSpPr>
        <p:spPr>
          <a:xfrm>
            <a:off x="838200" y="2682634"/>
            <a:ext cx="8307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형성 과정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학습데이터를 통하여 같은 카테고리의 이미지를 학습하면서 겹치는 부분의 </a:t>
            </a:r>
            <a:r>
              <a:rPr lang="en-US" altLang="ko-KR" dirty="0"/>
              <a:t>	edge</a:t>
            </a:r>
            <a:r>
              <a:rPr lang="ko-KR" altLang="en-US" dirty="0"/>
              <a:t>의 가중치 증가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과정이 반복되면서 </a:t>
            </a:r>
            <a:r>
              <a:rPr lang="en-US" altLang="ko-KR" dirty="0"/>
              <a:t>template</a:t>
            </a:r>
            <a:r>
              <a:rPr lang="ko-KR" altLang="en-US" dirty="0"/>
              <a:t>과 같은 이미지를 형성하게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8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82F701-1D9A-4047-A9CA-73A707EA0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6288E-4C86-4ADB-893C-3C29FDE84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8EA713-6EC5-4E3B-9ABC-DDF657C8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3BD8DA9-E4D6-992F-8A8E-FAF40262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71" y="620721"/>
            <a:ext cx="2105634" cy="15839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0358210D-A7D1-C1E2-8F3B-E6AB0EC1B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/>
          <a:stretch/>
        </p:blipFill>
        <p:spPr>
          <a:xfrm>
            <a:off x="1272379" y="2349517"/>
            <a:ext cx="2144051" cy="1599923"/>
          </a:xfrm>
          <a:prstGeom prst="rect">
            <a:avLst/>
          </a:prstGeom>
        </p:spPr>
      </p:pic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B28CAAC7-0B54-BF52-25ED-A3E257155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4" y="4110309"/>
            <a:ext cx="3446682" cy="102538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4DEA7-8392-A0A7-FEB4-BE447F54E705}"/>
              </a:ext>
            </a:extLst>
          </p:cNvPr>
          <p:cNvSpPr txBox="1"/>
          <p:nvPr/>
        </p:nvSpPr>
        <p:spPr>
          <a:xfrm>
            <a:off x="4809772" y="2349517"/>
            <a:ext cx="635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분류를 통하여 공간을 두개의 부분공간으로 나누게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분류자의 개수 </a:t>
            </a:r>
            <a:r>
              <a:rPr lang="en-US" altLang="ko-KR" dirty="0"/>
              <a:t>= </a:t>
            </a:r>
            <a:r>
              <a:rPr lang="ko-KR" altLang="en-US" dirty="0"/>
              <a:t>카테고리의 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픽셀을 통해 카테고리를 나눈다고 가정해보자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픽셀 </a:t>
            </a:r>
            <a:r>
              <a:rPr lang="en-US" altLang="ko-KR" dirty="0"/>
              <a:t>-&gt; </a:t>
            </a:r>
            <a:r>
              <a:rPr lang="ko-KR" altLang="en-US" dirty="0"/>
              <a:t>평면을 형성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평면 두개로 다음과 같은 경우를 분류한다고 할 때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불가능하게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58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FC0EC-057D-2FB6-D539-59F83A2B1BE6}"/>
              </a:ext>
            </a:extLst>
          </p:cNvPr>
          <p:cNvSpPr txBox="1"/>
          <p:nvPr/>
        </p:nvSpPr>
        <p:spPr>
          <a:xfrm>
            <a:off x="277792" y="312516"/>
            <a:ext cx="732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그렇다면 어떻게 </a:t>
            </a:r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en-US" altLang="ko-KR" dirty="0"/>
              <a:t>optimize</a:t>
            </a:r>
            <a:r>
              <a:rPr lang="ko-KR" altLang="en-US" dirty="0"/>
              <a:t>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평가의 방법이 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A0143-F801-FBC7-777B-1B9484C7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" y="12667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20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4C294A5A-3ED5-E231-6D8B-2E31FD3D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1" y="1977941"/>
            <a:ext cx="29940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C08449-BC86-13D5-3178-E1C96EC9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" y="17239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E0D62FAA-E5EF-E929-6C73-697E57A9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82" y="2933818"/>
            <a:ext cx="3848100" cy="2217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5DD108-E80F-1827-935A-2B7A4A8B5603}"/>
              </a:ext>
            </a:extLst>
          </p:cNvPr>
          <p:cNvSpPr txBox="1"/>
          <p:nvPr/>
        </p:nvSpPr>
        <p:spPr>
          <a:xfrm>
            <a:off x="5131443" y="1553288"/>
            <a:ext cx="653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LOSS</a:t>
            </a:r>
          </a:p>
          <a:p>
            <a:endParaRPr lang="en-US" altLang="ko-KR" dirty="0"/>
          </a:p>
          <a:p>
            <a:r>
              <a:rPr lang="en-US" altLang="ko-KR" dirty="0"/>
              <a:t>“ the scores of the correct class should be higher than other score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E5C20C3-F1A1-FE61-BF98-066EA20A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782" y="3794878"/>
            <a:ext cx="306324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B7CE8-7AA8-437F-956E-A5EA96795974}"/>
              </a:ext>
            </a:extLst>
          </p:cNvPr>
          <p:cNvSpPr txBox="1"/>
          <p:nvPr/>
        </p:nvSpPr>
        <p:spPr>
          <a:xfrm>
            <a:off x="254643" y="277792"/>
            <a:ext cx="1076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분류 모델이기 때문에</a:t>
            </a:r>
            <a:r>
              <a:rPr lang="en-US" altLang="ko-KR" dirty="0"/>
              <a:t>, W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ko-KR" altLang="en-US" dirty="0"/>
              <a:t>를 구하는 과정에서 선택의 문제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0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3DDF60CB-BD32-6650-799F-6EC00376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877956"/>
            <a:ext cx="29940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0C50561C-CD09-A416-9193-D60FD98A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2466420"/>
            <a:ext cx="5731510" cy="1531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37657-87A4-EF26-6F46-E5AAB9DF0B4A}"/>
              </a:ext>
            </a:extLst>
          </p:cNvPr>
          <p:cNvSpPr txBox="1"/>
          <p:nvPr/>
        </p:nvSpPr>
        <p:spPr>
          <a:xfrm>
            <a:off x="364490" y="1741797"/>
            <a:ext cx="696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DF4467-3C9F-4119-F5AA-418329D465CE}"/>
              </a:ext>
            </a:extLst>
          </p:cNvPr>
          <p:cNvSpPr/>
          <p:nvPr/>
        </p:nvSpPr>
        <p:spPr>
          <a:xfrm>
            <a:off x="3183946" y="2222339"/>
            <a:ext cx="1596398" cy="9606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7982E-A279-B44A-79F0-8FD908B1A884}"/>
              </a:ext>
            </a:extLst>
          </p:cNvPr>
          <p:cNvSpPr txBox="1"/>
          <p:nvPr/>
        </p:nvSpPr>
        <p:spPr>
          <a:xfrm>
            <a:off x="6840638" y="877956"/>
            <a:ext cx="4865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Preference hint</a:t>
            </a:r>
          </a:p>
          <a:p>
            <a:r>
              <a:rPr lang="en-US" altLang="ko-KR" dirty="0"/>
              <a:t>F(</a:t>
            </a:r>
            <a:r>
              <a:rPr lang="en-US" altLang="ko-KR" dirty="0" err="1"/>
              <a:t>x,W</a:t>
            </a:r>
            <a:r>
              <a:rPr lang="en-US" altLang="ko-KR" dirty="0"/>
              <a:t>) X</a:t>
            </a:r>
            <a:r>
              <a:rPr lang="ko-KR" altLang="en-US" dirty="0"/>
              <a:t>에 따라서 </a:t>
            </a:r>
            <a:r>
              <a:rPr lang="en-US" altLang="ko-KR" dirty="0"/>
              <a:t>unique</a:t>
            </a:r>
            <a:r>
              <a:rPr lang="ko-KR" altLang="en-US" dirty="0"/>
              <a:t>를 보장하지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Regularization</a:t>
            </a:r>
            <a:r>
              <a:rPr lang="ko-KR" altLang="en-US" dirty="0"/>
              <a:t>을 통하여 모델에게 가중치 접근방식에 대하여 </a:t>
            </a:r>
            <a:r>
              <a:rPr lang="en-US" altLang="ko-KR" dirty="0"/>
              <a:t>hint</a:t>
            </a:r>
            <a:r>
              <a:rPr lang="ko-KR" altLang="en-US" dirty="0"/>
              <a:t>를 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Avoid overfitting</a:t>
            </a:r>
          </a:p>
          <a:p>
            <a:endParaRPr lang="en-US" altLang="ko-KR" dirty="0"/>
          </a:p>
          <a:p>
            <a:r>
              <a:rPr lang="en-US" altLang="ko-KR" dirty="0"/>
              <a:t>R(W)</a:t>
            </a:r>
            <a:r>
              <a:rPr lang="ko-KR" altLang="en-US" dirty="0"/>
              <a:t>값을 추가적으로 더하여 </a:t>
            </a:r>
            <a:r>
              <a:rPr lang="en-US" altLang="ko-KR" dirty="0"/>
              <a:t>loss</a:t>
            </a:r>
            <a:r>
              <a:rPr lang="ko-KR" altLang="en-US" dirty="0"/>
              <a:t>를 계산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완벽하게 </a:t>
            </a:r>
            <a:r>
              <a:rPr lang="en-US" altLang="ko-KR" dirty="0"/>
              <a:t>fitting</a:t>
            </a:r>
            <a:r>
              <a:rPr lang="ko-KR" altLang="en-US" dirty="0"/>
              <a:t>되는 것을 방지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9BEE7F8-3DE7-91AB-4592-7697BADB6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" r="41162"/>
          <a:stretch/>
        </p:blipFill>
        <p:spPr>
          <a:xfrm>
            <a:off x="364489" y="4568445"/>
            <a:ext cx="4832543" cy="12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D847D-7E84-AF2B-DA75-A90C59DB7FAA}"/>
              </a:ext>
            </a:extLst>
          </p:cNvPr>
          <p:cNvSpPr txBox="1"/>
          <p:nvPr/>
        </p:nvSpPr>
        <p:spPr>
          <a:xfrm>
            <a:off x="277792" y="324091"/>
            <a:ext cx="58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Entropy 	Loss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FDFD5-3AB5-CAAE-F729-F2CA0EE3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974230"/>
            <a:ext cx="4259484" cy="69103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38611BC-29D9-3341-4479-12C248C1A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08488"/>
              </p:ext>
            </p:extLst>
          </p:nvPr>
        </p:nvGraphicFramePr>
        <p:xfrm>
          <a:off x="277792" y="2154927"/>
          <a:ext cx="1134319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4319">
                  <a:extLst>
                    <a:ext uri="{9D8B030D-6E8A-4147-A177-3AD203B41FA5}">
                      <a16:colId xmlns:a16="http://schemas.microsoft.com/office/drawing/2014/main" val="193674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5.1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-1.7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6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2.3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892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8897C0-C89A-1D4C-E95C-631FC2B7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87875"/>
              </p:ext>
            </p:extLst>
          </p:nvPr>
        </p:nvGraphicFramePr>
        <p:xfrm>
          <a:off x="2062220" y="2180005"/>
          <a:ext cx="1134319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4319">
                  <a:extLst>
                    <a:ext uri="{9D8B030D-6E8A-4147-A177-3AD203B41FA5}">
                      <a16:colId xmlns:a16="http://schemas.microsoft.com/office/drawing/2014/main" val="193674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164.0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6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9.9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89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366DE1-B354-85FA-DD0B-5FBA8EF419FC}"/>
              </a:ext>
            </a:extLst>
          </p:cNvPr>
          <p:cNvSpPr txBox="1"/>
          <p:nvPr/>
        </p:nvSpPr>
        <p:spPr>
          <a:xfrm>
            <a:off x="277792" y="1665263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4892A-8C82-A0EA-E579-6204E5AE6DAE}"/>
              </a:ext>
            </a:extLst>
          </p:cNvPr>
          <p:cNvSpPr txBox="1"/>
          <p:nvPr/>
        </p:nvSpPr>
        <p:spPr>
          <a:xfrm>
            <a:off x="2108518" y="1665263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022789E-B6DA-3123-5214-FE43E21F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75474"/>
              </p:ext>
            </p:extLst>
          </p:nvPr>
        </p:nvGraphicFramePr>
        <p:xfrm>
          <a:off x="3811928" y="2181934"/>
          <a:ext cx="1134319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4319">
                  <a:extLst>
                    <a:ext uri="{9D8B030D-6E8A-4147-A177-3AD203B41FA5}">
                      <a16:colId xmlns:a16="http://schemas.microsoft.com/office/drawing/2014/main" val="193674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6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892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543C28-43DE-7603-160F-0C99F108CB1F}"/>
              </a:ext>
            </a:extLst>
          </p:cNvPr>
          <p:cNvSpPr txBox="1"/>
          <p:nvPr/>
        </p:nvSpPr>
        <p:spPr>
          <a:xfrm>
            <a:off x="3835077" y="1665263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Prob.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CEAEA08-9A99-D94D-8189-7C2183737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96734"/>
              </p:ext>
            </p:extLst>
          </p:nvPr>
        </p:nvGraphicFramePr>
        <p:xfrm>
          <a:off x="6108804" y="2181931"/>
          <a:ext cx="1134319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4319">
                  <a:extLst>
                    <a:ext uri="{9D8B030D-6E8A-4147-A177-3AD203B41FA5}">
                      <a16:colId xmlns:a16="http://schemas.microsoft.com/office/drawing/2014/main" val="118323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4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0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581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FECC05-3E8B-BA7C-61BF-B268FE12ABE0}"/>
              </a:ext>
            </a:extLst>
          </p:cNvPr>
          <p:cNvSpPr txBox="1"/>
          <p:nvPr/>
        </p:nvSpPr>
        <p:spPr>
          <a:xfrm>
            <a:off x="6120378" y="1660640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41E8F-A97B-D170-3ABA-C0A621F511F6}"/>
              </a:ext>
            </a:extLst>
          </p:cNvPr>
          <p:cNvSpPr txBox="1"/>
          <p:nvPr/>
        </p:nvSpPr>
        <p:spPr>
          <a:xfrm>
            <a:off x="7720314" y="324091"/>
            <a:ext cx="4259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Entropy -&gt; loss function</a:t>
            </a:r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차이를 계산하고 싶다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normalize</a:t>
            </a:r>
            <a:r>
              <a:rPr lang="ko-KR" altLang="en-US" dirty="0"/>
              <a:t>를 사용하여 </a:t>
            </a:r>
            <a:r>
              <a:rPr lang="en-US" altLang="ko-KR" dirty="0"/>
              <a:t>prob</a:t>
            </a:r>
            <a:r>
              <a:rPr lang="ko-KR" altLang="en-US" dirty="0"/>
              <a:t>값을 얻음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ANS</a:t>
            </a:r>
            <a:r>
              <a:rPr lang="ko-KR" altLang="en-US" dirty="0"/>
              <a:t>와 비교 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KLD</a:t>
            </a:r>
            <a:r>
              <a:rPr lang="ko-KR" altLang="en-US" dirty="0">
                <a:sym typeface="Wingdings" panose="05000000000000000000" pitchFamily="2" charset="2"/>
              </a:rPr>
              <a:t> 사용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확률 분포의 차이를 계산한다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3876FF-2122-AA6D-8A45-1497AC8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" y="4054749"/>
            <a:ext cx="3956540" cy="10956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416D08-CDF2-4A18-BCB8-6D3FFE14F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95" y="4981701"/>
            <a:ext cx="935055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C8499-446E-546F-25DE-928A672A38C7}"/>
              </a:ext>
            </a:extLst>
          </p:cNvPr>
          <p:cNvSpPr txBox="1"/>
          <p:nvPr/>
        </p:nvSpPr>
        <p:spPr>
          <a:xfrm>
            <a:off x="264160" y="325120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Cross-Entropy vs SVM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7629-9D1C-63CC-1444-70BECC90E9BE}"/>
              </a:ext>
            </a:extLst>
          </p:cNvPr>
          <p:cNvSpPr txBox="1"/>
          <p:nvPr/>
        </p:nvSpPr>
        <p:spPr>
          <a:xfrm>
            <a:off x="264160" y="9144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Cross – Entropy </a:t>
            </a:r>
            <a:r>
              <a:rPr lang="ko-KR" altLang="en-US" dirty="0"/>
              <a:t>의 경우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 되는 경우는 </a:t>
            </a:r>
            <a:r>
              <a:rPr lang="en-US" altLang="ko-KR" dirty="0"/>
              <a:t>unique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반면에 </a:t>
            </a:r>
            <a:r>
              <a:rPr lang="en-US" altLang="ko-KR" dirty="0"/>
              <a:t>SVM</a:t>
            </a:r>
            <a:r>
              <a:rPr lang="ko-KR" altLang="en-US" dirty="0"/>
              <a:t>은 다양한 경우에서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	=&gt; Cross – Entropy</a:t>
            </a:r>
            <a:r>
              <a:rPr lang="ko-KR" altLang="en-US" dirty="0"/>
              <a:t>의 경우 무한하게 </a:t>
            </a:r>
            <a:r>
              <a:rPr lang="en-US" altLang="ko-KR" dirty="0" err="1"/>
              <a:t>optimiz</a:t>
            </a:r>
            <a:r>
              <a:rPr lang="ko-KR" altLang="en-US" dirty="0"/>
              <a:t>가 발생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1</a:t>
            </a:r>
            <a:r>
              <a:rPr lang="ko-KR" altLang="en-US" dirty="0"/>
              <a:t>번에 이어서 </a:t>
            </a:r>
            <a:r>
              <a:rPr lang="en-US" altLang="ko-KR" dirty="0"/>
              <a:t>Cross-Entropy</a:t>
            </a:r>
            <a:r>
              <a:rPr lang="ko-KR" altLang="en-US" dirty="0"/>
              <a:t>의 경우 변화에 </a:t>
            </a:r>
            <a:r>
              <a:rPr lang="en-US" altLang="ko-KR" dirty="0" err="1"/>
              <a:t>senstivie</a:t>
            </a:r>
            <a:r>
              <a:rPr lang="ko-KR" altLang="en-US" dirty="0"/>
              <a:t>하게 </a:t>
            </a:r>
            <a:r>
              <a:rPr lang="en-US" altLang="ko-KR" dirty="0"/>
              <a:t>loss</a:t>
            </a:r>
            <a:r>
              <a:rPr lang="ko-KR" altLang="en-US" dirty="0"/>
              <a:t>값이 변한다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Random value</a:t>
            </a:r>
            <a:r>
              <a:rPr lang="ko-KR" altLang="en-US" dirty="0"/>
              <a:t>로 </a:t>
            </a:r>
            <a:r>
              <a:rPr lang="ko-KR" altLang="en-US" dirty="0" err="1"/>
              <a:t>시작할경우</a:t>
            </a:r>
            <a:r>
              <a:rPr lang="ko-KR" altLang="en-US" dirty="0"/>
              <a:t> </a:t>
            </a:r>
            <a:r>
              <a:rPr lang="en-US" altLang="ko-KR" dirty="0"/>
              <a:t>Cross Entropy</a:t>
            </a:r>
            <a:r>
              <a:rPr lang="ko-KR" altLang="en-US" dirty="0"/>
              <a:t>의 값은 </a:t>
            </a:r>
            <a:r>
              <a:rPr lang="en-US" altLang="ko-KR" dirty="0"/>
              <a:t>log( c ) 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이다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.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 </a:t>
            </a:r>
          </a:p>
          <a:p>
            <a:pPr lvl="8"/>
            <a:r>
              <a:rPr lang="en-US" altLang="ko-KR" dirty="0"/>
              <a:t>			   c=category</a:t>
            </a:r>
            <a:r>
              <a:rPr lang="ko-KR" altLang="en-US" dirty="0"/>
              <a:t>의 수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6808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315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Arial</vt:lpstr>
      <vt:lpstr>Calibri</vt:lpstr>
      <vt:lpstr>Calibri Light</vt:lpstr>
      <vt:lpstr>추억</vt:lpstr>
      <vt:lpstr>Linear Classification</vt:lpstr>
      <vt:lpstr>선형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Classification</dc:title>
  <dc:creator>강승준</dc:creator>
  <cp:lastModifiedBy>강승준</cp:lastModifiedBy>
  <cp:revision>2</cp:revision>
  <dcterms:created xsi:type="dcterms:W3CDTF">2023-05-03T05:24:14Z</dcterms:created>
  <dcterms:modified xsi:type="dcterms:W3CDTF">2023-05-03T06:43:08Z</dcterms:modified>
</cp:coreProperties>
</file>