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CA7D2-C0BE-91FC-1477-10BED7936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err="1"/>
              <a:t>ViT</a:t>
            </a:r>
            <a:br>
              <a:rPr lang="en-US" altLang="ko-KR" sz="5000" dirty="0"/>
            </a:br>
            <a:r>
              <a:rPr lang="en-US" altLang="ko-KR" sz="5000" dirty="0"/>
              <a:t>	</a:t>
            </a:r>
            <a:r>
              <a:rPr lang="en-US" altLang="ko-KR" sz="4000" dirty="0"/>
              <a:t>Transformers for Image Recognition at scale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42210-E71E-D8B6-1A52-D8A189E26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265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5FC30B-0FB9-63A2-ED73-3074063CC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0" y="117991"/>
            <a:ext cx="8878069" cy="27434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CA461F-4B00-6EB2-8DA9-07574B9ADB07}"/>
              </a:ext>
            </a:extLst>
          </p:cNvPr>
          <p:cNvSpPr txBox="1"/>
          <p:nvPr/>
        </p:nvSpPr>
        <p:spPr>
          <a:xfrm>
            <a:off x="127250" y="3095625"/>
            <a:ext cx="12064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*TPUv3 – core –days : core used * days(training time)   /    </a:t>
            </a:r>
            <a:r>
              <a:rPr lang="en-US" altLang="ko-KR" dirty="0" err="1"/>
              <a:t>ViT</a:t>
            </a:r>
            <a:r>
              <a:rPr lang="en-US" altLang="ko-KR" dirty="0"/>
              <a:t>-H/14 : </a:t>
            </a:r>
            <a:r>
              <a:rPr lang="en-US" altLang="ko-KR" dirty="0" err="1"/>
              <a:t>ViT</a:t>
            </a:r>
            <a:r>
              <a:rPr lang="en-US" altLang="ko-KR" dirty="0"/>
              <a:t> huge model with patch size 14*14</a:t>
            </a:r>
          </a:p>
          <a:p>
            <a:endParaRPr lang="en-US" altLang="ko-KR" dirty="0"/>
          </a:p>
          <a:p>
            <a:r>
              <a:rPr lang="en-US" altLang="ko-KR" dirty="0"/>
              <a:t>Out performs with </a:t>
            </a:r>
            <a:r>
              <a:rPr lang="en-US" altLang="ko-KR" b="1" dirty="0"/>
              <a:t>lower computation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1A8F68-254F-D3BC-F78A-AE3E10DF431C}"/>
              </a:ext>
            </a:extLst>
          </p:cNvPr>
          <p:cNvSpPr/>
          <p:nvPr/>
        </p:nvSpPr>
        <p:spPr>
          <a:xfrm>
            <a:off x="2066925" y="2381250"/>
            <a:ext cx="1266825" cy="333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093BFC-3DB5-0709-5444-28D28FE4880F}"/>
              </a:ext>
            </a:extLst>
          </p:cNvPr>
          <p:cNvSpPr/>
          <p:nvPr/>
        </p:nvSpPr>
        <p:spPr>
          <a:xfrm>
            <a:off x="7267575" y="2381250"/>
            <a:ext cx="1266825" cy="333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6D7D68-CAA7-8EED-157C-759EE8E3BC9F}"/>
              </a:ext>
            </a:extLst>
          </p:cNvPr>
          <p:cNvCxnSpPr/>
          <p:nvPr/>
        </p:nvCxnSpPr>
        <p:spPr>
          <a:xfrm>
            <a:off x="5638800" y="117991"/>
            <a:ext cx="0" cy="2743438"/>
          </a:xfrm>
          <a:prstGeom prst="line">
            <a:avLst/>
          </a:prstGeom>
          <a:ln w="3810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9AE541A2-37B2-74C3-5461-EFFC12D1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0" y="4111287"/>
            <a:ext cx="8832345" cy="203471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47530E-598D-AD7E-2652-B3E59FB8A84A}"/>
              </a:ext>
            </a:extLst>
          </p:cNvPr>
          <p:cNvCxnSpPr>
            <a:cxnSpLocks/>
          </p:cNvCxnSpPr>
          <p:nvPr/>
        </p:nvCxnSpPr>
        <p:spPr>
          <a:xfrm>
            <a:off x="2392680" y="4111287"/>
            <a:ext cx="0" cy="2034716"/>
          </a:xfrm>
          <a:prstGeom prst="line">
            <a:avLst/>
          </a:prstGeom>
          <a:ln w="3810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336082-8E27-4653-3DB6-7BE3E5D29D73}"/>
              </a:ext>
            </a:extLst>
          </p:cNvPr>
          <p:cNvSpPr txBox="1"/>
          <p:nvPr/>
        </p:nvSpPr>
        <p:spPr>
          <a:xfrm>
            <a:off x="127250" y="6446520"/>
            <a:ext cx="1009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BiT</a:t>
            </a:r>
            <a:r>
              <a:rPr lang="en-US" altLang="ko-KR" dirty="0"/>
              <a:t> : Big Transfer model(Resnet)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862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D9B3D-CF10-ED2C-49E7-E23BEAC8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Cruciality of data size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B345EF1-533A-97B2-55A8-CEB9358E6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594" y="1819150"/>
            <a:ext cx="8847587" cy="289585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8FC371-64CA-7C43-08E8-7386A2B8354B}"/>
              </a:ext>
            </a:extLst>
          </p:cNvPr>
          <p:cNvSpPr txBox="1"/>
          <p:nvPr/>
        </p:nvSpPr>
        <p:spPr>
          <a:xfrm>
            <a:off x="1233421" y="4796791"/>
            <a:ext cx="891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size is crucial for creating inductive bias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38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3C78D1F-BB11-EA65-AF57-E9A878893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630406"/>
            <a:ext cx="8428450" cy="344453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9BAC712-F892-A337-E628-0597CD581E19}"/>
              </a:ext>
            </a:extLst>
          </p:cNvPr>
          <p:cNvCxnSpPr/>
          <p:nvPr/>
        </p:nvCxnSpPr>
        <p:spPr>
          <a:xfrm>
            <a:off x="1984374" y="3819525"/>
            <a:ext cx="346365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8ECF9FB-79B5-3D19-82CC-A37C88617328}"/>
              </a:ext>
            </a:extLst>
          </p:cNvPr>
          <p:cNvCxnSpPr>
            <a:cxnSpLocks/>
          </p:cNvCxnSpPr>
          <p:nvPr/>
        </p:nvCxnSpPr>
        <p:spPr>
          <a:xfrm flipV="1">
            <a:off x="1927860" y="1249680"/>
            <a:ext cx="3520169" cy="115062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68E686-81AF-1851-AFC1-81F93D269B08}"/>
              </a:ext>
            </a:extLst>
          </p:cNvPr>
          <p:cNvSpPr txBox="1"/>
          <p:nvPr/>
        </p:nvSpPr>
        <p:spPr>
          <a:xfrm>
            <a:off x="1171575" y="4408907"/>
            <a:ext cx="8570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Vision Transformers appear not to saturate within the range tried, motivating future scaling efforts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0B87B1-71A8-CC8E-7DC8-9D3196A9C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293" y="4808450"/>
            <a:ext cx="4085415" cy="20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8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A62766-6FFB-7FAC-A07E-5B1DD91FA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8" y="410883"/>
            <a:ext cx="7245626" cy="36350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37F313-72E1-C815-DF3F-CE7DFCE4139B}"/>
              </a:ext>
            </a:extLst>
          </p:cNvPr>
          <p:cNvSpPr txBox="1"/>
          <p:nvPr/>
        </p:nvSpPr>
        <p:spPr>
          <a:xfrm>
            <a:off x="367748" y="4343400"/>
            <a:ext cx="11519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Learnable position embedding -&gt; learned “image” concepts (row, column)</a:t>
            </a:r>
          </a:p>
          <a:p>
            <a:r>
              <a:rPr lang="en-US" altLang="ko-KR" dirty="0"/>
              <a:t>	input : sequence of position -&gt; learned relative relations</a:t>
            </a:r>
          </a:p>
          <a:p>
            <a:endParaRPr lang="en-US" altLang="ko-KR" dirty="0"/>
          </a:p>
          <a:p>
            <a:r>
              <a:rPr lang="en-US" altLang="ko-KR" dirty="0"/>
              <a:t>Self attention allows </a:t>
            </a:r>
            <a:r>
              <a:rPr lang="en-US" altLang="ko-KR" dirty="0" err="1"/>
              <a:t>ViT</a:t>
            </a:r>
            <a:r>
              <a:rPr lang="en-US" altLang="ko-KR" dirty="0"/>
              <a:t> to integrate even in the lowest layer ~~receptive fields in CNN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초기부터 전체 이미지를 </a:t>
            </a:r>
            <a:r>
              <a:rPr lang="en-US" altLang="ko-KR" dirty="0"/>
              <a:t>attention</a:t>
            </a:r>
            <a:r>
              <a:rPr lang="ko-KR" altLang="en-US" dirty="0"/>
              <a:t>을 통해 참조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60D1B7-B801-DCC9-EB26-166209C4D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709" y="410883"/>
            <a:ext cx="4273891" cy="20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09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C2C7F4F-39D6-E016-9F94-90A145BAE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10" y="310169"/>
            <a:ext cx="3193057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86697-F4AF-A2FB-2EAD-9100EA1D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31FCB-20CA-0754-5B0F-02EA74000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</a:p>
          <a:p>
            <a:pPr lvl="1"/>
            <a:r>
              <a:rPr lang="en-US" altLang="ko-KR" dirty="0"/>
              <a:t>Backgrounds </a:t>
            </a:r>
          </a:p>
          <a:p>
            <a:pPr lvl="1"/>
            <a:r>
              <a:rPr lang="en-US" altLang="ko-KR" dirty="0"/>
              <a:t>Related works</a:t>
            </a:r>
          </a:p>
          <a:p>
            <a:pPr lvl="1"/>
            <a:endParaRPr lang="en-US" altLang="ko-KR" dirty="0"/>
          </a:p>
          <a:p>
            <a:pPr marL="292608" lvl="1">
              <a:buNone/>
            </a:pPr>
            <a:r>
              <a:rPr lang="en-US" altLang="ko-KR" sz="2000" dirty="0"/>
              <a:t>2. What is </a:t>
            </a:r>
            <a:r>
              <a:rPr lang="en-US" altLang="ko-KR" sz="2000" dirty="0" err="1"/>
              <a:t>ViT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dirty="0"/>
              <a:t>Concept of </a:t>
            </a:r>
            <a:r>
              <a:rPr lang="en-US" altLang="ko-KR" dirty="0" err="1"/>
              <a:t>ViT</a:t>
            </a:r>
            <a:endParaRPr lang="en-US" altLang="ko-KR" dirty="0"/>
          </a:p>
          <a:p>
            <a:pPr lvl="1"/>
            <a:r>
              <a:rPr lang="en-US" altLang="ko-KR" dirty="0"/>
              <a:t>Architecture with Equations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3. Results</a:t>
            </a:r>
          </a:p>
          <a:p>
            <a:pPr lvl="1"/>
            <a:r>
              <a:rPr lang="en-US" altLang="ko-KR" dirty="0"/>
              <a:t>Datasets</a:t>
            </a:r>
          </a:p>
          <a:p>
            <a:pPr lvl="1"/>
            <a:r>
              <a:rPr lang="en-US" altLang="ko-KR" dirty="0"/>
              <a:t>Graphs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17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C4C65-E1FE-FAA0-F3AB-9E552286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0766D-F258-74E8-6789-BBC1BC1C20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Related Works :</a:t>
            </a:r>
            <a:br>
              <a:rPr lang="en-US" altLang="ko-KR" dirty="0"/>
            </a:br>
            <a:r>
              <a:rPr lang="en-US" altLang="ko-KR" dirty="0"/>
              <a:t>	Naïve</a:t>
            </a:r>
            <a:r>
              <a:rPr lang="ko-KR" altLang="en-US" dirty="0"/>
              <a:t> </a:t>
            </a:r>
            <a:r>
              <a:rPr lang="en-US" altLang="ko-KR" dirty="0"/>
              <a:t>application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self</a:t>
            </a:r>
            <a:r>
              <a:rPr lang="ko-KR" altLang="en-US" dirty="0"/>
              <a:t> </a:t>
            </a:r>
            <a:r>
              <a:rPr lang="en-US" altLang="ko-KR" dirty="0"/>
              <a:t>attention</a:t>
            </a:r>
          </a:p>
          <a:p>
            <a:pPr marL="0" indent="0">
              <a:buNone/>
            </a:pPr>
            <a:r>
              <a:rPr lang="en-US" altLang="ko-KR" dirty="0"/>
              <a:t>	: cost too much (quadratic</a:t>
            </a:r>
            <a:r>
              <a:rPr lang="ko-KR" altLang="en-US" dirty="0"/>
              <a:t> </a:t>
            </a:r>
            <a:r>
              <a:rPr lang="en-US" altLang="ko-KR" dirty="0"/>
              <a:t>cost)</a:t>
            </a:r>
          </a:p>
          <a:p>
            <a:pPr marL="0" indent="0">
              <a:buNone/>
            </a:pPr>
            <a:r>
              <a:rPr lang="en-US" altLang="ko-KR" dirty="0"/>
              <a:t>	=&gt; local neighbor</a:t>
            </a:r>
          </a:p>
          <a:p>
            <a:pPr marL="0" indent="0">
              <a:buNone/>
            </a:pPr>
            <a:r>
              <a:rPr lang="en-US" altLang="ko-KR" dirty="0"/>
              <a:t>	=&gt; scalable approximation(resize / 	lower resolution)</a:t>
            </a:r>
          </a:p>
          <a:p>
            <a:pPr marL="0" indent="0">
              <a:buNone/>
            </a:pPr>
            <a:r>
              <a:rPr lang="en-US" altLang="ko-KR" dirty="0"/>
              <a:t>Our Works :</a:t>
            </a:r>
          </a:p>
          <a:p>
            <a:pPr marL="0" indent="0">
              <a:buNone/>
            </a:pPr>
            <a:r>
              <a:rPr lang="en-US" altLang="ko-KR" dirty="0"/>
              <a:t>	X all pixel attention</a:t>
            </a:r>
          </a:p>
          <a:p>
            <a:pPr marL="0" indent="0">
              <a:buNone/>
            </a:pPr>
            <a:r>
              <a:rPr lang="en-US" altLang="ko-KR" dirty="0"/>
              <a:t>	=&gt; “patch” attention”</a:t>
            </a:r>
          </a:p>
          <a:p>
            <a:pPr marL="0" indent="0">
              <a:buNone/>
            </a:pPr>
            <a:r>
              <a:rPr lang="en-US" altLang="ko-KR" dirty="0"/>
              <a:t>2*2 (2020)</a:t>
            </a:r>
          </a:p>
          <a:p>
            <a:pPr marL="0" indent="0">
              <a:buNone/>
            </a:pPr>
            <a:r>
              <a:rPr lang="en-US" altLang="ko-KR" dirty="0"/>
              <a:t>14*14 / 16*16 increased patch size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319904-9C7F-5055-04B6-6E22C575EC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Tendency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201168" lvl="1" indent="0">
              <a:buNone/>
            </a:pPr>
            <a:r>
              <a:rPr lang="en-US" altLang="ko-KR" dirty="0"/>
              <a:t>Mid – sized dataset : CNN </a:t>
            </a:r>
            <a:r>
              <a:rPr lang="ko-KR" altLang="en-US" dirty="0"/>
              <a:t>보다 성능이 조금 부족</a:t>
            </a:r>
            <a:endParaRPr lang="en-US" altLang="ko-KR" dirty="0"/>
          </a:p>
          <a:p>
            <a:pPr marL="201168" lvl="1" indent="0">
              <a:buNone/>
            </a:pPr>
            <a:r>
              <a:rPr lang="ko-KR" altLang="en-US" dirty="0"/>
              <a:t>하게 나옴</a:t>
            </a: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r>
              <a:rPr lang="en-US" altLang="ko-KR" dirty="0"/>
              <a:t>Why? : “ lack some of inductive biases”</a:t>
            </a:r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r>
              <a:rPr lang="en-US" altLang="ko-KR" dirty="0"/>
              <a:t>BUT in large dataset , </a:t>
            </a:r>
            <a:r>
              <a:rPr lang="en-US" altLang="ko-KR" dirty="0" err="1"/>
              <a:t>ViT</a:t>
            </a:r>
            <a:r>
              <a:rPr lang="en-US" altLang="ko-KR" dirty="0"/>
              <a:t> out performs.</a:t>
            </a:r>
          </a:p>
        </p:txBody>
      </p:sp>
    </p:spTree>
    <p:extLst>
      <p:ext uri="{BB962C8B-B14F-4D97-AF65-F5344CB8AC3E}">
        <p14:creationId xmlns:p14="http://schemas.microsoft.com/office/powerpoint/2010/main" val="179186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3B920-4410-81AC-FD40-665B47FC47D4}"/>
              </a:ext>
            </a:extLst>
          </p:cNvPr>
          <p:cNvSpPr txBox="1"/>
          <p:nvPr/>
        </p:nvSpPr>
        <p:spPr>
          <a:xfrm>
            <a:off x="162560" y="203200"/>
            <a:ext cx="11897360" cy="7340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Inductive bias :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모델이 학습하면서 얻는 추론을 위한 가정</a:t>
            </a:r>
            <a:endParaRPr lang="en-US" altLang="ko-KR" dirty="0"/>
          </a:p>
          <a:p>
            <a:r>
              <a:rPr lang="en-US" altLang="ko-KR" dirty="0"/>
              <a:t>	ex)</a:t>
            </a:r>
            <a:r>
              <a:rPr lang="ko-KR" altLang="en-US" dirty="0"/>
              <a:t> </a:t>
            </a:r>
            <a:r>
              <a:rPr lang="en-US" altLang="ko-KR" dirty="0"/>
              <a:t>CNN – Locality : Kernel</a:t>
            </a:r>
            <a:r>
              <a:rPr lang="ko-KR" altLang="en-US" dirty="0"/>
              <a:t>의 범위내의 있는 것들은 상관관계가 있을 것이라는 가정</a:t>
            </a:r>
            <a:r>
              <a:rPr lang="en-US" altLang="ko-KR" dirty="0"/>
              <a:t>(built</a:t>
            </a:r>
            <a:r>
              <a:rPr lang="ko-KR" altLang="en-US" dirty="0"/>
              <a:t> </a:t>
            </a:r>
            <a:r>
              <a:rPr lang="en-US" altLang="ko-KR" dirty="0"/>
              <a:t>– in)</a:t>
            </a:r>
          </a:p>
          <a:p>
            <a:r>
              <a:rPr lang="en-US" altLang="ko-KR" dirty="0"/>
              <a:t>		       - Translation invariance : </a:t>
            </a:r>
            <a:r>
              <a:rPr lang="ko-KR" altLang="en-US" dirty="0"/>
              <a:t>특징의 위치가 달라도 값이 같다는 점</a:t>
            </a:r>
            <a:r>
              <a:rPr lang="en-US" altLang="ko-KR" dirty="0"/>
              <a:t>(input</a:t>
            </a:r>
            <a:r>
              <a:rPr lang="ko-KR" altLang="en-US" dirty="0"/>
              <a:t>이 달라도 </a:t>
            </a:r>
            <a:r>
              <a:rPr lang="en-US" altLang="ko-KR" dirty="0"/>
              <a:t>output</a:t>
            </a:r>
            <a:r>
              <a:rPr lang="ko-KR" altLang="en-US" dirty="0"/>
              <a:t>이 같다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/>
              <a:t>Transfer Learning :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특정 분야에서 학습된 신경망의 일부 또는 전부를 유사하거나 전혀 다른 분야에서 사용하는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Fine –Tuning</a:t>
            </a:r>
            <a:r>
              <a:rPr lang="en-US" altLang="ko-KR" baseline="30000" dirty="0"/>
              <a:t>1</a:t>
            </a:r>
            <a:r>
              <a:rPr lang="en-US" altLang="ko-KR" dirty="0"/>
              <a:t>  : </a:t>
            </a:r>
            <a:r>
              <a:rPr lang="ko-KR" altLang="en-US" dirty="0"/>
              <a:t>미세조정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위의 특정 분야 또는 방대한 데이터를 통해 보편적인 </a:t>
            </a:r>
            <a:r>
              <a:rPr lang="en-US" altLang="ko-KR" dirty="0"/>
              <a:t>low level feature</a:t>
            </a:r>
            <a:r>
              <a:rPr lang="ko-KR" altLang="en-US" dirty="0"/>
              <a:t>을 학습시키고</a:t>
            </a:r>
            <a:r>
              <a:rPr lang="en-US" altLang="ko-KR" dirty="0"/>
              <a:t>, </a:t>
            </a:r>
            <a:r>
              <a:rPr lang="ko-KR" altLang="en-US" dirty="0"/>
              <a:t>특정 데이터 학습을 위한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high</a:t>
            </a:r>
            <a:r>
              <a:rPr lang="ko-KR" altLang="en-US" dirty="0"/>
              <a:t> </a:t>
            </a:r>
            <a:r>
              <a:rPr lang="en-US" altLang="ko-KR" dirty="0"/>
              <a:t>level feature</a:t>
            </a:r>
            <a:r>
              <a:rPr lang="ko-KR" altLang="en-US" dirty="0"/>
              <a:t>을 특정 데이터에 맞게 다시 학습시키는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low level : </a:t>
            </a:r>
            <a:r>
              <a:rPr lang="ko-KR" altLang="en-US" dirty="0"/>
              <a:t>윤곽 </a:t>
            </a:r>
            <a:r>
              <a:rPr lang="en-US" altLang="ko-KR" dirty="0"/>
              <a:t>/</a:t>
            </a:r>
            <a:r>
              <a:rPr lang="ko-KR" altLang="en-US" dirty="0"/>
              <a:t>선 </a:t>
            </a:r>
            <a:r>
              <a:rPr lang="en-US" altLang="ko-KR" dirty="0"/>
              <a:t>/ </a:t>
            </a:r>
            <a:r>
              <a:rPr lang="ko-KR" altLang="en-US" dirty="0"/>
              <a:t>점</a:t>
            </a:r>
            <a:endParaRPr lang="en-US" altLang="ko-KR" dirty="0"/>
          </a:p>
          <a:p>
            <a:r>
              <a:rPr lang="en-US" altLang="ko-KR" dirty="0"/>
              <a:t>	high level : </a:t>
            </a:r>
            <a:r>
              <a:rPr lang="ko-KR" altLang="en-US" dirty="0"/>
              <a:t>특정한 </a:t>
            </a:r>
            <a:r>
              <a:rPr lang="en-US" altLang="ko-KR" dirty="0"/>
              <a:t>label </a:t>
            </a:r>
            <a:r>
              <a:rPr lang="ko-KR" altLang="en-US" dirty="0"/>
              <a:t>이미지의 특징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Few – Shot :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학습된 모델을 학습하지 않았던 </a:t>
            </a:r>
            <a:r>
              <a:rPr lang="en-US" altLang="ko-KR" dirty="0"/>
              <a:t>label</a:t>
            </a:r>
            <a:r>
              <a:rPr lang="ko-KR" altLang="en-US" dirty="0"/>
              <a:t>의 문제를 해결하는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i="1" dirty="0"/>
          </a:p>
          <a:p>
            <a:endParaRPr lang="en-US" altLang="ko-KR" sz="1500" i="1" dirty="0"/>
          </a:p>
          <a:p>
            <a:endParaRPr lang="en-US" altLang="ko-KR" sz="1400" i="1" dirty="0"/>
          </a:p>
          <a:p>
            <a:r>
              <a:rPr lang="en-US" altLang="ko-KR" sz="1400" i="1" baseline="30000" dirty="0"/>
              <a:t>1)</a:t>
            </a:r>
            <a:r>
              <a:rPr lang="en-US" altLang="ko-KR" sz="1400" i="1" dirty="0"/>
              <a:t>To do so, we use small sub-splits from the training set (10% for Pets and Flowers, 2% for CIFAR, 1% ImageNet) as development set and train on the remaining data.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BDF0FB-FE32-E838-F95D-9163516AB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537" y="4631085"/>
            <a:ext cx="2477622" cy="16827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394A55-1B09-1B1C-6D14-6B85A7F06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159" y="3609946"/>
            <a:ext cx="3741841" cy="270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4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4D466-CCDA-11DC-18CF-F4540181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What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 err="1"/>
              <a:t>ViT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7" name="내용 개체 틀 6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3BD6C089-CE48-2680-EE93-688CF488AF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9585" y="1846263"/>
            <a:ext cx="4873468" cy="4022725"/>
          </a:xfrm>
          <a:prstGeom prst="rect">
            <a:avLst/>
          </a:prstGeom>
        </p:spPr>
      </p:pic>
      <p:pic>
        <p:nvPicPr>
          <p:cNvPr id="8" name="내용 개체 틀 7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0A8CFE26-C1A5-6F6D-B610-CE31A50E38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2494143"/>
            <a:ext cx="4937125" cy="272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7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7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2CB138CA-4A8E-BF83-A92F-6DC7F07DF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35" y="503418"/>
            <a:ext cx="4937125" cy="2726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3635E4-920E-E1EB-0B92-239591A4546D}"/>
                  </a:ext>
                </a:extLst>
              </p:cNvPr>
              <p:cNvSpPr txBox="1"/>
              <p:nvPr/>
            </p:nvSpPr>
            <p:spPr>
              <a:xfrm>
                <a:off x="5684519" y="327660"/>
                <a:ext cx="5812155" cy="7240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Model structure(1)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Transformer receives as input a 1D sequence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	Image :		 H*W*C : x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	2D patches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		</a:t>
                </a:r>
                <a:r>
                  <a:rPr lang="en-US" altLang="ko-KR" i="1" dirty="0"/>
                  <a:t>p : patch number, P : Patch size</a:t>
                </a:r>
              </a:p>
              <a:p>
                <a:endParaRPr lang="en-US" altLang="ko-KR" i="1" dirty="0"/>
              </a:p>
              <a:p>
                <a:r>
                  <a:rPr lang="en-US" altLang="ko-KR" i="1" dirty="0"/>
                  <a:t>				↓	</a:t>
                </a:r>
                <a:r>
                  <a:rPr lang="en-US" altLang="ko-KR" dirty="0"/>
                  <a:t>Linear Projection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E : “</a:t>
                </a:r>
                <a:r>
                  <a:rPr lang="ko-KR" altLang="en-US" dirty="0"/>
                  <a:t>투영 행렬</a:t>
                </a:r>
                <a:r>
                  <a:rPr lang="en-US" altLang="ko-KR" dirty="0"/>
                  <a:t>” 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ko-KR" dirty="0"/>
                  <a:t>(D</a:t>
                </a:r>
                <a:r>
                  <a:rPr lang="ko-KR" altLang="en-US" dirty="0"/>
                  <a:t>차원으로 </a:t>
                </a:r>
                <a:r>
                  <a:rPr lang="en-US" altLang="ko-KR" dirty="0"/>
                  <a:t>* patch</a:t>
                </a:r>
                <a:r>
                  <a:rPr lang="ko-KR" altLang="en-US" dirty="0"/>
                  <a:t>의 수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en-US" altLang="ko-KR" sz="3000" b="1" dirty="0"/>
                  <a:t>“Trainable Linear Projection”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+ CLS token</a:t>
                </a:r>
              </a:p>
              <a:p>
                <a:r>
                  <a:rPr lang="en-US" altLang="ko-KR" dirty="0"/>
                  <a:t>+ position embedding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i="1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3635E4-920E-E1EB-0B92-239591A45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519" y="327660"/>
                <a:ext cx="5812155" cy="7240700"/>
              </a:xfrm>
              <a:prstGeom prst="rect">
                <a:avLst/>
              </a:prstGeom>
              <a:blipFill>
                <a:blip r:embed="rId3"/>
                <a:stretch>
                  <a:fillRect l="-2411" t="-5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0E981178-F74D-EEB0-78AC-20AF1486C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85" y="3627619"/>
            <a:ext cx="4937125" cy="2448772"/>
          </a:xfrm>
          <a:prstGeom prst="rect">
            <a:avLst/>
          </a:prstGeom>
        </p:spPr>
      </p:pic>
      <p:pic>
        <p:nvPicPr>
          <p:cNvPr id="11" name="그림 10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82D87070-F28D-520C-4A0F-0E4EC99AB5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27" r="10809" b="70924"/>
          <a:stretch/>
        </p:blipFill>
        <p:spPr>
          <a:xfrm>
            <a:off x="5479915" y="3309799"/>
            <a:ext cx="6712085" cy="39723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3C72D3-2EB5-7176-8787-005F45F56F69}"/>
              </a:ext>
            </a:extLst>
          </p:cNvPr>
          <p:cNvSpPr/>
          <p:nvPr/>
        </p:nvSpPr>
        <p:spPr>
          <a:xfrm>
            <a:off x="476711" y="1878046"/>
            <a:ext cx="3276140" cy="11478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64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6DE7142A-D340-E04B-4AFC-88E34C6557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6"/>
          <a:stretch/>
        </p:blipFill>
        <p:spPr>
          <a:xfrm>
            <a:off x="173026" y="253308"/>
            <a:ext cx="6751649" cy="13031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A7A271-C818-5778-1789-6636297F8BB1}"/>
              </a:ext>
            </a:extLst>
          </p:cNvPr>
          <p:cNvSpPr txBox="1"/>
          <p:nvPr/>
        </p:nvSpPr>
        <p:spPr>
          <a:xfrm>
            <a:off x="247650" y="1905000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/ MSA</a:t>
            </a:r>
          </a:p>
          <a:p>
            <a:endParaRPr lang="en-US" altLang="ko-KR" dirty="0"/>
          </a:p>
          <a:p>
            <a:r>
              <a:rPr lang="en-US" altLang="ko-KR" dirty="0"/>
              <a:t>MSA : Multiheaded self-attention.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66D064-A1A3-F9CD-3DED-D0C45198E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2752009"/>
            <a:ext cx="7717790" cy="35482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385436-6890-7AFA-F9C6-0307FFFFE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3529" y="153364"/>
            <a:ext cx="1630821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D3CCBC74-2ECA-8355-50CA-BD4418D96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6"/>
          <a:stretch/>
        </p:blipFill>
        <p:spPr>
          <a:xfrm>
            <a:off x="68251" y="91383"/>
            <a:ext cx="3646499" cy="13031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27C4D3-443C-7D07-31C8-8100B85153DB}"/>
                  </a:ext>
                </a:extLst>
              </p:cNvPr>
              <p:cNvSpPr txBox="1"/>
              <p:nvPr/>
            </p:nvSpPr>
            <p:spPr>
              <a:xfrm>
                <a:off x="205411" y="1501196"/>
                <a:ext cx="7446974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L : Layer,  0: position : </a:t>
                </a:r>
                <a:r>
                  <a:rPr lang="ko-KR" altLang="en-US" dirty="0"/>
                  <a:t>마지막 레이어의 첫번째 토큰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27C4D3-443C-7D07-31C8-8100B8515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11" y="1501196"/>
                <a:ext cx="7446974" cy="374911"/>
              </a:xfrm>
              <a:prstGeom prst="rect">
                <a:avLst/>
              </a:prstGeom>
              <a:blipFill>
                <a:blip r:embed="rId3"/>
                <a:stretch>
                  <a:fillRect t="-9677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69A8462D-7861-4683-57E6-6967B6BF6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1" y="1982787"/>
            <a:ext cx="5601185" cy="16003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418383-13B6-2358-51C9-4CA2BE3B8A46}"/>
              </a:ext>
            </a:extLst>
          </p:cNvPr>
          <p:cNvSpPr txBox="1"/>
          <p:nvPr/>
        </p:nvSpPr>
        <p:spPr>
          <a:xfrm>
            <a:off x="68251" y="3726180"/>
            <a:ext cx="7239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CLS token: </a:t>
            </a:r>
            <a:r>
              <a:rPr lang="ko-KR" altLang="en-US" dirty="0"/>
              <a:t>정보적으로는 의미가 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		: priority</a:t>
            </a:r>
            <a:r>
              <a:rPr lang="ko-KR" altLang="en-US" dirty="0"/>
              <a:t> 가 </a:t>
            </a:r>
            <a:r>
              <a:rPr lang="en-US" altLang="ko-KR" dirty="0"/>
              <a:t>x =&gt; sentence</a:t>
            </a:r>
            <a:r>
              <a:rPr lang="ko-KR" altLang="en-US" dirty="0"/>
              <a:t>의 전체 정보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FFA8E-17F2-2004-EB70-1CC522315417}"/>
              </a:ext>
            </a:extLst>
          </p:cNvPr>
          <p:cNvSpPr txBox="1"/>
          <p:nvPr/>
        </p:nvSpPr>
        <p:spPr>
          <a:xfrm>
            <a:off x="68251" y="4399207"/>
            <a:ext cx="5601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Positional embedding : standard learnable positional </a:t>
            </a:r>
          </a:p>
          <a:p>
            <a:r>
              <a:rPr lang="en-US" altLang="ko-KR" dirty="0"/>
              <a:t>					embeddings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D0950FA-7277-9157-69B6-66B633657DEB}"/>
              </a:ext>
            </a:extLst>
          </p:cNvPr>
          <p:cNvCxnSpPr>
            <a:cxnSpLocks/>
          </p:cNvCxnSpPr>
          <p:nvPr/>
        </p:nvCxnSpPr>
        <p:spPr>
          <a:xfrm>
            <a:off x="5966460" y="0"/>
            <a:ext cx="0" cy="63779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E07806-4A9B-B1E9-6211-4F5F82413D18}"/>
              </a:ext>
            </a:extLst>
          </p:cNvPr>
          <p:cNvSpPr txBox="1"/>
          <p:nvPr/>
        </p:nvSpPr>
        <p:spPr>
          <a:xfrm>
            <a:off x="6219825" y="91383"/>
            <a:ext cx="576674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Inductive bias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ViT</a:t>
            </a:r>
            <a:r>
              <a:rPr lang="en-US" altLang="ko-KR" dirty="0"/>
              <a:t> much less inductive bias</a:t>
            </a:r>
          </a:p>
          <a:p>
            <a:r>
              <a:rPr lang="en-US" altLang="ko-KR" dirty="0"/>
              <a:t>	MLP layer </a:t>
            </a:r>
            <a:r>
              <a:rPr lang="ko-KR" altLang="en-US" dirty="0"/>
              <a:t>부분만 </a:t>
            </a:r>
            <a:r>
              <a:rPr lang="en-US" altLang="ko-KR" dirty="0"/>
              <a:t>local &amp;translation equivariance</a:t>
            </a:r>
          </a:p>
          <a:p>
            <a:endParaRPr lang="en-US" altLang="ko-KR" dirty="0"/>
          </a:p>
          <a:p>
            <a:r>
              <a:rPr lang="en-US" altLang="ko-KR" dirty="0"/>
              <a:t>	CNN : locality, neighborhood structure ~ : in layer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sz="2500" b="1" dirty="0">
                <a:solidFill>
                  <a:srgbClr val="FFC000"/>
                </a:solidFill>
              </a:rPr>
              <a:t>All spatial relations between the patches have to be learned from the scratch</a:t>
            </a:r>
          </a:p>
          <a:p>
            <a:endParaRPr lang="en-US" altLang="ko-KR" sz="2500" b="1" dirty="0">
              <a:solidFill>
                <a:srgbClr val="FFC000"/>
              </a:solidFill>
            </a:endParaRPr>
          </a:p>
          <a:p>
            <a:endParaRPr lang="en-US" altLang="ko-KR" sz="2500" b="1" dirty="0">
              <a:solidFill>
                <a:srgbClr val="FFC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859440-E064-C5A5-38B8-6366002B3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60731"/>
            <a:ext cx="4894274" cy="15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0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C7A1599-8111-6432-0FDF-997843E0D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975665"/>
            <a:ext cx="5996940" cy="14666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FBD6DB3-B2B8-1360-635D-2702AD04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8AFB4A-9286-C4D6-41DD-4390C265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Data sets</a:t>
            </a:r>
          </a:p>
          <a:p>
            <a:r>
              <a:rPr lang="en-US" altLang="ko-KR" dirty="0"/>
              <a:t>Image Net , CIFAR , Pets, VTAB</a:t>
            </a:r>
          </a:p>
          <a:p>
            <a:r>
              <a:rPr lang="en-US" altLang="ko-KR" dirty="0"/>
              <a:t>VTAB(low data transfer) :</a:t>
            </a:r>
          </a:p>
          <a:p>
            <a:pPr lvl="1"/>
            <a:r>
              <a:rPr lang="en-US" altLang="ko-KR" dirty="0"/>
              <a:t>Three groups : </a:t>
            </a:r>
            <a:r>
              <a:rPr lang="en-US" altLang="ko-KR" i="1" dirty="0"/>
              <a:t>Natural (Pets, CIFAR..) Specialized (Medical, satellite..) , Structured(understanding localization</a:t>
            </a:r>
          </a:p>
          <a:p>
            <a:pPr marL="292608" lvl="1">
              <a:buNone/>
            </a:pPr>
            <a:r>
              <a:rPr lang="en-US" altLang="ko-KR" dirty="0"/>
              <a:t>Models</a:t>
            </a:r>
          </a:p>
          <a:p>
            <a:pPr marL="201168" lvl="1" indent="0">
              <a:buNone/>
            </a:pPr>
            <a:endParaRPr lang="en-US" altLang="ko-KR" i="1" dirty="0"/>
          </a:p>
          <a:p>
            <a:pPr marL="201168" lvl="1" indent="0">
              <a:buNone/>
            </a:pPr>
            <a:endParaRPr lang="en-US" altLang="ko-KR" i="1" dirty="0"/>
          </a:p>
          <a:p>
            <a:pPr marL="201168" lvl="1" indent="0">
              <a:buNone/>
            </a:pPr>
            <a:endParaRPr lang="en-US" altLang="ko-KR" i="1" dirty="0"/>
          </a:p>
          <a:p>
            <a:pPr marL="201168" lvl="1" indent="0">
              <a:buNone/>
            </a:pPr>
            <a:r>
              <a:rPr lang="en-US" altLang="ko-KR" i="1" dirty="0"/>
              <a:t>d</a:t>
            </a:r>
          </a:p>
          <a:p>
            <a:pPr marL="201168" lvl="1" indent="0">
              <a:buNone/>
            </a:pPr>
            <a:endParaRPr lang="en-US" altLang="ko-KR" i="1" dirty="0"/>
          </a:p>
          <a:p>
            <a:pPr marL="201168" lvl="1" indent="0">
              <a:buNone/>
            </a:pPr>
            <a:endParaRPr lang="en-US" altLang="ko-KR" i="1" dirty="0"/>
          </a:p>
          <a:p>
            <a:pPr marL="201168" lvl="1" indent="0">
              <a:buNone/>
            </a:pPr>
            <a:endParaRPr lang="en-US" altLang="ko-KR" i="1" dirty="0"/>
          </a:p>
          <a:p>
            <a:pPr marL="201168" lvl="1" indent="0">
              <a:buNone/>
            </a:pPr>
            <a:r>
              <a:rPr lang="en-US" altLang="ko-KR" dirty="0"/>
              <a:t>Results : few – shot / fine tuning</a:t>
            </a:r>
          </a:p>
          <a:p>
            <a:pPr marL="201168" lvl="1" indent="0">
              <a:buNone/>
            </a:pPr>
            <a:endParaRPr lang="en-US" altLang="ko-KR" i="1" dirty="0"/>
          </a:p>
          <a:p>
            <a:pPr marL="201168" lvl="1" indent="0">
              <a:buNone/>
            </a:pPr>
            <a:endParaRPr lang="en-US" altLang="ko-KR" i="1" dirty="0"/>
          </a:p>
          <a:p>
            <a:pPr marL="201168" lvl="1" indent="0">
              <a:buNone/>
            </a:pPr>
            <a:endParaRPr lang="en-US" altLang="ko-KR" i="1" dirty="0"/>
          </a:p>
          <a:p>
            <a:pPr marL="201168" lvl="1" indent="0">
              <a:buNone/>
            </a:pPr>
            <a:endParaRPr lang="en-US" altLang="ko-KR" i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F3029-30CB-AB4E-34BF-97F3CE5E7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722" y="4840361"/>
            <a:ext cx="4382278" cy="15033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31AC0E-E78E-D6FD-6548-24F49F2B3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2459" y="157469"/>
            <a:ext cx="2206127" cy="242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3637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1178</TotalTime>
  <Words>651</Words>
  <Application>Microsoft Office PowerPoint</Application>
  <PresentationFormat>와이드스크린</PresentationFormat>
  <Paragraphs>124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Cambria Math</vt:lpstr>
      <vt:lpstr>추억</vt:lpstr>
      <vt:lpstr>ViT  Transformers for Image Recognition at scale</vt:lpstr>
      <vt:lpstr>목차</vt:lpstr>
      <vt:lpstr>Introduction</vt:lpstr>
      <vt:lpstr>PowerPoint 프레젠테이션</vt:lpstr>
      <vt:lpstr>2. What is ViT?</vt:lpstr>
      <vt:lpstr>PowerPoint 프레젠테이션</vt:lpstr>
      <vt:lpstr>PowerPoint 프레젠테이션</vt:lpstr>
      <vt:lpstr>PowerPoint 프레젠테이션</vt:lpstr>
      <vt:lpstr>3. Results</vt:lpstr>
      <vt:lpstr>PowerPoint 프레젠테이션</vt:lpstr>
      <vt:lpstr>Cruciality of data size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  Transformers for Image Recognition at scale</dc:title>
  <dc:creator>강승준</dc:creator>
  <cp:lastModifiedBy>강승준</cp:lastModifiedBy>
  <cp:revision>8</cp:revision>
  <dcterms:created xsi:type="dcterms:W3CDTF">2023-05-23T01:51:03Z</dcterms:created>
  <dcterms:modified xsi:type="dcterms:W3CDTF">2023-05-25T08:40:05Z</dcterms:modified>
</cp:coreProperties>
</file>