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2" r:id="rId3"/>
    <p:sldId id="275" r:id="rId4"/>
    <p:sldId id="263" r:id="rId5"/>
    <p:sldId id="264" r:id="rId6"/>
    <p:sldId id="265" r:id="rId7"/>
    <p:sldId id="266" r:id="rId8"/>
    <p:sldId id="267" r:id="rId9"/>
    <p:sldId id="268" r:id="rId10"/>
    <p:sldId id="270" r:id="rId11"/>
    <p:sldId id="269" r:id="rId12"/>
    <p:sldId id="271" r:id="rId13"/>
    <p:sldId id="272" r:id="rId14"/>
    <p:sldId id="273" r:id="rId15"/>
    <p:sldId id="27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emf"/><Relationship Id="rId5" Type="http://schemas.openxmlformats.org/officeDocument/2006/relationships/image" Target="../media/image3.png"/><Relationship Id="rId4" Type="http://schemas.openxmlformats.org/officeDocument/2006/relationships/image" Target="file://localhost/Users/jasonrodriguez/Projects/Power%20Points/FINAL%20Template/images/images/CoverSlide_Header_01.png" TargetMode="External"/></Relationships>
</file>

<file path=ppt/slideLayouts/_rels/slideLayout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file://localhost/Users/jasonrodriguez/Projects/Power%20Points/FINAL%20Template/images/images/PPT_Template_Header.png" TargetMode="External"/><Relationship Id="rId4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F7DAD-EC97-4C57-AEFD-FAEC463FC611}" type="datetimeFigureOut">
              <a:rPr lang="en-US" smtClean="0"/>
              <a:t>10/7/2016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76971-19C7-4CE6-9F2A-265537012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100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F7DAD-EC97-4C57-AEFD-FAEC463FC611}" type="datetimeFigureOut">
              <a:rPr lang="en-US" smtClean="0"/>
              <a:t>10/7/2016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76971-19C7-4CE6-9F2A-265537012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663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F7DAD-EC97-4C57-AEFD-FAEC463FC611}" type="datetimeFigureOut">
              <a:rPr lang="en-US" smtClean="0"/>
              <a:t>10/7/2016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76971-19C7-4CE6-9F2A-265537012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158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ampus Aerial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65100" y="1364341"/>
            <a:ext cx="7701643" cy="201023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>
                <a:latin typeface="Century Gothic"/>
                <a:cs typeface="Century Gothic"/>
              </a:defRPr>
            </a:lvl1pPr>
          </a:lstStyle>
          <a:p>
            <a:pPr lvl="0"/>
            <a:r>
              <a:rPr lang="en-US" dirty="0">
                <a:solidFill>
                  <a:schemeClr val="tx1"/>
                </a:solidFill>
              </a:rPr>
              <a:t>Presentation Title Line 1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Presentation Title Line 2</a:t>
            </a:r>
            <a:endParaRPr lang="en-US" dirty="0"/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14" hasCustomPrompt="1"/>
          </p:nvPr>
        </p:nvSpPr>
        <p:spPr>
          <a:xfrm>
            <a:off x="154518" y="4898572"/>
            <a:ext cx="7712225" cy="12561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Century Gothic"/>
                <a:cs typeface="Century Gothic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Presenter’s Name</a:t>
            </a:r>
            <a:br>
              <a:rPr lang="en-US" dirty="0"/>
            </a:br>
            <a:r>
              <a:rPr lang="en-US" dirty="0"/>
              <a:t>Presenter’s Title</a:t>
            </a:r>
            <a:br>
              <a:rPr lang="en-US" dirty="0"/>
            </a:br>
            <a:r>
              <a:rPr lang="en-US" dirty="0"/>
              <a:t>Presenter’s Department</a:t>
            </a:r>
          </a:p>
        </p:txBody>
      </p:sp>
      <p:sp>
        <p:nvSpPr>
          <p:cNvPr id="14" name="Text Placeholder 26"/>
          <p:cNvSpPr>
            <a:spLocks noGrp="1"/>
          </p:cNvSpPr>
          <p:nvPr>
            <p:ph type="body" sz="quarter" idx="15" hasCustomPrompt="1"/>
          </p:nvPr>
        </p:nvSpPr>
        <p:spPr>
          <a:xfrm>
            <a:off x="165100" y="3512457"/>
            <a:ext cx="7701643" cy="120468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i="1" baseline="0">
                <a:latin typeface="Century Gothic"/>
                <a:cs typeface="Century Gothic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Subtitle Line 1</a:t>
            </a:r>
            <a:br>
              <a:rPr lang="en-US" dirty="0"/>
            </a:br>
            <a:r>
              <a:rPr lang="en-US" dirty="0"/>
              <a:t>Subtitle Line 2</a:t>
            </a:r>
          </a:p>
        </p:txBody>
      </p:sp>
      <p:pic>
        <p:nvPicPr>
          <p:cNvPr id="15" name="CoverSlide_Header_01.png" descr="/Users/jasonrodriguez/Projects/Power Points/FINAL Template/images/images/CoverSlide_Header_01.png"/>
          <p:cNvPicPr>
            <a:picLocks noChangeAspect="1"/>
          </p:cNvPicPr>
          <p:nvPr userDrawn="1"/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975360"/>
          </a:xfrm>
          <a:prstGeom prst="rect">
            <a:avLst/>
          </a:prstGeom>
        </p:spPr>
      </p:pic>
      <p:pic>
        <p:nvPicPr>
          <p:cNvPr id="16" name="Picture 15" descr="CoverSlide_Footer_03.pn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2784"/>
            <a:ext cx="12192000" cy="585216"/>
          </a:xfrm>
          <a:prstGeom prst="rect">
            <a:avLst/>
          </a:prstGeom>
        </p:spPr>
      </p:pic>
      <p:pic>
        <p:nvPicPr>
          <p:cNvPr id="17" name="Picture 16" descr="Stevens-Official-PMSColor-R.eps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477" y="283029"/>
            <a:ext cx="2578705" cy="828870"/>
          </a:xfrm>
          <a:prstGeom prst="rect">
            <a:avLst/>
          </a:prstGeom>
        </p:spPr>
      </p:pic>
      <p:sp>
        <p:nvSpPr>
          <p:cNvPr id="19" name="Footer Placeholder 4"/>
          <p:cNvSpPr>
            <a:spLocks noGrp="1"/>
          </p:cNvSpPr>
          <p:nvPr>
            <p:ph type="ftr" sz="quarter" idx="16"/>
          </p:nvPr>
        </p:nvSpPr>
        <p:spPr>
          <a:xfrm>
            <a:off x="8062707" y="6520373"/>
            <a:ext cx="3917616" cy="20110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0325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a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PPT_Template_Header.png" descr="/Users/jasonrodriguez/Projects/Power Points/FINAL Template/images/images/PPT_Template_Header.png"/>
          <p:cNvPicPr>
            <a:picLocks noChangeAspect="1"/>
          </p:cNvPicPr>
          <p:nvPr userDrawn="1"/>
        </p:nvPicPr>
        <p:blipFill>
          <a:blip r:embed="rId4" r:link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975360"/>
          </a:xfrm>
          <a:prstGeom prst="rect">
            <a:avLst/>
          </a:prstGeom>
        </p:spPr>
      </p:pic>
      <p:pic>
        <p:nvPicPr>
          <p:cNvPr id="9" name="PPT_Template_Footer.png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2784"/>
            <a:ext cx="12192000" cy="585216"/>
          </a:xfrm>
          <a:prstGeom prst="rect">
            <a:avLst/>
          </a:prstGeom>
        </p:spPr>
      </p:pic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302684" y="274638"/>
            <a:ext cx="10564925" cy="11430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Insert Slide Title Line 1</a:t>
            </a:r>
            <a:br>
              <a:rPr lang="en-US" dirty="0"/>
            </a:br>
            <a:r>
              <a:rPr lang="en-US" dirty="0"/>
              <a:t>Insert Slide Title Line 2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02684" y="2558867"/>
            <a:ext cx="7531933" cy="3535027"/>
          </a:xfrm>
          <a:prstGeom prst="rect">
            <a:avLst/>
          </a:prstGeom>
        </p:spPr>
        <p:txBody>
          <a:bodyPr vert="horz"/>
          <a:lstStyle>
            <a:lvl1pPr marL="2857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/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600"/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400" baseline="0"/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200" baseline="0"/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/>
            </a:lvl5pPr>
          </a:lstStyle>
          <a:p>
            <a:pPr lvl="0"/>
            <a:r>
              <a:rPr lang="en-US" dirty="0"/>
              <a:t>Insert Bullets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302684" y="1585821"/>
            <a:ext cx="11588749" cy="804862"/>
          </a:xfrm>
          <a:prstGeom prst="rect">
            <a:avLst/>
          </a:prstGeom>
        </p:spPr>
        <p:txBody>
          <a:bodyPr vert="horz" anchor="ctr"/>
          <a:lstStyle>
            <a:lvl1pPr marL="0" indent="0">
              <a:buNone/>
              <a:defRPr sz="2400"/>
            </a:lvl1pPr>
            <a:lvl3pPr marL="914400" indent="0">
              <a:buNone/>
              <a:defRPr sz="2700"/>
            </a:lvl3pPr>
            <a:lvl4pPr marL="1371600" indent="0">
              <a:buNone/>
              <a:defRPr sz="2700"/>
            </a:lvl4pPr>
            <a:lvl5pPr marL="1828800" indent="0">
              <a:buNone/>
              <a:defRPr sz="2700"/>
            </a:lvl5pPr>
          </a:lstStyle>
          <a:p>
            <a:r>
              <a:rPr lang="en-US" dirty="0"/>
              <a:t>Insert Subhead Line 1</a:t>
            </a:r>
            <a:br>
              <a:rPr lang="en-US" dirty="0"/>
            </a:br>
            <a:r>
              <a:rPr lang="en-US" dirty="0"/>
              <a:t>Insert Subhead Line 2</a:t>
            </a:r>
          </a:p>
        </p:txBody>
      </p:sp>
      <p:sp>
        <p:nvSpPr>
          <p:cNvPr id="11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611426" y="6529849"/>
            <a:ext cx="493487" cy="2192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  <a:latin typeface="Century Gothic"/>
                <a:cs typeface="Century Gothic"/>
              </a:defRPr>
            </a:lvl1pPr>
          </a:lstStyle>
          <a:p>
            <a:fld id="{F6F79CA1-B382-4F43-AD32-0B0E11510FD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924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F7DAD-EC97-4C57-AEFD-FAEC463FC611}" type="datetimeFigureOut">
              <a:rPr lang="en-US" smtClean="0"/>
              <a:t>10/7/2016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76971-19C7-4CE6-9F2A-265537012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264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F7DAD-EC97-4C57-AEFD-FAEC463FC611}" type="datetimeFigureOut">
              <a:rPr lang="en-US" smtClean="0"/>
              <a:t>10/7/2016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76971-19C7-4CE6-9F2A-265537012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839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F7DAD-EC97-4C57-AEFD-FAEC463FC611}" type="datetimeFigureOut">
              <a:rPr lang="en-US" smtClean="0"/>
              <a:t>10/7/2016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76971-19C7-4CE6-9F2A-265537012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409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F7DAD-EC97-4C57-AEFD-FAEC463FC611}" type="datetimeFigureOut">
              <a:rPr lang="en-US" smtClean="0"/>
              <a:t>10/7/2016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76971-19C7-4CE6-9F2A-265537012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147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F7DAD-EC97-4C57-AEFD-FAEC463FC611}" type="datetimeFigureOut">
              <a:rPr lang="en-US" smtClean="0"/>
              <a:t>10/7/2016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76971-19C7-4CE6-9F2A-265537012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108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F7DAD-EC97-4C57-AEFD-FAEC463FC611}" type="datetimeFigureOut">
              <a:rPr lang="en-US" smtClean="0"/>
              <a:t>10/7/2016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76971-19C7-4CE6-9F2A-265537012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350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F7DAD-EC97-4C57-AEFD-FAEC463FC611}" type="datetimeFigureOut">
              <a:rPr lang="en-US" smtClean="0"/>
              <a:t>10/7/2016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76971-19C7-4CE6-9F2A-265537012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623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F7DAD-EC97-4C57-AEFD-FAEC463FC611}" type="datetimeFigureOut">
              <a:rPr lang="en-US" smtClean="0"/>
              <a:t>10/7/2016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76971-19C7-4CE6-9F2A-265537012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820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8F7DAD-EC97-4C57-AEFD-FAEC463FC611}" type="datetimeFigureOut">
              <a:rPr lang="en-US" smtClean="0"/>
              <a:t>10/7/2016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C76971-19C7-4CE6-9F2A-265537012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971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07201" y="1816582"/>
            <a:ext cx="535353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 smtClean="0">
                <a:latin typeface="Cambria"/>
                <a:cs typeface="Cambria"/>
              </a:rPr>
              <a:t>Politifact</a:t>
            </a:r>
            <a:r>
              <a:rPr lang="en-US" sz="2800" b="1" dirty="0" smtClean="0">
                <a:latin typeface="Cambria"/>
                <a:cs typeface="Cambria"/>
              </a:rPr>
              <a:t> Text Classification</a:t>
            </a:r>
            <a:endParaRPr lang="en-US" sz="2800" b="1" dirty="0">
              <a:latin typeface="Cambria"/>
              <a:cs typeface="Cambria"/>
            </a:endParaRPr>
          </a:p>
          <a:p>
            <a:pPr algn="ctr"/>
            <a:r>
              <a:rPr lang="en-US" sz="2800" b="1" dirty="0">
                <a:latin typeface="Cambria"/>
                <a:cs typeface="Cambria"/>
              </a:rPr>
              <a:t>      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21158" y="3371484"/>
            <a:ext cx="26524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latin typeface="Cambria"/>
              <a:cs typeface="Cambria"/>
            </a:endParaRPr>
          </a:p>
          <a:p>
            <a:r>
              <a:rPr lang="en-US" dirty="0">
                <a:latin typeface="Cambria"/>
                <a:cs typeface="Cambria"/>
              </a:rPr>
              <a:t>Mohit </a:t>
            </a:r>
            <a:r>
              <a:rPr lang="en-US" dirty="0" smtClean="0">
                <a:latin typeface="Cambria"/>
                <a:cs typeface="Cambria"/>
              </a:rPr>
              <a:t>Ravi </a:t>
            </a:r>
            <a:r>
              <a:rPr lang="en-US" smtClean="0">
                <a:latin typeface="Cambria"/>
                <a:cs typeface="Cambria"/>
              </a:rPr>
              <a:t>Ghatikar</a:t>
            </a:r>
            <a:endParaRPr lang="en-US" dirty="0" smtClean="0"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2290081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684" y="274638"/>
            <a:ext cx="10564925" cy="789887"/>
          </a:xfrm>
        </p:spPr>
        <p:txBody>
          <a:bodyPr>
            <a:noAutofit/>
          </a:bodyPr>
          <a:lstStyle/>
          <a:p>
            <a:pPr algn="ctr"/>
            <a:r>
              <a:rPr lang="en-US" sz="4000" b="1" dirty="0" smtClean="0"/>
              <a:t>Model Building</a:t>
            </a:r>
            <a:endParaRPr lang="en-US" sz="4000" b="1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302684" y="1269242"/>
            <a:ext cx="11488982" cy="48246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smtClean="0"/>
              <a:t>Classification </a:t>
            </a:r>
            <a:r>
              <a:rPr lang="en-US" sz="3200" dirty="0"/>
              <a:t>Algorithms used:</a:t>
            </a:r>
          </a:p>
          <a:p>
            <a:r>
              <a:rPr lang="en-US" sz="3200" dirty="0" smtClean="0"/>
              <a:t>Naïve Bayes</a:t>
            </a:r>
          </a:p>
          <a:p>
            <a:r>
              <a:rPr lang="en-US" sz="3200" dirty="0" smtClean="0"/>
              <a:t>Logistic Regression</a:t>
            </a:r>
          </a:p>
          <a:p>
            <a:r>
              <a:rPr lang="en-US" sz="3200" dirty="0" smtClean="0"/>
              <a:t>CART</a:t>
            </a:r>
          </a:p>
          <a:p>
            <a:r>
              <a:rPr lang="en-US" sz="3200" dirty="0" smtClean="0"/>
              <a:t>KNN</a:t>
            </a:r>
          </a:p>
          <a:p>
            <a:r>
              <a:rPr lang="en-US" sz="3200" dirty="0" smtClean="0"/>
              <a:t>Support vector machines</a:t>
            </a:r>
          </a:p>
          <a:p>
            <a:r>
              <a:rPr lang="en-US" sz="3200" dirty="0" smtClean="0"/>
              <a:t>Random Forest</a:t>
            </a:r>
            <a:endParaRPr lang="en-US" sz="3200" dirty="0"/>
          </a:p>
          <a:p>
            <a:endParaRPr lang="en-US" sz="2800" dirty="0" smtClean="0"/>
          </a:p>
          <a:p>
            <a:endParaRPr lang="en-US" sz="2800" dirty="0"/>
          </a:p>
          <a:p>
            <a:pPr marL="0" indent="0">
              <a:buNone/>
            </a:pPr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3707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684" y="274638"/>
            <a:ext cx="10564925" cy="789887"/>
          </a:xfrm>
        </p:spPr>
        <p:txBody>
          <a:bodyPr>
            <a:noAutofit/>
          </a:bodyPr>
          <a:lstStyle/>
          <a:p>
            <a:pPr algn="ctr"/>
            <a:r>
              <a:rPr lang="en-US" sz="4000" b="1" dirty="0" smtClean="0"/>
              <a:t>Model Building - 1</a:t>
            </a:r>
            <a:endParaRPr lang="en-US" sz="4000" b="1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302684" y="1269242"/>
            <a:ext cx="11488982" cy="4824652"/>
          </a:xfrm>
        </p:spPr>
        <p:txBody>
          <a:bodyPr>
            <a:normAutofit/>
          </a:bodyPr>
          <a:lstStyle/>
          <a:p>
            <a:r>
              <a:rPr lang="en-US" sz="2800" dirty="0" smtClean="0"/>
              <a:t>Dataset was split into Training and Test (70-30).</a:t>
            </a:r>
          </a:p>
          <a:p>
            <a:r>
              <a:rPr lang="en-US" sz="2800" dirty="0" smtClean="0"/>
              <a:t>At first the model was trained only on the text without including the name of the person who said the Quote.</a:t>
            </a:r>
          </a:p>
          <a:p>
            <a:r>
              <a:rPr lang="en-US" sz="2800" dirty="0" smtClean="0"/>
              <a:t>Evaluation metrics chosen were Accuracy score and AUC value.</a:t>
            </a:r>
          </a:p>
          <a:p>
            <a:pPr marL="0" indent="0">
              <a:buNone/>
            </a:pPr>
            <a:endParaRPr lang="en-US" sz="2800" dirty="0" smtClean="0"/>
          </a:p>
          <a:p>
            <a:endParaRPr lang="en-US" sz="2800" dirty="0" smtClean="0"/>
          </a:p>
          <a:p>
            <a:endParaRPr lang="en-US" sz="2800" dirty="0"/>
          </a:p>
          <a:p>
            <a:pPr marL="0" indent="0">
              <a:buNone/>
            </a:pPr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6435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684" y="274638"/>
            <a:ext cx="10564925" cy="789887"/>
          </a:xfrm>
        </p:spPr>
        <p:txBody>
          <a:bodyPr>
            <a:noAutofit/>
          </a:bodyPr>
          <a:lstStyle/>
          <a:p>
            <a:pPr algn="ctr"/>
            <a:r>
              <a:rPr lang="en-US" sz="4000" b="1" dirty="0" smtClean="0"/>
              <a:t>Model Building - 1</a:t>
            </a:r>
            <a:endParaRPr lang="en-US" sz="4000" b="1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302684" y="1269242"/>
            <a:ext cx="11488982" cy="4824652"/>
          </a:xfrm>
        </p:spPr>
        <p:txBody>
          <a:bodyPr>
            <a:normAutofit/>
          </a:bodyPr>
          <a:lstStyle/>
          <a:p>
            <a:r>
              <a:rPr lang="en-US" sz="2800" dirty="0" smtClean="0"/>
              <a:t>Naïve </a:t>
            </a:r>
            <a:r>
              <a:rPr lang="en-US" sz="2800" dirty="0"/>
              <a:t>B</a:t>
            </a:r>
            <a:r>
              <a:rPr lang="en-US" sz="2800" dirty="0" smtClean="0"/>
              <a:t>ayes gives the highest accuracy score of 62.5%</a:t>
            </a:r>
          </a:p>
          <a:p>
            <a:r>
              <a:rPr lang="en-US" sz="2800" dirty="0" smtClean="0"/>
              <a:t>SVM gives the highest AUC value of 0.634 </a:t>
            </a:r>
          </a:p>
          <a:p>
            <a:endParaRPr lang="en-US" sz="2800" dirty="0" smtClean="0"/>
          </a:p>
          <a:p>
            <a:endParaRPr lang="en-US" sz="2800" dirty="0"/>
          </a:p>
          <a:p>
            <a:pPr marL="0" indent="0">
              <a:buNone/>
            </a:pPr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087" y="3432488"/>
            <a:ext cx="4270170" cy="237588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1244" y="2266683"/>
            <a:ext cx="4977617" cy="3769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798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684" y="274638"/>
            <a:ext cx="10564925" cy="789887"/>
          </a:xfrm>
        </p:spPr>
        <p:txBody>
          <a:bodyPr>
            <a:noAutofit/>
          </a:bodyPr>
          <a:lstStyle/>
          <a:p>
            <a:pPr algn="ctr"/>
            <a:r>
              <a:rPr lang="en-US" sz="4000" b="1" dirty="0" smtClean="0"/>
              <a:t>Model Building - 2</a:t>
            </a:r>
            <a:endParaRPr lang="en-US" sz="4000" b="1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302684" y="1269242"/>
            <a:ext cx="11488982" cy="4824652"/>
          </a:xfrm>
        </p:spPr>
        <p:txBody>
          <a:bodyPr>
            <a:normAutofit/>
          </a:bodyPr>
          <a:lstStyle/>
          <a:p>
            <a:r>
              <a:rPr lang="en-US" sz="2800" dirty="0" smtClean="0"/>
              <a:t>To improve the accuracy score, we tried including the source as a feature.</a:t>
            </a:r>
          </a:p>
          <a:p>
            <a:r>
              <a:rPr lang="en-US" sz="2800" dirty="0" smtClean="0"/>
              <a:t>This was done by adding a letter ‘u’ in front of the name.</a:t>
            </a:r>
          </a:p>
          <a:p>
            <a:r>
              <a:rPr lang="en-US" sz="2800" dirty="0" smtClean="0"/>
              <a:t>The model was built again using the same classification algorithms.</a:t>
            </a:r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/>
          </a:p>
          <a:p>
            <a:pPr marL="0" indent="0">
              <a:buNone/>
            </a:pPr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216" y="3033979"/>
            <a:ext cx="8826120" cy="2421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333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684" y="274638"/>
            <a:ext cx="10564925" cy="789887"/>
          </a:xfrm>
        </p:spPr>
        <p:txBody>
          <a:bodyPr>
            <a:noAutofit/>
          </a:bodyPr>
          <a:lstStyle/>
          <a:p>
            <a:pPr algn="ctr"/>
            <a:r>
              <a:rPr lang="en-US" sz="4000" b="1" dirty="0" smtClean="0"/>
              <a:t>Model Building - 2</a:t>
            </a:r>
            <a:endParaRPr lang="en-US" sz="4000" b="1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302684" y="1269242"/>
            <a:ext cx="11488982" cy="4824652"/>
          </a:xfrm>
        </p:spPr>
        <p:txBody>
          <a:bodyPr>
            <a:normAutofit/>
          </a:bodyPr>
          <a:lstStyle/>
          <a:p>
            <a:r>
              <a:rPr lang="en-US" sz="2800" dirty="0" smtClean="0"/>
              <a:t>Logistic Regression gives the highest accuracy score of 63.2%</a:t>
            </a:r>
          </a:p>
          <a:p>
            <a:r>
              <a:rPr lang="en-US" sz="2800" dirty="0" smtClean="0"/>
              <a:t>SVM gives the highest AUC value of 0.702 </a:t>
            </a:r>
          </a:p>
          <a:p>
            <a:endParaRPr lang="en-US" sz="2800" dirty="0" smtClean="0"/>
          </a:p>
          <a:p>
            <a:endParaRPr lang="en-US" sz="2800" dirty="0"/>
          </a:p>
          <a:p>
            <a:pPr marL="0" indent="0">
              <a:buNone/>
            </a:pPr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2224" y="3374266"/>
            <a:ext cx="3967864" cy="235683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9628" y="2627290"/>
            <a:ext cx="5316963" cy="310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126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684" y="274638"/>
            <a:ext cx="10564925" cy="789887"/>
          </a:xfrm>
        </p:spPr>
        <p:txBody>
          <a:bodyPr>
            <a:noAutofit/>
          </a:bodyPr>
          <a:lstStyle/>
          <a:p>
            <a:pPr algn="ctr"/>
            <a:r>
              <a:rPr lang="en-US" sz="4000" b="1" dirty="0" smtClean="0"/>
              <a:t>Conclusion</a:t>
            </a:r>
            <a:endParaRPr lang="en-US" sz="4000" b="1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302684" y="1269242"/>
            <a:ext cx="11488982" cy="4824652"/>
          </a:xfrm>
        </p:spPr>
        <p:txBody>
          <a:bodyPr>
            <a:normAutofit/>
          </a:bodyPr>
          <a:lstStyle/>
          <a:p>
            <a:r>
              <a:rPr lang="en-US" sz="2800" dirty="0" smtClean="0"/>
              <a:t>Adding the source as a feature improved the model.</a:t>
            </a:r>
          </a:p>
          <a:p>
            <a:r>
              <a:rPr lang="en-US" sz="2800" dirty="0" smtClean="0"/>
              <a:t>Logistic Regression gave the best accuracy rate of 63.2%.</a:t>
            </a:r>
          </a:p>
          <a:p>
            <a:r>
              <a:rPr lang="en-US" sz="2800" dirty="0" smtClean="0"/>
              <a:t>Tree based models and Ensemble methods did not give good results.</a:t>
            </a:r>
          </a:p>
          <a:p>
            <a:r>
              <a:rPr lang="en-US" sz="2800" dirty="0" smtClean="0"/>
              <a:t>The model can be further improved by adding the date of the Quote as a feature.</a:t>
            </a:r>
          </a:p>
          <a:p>
            <a:endParaRPr lang="en-US" sz="2800" dirty="0" smtClean="0"/>
          </a:p>
          <a:p>
            <a:endParaRPr lang="en-US" sz="2800" dirty="0"/>
          </a:p>
          <a:p>
            <a:pPr marL="0" indent="0">
              <a:buNone/>
            </a:pPr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9959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684" y="274638"/>
            <a:ext cx="10564925" cy="789887"/>
          </a:xfrm>
        </p:spPr>
        <p:txBody>
          <a:bodyPr>
            <a:noAutofit/>
          </a:bodyPr>
          <a:lstStyle/>
          <a:p>
            <a:pPr algn="ctr"/>
            <a:r>
              <a:rPr lang="en-US" sz="4000" b="1" smtClean="0"/>
              <a:t>Overview</a:t>
            </a:r>
            <a:endParaRPr lang="en-US" sz="4000" b="1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302684" y="1269242"/>
            <a:ext cx="11488982" cy="482465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Business Understanding</a:t>
            </a:r>
          </a:p>
          <a:p>
            <a:r>
              <a:rPr lang="en-US" sz="3600" dirty="0" smtClean="0"/>
              <a:t>Data Understanding</a:t>
            </a:r>
          </a:p>
          <a:p>
            <a:r>
              <a:rPr lang="en-US" sz="3600" dirty="0" smtClean="0"/>
              <a:t>Data Preparation</a:t>
            </a:r>
          </a:p>
          <a:p>
            <a:r>
              <a:rPr lang="en-US" sz="3600" dirty="0" smtClean="0"/>
              <a:t>Model Building</a:t>
            </a:r>
          </a:p>
          <a:p>
            <a:r>
              <a:rPr lang="en-US" sz="3600" dirty="0" smtClean="0"/>
              <a:t>Evaluation</a:t>
            </a:r>
          </a:p>
          <a:p>
            <a:r>
              <a:rPr lang="en-US" sz="3600" dirty="0" smtClean="0"/>
              <a:t>Conclusion</a:t>
            </a:r>
          </a:p>
          <a:p>
            <a:endParaRPr lang="en-US" sz="3600" dirty="0" smtClean="0"/>
          </a:p>
          <a:p>
            <a:pPr marL="0" indent="0">
              <a:buNone/>
            </a:pPr>
            <a:endParaRPr lang="en-US" sz="3600" b="1" i="1" dirty="0"/>
          </a:p>
          <a:p>
            <a:pPr marL="0" indent="0">
              <a:buNone/>
            </a:pPr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2412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684" y="274638"/>
            <a:ext cx="10564925" cy="789887"/>
          </a:xfrm>
        </p:spPr>
        <p:txBody>
          <a:bodyPr>
            <a:noAutofit/>
          </a:bodyPr>
          <a:lstStyle/>
          <a:p>
            <a:pPr algn="ctr"/>
            <a:r>
              <a:rPr lang="en-US" sz="4000" b="1" dirty="0" smtClean="0"/>
              <a:t>Business Understanding</a:t>
            </a:r>
            <a:endParaRPr lang="en-US" sz="4000" b="1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302684" y="1269242"/>
            <a:ext cx="11488982" cy="4824652"/>
          </a:xfrm>
        </p:spPr>
        <p:txBody>
          <a:bodyPr>
            <a:normAutofit/>
          </a:bodyPr>
          <a:lstStyle/>
          <a:p>
            <a:r>
              <a:rPr lang="en-US" sz="2800" dirty="0" err="1"/>
              <a:t>PolitiFact</a:t>
            </a:r>
            <a:r>
              <a:rPr lang="en-US" sz="2800" dirty="0"/>
              <a:t> is a fact-checking website that rates the accuracy of claims by elected officials and others who speak up in American </a:t>
            </a:r>
            <a:r>
              <a:rPr lang="en-US" sz="2800" dirty="0" smtClean="0"/>
              <a:t>politics.</a:t>
            </a:r>
          </a:p>
          <a:p>
            <a:r>
              <a:rPr lang="en-US" sz="2800" dirty="0" smtClean="0"/>
              <a:t>Our aim is to build a Machine learning model that can detect if a quote said by a politician is True or False.</a:t>
            </a:r>
          </a:p>
          <a:p>
            <a:endParaRPr lang="en-US" sz="3600" dirty="0" smtClean="0"/>
          </a:p>
          <a:p>
            <a:pPr marL="0" indent="0">
              <a:buNone/>
            </a:pPr>
            <a:endParaRPr lang="en-US" sz="3600" b="1" i="1" dirty="0"/>
          </a:p>
          <a:p>
            <a:pPr marL="0" indent="0">
              <a:buNone/>
            </a:pPr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818" y="3356850"/>
            <a:ext cx="3523937" cy="212107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70" y="3356850"/>
            <a:ext cx="3181619" cy="212107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699" y="3356850"/>
            <a:ext cx="3311444" cy="2121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47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684" y="274638"/>
            <a:ext cx="10564925" cy="789887"/>
          </a:xfrm>
        </p:spPr>
        <p:txBody>
          <a:bodyPr>
            <a:noAutofit/>
          </a:bodyPr>
          <a:lstStyle/>
          <a:p>
            <a:pPr algn="ctr"/>
            <a:r>
              <a:rPr lang="en-US" sz="4000" b="1" dirty="0" smtClean="0"/>
              <a:t>Data Understanding</a:t>
            </a:r>
            <a:endParaRPr lang="en-US" sz="4000" b="1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302684" y="1269242"/>
            <a:ext cx="11488982" cy="4824652"/>
          </a:xfrm>
        </p:spPr>
        <p:txBody>
          <a:bodyPr>
            <a:normAutofit/>
          </a:bodyPr>
          <a:lstStyle/>
          <a:p>
            <a:r>
              <a:rPr lang="en-US" sz="2800" dirty="0" smtClean="0"/>
              <a:t>Data containing the text, the source and the its resulting class was scraped from the </a:t>
            </a:r>
            <a:r>
              <a:rPr lang="en-US" sz="2800" dirty="0" err="1" smtClean="0"/>
              <a:t>Politifact</a:t>
            </a:r>
            <a:r>
              <a:rPr lang="en-US" sz="2800" dirty="0" smtClean="0"/>
              <a:t> Website.</a:t>
            </a:r>
          </a:p>
          <a:p>
            <a:r>
              <a:rPr lang="en-US" sz="2800" dirty="0" smtClean="0"/>
              <a:t>Data consisted of 3880 records and 3 columns.</a:t>
            </a:r>
          </a:p>
          <a:p>
            <a:r>
              <a:rPr lang="en-US" sz="2800" dirty="0" smtClean="0"/>
              <a:t>The columns are the Person who said the Quote, the actual Quote itself and the veracity of the Quote determined by </a:t>
            </a:r>
            <a:r>
              <a:rPr lang="en-US" sz="2800" dirty="0" err="1" smtClean="0"/>
              <a:t>Politifact</a:t>
            </a:r>
            <a:r>
              <a:rPr lang="en-US" sz="2800" dirty="0" smtClean="0"/>
              <a:t>.</a:t>
            </a:r>
            <a:endParaRPr lang="en-US" sz="2800" dirty="0"/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669" y="3681568"/>
            <a:ext cx="8459542" cy="2206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500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684" y="274638"/>
            <a:ext cx="10564925" cy="789887"/>
          </a:xfrm>
        </p:spPr>
        <p:txBody>
          <a:bodyPr>
            <a:noAutofit/>
          </a:bodyPr>
          <a:lstStyle/>
          <a:p>
            <a:pPr algn="ctr"/>
            <a:r>
              <a:rPr lang="en-US" sz="4000" b="1" dirty="0" smtClean="0"/>
              <a:t>Data Preparation - 1</a:t>
            </a:r>
            <a:endParaRPr lang="en-US" sz="4000" b="1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302684" y="1269242"/>
            <a:ext cx="11488982" cy="482465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The target variable had 7 categories.</a:t>
            </a:r>
          </a:p>
          <a:p>
            <a:r>
              <a:rPr lang="en-US" sz="3200" dirty="0" smtClean="0"/>
              <a:t>The records containing categories – No Flip, Half Flip and Full Flop were removed.</a:t>
            </a:r>
          </a:p>
          <a:p>
            <a:r>
              <a:rPr lang="en-US" sz="3200" dirty="0" smtClean="0"/>
              <a:t>The categories – Half True and Mostly True were discretized into True class.</a:t>
            </a:r>
          </a:p>
          <a:p>
            <a:r>
              <a:rPr lang="en-US" sz="3200" dirty="0"/>
              <a:t>The categories – </a:t>
            </a:r>
            <a:r>
              <a:rPr lang="en-US" sz="3200" dirty="0" smtClean="0"/>
              <a:t>Mostly False </a:t>
            </a:r>
            <a:r>
              <a:rPr lang="en-US" sz="3200" dirty="0"/>
              <a:t>and </a:t>
            </a:r>
            <a:r>
              <a:rPr lang="en-US" sz="3200" dirty="0" smtClean="0"/>
              <a:t>Pants on Fire </a:t>
            </a:r>
            <a:r>
              <a:rPr lang="en-US" sz="3200" dirty="0"/>
              <a:t>were discretized into </a:t>
            </a:r>
            <a:r>
              <a:rPr lang="en-US" sz="3200" dirty="0" smtClean="0"/>
              <a:t>False </a:t>
            </a:r>
            <a:r>
              <a:rPr lang="en-US" sz="3200" dirty="0"/>
              <a:t>class.</a:t>
            </a:r>
          </a:p>
          <a:p>
            <a:endParaRPr lang="en-US" sz="2800" dirty="0" smtClean="0"/>
          </a:p>
          <a:p>
            <a:endParaRPr lang="en-US" sz="2800" dirty="0"/>
          </a:p>
          <a:p>
            <a:pPr marL="0" indent="0">
              <a:buNone/>
            </a:pPr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5672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302684" y="1295000"/>
            <a:ext cx="11488982" cy="4824652"/>
          </a:xfrm>
        </p:spPr>
        <p:txBody>
          <a:bodyPr>
            <a:normAutofit/>
          </a:bodyPr>
          <a:lstStyle/>
          <a:p>
            <a:endParaRPr lang="en-US" sz="2800" dirty="0" smtClean="0"/>
          </a:p>
          <a:p>
            <a:endParaRPr lang="en-US" sz="2800" dirty="0"/>
          </a:p>
          <a:p>
            <a:pPr marL="0" indent="0">
              <a:buNone/>
            </a:pPr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509" y="1613348"/>
            <a:ext cx="5445925" cy="360259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7921" y="1613348"/>
            <a:ext cx="5403745" cy="3602596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02684" y="274638"/>
            <a:ext cx="10564925" cy="678399"/>
          </a:xfrm>
        </p:spPr>
        <p:txBody>
          <a:bodyPr>
            <a:noAutofit/>
          </a:bodyPr>
          <a:lstStyle/>
          <a:p>
            <a:pPr algn="ctr"/>
            <a:r>
              <a:rPr lang="en-US" sz="4000" b="1" dirty="0" smtClean="0"/>
              <a:t>Summary Statistics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820330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684" y="274638"/>
            <a:ext cx="10564925" cy="789887"/>
          </a:xfrm>
        </p:spPr>
        <p:txBody>
          <a:bodyPr>
            <a:noAutofit/>
          </a:bodyPr>
          <a:lstStyle/>
          <a:p>
            <a:pPr algn="ctr"/>
            <a:r>
              <a:rPr lang="en-US" sz="4000" b="1" dirty="0" smtClean="0"/>
              <a:t>Exploratory Data Analysis - 1</a:t>
            </a:r>
            <a:endParaRPr lang="en-US" sz="4000" b="1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302684" y="1269242"/>
            <a:ext cx="11488982" cy="4824652"/>
          </a:xfrm>
        </p:spPr>
        <p:txBody>
          <a:bodyPr>
            <a:normAutofit/>
          </a:bodyPr>
          <a:lstStyle/>
          <a:p>
            <a:endParaRPr lang="en-US" sz="2800" dirty="0" smtClean="0"/>
          </a:p>
          <a:p>
            <a:r>
              <a:rPr lang="en-US" sz="2800" dirty="0" smtClean="0"/>
              <a:t>Which Politician told the truth most number of times?</a:t>
            </a:r>
          </a:p>
          <a:p>
            <a:r>
              <a:rPr lang="en-US" sz="2800" dirty="0" smtClean="0"/>
              <a:t>Which Politician lies most of the time?</a:t>
            </a:r>
          </a:p>
          <a:p>
            <a:r>
              <a:rPr lang="en-US" sz="2800" dirty="0" smtClean="0"/>
              <a:t>President Barack Obama was the highest in both the categories.</a:t>
            </a:r>
          </a:p>
          <a:p>
            <a:endParaRPr lang="en-US" sz="2800" dirty="0"/>
          </a:p>
          <a:p>
            <a:pPr marL="0" indent="0">
              <a:buNone/>
            </a:pPr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901" y="3773509"/>
            <a:ext cx="3040420" cy="82424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3538" y="3773509"/>
            <a:ext cx="2749698" cy="824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891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684" y="223123"/>
            <a:ext cx="10564925" cy="789887"/>
          </a:xfrm>
        </p:spPr>
        <p:txBody>
          <a:bodyPr>
            <a:noAutofit/>
          </a:bodyPr>
          <a:lstStyle/>
          <a:p>
            <a:pPr algn="ctr"/>
            <a:r>
              <a:rPr lang="en-US" sz="4000" b="1" dirty="0" smtClean="0"/>
              <a:t>Exploratory Data Analysis - 2</a:t>
            </a:r>
            <a:endParaRPr lang="en-US" sz="4000" b="1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302684" y="1269242"/>
            <a:ext cx="11488982" cy="4824652"/>
          </a:xfrm>
        </p:spPr>
        <p:txBody>
          <a:bodyPr>
            <a:normAutofit/>
          </a:bodyPr>
          <a:lstStyle/>
          <a:p>
            <a:r>
              <a:rPr lang="en-US" sz="2800" dirty="0" smtClean="0"/>
              <a:t>Does the length of the text make any difference in understanding if the statement was true or false?</a:t>
            </a:r>
          </a:p>
          <a:p>
            <a:r>
              <a:rPr lang="en-US" sz="2800" dirty="0" smtClean="0"/>
              <a:t>Apparently they don’t. The frequency distributions for False and True statements seem very similar with a slight right skew.</a:t>
            </a:r>
          </a:p>
          <a:p>
            <a:endParaRPr lang="en-US" sz="2800" dirty="0" smtClean="0"/>
          </a:p>
          <a:p>
            <a:endParaRPr lang="en-US" sz="2800" dirty="0"/>
          </a:p>
          <a:p>
            <a:pPr marL="0" indent="0">
              <a:buNone/>
            </a:pPr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6598" y="3078729"/>
            <a:ext cx="7246647" cy="3015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178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684" y="274638"/>
            <a:ext cx="10564925" cy="789887"/>
          </a:xfrm>
        </p:spPr>
        <p:txBody>
          <a:bodyPr>
            <a:noAutofit/>
          </a:bodyPr>
          <a:lstStyle/>
          <a:p>
            <a:pPr algn="ctr"/>
            <a:r>
              <a:rPr lang="en-US" sz="4000" b="1" dirty="0" smtClean="0"/>
              <a:t>Data Preparation - 2</a:t>
            </a:r>
            <a:endParaRPr lang="en-US" sz="4000" b="1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302684" y="1269242"/>
            <a:ext cx="11488982" cy="4824652"/>
          </a:xfrm>
        </p:spPr>
        <p:txBody>
          <a:bodyPr>
            <a:normAutofit/>
          </a:bodyPr>
          <a:lstStyle/>
          <a:p>
            <a:endParaRPr lang="en-US" sz="2800" dirty="0" smtClean="0"/>
          </a:p>
          <a:p>
            <a:r>
              <a:rPr lang="en-US" sz="3200" dirty="0" smtClean="0"/>
              <a:t>Data was cleaned using NLTK package.</a:t>
            </a:r>
          </a:p>
          <a:p>
            <a:r>
              <a:rPr lang="en-US" sz="3200" dirty="0" smtClean="0"/>
              <a:t>Removed Punctuations and </a:t>
            </a:r>
            <a:r>
              <a:rPr lang="en-US" sz="3200" dirty="0" err="1" smtClean="0"/>
              <a:t>Stopwords</a:t>
            </a:r>
            <a:r>
              <a:rPr lang="en-US" sz="3200" dirty="0" smtClean="0"/>
              <a:t>.</a:t>
            </a:r>
          </a:p>
          <a:p>
            <a:r>
              <a:rPr lang="en-US" sz="3200" dirty="0" smtClean="0"/>
              <a:t>Converted the text into vectors using a bag of words model.</a:t>
            </a:r>
          </a:p>
          <a:p>
            <a:r>
              <a:rPr lang="en-US" sz="3200" dirty="0" smtClean="0"/>
              <a:t>The resulting text was Normalized using TF-IDF.</a:t>
            </a:r>
            <a:endParaRPr lang="en-US" sz="3200" dirty="0"/>
          </a:p>
          <a:p>
            <a:endParaRPr lang="en-US" sz="2800" dirty="0" smtClean="0"/>
          </a:p>
          <a:p>
            <a:endParaRPr lang="en-US" sz="2800" dirty="0"/>
          </a:p>
          <a:p>
            <a:pPr marL="0" indent="0">
              <a:buNone/>
            </a:pPr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9173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849</TotalTime>
  <Words>497</Words>
  <Application>Microsoft Office PowerPoint</Application>
  <PresentationFormat>Widescreen</PresentationFormat>
  <Paragraphs>79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Cambria</vt:lpstr>
      <vt:lpstr>Century Gothic</vt:lpstr>
      <vt:lpstr>Times New Roman</vt:lpstr>
      <vt:lpstr>Office Theme</vt:lpstr>
      <vt:lpstr>PowerPoint Presentation</vt:lpstr>
      <vt:lpstr>Overview</vt:lpstr>
      <vt:lpstr>Business Understanding</vt:lpstr>
      <vt:lpstr>Data Understanding</vt:lpstr>
      <vt:lpstr>Data Preparation - 1</vt:lpstr>
      <vt:lpstr>Summary Statistics</vt:lpstr>
      <vt:lpstr>Exploratory Data Analysis - 1</vt:lpstr>
      <vt:lpstr>Exploratory Data Analysis - 2</vt:lpstr>
      <vt:lpstr>Data Preparation - 2</vt:lpstr>
      <vt:lpstr>Model Building</vt:lpstr>
      <vt:lpstr>Model Building - 1</vt:lpstr>
      <vt:lpstr>Model Building - 1</vt:lpstr>
      <vt:lpstr>Model Building - 2</vt:lpstr>
      <vt:lpstr>Model Building - 2</vt:lpstr>
      <vt:lpstr>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Sarvesh Saurabh</dc:creator>
  <cp:lastModifiedBy>mohit ghatikar</cp:lastModifiedBy>
  <cp:revision>56</cp:revision>
  <dcterms:created xsi:type="dcterms:W3CDTF">2016-04-28T04:11:10Z</dcterms:created>
  <dcterms:modified xsi:type="dcterms:W3CDTF">2016-10-08T01:23:54Z</dcterms:modified>
</cp:coreProperties>
</file>