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68166" autoAdjust="0"/>
  </p:normalViewPr>
  <p:slideViewPr>
    <p:cSldViewPr snapToGrid="0">
      <p:cViewPr varScale="1">
        <p:scale>
          <a:sx n="62" d="100"/>
          <a:sy n="62" d="100"/>
        </p:scale>
        <p:origin x="13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Juan </a:t>
            </a:r>
            <a:r>
              <a:rPr lang="en-US" sz="1850" i="1" dirty="0" err="1"/>
              <a:t>Juvera</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latin typeface="Century Gothic" panose="020B0502020202020204" pitchFamily="34" charset="0"/>
              </a:rPr>
              <a:t>What is the </a:t>
            </a:r>
            <a:r>
              <a:rPr lang="en-US" dirty="0" err="1">
                <a:latin typeface="Century Gothic" panose="020B0502020202020204" pitchFamily="34" charset="0"/>
              </a:rPr>
              <a:t>DevSecOps</a:t>
            </a:r>
            <a:r>
              <a:rPr lang="en-US" dirty="0">
                <a:latin typeface="Century Gothic" panose="020B0502020202020204" pitchFamily="34" charset="0"/>
              </a:rPr>
              <a:t>  pipeline?</a:t>
            </a:r>
            <a:endParaRPr dirty="0">
              <a:latin typeface="Century Gothic" panose="020B0502020202020204" pitchFamily="34" charset="0"/>
            </a:endParaRPr>
          </a:p>
          <a:p>
            <a:pPr marL="685800" lvl="1" indent="-228600" algn="l" rtl="0">
              <a:lnSpc>
                <a:spcPct val="90000"/>
              </a:lnSpc>
              <a:spcBef>
                <a:spcPts val="500"/>
              </a:spcBef>
              <a:spcAft>
                <a:spcPts val="0"/>
              </a:spcAft>
              <a:buClr>
                <a:schemeClr val="lt1"/>
              </a:buClr>
              <a:buSzPts val="2000"/>
              <a:buChar char="•"/>
            </a:pPr>
            <a:r>
              <a:rPr lang="en-US" dirty="0">
                <a:latin typeface="Century Gothic" panose="020B0502020202020204" pitchFamily="34" charset="0"/>
              </a:rPr>
              <a:t>Some examples</a:t>
            </a:r>
          </a:p>
          <a:p>
            <a:pPr marL="685800" lvl="1" indent="-228600" algn="l" rtl="0">
              <a:lnSpc>
                <a:spcPct val="90000"/>
              </a:lnSpc>
              <a:spcBef>
                <a:spcPts val="500"/>
              </a:spcBef>
              <a:spcAft>
                <a:spcPts val="0"/>
              </a:spcAft>
              <a:buClr>
                <a:schemeClr val="lt1"/>
              </a:buClr>
              <a:buSzPts val="2000"/>
              <a:buChar char="•"/>
            </a:pPr>
            <a:r>
              <a:rPr lang="en-US" dirty="0">
                <a:latin typeface="Century Gothic" panose="020B0502020202020204" pitchFamily="34" charset="0"/>
              </a:rPr>
              <a:t>External tools that greatly benefit the </a:t>
            </a:r>
            <a:r>
              <a:rPr lang="en-US" dirty="0" err="1">
                <a:latin typeface="Century Gothic" panose="020B0502020202020204" pitchFamily="34" charset="0"/>
              </a:rPr>
              <a:t>DevSecOps</a:t>
            </a:r>
            <a:r>
              <a:rPr lang="en-US" dirty="0">
                <a:latin typeface="Century Gothic" panose="020B0502020202020204" pitchFamily="34" charset="0"/>
              </a:rPr>
              <a:t> process</a:t>
            </a:r>
            <a:endParaRPr dirty="0">
              <a:latin typeface="Century Gothic" panose="020B050202020202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From a CI/CD viewpoint, integrating security measures into the pipeline is crucial to mitigate the risks associated with vulnerabilities. </a:t>
            </a:r>
          </a:p>
          <a:p>
            <a:pPr marL="228600" lvl="0" indent="-228600" algn="l" rtl="0">
              <a:lnSpc>
                <a:spcPct val="90000"/>
              </a:lnSpc>
              <a:spcBef>
                <a:spcPts val="0"/>
              </a:spcBef>
              <a:spcAft>
                <a:spcPts val="0"/>
              </a:spcAft>
              <a:buClr>
                <a:schemeClr val="lt1"/>
              </a:buClr>
              <a:buSzPts val="2000"/>
              <a:buChar char="•"/>
            </a:pPr>
            <a:r>
              <a:rPr lang="en-US" sz="2000" dirty="0"/>
              <a:t>Delaying implementation increases the likelihood of security breaches and regulatory non-compliance. Automated security checks throughout the pipeline, including static code analysis and vulnerability scanning, ensure early detection and remediation of issues. Educating developers on secure coding practices and continuously monitoring infrastructure and applications are essential steps to maintain a secure CI/CD environment. </a:t>
            </a:r>
          </a:p>
          <a:p>
            <a:pPr marL="228600" lvl="0" indent="-228600" algn="l" rtl="0">
              <a:lnSpc>
                <a:spcPct val="90000"/>
              </a:lnSpc>
              <a:spcBef>
                <a:spcPts val="0"/>
              </a:spcBef>
              <a:spcAft>
                <a:spcPts val="0"/>
              </a:spcAft>
              <a:buClr>
                <a:schemeClr val="lt1"/>
              </a:buClr>
              <a:buSzPts val="2000"/>
              <a:buChar char="•"/>
            </a:pPr>
            <a:r>
              <a:rPr lang="en-US" sz="2000" dirty="0"/>
              <a:t>However, by moving too quickly you may fail to sufficiently threat model and assess the risks, which could leave the organization vulnerable to emerging threats.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Potential gaps in the proposed policy</a:t>
            </a:r>
          </a:p>
          <a:p>
            <a:pPr marL="1143000" lvl="2" indent="-228600" algn="l" rtl="0">
              <a:lnSpc>
                <a:spcPct val="90000"/>
              </a:lnSpc>
              <a:spcBef>
                <a:spcPts val="0"/>
              </a:spcBef>
              <a:spcAft>
                <a:spcPts val="0"/>
              </a:spcAft>
              <a:buClr>
                <a:schemeClr val="lt1"/>
              </a:buClr>
              <a:buSzPts val="1800"/>
              <a:buChar char="•"/>
            </a:pPr>
            <a:r>
              <a:rPr lang="en-US" sz="2200" dirty="0"/>
              <a:t>Lack of regular security audits</a:t>
            </a:r>
          </a:p>
          <a:p>
            <a:pPr marL="1143000" lvl="2" indent="-228600" algn="l" rtl="0">
              <a:lnSpc>
                <a:spcPct val="90000"/>
              </a:lnSpc>
              <a:spcBef>
                <a:spcPts val="0"/>
              </a:spcBef>
              <a:spcAft>
                <a:spcPts val="0"/>
              </a:spcAft>
              <a:buClr>
                <a:schemeClr val="lt1"/>
              </a:buClr>
              <a:buSzPts val="1800"/>
              <a:buChar char="•"/>
            </a:pPr>
            <a:r>
              <a:rPr lang="en-US" sz="2200" dirty="0"/>
              <a:t>Insufficient response plan</a:t>
            </a:r>
          </a:p>
          <a:p>
            <a:pPr marL="1143000" lvl="2" indent="-228600" algn="l" rtl="0">
              <a:lnSpc>
                <a:spcPct val="90000"/>
              </a:lnSpc>
              <a:spcBef>
                <a:spcPts val="0"/>
              </a:spcBef>
              <a:spcAft>
                <a:spcPts val="0"/>
              </a:spcAft>
              <a:buClr>
                <a:schemeClr val="lt1"/>
              </a:buClr>
              <a:buSzPts val="1800"/>
              <a:buChar char="•"/>
            </a:pPr>
            <a:r>
              <a:rPr lang="en-US" sz="2200" dirty="0"/>
              <a:t>Limited intelligence integration</a:t>
            </a: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a:buFont typeface="+mj-lt"/>
              <a:buAutoNum type="arabicPeriod"/>
            </a:pPr>
            <a:r>
              <a:rPr lang="en-US" b="1" dirty="0"/>
              <a:t>Validate Input Data</a:t>
            </a:r>
            <a:endParaRPr lang="en-US" dirty="0"/>
          </a:p>
          <a:p>
            <a:pPr>
              <a:buFont typeface="+mj-lt"/>
              <a:buAutoNum type="arabicPeriod"/>
            </a:pPr>
            <a:r>
              <a:rPr lang="en-US" b="1" dirty="0"/>
              <a:t>Heed Compiler Warnings</a:t>
            </a:r>
            <a:r>
              <a:rPr lang="en-US" dirty="0"/>
              <a:t>: </a:t>
            </a:r>
          </a:p>
          <a:p>
            <a:pPr>
              <a:buFont typeface="+mj-lt"/>
              <a:buAutoNum type="arabicPeriod"/>
            </a:pPr>
            <a:r>
              <a:rPr lang="en-US" b="1" dirty="0"/>
              <a:t>Architect and Design for Security Policies</a:t>
            </a:r>
            <a:endParaRPr lang="en-US" dirty="0"/>
          </a:p>
          <a:p>
            <a:pPr>
              <a:buFont typeface="+mj-lt"/>
              <a:buAutoNum type="arabicPeriod"/>
            </a:pPr>
            <a:r>
              <a:rPr lang="en-US" b="1" dirty="0"/>
              <a:t>Keep It Simple</a:t>
            </a:r>
          </a:p>
          <a:p>
            <a:pPr>
              <a:buFont typeface="+mj-lt"/>
              <a:buAutoNum type="arabicPeriod"/>
            </a:pPr>
            <a:r>
              <a:rPr lang="en-US" b="1" dirty="0"/>
              <a:t>Default Deny</a:t>
            </a:r>
          </a:p>
          <a:p>
            <a:pPr>
              <a:buFont typeface="+mj-lt"/>
              <a:buAutoNum type="arabicPeriod"/>
            </a:pPr>
            <a:r>
              <a:rPr lang="en-US" b="1" dirty="0"/>
              <a:t>Adhere to the Principle of Least Privilege</a:t>
            </a:r>
          </a:p>
          <a:p>
            <a:pPr>
              <a:buFont typeface="+mj-lt"/>
              <a:buAutoNum type="arabicPeriod"/>
            </a:pPr>
            <a:r>
              <a:rPr lang="en-US" b="1" dirty="0"/>
              <a:t>Sanitize Data Sent to Other Systems</a:t>
            </a:r>
            <a:endParaRPr lang="en-US" dirty="0"/>
          </a:p>
          <a:p>
            <a:pPr>
              <a:buFont typeface="+mj-lt"/>
              <a:buAutoNum type="arabicPeriod"/>
            </a:pPr>
            <a:r>
              <a:rPr lang="en-US" b="1" dirty="0"/>
              <a:t>Practice Defense in Depth</a:t>
            </a:r>
            <a:endParaRPr lang="en-US" dirty="0"/>
          </a:p>
          <a:p>
            <a:pPr>
              <a:buFont typeface="+mj-lt"/>
              <a:buAutoNum type="arabicPeriod"/>
            </a:pPr>
            <a:r>
              <a:rPr lang="en-US" b="1" dirty="0"/>
              <a:t>Use Effective Quality Assurance Techniques</a:t>
            </a:r>
          </a:p>
          <a:p>
            <a:pPr>
              <a:buFont typeface="+mj-lt"/>
              <a:buAutoNum type="arabicPeriod"/>
            </a:pPr>
            <a:r>
              <a:rPr lang="en-US" b="1" dirty="0"/>
              <a:t>Adopt a Secure Coding Standard</a:t>
            </a: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Do not delete a polymorphic object without a virtual destructor</a:t>
            </a:r>
          </a:p>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Use static assertions to test the value of a constant expression</a:t>
            </a:r>
          </a:p>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Do not let exceptions escape from destructors or deallocation functions</a:t>
            </a:r>
          </a:p>
          <a:p>
            <a:pPr indent="-457200">
              <a:spcBef>
                <a:spcPts val="0"/>
              </a:spcBef>
              <a:buSzPts val="2000"/>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Close files when they are no longer needed</a:t>
            </a:r>
          </a:p>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Preserve thread safety and liveness using condition variables</a:t>
            </a:r>
          </a:p>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Expressions used in assertions must not produce side effects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indent="-457200" algn="l" rtl="0">
              <a:lnSpc>
                <a:spcPct val="90000"/>
              </a:lnSpc>
              <a:spcBef>
                <a:spcPts val="0"/>
              </a:spcBef>
              <a:spcAft>
                <a:spcPts val="0"/>
              </a:spcAft>
              <a:buClr>
                <a:schemeClr val="lt1"/>
              </a:buClr>
              <a:buSzPts val="2000"/>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 not cast to 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out-of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range enumeration value </a:t>
            </a:r>
          </a:p>
          <a:p>
            <a:pPr indent="-457200">
              <a:spcBef>
                <a:spcPts val="0"/>
              </a:spcBef>
              <a:buSzPts val="2000"/>
              <a:buFont typeface="+mj-lt"/>
              <a:buAutoNum type="arabicPeriod"/>
            </a:pPr>
            <a:r>
              <a:rPr lang="en-US" sz="2000" dirty="0">
                <a:latin typeface="Times New Roman" panose="02020603050405020304" pitchFamily="18" charset="0"/>
                <a:cs typeface="Times New Roman" panose="02020603050405020304" pitchFamily="18" charset="0"/>
              </a:rPr>
              <a:t>Do not use pointer-to-member operators to access nonexistent members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indent="-457200" algn="l" rtl="0">
              <a:lnSpc>
                <a:spcPct val="90000"/>
              </a:lnSpc>
              <a:spcBef>
                <a:spcPts val="0"/>
              </a:spcBef>
              <a:spcAft>
                <a:spcPts val="0"/>
              </a:spcAft>
              <a:buClr>
                <a:schemeClr val="lt1"/>
              </a:buClr>
              <a:buSzPts val="2000"/>
              <a:buFont typeface="+mj-lt"/>
              <a:buAutoNum type="arabicPeriod"/>
            </a:pPr>
            <a:r>
              <a:rPr lang="en-US" sz="2000" dirty="0">
                <a:latin typeface="Times New Roman" panose="02020603050405020304" pitchFamily="18" charset="0"/>
                <a:cs typeface="Times New Roman" panose="02020603050405020304" pitchFamily="18" charset="0"/>
              </a:rPr>
              <a:t>Do not attempt to create a std::string from a null pointer</a:t>
            </a:r>
          </a:p>
          <a:p>
            <a:pPr lvl="0" indent="-457200" algn="l" rtl="0">
              <a:lnSpc>
                <a:spcPct val="90000"/>
              </a:lnSpc>
              <a:spcBef>
                <a:spcPts val="0"/>
              </a:spcBef>
              <a:spcAft>
                <a:spcPts val="0"/>
              </a:spcAft>
              <a:buClr>
                <a:schemeClr val="lt1"/>
              </a:buClr>
              <a:buSzPts val="2000"/>
              <a:buFont typeface="+mj-lt"/>
              <a:buAutoNum type="arabicPeriod"/>
            </a:pPr>
            <a:r>
              <a:rPr lang="en-US" sz="2000" dirty="0">
                <a:latin typeface="Times New Roman" panose="02020603050405020304" pitchFamily="18" charset="0"/>
                <a:cs typeface="Times New Roman" panose="02020603050405020304" pitchFamily="18" charset="0"/>
              </a:rPr>
              <a:t>Honor replacement dynamic storage management requirements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en-US" sz="2000" b="1" dirty="0"/>
              <a:t>Encryption at Rest</a:t>
            </a:r>
            <a:r>
              <a:rPr lang="en-US" sz="2000" dirty="0"/>
              <a:t>: Designed to prevent attackers from accessing information by ensuring that it's encrypted while stored. It converts customer vital information into other forms of data. </a:t>
            </a:r>
          </a:p>
          <a:p>
            <a:pPr>
              <a:buFont typeface="+mj-lt"/>
              <a:buAutoNum type="arabicPeriod"/>
            </a:pPr>
            <a:r>
              <a:rPr lang="en-US" sz="2000" b="1" dirty="0"/>
              <a:t>Encryption in Transit</a:t>
            </a:r>
            <a:r>
              <a:rPr lang="en-US" sz="2000" dirty="0"/>
              <a:t>: Refers to the process of encrypting data during transmission. It is applied in applications to ensure secure data sharing. </a:t>
            </a:r>
          </a:p>
          <a:p>
            <a:pPr>
              <a:buFont typeface="+mj-lt"/>
              <a:buAutoNum type="arabicPeriod"/>
            </a:pPr>
            <a:r>
              <a:rPr lang="en-US" sz="2000" b="1" dirty="0"/>
              <a:t>Encryption in Use</a:t>
            </a:r>
            <a:r>
              <a:rPr lang="en-US" sz="2000" dirty="0"/>
              <a:t>: This is applied	to provide better protection for data stored on devices, computers, and in transit networks. </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en-US" sz="2000" b="1" dirty="0"/>
              <a:t>Authentication</a:t>
            </a:r>
            <a:r>
              <a:rPr lang="en-US" sz="2000" dirty="0"/>
              <a:t>: Verifies user identity using passwords or biometrics to prevent unauthorized access to computers and data storage devices.</a:t>
            </a:r>
          </a:p>
          <a:p>
            <a:pPr>
              <a:buFont typeface="+mj-lt"/>
              <a:buAutoNum type="arabicPeriod"/>
            </a:pPr>
            <a:r>
              <a:rPr lang="en-US" sz="2000" b="1" dirty="0"/>
              <a:t>Authorization</a:t>
            </a:r>
            <a:r>
              <a:rPr lang="en-US" sz="2000" dirty="0"/>
              <a:t>: Allows users to access specific functions on the computer after authentication. Authorization follows authentication and ensures effective data protection.</a:t>
            </a:r>
          </a:p>
          <a:p>
            <a:pPr>
              <a:buFont typeface="+mj-lt"/>
              <a:buAutoNum type="arabicPeriod"/>
            </a:pPr>
            <a:r>
              <a:rPr lang="en-US" sz="2000" b="1" dirty="0"/>
              <a:t>Accounting</a:t>
            </a:r>
            <a:r>
              <a:rPr lang="en-US" sz="2000" dirty="0"/>
              <a:t>: Computerized software programs in an organization's computer or network server that manage income and expenses accounts. It also ensures privacy by implementing user logins for accounting information.</a:t>
            </a:r>
          </a:p>
          <a:p>
            <a:pPr>
              <a:buFont typeface="+mj-lt"/>
              <a:buAutoNum type="arabicPeriod"/>
            </a:pPr>
            <a:endParaRPr lang="en-US" sz="2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302</TotalTime>
  <Words>588</Words>
  <Application>Microsoft Office PowerPoint</Application>
  <PresentationFormat>Widescreen</PresentationFormat>
  <Paragraphs>64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Juvera, Robin</cp:lastModifiedBy>
  <cp:revision>9</cp:revision>
  <dcterms:created xsi:type="dcterms:W3CDTF">2020-08-19T17:59:24Z</dcterms:created>
  <dcterms:modified xsi:type="dcterms:W3CDTF">2024-04-22T00:18:45Z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