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sldIdLst>
    <p:sldId id="256" r:id="rId2"/>
    <p:sldId id="257" r:id="rId3"/>
    <p:sldId id="259" r:id="rId4"/>
    <p:sldId id="271" r:id="rId5"/>
    <p:sldId id="272" r:id="rId6"/>
    <p:sldId id="275" r:id="rId7"/>
    <p:sldId id="276" r:id="rId8"/>
    <p:sldId id="2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789895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25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50107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650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9361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8510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668147"/>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746607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130977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27494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582079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636346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417167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2103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603281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917918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397846"/>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Lst>
  <p:transition spd="slow">
    <p:wip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64106"/>
            <a:ext cx="7766936" cy="1467852"/>
          </a:xfrm>
        </p:spPr>
        <p:txBody>
          <a:bodyPr/>
          <a:lstStyle/>
          <a:p>
            <a:pPr algn="ctr"/>
            <a:r>
              <a:rPr lang="en-GB" sz="3200" cap="none" dirty="0">
                <a:latin typeface="Times New Roman" panose="02020603050405020304" pitchFamily="18" charset="0"/>
                <a:cs typeface="Times New Roman" panose="02020603050405020304" pitchFamily="18" charset="0"/>
              </a:rPr>
              <a:t>Agile Presentation</a:t>
            </a:r>
            <a:br>
              <a:rPr lang="en-GB" sz="3200" cap="none" dirty="0">
                <a:latin typeface="Times New Roman" panose="02020603050405020304" pitchFamily="18" charset="0"/>
                <a:cs typeface="Times New Roman" panose="02020603050405020304" pitchFamily="18" charset="0"/>
              </a:rPr>
            </a:br>
            <a:r>
              <a:rPr lang="en-GB" sz="1400" cap="none" dirty="0">
                <a:latin typeface="Times New Roman" panose="02020603050405020304" pitchFamily="18" charset="0"/>
                <a:cs typeface="Times New Roman" panose="02020603050405020304" pitchFamily="18" charset="0"/>
              </a:rPr>
              <a:t>Juan Juvera</a:t>
            </a:r>
          </a:p>
        </p:txBody>
      </p:sp>
    </p:spTree>
    <p:extLst>
      <p:ext uri="{BB962C8B-B14F-4D97-AF65-F5344CB8AC3E}">
        <p14:creationId xmlns:p14="http://schemas.microsoft.com/office/powerpoint/2010/main" val="114103432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GB" sz="1800" cap="none"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cap="none" dirty="0">
                <a:latin typeface="Times New Roman" panose="02020603050405020304" pitchFamily="18" charset="0"/>
                <a:cs typeface="Times New Roman" panose="02020603050405020304" pitchFamily="18" charset="0"/>
              </a:rPr>
              <a:t>Key facets of Scrum-agile Approach</a:t>
            </a:r>
          </a:p>
        </p:txBody>
      </p:sp>
      <p:sp>
        <p:nvSpPr>
          <p:cNvPr id="3" name="Content Placeholder 2"/>
          <p:cNvSpPr>
            <a:spLocks noGrp="1"/>
          </p:cNvSpPr>
          <p:nvPr>
            <p:ph idx="1"/>
          </p:nvPr>
        </p:nvSpPr>
        <p:spPr>
          <a:xfrm>
            <a:off x="1141412" y="2097088"/>
            <a:ext cx="7124283" cy="4538843"/>
          </a:xfrm>
        </p:spPr>
        <p:txBody>
          <a:bodyPr>
            <a:normAutofit/>
          </a:bodyPr>
          <a:lstStyle/>
          <a:p>
            <a:pPr marL="0" indent="0">
              <a:buNone/>
            </a:pPr>
            <a:r>
              <a:rPr lang="en-GB" dirty="0">
                <a:latin typeface="Times New Roman" panose="02020603050405020304" pitchFamily="18" charset="0"/>
                <a:cs typeface="Times New Roman" panose="02020603050405020304" pitchFamily="18" charset="0"/>
              </a:rPr>
              <a:t>The key facets of scrum-agile approach are: </a:t>
            </a:r>
          </a:p>
          <a:p>
            <a:pP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Better visibility</a:t>
            </a:r>
            <a:r>
              <a:rPr lang="en-GB" dirty="0">
                <a:latin typeface="Times New Roman" panose="02020603050405020304" pitchFamily="18" charset="0"/>
                <a:cs typeface="Times New Roman" panose="02020603050405020304" pitchFamily="18" charset="0"/>
              </a:rPr>
              <a:t> – The approach involves users and customers thus ensuring stakeholders expectations are effectively managed and – </a:t>
            </a:r>
            <a:r>
              <a:rPr lang="en-GB" dirty="0" err="1">
                <a:latin typeface="Times New Roman" panose="02020603050405020304" pitchFamily="18" charset="0"/>
                <a:cs typeface="Times New Roman" panose="02020603050405020304" pitchFamily="18" charset="0"/>
              </a:rPr>
              <a:t>asads</a:t>
            </a:r>
            <a:r>
              <a:rPr lang="en-GB"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Exceptional quality</a:t>
            </a:r>
            <a:r>
              <a:rPr lang="en-GB" dirty="0">
                <a:latin typeface="Times New Roman" panose="02020603050405020304" pitchFamily="18" charset="0"/>
                <a:cs typeface="Times New Roman" panose="02020603050405020304" pitchFamily="18" charset="0"/>
              </a:rPr>
              <a:t> – Exceptional quality is achieved through support and integration of changes into the current project</a:t>
            </a:r>
          </a:p>
          <a:p>
            <a:pP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High transparency </a:t>
            </a:r>
            <a:r>
              <a:rPr lang="en-GB" dirty="0">
                <a:latin typeface="Times New Roman" panose="02020603050405020304" pitchFamily="18" charset="0"/>
                <a:cs typeface="Times New Roman" panose="02020603050405020304" pitchFamily="18" charset="0"/>
              </a:rPr>
              <a:t>– The involvement of various stakeholders throughout the project’s lifecycle ensures high transparency. </a:t>
            </a:r>
          </a:p>
          <a:p>
            <a:pP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Early identification of issues </a:t>
            </a:r>
            <a:r>
              <a:rPr lang="en-GB" dirty="0">
                <a:latin typeface="Times New Roman" panose="02020603050405020304" pitchFamily="18" charset="0"/>
                <a:cs typeface="Times New Roman" panose="02020603050405020304" pitchFamily="18" charset="0"/>
              </a:rPr>
              <a:t>– The approach allows timely identification and resolution of issues.</a:t>
            </a:r>
          </a:p>
          <a:p>
            <a:pP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Integration and iterative releases </a:t>
            </a:r>
            <a:r>
              <a:rPr lang="en-GB" dirty="0">
                <a:latin typeface="Times New Roman" panose="02020603050405020304" pitchFamily="18" charset="0"/>
                <a:cs typeface="Times New Roman" panose="02020603050405020304" pitchFamily="18" charset="0"/>
              </a:rPr>
              <a:t>– The approach is characterized by continuous integration, communication, and iterative releases. </a:t>
            </a:r>
          </a:p>
          <a:p>
            <a:pPr>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9931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5944"/>
            <a:ext cx="9905998" cy="1436914"/>
          </a:xfrm>
        </p:spPr>
        <p:txBody>
          <a:bodyPr>
            <a:normAutofit/>
          </a:bodyPr>
          <a:lstStyle/>
          <a:p>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Differences between Agile and Waterfall Approach</a:t>
            </a:r>
            <a:endParaRPr lang="en-GB" sz="18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1517353"/>
            <a:ext cx="8134934" cy="5068389"/>
          </a:xfrm>
        </p:spPr>
        <p:txBody>
          <a:bodyPr>
            <a:normAutofit/>
          </a:bodyPr>
          <a:lstStyle/>
          <a:p>
            <a:pPr marL="0" indent="0">
              <a:buNone/>
            </a:pPr>
            <a:endParaRPr lang="en-GB" dirty="0">
              <a:effectLst/>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lifecycle development of projects in an Agile approach are separated into sprints (</a:t>
            </a:r>
            <a:r>
              <a:rPr lang="en-US" dirty="0">
                <a:latin typeface="Times New Roman" panose="02020603050405020304" pitchFamily="18" charset="0"/>
                <a:cs typeface="Times New Roman" panose="02020603050405020304" pitchFamily="18" charset="0"/>
              </a:rPr>
              <a:t>Bott &amp; Mesmer, 2017)</a:t>
            </a:r>
            <a:r>
              <a:rPr lang="en-GB" dirty="0">
                <a:latin typeface="Times New Roman" panose="02020603050405020304" pitchFamily="18" charset="0"/>
                <a:cs typeface="Times New Roman" panose="02020603050405020304" pitchFamily="18" charset="0"/>
              </a:rPr>
              <a:t>. The lifecycle development of software in a waterfall approach is divided into steps. </a:t>
            </a:r>
          </a:p>
          <a:p>
            <a:r>
              <a:rPr lang="en-GB" dirty="0">
                <a:latin typeface="Times New Roman" panose="02020603050405020304" pitchFamily="18" charset="0"/>
                <a:cs typeface="Times New Roman" panose="02020603050405020304" pitchFamily="18" charset="0"/>
              </a:rPr>
              <a:t>Agile projects are under continuous development while Waterfall projects are done in sequential order </a:t>
            </a:r>
          </a:p>
          <a:p>
            <a:r>
              <a:rPr lang="en-GB" dirty="0">
                <a:effectLst/>
                <a:latin typeface="Times New Roman" panose="02020603050405020304" pitchFamily="18" charset="0"/>
                <a:cs typeface="Times New Roman" panose="02020603050405020304" pitchFamily="18" charset="0"/>
              </a:rPr>
              <a:t>Agile approach </a:t>
            </a:r>
            <a:r>
              <a:rPr lang="en-GB" dirty="0">
                <a:latin typeface="Times New Roman" panose="02020603050405020304" pitchFamily="18" charset="0"/>
                <a:cs typeface="Times New Roman" panose="02020603050405020304" pitchFamily="18" charset="0"/>
              </a:rPr>
              <a:t>allows flexibility while the Waterfall approach is rigid due </a:t>
            </a:r>
            <a:r>
              <a:rPr lang="en-GB" dirty="0" err="1">
                <a:latin typeface="Times New Roman" panose="02020603050405020304" pitchFamily="18" charset="0"/>
                <a:cs typeface="Times New Roman" panose="02020603050405020304" pitchFamily="18" charset="0"/>
              </a:rPr>
              <a:t>tobeing</a:t>
            </a:r>
            <a:r>
              <a:rPr lang="en-GB" dirty="0">
                <a:latin typeface="Times New Roman" panose="02020603050405020304" pitchFamily="18" charset="0"/>
                <a:cs typeface="Times New Roman" panose="02020603050405020304" pitchFamily="18" charset="0"/>
              </a:rPr>
              <a:t> locked to a step-by-step process. </a:t>
            </a:r>
          </a:p>
          <a:p>
            <a:r>
              <a:rPr lang="en-GB" dirty="0">
                <a:effectLst/>
                <a:latin typeface="Times New Roman" panose="02020603050405020304" pitchFamily="18" charset="0"/>
                <a:cs typeface="Times New Roman" panose="02020603050405020304" pitchFamily="18" charset="0"/>
              </a:rPr>
              <a:t>Agile method allows for changes in requirement while the Waterfall approach does not allow for changes in requirements. </a:t>
            </a:r>
          </a:p>
          <a:p>
            <a:r>
              <a:rPr lang="en-GB" dirty="0">
                <a:latin typeface="Times New Roman" panose="02020603050405020304" pitchFamily="18" charset="0"/>
                <a:cs typeface="Times New Roman" panose="02020603050405020304" pitchFamily="18" charset="0"/>
              </a:rPr>
              <a:t>Agile approach allows project review after each sprint while the Waterfall approach does not allow this. </a:t>
            </a:r>
            <a:endParaRPr lang="en-GB"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04469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90600"/>
          </a:xfrm>
        </p:spPr>
        <p:txBody>
          <a:bodyPr>
            <a:normAutofit/>
          </a:bodyPr>
          <a:lstStyle/>
          <a:p>
            <a:r>
              <a:rPr lang="en-US" sz="1800" dirty="0">
                <a:latin typeface="Times New Roman" panose="02020603050405020304" pitchFamily="18" charset="0"/>
                <a:cs typeface="Times New Roman" panose="02020603050405020304" pitchFamily="18" charset="0"/>
              </a:rPr>
              <a:t>Roles in on a Scrum-Agile Team</a:t>
            </a:r>
          </a:p>
        </p:txBody>
      </p:sp>
      <p:sp>
        <p:nvSpPr>
          <p:cNvPr id="3" name="Content Placeholder 2"/>
          <p:cNvSpPr>
            <a:spLocks noGrp="1"/>
          </p:cNvSpPr>
          <p:nvPr>
            <p:ph idx="1"/>
          </p:nvPr>
        </p:nvSpPr>
        <p:spPr>
          <a:xfrm>
            <a:off x="677334" y="1016916"/>
            <a:ext cx="8596668" cy="4824168"/>
          </a:xfrm>
        </p:spPr>
        <p:txBody>
          <a:bodyPr>
            <a:no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scrum-agile team has three different roles: the scrum master, the development team, and the product owner.  </a:t>
            </a:r>
          </a:p>
          <a:p>
            <a:r>
              <a:rPr lang="en-US" dirty="0">
                <a:latin typeface="Times New Roman" panose="02020603050405020304" pitchFamily="18" charset="0"/>
                <a:cs typeface="Times New Roman" panose="02020603050405020304" pitchFamily="18" charset="0"/>
              </a:rPr>
              <a:t>The product owner is responsible for the market analysis and formulation of the project’s vision. </a:t>
            </a:r>
          </a:p>
          <a:p>
            <a:r>
              <a:rPr lang="en-US" dirty="0">
                <a:latin typeface="Times New Roman" panose="02020603050405020304" pitchFamily="18" charset="0"/>
                <a:cs typeface="Times New Roman" panose="02020603050405020304" pitchFamily="18" charset="0"/>
              </a:rPr>
              <a:t>Responsible for the management of the project backlog</a:t>
            </a:r>
          </a:p>
          <a:p>
            <a:r>
              <a:rPr lang="en-US" dirty="0">
                <a:latin typeface="Times New Roman" panose="02020603050405020304" pitchFamily="18" charset="0"/>
                <a:cs typeface="Times New Roman" panose="02020603050405020304" pitchFamily="18" charset="0"/>
              </a:rPr>
              <a:t>Management of various development stages of the project life-cycle. </a:t>
            </a:r>
          </a:p>
          <a:p>
            <a:pPr marL="0" indent="0">
              <a:buNone/>
            </a:pPr>
            <a:r>
              <a:rPr lang="en-US" b="1" dirty="0">
                <a:latin typeface="Times New Roman" panose="02020603050405020304" pitchFamily="18" charset="0"/>
                <a:cs typeface="Times New Roman" panose="02020603050405020304" pitchFamily="18" charset="0"/>
              </a:rPr>
              <a:t>Scrum master</a:t>
            </a:r>
          </a:p>
          <a:p>
            <a:r>
              <a:rPr lang="en-US" dirty="0">
                <a:latin typeface="Times New Roman" panose="02020603050405020304" pitchFamily="18" charset="0"/>
                <a:cs typeface="Times New Roman" panose="02020603050405020304" pitchFamily="18" charset="0"/>
              </a:rPr>
              <a:t>Organizes the project’s processes, which include daily scrum, sprint demo, and sprint planning (</a:t>
            </a:r>
            <a:r>
              <a:rPr lang="en-US" dirty="0" err="1">
                <a:latin typeface="Times New Roman" panose="02020603050405020304" pitchFamily="18" charset="0"/>
                <a:cs typeface="Times New Roman" panose="02020603050405020304" pitchFamily="18" charset="0"/>
              </a:rPr>
              <a:t>Keshta</a:t>
            </a:r>
            <a:r>
              <a:rPr lang="en-US" dirty="0">
                <a:latin typeface="Times New Roman" panose="02020603050405020304" pitchFamily="18" charset="0"/>
                <a:cs typeface="Times New Roman" panose="02020603050405020304" pitchFamily="18" charset="0"/>
              </a:rPr>
              <a:t> &amp; Morgan, 2020). </a:t>
            </a:r>
          </a:p>
          <a:p>
            <a:r>
              <a:rPr lang="en-US" dirty="0">
                <a:latin typeface="Times New Roman" panose="02020603050405020304" pitchFamily="18" charset="0"/>
                <a:cs typeface="Times New Roman" panose="02020603050405020304" pitchFamily="18" charset="0"/>
              </a:rPr>
              <a:t>Ensures the team stays on course</a:t>
            </a:r>
          </a:p>
          <a:p>
            <a:r>
              <a:rPr lang="en-US" dirty="0">
                <a:latin typeface="Times New Roman" panose="02020603050405020304" pitchFamily="18" charset="0"/>
                <a:cs typeface="Times New Roman" panose="02020603050405020304" pitchFamily="18" charset="0"/>
              </a:rPr>
              <a:t>Facilitates the development team and helps team adapt to requirement changes</a:t>
            </a:r>
          </a:p>
          <a:p>
            <a:pPr marL="0" indent="0">
              <a:buNone/>
            </a:pPr>
            <a:r>
              <a:rPr lang="en-US" b="1" dirty="0">
                <a:latin typeface="Times New Roman" panose="02020603050405020304" pitchFamily="18" charset="0"/>
                <a:cs typeface="Times New Roman" panose="02020603050405020304" pitchFamily="18" charset="0"/>
              </a:rPr>
              <a:t>Development team</a:t>
            </a:r>
          </a:p>
          <a:p>
            <a:r>
              <a:rPr lang="en-US" dirty="0">
                <a:latin typeface="Times New Roman" panose="02020603050405020304" pitchFamily="18" charset="0"/>
                <a:cs typeface="Times New Roman" panose="02020603050405020304" pitchFamily="18" charset="0"/>
              </a:rPr>
              <a:t>Delivers the final product</a:t>
            </a:r>
          </a:p>
          <a:p>
            <a:r>
              <a:rPr lang="en-US" dirty="0">
                <a:latin typeface="Times New Roman" panose="02020603050405020304" pitchFamily="18" charset="0"/>
                <a:cs typeface="Times New Roman" panose="02020603050405020304" pitchFamily="18" charset="0"/>
              </a:rPr>
              <a:t>Responsible for tasking by breaking down sprints and estimating task parameters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0115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9968"/>
          </a:xfrm>
        </p:spPr>
        <p:txBody>
          <a:bodyPr>
            <a:normAutofit/>
          </a:bodyPr>
          <a:lstStyle/>
          <a:p>
            <a:r>
              <a:rPr lang="en-US" sz="1800" dirty="0">
                <a:latin typeface="Times New Roman" panose="02020603050405020304" pitchFamily="18" charset="0"/>
                <a:cs typeface="Times New Roman" panose="02020603050405020304" pitchFamily="18" charset="0"/>
              </a:rPr>
              <a:t>Phases of the Agile SDLC</a:t>
            </a:r>
          </a:p>
        </p:txBody>
      </p:sp>
      <p:sp>
        <p:nvSpPr>
          <p:cNvPr id="3" name="Content Placeholder 2"/>
          <p:cNvSpPr>
            <a:spLocks noGrp="1"/>
          </p:cNvSpPr>
          <p:nvPr>
            <p:ph idx="1"/>
          </p:nvPr>
        </p:nvSpPr>
        <p:spPr>
          <a:xfrm>
            <a:off x="677334" y="1191126"/>
            <a:ext cx="8596668" cy="4850236"/>
          </a:xfrm>
        </p:spPr>
        <p:txBody>
          <a:bodyPr>
            <a:normAutofit/>
          </a:bodyPr>
          <a:lstStyle/>
          <a:p>
            <a:pPr lvl="0"/>
            <a:r>
              <a:rPr lang="en-US" dirty="0">
                <a:latin typeface="Times New Roman" panose="02020603050405020304" pitchFamily="18" charset="0"/>
                <a:cs typeface="Times New Roman" panose="02020603050405020304" pitchFamily="18" charset="0"/>
              </a:rPr>
              <a:t>An agile approach has six different phases in its Scrum Development Life Cycle</a:t>
            </a:r>
          </a:p>
          <a:p>
            <a:pPr lvl="0"/>
            <a:r>
              <a:rPr lang="en-US" dirty="0">
                <a:latin typeface="Times New Roman" panose="02020603050405020304" pitchFamily="18" charset="0"/>
                <a:cs typeface="Times New Roman" panose="02020603050405020304" pitchFamily="18" charset="0"/>
              </a:rPr>
              <a:t>Concept -The initial phase of the project’s lifecycle where projects are created and prioritize. </a:t>
            </a:r>
          </a:p>
          <a:p>
            <a:pPr lvl="0"/>
            <a:r>
              <a:rPr lang="en-US" dirty="0">
                <a:latin typeface="Times New Roman" panose="02020603050405020304" pitchFamily="18" charset="0"/>
                <a:cs typeface="Times New Roman" panose="02020603050405020304" pitchFamily="18" charset="0"/>
              </a:rPr>
              <a:t>Inception - Second phase where identification of team members, allocation of funds, and requirements is undertaken (Rani, 2017). </a:t>
            </a:r>
          </a:p>
          <a:p>
            <a:pPr lvl="0"/>
            <a:r>
              <a:rPr lang="en-US" dirty="0">
                <a:latin typeface="Times New Roman" panose="02020603050405020304" pitchFamily="18" charset="0"/>
                <a:cs typeface="Times New Roman" panose="02020603050405020304" pitchFamily="18" charset="0"/>
              </a:rPr>
              <a:t>Iteration - The phase where actual software delivery based on iteration takes place.</a:t>
            </a:r>
          </a:p>
          <a:p>
            <a:pPr lvl="0"/>
            <a:r>
              <a:rPr lang="en-US" dirty="0">
                <a:latin typeface="Times New Roman" panose="02020603050405020304" pitchFamily="18" charset="0"/>
                <a:cs typeface="Times New Roman" panose="02020603050405020304" pitchFamily="18" charset="0"/>
              </a:rPr>
              <a:t>Release - Activities on this stage revolve around quality assurance, including testing and training  </a:t>
            </a:r>
          </a:p>
          <a:p>
            <a:pPr lvl="0"/>
            <a:r>
              <a:rPr lang="en-US" dirty="0">
                <a:latin typeface="Times New Roman" panose="02020603050405020304" pitchFamily="18" charset="0"/>
                <a:cs typeface="Times New Roman" panose="02020603050405020304" pitchFamily="18" charset="0"/>
              </a:rPr>
              <a:t>Production - Continuous support of the project or software.</a:t>
            </a:r>
          </a:p>
          <a:p>
            <a:pPr lvl="0"/>
            <a:r>
              <a:rPr lang="en-US" dirty="0">
                <a:latin typeface="Times New Roman" panose="02020603050405020304" pitchFamily="18" charset="0"/>
                <a:cs typeface="Times New Roman" panose="02020603050405020304" pitchFamily="18" charset="0"/>
              </a:rPr>
              <a:t>Retirement - Finalizing of the software or project’s activities where customers are notified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37008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42211" y="452718"/>
            <a:ext cx="9208623" cy="882787"/>
          </a:xfrm>
        </p:spPr>
        <p:txBody>
          <a:bodyPr>
            <a:normAutofit/>
          </a:bodyPr>
          <a:lstStyle/>
          <a:p>
            <a:r>
              <a:rPr lang="en-US" sz="1800" dirty="0">
                <a:latin typeface="Times New Roman" panose="02020603050405020304" pitchFamily="18" charset="0"/>
                <a:cs typeface="Times New Roman" panose="02020603050405020304" pitchFamily="18" charset="0"/>
              </a:rPr>
              <a:t>Waterfall Development lifecycle phases</a:t>
            </a:r>
          </a:p>
        </p:txBody>
      </p:sp>
      <p:sp>
        <p:nvSpPr>
          <p:cNvPr id="7" name="Content Placeholder 6"/>
          <p:cNvSpPr>
            <a:spLocks noGrp="1"/>
          </p:cNvSpPr>
          <p:nvPr>
            <p:ph idx="1"/>
          </p:nvPr>
        </p:nvSpPr>
        <p:spPr>
          <a:xfrm>
            <a:off x="626862" y="1335505"/>
            <a:ext cx="8264475" cy="4609605"/>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waterfall development approach lifecycle consist:</a:t>
            </a:r>
          </a:p>
          <a:p>
            <a:r>
              <a:rPr lang="en-US" b="1" dirty="0">
                <a:latin typeface="Times New Roman" panose="02020603050405020304" pitchFamily="18" charset="0"/>
                <a:cs typeface="Times New Roman" panose="02020603050405020304" pitchFamily="18" charset="0"/>
              </a:rPr>
              <a:t>Requirement analysis </a:t>
            </a:r>
            <a:r>
              <a:rPr lang="en-US" dirty="0">
                <a:latin typeface="Times New Roman" panose="02020603050405020304" pitchFamily="18" charset="0"/>
                <a:cs typeface="Times New Roman" panose="02020603050405020304" pitchFamily="18" charset="0"/>
              </a:rPr>
              <a:t>- Activities in this phase include analysis and documentation of requirements. Limitations and constraints are also investigated.</a:t>
            </a:r>
          </a:p>
          <a:p>
            <a:r>
              <a:rPr lang="en-US" b="1" dirty="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Specification of hardware and software components. </a:t>
            </a:r>
          </a:p>
          <a:p>
            <a:r>
              <a:rPr lang="en-US" b="1" dirty="0">
                <a:latin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cs typeface="Times New Roman" panose="02020603050405020304" pitchFamily="18" charset="0"/>
              </a:rPr>
              <a:t>- Activities include conversion of physical design into working code and development of system into units. There is also the testing of unit functionality. </a:t>
            </a:r>
          </a:p>
          <a:p>
            <a:r>
              <a:rPr lang="en-US" b="1" dirty="0">
                <a:latin typeface="Times New Roman" panose="02020603050405020304" pitchFamily="18" charset="0"/>
                <a:cs typeface="Times New Roman" panose="02020603050405020304" pitchFamily="18" charset="0"/>
              </a:rPr>
              <a:t>Testing- </a:t>
            </a:r>
            <a:r>
              <a:rPr lang="en-US" dirty="0">
                <a:latin typeface="Times New Roman" panose="02020603050405020304" pitchFamily="18" charset="0"/>
                <a:cs typeface="Times New Roman" panose="02020603050405020304" pitchFamily="18" charset="0"/>
              </a:rPr>
              <a:t>Activities in the testing phase include handing over the different codes to the testing team to identify available defects. Techniques used for testing include manual testing or automation. It is hard to reverse a process using the waterfall approach unlike when using agile approach</a:t>
            </a:r>
          </a:p>
          <a:p>
            <a:r>
              <a:rPr lang="en-US" b="1" dirty="0">
                <a:latin typeface="Times New Roman" panose="02020603050405020304" pitchFamily="18" charset="0"/>
                <a:cs typeface="Times New Roman" panose="02020603050405020304" pitchFamily="18" charset="0"/>
              </a:rPr>
              <a:t>Development– </a:t>
            </a:r>
            <a:r>
              <a:rPr lang="en-US" dirty="0">
                <a:latin typeface="Times New Roman" panose="02020603050405020304" pitchFamily="18" charset="0"/>
                <a:cs typeface="Times New Roman" panose="02020603050405020304" pitchFamily="18" charset="0"/>
              </a:rPr>
              <a:t>Activities include deployment of the software into a client’s server. </a:t>
            </a:r>
          </a:p>
          <a:p>
            <a:r>
              <a:rPr lang="en-US" b="1" dirty="0">
                <a:latin typeface="Times New Roman" panose="02020603050405020304" pitchFamily="18" charset="0"/>
                <a:cs typeface="Times New Roman" panose="02020603050405020304" pitchFamily="18" charset="0"/>
              </a:rPr>
              <a:t>Maintenance-</a:t>
            </a:r>
            <a:r>
              <a:rPr lang="en-US" dirty="0">
                <a:latin typeface="Times New Roman" panose="02020603050405020304" pitchFamily="18" charset="0"/>
                <a:cs typeface="Times New Roman" panose="02020603050405020304" pitchFamily="18" charset="0"/>
              </a:rPr>
              <a:t>  The software is maintained through support and regular fixing of errors.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85779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231232"/>
          </a:xfrm>
        </p:spPr>
        <p:txBody>
          <a:bodyPr>
            <a:normAutofit fontScale="90000"/>
          </a:bodyPr>
          <a:lstStyle/>
          <a:p>
            <a:br>
              <a:rPr lang="en-US" sz="2000" dirty="0"/>
            </a:br>
            <a:br>
              <a:rPr lang="en-US" sz="2000" dirty="0"/>
            </a:br>
            <a:br>
              <a:rPr lang="en-US" sz="2000" dirty="0"/>
            </a:br>
            <a:r>
              <a:rPr lang="en-US" sz="2000" dirty="0"/>
              <a:t>Factors to consider when choosing a Software Development </a:t>
            </a:r>
            <a:r>
              <a:rPr lang="en-US" sz="2000" dirty="0" err="1"/>
              <a:t>Methodolgy</a:t>
            </a:r>
            <a:endParaRPr lang="en-US" sz="20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Project size – E</a:t>
            </a:r>
            <a:r>
              <a:rPr lang="en-US" dirty="0">
                <a:latin typeface="Times New Roman" panose="02020603050405020304" pitchFamily="18" charset="0"/>
                <a:cs typeface="Times New Roman" panose="02020603050405020304" pitchFamily="18" charset="0"/>
              </a:rPr>
              <a:t>ssential to consider the size of the of the project. Waterfall development approach favor larger projects than agile approach (</a:t>
            </a:r>
            <a:r>
              <a:rPr lang="en-US" dirty="0" err="1">
                <a:latin typeface="Times New Roman" panose="02020603050405020304" pitchFamily="18" charset="0"/>
                <a:cs typeface="Times New Roman" panose="02020603050405020304" pitchFamily="18" charset="0"/>
              </a:rPr>
              <a:t>Keshta</a:t>
            </a:r>
            <a:r>
              <a:rPr lang="en-US" dirty="0">
                <a:latin typeface="Times New Roman" panose="02020603050405020304" pitchFamily="18" charset="0"/>
                <a:cs typeface="Times New Roman" panose="02020603050405020304" pitchFamily="18" charset="0"/>
              </a:rPr>
              <a:t> &amp; Morgan, 2020).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Requirements </a:t>
            </a:r>
            <a:r>
              <a:rPr lang="en-US" dirty="0">
                <a:latin typeface="Times New Roman" panose="02020603050405020304" pitchFamily="18" charset="0"/>
                <a:cs typeface="Times New Roman" panose="02020603050405020304" pitchFamily="18" charset="0"/>
              </a:rPr>
              <a:t>- Evaluate requirements to ensure availability of each of them.</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end-product - E</a:t>
            </a:r>
            <a:r>
              <a:rPr lang="en-US" dirty="0">
                <a:latin typeface="Times New Roman" panose="02020603050405020304" pitchFamily="18" charset="0"/>
                <a:cs typeface="Times New Roman" panose="02020603050405020304" pitchFamily="18" charset="0"/>
              </a:rPr>
              <a:t>nvision how the final-product should look.</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Flexibility </a:t>
            </a:r>
            <a:r>
              <a:rPr lang="en-US" dirty="0">
                <a:latin typeface="Times New Roman" panose="02020603050405020304" pitchFamily="18" charset="0"/>
                <a:cs typeface="Times New Roman" panose="02020603050405020304" pitchFamily="18" charset="0"/>
              </a:rPr>
              <a:t>- Flexible projects are developed using an agile approach rather than the waterfall approach. </a:t>
            </a:r>
          </a:p>
        </p:txBody>
      </p:sp>
    </p:spTree>
    <p:extLst>
      <p:ext uri="{BB962C8B-B14F-4D97-AF65-F5344CB8AC3E}">
        <p14:creationId xmlns:p14="http://schemas.microsoft.com/office/powerpoint/2010/main" val="323773193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Bibliography</a:t>
            </a:r>
          </a:p>
        </p:txBody>
      </p:sp>
      <p:sp>
        <p:nvSpPr>
          <p:cNvPr id="3" name="Content Placeholder 2"/>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Bott</a:t>
            </a:r>
            <a:r>
              <a:rPr lang="en-US" dirty="0">
                <a:latin typeface="Times New Roman" panose="02020603050405020304" pitchFamily="18" charset="0"/>
                <a:cs typeface="Times New Roman" panose="02020603050405020304" pitchFamily="18" charset="0"/>
              </a:rPr>
              <a:t>, M., &amp; Mesmer, B. (2020). An Analysis of Theories Supporting Agile Scrum and the Use of Scrum in Systems Engineering. </a:t>
            </a:r>
            <a:r>
              <a:rPr lang="en-US" i="1" dirty="0">
                <a:latin typeface="Times New Roman" panose="02020603050405020304" pitchFamily="18" charset="0"/>
                <a:cs typeface="Times New Roman" panose="02020603050405020304" pitchFamily="18" charset="0"/>
              </a:rPr>
              <a:t>Engineering Management Journal</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32</a:t>
            </a:r>
            <a:r>
              <a:rPr lang="en-US" dirty="0">
                <a:latin typeface="Times New Roman" panose="02020603050405020304" pitchFamily="18" charset="0"/>
                <a:cs typeface="Times New Roman" panose="02020603050405020304" pitchFamily="18" charset="0"/>
              </a:rPr>
              <a:t>(2), 76-85.</a:t>
            </a:r>
          </a:p>
          <a:p>
            <a:r>
              <a:rPr lang="en-US" dirty="0" err="1">
                <a:latin typeface="Times New Roman" panose="02020603050405020304" pitchFamily="18" charset="0"/>
                <a:cs typeface="Times New Roman" panose="02020603050405020304" pitchFamily="18" charset="0"/>
              </a:rPr>
              <a:t>Keshta</a:t>
            </a:r>
            <a:r>
              <a:rPr lang="en-US" dirty="0">
                <a:latin typeface="Times New Roman" panose="02020603050405020304" pitchFamily="18" charset="0"/>
                <a:cs typeface="Times New Roman" panose="02020603050405020304" pitchFamily="18" charset="0"/>
              </a:rPr>
              <a:t>, N., &amp; Morgan, Y. (2017, October). Comparison between traditional plan-based and agile software processes according to team size &amp; project domain (A systematic literature review). In </a:t>
            </a:r>
            <a:r>
              <a:rPr lang="en-US" i="1" dirty="0">
                <a:latin typeface="Times New Roman" panose="02020603050405020304" pitchFamily="18" charset="0"/>
                <a:cs typeface="Times New Roman" panose="02020603050405020304" pitchFamily="18" charset="0"/>
              </a:rPr>
              <a:t>2017 8th IEEE Annual Information Technology, Electronics and Mobile Communication Conference (IEMCON)</a:t>
            </a:r>
            <a:r>
              <a:rPr lang="en-US" dirty="0">
                <a:latin typeface="Times New Roman" panose="02020603050405020304" pitchFamily="18" charset="0"/>
                <a:cs typeface="Times New Roman" panose="02020603050405020304" pitchFamily="18" charset="0"/>
              </a:rPr>
              <a:t> (pp. 567-575). IEEE.</a:t>
            </a:r>
          </a:p>
          <a:p>
            <a:r>
              <a:rPr lang="en-US" dirty="0">
                <a:latin typeface="Times New Roman" panose="02020603050405020304" pitchFamily="18" charset="0"/>
                <a:cs typeface="Times New Roman" panose="02020603050405020304" pitchFamily="18" charset="0"/>
              </a:rPr>
              <a:t>Rani, S. B. A. S. U. (2017). A detailed study of Software Development Life Cycle (SDLC) models. </a:t>
            </a:r>
            <a:r>
              <a:rPr lang="en-US" i="1" dirty="0">
                <a:latin typeface="Times New Roman" panose="02020603050405020304" pitchFamily="18" charset="0"/>
                <a:cs typeface="Times New Roman" panose="02020603050405020304" pitchFamily="18" charset="0"/>
              </a:rPr>
              <a:t>International Journal Of Engineering And Computer Science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2954015217"/>
      </p:ext>
    </p:extLst>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522</TotalTime>
  <Words>799</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Trebuchet MS</vt:lpstr>
      <vt:lpstr>Wingdings</vt:lpstr>
      <vt:lpstr>Wingdings 3</vt:lpstr>
      <vt:lpstr>Facet</vt:lpstr>
      <vt:lpstr>Agile Presentation Juan Juvera</vt:lpstr>
      <vt:lpstr>  Key facets of Scrum-agile Approach</vt:lpstr>
      <vt:lpstr>   Differences between Agile and Waterfall Approach</vt:lpstr>
      <vt:lpstr>Roles in on a Scrum-Agile Team</vt:lpstr>
      <vt:lpstr>Phases of the Agile SDLC</vt:lpstr>
      <vt:lpstr>Waterfall Development lifecycle phases</vt:lpstr>
      <vt:lpstr>   Factors to consider when choosing a Software Development Methodolgy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model</dc:title>
  <dc:creator>NDIWA</dc:creator>
  <cp:lastModifiedBy>Juan Juvera</cp:lastModifiedBy>
  <cp:revision>198</cp:revision>
  <dcterms:created xsi:type="dcterms:W3CDTF">2020-09-08T08:53:09Z</dcterms:created>
  <dcterms:modified xsi:type="dcterms:W3CDTF">2022-04-18T02:09:17Z</dcterms:modified>
</cp:coreProperties>
</file>