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>
        <p:scale>
          <a:sx n="92" d="100"/>
          <a:sy n="92" d="100"/>
        </p:scale>
        <p:origin x="-356" y="-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86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2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Revision I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04/04/22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7B4146-271A-44DA-BE95-1024C5186F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8929" y="629266"/>
                <a:ext cx="3505495" cy="1622321"/>
              </a:xfrm>
            </p:spPr>
            <p:txBody>
              <a:bodyPr>
                <a:normAutofit/>
              </a:bodyPr>
              <a:lstStyle/>
              <a:p>
                <a:r>
                  <a:rPr lang="en-IE" sz="3700" dirty="0"/>
                  <a:t>Big O – quadratic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3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3700" dirty="0"/>
                  <a:t>) time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7B4146-271A-44DA-BE95-1024C5186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8929" y="629266"/>
                <a:ext cx="3505495" cy="1622321"/>
              </a:xfrm>
              <a:blipFill>
                <a:blip r:embed="rId2"/>
                <a:stretch>
                  <a:fillRect l="-5382" t="-8647" r="-5382" b="-146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469D-3746-4924-9E2E-064BD1269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>
                <a:normAutofit/>
              </a:bodyPr>
              <a:lstStyle/>
              <a:p>
                <a:r>
                  <a:rPr lang="en-IE" sz="2000" dirty="0"/>
                  <a:t>A set of statements that can be run at a quadratic 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2000" dirty="0"/>
                  <a:t>) with respect to the input.</a:t>
                </a:r>
              </a:p>
              <a:p>
                <a:r>
                  <a:rPr lang="en-IE" sz="2000" dirty="0"/>
                  <a:t>The statements are ran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2000" dirty="0"/>
                  <a:t> number of times as there is the size of the input (in this case the input int).</a:t>
                </a:r>
              </a:p>
              <a:p>
                <a:pPr marL="0" indent="0">
                  <a:buNone/>
                </a:pPr>
                <a:endParaRPr lang="en-IE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469D-3746-4924-9E2E-064BD126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3"/>
                <a:stretch>
                  <a:fillRect l="-1563" t="-161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1853F1-6852-47DC-921F-A06DB8723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43898"/>
            <a:ext cx="6019331" cy="21669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984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4F25-E149-4DD1-B999-F14CFE97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 – Provide the Big O for the following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FD7BC97-C934-4526-817A-BDC741DBA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71401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48102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77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91200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271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Unsorted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Linked list (singly)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getLast</a:t>
                      </a:r>
                      <a:r>
                        <a:rPr lang="en-IE" dirty="0"/>
                        <a:t> (returns the last item from the structure)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0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Insert (adds an item to the structure)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4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getAt</a:t>
                      </a:r>
                      <a:r>
                        <a:rPr lang="en-IE" dirty="0"/>
                        <a:t> (retrieves a value from some index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findMin</a:t>
                      </a:r>
                      <a:r>
                        <a:rPr lang="en-IE" dirty="0"/>
                        <a:t> (gets the smallest value in the structure)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9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Search (finds a particular value from the structure and returns </a:t>
                      </a:r>
                      <a:r>
                        <a:rPr lang="en-IE"/>
                        <a:t>the index)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2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10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E" sz="5400"/>
              <a:t>Recap Recursion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200"/>
              <a:t>This is the process in which a method calls itself continuously.</a:t>
            </a:r>
          </a:p>
          <a:p>
            <a:pPr lvl="1"/>
            <a:r>
              <a:rPr lang="en-US" sz="1200"/>
              <a:t>A method in java that calls itself is called a recursive method.</a:t>
            </a:r>
          </a:p>
          <a:p>
            <a:pPr lvl="1"/>
            <a:r>
              <a:rPr lang="en-US" sz="1200"/>
              <a:t>Code looks compact but can often be complicated to understand.</a:t>
            </a:r>
          </a:p>
          <a:p>
            <a:pPr lvl="1"/>
            <a:endParaRPr lang="en-US" sz="1200"/>
          </a:p>
          <a:p>
            <a:r>
              <a:rPr lang="en-US" sz="1200"/>
              <a:t>In mathematics a definition is said to be recursive if it is defined in terms of itself –see https://www.youtube.com/watch?v=pCpLWbHVNhk</a:t>
            </a:r>
          </a:p>
          <a:p>
            <a:endParaRPr lang="en-US" sz="1200"/>
          </a:p>
          <a:p>
            <a:r>
              <a:rPr lang="en-US" sz="1200"/>
              <a:t>Recursion is defined by two properties:</a:t>
            </a:r>
          </a:p>
          <a:p>
            <a:pPr lvl="1"/>
            <a:r>
              <a:rPr lang="en-US" sz="1200"/>
              <a:t>A base case</a:t>
            </a:r>
          </a:p>
          <a:p>
            <a:pPr lvl="1"/>
            <a:r>
              <a:rPr lang="en-US" sz="1200"/>
              <a:t>A set of rules that reduces the chain of invocation to the base case.</a:t>
            </a:r>
          </a:p>
        </p:txBody>
      </p:sp>
      <p:pic>
        <p:nvPicPr>
          <p:cNvPr id="4" name="Picture 3" descr="A group of small jars with cartoon characters on them&#10;&#10;Description automatically generated with low confidence">
            <a:extLst>
              <a:ext uri="{FF2B5EF4-FFF2-40B4-BE49-F238E27FC236}">
                <a16:creationId xmlns:a16="http://schemas.microsoft.com/office/drawing/2014/main" id="{8D4D75D1-A837-41D4-8763-356146B6A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r="2767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8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A7423-9975-4843-9120-075E786A4891}"/>
              </a:ext>
            </a:extLst>
          </p:cNvPr>
          <p:cNvSpPr/>
          <p:nvPr/>
        </p:nvSpPr>
        <p:spPr>
          <a:xfrm>
            <a:off x="739739" y="4212404"/>
            <a:ext cx="6678203" cy="235278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000" dirty="0"/>
              <a:t>For example, factorial n is defined as: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base case is n=0 and</a:t>
            </a:r>
          </a:p>
          <a:p>
            <a:pPr algn="just"/>
            <a:r>
              <a:rPr lang="en-US" sz="2600" dirty="0"/>
              <a:t>The rule that reduces the chain is n*(n-1)!</a:t>
            </a:r>
          </a:p>
          <a:p>
            <a:pPr algn="just"/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Factorial(n):</a:t>
            </a:r>
          </a:p>
          <a:p>
            <a:pPr marL="0" indent="0" algn="just">
              <a:buNone/>
            </a:pPr>
            <a:r>
              <a:rPr lang="en-US" sz="2600" dirty="0"/>
              <a:t>	if n==1</a:t>
            </a:r>
          </a:p>
          <a:p>
            <a:pPr marL="0" indent="0" algn="just">
              <a:buNone/>
            </a:pPr>
            <a:r>
              <a:rPr lang="en-US" sz="2600" dirty="0"/>
              <a:t>		return 1; // BASE CASE</a:t>
            </a:r>
          </a:p>
          <a:p>
            <a:pPr marL="0" indent="0" algn="just">
              <a:buNone/>
            </a:pPr>
            <a:r>
              <a:rPr lang="en-US" sz="2600" dirty="0"/>
              <a:t>	else</a:t>
            </a:r>
          </a:p>
          <a:p>
            <a:pPr marL="0" indent="0" algn="just">
              <a:buNone/>
            </a:pPr>
            <a:r>
              <a:rPr lang="en-US" sz="2600" dirty="0"/>
              <a:t>		return n* Factorial(n-1); // RECURSIVE CALL</a:t>
            </a:r>
          </a:p>
          <a:p>
            <a:pPr marL="0" indent="0" algn="just">
              <a:buNone/>
            </a:pPr>
            <a:r>
              <a:rPr lang="en-US" sz="2600" dirty="0"/>
              <a:t>	END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BE78CF0-A6E3-4769-9CF0-BB461A7D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2" y="2377221"/>
            <a:ext cx="3134609" cy="12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Finding 4! Using the definition of factorial n.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14356E0-C266-4C42-A93F-16C64F20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215"/>
            <a:ext cx="4064209" cy="1371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CBFF0-B64E-4B72-8F51-D3E81815BC61}"/>
              </a:ext>
            </a:extLst>
          </p:cNvPr>
          <p:cNvSpPr txBox="1"/>
          <p:nvPr/>
        </p:nvSpPr>
        <p:spPr>
          <a:xfrm>
            <a:off x="739741" y="2127219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(N=4)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D25C83A-57F6-4D87-BE87-41559B48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4" y="4361383"/>
            <a:ext cx="4064209" cy="137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4809-F03E-4D05-9CD2-2E8A3A4741EA}"/>
              </a:ext>
            </a:extLst>
          </p:cNvPr>
          <p:cNvSpPr txBox="1"/>
          <p:nvPr/>
        </p:nvSpPr>
        <p:spPr>
          <a:xfrm>
            <a:off x="739741" y="3992051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(N=3)</a:t>
            </a:r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6E4F3D9-5B81-44FC-A859-A66E66A6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61383"/>
            <a:ext cx="4064209" cy="137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438E1-FE1C-482F-9671-08FA3A695D99}"/>
              </a:ext>
            </a:extLst>
          </p:cNvPr>
          <p:cNvSpPr txBox="1"/>
          <p:nvPr/>
        </p:nvSpPr>
        <p:spPr>
          <a:xfrm>
            <a:off x="6378541" y="3992051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(N=1)</a:t>
            </a:r>
          </a:p>
        </p:txBody>
      </p:sp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15BFBD-FA92-46FC-A853-74BC2D81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45215"/>
            <a:ext cx="4064209" cy="1371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14FC46-7D62-441A-AC83-D8E6F07FC01C}"/>
              </a:ext>
            </a:extLst>
          </p:cNvPr>
          <p:cNvSpPr txBox="1"/>
          <p:nvPr/>
        </p:nvSpPr>
        <p:spPr>
          <a:xfrm>
            <a:off x="6378541" y="2127219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(N=2)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2048A4-F613-4A95-80B8-F6956A7A4E3D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2128310" y="2831542"/>
            <a:ext cx="665524" cy="202482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4FEE1E-DA25-424D-9AB0-30900CBBEE3D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4932027" y="2311885"/>
            <a:ext cx="1446514" cy="30284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C7055-D8C6-4DE2-BC1B-18DACCB3094C}"/>
              </a:ext>
            </a:extLst>
          </p:cNvPr>
          <p:cNvSpPr/>
          <p:nvPr/>
        </p:nvSpPr>
        <p:spPr>
          <a:xfrm>
            <a:off x="2044558" y="3315983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DFD-17B8-4B30-81AA-D2C5DA5CDA06}"/>
              </a:ext>
            </a:extLst>
          </p:cNvPr>
          <p:cNvSpPr/>
          <p:nvPr/>
        </p:nvSpPr>
        <p:spPr>
          <a:xfrm>
            <a:off x="2074176" y="5242694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28AE27-EA04-40DE-9F33-3AEEA9EC86B6}"/>
              </a:ext>
            </a:extLst>
          </p:cNvPr>
          <p:cNvSpPr/>
          <p:nvPr/>
        </p:nvSpPr>
        <p:spPr>
          <a:xfrm>
            <a:off x="7683358" y="3315983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CD02A9-854B-47B8-9C60-A5F92FFFC7ED}"/>
              </a:ext>
            </a:extLst>
          </p:cNvPr>
          <p:cNvCxnSpPr>
            <a:cxnSpLocks/>
            <a:stCxn id="40" idx="1"/>
            <a:endCxn id="10" idx="3"/>
          </p:cNvCxnSpPr>
          <p:nvPr/>
        </p:nvCxnSpPr>
        <p:spPr>
          <a:xfrm rot="10800000" flipV="1">
            <a:off x="7087458" y="3413587"/>
            <a:ext cx="595901" cy="763129"/>
          </a:xfrm>
          <a:prstGeom prst="bentConnector3">
            <a:avLst>
              <a:gd name="adj1" fmla="val 293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2B4DF2-CFCC-4842-A769-DAC4F6A040F8}"/>
              </a:ext>
            </a:extLst>
          </p:cNvPr>
          <p:cNvSpPr/>
          <p:nvPr/>
        </p:nvSpPr>
        <p:spPr>
          <a:xfrm>
            <a:off x="7683358" y="4798031"/>
            <a:ext cx="1553034" cy="2098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23F2F-C007-4F72-9EED-72C30CC9473A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8139241" y="3812215"/>
            <a:ext cx="1274065" cy="67202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F7DCB5-EB72-47C4-A6E0-54BEE327244C}"/>
              </a:ext>
            </a:extLst>
          </p:cNvPr>
          <p:cNvCxnSpPr>
            <a:cxnSpLocks/>
            <a:stCxn id="40" idx="1"/>
            <a:endCxn id="37" idx="2"/>
          </p:cNvCxnSpPr>
          <p:nvPr/>
        </p:nvCxnSpPr>
        <p:spPr>
          <a:xfrm rot="10800000" flipV="1">
            <a:off x="3503102" y="3413587"/>
            <a:ext cx="4180256" cy="2024315"/>
          </a:xfrm>
          <a:prstGeom prst="bentConnector4">
            <a:avLst>
              <a:gd name="adj1" fmla="val 32909"/>
              <a:gd name="adj2" fmla="val 126012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8E89D4B-5634-4EB8-A779-FA9A87A928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88203" y="3628487"/>
            <a:ext cx="1829106" cy="1399307"/>
          </a:xfrm>
          <a:prstGeom prst="bentConnector4">
            <a:avLst>
              <a:gd name="adj1" fmla="val 8574"/>
              <a:gd name="adj2" fmla="val 11854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73AA98-BDD6-4AB4-A5F6-86C0844FAF0F}"/>
              </a:ext>
            </a:extLst>
          </p:cNvPr>
          <p:cNvSpPr txBox="1"/>
          <p:nvPr/>
        </p:nvSpPr>
        <p:spPr>
          <a:xfrm>
            <a:off x="7510838" y="3812135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E7095-B81C-460C-81C4-27835AC2CA64}"/>
              </a:ext>
            </a:extLst>
          </p:cNvPr>
          <p:cNvSpPr txBox="1"/>
          <p:nvPr/>
        </p:nvSpPr>
        <p:spPr>
          <a:xfrm>
            <a:off x="5172183" y="4932584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DEBAC6-C042-473F-9CAE-45525E85BBED}"/>
              </a:ext>
            </a:extLst>
          </p:cNvPr>
          <p:cNvSpPr txBox="1"/>
          <p:nvPr/>
        </p:nvSpPr>
        <p:spPr>
          <a:xfrm>
            <a:off x="3198653" y="3675809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1395A-5527-4BEE-B7DE-0BA0D67D820A}"/>
              </a:ext>
            </a:extLst>
          </p:cNvPr>
          <p:cNvSpPr txBox="1"/>
          <p:nvPr/>
        </p:nvSpPr>
        <p:spPr>
          <a:xfrm>
            <a:off x="3947419" y="4715241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A45C1-2DB3-4F36-BC0D-36855B9CB546}"/>
              </a:ext>
            </a:extLst>
          </p:cNvPr>
          <p:cNvSpPr txBox="1"/>
          <p:nvPr/>
        </p:nvSpPr>
        <p:spPr>
          <a:xfrm>
            <a:off x="5874250" y="5938878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08EB76-69D1-4BAF-BD57-2CBB81DA2D76}"/>
              </a:ext>
            </a:extLst>
          </p:cNvPr>
          <p:cNvSpPr txBox="1"/>
          <p:nvPr/>
        </p:nvSpPr>
        <p:spPr>
          <a:xfrm>
            <a:off x="8460769" y="4332819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024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0E7F-EB2E-451F-8740-AE81B93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95E1-3DBA-4592-8B20-5D3E54AA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Let’s get the class to write a recursive function that prints stars, ‘*’, to the screen based on some input size n, </a:t>
            </a:r>
          </a:p>
          <a:p>
            <a:r>
              <a:rPr lang="en-IE" dirty="0"/>
              <a:t>i.e., </a:t>
            </a:r>
            <a:r>
              <a:rPr lang="en-IE" dirty="0" err="1"/>
              <a:t>printStar</a:t>
            </a:r>
            <a:r>
              <a:rPr lang="en-IE" dirty="0"/>
              <a:t>(7) would result in ******* being printed to the screen.</a:t>
            </a:r>
          </a:p>
          <a:p>
            <a:r>
              <a:rPr lang="en-IE" dirty="0"/>
              <a:t>What would be the base case?</a:t>
            </a:r>
          </a:p>
          <a:p>
            <a:r>
              <a:rPr lang="en-IE" dirty="0"/>
              <a:t>What would be recursively called? </a:t>
            </a:r>
          </a:p>
        </p:txBody>
      </p:sp>
    </p:spTree>
    <p:extLst>
      <p:ext uri="{BB962C8B-B14F-4D97-AF65-F5344CB8AC3E}">
        <p14:creationId xmlns:p14="http://schemas.microsoft.com/office/powerpoint/2010/main" val="342344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6688B-D867-42DC-8BB1-DD2A482B8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/>
              </a:bodyPr>
              <a:lstStyle/>
              <a:p>
                <a:r>
                  <a:rPr lang="en-IE" sz="2000" dirty="0"/>
                  <a:t>A Fibonacci number is a number in a sequence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E" sz="2000" dirty="0"/>
                  <a:t> number is the result of having added the two previous numbers. </a:t>
                </a:r>
              </a:p>
              <a:p>
                <a:r>
                  <a:rPr lang="en-IE" sz="2000" dirty="0"/>
                  <a:t>This comes with the assumption that fib(1)=1, and fib(2)=1. </a:t>
                </a:r>
              </a:p>
              <a:p>
                <a:r>
                  <a:rPr lang="en-IE" sz="2000" dirty="0"/>
                  <a:t>This produces the following sequence 1,1,2,3,5,8,13,21,34,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6688B-D867-42DC-8BB1-DD2A482B8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139" t="-189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What would be the base case?</a:t>
            </a:r>
          </a:p>
          <a:p>
            <a:r>
              <a:rPr lang="en-IE" sz="2000" dirty="0"/>
              <a:t>How would you make the recursive call?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What would the trace look like for Fib(10)?</a:t>
            </a:r>
          </a:p>
          <a:p>
            <a:r>
              <a:rPr lang="en-IE" sz="2000" dirty="0"/>
              <a:t>Does this look like we’re doing any un-necessary computation?</a:t>
            </a:r>
          </a:p>
          <a:p>
            <a:r>
              <a:rPr lang="en-IE" sz="2000" dirty="0"/>
              <a:t>If you think so, then buckle in, because we’re going to tackle this in a few slides! </a:t>
            </a:r>
            <a:r>
              <a:rPr lang="en-IE" sz="2000" dirty="0">
                <a:sym typeface="Wingdings" panose="05000000000000000000" pitchFamily="2" charset="2"/>
              </a:rPr>
              <a:t> </a:t>
            </a:r>
          </a:p>
          <a:p>
            <a:r>
              <a:rPr lang="en-IE" sz="2000" dirty="0">
                <a:sym typeface="Wingdings" panose="05000000000000000000" pitchFamily="2" charset="2"/>
              </a:rPr>
              <a:t>Before we dive into that though lets consider iterative solutions! </a:t>
            </a:r>
            <a:endParaRPr lang="en-IE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We could write this recursively and iteratively. </a:t>
            </a:r>
          </a:p>
          <a:p>
            <a:r>
              <a:rPr lang="en-IE" sz="2000" dirty="0"/>
              <a:t>How would we do the iterative solution? 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Big O</a:t>
            </a:r>
          </a:p>
          <a:p>
            <a:pPr algn="just"/>
            <a:r>
              <a:rPr lang="en-US" sz="3000" dirty="0"/>
              <a:t>Recursion</a:t>
            </a:r>
          </a:p>
          <a:p>
            <a:pPr algn="just"/>
            <a:r>
              <a:rPr lang="en-IE" sz="30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Recursion is often used to represent divide-and-conquer solutions to problems where you solve smaller subproblems to solve the overall problem. </a:t>
            </a:r>
          </a:p>
          <a:p>
            <a:pPr algn="just"/>
            <a:r>
              <a:rPr lang="en-IE" dirty="0"/>
              <a:t>It works best with non-overlapping subproblems</a:t>
            </a:r>
          </a:p>
          <a:p>
            <a:pPr algn="just"/>
            <a:r>
              <a:rPr lang="en-IE" dirty="0"/>
              <a:t>What if those subproblems are repeated/are overlapping?</a:t>
            </a:r>
          </a:p>
          <a:p>
            <a:pPr algn="just"/>
            <a:r>
              <a:rPr lang="en-IE" dirty="0"/>
              <a:t>Is this not wasteful? </a:t>
            </a:r>
          </a:p>
          <a:p>
            <a:pPr algn="just"/>
            <a:r>
              <a:rPr lang="en-IE" dirty="0"/>
              <a:t>The Fibonacci sequence does this if you go with the recursive solution. </a:t>
            </a:r>
          </a:p>
        </p:txBody>
      </p:sp>
    </p:spTree>
    <p:extLst>
      <p:ext uri="{BB962C8B-B14F-4D97-AF65-F5344CB8AC3E}">
        <p14:creationId xmlns:p14="http://schemas.microsoft.com/office/powerpoint/2010/main" val="240969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E" dirty="0"/>
              <a:t>Dynamic programming is a solution to divide and conquer solutions with overlapping subproblems.</a:t>
            </a:r>
          </a:p>
          <a:p>
            <a:pPr algn="just"/>
            <a:r>
              <a:rPr lang="en-IE" dirty="0"/>
              <a:t>We can avoid </a:t>
            </a:r>
            <a:r>
              <a:rPr lang="en-IE" b="1" dirty="0"/>
              <a:t>stack overflow!</a:t>
            </a:r>
          </a:p>
          <a:p>
            <a:pPr algn="just"/>
            <a:r>
              <a:rPr lang="en-IE" b="1" dirty="0"/>
              <a:t>Stack overflow </a:t>
            </a:r>
            <a:r>
              <a:rPr lang="en-IE" dirty="0"/>
              <a:t>occurs if the call stack pointer exceeds the stack bound. </a:t>
            </a:r>
          </a:p>
          <a:p>
            <a:pPr algn="just"/>
            <a:r>
              <a:rPr lang="en-IE" dirty="0"/>
              <a:t>There is an assigned amount of memory a program can use. Each time we instantiate a new method more memory is used. This can cause stack overflow.</a:t>
            </a:r>
          </a:p>
          <a:p>
            <a:pPr algn="just"/>
            <a:r>
              <a:rPr lang="en-IE" dirty="0"/>
              <a:t>If you haven’t seen this before try create a recursive function that will require a very large number of calls. </a:t>
            </a:r>
          </a:p>
          <a:p>
            <a:pPr algn="just"/>
            <a:r>
              <a:rPr lang="en-IE" b="1" dirty="0"/>
              <a:t>Dynamic programming </a:t>
            </a:r>
            <a:r>
              <a:rPr lang="en-IE" dirty="0"/>
              <a:t>means solving smaller subproblems recursively by combining solutions to similar overlapping subproblems, usually using some kind of recurrence relation. 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4658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A tool used in dynamic programming is </a:t>
            </a:r>
            <a:r>
              <a:rPr lang="en-IE" b="1" dirty="0" err="1"/>
              <a:t>memoization</a:t>
            </a:r>
            <a:r>
              <a:rPr lang="en-IE" b="1" dirty="0"/>
              <a:t> </a:t>
            </a:r>
            <a:r>
              <a:rPr lang="en-IE" dirty="0"/>
              <a:t>(this is not mis-spelled).</a:t>
            </a:r>
          </a:p>
          <a:p>
            <a:pPr algn="just"/>
            <a:r>
              <a:rPr lang="en-IE" b="1" dirty="0" err="1"/>
              <a:t>Memoization</a:t>
            </a:r>
            <a:r>
              <a:rPr lang="en-IE" b="1" dirty="0"/>
              <a:t> </a:t>
            </a:r>
            <a:r>
              <a:rPr lang="en-IE" dirty="0"/>
              <a:t>is where you (your program) memorize previously computed results, which can be used wherever the same result is needed. Like caching. </a:t>
            </a:r>
          </a:p>
          <a:p>
            <a:pPr algn="just"/>
            <a:r>
              <a:rPr lang="en-IE" dirty="0"/>
              <a:t>We keep track of previously solved subproblems, and use lookups when needed. </a:t>
            </a:r>
          </a:p>
          <a:p>
            <a:pPr algn="just"/>
            <a:r>
              <a:rPr lang="en-IE" dirty="0"/>
              <a:t>We can use this to prevent re-computing older computations. Hash maps and arrays can be used to hold onto computations such as these.</a:t>
            </a:r>
          </a:p>
        </p:txBody>
      </p:sp>
    </p:spTree>
    <p:extLst>
      <p:ext uri="{BB962C8B-B14F-4D97-AF65-F5344CB8AC3E}">
        <p14:creationId xmlns:p14="http://schemas.microsoft.com/office/powerpoint/2010/main" val="153971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Let’s use </a:t>
            </a:r>
            <a:r>
              <a:rPr lang="en-IE" dirty="0" err="1"/>
              <a:t>memoization</a:t>
            </a:r>
            <a:r>
              <a:rPr lang="en-IE" dirty="0"/>
              <a:t> solve the nth Fibonacci number using recursion. </a:t>
            </a:r>
          </a:p>
          <a:p>
            <a:pPr algn="just"/>
            <a:r>
              <a:rPr lang="en-IE" dirty="0"/>
              <a:t>Can we get a larger number than before without running out of memory? </a:t>
            </a:r>
          </a:p>
        </p:txBody>
      </p:sp>
    </p:spTree>
    <p:extLst>
      <p:ext uri="{BB962C8B-B14F-4D97-AF65-F5344CB8AC3E}">
        <p14:creationId xmlns:p14="http://schemas.microsoft.com/office/powerpoint/2010/main" val="241847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EE4C-629A-4F9E-BE1B-A50CBCD3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FFE-7C88-4362-AE38-7A679BBF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26670" indent="-4572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required to write a function called </a:t>
            </a:r>
            <a:r>
              <a:rPr lang="en-GB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Power(int x, int y)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returns the value of </a:t>
            </a:r>
            <a:r>
              <a:rPr lang="en-GB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200" baseline="30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E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26670" lvl="1" indent="-457200">
              <a:buFont typeface="+mj-lt"/>
              <a:buAutoNum type="romanLcPeriod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recursive version of this function.</a:t>
            </a:r>
            <a:endParaRPr lang="en-IE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marR="26670" lvl="1" indent="-514350">
              <a:buFont typeface="+mj-lt"/>
              <a:buAutoNum type="romanLcPeriod"/>
              <a:tabLst>
                <a:tab pos="457200" algn="l"/>
              </a:tabLs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an iterative version of this function.</a:t>
            </a:r>
            <a:endParaRPr lang="en-IE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  <a:p>
            <a:pPr marL="457200" indent="-457200">
              <a:buFont typeface="+mj-lt"/>
              <a:buAutoNum type="alphaLcParenR"/>
            </a:pPr>
            <a:r>
              <a:rPr lang="en-IE" sz="2200" dirty="0"/>
              <a:t>Write a recursive function that detects if a string is a palindrome (a palindrome is a word that can be read the same way backward and forward, e.g. </a:t>
            </a:r>
            <a:r>
              <a:rPr lang="en-IE" sz="2200" dirty="0" err="1"/>
              <a:t>racecar</a:t>
            </a:r>
            <a:r>
              <a:rPr lang="en-IE" sz="2200" dirty="0"/>
              <a:t>, </a:t>
            </a:r>
            <a:r>
              <a:rPr lang="en-IE" sz="2200" dirty="0" err="1"/>
              <a:t>navan</a:t>
            </a:r>
            <a:r>
              <a:rPr lang="en-IE" sz="2200" dirty="0"/>
              <a:t>, abba). </a:t>
            </a: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  <a:p>
            <a:pPr marL="457200" indent="-457200">
              <a:buFont typeface="+mj-lt"/>
              <a:buAutoNum type="alphaLcParenR"/>
            </a:pPr>
            <a:r>
              <a:rPr lang="en-IE" sz="2200" dirty="0"/>
              <a:t>Write a recursive function that prints all the values from a linked list.</a:t>
            </a: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52673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Suppose we analyzed two algorithms and expressed their run times in terms of the size of the input:</a:t>
                </a:r>
              </a:p>
              <a:p>
                <a:pPr lvl="1" algn="just"/>
                <a:r>
                  <a:rPr lang="en-US" sz="3000" dirty="0"/>
                  <a:t>Algorithm A takes "100n + 1" steps to solve a problem with size n;</a:t>
                </a:r>
              </a:p>
              <a:p>
                <a:pPr lvl="1" algn="just"/>
                <a:r>
                  <a:rPr lang="en-US" sz="3000" dirty="0"/>
                  <a:t>Algorithm B takes "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+ n + 1" steps.</a:t>
                </a:r>
              </a:p>
              <a:p>
                <a:pPr lvl="1" algn="just"/>
                <a:endParaRPr lang="en-US" sz="3000" dirty="0"/>
              </a:p>
              <a:p>
                <a:pPr algn="just"/>
                <a:r>
                  <a:rPr lang="en-US" sz="3000" dirty="0"/>
                  <a:t>The run time of these algorithms for different problem sizes: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EC355C-FD03-4A9B-A125-BAF1965D3E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5326" y="477831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73901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912371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1574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 size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A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B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90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10,101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8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1,001,001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6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&gt;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238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EC355C-FD03-4A9B-A125-BAF1965D3E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5326" y="477831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73901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912371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1574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 size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A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B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90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10,101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8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1,001,001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6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9836" r="-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2386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985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Growth Rates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Seven functions commonly used in analysis of algorithms</a:t>
            </a:r>
          </a:p>
          <a:p>
            <a:pPr algn="just"/>
            <a:endParaRPr lang="en-US" sz="3000" dirty="0"/>
          </a:p>
          <a:p>
            <a:pPr marL="0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The growth rates for the seven fundamental functions:</a:t>
            </a:r>
          </a:p>
          <a:p>
            <a:pPr algn="just"/>
            <a:endParaRPr lang="en-US" sz="3000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F0709B1-78DB-4F1F-80B9-5392C0969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2181048"/>
            <a:ext cx="7159613" cy="89621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977901-56B7-4C4E-BC0E-F6F856897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6" y="3622633"/>
            <a:ext cx="7674213" cy="32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2AC6-C837-4945-9C8E-EC00986C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67CD-A8A2-4B01-AB26-C6D3C4F5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Using Big O notation we examine an algorithm/method and take note of the number of operations that can be executed. </a:t>
            </a:r>
          </a:p>
          <a:p>
            <a:pPr algn="just"/>
            <a:r>
              <a:rPr lang="en-IE" dirty="0"/>
              <a:t>It’s often measured with respect to the input size, n (if the number of operations depends on this). </a:t>
            </a:r>
          </a:p>
          <a:p>
            <a:pPr algn="just"/>
            <a:r>
              <a:rPr lang="en-IE" dirty="0"/>
              <a:t>An example of this might be searching or sorting an array of elements. Does anyone recall the Big O of linear search and binary search?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05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2AC6-C837-4945-9C8E-EC00986C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67CD-A8A2-4B01-AB26-C6D3C4F59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Although the overall complexity could have quite a intricate equation we only look at the highest power of n when using Big O. For example, an algorithm with a complexity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Still only has a big 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67CD-A8A2-4B01-AB26-C6D3C4F59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B4146-271A-44DA-BE95-1024C5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E" sz="3200"/>
              <a:t>Big O – constant time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69D-3746-4924-9E2E-064BD126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IE" sz="1800"/>
              <a:t>A set of statements that can be run at a constant time not dependant on the input. </a:t>
            </a:r>
          </a:p>
          <a:p>
            <a:endParaRPr lang="en-IE" sz="1800"/>
          </a:p>
          <a:p>
            <a:pPr marL="0" indent="0">
              <a:buNone/>
            </a:pPr>
            <a:endParaRPr lang="en-IE" sz="18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63EFAD-56E4-49DC-A95E-7813EB04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540934"/>
            <a:ext cx="11164824" cy="18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B4146-271A-44DA-BE95-1024C5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Big O – logarithmic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69D-3746-4924-9E2E-064BD126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2000" dirty="0"/>
              <a:t>A set of statements that can be run at a logarithmic time with respect to the input.</a:t>
            </a:r>
          </a:p>
          <a:p>
            <a:r>
              <a:rPr lang="en-IE" sz="2000" dirty="0"/>
              <a:t>Halve the input size repetitively until n is less than or equal to 1.</a:t>
            </a:r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0B5ABE8-7E5D-4CC6-9C8D-78CA7415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43" y="2491019"/>
            <a:ext cx="7471346" cy="224140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4146-271A-44DA-BE95-1024C5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 dirty="0"/>
              <a:t>Big O – linear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69D-3746-4924-9E2E-064BD126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A set of statements that can be run at a linear time with respect to the input.</a:t>
            </a:r>
          </a:p>
          <a:p>
            <a:r>
              <a:rPr lang="en-IE" sz="2000" dirty="0"/>
              <a:t>The statements are ran the same number of times as there is the size of the input (in this case the input int).</a:t>
            </a: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5793AC-7950-4213-A381-D3E1F0FE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592195"/>
            <a:ext cx="6019331" cy="167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134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1272</Words>
  <Application>Microsoft Office PowerPoint</Application>
  <PresentationFormat>Widescreen</PresentationFormat>
  <Paragraphs>154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Algorithms and Advanced Programming</vt:lpstr>
      <vt:lpstr>What we’ll cover today</vt:lpstr>
      <vt:lpstr>Order of Growth</vt:lpstr>
      <vt:lpstr>Comparing Growth Rates</vt:lpstr>
      <vt:lpstr>Big O</vt:lpstr>
      <vt:lpstr>Big O</vt:lpstr>
      <vt:lpstr>Big O – constant time example</vt:lpstr>
      <vt:lpstr>Big O – logarithmic time example</vt:lpstr>
      <vt:lpstr>Big O – linear time example</vt:lpstr>
      <vt:lpstr>Big O – quadratic (n^2) time example</vt:lpstr>
      <vt:lpstr>Revision – Provide the Big O for the following</vt:lpstr>
      <vt:lpstr>Recap Recursion</vt:lpstr>
      <vt:lpstr>Recursion</vt:lpstr>
      <vt:lpstr>Recursion Tracing</vt:lpstr>
      <vt:lpstr>Recursion Warm-up</vt:lpstr>
      <vt:lpstr>Fibonacci Sequence </vt:lpstr>
      <vt:lpstr>Fibonacci Sequence </vt:lpstr>
      <vt:lpstr>Fibonacci Sequence </vt:lpstr>
      <vt:lpstr>Fibonacci Sequence </vt:lpstr>
      <vt:lpstr>Divide and Conquer</vt:lpstr>
      <vt:lpstr>Dynamic Programming</vt:lpstr>
      <vt:lpstr>Dynamic Programming</vt:lpstr>
      <vt:lpstr>Dynamic Programming</vt:lpstr>
      <vt:lpstr>Revision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DAVID CLIFFORD</cp:lastModifiedBy>
  <cp:revision>60</cp:revision>
  <dcterms:created xsi:type="dcterms:W3CDTF">2021-06-19T18:27:58Z</dcterms:created>
  <dcterms:modified xsi:type="dcterms:W3CDTF">2022-04-04T12:27:44Z</dcterms:modified>
</cp:coreProperties>
</file>