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2" r:id="rId3"/>
    <p:sldId id="286" r:id="rId4"/>
    <p:sldId id="280" r:id="rId5"/>
    <p:sldId id="283" r:id="rId6"/>
    <p:sldId id="285" r:id="rId7"/>
    <p:sldId id="289" r:id="rId8"/>
    <p:sldId id="281" r:id="rId9"/>
    <p:sldId id="284" r:id="rId10"/>
    <p:sldId id="287"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F520E-5F00-4068-979D-1D394F6029AE}" type="datetimeFigureOut">
              <a:rPr lang="en-IE" smtClean="0"/>
              <a:t>11/04/2022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70A62-F8D9-4F6E-A39B-0E3935BE54C8}" type="slidenum">
              <a:rPr lang="en-IE" smtClean="0"/>
              <a:t>‹#›</a:t>
            </a:fld>
            <a:endParaRPr lang="en-IE"/>
          </a:p>
        </p:txBody>
      </p:sp>
    </p:spTree>
    <p:extLst>
      <p:ext uri="{BB962C8B-B14F-4D97-AF65-F5344CB8AC3E}">
        <p14:creationId xmlns:p14="http://schemas.microsoft.com/office/powerpoint/2010/main" val="199831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83DE-3C4F-4BD5-B6D3-C27233962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F1A1A19-128F-4614-B612-2F870FC85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A91AA56-32FD-461A-B05E-A1DC06A313F1}"/>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5" name="Footer Placeholder 4">
            <a:extLst>
              <a:ext uri="{FF2B5EF4-FFF2-40B4-BE49-F238E27FC236}">
                <a16:creationId xmlns:a16="http://schemas.microsoft.com/office/drawing/2014/main" id="{BF83AD23-9211-405C-8E4E-9BBE93C793C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A061EBB-5C65-473A-8D3E-DD23735119FA}"/>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5746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3BD-A578-4C86-AD9C-6C5444EC617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D298C13-BDFE-44E4-A801-3B7D636FB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9D33B8D-A773-4496-A859-170E72D0936F}"/>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5" name="Footer Placeholder 4">
            <a:extLst>
              <a:ext uri="{FF2B5EF4-FFF2-40B4-BE49-F238E27FC236}">
                <a16:creationId xmlns:a16="http://schemas.microsoft.com/office/drawing/2014/main" id="{5087196F-0776-4D87-9624-AB19C6675B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A243E3E-B570-4D48-9E92-7EDAD6CBADF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4656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84AFF-05C2-4AB2-8F4C-C757AF9EE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20AF57F-9926-4285-A026-7723B6289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888ADB2-02ED-4A71-A77D-B7B0884D3347}"/>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5" name="Footer Placeholder 4">
            <a:extLst>
              <a:ext uri="{FF2B5EF4-FFF2-40B4-BE49-F238E27FC236}">
                <a16:creationId xmlns:a16="http://schemas.microsoft.com/office/drawing/2014/main" id="{8086935A-E6BE-43A0-BA2E-8F12AE5A06D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636ACF7-FDC3-4CEE-86F8-1428E2554474}"/>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62216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BDE5-3549-4C05-912B-7D05E03A6B6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9C3777A-48AB-4775-9B0C-07A71A40D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9A89F22-6B6C-40A2-BD0B-6D8C8C6137CF}"/>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5" name="Footer Placeholder 4">
            <a:extLst>
              <a:ext uri="{FF2B5EF4-FFF2-40B4-BE49-F238E27FC236}">
                <a16:creationId xmlns:a16="http://schemas.microsoft.com/office/drawing/2014/main" id="{607D607A-DBCF-4CA5-872A-C930E28FA9E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79D6F66-4614-42B1-B14E-B08CC7386215}"/>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92743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F374-B7D7-4E78-8C14-51E5D50B3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A359EFBF-ED75-4196-8913-04D1BE846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9799A-643F-4D32-9E96-480414889089}"/>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5" name="Footer Placeholder 4">
            <a:extLst>
              <a:ext uri="{FF2B5EF4-FFF2-40B4-BE49-F238E27FC236}">
                <a16:creationId xmlns:a16="http://schemas.microsoft.com/office/drawing/2014/main" id="{0262A3D6-DC0D-4C06-B83A-43B20D3CBC4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16D34D-F92B-40F4-88E9-004FE17C70E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9238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F76C-243D-4B54-B47F-439E3A83751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609C9AD-59C4-416D-A137-546508765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17B0455-87E8-42F5-9B97-A78F74937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0A0F222-E3FC-4032-ACBE-C8C40B618C87}"/>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6" name="Footer Placeholder 5">
            <a:extLst>
              <a:ext uri="{FF2B5EF4-FFF2-40B4-BE49-F238E27FC236}">
                <a16:creationId xmlns:a16="http://schemas.microsoft.com/office/drawing/2014/main" id="{90264FBC-092B-4E0D-A53A-118267ED40F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A84BF2F-4D32-419B-82BA-2A51717AA19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87832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392B-A1B9-477B-B83B-C9225ACCD1E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9BF47AC-98D3-4DC6-BAB3-FC8EA6D1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903C7-3E82-484F-BA58-29422B3F1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2105FBD-1E62-4DDC-9DF0-870D05B1D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0704C-85AB-4AA6-B2D0-C14F992F5A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1112864-391B-4C1E-A88F-D7488BC9CF5A}"/>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8" name="Footer Placeholder 7">
            <a:extLst>
              <a:ext uri="{FF2B5EF4-FFF2-40B4-BE49-F238E27FC236}">
                <a16:creationId xmlns:a16="http://schemas.microsoft.com/office/drawing/2014/main" id="{22F942FB-3E66-4FDB-9312-075A0C1731B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1BF1ACE-87CD-49A6-8006-7DD7227F8B3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6993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49A-511F-4AB9-BD0A-6B48F0148AF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FBD6C0B-8CF8-4A45-B9E1-E66C7EF9E8ED}"/>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4" name="Footer Placeholder 3">
            <a:extLst>
              <a:ext uri="{FF2B5EF4-FFF2-40B4-BE49-F238E27FC236}">
                <a16:creationId xmlns:a16="http://schemas.microsoft.com/office/drawing/2014/main" id="{15323D97-2FE0-435C-8B1C-C18B953DCC61}"/>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8E08F51-C619-4898-8698-4C9B7004ED57}"/>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36876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6FA0B-2422-4110-AE03-916A79881428}"/>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3" name="Footer Placeholder 2">
            <a:extLst>
              <a:ext uri="{FF2B5EF4-FFF2-40B4-BE49-F238E27FC236}">
                <a16:creationId xmlns:a16="http://schemas.microsoft.com/office/drawing/2014/main" id="{F60C2D42-AE12-4DF9-8E0E-A535AEFF2B1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B996208-FC54-4B24-9C51-84206A2D9DF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33121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37C-CAA1-4E2E-8CDC-401A6E1A5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6B136DD-FAEA-4B83-A229-41AF0930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8E02458-88C6-4A54-A53B-2955B85BD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4A949-F127-436A-828A-AAFEE2969D32}"/>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6" name="Footer Placeholder 5">
            <a:extLst>
              <a:ext uri="{FF2B5EF4-FFF2-40B4-BE49-F238E27FC236}">
                <a16:creationId xmlns:a16="http://schemas.microsoft.com/office/drawing/2014/main" id="{9DE6ED35-EB47-4B57-AD13-D6B3774EA1C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682CD14-53B9-4F1A-A53C-A5E8D046B1F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23852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6700-A0CE-4465-89F5-BB16331E8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8104703-64CB-421F-8A38-17DB25041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1C4E586-E8A7-4AA0-8C1E-DD57C6E2D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59182-B1E7-4115-BC15-513023959780}"/>
              </a:ext>
            </a:extLst>
          </p:cNvPr>
          <p:cNvSpPr>
            <a:spLocks noGrp="1"/>
          </p:cNvSpPr>
          <p:nvPr>
            <p:ph type="dt" sz="half" idx="10"/>
          </p:nvPr>
        </p:nvSpPr>
        <p:spPr/>
        <p:txBody>
          <a:bodyPr/>
          <a:lstStyle/>
          <a:p>
            <a:fld id="{B7A3526D-28D8-440B-B245-10AFD32C2662}" type="datetimeFigureOut">
              <a:rPr lang="en-IE" smtClean="0"/>
              <a:t>11/04/2022</a:t>
            </a:fld>
            <a:endParaRPr lang="en-IE"/>
          </a:p>
        </p:txBody>
      </p:sp>
      <p:sp>
        <p:nvSpPr>
          <p:cNvPr id="6" name="Footer Placeholder 5">
            <a:extLst>
              <a:ext uri="{FF2B5EF4-FFF2-40B4-BE49-F238E27FC236}">
                <a16:creationId xmlns:a16="http://schemas.microsoft.com/office/drawing/2014/main" id="{2862B84A-EEA7-4A2F-8E8F-BC3568CBB5E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4FBBAB7-81B6-4BE0-AEFA-514B27FC7C8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74660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537ED-4C31-4DE5-ACC2-3CAA5A167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FE5A03A-D643-4ACB-8E5E-2118DF0A2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B791DF1-D234-465D-8A34-64F3C787D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526D-28D8-440B-B245-10AFD32C2662}" type="datetimeFigureOut">
              <a:rPr lang="en-IE" smtClean="0"/>
              <a:t>11/04/2022</a:t>
            </a:fld>
            <a:endParaRPr lang="en-IE"/>
          </a:p>
        </p:txBody>
      </p:sp>
      <p:sp>
        <p:nvSpPr>
          <p:cNvPr id="5" name="Footer Placeholder 4">
            <a:extLst>
              <a:ext uri="{FF2B5EF4-FFF2-40B4-BE49-F238E27FC236}">
                <a16:creationId xmlns:a16="http://schemas.microsoft.com/office/drawing/2014/main" id="{438B22C1-AC1F-4C20-BD29-6C437CAC7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961E8CC-ADB3-44E7-9476-1E4A870B4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20AF-78DE-4DF5-B4E8-95438411F22F}" type="slidenum">
              <a:rPr lang="en-IE" smtClean="0"/>
              <a:t>‹#›</a:t>
            </a:fld>
            <a:endParaRPr lang="en-IE"/>
          </a:p>
        </p:txBody>
      </p:sp>
    </p:spTree>
    <p:extLst>
      <p:ext uri="{BB962C8B-B14F-4D97-AF65-F5344CB8AC3E}">
        <p14:creationId xmlns:p14="http://schemas.microsoft.com/office/powerpoint/2010/main" val="70585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AF8106-C503-423A-A9CE-576EA363EFDB}"/>
              </a:ext>
            </a:extLst>
          </p:cNvPr>
          <p:cNvSpPr>
            <a:spLocks noGrp="1"/>
          </p:cNvSpPr>
          <p:nvPr>
            <p:ph type="ctrTitle"/>
          </p:nvPr>
        </p:nvSpPr>
        <p:spPr>
          <a:xfrm>
            <a:off x="196217" y="2940672"/>
            <a:ext cx="3842387" cy="3071906"/>
          </a:xfrm>
        </p:spPr>
        <p:txBody>
          <a:bodyPr anchor="t">
            <a:normAutofit/>
          </a:bodyPr>
          <a:lstStyle/>
          <a:p>
            <a:pPr algn="l"/>
            <a:r>
              <a:rPr lang="en-IE" sz="4000" b="0" i="0" dirty="0">
                <a:solidFill>
                  <a:srgbClr val="FFFFFF"/>
                </a:solidFill>
                <a:effectLst/>
                <a:latin typeface="Segoe UI" panose="020B0502040204020203" pitchFamily="34" charset="0"/>
              </a:rPr>
              <a:t>Algorithms and Advanced Programming</a:t>
            </a:r>
            <a:endParaRPr lang="en-IE" sz="4000" dirty="0">
              <a:solidFill>
                <a:srgbClr val="FFFFFF"/>
              </a:solidFill>
            </a:endParaRPr>
          </a:p>
        </p:txBody>
      </p:sp>
      <p:sp>
        <p:nvSpPr>
          <p:cNvPr id="3" name="Subtitle 2">
            <a:extLst>
              <a:ext uri="{FF2B5EF4-FFF2-40B4-BE49-F238E27FC236}">
                <a16:creationId xmlns:a16="http://schemas.microsoft.com/office/drawing/2014/main" id="{83918E3B-4BAF-4A04-8962-90435DE3464C}"/>
              </a:ext>
            </a:extLst>
          </p:cNvPr>
          <p:cNvSpPr>
            <a:spLocks noGrp="1"/>
          </p:cNvSpPr>
          <p:nvPr>
            <p:ph type="subTitle" idx="1"/>
          </p:nvPr>
        </p:nvSpPr>
        <p:spPr>
          <a:xfrm>
            <a:off x="660042" y="806824"/>
            <a:ext cx="2919738" cy="1494117"/>
          </a:xfrm>
        </p:spPr>
        <p:txBody>
          <a:bodyPr anchor="b">
            <a:normAutofit/>
          </a:bodyPr>
          <a:lstStyle/>
          <a:p>
            <a:pPr algn="l"/>
            <a:r>
              <a:rPr lang="en-IE" sz="1700" dirty="0">
                <a:solidFill>
                  <a:srgbClr val="FFFFFF"/>
                </a:solidFill>
              </a:rPr>
              <a:t>Revision II</a:t>
            </a:r>
          </a:p>
          <a:p>
            <a:pPr algn="l"/>
            <a:r>
              <a:rPr lang="en-IE" sz="1700" dirty="0">
                <a:solidFill>
                  <a:srgbClr val="FFFFFF"/>
                </a:solidFill>
              </a:rPr>
              <a:t>William Clifford</a:t>
            </a:r>
          </a:p>
          <a:p>
            <a:pPr algn="l"/>
            <a:r>
              <a:rPr lang="en-IE" sz="1700" dirty="0">
                <a:solidFill>
                  <a:srgbClr val="FFFFFF"/>
                </a:solidFill>
              </a:rPr>
              <a:t>William.clifford@ncirl.ie</a:t>
            </a:r>
          </a:p>
          <a:p>
            <a:pPr algn="l"/>
            <a:r>
              <a:rPr lang="en-IE" sz="1700">
                <a:solidFill>
                  <a:srgbClr val="FFFFFF"/>
                </a:solidFill>
              </a:rPr>
              <a:t>11/04/22</a:t>
            </a:r>
            <a:endParaRPr lang="en-IE" sz="1700" dirty="0">
              <a:solidFill>
                <a:srgbClr val="FFFFFF"/>
              </a:solidFill>
            </a:endParaRPr>
          </a:p>
        </p:txBody>
      </p:sp>
      <p:pic>
        <p:nvPicPr>
          <p:cNvPr id="6" name="Picture 5" descr="Chart, line chart&#10;&#10;Description automatically generated">
            <a:extLst>
              <a:ext uri="{FF2B5EF4-FFF2-40B4-BE49-F238E27FC236}">
                <a16:creationId xmlns:a16="http://schemas.microsoft.com/office/drawing/2014/main" id="{581AF0A0-162B-4342-BEF9-D67A3CDAD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391" y="447916"/>
            <a:ext cx="5961737" cy="5961737"/>
          </a:xfrm>
          <a:prstGeom prst="rect">
            <a:avLst/>
          </a:prstGeom>
        </p:spPr>
      </p:pic>
    </p:spTree>
    <p:extLst>
      <p:ext uri="{BB962C8B-B14F-4D97-AF65-F5344CB8AC3E}">
        <p14:creationId xmlns:p14="http://schemas.microsoft.com/office/powerpoint/2010/main" val="29796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E331-19BF-46F7-9472-4DB07A68E6C4}"/>
              </a:ext>
            </a:extLst>
          </p:cNvPr>
          <p:cNvSpPr>
            <a:spLocks noGrp="1"/>
          </p:cNvSpPr>
          <p:nvPr>
            <p:ph type="title"/>
          </p:nvPr>
        </p:nvSpPr>
        <p:spPr/>
        <p:txBody>
          <a:bodyPr/>
          <a:lstStyle/>
          <a:p>
            <a:r>
              <a:rPr lang="en-IE" dirty="0" err="1"/>
              <a:t>compareTo</a:t>
            </a:r>
            <a:r>
              <a:rPr lang="en-IE" dirty="0"/>
              <a:t> and Existing data structures</a:t>
            </a:r>
          </a:p>
        </p:txBody>
      </p:sp>
      <p:sp>
        <p:nvSpPr>
          <p:cNvPr id="3" name="Content Placeholder 2">
            <a:extLst>
              <a:ext uri="{FF2B5EF4-FFF2-40B4-BE49-F238E27FC236}">
                <a16:creationId xmlns:a16="http://schemas.microsoft.com/office/drawing/2014/main" id="{615F87FE-BAE8-440C-98F0-E8C54F701CA2}"/>
              </a:ext>
            </a:extLst>
          </p:cNvPr>
          <p:cNvSpPr>
            <a:spLocks noGrp="1"/>
          </p:cNvSpPr>
          <p:nvPr>
            <p:ph idx="1"/>
          </p:nvPr>
        </p:nvSpPr>
        <p:spPr/>
        <p:txBody>
          <a:bodyPr/>
          <a:lstStyle/>
          <a:p>
            <a:r>
              <a:rPr lang="en-IE" dirty="0"/>
              <a:t>You may be wondering why I asked you to use the </a:t>
            </a:r>
            <a:r>
              <a:rPr lang="en-IE" dirty="0" err="1"/>
              <a:t>compareTo</a:t>
            </a:r>
            <a:r>
              <a:rPr lang="en-IE" dirty="0"/>
              <a:t> method in your CA for sorting arrays.</a:t>
            </a:r>
          </a:p>
          <a:p>
            <a:r>
              <a:rPr lang="en-IE" dirty="0"/>
              <a:t>Beyond the obvious reason that it’ll make it easier for me to grade it’s actually a useful coding practice because the comparable interface is used by a lot of data structures in the java utils library.</a:t>
            </a:r>
          </a:p>
          <a:p>
            <a:r>
              <a:rPr lang="en-IE" dirty="0"/>
              <a:t>A really useful example of this is the priority queue. This is a queue data structure you would recognise from your data structures module with additional functionality. You can organise the queue in terms of a attribute rather than waiting time. </a:t>
            </a:r>
          </a:p>
        </p:txBody>
      </p:sp>
    </p:spTree>
    <p:extLst>
      <p:ext uri="{BB962C8B-B14F-4D97-AF65-F5344CB8AC3E}">
        <p14:creationId xmlns:p14="http://schemas.microsoft.com/office/powerpoint/2010/main" val="1012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DDE331-19BF-46F7-9472-4DB07A68E6C4}"/>
              </a:ext>
            </a:extLst>
          </p:cNvPr>
          <p:cNvSpPr>
            <a:spLocks noGrp="1"/>
          </p:cNvSpPr>
          <p:nvPr>
            <p:ph type="title"/>
          </p:nvPr>
        </p:nvSpPr>
        <p:spPr>
          <a:xfrm>
            <a:off x="643467" y="321734"/>
            <a:ext cx="10905066" cy="1135737"/>
          </a:xfrm>
        </p:spPr>
        <p:txBody>
          <a:bodyPr>
            <a:normAutofit/>
          </a:bodyPr>
          <a:lstStyle/>
          <a:p>
            <a:r>
              <a:rPr lang="en-IE" sz="3600"/>
              <a:t>compareTo and Existing data structures</a:t>
            </a:r>
          </a:p>
        </p:txBody>
      </p:sp>
      <p:sp>
        <p:nvSpPr>
          <p:cNvPr id="3" name="Content Placeholder 2">
            <a:extLst>
              <a:ext uri="{FF2B5EF4-FFF2-40B4-BE49-F238E27FC236}">
                <a16:creationId xmlns:a16="http://schemas.microsoft.com/office/drawing/2014/main" id="{615F87FE-BAE8-440C-98F0-E8C54F701CA2}"/>
              </a:ext>
            </a:extLst>
          </p:cNvPr>
          <p:cNvSpPr>
            <a:spLocks noGrp="1"/>
          </p:cNvSpPr>
          <p:nvPr>
            <p:ph idx="1"/>
          </p:nvPr>
        </p:nvSpPr>
        <p:spPr>
          <a:xfrm>
            <a:off x="643469" y="1782981"/>
            <a:ext cx="4008384" cy="4393982"/>
          </a:xfrm>
        </p:spPr>
        <p:txBody>
          <a:bodyPr>
            <a:normAutofit/>
          </a:bodyPr>
          <a:lstStyle/>
          <a:p>
            <a:r>
              <a:rPr lang="en-IE" sz="1900"/>
              <a:t>The priority queue re-organises itself after a new member is added. That new member is compared to items from the back of the queue using the </a:t>
            </a:r>
            <a:r>
              <a:rPr lang="en-IE" sz="1900" b="1"/>
              <a:t>compareTo()</a:t>
            </a:r>
            <a:r>
              <a:rPr lang="en-IE" sz="1900"/>
              <a:t> method that you write. </a:t>
            </a:r>
          </a:p>
          <a:p>
            <a:r>
              <a:rPr lang="en-IE" sz="1900"/>
              <a:t>If one item is shown to be greater than another then a swap of order may occur and this comparison is repeated for the successive members until this is no longer true or the head of the queue is reached, otherwise the new member is added to the back of the queue. </a:t>
            </a:r>
          </a:p>
          <a:p>
            <a:endParaRPr lang="en-IE"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DEFEF172-9DF4-4AB2-8463-A80A9E61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322459"/>
            <a:ext cx="6253212" cy="328293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062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A8EB-957E-4891-AE68-DAB94867CBF1}"/>
              </a:ext>
            </a:extLst>
          </p:cNvPr>
          <p:cNvSpPr>
            <a:spLocks noGrp="1"/>
          </p:cNvSpPr>
          <p:nvPr>
            <p:ph type="title"/>
          </p:nvPr>
        </p:nvSpPr>
        <p:spPr/>
        <p:txBody>
          <a:bodyPr/>
          <a:lstStyle/>
          <a:p>
            <a:r>
              <a:rPr lang="en-IE" dirty="0"/>
              <a:t>Solutions to last weeks lab</a:t>
            </a:r>
          </a:p>
        </p:txBody>
      </p:sp>
      <p:sp>
        <p:nvSpPr>
          <p:cNvPr id="3" name="Content Placeholder 2">
            <a:extLst>
              <a:ext uri="{FF2B5EF4-FFF2-40B4-BE49-F238E27FC236}">
                <a16:creationId xmlns:a16="http://schemas.microsoft.com/office/drawing/2014/main" id="{D4921C60-2B16-426C-AFF7-F64E63FF51F2}"/>
              </a:ext>
            </a:extLst>
          </p:cNvPr>
          <p:cNvSpPr>
            <a:spLocks noGrp="1"/>
          </p:cNvSpPr>
          <p:nvPr>
            <p:ph idx="1"/>
          </p:nvPr>
        </p:nvSpPr>
        <p:spPr/>
        <p:txBody>
          <a:bodyPr>
            <a:normAutofit/>
          </a:bodyPr>
          <a:lstStyle/>
          <a:p>
            <a:pPr marL="0" lvl="0" indent="0" algn="just">
              <a:lnSpc>
                <a:spcPct val="107000"/>
              </a:lnSpc>
              <a:spcAft>
                <a:spcPts val="800"/>
              </a:spcAft>
              <a:buNone/>
              <a:tabLst>
                <a:tab pos="457200" algn="l"/>
              </a:tabLst>
            </a:pPr>
            <a:r>
              <a:rPr lang="en-IE" sz="2400" b="1" dirty="0">
                <a:effectLst/>
                <a:latin typeface="Calibri" panose="020F0502020204030204" pitchFamily="34" charset="0"/>
                <a:ea typeface="Calibri" panose="020F0502020204030204" pitchFamily="34" charset="0"/>
                <a:cs typeface="Times New Roman" panose="02020603050405020304" pitchFamily="18" charset="0"/>
              </a:rPr>
              <a:t>Coins</a:t>
            </a:r>
            <a:r>
              <a:rPr lang="en-IE" sz="2400" dirty="0">
                <a:effectLst/>
                <a:latin typeface="Calibri" panose="020F0502020204030204" pitchFamily="34" charset="0"/>
                <a:ea typeface="Calibri" panose="020F0502020204030204" pitchFamily="34" charset="0"/>
                <a:cs typeface="Times New Roman" panose="02020603050405020304" pitchFamily="18" charset="0"/>
              </a:rPr>
              <a:t>: given an infinite set of coins (containing 50 cent, 20 cent, 10 cent, 5 cent, and 1 cent), write code to calculate the number of ways of representing n cents. </a:t>
            </a:r>
          </a:p>
          <a:p>
            <a:pPr marL="0" lvl="0" indent="0" algn="just">
              <a:lnSpc>
                <a:spcPct val="107000"/>
              </a:lnSpc>
              <a:spcAft>
                <a:spcPts val="800"/>
              </a:spcAft>
              <a:buNone/>
              <a:tabLst>
                <a:tab pos="457200" algn="l"/>
              </a:tabLst>
            </a:pPr>
            <a:r>
              <a:rPr lang="en-IE" sz="2400" b="1" dirty="0">
                <a:effectLst/>
                <a:latin typeface="Calibri" panose="020F0502020204030204" pitchFamily="34" charset="0"/>
                <a:ea typeface="Calibri" panose="020F0502020204030204" pitchFamily="34" charset="0"/>
                <a:cs typeface="Times New Roman" panose="02020603050405020304" pitchFamily="18" charset="0"/>
              </a:rPr>
              <a:t>Paint fill</a:t>
            </a:r>
            <a:r>
              <a:rPr lang="en-IE" sz="2400" dirty="0">
                <a:effectLst/>
                <a:latin typeface="Calibri" panose="020F0502020204030204" pitchFamily="34" charset="0"/>
                <a:ea typeface="Calibri" panose="020F0502020204030204" pitchFamily="34" charset="0"/>
                <a:cs typeface="Times New Roman" panose="02020603050405020304" pitchFamily="18" charset="0"/>
              </a:rPr>
              <a:t>: implement “paint fill” function that people see in image editing programs. Given a screen (represented by a 2D array of colours), a point, and a new colour, fill in the surrounding area until the colour changes from the original colour? </a:t>
            </a:r>
          </a:p>
          <a:p>
            <a:pPr marL="0" lvl="0" indent="0" algn="just">
              <a:lnSpc>
                <a:spcPct val="107000"/>
              </a:lnSpc>
              <a:spcAft>
                <a:spcPts val="800"/>
              </a:spcAft>
              <a:buNone/>
              <a:tabLst>
                <a:tab pos="457200" algn="l"/>
              </a:tabLst>
            </a:pPr>
            <a:endParaRPr lang="en-IE" sz="24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E" sz="2400" dirty="0">
                <a:effectLst/>
                <a:latin typeface="Calibri" panose="020F0502020204030204" pitchFamily="34" charset="0"/>
                <a:ea typeface="Calibri" panose="020F0502020204030204" pitchFamily="34" charset="0"/>
                <a:cs typeface="Times New Roman" panose="02020603050405020304" pitchFamily="18" charset="0"/>
              </a:rPr>
              <a:t>We will code this up now! </a:t>
            </a:r>
          </a:p>
        </p:txBody>
      </p:sp>
    </p:spTree>
    <p:extLst>
      <p:ext uri="{BB962C8B-B14F-4D97-AF65-F5344CB8AC3E}">
        <p14:creationId xmlns:p14="http://schemas.microsoft.com/office/powerpoint/2010/main" val="166228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5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D9B31-DE4B-46EE-B9B0-FD3D1D49820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Warm Up (last years exam paper)</a:t>
            </a:r>
            <a:br>
              <a:rPr lang="en-US" sz="3600" dirty="0">
                <a:solidFill>
                  <a:srgbClr val="FFFFFF"/>
                </a:solidFill>
              </a:rPr>
            </a:br>
            <a:br>
              <a:rPr lang="en-US" sz="3600" dirty="0">
                <a:solidFill>
                  <a:srgbClr val="FFFFFF"/>
                </a:solidFill>
              </a:rPr>
            </a:br>
            <a:r>
              <a:rPr lang="en-US" sz="3600" dirty="0">
                <a:solidFill>
                  <a:srgbClr val="FFFFFF"/>
                </a:solidFill>
              </a:rPr>
              <a:t>What is the big O for the following?</a:t>
            </a:r>
          </a:p>
        </p:txBody>
      </p:sp>
      <p:sp>
        <p:nvSpPr>
          <p:cNvPr id="2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30D3A950-96F2-4538-B109-6130A53DBD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3" r="3335"/>
          <a:stretch/>
        </p:blipFill>
        <p:spPr>
          <a:xfrm>
            <a:off x="976251" y="942538"/>
            <a:ext cx="7163222" cy="4808332"/>
          </a:xfrm>
          <a:prstGeom prst="rect">
            <a:avLst/>
          </a:prstGeom>
          <a:effectLst/>
        </p:spPr>
      </p:pic>
    </p:spTree>
    <p:extLst>
      <p:ext uri="{BB962C8B-B14F-4D97-AF65-F5344CB8AC3E}">
        <p14:creationId xmlns:p14="http://schemas.microsoft.com/office/powerpoint/2010/main" val="320381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EE4C-629A-4F9E-BE1B-A50CBCD39710}"/>
              </a:ext>
            </a:extLst>
          </p:cNvPr>
          <p:cNvSpPr>
            <a:spLocks noGrp="1"/>
          </p:cNvSpPr>
          <p:nvPr>
            <p:ph type="title"/>
          </p:nvPr>
        </p:nvSpPr>
        <p:spPr/>
        <p:txBody>
          <a:bodyPr/>
          <a:lstStyle/>
          <a:p>
            <a:r>
              <a:rPr lang="en-IE" dirty="0"/>
              <a:t>File I/O</a:t>
            </a:r>
          </a:p>
        </p:txBody>
      </p:sp>
      <p:sp>
        <p:nvSpPr>
          <p:cNvPr id="3" name="Content Placeholder 2">
            <a:extLst>
              <a:ext uri="{FF2B5EF4-FFF2-40B4-BE49-F238E27FC236}">
                <a16:creationId xmlns:a16="http://schemas.microsoft.com/office/drawing/2014/main" id="{4ABCEFFE-7C88-4362-AE38-7A679BBF9545}"/>
              </a:ext>
            </a:extLst>
          </p:cNvPr>
          <p:cNvSpPr>
            <a:spLocks noGrp="1"/>
          </p:cNvSpPr>
          <p:nvPr>
            <p:ph idx="1"/>
          </p:nvPr>
        </p:nvSpPr>
        <p:spPr/>
        <p:txBody>
          <a:bodyPr>
            <a:normAutofit/>
          </a:bodyPr>
          <a:lstStyle/>
          <a:p>
            <a:pPr marL="457200" marR="26670" indent="-457200" algn="just">
              <a:spcAft>
                <a:spcPts val="0"/>
              </a:spcAft>
              <a:buFont typeface="+mj-lt"/>
              <a:buAutoNum type="alphaLcParenR"/>
              <a:tabLst>
                <a:tab pos="457200" algn="l"/>
              </a:tabLs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Go onto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moodle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and use a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FileInputStream</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or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FileReader</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to read cars.csv and print every row to the screen.</a:t>
            </a:r>
          </a:p>
          <a:p>
            <a:pPr marL="457200" marR="26670" indent="-457200" algn="just">
              <a:spcAft>
                <a:spcPts val="0"/>
              </a:spcAft>
              <a:buFont typeface="+mj-lt"/>
              <a:buAutoNum type="alphaLcParenR"/>
              <a:tabLst>
                <a:tab pos="457200" algn="l"/>
              </a:tabLst>
            </a:pPr>
            <a:r>
              <a:rPr lang="en-US" sz="2400" dirty="0">
                <a:latin typeface="Calibri" panose="020F0502020204030204" pitchFamily="34" charset="0"/>
                <a:cs typeface="Times New Roman" panose="02020603050405020304" pitchFamily="18" charset="0"/>
              </a:rPr>
              <a:t>As you parse this file ensure everywhere a comma occurs replace it with \t before being printed to the screen. </a:t>
            </a:r>
          </a:p>
          <a:p>
            <a:pPr marL="457200" marR="26670" indent="-457200" algn="just">
              <a:spcAft>
                <a:spcPts val="0"/>
              </a:spcAft>
              <a:buFont typeface="+mj-lt"/>
              <a:buAutoNum type="alphaLcParenR"/>
              <a:tabLst>
                <a:tab pos="457200" algn="l"/>
              </a:tabLst>
            </a:pPr>
            <a:r>
              <a:rPr lang="en-US" sz="2400" dirty="0">
                <a:latin typeface="Calibri" panose="020F0502020204030204" pitchFamily="34" charset="0"/>
                <a:cs typeface="Times New Roman" panose="02020603050405020304" pitchFamily="18" charset="0"/>
              </a:rPr>
              <a:t>Finally use a buffered reader to parse the file instead. </a:t>
            </a:r>
            <a:endParaRPr lang="en-IE" sz="2400" dirty="0"/>
          </a:p>
          <a:p>
            <a:pPr marL="457200" indent="-457200">
              <a:buFont typeface="+mj-lt"/>
              <a:buAutoNum type="alphaLcParenR"/>
            </a:pPr>
            <a:endParaRPr lang="en-IE" sz="2200" dirty="0"/>
          </a:p>
        </p:txBody>
      </p:sp>
    </p:spTree>
    <p:extLst>
      <p:ext uri="{BB962C8B-B14F-4D97-AF65-F5344CB8AC3E}">
        <p14:creationId xmlns:p14="http://schemas.microsoft.com/office/powerpoint/2010/main" val="52673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871F-2550-4B72-89A8-0E469D96A51A}"/>
              </a:ext>
            </a:extLst>
          </p:cNvPr>
          <p:cNvSpPr>
            <a:spLocks noGrp="1"/>
          </p:cNvSpPr>
          <p:nvPr>
            <p:ph type="title"/>
          </p:nvPr>
        </p:nvSpPr>
        <p:spPr/>
        <p:txBody>
          <a:bodyPr/>
          <a:lstStyle/>
          <a:p>
            <a:r>
              <a:rPr lang="en-IE" dirty="0"/>
              <a:t>Hash Maps (not important for the exam but very useful for programming) </a:t>
            </a:r>
          </a:p>
        </p:txBody>
      </p:sp>
      <p:sp>
        <p:nvSpPr>
          <p:cNvPr id="3" name="Content Placeholder 2">
            <a:extLst>
              <a:ext uri="{FF2B5EF4-FFF2-40B4-BE49-F238E27FC236}">
                <a16:creationId xmlns:a16="http://schemas.microsoft.com/office/drawing/2014/main" id="{4A303381-E09D-416D-9F14-CC04E540C071}"/>
              </a:ext>
            </a:extLst>
          </p:cNvPr>
          <p:cNvSpPr>
            <a:spLocks noGrp="1"/>
          </p:cNvSpPr>
          <p:nvPr>
            <p:ph idx="1"/>
          </p:nvPr>
        </p:nvSpPr>
        <p:spPr/>
        <p:txBody>
          <a:bodyPr/>
          <a:lstStyle/>
          <a:p>
            <a:pPr algn="just"/>
            <a:r>
              <a:rPr lang="en-IE" dirty="0"/>
              <a:t>A hash map is a data structure used to allow fast retrieval of data where the search index is based on the value being searched for.</a:t>
            </a:r>
          </a:p>
          <a:p>
            <a:pPr algn="just"/>
            <a:endParaRPr lang="en-IE" dirty="0"/>
          </a:p>
          <a:p>
            <a:pPr algn="just"/>
            <a:r>
              <a:rPr lang="en-IE" dirty="0"/>
              <a:t>Recall that the fastest search method we used so far was binary search, O(log(n)), what if I told you we could get close to O(1)?</a:t>
            </a:r>
          </a:p>
          <a:p>
            <a:pPr algn="just"/>
            <a:endParaRPr lang="en-IE" dirty="0"/>
          </a:p>
          <a:p>
            <a:pPr algn="just"/>
            <a:r>
              <a:rPr lang="en-IE" dirty="0"/>
              <a:t>It often uses a “smart” hash function that allows for mostly unique indexes to be constructed from a value. </a:t>
            </a:r>
          </a:p>
        </p:txBody>
      </p:sp>
    </p:spTree>
    <p:extLst>
      <p:ext uri="{BB962C8B-B14F-4D97-AF65-F5344CB8AC3E}">
        <p14:creationId xmlns:p14="http://schemas.microsoft.com/office/powerpoint/2010/main" val="256467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7D34-CD00-4CB9-BAF8-8EFAA347519C}"/>
              </a:ext>
            </a:extLst>
          </p:cNvPr>
          <p:cNvSpPr>
            <a:spLocks noGrp="1"/>
          </p:cNvSpPr>
          <p:nvPr>
            <p:ph type="title"/>
          </p:nvPr>
        </p:nvSpPr>
        <p:spPr/>
        <p:txBody>
          <a:bodyPr/>
          <a:lstStyle/>
          <a:p>
            <a:r>
              <a:rPr lang="en-IE" dirty="0"/>
              <a:t>Hash Maps</a:t>
            </a:r>
          </a:p>
        </p:txBody>
      </p:sp>
      <p:sp>
        <p:nvSpPr>
          <p:cNvPr id="3" name="Content Placeholder 2">
            <a:extLst>
              <a:ext uri="{FF2B5EF4-FFF2-40B4-BE49-F238E27FC236}">
                <a16:creationId xmlns:a16="http://schemas.microsoft.com/office/drawing/2014/main" id="{A482DC12-FDF2-438B-A217-BE7A6EB93A76}"/>
              </a:ext>
            </a:extLst>
          </p:cNvPr>
          <p:cNvSpPr>
            <a:spLocks noGrp="1"/>
          </p:cNvSpPr>
          <p:nvPr>
            <p:ph idx="1"/>
          </p:nvPr>
        </p:nvSpPr>
        <p:spPr/>
        <p:txBody>
          <a:bodyPr/>
          <a:lstStyle/>
          <a:p>
            <a:r>
              <a:rPr lang="en-IE" dirty="0"/>
              <a:t>These hash functions are often based on using the modulo of a number (so that it can wrap the value back around to a number within an array used to represent out </a:t>
            </a:r>
            <a:r>
              <a:rPr lang="en-IE" dirty="0" err="1"/>
              <a:t>hashmap</a:t>
            </a:r>
            <a:r>
              <a:rPr lang="en-IE" dirty="0"/>
              <a:t>).</a:t>
            </a:r>
          </a:p>
          <a:p>
            <a:r>
              <a:rPr lang="en-IE" dirty="0"/>
              <a:t>To base the hash function on strings it will often first convert the string characters to numbers and then modulo them to fit the memory size of the hash map. </a:t>
            </a:r>
          </a:p>
          <a:p>
            <a:r>
              <a:rPr lang="en-IE" dirty="0"/>
              <a:t>So the hash function often boils down to a modulo and occasionally from a character representation to a numeric one. </a:t>
            </a:r>
          </a:p>
          <a:p>
            <a:r>
              <a:rPr lang="en-IE" dirty="0"/>
              <a:t>There are most likely many more out there but we can assume it’s something like this that happens in the background. </a:t>
            </a:r>
          </a:p>
        </p:txBody>
      </p:sp>
    </p:spTree>
    <p:extLst>
      <p:ext uri="{BB962C8B-B14F-4D97-AF65-F5344CB8AC3E}">
        <p14:creationId xmlns:p14="http://schemas.microsoft.com/office/powerpoint/2010/main" val="235590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28974-B788-4488-992A-22EDDDEF4F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Hash Map example</a:t>
            </a:r>
          </a:p>
        </p:txBody>
      </p:sp>
      <p:pic>
        <p:nvPicPr>
          <p:cNvPr id="5" name="Content Placeholder 4" descr="Text&#10;&#10;Description automatically generated">
            <a:extLst>
              <a:ext uri="{FF2B5EF4-FFF2-40B4-BE49-F238E27FC236}">
                <a16:creationId xmlns:a16="http://schemas.microsoft.com/office/drawing/2014/main" id="{500D722A-6946-423B-B538-311090D3A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7" y="1675227"/>
            <a:ext cx="9250946" cy="4394199"/>
          </a:xfrm>
          <a:prstGeom prst="rect">
            <a:avLst/>
          </a:prstGeom>
        </p:spPr>
      </p:pic>
    </p:spTree>
    <p:extLst>
      <p:ext uri="{BB962C8B-B14F-4D97-AF65-F5344CB8AC3E}">
        <p14:creationId xmlns:p14="http://schemas.microsoft.com/office/powerpoint/2010/main" val="67190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D20E-DD8A-44AD-8499-EF88F84B80D0}"/>
              </a:ext>
            </a:extLst>
          </p:cNvPr>
          <p:cNvSpPr>
            <a:spLocks noGrp="1"/>
          </p:cNvSpPr>
          <p:nvPr>
            <p:ph type="title"/>
          </p:nvPr>
        </p:nvSpPr>
        <p:spPr/>
        <p:txBody>
          <a:bodyPr/>
          <a:lstStyle/>
          <a:p>
            <a:r>
              <a:rPr lang="en-IE" dirty="0"/>
              <a:t>Putting lot of things together! </a:t>
            </a:r>
          </a:p>
        </p:txBody>
      </p:sp>
      <p:sp>
        <p:nvSpPr>
          <p:cNvPr id="3" name="Content Placeholder 2">
            <a:extLst>
              <a:ext uri="{FF2B5EF4-FFF2-40B4-BE49-F238E27FC236}">
                <a16:creationId xmlns:a16="http://schemas.microsoft.com/office/drawing/2014/main" id="{DBC3F9BE-C0F1-4D85-A03A-E73BF2B53266}"/>
              </a:ext>
            </a:extLst>
          </p:cNvPr>
          <p:cNvSpPr>
            <a:spLocks noGrp="1"/>
          </p:cNvSpPr>
          <p:nvPr>
            <p:ph idx="1"/>
          </p:nvPr>
        </p:nvSpPr>
        <p:spPr/>
        <p:txBody>
          <a:bodyPr/>
          <a:lstStyle/>
          <a:p>
            <a:pPr algn="just"/>
            <a:r>
              <a:rPr lang="en-IE" dirty="0"/>
              <a:t>Using the data loaded from cars.csv construct an array that holds every column in a different array (year, make, model, category, colour, price).</a:t>
            </a:r>
          </a:p>
          <a:p>
            <a:pPr algn="just"/>
            <a:r>
              <a:rPr lang="en-IE" dirty="0"/>
              <a:t>Create a method that takes a unique copy of each value in the array and shows the count for that unique copy (i.e., for car make the result would be a mapping with the following structure: {“Dodge”: 4, “Nissan”: 10, “Ford”: 100}, this would mean there were 4 copies of dodge, 10 copies of Nissan and 100 copies of ford).</a:t>
            </a:r>
          </a:p>
          <a:p>
            <a:endParaRPr lang="en-IE" dirty="0"/>
          </a:p>
        </p:txBody>
      </p:sp>
    </p:spTree>
    <p:extLst>
      <p:ext uri="{BB962C8B-B14F-4D97-AF65-F5344CB8AC3E}">
        <p14:creationId xmlns:p14="http://schemas.microsoft.com/office/powerpoint/2010/main" val="118630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01DE-9200-4DB8-A7C6-49B3A170E682}"/>
              </a:ext>
            </a:extLst>
          </p:cNvPr>
          <p:cNvSpPr>
            <a:spLocks noGrp="1"/>
          </p:cNvSpPr>
          <p:nvPr>
            <p:ph type="title"/>
          </p:nvPr>
        </p:nvSpPr>
        <p:spPr/>
        <p:txBody>
          <a:bodyPr/>
          <a:lstStyle/>
          <a:p>
            <a:r>
              <a:rPr lang="en-IE" dirty="0"/>
              <a:t>Multi-threading</a:t>
            </a:r>
          </a:p>
        </p:txBody>
      </p:sp>
      <p:sp>
        <p:nvSpPr>
          <p:cNvPr id="3" name="Content Placeholder 2">
            <a:extLst>
              <a:ext uri="{FF2B5EF4-FFF2-40B4-BE49-F238E27FC236}">
                <a16:creationId xmlns:a16="http://schemas.microsoft.com/office/drawing/2014/main" id="{E1254A84-A9D7-480C-B42E-470FB4840896}"/>
              </a:ext>
            </a:extLst>
          </p:cNvPr>
          <p:cNvSpPr>
            <a:spLocks noGrp="1"/>
          </p:cNvSpPr>
          <p:nvPr>
            <p:ph idx="1"/>
          </p:nvPr>
        </p:nvSpPr>
        <p:spPr/>
        <p:txBody>
          <a:bodyPr/>
          <a:lstStyle/>
          <a:p>
            <a:r>
              <a:rPr lang="en-IE" dirty="0"/>
              <a:t>Now take your unique counter solution and apply it to multiple threads, where each thread is counting the unique count from a separate column. </a:t>
            </a:r>
          </a:p>
        </p:txBody>
      </p:sp>
    </p:spTree>
    <p:extLst>
      <p:ext uri="{BB962C8B-B14F-4D97-AF65-F5344CB8AC3E}">
        <p14:creationId xmlns:p14="http://schemas.microsoft.com/office/powerpoint/2010/main" val="2322942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747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Algorithms and Advanced Programming</vt:lpstr>
      <vt:lpstr>Solutions to last weeks lab</vt:lpstr>
      <vt:lpstr>Warm Up (last years exam paper)  What is the big O for the following?</vt:lpstr>
      <vt:lpstr>File I/O</vt:lpstr>
      <vt:lpstr>Hash Maps (not important for the exam but very useful for programming) </vt:lpstr>
      <vt:lpstr>Hash Maps</vt:lpstr>
      <vt:lpstr>Hash Map example</vt:lpstr>
      <vt:lpstr>Putting lot of things together! </vt:lpstr>
      <vt:lpstr>Multi-threading</vt:lpstr>
      <vt:lpstr>compareTo and Existing data structures</vt:lpstr>
      <vt:lpstr>compareTo and Existing data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Module that you would like to Teach</dc:title>
  <dc:creator>William Clifford</dc:creator>
  <cp:lastModifiedBy>WILLIAM DAVID CLIFFORD</cp:lastModifiedBy>
  <cp:revision>75</cp:revision>
  <dcterms:created xsi:type="dcterms:W3CDTF">2021-06-19T18:27:58Z</dcterms:created>
  <dcterms:modified xsi:type="dcterms:W3CDTF">2022-04-11T11:02:16Z</dcterms:modified>
</cp:coreProperties>
</file>