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2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98" autoAdjust="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520E-5F00-4068-979D-1D394F6029AE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70A62-F8D9-4F6E-A39B-0E3935BE54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31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id,fname,lname,phone,fee,date</a:t>
            </a:r>
            <a:endParaRPr lang="en-IE" dirty="0"/>
          </a:p>
          <a:p>
            <a:r>
              <a:rPr lang="en-IE" dirty="0"/>
              <a:t>1,Ursuline,Hultberg,+353-770-158-8366,$200,2020/1/1</a:t>
            </a:r>
          </a:p>
          <a:p>
            <a:r>
              <a:rPr lang="en-IE" dirty="0"/>
              <a:t>2,Libby,Seawright,+353-435-648-7279,$200,2020/1/1</a:t>
            </a:r>
          </a:p>
          <a:p>
            <a:r>
              <a:rPr lang="en-IE" dirty="0"/>
              <a:t>3,Kori,Danilyak,+353-376-374-4579,$200,21/1/3</a:t>
            </a:r>
          </a:p>
          <a:p>
            <a:r>
              <a:rPr lang="en-IE" dirty="0"/>
              <a:t>4,Vilhelmina,Ewence,+353-650-845-9032,h$200,2019/3/2</a:t>
            </a:r>
          </a:p>
          <a:p>
            <a:r>
              <a:rPr lang="en-IE" dirty="0"/>
              <a:t>5,Edlin,Ratnage,+353-531-517-6932,£1500,2020/3/2</a:t>
            </a:r>
          </a:p>
          <a:p>
            <a:r>
              <a:rPr lang="en-IE" dirty="0"/>
              <a:t>,Carlye,Pitone,+00-764-929-4314,£1500,2018/5/2</a:t>
            </a:r>
          </a:p>
          <a:p>
            <a:r>
              <a:rPr lang="en-IE" dirty="0"/>
              <a:t>7,Deny,Belvin,+353-834-293-6207,£1500,2020/7/7</a:t>
            </a:r>
          </a:p>
          <a:p>
            <a:r>
              <a:rPr lang="en-IE" dirty="0"/>
              <a:t>8,Laurianne,Bonelle,+63-492-808-4165,£100, 2021/11/9</a:t>
            </a:r>
          </a:p>
          <a:p>
            <a:r>
              <a:rPr lang="en-IE" dirty="0"/>
              <a:t>9,Royce,Strudwick,+353-432-820-9403,@1500, 2021/11/9</a:t>
            </a:r>
          </a:p>
          <a:p>
            <a:r>
              <a:rPr lang="en-IE" dirty="0"/>
              <a:t>,Lora,Cathie,+353-431-348-0841,€4215, 20/1/9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343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83DE-3C4F-4BD5-B6D3-C272339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1A19-128F-4614-B612-2F870FC8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AA56-32FD-461A-B05E-A1DC06A3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AD23-9211-405C-8E4E-9BBE93C7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1EBB-5C65-473A-8D3E-DD237351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746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63BD-A578-4C86-AD9C-6C5444EC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8C13-BDFE-44E4-A801-3B7D636FB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3B8D-A773-4496-A859-170E72D0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196F-0776-4D87-9624-AB19C667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3E3E-B570-4D48-9E92-7EDAD6CB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5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84AFF-05C2-4AB2-8F4C-C757AF9E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AF57F-9926-4285-A026-7723B628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ADB2-02ED-4A71-A77D-B7B0884D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935A-E6BE-43A0-BA2E-8F12AE5A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ACF7-FDC3-4CEE-86F8-1428E255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1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BDE5-3549-4C05-912B-7D05E03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777A-48AB-4775-9B0C-07A71A40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9F22-6B6C-40A2-BD0B-6D8C8C61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607A-DBCF-4CA5-872A-C930E28F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6F66-4614-42B1-B14E-B08CC738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43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374-B7D7-4E78-8C14-51E5D50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EFBF-ED75-4196-8913-04D1BE84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9799A-643F-4D32-9E96-48041488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A3D6-DC0D-4C06-B83A-43B20D3C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D34D-F92B-40F4-88E9-004FE17C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38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F76C-243D-4B54-B47F-439E3A83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C9AD-59C4-416D-A137-546508765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B0455-87E8-42F5-9B97-A78F7493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0F222-E3FC-4032-ACBE-C8C40B61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4FBC-092B-4E0D-A53A-118267ED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BF2F-4D32-419B-82BA-2A51717A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83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92B-A1B9-477B-B83B-C9225ACC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F47AC-98D3-4DC6-BAB3-FC8EA6D1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03C7-3E82-484F-BA58-29422B3F1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05FBD-1E62-4DDC-9DF0-870D05B1D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0704C-85AB-4AA6-B2D0-C14F992F5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12864-391B-4C1E-A88F-D7488BC9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942FB-3E66-4FDB-9312-075A0C17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F1ACE-87CD-49A6-8006-7DD7227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35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A49A-511F-4AB9-BD0A-6B48F014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D6C0B-8CF8-4A45-B9E1-E66C7EF9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23D97-2FE0-435C-8B1C-C18B953D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8F51-C619-4898-8698-4C9B700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876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6FA0B-2422-4110-AE03-916A7988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C2D42-AE12-4DF9-8E0E-A535AEFF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6208-FC54-4B24-9C51-84206A2D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121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937C-CAA1-4E2E-8CDC-401A6E1A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36DD-FAEA-4B83-A229-41AF0930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2458-88C6-4A54-A53B-2955B85BD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A949-F127-436A-828A-AAFEE296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6ED35-EB47-4B57-AD13-D6B3774E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CD14-53B9-4F1A-A53C-A5E8D04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85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6700-A0CE-4465-89F5-BB16331E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04703-64CB-421F-8A38-17DB25041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4E586-E8A7-4AA0-8C1E-DD57C6E2D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9182-B1E7-4115-BC15-51302395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2B84A-EEA7-4A2F-8E8F-BC3568CB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BBAB7-81B6-4BE0-AEFA-514B27FC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6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537ED-4C31-4DE5-ACC2-3CAA5A16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A03A-D643-4ACB-8E5E-2118DF0A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1DF1-D234-465D-8A34-64F3C787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526D-28D8-440B-B245-10AFD32C2662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22C1-AC1F-4C20-BD29-6C437CAC7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E8CC-ADB3-44E7-9476-1E4A870B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585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F8106-C503-423A-A9CE-576EA363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7" y="2940672"/>
            <a:ext cx="3842387" cy="3071906"/>
          </a:xfrm>
        </p:spPr>
        <p:txBody>
          <a:bodyPr anchor="t">
            <a:normAutofit/>
          </a:bodyPr>
          <a:lstStyle/>
          <a:p>
            <a:pPr algn="l"/>
            <a:r>
              <a:rPr lang="en-IE" sz="4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Algorithms and Advanced Programming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8E3B-4BAF-4A04-8962-90435DE3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IE" sz="1700" dirty="0">
                <a:solidFill>
                  <a:srgbClr val="FFFFFF"/>
                </a:solidFill>
              </a:rPr>
              <a:t>Revision III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 Clifford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William.clifford@ncirl.ie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25/04/22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1AF0A0-162B-4342-BEF9-D67A3CDA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91" y="447916"/>
            <a:ext cx="5961737" cy="59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1F72-8B4C-4482-85A8-73612E9B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Huffman Encoding – How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602A-01D8-4EC7-B4BD-C0ABA744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Calculate how often each letter is used in a document. </a:t>
            </a:r>
          </a:p>
          <a:p>
            <a:r>
              <a:rPr lang="en-IE" dirty="0"/>
              <a:t>Connect the two least used letters together using a tree structure. Set the connecting node to be equal to the sum of their frequencies/weights. Make each initial frequency equal to the left and right child of their sum. </a:t>
            </a:r>
          </a:p>
          <a:p>
            <a:r>
              <a:rPr lang="en-IE" dirty="0"/>
              <a:t>Re-enter this sum into the list of letters and their frequencies. </a:t>
            </a:r>
          </a:p>
          <a:p>
            <a:r>
              <a:rPr lang="en-IE" dirty="0"/>
              <a:t>Repeat these steps until there is only one node remaining. 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To read from the Huffman tree to get the encoding read from the top of the tree. Every step to the right child gives a 1 and every step to a left child gives a 0. Repeat these steps until you reach the leaf nodes where to letters </a:t>
            </a:r>
            <a:r>
              <a:rPr lang="en-IE"/>
              <a:t>are located. 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546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0D7A4-4451-47F6-B163-570A8E6C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E" sz="3600"/>
              <a:t>Huffman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1743-ACEE-42A6-B3D2-7B77F688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/>
              <a:t>e.g., “the cat sat on the mat”</a:t>
            </a: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6835158E-664B-4F07-B330-C8A97677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80" y="1782981"/>
            <a:ext cx="3056291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981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0D7A4-4451-47F6-B163-570A8E6C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E" sz="3600"/>
              <a:t>Huffman Encoding</a:t>
            </a: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6835158E-664B-4F07-B330-C8A97677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70" y="0"/>
            <a:ext cx="2800329" cy="39965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F0633924-34F8-4D90-BF72-4C15CBF36CF9}"/>
              </a:ext>
            </a:extLst>
          </p:cNvPr>
          <p:cNvSpPr/>
          <p:nvPr/>
        </p:nvSpPr>
        <p:spPr>
          <a:xfrm>
            <a:off x="3549014" y="3731319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CB40A3D-A18D-4CF5-B969-D1CAF49560F7}"/>
              </a:ext>
            </a:extLst>
          </p:cNvPr>
          <p:cNvSpPr/>
          <p:nvPr/>
        </p:nvSpPr>
        <p:spPr>
          <a:xfrm>
            <a:off x="4170070" y="4680452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n,1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87FB11-DD77-4448-95D2-4398DC0C3E05}"/>
              </a:ext>
            </a:extLst>
          </p:cNvPr>
          <p:cNvSpPr/>
          <p:nvPr/>
        </p:nvSpPr>
        <p:spPr>
          <a:xfrm>
            <a:off x="2968750" y="4680452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m,1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076776-C894-453D-BFAC-F4840712480D}"/>
              </a:ext>
            </a:extLst>
          </p:cNvPr>
          <p:cNvCxnSpPr>
            <a:stCxn id="6" idx="3"/>
            <a:endCxn id="21" idx="0"/>
          </p:cNvCxnSpPr>
          <p:nvPr/>
        </p:nvCxnSpPr>
        <p:spPr>
          <a:xfrm flipH="1">
            <a:off x="3310336" y="4314444"/>
            <a:ext cx="338726" cy="366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1D55A5-231A-49EA-A59D-624E11D8828E}"/>
              </a:ext>
            </a:extLst>
          </p:cNvPr>
          <p:cNvCxnSpPr>
            <a:cxnSpLocks/>
            <a:stCxn id="6" idx="5"/>
            <a:endCxn id="20" idx="0"/>
          </p:cNvCxnSpPr>
          <p:nvPr/>
        </p:nvCxnSpPr>
        <p:spPr>
          <a:xfrm>
            <a:off x="4132138" y="4314444"/>
            <a:ext cx="379518" cy="366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8B77CA-8488-4324-88B1-82CF6FA2C2F9}"/>
              </a:ext>
            </a:extLst>
          </p:cNvPr>
          <p:cNvSpPr/>
          <p:nvPr/>
        </p:nvSpPr>
        <p:spPr>
          <a:xfrm>
            <a:off x="8441637" y="4661165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371C46-F2D7-4A41-88DA-D7A7916A6CAB}"/>
              </a:ext>
            </a:extLst>
          </p:cNvPr>
          <p:cNvSpPr/>
          <p:nvPr/>
        </p:nvSpPr>
        <p:spPr>
          <a:xfrm>
            <a:off x="9062693" y="5610298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s,1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C30DB5-ED55-4ACC-AA27-2D535886C03A}"/>
              </a:ext>
            </a:extLst>
          </p:cNvPr>
          <p:cNvSpPr/>
          <p:nvPr/>
        </p:nvSpPr>
        <p:spPr>
          <a:xfrm>
            <a:off x="7861373" y="5610298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o,1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F62D8F-5ADF-4673-A16E-8E681FE6D781}"/>
              </a:ext>
            </a:extLst>
          </p:cNvPr>
          <p:cNvCxnSpPr>
            <a:stCxn id="24" idx="3"/>
            <a:endCxn id="26" idx="0"/>
          </p:cNvCxnSpPr>
          <p:nvPr/>
        </p:nvCxnSpPr>
        <p:spPr>
          <a:xfrm flipH="1">
            <a:off x="8202959" y="5244290"/>
            <a:ext cx="338726" cy="366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CF8B40-DAF7-43B4-B192-C3C81BC61B14}"/>
              </a:ext>
            </a:extLst>
          </p:cNvPr>
          <p:cNvCxnSpPr>
            <a:cxnSpLocks/>
            <a:stCxn id="24" idx="5"/>
            <a:endCxn id="25" idx="0"/>
          </p:cNvCxnSpPr>
          <p:nvPr/>
        </p:nvCxnSpPr>
        <p:spPr>
          <a:xfrm>
            <a:off x="9024761" y="5244290"/>
            <a:ext cx="379518" cy="366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6FEE875-8A5E-4191-A500-7E435D295E74}"/>
              </a:ext>
            </a:extLst>
          </p:cNvPr>
          <p:cNvSpPr/>
          <p:nvPr/>
        </p:nvSpPr>
        <p:spPr>
          <a:xfrm>
            <a:off x="5672984" y="3699230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186C55-CFEF-4091-B6E0-8427C4158B43}"/>
              </a:ext>
            </a:extLst>
          </p:cNvPr>
          <p:cNvSpPr/>
          <p:nvPr/>
        </p:nvSpPr>
        <p:spPr>
          <a:xfrm>
            <a:off x="6294040" y="4648363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e,2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BE9BCA-20BA-4CB3-A417-8D0F7BCE99C0}"/>
              </a:ext>
            </a:extLst>
          </p:cNvPr>
          <p:cNvSpPr/>
          <p:nvPr/>
        </p:nvSpPr>
        <p:spPr>
          <a:xfrm>
            <a:off x="5092720" y="4648363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c,1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A9C64F-D362-4239-8AC7-5D18FD0668A5}"/>
              </a:ext>
            </a:extLst>
          </p:cNvPr>
          <p:cNvCxnSpPr>
            <a:stCxn id="29" idx="3"/>
            <a:endCxn id="31" idx="0"/>
          </p:cNvCxnSpPr>
          <p:nvPr/>
        </p:nvCxnSpPr>
        <p:spPr>
          <a:xfrm flipH="1">
            <a:off x="5434306" y="4282355"/>
            <a:ext cx="338726" cy="366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6FD8C0-9258-4B8E-8EE4-B6D77A4ED863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6256108" y="4282355"/>
            <a:ext cx="379518" cy="366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F1E373B-EAB3-4D81-BC27-58EA8676ED1B}"/>
              </a:ext>
            </a:extLst>
          </p:cNvPr>
          <p:cNvSpPr/>
          <p:nvPr/>
        </p:nvSpPr>
        <p:spPr>
          <a:xfrm>
            <a:off x="7190683" y="4648363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h,2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C59EADF-D4D8-4736-9A3C-3A606F9DA90D}"/>
              </a:ext>
            </a:extLst>
          </p:cNvPr>
          <p:cNvSpPr/>
          <p:nvPr/>
        </p:nvSpPr>
        <p:spPr>
          <a:xfrm>
            <a:off x="7758465" y="3686429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438085-A6A1-4AE0-8820-6DB4379AE5F7}"/>
              </a:ext>
            </a:extLst>
          </p:cNvPr>
          <p:cNvCxnSpPr>
            <a:cxnSpLocks/>
            <a:stCxn id="35" idx="3"/>
            <a:endCxn id="34" idx="0"/>
          </p:cNvCxnSpPr>
          <p:nvPr/>
        </p:nvCxnSpPr>
        <p:spPr>
          <a:xfrm flipH="1">
            <a:off x="7532269" y="4269554"/>
            <a:ext cx="326244" cy="378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727707-8DB5-45DB-B96B-2E9A5D897F54}"/>
              </a:ext>
            </a:extLst>
          </p:cNvPr>
          <p:cNvCxnSpPr>
            <a:cxnSpLocks/>
            <a:stCxn id="35" idx="5"/>
            <a:endCxn id="24" idx="0"/>
          </p:cNvCxnSpPr>
          <p:nvPr/>
        </p:nvCxnSpPr>
        <p:spPr>
          <a:xfrm>
            <a:off x="8341589" y="4269554"/>
            <a:ext cx="441634" cy="391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44157A2-DE12-4ADA-B227-B59FC94BB04A}"/>
              </a:ext>
            </a:extLst>
          </p:cNvPr>
          <p:cNvSpPr/>
          <p:nvPr/>
        </p:nvSpPr>
        <p:spPr>
          <a:xfrm>
            <a:off x="2865842" y="2780312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7F3A82-C192-4817-9847-65CD8CD158D1}"/>
              </a:ext>
            </a:extLst>
          </p:cNvPr>
          <p:cNvCxnSpPr>
            <a:cxnSpLocks/>
            <a:stCxn id="42" idx="3"/>
            <a:endCxn id="53" idx="0"/>
          </p:cNvCxnSpPr>
          <p:nvPr/>
        </p:nvCxnSpPr>
        <p:spPr>
          <a:xfrm flipH="1">
            <a:off x="2535519" y="3363437"/>
            <a:ext cx="430371" cy="333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1C9039-BAD2-4C9A-B9D4-4C06750D7463}"/>
              </a:ext>
            </a:extLst>
          </p:cNvPr>
          <p:cNvCxnSpPr>
            <a:cxnSpLocks/>
            <a:stCxn id="42" idx="5"/>
            <a:endCxn id="6" idx="0"/>
          </p:cNvCxnSpPr>
          <p:nvPr/>
        </p:nvCxnSpPr>
        <p:spPr>
          <a:xfrm>
            <a:off x="3448966" y="3363437"/>
            <a:ext cx="441634" cy="3678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65D622B-0D3E-4AD3-9E85-A70D6E681635}"/>
              </a:ext>
            </a:extLst>
          </p:cNvPr>
          <p:cNvSpPr/>
          <p:nvPr/>
        </p:nvSpPr>
        <p:spPr>
          <a:xfrm>
            <a:off x="2193933" y="3697135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a,3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9AD5373-870A-4909-8A62-E75B2F1EA13F}"/>
              </a:ext>
            </a:extLst>
          </p:cNvPr>
          <p:cNvSpPr/>
          <p:nvPr/>
        </p:nvSpPr>
        <p:spPr>
          <a:xfrm>
            <a:off x="6765236" y="2780312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7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545C60-7D9B-4B70-93D1-A2079F5B1B4B}"/>
              </a:ext>
            </a:extLst>
          </p:cNvPr>
          <p:cNvCxnSpPr>
            <a:cxnSpLocks/>
            <a:stCxn id="57" idx="3"/>
            <a:endCxn id="29" idx="0"/>
          </p:cNvCxnSpPr>
          <p:nvPr/>
        </p:nvCxnSpPr>
        <p:spPr>
          <a:xfrm flipH="1">
            <a:off x="6014570" y="3363437"/>
            <a:ext cx="850714" cy="335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0D3626-2223-4586-A892-E8F2BC2A034D}"/>
              </a:ext>
            </a:extLst>
          </p:cNvPr>
          <p:cNvCxnSpPr>
            <a:cxnSpLocks/>
            <a:stCxn id="57" idx="5"/>
            <a:endCxn id="35" idx="0"/>
          </p:cNvCxnSpPr>
          <p:nvPr/>
        </p:nvCxnSpPr>
        <p:spPr>
          <a:xfrm>
            <a:off x="7348360" y="3363437"/>
            <a:ext cx="751691" cy="322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E22172-795A-46D1-8757-0C4AAC2AC8C5}"/>
              </a:ext>
            </a:extLst>
          </p:cNvPr>
          <p:cNvSpPr/>
          <p:nvPr/>
        </p:nvSpPr>
        <p:spPr>
          <a:xfrm>
            <a:off x="789657" y="1871744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10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472A462-4251-470A-A9DF-7FC25130E850}"/>
              </a:ext>
            </a:extLst>
          </p:cNvPr>
          <p:cNvSpPr/>
          <p:nvPr/>
        </p:nvSpPr>
        <p:spPr>
          <a:xfrm>
            <a:off x="1410713" y="2820877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t,5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AC9448E-1543-40BB-9162-B9E455940646}"/>
              </a:ext>
            </a:extLst>
          </p:cNvPr>
          <p:cNvSpPr/>
          <p:nvPr/>
        </p:nvSpPr>
        <p:spPr>
          <a:xfrm>
            <a:off x="209393" y="2820877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,5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09A6B85-90EB-4DBC-A0B2-DD210D29586B}"/>
              </a:ext>
            </a:extLst>
          </p:cNvPr>
          <p:cNvCxnSpPr>
            <a:stCxn id="69" idx="3"/>
            <a:endCxn id="71" idx="0"/>
          </p:cNvCxnSpPr>
          <p:nvPr/>
        </p:nvCxnSpPr>
        <p:spPr>
          <a:xfrm flipH="1">
            <a:off x="550979" y="2454869"/>
            <a:ext cx="338726" cy="366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C7C051-4D85-45DF-8BC6-0982AD96DB21}"/>
              </a:ext>
            </a:extLst>
          </p:cNvPr>
          <p:cNvCxnSpPr>
            <a:cxnSpLocks/>
            <a:stCxn id="69" idx="5"/>
            <a:endCxn id="70" idx="0"/>
          </p:cNvCxnSpPr>
          <p:nvPr/>
        </p:nvCxnSpPr>
        <p:spPr>
          <a:xfrm>
            <a:off x="1372781" y="2454869"/>
            <a:ext cx="379518" cy="366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83F0D83-2237-4D31-8F68-1342180F55F4}"/>
              </a:ext>
            </a:extLst>
          </p:cNvPr>
          <p:cNvSpPr/>
          <p:nvPr/>
        </p:nvSpPr>
        <p:spPr>
          <a:xfrm>
            <a:off x="4853242" y="1895177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12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F1204CE-2E9B-4068-B794-6817344D6F44}"/>
              </a:ext>
            </a:extLst>
          </p:cNvPr>
          <p:cNvCxnSpPr>
            <a:cxnSpLocks/>
            <a:stCxn id="76" idx="3"/>
            <a:endCxn id="42" idx="0"/>
          </p:cNvCxnSpPr>
          <p:nvPr/>
        </p:nvCxnSpPr>
        <p:spPr>
          <a:xfrm flipH="1">
            <a:off x="3207428" y="2478302"/>
            <a:ext cx="1745862" cy="302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21AACD-3D52-4EB4-8413-BAFE0F214643}"/>
              </a:ext>
            </a:extLst>
          </p:cNvPr>
          <p:cNvCxnSpPr>
            <a:cxnSpLocks/>
            <a:stCxn id="76" idx="5"/>
            <a:endCxn id="57" idx="0"/>
          </p:cNvCxnSpPr>
          <p:nvPr/>
        </p:nvCxnSpPr>
        <p:spPr>
          <a:xfrm>
            <a:off x="5436366" y="2478302"/>
            <a:ext cx="1670456" cy="302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F18FFA8C-9CF4-421B-85FD-6C67735AAEF3}"/>
              </a:ext>
            </a:extLst>
          </p:cNvPr>
          <p:cNvSpPr/>
          <p:nvPr/>
        </p:nvSpPr>
        <p:spPr>
          <a:xfrm>
            <a:off x="2750704" y="1076308"/>
            <a:ext cx="683172" cy="68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22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F72DEF1-EF17-43C9-BF81-8AC4848EFF48}"/>
              </a:ext>
            </a:extLst>
          </p:cNvPr>
          <p:cNvCxnSpPr>
            <a:cxnSpLocks/>
            <a:stCxn id="85" idx="3"/>
            <a:endCxn id="69" idx="0"/>
          </p:cNvCxnSpPr>
          <p:nvPr/>
        </p:nvCxnSpPr>
        <p:spPr>
          <a:xfrm flipH="1">
            <a:off x="1131243" y="1659433"/>
            <a:ext cx="1719509" cy="2123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5E84DD-77FB-43F8-BDEF-03FF338BFD83}"/>
              </a:ext>
            </a:extLst>
          </p:cNvPr>
          <p:cNvCxnSpPr>
            <a:cxnSpLocks/>
            <a:stCxn id="85" idx="5"/>
            <a:endCxn id="76" idx="0"/>
          </p:cNvCxnSpPr>
          <p:nvPr/>
        </p:nvCxnSpPr>
        <p:spPr>
          <a:xfrm>
            <a:off x="3333828" y="1659433"/>
            <a:ext cx="1861000" cy="2357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1207C-C2F0-4C44-A3D7-E7F7493C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E" sz="5400"/>
              <a:t>Thank you!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607F-3706-4637-9DF6-E8F226A4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IE" sz="2200"/>
              <a:t>It’s been a great semester and thank you for taking part. </a:t>
            </a:r>
          </a:p>
          <a:p>
            <a:r>
              <a:rPr lang="en-IE" sz="2200"/>
              <a:t>Best of luck in the end of year TABA!</a:t>
            </a:r>
          </a:p>
        </p:txBody>
      </p:sp>
      <p:pic>
        <p:nvPicPr>
          <p:cNvPr id="5" name="Graphic 4" descr="A party hat with noisemaker">
            <a:extLst>
              <a:ext uri="{FF2B5EF4-FFF2-40B4-BE49-F238E27FC236}">
                <a16:creationId xmlns:a16="http://schemas.microsoft.com/office/drawing/2014/main" id="{CA197FA3-A5E2-4E10-A3EA-5A2D3B807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DEF0-EEE8-4558-9A69-56A3E8C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2021 question 4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5BAED4A-5A53-40ED-8EBD-50C33674A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06" y="1972364"/>
            <a:ext cx="9487388" cy="4057859"/>
          </a:xfrm>
        </p:spPr>
      </p:pic>
    </p:spTree>
    <p:extLst>
      <p:ext uri="{BB962C8B-B14F-4D97-AF65-F5344CB8AC3E}">
        <p14:creationId xmlns:p14="http://schemas.microsoft.com/office/powerpoint/2010/main" val="176516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E4D0-12B1-44D5-8A32-468732E7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Warming up! A coding interview Question.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50A6-A8F5-4076-A889-FAF75DB1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Write an algorithm that accepts two strings and computes if one is an anagram of the other.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An anagram is word or phrase that is composed of the same letters as another word or phrase  - </a:t>
            </a:r>
          </a:p>
          <a:p>
            <a:pPr marL="0" indent="0">
              <a:buNone/>
            </a:pPr>
            <a:r>
              <a:rPr lang="en-IE" dirty="0"/>
              <a:t>for example </a:t>
            </a:r>
          </a:p>
          <a:p>
            <a:r>
              <a:rPr lang="en-IE" dirty="0"/>
              <a:t>“fried”-“fired”, “listen”</a:t>
            </a:r>
          </a:p>
          <a:p>
            <a:r>
              <a:rPr lang="en-IE" dirty="0"/>
              <a:t>“silent”</a:t>
            </a:r>
          </a:p>
          <a:p>
            <a:r>
              <a:rPr lang="en-IE" dirty="0"/>
              <a:t>“I AM LORD VOLDEMORT” – “TOM MARVOLO RIDDLE” </a:t>
            </a:r>
          </a:p>
        </p:txBody>
      </p:sp>
    </p:spTree>
    <p:extLst>
      <p:ext uri="{BB962C8B-B14F-4D97-AF65-F5344CB8AC3E}">
        <p14:creationId xmlns:p14="http://schemas.microsoft.com/office/powerpoint/2010/main" val="252045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75AA-6E37-4692-8F53-1DF2A587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Monte Carlo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9EAB-84C3-4B82-A5C2-48595B58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Also known as the Monte Carlo Method is a mathematical technique used to estimate possible outcomes of uncertain events.</a:t>
            </a:r>
          </a:p>
          <a:p>
            <a:r>
              <a:rPr lang="en-IE" dirty="0"/>
              <a:t>Invented by John von Neumann and Stanislaw </a:t>
            </a:r>
            <a:r>
              <a:rPr lang="en-IE" dirty="0" err="1"/>
              <a:t>Ulam</a:t>
            </a:r>
            <a:r>
              <a:rPr lang="en-IE" dirty="0"/>
              <a:t> during WWII to improve decision making under particular conditions.</a:t>
            </a:r>
          </a:p>
          <a:p>
            <a:r>
              <a:rPr lang="en-IE" dirty="0"/>
              <a:t>Name after the casino town in Monaco given its relation to chance. </a:t>
            </a:r>
          </a:p>
          <a:p>
            <a:r>
              <a:rPr lang="en-IE" dirty="0"/>
              <a:t>A popular method of modelling unknown probability based events. </a:t>
            </a:r>
          </a:p>
        </p:txBody>
      </p:sp>
    </p:spTree>
    <p:extLst>
      <p:ext uri="{BB962C8B-B14F-4D97-AF65-F5344CB8AC3E}">
        <p14:creationId xmlns:p14="http://schemas.microsoft.com/office/powerpoint/2010/main" val="67850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75AA-6E37-4692-8F53-1DF2A587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Monte Carlo Simulation – 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9EAB-84C3-4B82-A5C2-48595B58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dirty="0"/>
              <a:t>Predicts a set of outcomes based on an estimated range of values versus fixed input values. </a:t>
            </a:r>
          </a:p>
          <a:p>
            <a:pPr algn="just"/>
            <a:r>
              <a:rPr lang="en-IE" dirty="0"/>
              <a:t>Monte Carlo simulation builds a model of possible results by leveraging a probability distribution. </a:t>
            </a:r>
          </a:p>
          <a:p>
            <a:pPr algn="just"/>
            <a:r>
              <a:rPr lang="en-IE" dirty="0"/>
              <a:t>It recalculates the results over and over each time using a different set of random numbers between the minimum and maximum input values. </a:t>
            </a:r>
          </a:p>
          <a:p>
            <a:pPr algn="just"/>
            <a:r>
              <a:rPr lang="en-IE" dirty="0"/>
              <a:t>Typically this is done 1000’s of times to produce a large number of likely outcomes. </a:t>
            </a:r>
          </a:p>
        </p:txBody>
      </p:sp>
    </p:spTree>
    <p:extLst>
      <p:ext uri="{BB962C8B-B14F-4D97-AF65-F5344CB8AC3E}">
        <p14:creationId xmlns:p14="http://schemas.microsoft.com/office/powerpoint/2010/main" val="410441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8F1A6-38D6-44FD-A3F0-773073D7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E" sz="3600"/>
              <a:t>Monte Carlo Simulation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44AC-E4AE-478B-A9F9-8BE5A2F2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E" sz="2000" dirty="0"/>
              <a:t>Given two dice estimate the likelihood of rolling a sum of numbers (i.e., what the two dice add up to). </a:t>
            </a:r>
          </a:p>
          <a:p>
            <a:r>
              <a:rPr lang="en-IE" sz="2000" dirty="0"/>
              <a:t>With the table on the right we can see these sums. </a:t>
            </a:r>
          </a:p>
          <a:p>
            <a:r>
              <a:rPr lang="en-IE" sz="2000" dirty="0"/>
              <a:t>What if we didn’t have this table, how might we show/represent the likelihoods?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Shape, circle, square&#10;&#10;Description automatically generated">
            <a:extLst>
              <a:ext uri="{FF2B5EF4-FFF2-40B4-BE49-F238E27FC236}">
                <a16:creationId xmlns:a16="http://schemas.microsoft.com/office/drawing/2014/main" id="{5511EE3B-EE93-4209-AF28-48BF9935B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45" y="1782982"/>
            <a:ext cx="2116558" cy="211655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32E2631-143C-4F15-B49D-8D84DA41F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4156842"/>
            <a:ext cx="6253212" cy="18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2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8F1A6-38D6-44FD-A3F0-773073D7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E" sz="3600"/>
              <a:t>Monte Carlo Simulation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44AC-E4AE-478B-A9F9-8BE5A2F2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E" sz="2000" dirty="0"/>
              <a:t>We can simulate dice rolling with a random number generator between 1 and 6. </a:t>
            </a:r>
          </a:p>
          <a:p>
            <a:r>
              <a:rPr lang="en-IE" sz="2000" dirty="0"/>
              <a:t>Add the pair of these random numbers to get this sum. </a:t>
            </a:r>
          </a:p>
          <a:p>
            <a:r>
              <a:rPr lang="en-IE" sz="2000" dirty="0"/>
              <a:t>Record the result</a:t>
            </a:r>
          </a:p>
          <a:p>
            <a:r>
              <a:rPr lang="en-IE" sz="2000" dirty="0"/>
              <a:t>Repeat this 10,000 times and observe the distribution at the end. 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Shape, circle, square&#10;&#10;Description automatically generated">
            <a:extLst>
              <a:ext uri="{FF2B5EF4-FFF2-40B4-BE49-F238E27FC236}">
                <a16:creationId xmlns:a16="http://schemas.microsoft.com/office/drawing/2014/main" id="{5511EE3B-EE93-4209-AF28-48BF9935B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45" y="1782982"/>
            <a:ext cx="2116558" cy="211655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32E2631-143C-4F15-B49D-8D84DA41F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4156842"/>
            <a:ext cx="6253212" cy="18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4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CFFE-F237-4EBB-89CD-8F579E8D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tricky Monte Carlo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A3CB-5218-4B7D-8510-C08B67D9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E" dirty="0"/>
              <a:t>Given 4 horses with odds of winning being as follows: horse 1 = 40% chance of winning, horse 2 = 20% chance, horse 3 = 30% chance, horse 4=10% chance. </a:t>
            </a:r>
          </a:p>
          <a:p>
            <a:pPr marL="0" indent="0" algn="just">
              <a:buNone/>
            </a:pPr>
            <a:r>
              <a:rPr lang="en-IE" dirty="0"/>
              <a:t>What are the odds, in percentage, of each horse coming in 3</a:t>
            </a:r>
            <a:r>
              <a:rPr lang="en-IE" baseline="30000" dirty="0"/>
              <a:t>rd</a:t>
            </a:r>
            <a:r>
              <a:rPr lang="en-IE" dirty="0"/>
              <a:t> place? Assume their relative odds of beating the other horses do not change irrespective of their placing (i.e., even though horse 1 might not have come first, it’s still 4 times more likely to beat out horse 4 assuming they are both still in the race).</a:t>
            </a:r>
          </a:p>
        </p:txBody>
      </p:sp>
    </p:spTree>
    <p:extLst>
      <p:ext uri="{BB962C8B-B14F-4D97-AF65-F5344CB8AC3E}">
        <p14:creationId xmlns:p14="http://schemas.microsoft.com/office/powerpoint/2010/main" val="147506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E15C-A180-4D77-8A3F-C7C70015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Huffman Encoding (data compression)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0DCC-BCB6-480F-BB3F-36C6B53D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Every letter on a computer is generally storing data using at least 8 bits (a byte or 8 1’s and 0’s). </a:t>
            </a:r>
          </a:p>
          <a:p>
            <a:r>
              <a:rPr lang="en-IE" dirty="0"/>
              <a:t>Huffman encoding is a way of compressing letters based on the number of times a letter used in a file. </a:t>
            </a:r>
          </a:p>
          <a:p>
            <a:r>
              <a:rPr lang="en-IE" dirty="0"/>
              <a:t>Giving the most common letters a smaller number of bits makes more sense given they occur more often and we can save on the amount of memory required.  </a:t>
            </a:r>
          </a:p>
        </p:txBody>
      </p:sp>
    </p:spTree>
    <p:extLst>
      <p:ext uri="{BB962C8B-B14F-4D97-AF65-F5344CB8AC3E}">
        <p14:creationId xmlns:p14="http://schemas.microsoft.com/office/powerpoint/2010/main" val="43342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852</Words>
  <Application>Microsoft Office PowerPoint</Application>
  <PresentationFormat>Widescreen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Algorithms and Advanced Programming</vt:lpstr>
      <vt:lpstr>2021 question 4</vt:lpstr>
      <vt:lpstr>Warming up! A coding interview Question.</vt:lpstr>
      <vt:lpstr>Monte Carlo Simulation</vt:lpstr>
      <vt:lpstr>Monte Carlo Simulation – How it works</vt:lpstr>
      <vt:lpstr>Monte Carlo Simulation - Example</vt:lpstr>
      <vt:lpstr>Monte Carlo Simulation - Example</vt:lpstr>
      <vt:lpstr>A tricky Monte Carlo Question</vt:lpstr>
      <vt:lpstr>Huffman Encoding (data compression)</vt:lpstr>
      <vt:lpstr>Huffman Encoding – How to?</vt:lpstr>
      <vt:lpstr>Huffman Encoding</vt:lpstr>
      <vt:lpstr>Huffman Encoding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Module that you would like to Teach</dc:title>
  <dc:creator>William Clifford</dc:creator>
  <cp:lastModifiedBy>WILLIAM DAVID CLIFFORD</cp:lastModifiedBy>
  <cp:revision>82</cp:revision>
  <dcterms:created xsi:type="dcterms:W3CDTF">2021-06-19T18:27:58Z</dcterms:created>
  <dcterms:modified xsi:type="dcterms:W3CDTF">2022-04-25T11:18:17Z</dcterms:modified>
</cp:coreProperties>
</file>