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257" r:id="rId2"/>
    <p:sldId id="313" r:id="rId3"/>
    <p:sldId id="296" r:id="rId4"/>
    <p:sldId id="320" r:id="rId5"/>
    <p:sldId id="321" r:id="rId6"/>
    <p:sldId id="322" r:id="rId7"/>
    <p:sldId id="323" r:id="rId8"/>
    <p:sldId id="324" r:id="rId9"/>
    <p:sldId id="325" r:id="rId10"/>
    <p:sldId id="326" r:id="rId11"/>
    <p:sldId id="332" r:id="rId12"/>
    <p:sldId id="327" r:id="rId13"/>
    <p:sldId id="328" r:id="rId14"/>
    <p:sldId id="329" r:id="rId15"/>
    <p:sldId id="330" r:id="rId16"/>
    <p:sldId id="333" r:id="rId17"/>
    <p:sldId id="334" r:id="rId18"/>
    <p:sldId id="337" r:id="rId19"/>
    <p:sldId id="338" r:id="rId20"/>
    <p:sldId id="339" r:id="rId21"/>
    <p:sldId id="340" r:id="rId22"/>
    <p:sldId id="341" r:id="rId23"/>
    <p:sldId id="345" r:id="rId24"/>
    <p:sldId id="346" r:id="rId25"/>
    <p:sldId id="342" r:id="rId26"/>
    <p:sldId id="343" r:id="rId27"/>
    <p:sldId id="349" r:id="rId28"/>
    <p:sldId id="355" r:id="rId29"/>
    <p:sldId id="356" r:id="rId30"/>
    <p:sldId id="357" r:id="rId31"/>
    <p:sldId id="359" r:id="rId32"/>
    <p:sldId id="361" r:id="rId33"/>
    <p:sldId id="362" r:id="rId34"/>
    <p:sldId id="363" r:id="rId35"/>
    <p:sldId id="360" r:id="rId36"/>
    <p:sldId id="364" r:id="rId37"/>
    <p:sldId id="365" r:id="rId38"/>
    <p:sldId id="366" r:id="rId39"/>
    <p:sldId id="368" r:id="rId40"/>
    <p:sldId id="367" r:id="rId41"/>
    <p:sldId id="369" r:id="rId42"/>
    <p:sldId id="370" r:id="rId43"/>
    <p:sldId id="371" r:id="rId44"/>
    <p:sldId id="372" r:id="rId45"/>
    <p:sldId id="373" r:id="rId46"/>
    <p:sldId id="374" r:id="rId47"/>
    <p:sldId id="375" r:id="rId48"/>
    <p:sldId id="376" r:id="rId49"/>
    <p:sldId id="377" r:id="rId50"/>
    <p:sldId id="378" r:id="rId51"/>
    <p:sldId id="379" r:id="rId52"/>
    <p:sldId id="350" r:id="rId53"/>
    <p:sldId id="380" r:id="rId54"/>
    <p:sldId id="381" r:id="rId55"/>
    <p:sldId id="382" r:id="rId56"/>
    <p:sldId id="383" r:id="rId57"/>
    <p:sldId id="384" r:id="rId58"/>
    <p:sldId id="385" r:id="rId59"/>
    <p:sldId id="386" r:id="rId60"/>
    <p:sldId id="387" r:id="rId61"/>
    <p:sldId id="388" r:id="rId62"/>
    <p:sldId id="389" r:id="rId63"/>
    <p:sldId id="351" r:id="rId64"/>
    <p:sldId id="352" r:id="rId65"/>
    <p:sldId id="353" r:id="rId66"/>
    <p:sldId id="354" r:id="rId67"/>
    <p:sldId id="347" r:id="rId68"/>
    <p:sldId id="390" r:id="rId69"/>
    <p:sldId id="391" r:id="rId70"/>
    <p:sldId id="348" r:id="rId71"/>
    <p:sldId id="394" r:id="rId72"/>
    <p:sldId id="392" r:id="rId73"/>
    <p:sldId id="395" r:id="rId74"/>
    <p:sldId id="397" r:id="rId75"/>
    <p:sldId id="398" r:id="rId76"/>
    <p:sldId id="399" r:id="rId77"/>
    <p:sldId id="400" r:id="rId78"/>
    <p:sldId id="401" r:id="rId79"/>
    <p:sldId id="402" r:id="rId80"/>
    <p:sldId id="403" r:id="rId81"/>
    <p:sldId id="404" r:id="rId82"/>
    <p:sldId id="405" r:id="rId83"/>
    <p:sldId id="406" r:id="rId84"/>
    <p:sldId id="407" r:id="rId85"/>
    <p:sldId id="408" r:id="rId86"/>
    <p:sldId id="409" r:id="rId87"/>
    <p:sldId id="410" r:id="rId88"/>
    <p:sldId id="411" r:id="rId89"/>
    <p:sldId id="412" r:id="rId90"/>
    <p:sldId id="413" r:id="rId91"/>
    <p:sldId id="414" r:id="rId92"/>
    <p:sldId id="415" r:id="rId93"/>
    <p:sldId id="416" r:id="rId94"/>
    <p:sldId id="417" r:id="rId95"/>
    <p:sldId id="419" r:id="rId96"/>
    <p:sldId id="421" r:id="rId97"/>
    <p:sldId id="422" r:id="rId98"/>
    <p:sldId id="418" r:id="rId99"/>
    <p:sldId id="420" r:id="rId100"/>
    <p:sldId id="430" r:id="rId101"/>
    <p:sldId id="425" r:id="rId102"/>
    <p:sldId id="427" r:id="rId103"/>
    <p:sldId id="429" r:id="rId104"/>
    <p:sldId id="433" r:id="rId105"/>
    <p:sldId id="426" r:id="rId106"/>
    <p:sldId id="434" r:id="rId107"/>
    <p:sldId id="435" r:id="rId108"/>
    <p:sldId id="437" r:id="rId109"/>
    <p:sldId id="431" r:id="rId110"/>
    <p:sldId id="432" r:id="rId111"/>
    <p:sldId id="438" r:id="rId112"/>
    <p:sldId id="439" r:id="rId113"/>
    <p:sldId id="444" r:id="rId114"/>
    <p:sldId id="440" r:id="rId115"/>
    <p:sldId id="441" r:id="rId116"/>
    <p:sldId id="442" r:id="rId117"/>
    <p:sldId id="443" r:id="rId118"/>
    <p:sldId id="445" r:id="rId119"/>
    <p:sldId id="446" r:id="rId120"/>
    <p:sldId id="449" r:id="rId121"/>
    <p:sldId id="450" r:id="rId122"/>
    <p:sldId id="451" r:id="rId123"/>
    <p:sldId id="455" r:id="rId124"/>
    <p:sldId id="453" r:id="rId125"/>
    <p:sldId id="454" r:id="rId126"/>
    <p:sldId id="448" r:id="rId127"/>
    <p:sldId id="456" r:id="rId128"/>
    <p:sldId id="457" r:id="rId129"/>
    <p:sldId id="459" r:id="rId130"/>
    <p:sldId id="452" r:id="rId131"/>
    <p:sldId id="460" r:id="rId132"/>
    <p:sldId id="464" r:id="rId133"/>
    <p:sldId id="465" r:id="rId134"/>
    <p:sldId id="463" r:id="rId135"/>
    <p:sldId id="462" r:id="rId136"/>
    <p:sldId id="461" r:id="rId1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C9112AFF-5A12-4F5D-BCFE-272202F78026}">
          <p14:sldIdLst>
            <p14:sldId id="257"/>
          </p14:sldIdLst>
        </p14:section>
        <p14:section name="0.初识Python" id="{3A516AC8-2B30-4C45-87DF-8FB1F7EE2BC9}">
          <p14:sldIdLst>
            <p14:sldId id="313"/>
            <p14:sldId id="296"/>
            <p14:sldId id="320"/>
            <p14:sldId id="321"/>
            <p14:sldId id="322"/>
            <p14:sldId id="323"/>
            <p14:sldId id="324"/>
          </p14:sldIdLst>
        </p14:section>
        <p14:section name="1.变量" id="{15234955-3246-42AB-A4DB-AAC2322E916C}">
          <p14:sldIdLst>
            <p14:sldId id="325"/>
            <p14:sldId id="326"/>
            <p14:sldId id="332"/>
            <p14:sldId id="327"/>
            <p14:sldId id="328"/>
            <p14:sldId id="329"/>
            <p14:sldId id="330"/>
          </p14:sldIdLst>
        </p14:section>
        <p14:section name="2.输入和输出" id="{4ACA7A90-FE7E-4A74-A2DA-6C3B2B961F9E}">
          <p14:sldIdLst>
            <p14:sldId id="333"/>
            <p14:sldId id="334"/>
            <p14:sldId id="337"/>
          </p14:sldIdLst>
        </p14:section>
        <p14:section name="3.数据类型" id="{FABC7F59-F008-4C7F-B589-2803D3173DCA}">
          <p14:sldIdLst>
            <p14:sldId id="338"/>
            <p14:sldId id="339"/>
            <p14:sldId id="340"/>
            <p14:sldId id="341"/>
            <p14:sldId id="345"/>
            <p14:sldId id="346"/>
            <p14:sldId id="342"/>
            <p14:sldId id="343"/>
          </p14:sldIdLst>
        </p14:section>
        <p14:section name="3.2.0.0字符串" id="{27621CE7-5EBB-4909-B3AC-4C2EC45BF6F0}">
          <p14:sldIdLst>
            <p14:sldId id="349"/>
            <p14:sldId id="355"/>
            <p14:sldId id="356"/>
            <p14:sldId id="357"/>
            <p14:sldId id="359"/>
            <p14:sldId id="361"/>
            <p14:sldId id="362"/>
            <p14:sldId id="363"/>
            <p14:sldId id="360"/>
            <p14:sldId id="364"/>
            <p14:sldId id="365"/>
            <p14:sldId id="366"/>
            <p14:sldId id="368"/>
            <p14:sldId id="367"/>
            <p14:sldId id="369"/>
            <p14:sldId id="370"/>
            <p14:sldId id="371"/>
            <p14:sldId id="372"/>
            <p14:sldId id="373"/>
            <p14:sldId id="374"/>
            <p14:sldId id="375"/>
            <p14:sldId id="376"/>
            <p14:sldId id="377"/>
            <p14:sldId id="378"/>
            <p14:sldId id="379"/>
          </p14:sldIdLst>
        </p14:section>
        <p14:section name="3.2.0.1列表" id="{A2704F43-64A6-4775-9F26-4273533CBDA4}">
          <p14:sldIdLst>
            <p14:sldId id="350"/>
            <p14:sldId id="380"/>
            <p14:sldId id="381"/>
            <p14:sldId id="382"/>
            <p14:sldId id="383"/>
            <p14:sldId id="384"/>
            <p14:sldId id="385"/>
            <p14:sldId id="386"/>
            <p14:sldId id="387"/>
            <p14:sldId id="388"/>
            <p14:sldId id="389"/>
          </p14:sldIdLst>
        </p14:section>
        <p14:section name="3.2.0.2元组" id="{7538B875-7DA5-4E82-B6E4-CD859E4F53A1}">
          <p14:sldIdLst>
            <p14:sldId id="351"/>
            <p14:sldId id="352"/>
            <p14:sldId id="353"/>
            <p14:sldId id="354"/>
          </p14:sldIdLst>
        </p14:section>
        <p14:section name="3.2.1集合" id="{1CD24EC0-10DB-4E34-BFCB-5DC3D0AE8789}">
          <p14:sldIdLst>
            <p14:sldId id="347"/>
            <p14:sldId id="390"/>
            <p14:sldId id="391"/>
          </p14:sldIdLst>
        </p14:section>
        <p14:section name="3.2.2字典" id="{DC54AD1B-9568-4331-BB21-3E57FBCF1125}">
          <p14:sldIdLst>
            <p14:sldId id="348"/>
            <p14:sldId id="394"/>
            <p14:sldId id="392"/>
            <p14:sldId id="395"/>
          </p14:sldIdLst>
        </p14:section>
        <p14:section name="4.运算符" id="{02B67EB2-266D-4D31-B35F-2F5C19E85CE6}">
          <p14:sldIdLst>
            <p14:sldId id="397"/>
            <p14:sldId id="398"/>
            <p14:sldId id="399"/>
            <p14:sldId id="400"/>
            <p14:sldId id="401"/>
            <p14:sldId id="402"/>
            <p14:sldId id="403"/>
            <p14:sldId id="404"/>
            <p14:sldId id="405"/>
          </p14:sldIdLst>
        </p14:section>
        <p14:section name="5.流程控制" id="{091B6079-F12C-43A2-A4AD-4DEDA8B344FB}">
          <p14:sldIdLst>
            <p14:sldId id="406"/>
            <p14:sldId id="407"/>
            <p14:sldId id="408"/>
            <p14:sldId id="409"/>
            <p14:sldId id="410"/>
            <p14:sldId id="411"/>
            <p14:sldId id="412"/>
            <p14:sldId id="413"/>
            <p14:sldId id="414"/>
            <p14:sldId id="415"/>
          </p14:sldIdLst>
        </p14:section>
        <p14:section name="6.函数" id="{7B0FE4C6-9725-46E2-9589-DEDE52E551C7}">
          <p14:sldIdLst>
            <p14:sldId id="416"/>
            <p14:sldId id="417"/>
            <p14:sldId id="419"/>
            <p14:sldId id="421"/>
            <p14:sldId id="422"/>
            <p14:sldId id="418"/>
            <p14:sldId id="420"/>
          </p14:sldIdLst>
        </p14:section>
        <p14:section name="7.模块" id="{395D1F75-B776-408F-9314-1331A75FB2D2}">
          <p14:sldIdLst>
            <p14:sldId id="430"/>
            <p14:sldId id="425"/>
            <p14:sldId id="427"/>
            <p14:sldId id="429"/>
          </p14:sldIdLst>
        </p14:section>
        <p14:section name="8.异常处理" id="{5D9CD5BF-D905-4A93-BA20-B343CFC0ABD4}">
          <p14:sldIdLst>
            <p14:sldId id="433"/>
            <p14:sldId id="426"/>
            <p14:sldId id="434"/>
            <p14:sldId id="435"/>
            <p14:sldId id="437"/>
          </p14:sldIdLst>
        </p14:section>
        <p14:section name="9.文件/目录操作" id="{5A61A90B-D8EA-489B-B74C-8043130D4149}">
          <p14:sldIdLst>
            <p14:sldId id="431"/>
            <p14:sldId id="432"/>
            <p14:sldId id="438"/>
            <p14:sldId id="439"/>
            <p14:sldId id="444"/>
            <p14:sldId id="440"/>
            <p14:sldId id="441"/>
          </p14:sldIdLst>
        </p14:section>
        <p14:section name="10.扩展模块" id="{4B08E29D-1ED6-4987-973C-246E0C50B3E5}">
          <p14:sldIdLst>
            <p14:sldId id="442"/>
            <p14:sldId id="443"/>
            <p14:sldId id="445"/>
            <p14:sldId id="446"/>
            <p14:sldId id="449"/>
            <p14:sldId id="450"/>
            <p14:sldId id="451"/>
            <p14:sldId id="455"/>
            <p14:sldId id="453"/>
            <p14:sldId id="454"/>
            <p14:sldId id="448"/>
            <p14:sldId id="456"/>
            <p14:sldId id="457"/>
            <p14:sldId id="459"/>
            <p14:sldId id="452"/>
            <p14:sldId id="460"/>
            <p14:sldId id="464"/>
            <p14:sldId id="465"/>
            <p14:sldId id="463"/>
            <p14:sldId id="462"/>
            <p14:sldId id="4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1" d="100"/>
          <a:sy n="111" d="100"/>
        </p:scale>
        <p:origin x="396" y="96"/>
      </p:cViewPr>
      <p:guideLst/>
    </p:cSldViewPr>
  </p:slideViewPr>
  <p:notesTextViewPr>
    <p:cViewPr>
      <p:scale>
        <a:sx n="1" d="1"/>
        <a:sy n="1" d="1"/>
      </p:scale>
      <p:origin x="0" y="0"/>
    </p:cViewPr>
  </p:notesTextViewPr>
  <p:sorterViewPr>
    <p:cViewPr>
      <p:scale>
        <a:sx n="100" d="100"/>
        <a:sy n="100" d="100"/>
      </p:scale>
      <p:origin x="0" y="-321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18F4A-2E37-410C-B448-EB59538E0FD9}" type="datetimeFigureOut">
              <a:rPr lang="zh-CN" altLang="en-US" smtClean="0"/>
              <a:t>2019/11/28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91C61-B410-4B45-B484-1614F7E44098}" type="slidenum">
              <a:rPr lang="zh-CN" altLang="en-US" smtClean="0"/>
              <a:t>‹#›</a:t>
            </a:fld>
            <a:endParaRPr lang="zh-CN" altLang="en-US"/>
          </a:p>
        </p:txBody>
      </p:sp>
    </p:spTree>
    <p:extLst>
      <p:ext uri="{BB962C8B-B14F-4D97-AF65-F5344CB8AC3E}">
        <p14:creationId xmlns:p14="http://schemas.microsoft.com/office/powerpoint/2010/main" val="240075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24A2D16-3735-4B04-8326-98B2DFCA32B1}" type="slidenum">
              <a:rPr lang="zh-CN" altLang="en-US">
                <a:latin typeface="等线" pitchFamily="2" charset="-122"/>
                <a:ea typeface="等线" pitchFamily="2" charset="-122"/>
              </a:rPr>
              <a:pPr/>
              <a:t>1</a:t>
            </a:fld>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2028965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48511459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100</a:t>
            </a:fld>
            <a:endParaRPr lang="zh-CN" altLang="en-US"/>
          </a:p>
        </p:txBody>
      </p:sp>
    </p:spTree>
    <p:extLst>
      <p:ext uri="{BB962C8B-B14F-4D97-AF65-F5344CB8AC3E}">
        <p14:creationId xmlns:p14="http://schemas.microsoft.com/office/powerpoint/2010/main" val="274887099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extLst>
      <p:ext uri="{BB962C8B-B14F-4D97-AF65-F5344CB8AC3E}">
        <p14:creationId xmlns:p14="http://schemas.microsoft.com/office/powerpoint/2010/main" val="307630629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extLst>
      <p:ext uri="{BB962C8B-B14F-4D97-AF65-F5344CB8AC3E}">
        <p14:creationId xmlns:p14="http://schemas.microsoft.com/office/powerpoint/2010/main" val="340384338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extLst>
      <p:ext uri="{BB962C8B-B14F-4D97-AF65-F5344CB8AC3E}">
        <p14:creationId xmlns:p14="http://schemas.microsoft.com/office/powerpoint/2010/main" val="422391363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104</a:t>
            </a:fld>
            <a:endParaRPr lang="zh-CN" altLang="en-US"/>
          </a:p>
        </p:txBody>
      </p:sp>
    </p:spTree>
    <p:extLst>
      <p:ext uri="{BB962C8B-B14F-4D97-AF65-F5344CB8AC3E}">
        <p14:creationId xmlns:p14="http://schemas.microsoft.com/office/powerpoint/2010/main" val="38622535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extLst>
      <p:ext uri="{BB962C8B-B14F-4D97-AF65-F5344CB8AC3E}">
        <p14:creationId xmlns:p14="http://schemas.microsoft.com/office/powerpoint/2010/main" val="29975301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extLst>
      <p:ext uri="{BB962C8B-B14F-4D97-AF65-F5344CB8AC3E}">
        <p14:creationId xmlns:p14="http://schemas.microsoft.com/office/powerpoint/2010/main" val="364452034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extLst>
      <p:ext uri="{BB962C8B-B14F-4D97-AF65-F5344CB8AC3E}">
        <p14:creationId xmlns:p14="http://schemas.microsoft.com/office/powerpoint/2010/main" val="305502104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extLst>
      <p:ext uri="{BB962C8B-B14F-4D97-AF65-F5344CB8AC3E}">
        <p14:creationId xmlns:p14="http://schemas.microsoft.com/office/powerpoint/2010/main" val="120570480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109</a:t>
            </a:fld>
            <a:endParaRPr lang="zh-CN" altLang="en-US"/>
          </a:p>
        </p:txBody>
      </p:sp>
    </p:spTree>
    <p:extLst>
      <p:ext uri="{BB962C8B-B14F-4D97-AF65-F5344CB8AC3E}">
        <p14:creationId xmlns:p14="http://schemas.microsoft.com/office/powerpoint/2010/main" val="39486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41974504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extLst>
      <p:ext uri="{BB962C8B-B14F-4D97-AF65-F5344CB8AC3E}">
        <p14:creationId xmlns:p14="http://schemas.microsoft.com/office/powerpoint/2010/main" val="6948951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extLst>
      <p:ext uri="{BB962C8B-B14F-4D97-AF65-F5344CB8AC3E}">
        <p14:creationId xmlns:p14="http://schemas.microsoft.com/office/powerpoint/2010/main" val="360490566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extLst>
      <p:ext uri="{BB962C8B-B14F-4D97-AF65-F5344CB8AC3E}">
        <p14:creationId xmlns:p14="http://schemas.microsoft.com/office/powerpoint/2010/main" val="13186280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extLst>
      <p:ext uri="{BB962C8B-B14F-4D97-AF65-F5344CB8AC3E}">
        <p14:creationId xmlns:p14="http://schemas.microsoft.com/office/powerpoint/2010/main" val="12051745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extLst>
      <p:ext uri="{BB962C8B-B14F-4D97-AF65-F5344CB8AC3E}">
        <p14:creationId xmlns:p14="http://schemas.microsoft.com/office/powerpoint/2010/main" val="341604798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extLst>
      <p:ext uri="{BB962C8B-B14F-4D97-AF65-F5344CB8AC3E}">
        <p14:creationId xmlns:p14="http://schemas.microsoft.com/office/powerpoint/2010/main" val="149581229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116</a:t>
            </a:fld>
            <a:endParaRPr lang="zh-CN" altLang="en-US"/>
          </a:p>
        </p:txBody>
      </p:sp>
    </p:spTree>
    <p:extLst>
      <p:ext uri="{BB962C8B-B14F-4D97-AF65-F5344CB8AC3E}">
        <p14:creationId xmlns:p14="http://schemas.microsoft.com/office/powerpoint/2010/main" val="3969068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extLst>
      <p:ext uri="{BB962C8B-B14F-4D97-AF65-F5344CB8AC3E}">
        <p14:creationId xmlns:p14="http://schemas.microsoft.com/office/powerpoint/2010/main" val="295576025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extLst>
      <p:ext uri="{BB962C8B-B14F-4D97-AF65-F5344CB8AC3E}">
        <p14:creationId xmlns:p14="http://schemas.microsoft.com/office/powerpoint/2010/main" val="299665719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extLst>
      <p:ext uri="{BB962C8B-B14F-4D97-AF65-F5344CB8AC3E}">
        <p14:creationId xmlns:p14="http://schemas.microsoft.com/office/powerpoint/2010/main" val="3557983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9728102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extLst>
      <p:ext uri="{BB962C8B-B14F-4D97-AF65-F5344CB8AC3E}">
        <p14:creationId xmlns:p14="http://schemas.microsoft.com/office/powerpoint/2010/main" val="132034099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extLst>
      <p:ext uri="{BB962C8B-B14F-4D97-AF65-F5344CB8AC3E}">
        <p14:creationId xmlns:p14="http://schemas.microsoft.com/office/powerpoint/2010/main" val="282626408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extLst>
      <p:ext uri="{BB962C8B-B14F-4D97-AF65-F5344CB8AC3E}">
        <p14:creationId xmlns:p14="http://schemas.microsoft.com/office/powerpoint/2010/main" val="156021891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extLst>
      <p:ext uri="{BB962C8B-B14F-4D97-AF65-F5344CB8AC3E}">
        <p14:creationId xmlns:p14="http://schemas.microsoft.com/office/powerpoint/2010/main" val="38330466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extLst>
      <p:ext uri="{BB962C8B-B14F-4D97-AF65-F5344CB8AC3E}">
        <p14:creationId xmlns:p14="http://schemas.microsoft.com/office/powerpoint/2010/main" val="41505562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extLst>
      <p:ext uri="{BB962C8B-B14F-4D97-AF65-F5344CB8AC3E}">
        <p14:creationId xmlns:p14="http://schemas.microsoft.com/office/powerpoint/2010/main" val="292439416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extLst>
      <p:ext uri="{BB962C8B-B14F-4D97-AF65-F5344CB8AC3E}">
        <p14:creationId xmlns:p14="http://schemas.microsoft.com/office/powerpoint/2010/main" val="126180607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extLst>
      <p:ext uri="{BB962C8B-B14F-4D97-AF65-F5344CB8AC3E}">
        <p14:creationId xmlns:p14="http://schemas.microsoft.com/office/powerpoint/2010/main" val="398563766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extLst>
      <p:ext uri="{BB962C8B-B14F-4D97-AF65-F5344CB8AC3E}">
        <p14:creationId xmlns:p14="http://schemas.microsoft.com/office/powerpoint/2010/main" val="53910112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extLst>
      <p:ext uri="{BB962C8B-B14F-4D97-AF65-F5344CB8AC3E}">
        <p14:creationId xmlns:p14="http://schemas.microsoft.com/office/powerpoint/2010/main" val="2392276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32757901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extLst>
      <p:ext uri="{BB962C8B-B14F-4D97-AF65-F5344CB8AC3E}">
        <p14:creationId xmlns:p14="http://schemas.microsoft.com/office/powerpoint/2010/main" val="331963047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50042988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26197539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extLst>
      <p:ext uri="{BB962C8B-B14F-4D97-AF65-F5344CB8AC3E}">
        <p14:creationId xmlns:p14="http://schemas.microsoft.com/office/powerpoint/2010/main" val="217790609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extLst>
      <p:ext uri="{BB962C8B-B14F-4D97-AF65-F5344CB8AC3E}">
        <p14:creationId xmlns:p14="http://schemas.microsoft.com/office/powerpoint/2010/main" val="16156022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extLst>
      <p:ext uri="{BB962C8B-B14F-4D97-AF65-F5344CB8AC3E}">
        <p14:creationId xmlns:p14="http://schemas.microsoft.com/office/powerpoint/2010/main" val="271804770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extLst>
      <p:ext uri="{BB962C8B-B14F-4D97-AF65-F5344CB8AC3E}">
        <p14:creationId xmlns:p14="http://schemas.microsoft.com/office/powerpoint/2010/main" val="1043556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547302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72756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16</a:t>
            </a:fld>
            <a:endParaRPr lang="zh-CN" altLang="en-US"/>
          </a:p>
        </p:txBody>
      </p:sp>
    </p:spTree>
    <p:extLst>
      <p:ext uri="{BB962C8B-B14F-4D97-AF65-F5344CB8AC3E}">
        <p14:creationId xmlns:p14="http://schemas.microsoft.com/office/powerpoint/2010/main" val="1766980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148695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06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19</a:t>
            </a:fld>
            <a:endParaRPr lang="zh-CN" altLang="en-US"/>
          </a:p>
        </p:txBody>
      </p:sp>
    </p:spTree>
    <p:extLst>
      <p:ext uri="{BB962C8B-B14F-4D97-AF65-F5344CB8AC3E}">
        <p14:creationId xmlns:p14="http://schemas.microsoft.com/office/powerpoint/2010/main" val="408774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a:t>
            </a:fld>
            <a:endParaRPr lang="zh-CN" altLang="en-US"/>
          </a:p>
        </p:txBody>
      </p:sp>
    </p:spTree>
    <p:extLst>
      <p:ext uri="{BB962C8B-B14F-4D97-AF65-F5344CB8AC3E}">
        <p14:creationId xmlns:p14="http://schemas.microsoft.com/office/powerpoint/2010/main" val="2886688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901206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1697923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586669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965143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2243511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1055781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88798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3220625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3007746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46801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000587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3084067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520563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294061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1011497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1945593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2624741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23277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37929152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25013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583114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255130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36600115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1205126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948827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2105667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4090135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40575578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9366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6378889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22132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1537897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42339068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8605915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35754102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21421605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1496585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41724965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42711007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38878329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3847903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236993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4243875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5710455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9858718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42527668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20544720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23621195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045383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18409079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31298791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26337772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334424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6024223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10737506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13356968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17708842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158698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74</a:t>
            </a:fld>
            <a:endParaRPr lang="zh-CN" altLang="en-US"/>
          </a:p>
        </p:txBody>
      </p:sp>
    </p:spTree>
    <p:extLst>
      <p:ext uri="{BB962C8B-B14F-4D97-AF65-F5344CB8AC3E}">
        <p14:creationId xmlns:p14="http://schemas.microsoft.com/office/powerpoint/2010/main" val="2480452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0310333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41385484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13281914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20552811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2693120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2034905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11757106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394779694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12261045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83</a:t>
            </a:fld>
            <a:endParaRPr lang="zh-CN" altLang="en-US"/>
          </a:p>
        </p:txBody>
      </p:sp>
    </p:spTree>
    <p:extLst>
      <p:ext uri="{BB962C8B-B14F-4D97-AF65-F5344CB8AC3E}">
        <p14:creationId xmlns:p14="http://schemas.microsoft.com/office/powerpoint/2010/main" val="3084629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28418438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3980246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40214192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29124449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30752131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243630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9</a:t>
            </a:fld>
            <a:endParaRPr lang="zh-CN" altLang="en-US"/>
          </a:p>
        </p:txBody>
      </p:sp>
    </p:spTree>
    <p:extLst>
      <p:ext uri="{BB962C8B-B14F-4D97-AF65-F5344CB8AC3E}">
        <p14:creationId xmlns:p14="http://schemas.microsoft.com/office/powerpoint/2010/main" val="1037987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42904159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146010967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256782914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93</a:t>
            </a:fld>
            <a:endParaRPr lang="zh-CN" altLang="en-US"/>
          </a:p>
        </p:txBody>
      </p:sp>
    </p:spTree>
    <p:extLst>
      <p:ext uri="{BB962C8B-B14F-4D97-AF65-F5344CB8AC3E}">
        <p14:creationId xmlns:p14="http://schemas.microsoft.com/office/powerpoint/2010/main" val="31438452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extLst>
      <p:ext uri="{BB962C8B-B14F-4D97-AF65-F5344CB8AC3E}">
        <p14:creationId xmlns:p14="http://schemas.microsoft.com/office/powerpoint/2010/main" val="85499780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extLst>
      <p:ext uri="{BB962C8B-B14F-4D97-AF65-F5344CB8AC3E}">
        <p14:creationId xmlns:p14="http://schemas.microsoft.com/office/powerpoint/2010/main" val="21549753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extLst>
      <p:ext uri="{BB962C8B-B14F-4D97-AF65-F5344CB8AC3E}">
        <p14:creationId xmlns:p14="http://schemas.microsoft.com/office/powerpoint/2010/main" val="20703403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extLst>
      <p:ext uri="{BB962C8B-B14F-4D97-AF65-F5344CB8AC3E}">
        <p14:creationId xmlns:p14="http://schemas.microsoft.com/office/powerpoint/2010/main" val="37789300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extLst>
      <p:ext uri="{BB962C8B-B14F-4D97-AF65-F5344CB8AC3E}">
        <p14:creationId xmlns:p14="http://schemas.microsoft.com/office/powerpoint/2010/main" val="1236692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extLst>
      <p:ext uri="{BB962C8B-B14F-4D97-AF65-F5344CB8AC3E}">
        <p14:creationId xmlns:p14="http://schemas.microsoft.com/office/powerpoint/2010/main" val="258835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05B5F-75B8-4913-9389-968260C482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FF19C8E-AA8B-44BF-AFB5-942D3833A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C0495C-5A83-4FE1-92A0-E4DE25CE4C82}"/>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5" name="页脚占位符 4">
            <a:extLst>
              <a:ext uri="{FF2B5EF4-FFF2-40B4-BE49-F238E27FC236}">
                <a16:creationId xmlns:a16="http://schemas.microsoft.com/office/drawing/2014/main" id="{8C3E4B6F-65E7-43B6-B977-B4B63A17EF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302E2E-6E3B-4EC7-B643-CF9F269478AC}"/>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15062306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0F755-DF63-4A89-95B5-B899FD7879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F3A10E-5349-4FB9-9C27-AB5F3BC402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57AF2B-9294-4561-9C1B-FC43C09BC3AC}"/>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5" name="页脚占位符 4">
            <a:extLst>
              <a:ext uri="{FF2B5EF4-FFF2-40B4-BE49-F238E27FC236}">
                <a16:creationId xmlns:a16="http://schemas.microsoft.com/office/drawing/2014/main" id="{A0DBD544-A1CC-482F-8360-22CF09CB54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856417-282A-487B-9181-DD0C85CDA19A}"/>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8346578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487566-FCC8-4A5A-AF4A-3A747648EF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52CA7E-AC35-4E7D-B1CC-596006A8F0C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F438FF-212D-40F7-9B24-092ABDB557FE}"/>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5" name="页脚占位符 4">
            <a:extLst>
              <a:ext uri="{FF2B5EF4-FFF2-40B4-BE49-F238E27FC236}">
                <a16:creationId xmlns:a16="http://schemas.microsoft.com/office/drawing/2014/main" id="{CDA79951-97DA-49F0-9892-37847C1FC1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813EAC-5157-4942-8C40-49BADAF23B1D}"/>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26091107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39699086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326DF-E12B-48F4-BF2D-82758628AF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3FF8D9-0135-4BE2-9C96-FFABB5E66B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014A69-01F2-49A0-B64A-BD11239A6778}"/>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5" name="页脚占位符 4">
            <a:extLst>
              <a:ext uri="{FF2B5EF4-FFF2-40B4-BE49-F238E27FC236}">
                <a16:creationId xmlns:a16="http://schemas.microsoft.com/office/drawing/2014/main" id="{9E202385-B67A-400F-BBBD-6FBA0F3373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E82AEB-BE7D-49A1-BAF5-19A9D16A5A91}"/>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34755840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A0E22-84F7-43F9-8E44-1EA254AFDA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1DD8CC-FD44-43F1-BBF2-9B13A8AA7D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B618BD-8E6E-4A3E-8B17-0A752AE87E7A}"/>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5" name="页脚占位符 4">
            <a:extLst>
              <a:ext uri="{FF2B5EF4-FFF2-40B4-BE49-F238E27FC236}">
                <a16:creationId xmlns:a16="http://schemas.microsoft.com/office/drawing/2014/main" id="{720B0589-2E90-43A1-9549-D1980C34D0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E17B77-4D73-4331-A34C-E72FF534DA99}"/>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307121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64251-E726-4DE5-ACBA-85D18A9E53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DD8489-28F4-49B7-AFAA-13EE776E49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CAB154-C04E-45E9-9591-B2776C2D643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A4E73C-9FDB-4F6B-AA72-9D26CA292464}"/>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6" name="页脚占位符 5">
            <a:extLst>
              <a:ext uri="{FF2B5EF4-FFF2-40B4-BE49-F238E27FC236}">
                <a16:creationId xmlns:a16="http://schemas.microsoft.com/office/drawing/2014/main" id="{99B504D3-C58C-41DC-9855-020AD85296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E11EC8-AE23-4B0C-8F2B-F7BF4E2D316F}"/>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28424356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9B858-70E2-4D83-AD61-7B0E4E28CC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BAB44C-9DD4-415A-BA25-2215945136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0B7FB7-CA6F-4A59-9A9B-459DB3B2AE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14FDC9-ABE9-4D1F-B2EB-4785294CA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5B65A6-31AC-45E2-9919-AF26269A3B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F3FC69-BB67-4DC7-AA05-41F3F1BC61D3}"/>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8" name="页脚占位符 7">
            <a:extLst>
              <a:ext uri="{FF2B5EF4-FFF2-40B4-BE49-F238E27FC236}">
                <a16:creationId xmlns:a16="http://schemas.microsoft.com/office/drawing/2014/main" id="{DF95B5DF-67CD-4A30-A777-3E14AE5C21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954232-D5D1-42CD-9E5C-5C3FC352AAF2}"/>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27633864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26E3D-9644-47AD-B6EA-F146D43169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6A1FEB-FA81-43F0-8B7D-8C3A4219FAE2}"/>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4" name="页脚占位符 3">
            <a:extLst>
              <a:ext uri="{FF2B5EF4-FFF2-40B4-BE49-F238E27FC236}">
                <a16:creationId xmlns:a16="http://schemas.microsoft.com/office/drawing/2014/main" id="{B2649ABF-56DE-461D-8170-8BA41E5398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F896510-F6C9-4EDA-BBD4-BBD8F13C1FE1}"/>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4930624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866BC7-F282-4AA3-B9F5-DE7B7F58EBEB}"/>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3" name="页脚占位符 2">
            <a:extLst>
              <a:ext uri="{FF2B5EF4-FFF2-40B4-BE49-F238E27FC236}">
                <a16:creationId xmlns:a16="http://schemas.microsoft.com/office/drawing/2014/main" id="{0BF2B1E1-AC33-4938-99EA-E3B447ABAF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96F1BB-D9AC-4A51-B03D-2BABE925AD28}"/>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40734810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28BBE-FAF5-4F34-BB32-98DD258FC9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B17F81-7679-42BF-8718-98C71E857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43A433D-8089-4883-9281-72CDE97A9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A43D17-3761-4FAF-AEAE-BF4DF50687D0}"/>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6" name="页脚占位符 5">
            <a:extLst>
              <a:ext uri="{FF2B5EF4-FFF2-40B4-BE49-F238E27FC236}">
                <a16:creationId xmlns:a16="http://schemas.microsoft.com/office/drawing/2014/main" id="{FAF095AF-4AD3-4EF5-8884-47D16F7AA7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1F906D-BE3C-4A97-A615-837BFBBFFDA8}"/>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3502621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0F4D5-82CC-4474-A86E-81F76B9D90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B10E11-ECC4-4E23-9793-D17338939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4CFC470-EC51-4FCB-9C62-402B76779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D188A5-E586-4AB7-AE32-0FA3FEA701F5}"/>
              </a:ext>
            </a:extLst>
          </p:cNvPr>
          <p:cNvSpPr>
            <a:spLocks noGrp="1"/>
          </p:cNvSpPr>
          <p:nvPr>
            <p:ph type="dt" sz="half" idx="10"/>
          </p:nvPr>
        </p:nvSpPr>
        <p:spPr/>
        <p:txBody>
          <a:bodyPr/>
          <a:lstStyle/>
          <a:p>
            <a:fld id="{F1768B33-FEEB-4212-ADD3-FAF9A3FC8F6E}" type="datetimeFigureOut">
              <a:rPr lang="zh-CN" altLang="en-US" smtClean="0"/>
              <a:t>2019/11/28 Thursday</a:t>
            </a:fld>
            <a:endParaRPr lang="zh-CN" altLang="en-US"/>
          </a:p>
        </p:txBody>
      </p:sp>
      <p:sp>
        <p:nvSpPr>
          <p:cNvPr id="6" name="页脚占位符 5">
            <a:extLst>
              <a:ext uri="{FF2B5EF4-FFF2-40B4-BE49-F238E27FC236}">
                <a16:creationId xmlns:a16="http://schemas.microsoft.com/office/drawing/2014/main" id="{4FD6ABF5-6C39-4F6E-A21A-51FDFD2542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DE704B-B9C4-45EC-99AE-A7EE317C596F}"/>
              </a:ext>
            </a:extLst>
          </p:cNvPr>
          <p:cNvSpPr>
            <a:spLocks noGrp="1"/>
          </p:cNvSpPr>
          <p:nvPr>
            <p:ph type="sldNum" sz="quarter" idx="12"/>
          </p:nvPr>
        </p:nvSpPr>
        <p:spPr/>
        <p:txBody>
          <a:body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33300431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099C71-C518-4A60-BD01-D9AAE7DA0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98FF8FF-D727-4323-9437-810FF55B94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00B666-F2A1-4DFA-96A0-1D48CA3F1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68B33-FEEB-4212-ADD3-FAF9A3FC8F6E}" type="datetimeFigureOut">
              <a:rPr lang="zh-CN" altLang="en-US" smtClean="0"/>
              <a:t>2019/11/28 Thursday</a:t>
            </a:fld>
            <a:endParaRPr lang="zh-CN" altLang="en-US"/>
          </a:p>
        </p:txBody>
      </p:sp>
      <p:sp>
        <p:nvSpPr>
          <p:cNvPr id="5" name="页脚占位符 4">
            <a:extLst>
              <a:ext uri="{FF2B5EF4-FFF2-40B4-BE49-F238E27FC236}">
                <a16:creationId xmlns:a16="http://schemas.microsoft.com/office/drawing/2014/main" id="{0AA89C38-A5EB-4154-BF4A-59844DBB8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1B13EB-7C8E-4BBE-8088-2C6CC63A72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EF516-7632-4B4A-A723-432FF1A8B4F5}" type="slidenum">
              <a:rPr lang="zh-CN" altLang="en-US" smtClean="0"/>
              <a:t>‹#›</a:t>
            </a:fld>
            <a:endParaRPr lang="zh-CN" altLang="en-US"/>
          </a:p>
        </p:txBody>
      </p:sp>
    </p:spTree>
    <p:extLst>
      <p:ext uri="{BB962C8B-B14F-4D97-AF65-F5344CB8AC3E}">
        <p14:creationId xmlns:p14="http://schemas.microsoft.com/office/powerpoint/2010/main" val="233764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hyperlink" Target="http://www.baidu.com/" TargetMode="External"/><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Rectangle 3"/>
          <p:cNvSpPr txBox="1">
            <a:spLocks noChangeArrowheads="1"/>
          </p:cNvSpPr>
          <p:nvPr/>
        </p:nvSpPr>
        <p:spPr>
          <a:xfrm>
            <a:off x="4430476" y="2380097"/>
            <a:ext cx="6051066" cy="1345907"/>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8000" b="1" dirty="0">
                <a:solidFill>
                  <a:srgbClr val="354A5D"/>
                </a:solidFill>
                <a:latin typeface="微软雅黑" panose="020B0503020204020204" pitchFamily="34" charset="-122"/>
                <a:ea typeface="微软雅黑" panose="020B0503020204020204" pitchFamily="34" charset="-122"/>
              </a:rPr>
              <a:t>Python</a:t>
            </a:r>
            <a:r>
              <a:rPr lang="zh-CN" altLang="en-US" sz="8000" b="1" dirty="0">
                <a:solidFill>
                  <a:srgbClr val="354A5D"/>
                </a:solidFill>
                <a:latin typeface="微软雅黑" panose="020B0503020204020204" pitchFamily="34" charset="-122"/>
                <a:ea typeface="微软雅黑" panose="020B0503020204020204" pitchFamily="34" charset="-122"/>
              </a:rPr>
              <a:t>基础</a:t>
            </a:r>
          </a:p>
        </p:txBody>
      </p:sp>
      <p:sp>
        <p:nvSpPr>
          <p:cNvPr id="534" name="KSO_Shape"/>
          <p:cNvSpPr>
            <a:spLocks/>
          </p:cNvSpPr>
          <p:nvPr/>
        </p:nvSpPr>
        <p:spPr bwMode="auto">
          <a:xfrm>
            <a:off x="9694048" y="5680691"/>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354A5D"/>
          </a:solidFill>
          <a:ln>
            <a:noFill/>
          </a:ln>
        </p:spPr>
        <p:txBody>
          <a:bodyPr anchor="ctr">
            <a:scene3d>
              <a:camera prst="orthographicFront"/>
              <a:lightRig rig="threePt" dir="t"/>
            </a:scene3d>
            <a:sp3d>
              <a:contourClr>
                <a:srgbClr val="FFFFFF"/>
              </a:contourClr>
            </a:sp3d>
          </a:bodyPr>
          <a:lstStyle/>
          <a:p>
            <a:pPr algn="ctr">
              <a:defRPr/>
            </a:pPr>
            <a:endParaRPr lang="zh-CN" altLang="en-US" sz="1351">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35" name="组合 534"/>
          <p:cNvGrpSpPr/>
          <p:nvPr/>
        </p:nvGrpSpPr>
        <p:grpSpPr>
          <a:xfrm>
            <a:off x="9911620" y="5616488"/>
            <a:ext cx="2025473" cy="338554"/>
            <a:chOff x="6046989" y="3947708"/>
            <a:chExt cx="2025473" cy="338554"/>
          </a:xfrm>
        </p:grpSpPr>
        <p:sp>
          <p:nvSpPr>
            <p:cNvPr id="536" name="TextBox 143"/>
            <p:cNvSpPr txBox="1"/>
            <p:nvPr/>
          </p:nvSpPr>
          <p:spPr>
            <a:xfrm>
              <a:off x="6046989" y="3947708"/>
              <a:ext cx="202547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分享人：石洪玉</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537" name="直接连接符 536"/>
            <p:cNvCxnSpPr/>
            <p:nvPr/>
          </p:nvCxnSpPr>
          <p:spPr>
            <a:xfrm>
              <a:off x="6118427" y="4280892"/>
              <a:ext cx="1584176"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pSp>
      <p:sp>
        <p:nvSpPr>
          <p:cNvPr id="538" name="KSO_Shape"/>
          <p:cNvSpPr>
            <a:spLocks/>
          </p:cNvSpPr>
          <p:nvPr/>
        </p:nvSpPr>
        <p:spPr bwMode="auto">
          <a:xfrm>
            <a:off x="9672191" y="6184747"/>
            <a:ext cx="260715" cy="19510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354A5D"/>
          </a:solidFill>
          <a:ln>
            <a:noFill/>
          </a:ln>
        </p:spPr>
        <p:txBody>
          <a:bodyPr bIns="360000" anchor="ctr">
            <a:scene3d>
              <a:camera prst="orthographicFront"/>
              <a:lightRig rig="threePt" dir="t"/>
            </a:scene3d>
            <a:sp3d>
              <a:contourClr>
                <a:srgbClr val="FFFFFF"/>
              </a:contourClr>
            </a:sp3d>
          </a:bodyPr>
          <a:lstStyle/>
          <a:p>
            <a:pPr algn="ctr">
              <a:defRPr/>
            </a:pPr>
            <a:endParaRPr lang="zh-CN" altLang="en-US" sz="135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39" name="组合 538"/>
          <p:cNvGrpSpPr/>
          <p:nvPr/>
        </p:nvGrpSpPr>
        <p:grpSpPr>
          <a:xfrm>
            <a:off x="9957978" y="6026488"/>
            <a:ext cx="2054989" cy="353367"/>
            <a:chOff x="6093347" y="4357700"/>
            <a:chExt cx="2054989" cy="353367"/>
          </a:xfrm>
        </p:grpSpPr>
        <p:cxnSp>
          <p:nvCxnSpPr>
            <p:cNvPr id="540" name="直接连接符 539"/>
            <p:cNvCxnSpPr/>
            <p:nvPr/>
          </p:nvCxnSpPr>
          <p:spPr>
            <a:xfrm>
              <a:off x="6126047" y="4711067"/>
              <a:ext cx="1584176"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541" name="TextBox 148"/>
            <p:cNvSpPr txBox="1"/>
            <p:nvPr/>
          </p:nvSpPr>
          <p:spPr>
            <a:xfrm>
              <a:off x="6093347" y="4357700"/>
              <a:ext cx="2054989"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电脑爱好者协会</a:t>
              </a:r>
            </a:p>
          </p:txBody>
        </p:sp>
      </p:grpSp>
      <p:pic>
        <p:nvPicPr>
          <p:cNvPr id="3" name="图片 2">
            <a:extLst>
              <a:ext uri="{FF2B5EF4-FFF2-40B4-BE49-F238E27FC236}">
                <a16:creationId xmlns:a16="http://schemas.microsoft.com/office/drawing/2014/main" id="{861F3D49-4D19-4E84-B449-5125DE3D7340}"/>
              </a:ext>
            </a:extLst>
          </p:cNvPr>
          <p:cNvPicPr>
            <a:picLocks noChangeAspect="1"/>
          </p:cNvPicPr>
          <p:nvPr/>
        </p:nvPicPr>
        <p:blipFill>
          <a:blip r:embed="rId3"/>
          <a:stretch>
            <a:fillRect/>
          </a:stretch>
        </p:blipFill>
        <p:spPr>
          <a:xfrm>
            <a:off x="2147008" y="2099605"/>
            <a:ext cx="2080034" cy="203080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527"/>
                                        </p:tgtEl>
                                        <p:attrNameLst>
                                          <p:attrName>style.visibility</p:attrName>
                                        </p:attrNameLst>
                                      </p:cBhvr>
                                      <p:to>
                                        <p:strVal val="visible"/>
                                      </p:to>
                                    </p:set>
                                    <p:anim calcmode="lin" valueType="num">
                                      <p:cBhvr>
                                        <p:cTn id="13" dur="500" fill="hold"/>
                                        <p:tgtEl>
                                          <p:spTgt spid="52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27"/>
                                        </p:tgtEl>
                                        <p:attrNameLst>
                                          <p:attrName>ppt_y</p:attrName>
                                        </p:attrNameLst>
                                      </p:cBhvr>
                                      <p:tavLst>
                                        <p:tav tm="0">
                                          <p:val>
                                            <p:strVal val="#ppt_y"/>
                                          </p:val>
                                        </p:tav>
                                        <p:tav tm="100000">
                                          <p:val>
                                            <p:strVal val="#ppt_y"/>
                                          </p:val>
                                        </p:tav>
                                      </p:tavLst>
                                    </p:anim>
                                    <p:anim calcmode="lin" valueType="num">
                                      <p:cBhvr>
                                        <p:cTn id="15" dur="500" fill="hold"/>
                                        <p:tgtEl>
                                          <p:spTgt spid="52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2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27"/>
                                        </p:tgtEl>
                                      </p:cBhvr>
                                    </p:animEffect>
                                  </p:childTnLst>
                                </p:cTn>
                              </p:par>
                            </p:childTnLst>
                          </p:cTn>
                        </p:par>
                        <p:par>
                          <p:cTn id="18" fill="hold">
                            <p:stCondLst>
                              <p:cond delay="1350"/>
                            </p:stCondLst>
                            <p:childTnLst>
                              <p:par>
                                <p:cTn id="19" presetID="53" presetClass="entr" presetSubtype="16" fill="hold" grpId="0" nodeType="afterEffect">
                                  <p:stCondLst>
                                    <p:cond delay="0"/>
                                  </p:stCondLst>
                                  <p:childTnLst>
                                    <p:set>
                                      <p:cBhvr>
                                        <p:cTn id="20" dur="1" fill="hold">
                                          <p:stCondLst>
                                            <p:cond delay="0"/>
                                          </p:stCondLst>
                                        </p:cTn>
                                        <p:tgtEl>
                                          <p:spTgt spid="534"/>
                                        </p:tgtEl>
                                        <p:attrNameLst>
                                          <p:attrName>style.visibility</p:attrName>
                                        </p:attrNameLst>
                                      </p:cBhvr>
                                      <p:to>
                                        <p:strVal val="visible"/>
                                      </p:to>
                                    </p:set>
                                    <p:anim calcmode="lin" valueType="num">
                                      <p:cBhvr>
                                        <p:cTn id="21" dur="500" fill="hold"/>
                                        <p:tgtEl>
                                          <p:spTgt spid="534"/>
                                        </p:tgtEl>
                                        <p:attrNameLst>
                                          <p:attrName>ppt_w</p:attrName>
                                        </p:attrNameLst>
                                      </p:cBhvr>
                                      <p:tavLst>
                                        <p:tav tm="0">
                                          <p:val>
                                            <p:fltVal val="0"/>
                                          </p:val>
                                        </p:tav>
                                        <p:tav tm="100000">
                                          <p:val>
                                            <p:strVal val="#ppt_w"/>
                                          </p:val>
                                        </p:tav>
                                      </p:tavLst>
                                    </p:anim>
                                    <p:anim calcmode="lin" valueType="num">
                                      <p:cBhvr>
                                        <p:cTn id="22" dur="500" fill="hold"/>
                                        <p:tgtEl>
                                          <p:spTgt spid="534"/>
                                        </p:tgtEl>
                                        <p:attrNameLst>
                                          <p:attrName>ppt_h</p:attrName>
                                        </p:attrNameLst>
                                      </p:cBhvr>
                                      <p:tavLst>
                                        <p:tav tm="0">
                                          <p:val>
                                            <p:fltVal val="0"/>
                                          </p:val>
                                        </p:tav>
                                        <p:tav tm="100000">
                                          <p:val>
                                            <p:strVal val="#ppt_h"/>
                                          </p:val>
                                        </p:tav>
                                      </p:tavLst>
                                    </p:anim>
                                    <p:animEffect transition="in" filter="fade">
                                      <p:cBhvr>
                                        <p:cTn id="23" dur="500"/>
                                        <p:tgtEl>
                                          <p:spTgt spid="534"/>
                                        </p:tgtEl>
                                      </p:cBhvr>
                                    </p:animEffect>
                                  </p:childTnLst>
                                </p:cTn>
                              </p:par>
                            </p:childTnLst>
                          </p:cTn>
                        </p:par>
                        <p:par>
                          <p:cTn id="24" fill="hold">
                            <p:stCondLst>
                              <p:cond delay="1850"/>
                            </p:stCondLst>
                            <p:childTnLst>
                              <p:par>
                                <p:cTn id="25" presetID="22" presetClass="entr" presetSubtype="8" fill="hold" nodeType="afterEffect">
                                  <p:stCondLst>
                                    <p:cond delay="0"/>
                                  </p:stCondLst>
                                  <p:childTnLst>
                                    <p:set>
                                      <p:cBhvr>
                                        <p:cTn id="26" dur="1" fill="hold">
                                          <p:stCondLst>
                                            <p:cond delay="0"/>
                                          </p:stCondLst>
                                        </p:cTn>
                                        <p:tgtEl>
                                          <p:spTgt spid="535"/>
                                        </p:tgtEl>
                                        <p:attrNameLst>
                                          <p:attrName>style.visibility</p:attrName>
                                        </p:attrNameLst>
                                      </p:cBhvr>
                                      <p:to>
                                        <p:strVal val="visible"/>
                                      </p:to>
                                    </p:set>
                                    <p:animEffect transition="in" filter="wipe(left)">
                                      <p:cBhvr>
                                        <p:cTn id="27" dur="500"/>
                                        <p:tgtEl>
                                          <p:spTgt spid="535"/>
                                        </p:tgtEl>
                                      </p:cBhvr>
                                    </p:animEffect>
                                  </p:childTnLst>
                                </p:cTn>
                              </p:par>
                            </p:childTnLst>
                          </p:cTn>
                        </p:par>
                        <p:par>
                          <p:cTn id="28" fill="hold">
                            <p:stCondLst>
                              <p:cond delay="2350"/>
                            </p:stCondLst>
                            <p:childTnLst>
                              <p:par>
                                <p:cTn id="29" presetID="53" presetClass="entr" presetSubtype="16" fill="hold" grpId="0" nodeType="afterEffect">
                                  <p:stCondLst>
                                    <p:cond delay="0"/>
                                  </p:stCondLst>
                                  <p:childTnLst>
                                    <p:set>
                                      <p:cBhvr>
                                        <p:cTn id="30" dur="1" fill="hold">
                                          <p:stCondLst>
                                            <p:cond delay="0"/>
                                          </p:stCondLst>
                                        </p:cTn>
                                        <p:tgtEl>
                                          <p:spTgt spid="538"/>
                                        </p:tgtEl>
                                        <p:attrNameLst>
                                          <p:attrName>style.visibility</p:attrName>
                                        </p:attrNameLst>
                                      </p:cBhvr>
                                      <p:to>
                                        <p:strVal val="visible"/>
                                      </p:to>
                                    </p:set>
                                    <p:anim calcmode="lin" valueType="num">
                                      <p:cBhvr>
                                        <p:cTn id="31" dur="500" fill="hold"/>
                                        <p:tgtEl>
                                          <p:spTgt spid="538"/>
                                        </p:tgtEl>
                                        <p:attrNameLst>
                                          <p:attrName>ppt_w</p:attrName>
                                        </p:attrNameLst>
                                      </p:cBhvr>
                                      <p:tavLst>
                                        <p:tav tm="0">
                                          <p:val>
                                            <p:fltVal val="0"/>
                                          </p:val>
                                        </p:tav>
                                        <p:tav tm="100000">
                                          <p:val>
                                            <p:strVal val="#ppt_w"/>
                                          </p:val>
                                        </p:tav>
                                      </p:tavLst>
                                    </p:anim>
                                    <p:anim calcmode="lin" valueType="num">
                                      <p:cBhvr>
                                        <p:cTn id="32" dur="500" fill="hold"/>
                                        <p:tgtEl>
                                          <p:spTgt spid="538"/>
                                        </p:tgtEl>
                                        <p:attrNameLst>
                                          <p:attrName>ppt_h</p:attrName>
                                        </p:attrNameLst>
                                      </p:cBhvr>
                                      <p:tavLst>
                                        <p:tav tm="0">
                                          <p:val>
                                            <p:fltVal val="0"/>
                                          </p:val>
                                        </p:tav>
                                        <p:tav tm="100000">
                                          <p:val>
                                            <p:strVal val="#ppt_h"/>
                                          </p:val>
                                        </p:tav>
                                      </p:tavLst>
                                    </p:anim>
                                    <p:animEffect transition="in" filter="fade">
                                      <p:cBhvr>
                                        <p:cTn id="33" dur="500"/>
                                        <p:tgtEl>
                                          <p:spTgt spid="538"/>
                                        </p:tgtEl>
                                      </p:cBhvr>
                                    </p:animEffect>
                                  </p:childTnLst>
                                </p:cTn>
                              </p:par>
                            </p:childTnLst>
                          </p:cTn>
                        </p:par>
                        <p:par>
                          <p:cTn id="34" fill="hold">
                            <p:stCondLst>
                              <p:cond delay="2850"/>
                            </p:stCondLst>
                            <p:childTnLst>
                              <p:par>
                                <p:cTn id="35" presetID="22" presetClass="entr" presetSubtype="8" fill="hold" nodeType="afterEffect">
                                  <p:stCondLst>
                                    <p:cond delay="0"/>
                                  </p:stCondLst>
                                  <p:childTnLst>
                                    <p:set>
                                      <p:cBhvr>
                                        <p:cTn id="36" dur="1" fill="hold">
                                          <p:stCondLst>
                                            <p:cond delay="0"/>
                                          </p:stCondLst>
                                        </p:cTn>
                                        <p:tgtEl>
                                          <p:spTgt spid="539"/>
                                        </p:tgtEl>
                                        <p:attrNameLst>
                                          <p:attrName>style.visibility</p:attrName>
                                        </p:attrNameLst>
                                      </p:cBhvr>
                                      <p:to>
                                        <p:strVal val="visible"/>
                                      </p:to>
                                    </p:set>
                                    <p:animEffect transition="in" filter="wipe(left)">
                                      <p:cBhvr>
                                        <p:cTn id="37"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utoUpdateAnimBg="0"/>
      <p:bldP spid="534" grpId="0" animBg="1"/>
      <p:bldP spid="53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1.0</a:t>
            </a:r>
            <a:r>
              <a:rPr lang="zh-CN" altLang="en-US" b="1" dirty="0">
                <a:solidFill>
                  <a:srgbClr val="354A5D"/>
                </a:solidFill>
                <a:latin typeface="微软雅黑" panose="020B0503020204020204" pitchFamily="34" charset="-122"/>
                <a:ea typeface="微软雅黑" panose="020B0503020204020204" pitchFamily="34" charset="-122"/>
              </a:rPr>
              <a:t>命名规则</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在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里，标识符由字母、数字、下划线组成。</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在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中，所有标识符可以包括英文、数字以及下划线</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(_)</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，但不能以数字开头。</a:t>
            </a: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中的标识符是区分大小写的。</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关键字（保留字）不能被用作变量名</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133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07</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2031325"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模块</a:t>
            </a:r>
          </a:p>
        </p:txBody>
      </p:sp>
      <p:cxnSp>
        <p:nvCxnSpPr>
          <p:cNvPr id="22" name="直接连接符 21"/>
          <p:cNvCxnSpPr>
            <a:cxnSpLocks/>
          </p:cNvCxnSpPr>
          <p:nvPr/>
        </p:nvCxnSpPr>
        <p:spPr>
          <a:xfrm>
            <a:off x="5536918" y="3768520"/>
            <a:ext cx="579660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3" y="3894512"/>
            <a:ext cx="758372" cy="379656"/>
            <a:chOff x="1694389" y="3210530"/>
            <a:chExt cx="568779"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496771"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模块</a:t>
              </a:r>
            </a:p>
          </p:txBody>
        </p:sp>
      </p:grpSp>
      <p:grpSp>
        <p:nvGrpSpPr>
          <p:cNvPr id="26" name="组合 25"/>
          <p:cNvGrpSpPr/>
          <p:nvPr/>
        </p:nvGrpSpPr>
        <p:grpSpPr>
          <a:xfrm>
            <a:off x="7455462" y="3894512"/>
            <a:ext cx="1540123" cy="379656"/>
            <a:chOff x="1694389" y="3537387"/>
            <a:chExt cx="1155094"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1083086"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import</a:t>
              </a:r>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语句</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3DC2D5A-5337-4193-A495-5A66513AB573}"/>
              </a:ext>
            </a:extLst>
          </p:cNvPr>
          <p:cNvGrpSpPr/>
          <p:nvPr/>
        </p:nvGrpSpPr>
        <p:grpSpPr>
          <a:xfrm>
            <a:off x="9596672" y="3894512"/>
            <a:ext cx="1829178" cy="379656"/>
            <a:chOff x="1694389" y="4211992"/>
            <a:chExt cx="1371884" cy="284742"/>
          </a:xfrm>
        </p:grpSpPr>
        <p:sp>
          <p:nvSpPr>
            <p:cNvPr id="39" name="矩形 38">
              <a:extLst>
                <a:ext uri="{FF2B5EF4-FFF2-40B4-BE49-F238E27FC236}">
                  <a16:creationId xmlns:a16="http://schemas.microsoft.com/office/drawing/2014/main" id="{9041302A-9E48-4721-88D3-8B317D2DC2A2}"/>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0" name="TextBox 23">
              <a:extLst>
                <a:ext uri="{FF2B5EF4-FFF2-40B4-BE49-F238E27FC236}">
                  <a16:creationId xmlns:a16="http://schemas.microsoft.com/office/drawing/2014/main" id="{37E5864D-5DC1-4175-AE7A-D9D2FE0A48A4}"/>
                </a:ext>
              </a:extLst>
            </p:cNvPr>
            <p:cNvSpPr txBox="1"/>
            <p:nvPr/>
          </p:nvSpPr>
          <p:spPr>
            <a:xfrm>
              <a:off x="1766397" y="4211992"/>
              <a:ext cx="1299876"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__name__</a:t>
              </a:r>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属性</a:t>
              </a:r>
            </a:p>
          </p:txBody>
        </p:sp>
      </p:grpSp>
    </p:spTree>
    <p:extLst>
      <p:ext uri="{BB962C8B-B14F-4D97-AF65-F5344CB8AC3E}">
        <p14:creationId xmlns:p14="http://schemas.microsoft.com/office/powerpoint/2010/main" val="33919087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anim calcmode="lin" valueType="num">
                                      <p:cBhvr>
                                        <p:cTn id="30" dur="500" fill="hold"/>
                                        <p:tgtEl>
                                          <p:spTgt spid="38"/>
                                        </p:tgtEl>
                                        <p:attrNameLst>
                                          <p:attrName>ppt_x</p:attrName>
                                        </p:attrNameLst>
                                      </p:cBhvr>
                                      <p:tavLst>
                                        <p:tav tm="0">
                                          <p:val>
                                            <p:strVal val="#ppt_x"/>
                                          </p:val>
                                        </p:tav>
                                        <p:tav tm="100000">
                                          <p:val>
                                            <p:strVal val="#ppt_x"/>
                                          </p:val>
                                        </p:tav>
                                      </p:tavLst>
                                    </p:anim>
                                    <p:anim calcmode="lin" valueType="num">
                                      <p:cBhvr>
                                        <p:cTn id="31" dur="500" fill="hold"/>
                                        <p:tgtEl>
                                          <p:spTgt spid="38"/>
                                        </p:tgtEl>
                                        <p:attrNameLst>
                                          <p:attrName>ppt_y</p:attrName>
                                        </p:attrNameLst>
                                      </p:cBhvr>
                                      <p:tavLst>
                                        <p:tav tm="0">
                                          <p:val>
                                            <p:strVal val="#ppt_y+.1"/>
                                          </p:val>
                                        </p:tav>
                                        <p:tav tm="100000">
                                          <p:val>
                                            <p:strVal val="#ppt_y"/>
                                          </p:val>
                                        </p:tav>
                                      </p:tavLst>
                                    </p:anim>
                                  </p:childTnLst>
                                </p:cTn>
                              </p:par>
                            </p:childTnLst>
                          </p:cTn>
                        </p:par>
                        <p:par>
                          <p:cTn id="32" fill="hold">
                            <p:stCondLst>
                              <p:cond delay="1700"/>
                            </p:stCondLst>
                            <p:childTnLst>
                              <p:par>
                                <p:cTn id="33" presetID="2" presetClass="entr" presetSubtype="9"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100" fill="hold"/>
                                        <p:tgtEl>
                                          <p:spTgt spid="35"/>
                                        </p:tgtEl>
                                        <p:attrNameLst>
                                          <p:attrName>ppt_x</p:attrName>
                                        </p:attrNameLst>
                                      </p:cBhvr>
                                      <p:tavLst>
                                        <p:tav tm="0">
                                          <p:val>
                                            <p:strVal val="0-#ppt_w/2"/>
                                          </p:val>
                                        </p:tav>
                                        <p:tav tm="100000">
                                          <p:val>
                                            <p:strVal val="#ppt_x"/>
                                          </p:val>
                                        </p:tav>
                                      </p:tavLst>
                                    </p:anim>
                                    <p:anim calcmode="lin" valueType="num">
                                      <p:cBhvr additive="base">
                                        <p:cTn id="36" dur="1100" fill="hold"/>
                                        <p:tgtEl>
                                          <p:spTgt spid="35"/>
                                        </p:tgtEl>
                                        <p:attrNameLst>
                                          <p:attrName>ppt_y</p:attrName>
                                        </p:attrNameLst>
                                      </p:cBhvr>
                                      <p:tavLst>
                                        <p:tav tm="0">
                                          <p:val>
                                            <p:strVal val="0-#ppt_h/2"/>
                                          </p:val>
                                        </p:tav>
                                        <p:tav tm="100000">
                                          <p:val>
                                            <p:strVal val="#ppt_y"/>
                                          </p:val>
                                        </p:tav>
                                      </p:tavLst>
                                    </p:anim>
                                  </p:childTnLst>
                                </p:cTn>
                              </p:par>
                              <p:par>
                                <p:cTn id="37" presetID="8" presetClass="emph" presetSubtype="0" fill="hold" grpId="1" nodeType="withEffect">
                                  <p:stCondLst>
                                    <p:cond delay="0"/>
                                  </p:stCondLst>
                                  <p:childTnLst>
                                    <p:animRot by="21600000">
                                      <p:cBhvr>
                                        <p:cTn id="38" dur="1100" fill="hold"/>
                                        <p:tgtEl>
                                          <p:spTgt spid="35"/>
                                        </p:tgtEl>
                                        <p:attrNameLst>
                                          <p:attrName>r</p:attrName>
                                        </p:attrNameLst>
                                      </p:cBhvr>
                                    </p:animRot>
                                  </p:childTnLst>
                                </p:cTn>
                              </p:par>
                              <p:par>
                                <p:cTn id="39" presetID="2" presetClass="entr" presetSubtype="9" fill="hold" grpId="0" nodeType="withEffect">
                                  <p:stCondLst>
                                    <p:cond delay="60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100" fill="hold"/>
                                        <p:tgtEl>
                                          <p:spTgt spid="36"/>
                                        </p:tgtEl>
                                        <p:attrNameLst>
                                          <p:attrName>ppt_x</p:attrName>
                                        </p:attrNameLst>
                                      </p:cBhvr>
                                      <p:tavLst>
                                        <p:tav tm="0">
                                          <p:val>
                                            <p:strVal val="0-#ppt_w/2"/>
                                          </p:val>
                                        </p:tav>
                                        <p:tav tm="100000">
                                          <p:val>
                                            <p:strVal val="#ppt_x"/>
                                          </p:val>
                                        </p:tav>
                                      </p:tavLst>
                                    </p:anim>
                                    <p:anim calcmode="lin" valueType="num">
                                      <p:cBhvr additive="base">
                                        <p:cTn id="42" dur="1100" fill="hold"/>
                                        <p:tgtEl>
                                          <p:spTgt spid="36"/>
                                        </p:tgtEl>
                                        <p:attrNameLst>
                                          <p:attrName>ppt_y</p:attrName>
                                        </p:attrNameLst>
                                      </p:cBhvr>
                                      <p:tavLst>
                                        <p:tav tm="0">
                                          <p:val>
                                            <p:strVal val="0-#ppt_h/2"/>
                                          </p:val>
                                        </p:tav>
                                        <p:tav tm="100000">
                                          <p:val>
                                            <p:strVal val="#ppt_y"/>
                                          </p:val>
                                        </p:tav>
                                      </p:tavLst>
                                    </p:anim>
                                  </p:childTnLst>
                                </p:cTn>
                              </p:par>
                              <p:par>
                                <p:cTn id="43" presetID="8" presetClass="emph" presetSubtype="0" fill="hold" grpId="1" nodeType="withEffect">
                                  <p:stCondLst>
                                    <p:cond delay="600"/>
                                  </p:stCondLst>
                                  <p:childTnLst>
                                    <p:animRot by="21600000">
                                      <p:cBhvr>
                                        <p:cTn id="44" dur="1100" fill="hold"/>
                                        <p:tgtEl>
                                          <p:spTgt spid="36"/>
                                        </p:tgtEl>
                                        <p:attrNameLst>
                                          <p:attrName>r</p:attrName>
                                        </p:attrNameLst>
                                      </p:cBhvr>
                                    </p:animRot>
                                  </p:childTnLst>
                                </p:cTn>
                              </p:par>
                              <p:par>
                                <p:cTn id="45" presetID="2" presetClass="entr" presetSubtype="9" fill="hold" grpId="0" nodeType="withEffect">
                                  <p:stCondLst>
                                    <p:cond delay="120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1100" fill="hold"/>
                                        <p:tgtEl>
                                          <p:spTgt spid="37"/>
                                        </p:tgtEl>
                                        <p:attrNameLst>
                                          <p:attrName>ppt_x</p:attrName>
                                        </p:attrNameLst>
                                      </p:cBhvr>
                                      <p:tavLst>
                                        <p:tav tm="0">
                                          <p:val>
                                            <p:strVal val="0-#ppt_w/2"/>
                                          </p:val>
                                        </p:tav>
                                        <p:tav tm="100000">
                                          <p:val>
                                            <p:strVal val="#ppt_x"/>
                                          </p:val>
                                        </p:tav>
                                      </p:tavLst>
                                    </p:anim>
                                    <p:anim calcmode="lin" valueType="num">
                                      <p:cBhvr additive="base">
                                        <p:cTn id="48" dur="1100" fill="hold"/>
                                        <p:tgtEl>
                                          <p:spTgt spid="37"/>
                                        </p:tgtEl>
                                        <p:attrNameLst>
                                          <p:attrName>ppt_y</p:attrName>
                                        </p:attrNameLst>
                                      </p:cBhvr>
                                      <p:tavLst>
                                        <p:tav tm="0">
                                          <p:val>
                                            <p:strVal val="0-#ppt_h/2"/>
                                          </p:val>
                                        </p:tav>
                                        <p:tav tm="100000">
                                          <p:val>
                                            <p:strVal val="#ppt_y"/>
                                          </p:val>
                                        </p:tav>
                                      </p:tavLst>
                                    </p:anim>
                                  </p:childTnLst>
                                </p:cTn>
                              </p:par>
                              <p:par>
                                <p:cTn id="49" presetID="8" presetClass="emph" presetSubtype="0" fill="hold" grpId="1" nodeType="withEffect">
                                  <p:stCondLst>
                                    <p:cond delay="1200"/>
                                  </p:stCondLst>
                                  <p:childTnLst>
                                    <p:animRot by="21600000">
                                      <p:cBhvr>
                                        <p:cTn id="50" dur="1100" fill="hold"/>
                                        <p:tgtEl>
                                          <p:spTgt spid="37"/>
                                        </p:tgtEl>
                                        <p:attrNameLst>
                                          <p:attrName>r</p:attrName>
                                        </p:attrNameLst>
                                      </p:cBhvr>
                                    </p:animRot>
                                  </p:childTnLst>
                                </p:cTn>
                              </p:par>
                              <p:par>
                                <p:cTn id="51" presetID="2" presetClass="entr" presetSubtype="9" fill="hold" grpId="0" nodeType="withEffect">
                                  <p:stCondLst>
                                    <p:cond delay="60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1100" fill="hold"/>
                                        <p:tgtEl>
                                          <p:spTgt spid="19"/>
                                        </p:tgtEl>
                                        <p:attrNameLst>
                                          <p:attrName>ppt_x</p:attrName>
                                        </p:attrNameLst>
                                      </p:cBhvr>
                                      <p:tavLst>
                                        <p:tav tm="0">
                                          <p:val>
                                            <p:strVal val="0-#ppt_w/2"/>
                                          </p:val>
                                        </p:tav>
                                        <p:tav tm="100000">
                                          <p:val>
                                            <p:strVal val="#ppt_x"/>
                                          </p:val>
                                        </p:tav>
                                      </p:tavLst>
                                    </p:anim>
                                    <p:anim calcmode="lin" valueType="num">
                                      <p:cBhvr additive="base">
                                        <p:cTn id="54" dur="1100" fill="hold"/>
                                        <p:tgtEl>
                                          <p:spTgt spid="19"/>
                                        </p:tgtEl>
                                        <p:attrNameLst>
                                          <p:attrName>ppt_y</p:attrName>
                                        </p:attrNameLst>
                                      </p:cBhvr>
                                      <p:tavLst>
                                        <p:tav tm="0">
                                          <p:val>
                                            <p:strVal val="0-#ppt_h/2"/>
                                          </p:val>
                                        </p:tav>
                                        <p:tav tm="100000">
                                          <p:val>
                                            <p:strVal val="#ppt_y"/>
                                          </p:val>
                                        </p:tav>
                                      </p:tavLst>
                                    </p:anim>
                                  </p:childTnLst>
                                </p:cTn>
                              </p:par>
                              <p:par>
                                <p:cTn id="55" presetID="8" presetClass="emph" presetSubtype="0" fill="hold" grpId="1" nodeType="withEffect">
                                  <p:stCondLst>
                                    <p:cond delay="700"/>
                                  </p:stCondLst>
                                  <p:childTnLst>
                                    <p:animRot by="21600000">
                                      <p:cBhvr>
                                        <p:cTn id="56"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7.0 </a:t>
            </a:r>
            <a:r>
              <a:rPr lang="zh-CN" altLang="en-US" b="1" dirty="0">
                <a:solidFill>
                  <a:srgbClr val="354A5D"/>
                </a:solidFill>
                <a:latin typeface="微软雅黑" panose="020B0503020204020204" pitchFamily="34" charset="-122"/>
                <a:ea typeface="微软雅黑" panose="020B0503020204020204" pitchFamily="34" charset="-122"/>
              </a:rPr>
              <a:t>模块</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961289"/>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模块是一个包含所有定义了函数和变量的文件，其扩展名是</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000" dirty="0" err="1">
                <a:solidFill>
                  <a:schemeClr val="tx1">
                    <a:lumMod val="85000"/>
                    <a:lumOff val="15000"/>
                  </a:schemeClr>
                </a:solidFill>
                <a:latin typeface="微软雅黑" pitchFamily="34" charset="-122"/>
                <a:ea typeface="微软雅黑" pitchFamily="34" charset="-122"/>
                <a:sym typeface="微软雅黑" pitchFamily="34" charset="-122"/>
              </a:rPr>
              <a:t>py</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。模块可以被其他的</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Python</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程序引入，以使用该模块中的函数方法等。</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7485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7.1 import</a:t>
            </a:r>
            <a:r>
              <a:rPr lang="zh-CN" altLang="en-US" b="1" dirty="0">
                <a:solidFill>
                  <a:srgbClr val="354A5D"/>
                </a:solidFill>
                <a:latin typeface="微软雅黑" panose="020B0503020204020204" pitchFamily="34" charset="-122"/>
                <a:ea typeface="微软雅黑" panose="020B0503020204020204" pitchFamily="34" charset="-122"/>
              </a:rPr>
              <a:t>语句</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4EF7E2BC-1D3C-4385-9592-9640FABE4E9E}"/>
              </a:ext>
            </a:extLst>
          </p:cNvPr>
          <p:cNvGraphicFramePr>
            <a:graphicFrameLocks noGrp="1"/>
          </p:cNvGraphicFramePr>
          <p:nvPr>
            <p:extLst>
              <p:ext uri="{D42A27DB-BD31-4B8C-83A1-F6EECF244321}">
                <p14:modId xmlns:p14="http://schemas.microsoft.com/office/powerpoint/2010/main" val="3649302884"/>
              </p:ext>
            </p:extLst>
          </p:nvPr>
        </p:nvGraphicFramePr>
        <p:xfrm>
          <a:off x="1305164" y="2214912"/>
          <a:ext cx="9934338" cy="1483360"/>
        </p:xfrm>
        <a:graphic>
          <a:graphicData uri="http://schemas.openxmlformats.org/drawingml/2006/table">
            <a:tbl>
              <a:tblPr firstRow="1" bandRow="1">
                <a:tableStyleId>{F5AB1C69-6EDB-4FF4-983F-18BD219EF322}</a:tableStyleId>
              </a:tblPr>
              <a:tblGrid>
                <a:gridCol w="4533449">
                  <a:extLst>
                    <a:ext uri="{9D8B030D-6E8A-4147-A177-3AD203B41FA5}">
                      <a16:colId xmlns:a16="http://schemas.microsoft.com/office/drawing/2014/main" val="980826482"/>
                    </a:ext>
                  </a:extLst>
                </a:gridCol>
                <a:gridCol w="2348784">
                  <a:extLst>
                    <a:ext uri="{9D8B030D-6E8A-4147-A177-3AD203B41FA5}">
                      <a16:colId xmlns:a16="http://schemas.microsoft.com/office/drawing/2014/main" val="922950691"/>
                    </a:ext>
                  </a:extLst>
                </a:gridCol>
                <a:gridCol w="3052105">
                  <a:extLst>
                    <a:ext uri="{9D8B030D-6E8A-4147-A177-3AD203B41FA5}">
                      <a16:colId xmlns:a16="http://schemas.microsoft.com/office/drawing/2014/main" val="2516877491"/>
                    </a:ext>
                  </a:extLst>
                </a:gridCol>
              </a:tblGrid>
              <a:tr h="370840">
                <a:tc>
                  <a:txBody>
                    <a:bodyPr/>
                    <a:lstStyle/>
                    <a:p>
                      <a:pPr algn="ctr"/>
                      <a:r>
                        <a:rPr lang="zh-CN" altLang="en-US" dirty="0"/>
                        <a:t>语法格式</a:t>
                      </a:r>
                    </a:p>
                  </a:txBody>
                  <a:tcPr/>
                </a:tc>
                <a:tc>
                  <a:txBody>
                    <a:bodyPr/>
                    <a:lstStyle/>
                    <a:p>
                      <a:pPr algn="ctr"/>
                      <a:r>
                        <a:rPr lang="zh-CN" altLang="en-US" dirty="0"/>
                        <a:t>作用</a:t>
                      </a:r>
                    </a:p>
                  </a:txBody>
                  <a:tcPr/>
                </a:tc>
                <a:tc>
                  <a:txBody>
                    <a:bodyPr/>
                    <a:lstStyle/>
                    <a:p>
                      <a:pPr algn="ctr"/>
                      <a:r>
                        <a:rPr lang="zh-CN" altLang="en-US" dirty="0"/>
                        <a:t>示例</a:t>
                      </a:r>
                    </a:p>
                  </a:txBody>
                  <a:tcPr/>
                </a:tc>
                <a:extLst>
                  <a:ext uri="{0D108BD9-81ED-4DB2-BD59-A6C34878D82A}">
                    <a16:rowId xmlns:a16="http://schemas.microsoft.com/office/drawing/2014/main" val="1191494030"/>
                  </a:ext>
                </a:extLst>
              </a:tr>
              <a:tr h="370840">
                <a:tc>
                  <a:txBody>
                    <a:bodyPr/>
                    <a:lstStyle/>
                    <a:p>
                      <a:r>
                        <a:rPr lang="en-US" altLang="zh-CN" sz="1600" dirty="0">
                          <a:solidFill>
                            <a:schemeClr val="accent2">
                              <a:lumMod val="75000"/>
                            </a:schemeClr>
                          </a:solidFill>
                          <a:latin typeface="Consolas" panose="020B0609020204030204" pitchFamily="49" charset="0"/>
                        </a:rPr>
                        <a:t>import</a:t>
                      </a:r>
                      <a:r>
                        <a:rPr lang="en-US" altLang="zh-CN" sz="1600" dirty="0">
                          <a:latin typeface="Consolas" panose="020B0609020204030204" pitchFamily="49" charset="0"/>
                        </a:rPr>
                        <a:t> </a:t>
                      </a:r>
                      <a:r>
                        <a:rPr lang="zh-CN" altLang="en-US" sz="1600" dirty="0">
                          <a:latin typeface="Consolas" panose="020B0609020204030204" pitchFamily="49" charset="0"/>
                        </a:rPr>
                        <a:t>模块</a:t>
                      </a:r>
                      <a:r>
                        <a:rPr lang="en-US" altLang="zh-CN" sz="1600" dirty="0">
                          <a:latin typeface="Consolas" panose="020B0609020204030204" pitchFamily="49" charset="0"/>
                        </a:rPr>
                        <a:t>1[, </a:t>
                      </a:r>
                      <a:r>
                        <a:rPr lang="zh-CN" altLang="en-US" sz="1600" dirty="0">
                          <a:latin typeface="Consolas" panose="020B0609020204030204" pitchFamily="49" charset="0"/>
                        </a:rPr>
                        <a:t>模块</a:t>
                      </a:r>
                      <a:r>
                        <a:rPr lang="en-US" altLang="zh-CN" sz="1600" dirty="0">
                          <a:latin typeface="Consolas" panose="020B0609020204030204" pitchFamily="49" charset="0"/>
                        </a:rPr>
                        <a:t>2][</a:t>
                      </a:r>
                      <a:r>
                        <a:rPr lang="en-US" altLang="zh-CN" sz="1600" dirty="0">
                          <a:solidFill>
                            <a:schemeClr val="accent2">
                              <a:lumMod val="75000"/>
                            </a:schemeClr>
                          </a:solidFill>
                          <a:latin typeface="Consolas" panose="020B0609020204030204" pitchFamily="49" charset="0"/>
                        </a:rPr>
                        <a:t>as</a:t>
                      </a:r>
                      <a:r>
                        <a:rPr lang="en-US" altLang="zh-CN" sz="1600" dirty="0">
                          <a:latin typeface="Consolas" panose="020B0609020204030204" pitchFamily="49" charset="0"/>
                        </a:rPr>
                        <a:t> </a:t>
                      </a:r>
                      <a:r>
                        <a:rPr lang="zh-CN" altLang="en-US" sz="1600" dirty="0">
                          <a:latin typeface="Consolas" panose="020B0609020204030204" pitchFamily="49" charset="0"/>
                        </a:rPr>
                        <a:t>别名</a:t>
                      </a:r>
                      <a:r>
                        <a:rPr lang="en-US" altLang="zh-CN" sz="1600" dirty="0">
                          <a:latin typeface="Consolas" panose="020B0609020204030204" pitchFamily="49" charset="0"/>
                        </a:rPr>
                        <a:t>]</a:t>
                      </a:r>
                      <a:endParaRPr lang="zh-CN" altLang="en-US" sz="1600" dirty="0">
                        <a:latin typeface="Consolas" panose="020B0609020204030204" pitchFamily="49" charset="0"/>
                      </a:endParaRPr>
                    </a:p>
                  </a:txBody>
                  <a:tcPr/>
                </a:tc>
                <a:tc>
                  <a:txBody>
                    <a:bodyPr/>
                    <a:lstStyle/>
                    <a:p>
                      <a:r>
                        <a:rPr lang="zh-CN" altLang="en-US" sz="1600" dirty="0"/>
                        <a:t>导入一个或多个模块</a:t>
                      </a:r>
                    </a:p>
                  </a:txBody>
                  <a:tcPr/>
                </a:tc>
                <a:tc>
                  <a:txBody>
                    <a:bodyPr/>
                    <a:lstStyle/>
                    <a:p>
                      <a:r>
                        <a:rPr lang="en-US" altLang="zh-CN" sz="1600" dirty="0"/>
                        <a:t>import turtle, random</a:t>
                      </a:r>
                      <a:endParaRPr lang="zh-CN" altLang="en-US" sz="1600" dirty="0"/>
                    </a:p>
                  </a:txBody>
                  <a:tcPr/>
                </a:tc>
                <a:extLst>
                  <a:ext uri="{0D108BD9-81ED-4DB2-BD59-A6C34878D82A}">
                    <a16:rowId xmlns:a16="http://schemas.microsoft.com/office/drawing/2014/main" val="1763836304"/>
                  </a:ext>
                </a:extLst>
              </a:tr>
              <a:tr h="370840">
                <a:tc>
                  <a:txBody>
                    <a:bodyPr/>
                    <a:lstStyle/>
                    <a:p>
                      <a:r>
                        <a:rPr lang="en-US" altLang="zh-CN" sz="1600" dirty="0">
                          <a:solidFill>
                            <a:schemeClr val="accent2">
                              <a:lumMod val="75000"/>
                            </a:schemeClr>
                          </a:solidFill>
                          <a:latin typeface="Consolas" panose="020B0609020204030204" pitchFamily="49" charset="0"/>
                        </a:rPr>
                        <a:t>from</a:t>
                      </a:r>
                      <a:r>
                        <a:rPr lang="en-US" altLang="zh-CN" sz="1600" dirty="0">
                          <a:latin typeface="Consolas" panose="020B0609020204030204" pitchFamily="49" charset="0"/>
                        </a:rPr>
                        <a:t> </a:t>
                      </a:r>
                      <a:r>
                        <a:rPr lang="zh-CN" altLang="en-US" sz="1600" dirty="0">
                          <a:latin typeface="Consolas" panose="020B0609020204030204" pitchFamily="49" charset="0"/>
                        </a:rPr>
                        <a:t>模块</a:t>
                      </a:r>
                      <a:r>
                        <a:rPr lang="en-US" altLang="zh-CN" sz="1600" dirty="0">
                          <a:latin typeface="Consolas" panose="020B0609020204030204" pitchFamily="49" charset="0"/>
                        </a:rPr>
                        <a:t> </a:t>
                      </a:r>
                      <a:r>
                        <a:rPr lang="en-US" altLang="zh-CN" sz="1600" dirty="0">
                          <a:solidFill>
                            <a:schemeClr val="accent2">
                              <a:lumMod val="75000"/>
                            </a:schemeClr>
                          </a:solidFill>
                          <a:latin typeface="Consolas" panose="020B0609020204030204" pitchFamily="49" charset="0"/>
                        </a:rPr>
                        <a:t>import</a:t>
                      </a:r>
                      <a:r>
                        <a:rPr lang="en-US" altLang="zh-CN" sz="1600" dirty="0">
                          <a:latin typeface="Consolas" panose="020B0609020204030204" pitchFamily="49" charset="0"/>
                        </a:rPr>
                        <a:t> </a:t>
                      </a:r>
                      <a:r>
                        <a:rPr lang="zh-CN" altLang="en-US" sz="1600" dirty="0">
                          <a:latin typeface="Consolas" panose="020B0609020204030204" pitchFamily="49" charset="0"/>
                        </a:rPr>
                        <a:t>成员</a:t>
                      </a:r>
                      <a:r>
                        <a:rPr lang="en-US" altLang="zh-CN" sz="1600" dirty="0">
                          <a:latin typeface="Consolas" panose="020B0609020204030204" pitchFamily="49" charset="0"/>
                        </a:rPr>
                        <a:t>1[, </a:t>
                      </a:r>
                      <a:r>
                        <a:rPr lang="zh-CN" altLang="en-US" sz="1600" dirty="0">
                          <a:latin typeface="Consolas" panose="020B0609020204030204" pitchFamily="49" charset="0"/>
                        </a:rPr>
                        <a:t>成员</a:t>
                      </a:r>
                      <a:r>
                        <a:rPr lang="en-US" altLang="zh-CN" sz="1600" dirty="0">
                          <a:latin typeface="Consolas" panose="020B0609020204030204" pitchFamily="49" charset="0"/>
                        </a:rPr>
                        <a:t>2][</a:t>
                      </a:r>
                      <a:r>
                        <a:rPr lang="en-US" altLang="zh-CN" sz="1600" dirty="0">
                          <a:solidFill>
                            <a:schemeClr val="accent2">
                              <a:lumMod val="75000"/>
                            </a:schemeClr>
                          </a:solidFill>
                          <a:latin typeface="Consolas" panose="020B0609020204030204" pitchFamily="49" charset="0"/>
                        </a:rPr>
                        <a:t>as</a:t>
                      </a:r>
                      <a:r>
                        <a:rPr lang="en-US" altLang="zh-CN" sz="1600" dirty="0">
                          <a:latin typeface="Consolas" panose="020B0609020204030204" pitchFamily="49" charset="0"/>
                        </a:rPr>
                        <a:t> </a:t>
                      </a:r>
                      <a:r>
                        <a:rPr lang="zh-CN" altLang="en-US" sz="1600" dirty="0">
                          <a:latin typeface="Consolas" panose="020B0609020204030204" pitchFamily="49" charset="0"/>
                        </a:rPr>
                        <a:t>别名</a:t>
                      </a:r>
                      <a:r>
                        <a:rPr lang="en-US" altLang="zh-CN" sz="1600" dirty="0">
                          <a:latin typeface="Consolas" panose="020B0609020204030204" pitchFamily="49" charset="0"/>
                        </a:rPr>
                        <a:t>]</a:t>
                      </a:r>
                      <a:endParaRPr lang="zh-CN" altLang="en-US" sz="1600" dirty="0">
                        <a:latin typeface="Consolas" panose="020B0609020204030204" pitchFamily="49" charset="0"/>
                      </a:endParaRPr>
                    </a:p>
                  </a:txBody>
                  <a:tcPr/>
                </a:tc>
                <a:tc>
                  <a:txBody>
                    <a:bodyPr/>
                    <a:lstStyle/>
                    <a:p>
                      <a:r>
                        <a:rPr lang="zh-CN" altLang="en-US" sz="1600" dirty="0"/>
                        <a:t>从模块导入指定成员</a:t>
                      </a:r>
                    </a:p>
                  </a:txBody>
                  <a:tcPr/>
                </a:tc>
                <a:tc>
                  <a:txBody>
                    <a:bodyPr/>
                    <a:lstStyle/>
                    <a:p>
                      <a:r>
                        <a:rPr lang="en-US" altLang="zh-CN" sz="1600" dirty="0"/>
                        <a:t>from random import </a:t>
                      </a:r>
                      <a:r>
                        <a:rPr lang="en-US" altLang="zh-CN" sz="1600" dirty="0" err="1"/>
                        <a:t>randint</a:t>
                      </a:r>
                      <a:endParaRPr lang="zh-CN" altLang="en-US" sz="1600" dirty="0"/>
                    </a:p>
                  </a:txBody>
                  <a:tcPr/>
                </a:tc>
                <a:extLst>
                  <a:ext uri="{0D108BD9-81ED-4DB2-BD59-A6C34878D82A}">
                    <a16:rowId xmlns:a16="http://schemas.microsoft.com/office/drawing/2014/main" val="1996365447"/>
                  </a:ext>
                </a:extLst>
              </a:tr>
              <a:tr h="370840">
                <a:tc>
                  <a:txBody>
                    <a:bodyPr/>
                    <a:lstStyle/>
                    <a:p>
                      <a:r>
                        <a:rPr lang="en-US" altLang="zh-CN" sz="1600" dirty="0">
                          <a:solidFill>
                            <a:schemeClr val="accent2">
                              <a:lumMod val="75000"/>
                            </a:schemeClr>
                          </a:solidFill>
                          <a:latin typeface="Consolas" panose="020B0609020204030204" pitchFamily="49" charset="0"/>
                        </a:rPr>
                        <a:t>from</a:t>
                      </a:r>
                      <a:r>
                        <a:rPr lang="en-US" altLang="zh-CN" sz="1600" dirty="0">
                          <a:latin typeface="Consolas" panose="020B0609020204030204" pitchFamily="49" charset="0"/>
                        </a:rPr>
                        <a:t> </a:t>
                      </a:r>
                      <a:r>
                        <a:rPr lang="zh-CN" altLang="en-US" sz="1600" dirty="0">
                          <a:latin typeface="Consolas" panose="020B0609020204030204" pitchFamily="49" charset="0"/>
                        </a:rPr>
                        <a:t>模块</a:t>
                      </a:r>
                      <a:r>
                        <a:rPr lang="en-US" altLang="zh-CN" sz="1600" dirty="0">
                          <a:latin typeface="Consolas" panose="020B0609020204030204" pitchFamily="49" charset="0"/>
                        </a:rPr>
                        <a:t> </a:t>
                      </a:r>
                      <a:r>
                        <a:rPr lang="en-US" altLang="zh-CN" sz="1600" dirty="0">
                          <a:solidFill>
                            <a:schemeClr val="accent2">
                              <a:lumMod val="75000"/>
                            </a:schemeClr>
                          </a:solidFill>
                          <a:latin typeface="Consolas" panose="020B0609020204030204" pitchFamily="49" charset="0"/>
                        </a:rPr>
                        <a:t>import</a:t>
                      </a:r>
                      <a:r>
                        <a:rPr lang="en-US" altLang="zh-CN" sz="1600" dirty="0">
                          <a:latin typeface="Consolas" panose="020B0609020204030204" pitchFamily="49" charset="0"/>
                        </a:rPr>
                        <a:t> </a:t>
                      </a:r>
                      <a:r>
                        <a:rPr lang="en-US" altLang="zh-CN" sz="1600" dirty="0">
                          <a:solidFill>
                            <a:schemeClr val="accent2">
                              <a:lumMod val="75000"/>
                            </a:schemeClr>
                          </a:solidFill>
                          <a:latin typeface="Consolas" panose="020B0609020204030204" pitchFamily="49" charset="0"/>
                        </a:rPr>
                        <a:t>*</a:t>
                      </a:r>
                      <a:endParaRPr lang="zh-CN" altLang="en-US" sz="1600" dirty="0">
                        <a:solidFill>
                          <a:schemeClr val="accent2">
                            <a:lumMod val="75000"/>
                          </a:schemeClr>
                        </a:solidFill>
                        <a:latin typeface="Consolas" panose="020B0609020204030204" pitchFamily="49" charset="0"/>
                      </a:endParaRPr>
                    </a:p>
                  </a:txBody>
                  <a:tcPr/>
                </a:tc>
                <a:tc>
                  <a:txBody>
                    <a:bodyPr/>
                    <a:lstStyle/>
                    <a:p>
                      <a:r>
                        <a:rPr lang="zh-CN" altLang="en-US" sz="1600" dirty="0"/>
                        <a:t>从模块导入所有成员</a:t>
                      </a:r>
                    </a:p>
                  </a:txBody>
                  <a:tcPr/>
                </a:tc>
                <a:tc>
                  <a:txBody>
                    <a:bodyPr/>
                    <a:lstStyle/>
                    <a:p>
                      <a:r>
                        <a:rPr lang="en-US" altLang="zh-CN" sz="1600" dirty="0"/>
                        <a:t>from random import *</a:t>
                      </a:r>
                      <a:endParaRPr lang="zh-CN" altLang="en-US" sz="1600" dirty="0"/>
                    </a:p>
                  </a:txBody>
                  <a:tcPr/>
                </a:tc>
                <a:extLst>
                  <a:ext uri="{0D108BD9-81ED-4DB2-BD59-A6C34878D82A}">
                    <a16:rowId xmlns:a16="http://schemas.microsoft.com/office/drawing/2014/main" val="2626509349"/>
                  </a:ext>
                </a:extLst>
              </a:tr>
            </a:tbl>
          </a:graphicData>
        </a:graphic>
      </p:graphicFrame>
    </p:spTree>
    <p:extLst>
      <p:ext uri="{BB962C8B-B14F-4D97-AF65-F5344CB8AC3E}">
        <p14:creationId xmlns:p14="http://schemas.microsoft.com/office/powerpoint/2010/main" val="26200956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7.2 __name__</a:t>
            </a:r>
            <a:r>
              <a:rPr lang="zh-CN" altLang="en-US" b="1" dirty="0">
                <a:solidFill>
                  <a:srgbClr val="354A5D"/>
                </a:solidFill>
                <a:latin typeface="微软雅黑" panose="020B0503020204020204" pitchFamily="34" charset="-122"/>
                <a:ea typeface="微软雅黑" panose="020B0503020204020204" pitchFamily="34" charset="-122"/>
              </a:rPr>
              <a:t>属性</a:t>
            </a:r>
            <a:endParaRPr lang="en-GB" altLang="zh-CN" sz="40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1422954"/>
          </a:xfrm>
          <a:prstGeom prst="rect">
            <a:avLst/>
          </a:prstGeom>
          <a:noFill/>
        </p:spPr>
        <p:txBody>
          <a:bodyPr wrap="square" lIns="91443" tIns="45720" rIns="91443" bIns="45720" rtlCol="0">
            <a:spAutoFit/>
          </a:bodyPr>
          <a:lstStyle/>
          <a:p>
            <a:pPr algn="just" eaLnBrk="0" hangingPunct="0">
              <a:lnSpc>
                <a:spcPct val="150000"/>
              </a:lnSpc>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一个模块被另一个程序第一次引入时，其主程序将运行。如果我们想在模块被引入时，模块中的某一程序块不执行，我们可以利用用</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__name__</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属性来使该程序块仅在该模块自身运行时执行。 </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DE50759-1F35-421A-A909-DD93629807B8}"/>
              </a:ext>
            </a:extLst>
          </p:cNvPr>
          <p:cNvSpPr>
            <a:spLocks noChangeArrowheads="1"/>
          </p:cNvSpPr>
          <p:nvPr/>
        </p:nvSpPr>
        <p:spPr bwMode="auto">
          <a:xfrm>
            <a:off x="1199456" y="3824171"/>
            <a:ext cx="10040046" cy="16454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808080"/>
                </a:solidFill>
                <a:effectLst/>
                <a:latin typeface="Consolas" panose="020B0609020204030204" pitchFamily="49" charset="0"/>
              </a:rPr>
              <a:t># </a:t>
            </a:r>
            <a:r>
              <a:rPr kumimoji="0" lang="zh-CN" altLang="zh-CN" b="0" i="0" u="none" strike="noStrike" cap="none" normalizeH="0" baseline="0" dirty="0">
                <a:ln>
                  <a:noFill/>
                </a:ln>
                <a:solidFill>
                  <a:srgbClr val="808080"/>
                </a:solidFill>
                <a:effectLst/>
                <a:latin typeface="Consolas" panose="020B0609020204030204" pitchFamily="49" charset="0"/>
                <a:ea typeface="Adobe Gothic Std B" panose="020B0800000000000000" pitchFamily="34" charset="-128"/>
              </a:rPr>
              <a:t>示例</a:t>
            </a:r>
            <a:br>
              <a:rPr kumimoji="0" lang="zh-CN" altLang="zh-CN" b="0" i="0" u="none" strike="noStrike" cap="none" normalizeH="0" baseline="0" dirty="0">
                <a:ln>
                  <a:noFill/>
                </a:ln>
                <a:solidFill>
                  <a:srgbClr val="808080"/>
                </a:solidFill>
                <a:effectLst/>
                <a:latin typeface="Adobe Gothic Std B" panose="020B0800000000000000" pitchFamily="34" charset="-128"/>
                <a:ea typeface="Adobe Gothic Std B" panose="020B0800000000000000" pitchFamily="34" charset="-128"/>
              </a:rPr>
            </a:br>
            <a:r>
              <a:rPr kumimoji="0" lang="zh-CN" altLang="zh-CN" b="0" i="0" u="none" strike="noStrike" cap="none" normalizeH="0" baseline="0" dirty="0">
                <a:ln>
                  <a:noFill/>
                </a:ln>
                <a:solidFill>
                  <a:srgbClr val="CC7832"/>
                </a:solidFill>
                <a:effectLst/>
                <a:latin typeface="Consolas" panose="020B0609020204030204" pitchFamily="49" charset="0"/>
              </a:rPr>
              <a:t>if </a:t>
            </a:r>
            <a:r>
              <a:rPr kumimoji="0" lang="zh-CN" altLang="zh-CN" b="0" i="0" u="none" strike="noStrike" cap="none" normalizeH="0" baseline="0" dirty="0">
                <a:ln>
                  <a:noFill/>
                </a:ln>
                <a:solidFill>
                  <a:srgbClr val="A9B7C6"/>
                </a:solidFill>
                <a:effectLst/>
                <a:latin typeface="Consolas" panose="020B0609020204030204" pitchFamily="49" charset="0"/>
              </a:rPr>
              <a:t>__name__ == </a:t>
            </a:r>
            <a:r>
              <a:rPr kumimoji="0" lang="zh-CN" altLang="zh-CN" b="0" i="0" u="none" strike="noStrike" cap="none" normalizeH="0" baseline="0" dirty="0">
                <a:ln>
                  <a:noFill/>
                </a:ln>
                <a:solidFill>
                  <a:srgbClr val="6A8759"/>
                </a:solidFill>
                <a:effectLst/>
                <a:latin typeface="Consolas" panose="020B0609020204030204" pitchFamily="49" charset="0"/>
              </a:rPr>
              <a:t>'__main__'</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main()</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36282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08</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3877985"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异常处理</a:t>
            </a:r>
          </a:p>
        </p:txBody>
      </p:sp>
      <p:cxnSp>
        <p:nvCxnSpPr>
          <p:cNvPr id="22" name="直接连接符 21"/>
          <p:cNvCxnSpPr>
            <a:cxnSpLocks/>
          </p:cNvCxnSpPr>
          <p:nvPr/>
        </p:nvCxnSpPr>
        <p:spPr>
          <a:xfrm>
            <a:off x="5536918" y="3768520"/>
            <a:ext cx="579660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4" y="3894512"/>
            <a:ext cx="1236067" cy="379656"/>
            <a:chOff x="1694389" y="3210530"/>
            <a:chExt cx="927050"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异常处理</a:t>
              </a:r>
            </a:p>
          </p:txBody>
        </p:sp>
      </p:grpSp>
      <p:grpSp>
        <p:nvGrpSpPr>
          <p:cNvPr id="26" name="组合 25"/>
          <p:cNvGrpSpPr/>
          <p:nvPr/>
        </p:nvGrpSpPr>
        <p:grpSpPr>
          <a:xfrm>
            <a:off x="7790579" y="3909095"/>
            <a:ext cx="1236067" cy="379656"/>
            <a:chOff x="1694389" y="3537387"/>
            <a:chExt cx="927052"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855044"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抛出异常</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3DC2D5A-5337-4193-A495-5A66513AB573}"/>
              </a:ext>
            </a:extLst>
          </p:cNvPr>
          <p:cNvGrpSpPr/>
          <p:nvPr/>
        </p:nvGrpSpPr>
        <p:grpSpPr>
          <a:xfrm>
            <a:off x="9596674" y="3894512"/>
            <a:ext cx="1474915" cy="379656"/>
            <a:chOff x="1694389" y="4211992"/>
            <a:chExt cx="1106186" cy="284742"/>
          </a:xfrm>
        </p:grpSpPr>
        <p:sp>
          <p:nvSpPr>
            <p:cNvPr id="39" name="矩形 38">
              <a:extLst>
                <a:ext uri="{FF2B5EF4-FFF2-40B4-BE49-F238E27FC236}">
                  <a16:creationId xmlns:a16="http://schemas.microsoft.com/office/drawing/2014/main" id="{9041302A-9E48-4721-88D3-8B317D2DC2A2}"/>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0" name="TextBox 23">
              <a:extLst>
                <a:ext uri="{FF2B5EF4-FFF2-40B4-BE49-F238E27FC236}">
                  <a16:creationId xmlns:a16="http://schemas.microsoft.com/office/drawing/2014/main" id="{37E5864D-5DC1-4175-AE7A-D9D2FE0A48A4}"/>
                </a:ext>
              </a:extLst>
            </p:cNvPr>
            <p:cNvSpPr txBox="1"/>
            <p:nvPr/>
          </p:nvSpPr>
          <p:spPr>
            <a:xfrm>
              <a:off x="1766397" y="4211992"/>
              <a:ext cx="1034178"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自定义异常</a:t>
              </a:r>
            </a:p>
          </p:txBody>
        </p:sp>
      </p:grpSp>
    </p:spTree>
    <p:extLst>
      <p:ext uri="{BB962C8B-B14F-4D97-AF65-F5344CB8AC3E}">
        <p14:creationId xmlns:p14="http://schemas.microsoft.com/office/powerpoint/2010/main" val="34702527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anim calcmode="lin" valueType="num">
                                      <p:cBhvr>
                                        <p:cTn id="30" dur="500" fill="hold"/>
                                        <p:tgtEl>
                                          <p:spTgt spid="38"/>
                                        </p:tgtEl>
                                        <p:attrNameLst>
                                          <p:attrName>ppt_x</p:attrName>
                                        </p:attrNameLst>
                                      </p:cBhvr>
                                      <p:tavLst>
                                        <p:tav tm="0">
                                          <p:val>
                                            <p:strVal val="#ppt_x"/>
                                          </p:val>
                                        </p:tav>
                                        <p:tav tm="100000">
                                          <p:val>
                                            <p:strVal val="#ppt_x"/>
                                          </p:val>
                                        </p:tav>
                                      </p:tavLst>
                                    </p:anim>
                                    <p:anim calcmode="lin" valueType="num">
                                      <p:cBhvr>
                                        <p:cTn id="31" dur="500" fill="hold"/>
                                        <p:tgtEl>
                                          <p:spTgt spid="38"/>
                                        </p:tgtEl>
                                        <p:attrNameLst>
                                          <p:attrName>ppt_y</p:attrName>
                                        </p:attrNameLst>
                                      </p:cBhvr>
                                      <p:tavLst>
                                        <p:tav tm="0">
                                          <p:val>
                                            <p:strVal val="#ppt_y+.1"/>
                                          </p:val>
                                        </p:tav>
                                        <p:tav tm="100000">
                                          <p:val>
                                            <p:strVal val="#ppt_y"/>
                                          </p:val>
                                        </p:tav>
                                      </p:tavLst>
                                    </p:anim>
                                  </p:childTnLst>
                                </p:cTn>
                              </p:par>
                            </p:childTnLst>
                          </p:cTn>
                        </p:par>
                        <p:par>
                          <p:cTn id="32" fill="hold">
                            <p:stCondLst>
                              <p:cond delay="1700"/>
                            </p:stCondLst>
                            <p:childTnLst>
                              <p:par>
                                <p:cTn id="33" presetID="2" presetClass="entr" presetSubtype="9"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100" fill="hold"/>
                                        <p:tgtEl>
                                          <p:spTgt spid="35"/>
                                        </p:tgtEl>
                                        <p:attrNameLst>
                                          <p:attrName>ppt_x</p:attrName>
                                        </p:attrNameLst>
                                      </p:cBhvr>
                                      <p:tavLst>
                                        <p:tav tm="0">
                                          <p:val>
                                            <p:strVal val="0-#ppt_w/2"/>
                                          </p:val>
                                        </p:tav>
                                        <p:tav tm="100000">
                                          <p:val>
                                            <p:strVal val="#ppt_x"/>
                                          </p:val>
                                        </p:tav>
                                      </p:tavLst>
                                    </p:anim>
                                    <p:anim calcmode="lin" valueType="num">
                                      <p:cBhvr additive="base">
                                        <p:cTn id="36" dur="1100" fill="hold"/>
                                        <p:tgtEl>
                                          <p:spTgt spid="35"/>
                                        </p:tgtEl>
                                        <p:attrNameLst>
                                          <p:attrName>ppt_y</p:attrName>
                                        </p:attrNameLst>
                                      </p:cBhvr>
                                      <p:tavLst>
                                        <p:tav tm="0">
                                          <p:val>
                                            <p:strVal val="0-#ppt_h/2"/>
                                          </p:val>
                                        </p:tav>
                                        <p:tav tm="100000">
                                          <p:val>
                                            <p:strVal val="#ppt_y"/>
                                          </p:val>
                                        </p:tav>
                                      </p:tavLst>
                                    </p:anim>
                                  </p:childTnLst>
                                </p:cTn>
                              </p:par>
                              <p:par>
                                <p:cTn id="37" presetID="8" presetClass="emph" presetSubtype="0" fill="hold" grpId="1" nodeType="withEffect">
                                  <p:stCondLst>
                                    <p:cond delay="0"/>
                                  </p:stCondLst>
                                  <p:childTnLst>
                                    <p:animRot by="21600000">
                                      <p:cBhvr>
                                        <p:cTn id="38" dur="1100" fill="hold"/>
                                        <p:tgtEl>
                                          <p:spTgt spid="35"/>
                                        </p:tgtEl>
                                        <p:attrNameLst>
                                          <p:attrName>r</p:attrName>
                                        </p:attrNameLst>
                                      </p:cBhvr>
                                    </p:animRot>
                                  </p:childTnLst>
                                </p:cTn>
                              </p:par>
                              <p:par>
                                <p:cTn id="39" presetID="2" presetClass="entr" presetSubtype="9" fill="hold" grpId="0" nodeType="withEffect">
                                  <p:stCondLst>
                                    <p:cond delay="60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100" fill="hold"/>
                                        <p:tgtEl>
                                          <p:spTgt spid="36"/>
                                        </p:tgtEl>
                                        <p:attrNameLst>
                                          <p:attrName>ppt_x</p:attrName>
                                        </p:attrNameLst>
                                      </p:cBhvr>
                                      <p:tavLst>
                                        <p:tav tm="0">
                                          <p:val>
                                            <p:strVal val="0-#ppt_w/2"/>
                                          </p:val>
                                        </p:tav>
                                        <p:tav tm="100000">
                                          <p:val>
                                            <p:strVal val="#ppt_x"/>
                                          </p:val>
                                        </p:tav>
                                      </p:tavLst>
                                    </p:anim>
                                    <p:anim calcmode="lin" valueType="num">
                                      <p:cBhvr additive="base">
                                        <p:cTn id="42" dur="1100" fill="hold"/>
                                        <p:tgtEl>
                                          <p:spTgt spid="36"/>
                                        </p:tgtEl>
                                        <p:attrNameLst>
                                          <p:attrName>ppt_y</p:attrName>
                                        </p:attrNameLst>
                                      </p:cBhvr>
                                      <p:tavLst>
                                        <p:tav tm="0">
                                          <p:val>
                                            <p:strVal val="0-#ppt_h/2"/>
                                          </p:val>
                                        </p:tav>
                                        <p:tav tm="100000">
                                          <p:val>
                                            <p:strVal val="#ppt_y"/>
                                          </p:val>
                                        </p:tav>
                                      </p:tavLst>
                                    </p:anim>
                                  </p:childTnLst>
                                </p:cTn>
                              </p:par>
                              <p:par>
                                <p:cTn id="43" presetID="8" presetClass="emph" presetSubtype="0" fill="hold" grpId="1" nodeType="withEffect">
                                  <p:stCondLst>
                                    <p:cond delay="600"/>
                                  </p:stCondLst>
                                  <p:childTnLst>
                                    <p:animRot by="21600000">
                                      <p:cBhvr>
                                        <p:cTn id="44" dur="1100" fill="hold"/>
                                        <p:tgtEl>
                                          <p:spTgt spid="36"/>
                                        </p:tgtEl>
                                        <p:attrNameLst>
                                          <p:attrName>r</p:attrName>
                                        </p:attrNameLst>
                                      </p:cBhvr>
                                    </p:animRot>
                                  </p:childTnLst>
                                </p:cTn>
                              </p:par>
                              <p:par>
                                <p:cTn id="45" presetID="2" presetClass="entr" presetSubtype="9" fill="hold" grpId="0" nodeType="withEffect">
                                  <p:stCondLst>
                                    <p:cond delay="120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1100" fill="hold"/>
                                        <p:tgtEl>
                                          <p:spTgt spid="37"/>
                                        </p:tgtEl>
                                        <p:attrNameLst>
                                          <p:attrName>ppt_x</p:attrName>
                                        </p:attrNameLst>
                                      </p:cBhvr>
                                      <p:tavLst>
                                        <p:tav tm="0">
                                          <p:val>
                                            <p:strVal val="0-#ppt_w/2"/>
                                          </p:val>
                                        </p:tav>
                                        <p:tav tm="100000">
                                          <p:val>
                                            <p:strVal val="#ppt_x"/>
                                          </p:val>
                                        </p:tav>
                                      </p:tavLst>
                                    </p:anim>
                                    <p:anim calcmode="lin" valueType="num">
                                      <p:cBhvr additive="base">
                                        <p:cTn id="48" dur="1100" fill="hold"/>
                                        <p:tgtEl>
                                          <p:spTgt spid="37"/>
                                        </p:tgtEl>
                                        <p:attrNameLst>
                                          <p:attrName>ppt_y</p:attrName>
                                        </p:attrNameLst>
                                      </p:cBhvr>
                                      <p:tavLst>
                                        <p:tav tm="0">
                                          <p:val>
                                            <p:strVal val="0-#ppt_h/2"/>
                                          </p:val>
                                        </p:tav>
                                        <p:tav tm="100000">
                                          <p:val>
                                            <p:strVal val="#ppt_y"/>
                                          </p:val>
                                        </p:tav>
                                      </p:tavLst>
                                    </p:anim>
                                  </p:childTnLst>
                                </p:cTn>
                              </p:par>
                              <p:par>
                                <p:cTn id="49" presetID="8" presetClass="emph" presetSubtype="0" fill="hold" grpId="1" nodeType="withEffect">
                                  <p:stCondLst>
                                    <p:cond delay="1200"/>
                                  </p:stCondLst>
                                  <p:childTnLst>
                                    <p:animRot by="21600000">
                                      <p:cBhvr>
                                        <p:cTn id="50" dur="1100" fill="hold"/>
                                        <p:tgtEl>
                                          <p:spTgt spid="37"/>
                                        </p:tgtEl>
                                        <p:attrNameLst>
                                          <p:attrName>r</p:attrName>
                                        </p:attrNameLst>
                                      </p:cBhvr>
                                    </p:animRot>
                                  </p:childTnLst>
                                </p:cTn>
                              </p:par>
                              <p:par>
                                <p:cTn id="51" presetID="2" presetClass="entr" presetSubtype="9" fill="hold" grpId="0" nodeType="withEffect">
                                  <p:stCondLst>
                                    <p:cond delay="60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1100" fill="hold"/>
                                        <p:tgtEl>
                                          <p:spTgt spid="19"/>
                                        </p:tgtEl>
                                        <p:attrNameLst>
                                          <p:attrName>ppt_x</p:attrName>
                                        </p:attrNameLst>
                                      </p:cBhvr>
                                      <p:tavLst>
                                        <p:tav tm="0">
                                          <p:val>
                                            <p:strVal val="0-#ppt_w/2"/>
                                          </p:val>
                                        </p:tav>
                                        <p:tav tm="100000">
                                          <p:val>
                                            <p:strVal val="#ppt_x"/>
                                          </p:val>
                                        </p:tav>
                                      </p:tavLst>
                                    </p:anim>
                                    <p:anim calcmode="lin" valueType="num">
                                      <p:cBhvr additive="base">
                                        <p:cTn id="54" dur="1100" fill="hold"/>
                                        <p:tgtEl>
                                          <p:spTgt spid="19"/>
                                        </p:tgtEl>
                                        <p:attrNameLst>
                                          <p:attrName>ppt_y</p:attrName>
                                        </p:attrNameLst>
                                      </p:cBhvr>
                                      <p:tavLst>
                                        <p:tav tm="0">
                                          <p:val>
                                            <p:strVal val="0-#ppt_h/2"/>
                                          </p:val>
                                        </p:tav>
                                        <p:tav tm="100000">
                                          <p:val>
                                            <p:strVal val="#ppt_y"/>
                                          </p:val>
                                        </p:tav>
                                      </p:tavLst>
                                    </p:anim>
                                  </p:childTnLst>
                                </p:cTn>
                              </p:par>
                              <p:par>
                                <p:cTn id="55" presetID="8" presetClass="emph" presetSubtype="0" fill="hold" grpId="1" nodeType="withEffect">
                                  <p:stCondLst>
                                    <p:cond delay="700"/>
                                  </p:stCondLst>
                                  <p:childTnLst>
                                    <p:animRot by="21600000">
                                      <p:cBhvr>
                                        <p:cTn id="56"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8.0 </a:t>
            </a:r>
            <a:r>
              <a:rPr lang="zh-CN" altLang="en-US" b="1" dirty="0">
                <a:solidFill>
                  <a:srgbClr val="354A5D"/>
                </a:solidFill>
                <a:latin typeface="微软雅黑" panose="020B0503020204020204" pitchFamily="34" charset="-122"/>
                <a:ea typeface="微软雅黑" panose="020B0503020204020204" pitchFamily="34" charset="-122"/>
              </a:rPr>
              <a:t>异常处理</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49962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示例：</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51DD625-301C-4546-8542-1BD9754623BF}"/>
              </a:ext>
            </a:extLst>
          </p:cNvPr>
          <p:cNvSpPr>
            <a:spLocks noChangeArrowheads="1"/>
          </p:cNvSpPr>
          <p:nvPr/>
        </p:nvSpPr>
        <p:spPr bwMode="auto">
          <a:xfrm>
            <a:off x="1199456" y="2900841"/>
            <a:ext cx="10040046"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Consolas" panose="020B0609020204030204" pitchFamily="49" charset="0"/>
              </a:rPr>
              <a:t>try</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en-US" b="0" i="0" u="none" strike="noStrike" cap="none" normalizeH="0" baseline="0" dirty="0">
                <a:ln>
                  <a:noFill/>
                </a:ln>
                <a:solidFill>
                  <a:srgbClr val="A9B7C6"/>
                </a:solidFill>
                <a:effectLst/>
                <a:latin typeface="Consolas" panose="020B0609020204030204" pitchFamily="49" charset="0"/>
              </a:rPr>
              <a:t>可能会触发异常的语句</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CC7832"/>
                </a:solidFill>
                <a:effectLst/>
                <a:latin typeface="Consolas" panose="020B0609020204030204" pitchFamily="49" charset="0"/>
              </a:rPr>
              <a:t>except </a:t>
            </a:r>
            <a:r>
              <a:rPr kumimoji="0" lang="zh-CN" altLang="en-US" b="0" i="0" u="none" strike="noStrike" cap="none" normalizeH="0" baseline="0" dirty="0">
                <a:ln>
                  <a:noFill/>
                </a:ln>
                <a:solidFill>
                  <a:srgbClr val="8888C6"/>
                </a:solidFill>
                <a:effectLst/>
                <a:latin typeface="Consolas" panose="020B0609020204030204" pitchFamily="49" charset="0"/>
              </a:rPr>
              <a:t>错误类型</a:t>
            </a:r>
            <a:r>
              <a:rPr kumimoji="0" lang="zh-CN" altLang="zh-CN" b="0" i="0" u="none" strike="noStrike" cap="none" normalizeH="0" baseline="0" dirty="0">
                <a:ln>
                  <a:noFill/>
                </a:ln>
                <a:solidFill>
                  <a:srgbClr val="8888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as </a:t>
            </a:r>
            <a:r>
              <a:rPr kumimoji="0" lang="zh-CN" altLang="en-US" b="0" i="0" u="none" strike="noStrike" cap="none" normalizeH="0" baseline="0" dirty="0">
                <a:ln>
                  <a:noFill/>
                </a:ln>
                <a:solidFill>
                  <a:srgbClr val="A9B7C6"/>
                </a:solidFill>
                <a:effectLst/>
                <a:latin typeface="Consolas" panose="020B0609020204030204" pitchFamily="49" charset="0"/>
              </a:rPr>
              <a:t>别名</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lang="zh-CN" altLang="en-US" dirty="0">
                <a:solidFill>
                  <a:srgbClr val="A9B7C6"/>
                </a:solidFill>
                <a:latin typeface="Consolas" panose="020B0609020204030204" pitchFamily="49" charset="0"/>
              </a:rPr>
              <a:t>触发异常后的处理语句</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CC7832"/>
                </a:solidFill>
                <a:effectLst/>
                <a:latin typeface="Consolas" panose="020B0609020204030204" pitchFamily="49" charset="0"/>
              </a:rPr>
              <a:t>except </a:t>
            </a:r>
            <a:r>
              <a:rPr kumimoji="0" lang="zh-CN" altLang="en-US" b="0" i="0" u="none" strike="noStrike" cap="none" normalizeH="0" baseline="0" dirty="0">
                <a:ln>
                  <a:noFill/>
                </a:ln>
                <a:solidFill>
                  <a:srgbClr val="8888C6"/>
                </a:solidFill>
                <a:effectLst/>
                <a:latin typeface="Consolas" panose="020B0609020204030204" pitchFamily="49" charset="0"/>
              </a:rPr>
              <a:t>错误类型</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lang="zh-CN" altLang="en-US" dirty="0">
                <a:solidFill>
                  <a:srgbClr val="A9B7C6"/>
                </a:solidFill>
                <a:latin typeface="Consolas" panose="020B0609020204030204" pitchFamily="49" charset="0"/>
              </a:rPr>
              <a:t>触发异常后的处理语句</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CC7832"/>
                </a:solidFill>
                <a:effectLst/>
                <a:latin typeface="Consolas" panose="020B0609020204030204" pitchFamily="49" charset="0"/>
              </a:rPr>
              <a:t>except</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lang="zh-CN" altLang="en-US" dirty="0">
                <a:solidFill>
                  <a:srgbClr val="A9B7C6"/>
                </a:solidFill>
                <a:latin typeface="Consolas" panose="020B0609020204030204" pitchFamily="49" charset="0"/>
              </a:rPr>
              <a:t>触发异常后的处理语句</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98927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8.1 </a:t>
            </a:r>
            <a:r>
              <a:rPr lang="zh-CN" altLang="en-US" b="1" dirty="0">
                <a:solidFill>
                  <a:srgbClr val="354A5D"/>
                </a:solidFill>
                <a:latin typeface="微软雅黑" panose="020B0503020204020204" pitchFamily="34" charset="-122"/>
                <a:ea typeface="微软雅黑" panose="020B0503020204020204" pitchFamily="34" charset="-122"/>
              </a:rPr>
              <a:t>抛出异常</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49962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Python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使用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raise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语句抛出一个指定的异常</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7367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8.2 </a:t>
            </a:r>
            <a:r>
              <a:rPr lang="zh-CN" altLang="en-US" b="1" dirty="0">
                <a:solidFill>
                  <a:srgbClr val="354A5D"/>
                </a:solidFill>
                <a:latin typeface="微软雅黑" panose="020B0503020204020204" pitchFamily="34" charset="-122"/>
                <a:ea typeface="微软雅黑" panose="020B0503020204020204" pitchFamily="34" charset="-122"/>
              </a:rPr>
              <a:t>自定义异常</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961289"/>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可以通过创建一个新的异常类来拥有自己的异常。异常类继承自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Exception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类，可以直接继承，或者间接继承</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4514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818031"/>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8.3 </a:t>
            </a:r>
            <a:r>
              <a:rPr lang="zh-CN" altLang="en-US" b="1" dirty="0">
                <a:solidFill>
                  <a:srgbClr val="354A5D"/>
                </a:solidFill>
                <a:latin typeface="微软雅黑" panose="020B0503020204020204" pitchFamily="34" charset="-122"/>
                <a:ea typeface="微软雅黑" panose="020B0503020204020204" pitchFamily="34" charset="-122"/>
              </a:rPr>
              <a:t>常见的异常</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65220" y="2037347"/>
            <a:ext cx="11510209" cy="4154912"/>
          </a:xfrm>
          <a:prstGeom prst="rect">
            <a:avLst/>
          </a:prstGeom>
          <a:noFill/>
        </p:spPr>
        <p:txBody>
          <a:bodyPr wrap="square" lIns="91443" tIns="45720" rIns="91443" bIns="45720" numCol="3" rtlCol="0">
            <a:noAutofit/>
          </a:bodyPr>
          <a:lstStyle/>
          <a:p>
            <a:pPr marL="342900" indent="-342900" algn="just" eaLnBrk="0" hangingPunct="0">
              <a:lnSpc>
                <a:spcPct val="150000"/>
              </a:lnSpc>
              <a:buFont typeface="Wingdings" panose="05000000000000000000" pitchFamily="2" charset="2"/>
              <a:buChar char="n"/>
            </a:pP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BaseException</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所有异常的父类</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SystemExit</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由</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sys.exit</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抛出的异常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KeyBoardInterrupt</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通常由</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ctrl+c</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或者</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Delete</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抛出的异常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GeneratorExit</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当生成器被关闭时抛出的异常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Exception                      # </a:t>
            </a:r>
          </a:p>
          <a:p>
            <a:pPr marL="342900" indent="-342900" algn="just" eaLnBrk="0" hangingPunct="0">
              <a:lnSpc>
                <a:spcPct val="150000"/>
              </a:lnSpc>
              <a:buFont typeface="Wingdings" panose="05000000000000000000" pitchFamily="2" charset="2"/>
              <a:buChar char="n"/>
            </a:pP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StopIteration</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迭代结束异常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StopAsyncIteration</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由异步迭代的</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`__</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anext</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__()`</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抛出的异常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ArithmeticError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各种算数错误引起的异常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FloatingPointError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浮点数操作错误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OverflowError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结果超出范围</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ZeroDivisionError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０为除数异常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AssertionError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assert</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错误异常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AttributeError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属性引用异常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BufferError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缓存错误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EOFError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读不到数据</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ImportError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import</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ModuleNotFoundError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找不多模块</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LookupError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由索引和</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key</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值引起的异常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IndexError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索引错误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KeyError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字典</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key</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值错误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MemortError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内存溢出异常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NameError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本地和全局找不到变量名</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UnboundLocalError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局部变量没有赋值</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OSError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system</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BlockingIOError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调用阻塞异常错误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ChildProcessError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子进程</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ConnectionError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连接</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BrokenPipeError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管道读写异常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ConnectionAbortedError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连接失败</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ConnectionRefusedError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连接拒绝</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ConnectionResetError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连接重置</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FileExistsError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创建文件和文件夹错误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FileNotFoundError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文件未找到</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InterruptedError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中断错误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IsADirectoryError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文件操作用在文件夹上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NotADirectoryError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不是文件夹</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PermissionError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权限</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ProcessLookupError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进程不存在</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TimeoutError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超时</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ReferenceError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引用异常</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RuntimeError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p>
          <a:p>
            <a:pPr marL="342900" indent="-342900" algn="just" eaLnBrk="0" hangingPunct="0">
              <a:lnSpc>
                <a:spcPct val="150000"/>
              </a:lnSpc>
              <a:buFont typeface="Wingdings" panose="05000000000000000000" pitchFamily="2" charset="2"/>
              <a:buChar char="n"/>
            </a:pP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NotImplementedError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运行抽象方法</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RecursionError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超出最大递归深度</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SyntaxError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语法错误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IndentationError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缩进错误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TabError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tab</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SystemError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解释器中断</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TypeError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类型错误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ValueError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赋值错误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p>
          <a:p>
            <a:pPr marL="342900" indent="-342900" algn="just" eaLnBrk="0" hangingPunct="0">
              <a:lnSpc>
                <a:spcPct val="150000"/>
              </a:lnSpc>
              <a:buFont typeface="Wingdings" panose="05000000000000000000" pitchFamily="2" charset="2"/>
              <a:buChar char="n"/>
            </a:pP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UnicodeEncodeError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编码错误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UnicodeDecodeError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解码错误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UnicodeTranslateError</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转换错误</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Warning                        # </a:t>
            </a:r>
          </a:p>
          <a:p>
            <a:pPr marL="342900" indent="-342900" algn="just" eaLnBrk="0" hangingPunct="0">
              <a:lnSpc>
                <a:spcPct val="150000"/>
              </a:lnSpc>
              <a:buFont typeface="Wingdings" panose="05000000000000000000" pitchFamily="2" charset="2"/>
              <a:buChar char="n"/>
            </a:pP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DeprecationWarning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操作不赞成警告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PendingDeprecationWarning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表明此操作将来会被弃用</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UserWarning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用于用户生成警告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SyntaxWarning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语法可疑警告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RuntimeWarning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运行警告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FutureWarning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将会改变警告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ImportWarning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导入警告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unicode</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相关警告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BytesWarning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字节相关警告</a:t>
            </a:r>
          </a:p>
          <a:p>
            <a:pPr marL="342900" indent="-342900" algn="just" eaLnBrk="0" hangingPunct="0">
              <a:lnSpc>
                <a:spcPct val="150000"/>
              </a:lnSpc>
              <a:buFont typeface="Wingdings" panose="05000000000000000000" pitchFamily="2" charset="2"/>
              <a:buChar char="n"/>
            </a:pP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800" dirty="0" err="1">
                <a:solidFill>
                  <a:schemeClr val="tx1">
                    <a:lumMod val="85000"/>
                    <a:lumOff val="15000"/>
                  </a:schemeClr>
                </a:solidFill>
                <a:latin typeface="微软雅黑" pitchFamily="34" charset="-122"/>
                <a:ea typeface="微软雅黑" pitchFamily="34" charset="-122"/>
                <a:sym typeface="微软雅黑" pitchFamily="34" charset="-122"/>
              </a:rPr>
              <a:t>ResourceWarning</a:t>
            </a:r>
            <a:r>
              <a:rPr lang="en-US" altLang="zh-CN" sz="8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800" dirty="0">
                <a:solidFill>
                  <a:schemeClr val="tx1">
                    <a:lumMod val="85000"/>
                    <a:lumOff val="15000"/>
                  </a:schemeClr>
                </a:solidFill>
                <a:latin typeface="微软雅黑" pitchFamily="34" charset="-122"/>
                <a:ea typeface="微软雅黑" pitchFamily="34" charset="-122"/>
                <a:sym typeface="微软雅黑" pitchFamily="34" charset="-122"/>
              </a:rPr>
              <a:t>资源使用情况警告</a:t>
            </a:r>
          </a:p>
        </p:txBody>
      </p:sp>
      <p:cxnSp>
        <p:nvCxnSpPr>
          <p:cNvPr id="13" name="直接连接符 12"/>
          <p:cNvCxnSpPr/>
          <p:nvPr/>
        </p:nvCxnSpPr>
        <p:spPr>
          <a:xfrm>
            <a:off x="1305165" y="1655994"/>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811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09</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6160661"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文件</a:t>
            </a:r>
            <a:r>
              <a:rPr lang="en-US" altLang="zh-CN"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a:t>
            </a:r>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目录操作</a:t>
            </a:r>
          </a:p>
        </p:txBody>
      </p:sp>
      <p:cxnSp>
        <p:nvCxnSpPr>
          <p:cNvPr id="22" name="直接连接符 21"/>
          <p:cNvCxnSpPr>
            <a:cxnSpLocks/>
          </p:cNvCxnSpPr>
          <p:nvPr/>
        </p:nvCxnSpPr>
        <p:spPr>
          <a:xfrm>
            <a:off x="5536918" y="3768520"/>
            <a:ext cx="579660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4" y="3894512"/>
            <a:ext cx="1236067" cy="379656"/>
            <a:chOff x="1694389" y="3210530"/>
            <a:chExt cx="927050"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文件操作</a:t>
              </a:r>
            </a:p>
          </p:txBody>
        </p:sp>
      </p:grpSp>
      <p:grpSp>
        <p:nvGrpSpPr>
          <p:cNvPr id="26" name="组合 25"/>
          <p:cNvGrpSpPr/>
          <p:nvPr/>
        </p:nvGrpSpPr>
        <p:grpSpPr>
          <a:xfrm>
            <a:off x="8435222" y="3894512"/>
            <a:ext cx="1236067" cy="379656"/>
            <a:chOff x="1694389" y="3537387"/>
            <a:chExt cx="927052"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855044"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目录操作</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18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childTnLst>
                          </p:cTn>
                        </p:par>
                        <p:par>
                          <p:cTn id="27" fill="hold">
                            <p:stCondLst>
                              <p:cond delay="1700"/>
                            </p:stCondLst>
                            <p:childTnLst>
                              <p:par>
                                <p:cTn id="28" presetID="2" presetClass="entr" presetSubtype="9"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1100" fill="hold"/>
                                        <p:tgtEl>
                                          <p:spTgt spid="35"/>
                                        </p:tgtEl>
                                        <p:attrNameLst>
                                          <p:attrName>ppt_x</p:attrName>
                                        </p:attrNameLst>
                                      </p:cBhvr>
                                      <p:tavLst>
                                        <p:tav tm="0">
                                          <p:val>
                                            <p:strVal val="0-#ppt_w/2"/>
                                          </p:val>
                                        </p:tav>
                                        <p:tav tm="100000">
                                          <p:val>
                                            <p:strVal val="#ppt_x"/>
                                          </p:val>
                                        </p:tav>
                                      </p:tavLst>
                                    </p:anim>
                                    <p:anim calcmode="lin" valueType="num">
                                      <p:cBhvr additive="base">
                                        <p:cTn id="31" dur="1100" fill="hold"/>
                                        <p:tgtEl>
                                          <p:spTgt spid="35"/>
                                        </p:tgtEl>
                                        <p:attrNameLst>
                                          <p:attrName>ppt_y</p:attrName>
                                        </p:attrNameLst>
                                      </p:cBhvr>
                                      <p:tavLst>
                                        <p:tav tm="0">
                                          <p:val>
                                            <p:strVal val="0-#ppt_h/2"/>
                                          </p:val>
                                        </p:tav>
                                        <p:tav tm="100000">
                                          <p:val>
                                            <p:strVal val="#ppt_y"/>
                                          </p:val>
                                        </p:tav>
                                      </p:tavLst>
                                    </p:anim>
                                  </p:childTnLst>
                                </p:cTn>
                              </p:par>
                              <p:par>
                                <p:cTn id="32" presetID="8" presetClass="emph" presetSubtype="0" fill="hold" grpId="1" nodeType="withEffect">
                                  <p:stCondLst>
                                    <p:cond delay="0"/>
                                  </p:stCondLst>
                                  <p:childTnLst>
                                    <p:animRot by="21600000">
                                      <p:cBhvr>
                                        <p:cTn id="33" dur="1100" fill="hold"/>
                                        <p:tgtEl>
                                          <p:spTgt spid="35"/>
                                        </p:tgtEl>
                                        <p:attrNameLst>
                                          <p:attrName>r</p:attrName>
                                        </p:attrNameLst>
                                      </p:cBhvr>
                                    </p:animRot>
                                  </p:childTnLst>
                                </p:cTn>
                              </p:par>
                              <p:par>
                                <p:cTn id="34" presetID="2" presetClass="entr" presetSubtype="9" fill="hold" grpId="0" nodeType="withEffect">
                                  <p:stCondLst>
                                    <p:cond delay="6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1100" fill="hold"/>
                                        <p:tgtEl>
                                          <p:spTgt spid="36"/>
                                        </p:tgtEl>
                                        <p:attrNameLst>
                                          <p:attrName>ppt_x</p:attrName>
                                        </p:attrNameLst>
                                      </p:cBhvr>
                                      <p:tavLst>
                                        <p:tav tm="0">
                                          <p:val>
                                            <p:strVal val="0-#ppt_w/2"/>
                                          </p:val>
                                        </p:tav>
                                        <p:tav tm="100000">
                                          <p:val>
                                            <p:strVal val="#ppt_x"/>
                                          </p:val>
                                        </p:tav>
                                      </p:tavLst>
                                    </p:anim>
                                    <p:anim calcmode="lin" valueType="num">
                                      <p:cBhvr additive="base">
                                        <p:cTn id="37" dur="1100" fill="hold"/>
                                        <p:tgtEl>
                                          <p:spTgt spid="36"/>
                                        </p:tgtEl>
                                        <p:attrNameLst>
                                          <p:attrName>ppt_y</p:attrName>
                                        </p:attrNameLst>
                                      </p:cBhvr>
                                      <p:tavLst>
                                        <p:tav tm="0">
                                          <p:val>
                                            <p:strVal val="0-#ppt_h/2"/>
                                          </p:val>
                                        </p:tav>
                                        <p:tav tm="100000">
                                          <p:val>
                                            <p:strVal val="#ppt_y"/>
                                          </p:val>
                                        </p:tav>
                                      </p:tavLst>
                                    </p:anim>
                                  </p:childTnLst>
                                </p:cTn>
                              </p:par>
                              <p:par>
                                <p:cTn id="38" presetID="8" presetClass="emph" presetSubtype="0" fill="hold" grpId="1" nodeType="withEffect">
                                  <p:stCondLst>
                                    <p:cond delay="600"/>
                                  </p:stCondLst>
                                  <p:childTnLst>
                                    <p:animRot by="21600000">
                                      <p:cBhvr>
                                        <p:cTn id="39" dur="1100" fill="hold"/>
                                        <p:tgtEl>
                                          <p:spTgt spid="36"/>
                                        </p:tgtEl>
                                        <p:attrNameLst>
                                          <p:attrName>r</p:attrName>
                                        </p:attrNameLst>
                                      </p:cBhvr>
                                    </p:animRot>
                                  </p:childTnLst>
                                </p:cTn>
                              </p:par>
                              <p:par>
                                <p:cTn id="40" presetID="2" presetClass="entr" presetSubtype="9" fill="hold" grpId="0" nodeType="withEffect">
                                  <p:stCondLst>
                                    <p:cond delay="120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1100" fill="hold"/>
                                        <p:tgtEl>
                                          <p:spTgt spid="37"/>
                                        </p:tgtEl>
                                        <p:attrNameLst>
                                          <p:attrName>ppt_x</p:attrName>
                                        </p:attrNameLst>
                                      </p:cBhvr>
                                      <p:tavLst>
                                        <p:tav tm="0">
                                          <p:val>
                                            <p:strVal val="0-#ppt_w/2"/>
                                          </p:val>
                                        </p:tav>
                                        <p:tav tm="100000">
                                          <p:val>
                                            <p:strVal val="#ppt_x"/>
                                          </p:val>
                                        </p:tav>
                                      </p:tavLst>
                                    </p:anim>
                                    <p:anim calcmode="lin" valueType="num">
                                      <p:cBhvr additive="base">
                                        <p:cTn id="43" dur="1100" fill="hold"/>
                                        <p:tgtEl>
                                          <p:spTgt spid="37"/>
                                        </p:tgtEl>
                                        <p:attrNameLst>
                                          <p:attrName>ppt_y</p:attrName>
                                        </p:attrNameLst>
                                      </p:cBhvr>
                                      <p:tavLst>
                                        <p:tav tm="0">
                                          <p:val>
                                            <p:strVal val="0-#ppt_h/2"/>
                                          </p:val>
                                        </p:tav>
                                        <p:tav tm="100000">
                                          <p:val>
                                            <p:strVal val="#ppt_y"/>
                                          </p:val>
                                        </p:tav>
                                      </p:tavLst>
                                    </p:anim>
                                  </p:childTnLst>
                                </p:cTn>
                              </p:par>
                              <p:par>
                                <p:cTn id="44" presetID="8" presetClass="emph" presetSubtype="0" fill="hold" grpId="1" nodeType="withEffect">
                                  <p:stCondLst>
                                    <p:cond delay="1200"/>
                                  </p:stCondLst>
                                  <p:childTnLst>
                                    <p:animRot by="21600000">
                                      <p:cBhvr>
                                        <p:cTn id="45" dur="1100" fill="hold"/>
                                        <p:tgtEl>
                                          <p:spTgt spid="37"/>
                                        </p:tgtEl>
                                        <p:attrNameLst>
                                          <p:attrName>r</p:attrName>
                                        </p:attrNameLst>
                                      </p:cBhvr>
                                    </p:animRot>
                                  </p:childTnLst>
                                </p:cTn>
                              </p:par>
                              <p:par>
                                <p:cTn id="46" presetID="2" presetClass="entr" presetSubtype="9" fill="hold" grpId="0" nodeType="withEffect">
                                  <p:stCondLst>
                                    <p:cond delay="60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1100" fill="hold"/>
                                        <p:tgtEl>
                                          <p:spTgt spid="19"/>
                                        </p:tgtEl>
                                        <p:attrNameLst>
                                          <p:attrName>ppt_x</p:attrName>
                                        </p:attrNameLst>
                                      </p:cBhvr>
                                      <p:tavLst>
                                        <p:tav tm="0">
                                          <p:val>
                                            <p:strVal val="0-#ppt_w/2"/>
                                          </p:val>
                                        </p:tav>
                                        <p:tav tm="100000">
                                          <p:val>
                                            <p:strVal val="#ppt_x"/>
                                          </p:val>
                                        </p:tav>
                                      </p:tavLst>
                                    </p:anim>
                                    <p:anim calcmode="lin" valueType="num">
                                      <p:cBhvr additive="base">
                                        <p:cTn id="49" dur="1100" fill="hold"/>
                                        <p:tgtEl>
                                          <p:spTgt spid="19"/>
                                        </p:tgtEl>
                                        <p:attrNameLst>
                                          <p:attrName>ppt_y</p:attrName>
                                        </p:attrNameLst>
                                      </p:cBhvr>
                                      <p:tavLst>
                                        <p:tav tm="0">
                                          <p:val>
                                            <p:strVal val="0-#ppt_h/2"/>
                                          </p:val>
                                        </p:tav>
                                        <p:tav tm="100000">
                                          <p:val>
                                            <p:strVal val="#ppt_y"/>
                                          </p:val>
                                        </p:tav>
                                      </p:tavLst>
                                    </p:anim>
                                  </p:childTnLst>
                                </p:cTn>
                              </p:par>
                              <p:par>
                                <p:cTn id="50" presetID="8" presetClass="emph" presetSubtype="0" fill="hold" grpId="1" nodeType="withEffect">
                                  <p:stCondLst>
                                    <p:cond delay="700"/>
                                  </p:stCondLst>
                                  <p:childTnLst>
                                    <p:animRot by="21600000">
                                      <p:cBhvr>
                                        <p:cTn id="51"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Python</a:t>
            </a:r>
            <a:r>
              <a:rPr lang="zh-CN" altLang="en-US" b="1" dirty="0">
                <a:solidFill>
                  <a:srgbClr val="354A5D"/>
                </a:solidFill>
                <a:latin typeface="微软雅黑" panose="020B0503020204020204" pitchFamily="34" charset="-122"/>
                <a:ea typeface="微软雅黑" panose="020B0503020204020204" pitchFamily="34" charset="-122"/>
              </a:rPr>
              <a:t>关键字（保留字）</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1135054"/>
          </a:xfrm>
          <a:prstGeom prst="rect">
            <a:avLst/>
          </a:prstGeom>
          <a:noFill/>
        </p:spPr>
        <p:txBody>
          <a:bodyPr wrap="square" lIns="91443" tIns="45720" rIns="91443" bIns="45720" rtlCol="0">
            <a:spAutoFit/>
          </a:bodyPr>
          <a:lstStyle/>
          <a:p>
            <a:pPr algn="just" eaLnBrk="0" hangingPunct="0">
              <a:lnSpc>
                <a:spcPct val="150000"/>
              </a:lnSpc>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可以运行以下代码查看</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关键字</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algn="just" eaLnBrk="0" hangingPunct="0">
              <a:lnSpc>
                <a:spcPct val="150000"/>
              </a:lnSpc>
            </a:pP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7" name="Rectangle 4">
            <a:extLst>
              <a:ext uri="{FF2B5EF4-FFF2-40B4-BE49-F238E27FC236}">
                <a16:creationId xmlns:a16="http://schemas.microsoft.com/office/drawing/2014/main" id="{E48BC20A-4C90-4BAA-9AF8-AD7659D9B22D}"/>
              </a:ext>
            </a:extLst>
          </p:cNvPr>
          <p:cNvSpPr>
            <a:spLocks noChangeArrowheads="1"/>
          </p:cNvSpPr>
          <p:nvPr/>
        </p:nvSpPr>
        <p:spPr bwMode="auto">
          <a:xfrm>
            <a:off x="1199456" y="3075057"/>
            <a:ext cx="10089867"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7832"/>
                </a:solidFill>
                <a:effectLst/>
                <a:latin typeface="Consolas" panose="020B0609020204030204" pitchFamily="49" charset="0"/>
              </a:rPr>
              <a:t>from </a:t>
            </a:r>
            <a:r>
              <a:rPr kumimoji="0" lang="zh-CN" altLang="zh-CN" sz="2000" b="0" i="0" u="none" strike="noStrike" cap="none" normalizeH="0" baseline="0" dirty="0">
                <a:ln>
                  <a:noFill/>
                </a:ln>
                <a:solidFill>
                  <a:srgbClr val="A9B7C6"/>
                </a:solidFill>
                <a:effectLst/>
                <a:latin typeface="Consolas" panose="020B0609020204030204" pitchFamily="49" charset="0"/>
              </a:rPr>
              <a:t>keyword </a:t>
            </a:r>
            <a:r>
              <a:rPr kumimoji="0" lang="zh-CN" altLang="zh-CN" sz="2000" b="0" i="0" u="none" strike="noStrike" cap="none" normalizeH="0" baseline="0" dirty="0">
                <a:ln>
                  <a:noFill/>
                </a:ln>
                <a:solidFill>
                  <a:srgbClr val="CC7832"/>
                </a:solidFill>
                <a:effectLst/>
                <a:latin typeface="Consolas" panose="020B0609020204030204" pitchFamily="49" charset="0"/>
              </a:rPr>
              <a:t>import </a:t>
            </a:r>
            <a:r>
              <a:rPr kumimoji="0" lang="zh-CN" altLang="zh-CN" sz="2000" b="0" i="0" u="none" strike="noStrike" cap="none" normalizeH="0" baseline="0" dirty="0">
                <a:ln>
                  <a:noFill/>
                </a:ln>
                <a:solidFill>
                  <a:srgbClr val="A9B7C6"/>
                </a:solidFill>
                <a:effectLst/>
                <a:latin typeface="Consolas" panose="020B0609020204030204" pitchFamily="49" charset="0"/>
              </a:rPr>
              <a:t>kwlist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(kwlist)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81D99A3B-2D02-4A2B-8B34-097B2FCB4A42}"/>
              </a:ext>
            </a:extLst>
          </p:cNvPr>
          <p:cNvSpPr/>
          <p:nvPr/>
        </p:nvSpPr>
        <p:spPr>
          <a:xfrm>
            <a:off x="1199455" y="4071179"/>
            <a:ext cx="10040046" cy="2246769"/>
          </a:xfrm>
          <a:prstGeom prst="rect">
            <a:avLst/>
          </a:prstGeom>
        </p:spPr>
        <p:txBody>
          <a:bodyPr wrap="square">
            <a:spAutoFit/>
          </a:bodyPr>
          <a:lstStyle/>
          <a:p>
            <a:pPr eaLnBrk="0" fontAlgn="base" hangingPunct="0">
              <a:spcBef>
                <a:spcPct val="0"/>
              </a:spcBef>
              <a:spcAft>
                <a:spcPct val="0"/>
              </a:spcAft>
            </a:pPr>
            <a:r>
              <a:rPr lang="zh-CN" altLang="en-US" sz="2000" dirty="0">
                <a:solidFill>
                  <a:schemeClr val="tx1">
                    <a:lumMod val="50000"/>
                    <a:lumOff val="50000"/>
                  </a:schemeClr>
                </a:solidFill>
                <a:latin typeface="Consolas" panose="020B0609020204030204" pitchFamily="49" charset="0"/>
              </a:rPr>
              <a:t>False     None      True      and       as        </a:t>
            </a:r>
          </a:p>
          <a:p>
            <a:pPr eaLnBrk="0" fontAlgn="base" hangingPunct="0">
              <a:spcBef>
                <a:spcPct val="0"/>
              </a:spcBef>
              <a:spcAft>
                <a:spcPct val="0"/>
              </a:spcAft>
            </a:pPr>
            <a:r>
              <a:rPr lang="zh-CN" altLang="en-US" sz="2000" dirty="0">
                <a:solidFill>
                  <a:schemeClr val="tx1">
                    <a:lumMod val="50000"/>
                    <a:lumOff val="50000"/>
                  </a:schemeClr>
                </a:solidFill>
                <a:latin typeface="Consolas" panose="020B0609020204030204" pitchFamily="49" charset="0"/>
              </a:rPr>
              <a:t>assert    async     await     break     class     </a:t>
            </a:r>
          </a:p>
          <a:p>
            <a:pPr eaLnBrk="0" fontAlgn="base" hangingPunct="0">
              <a:spcBef>
                <a:spcPct val="0"/>
              </a:spcBef>
              <a:spcAft>
                <a:spcPct val="0"/>
              </a:spcAft>
            </a:pPr>
            <a:r>
              <a:rPr lang="zh-CN" altLang="en-US" sz="2000" dirty="0">
                <a:solidFill>
                  <a:schemeClr val="tx1">
                    <a:lumMod val="50000"/>
                    <a:lumOff val="50000"/>
                  </a:schemeClr>
                </a:solidFill>
                <a:latin typeface="Consolas" panose="020B0609020204030204" pitchFamily="49" charset="0"/>
              </a:rPr>
              <a:t>continue  def       del       elif      else      </a:t>
            </a:r>
          </a:p>
          <a:p>
            <a:pPr eaLnBrk="0" fontAlgn="base" hangingPunct="0">
              <a:spcBef>
                <a:spcPct val="0"/>
              </a:spcBef>
              <a:spcAft>
                <a:spcPct val="0"/>
              </a:spcAft>
            </a:pPr>
            <a:r>
              <a:rPr lang="zh-CN" altLang="en-US" sz="2000" dirty="0">
                <a:solidFill>
                  <a:schemeClr val="tx1">
                    <a:lumMod val="50000"/>
                    <a:lumOff val="50000"/>
                  </a:schemeClr>
                </a:solidFill>
                <a:latin typeface="Consolas" panose="020B0609020204030204" pitchFamily="49" charset="0"/>
              </a:rPr>
              <a:t>except    finally   for       from      global    </a:t>
            </a:r>
          </a:p>
          <a:p>
            <a:pPr eaLnBrk="0" fontAlgn="base" hangingPunct="0">
              <a:spcBef>
                <a:spcPct val="0"/>
              </a:spcBef>
              <a:spcAft>
                <a:spcPct val="0"/>
              </a:spcAft>
            </a:pPr>
            <a:r>
              <a:rPr lang="zh-CN" altLang="en-US" sz="2000" dirty="0">
                <a:solidFill>
                  <a:schemeClr val="tx1">
                    <a:lumMod val="50000"/>
                    <a:lumOff val="50000"/>
                  </a:schemeClr>
                </a:solidFill>
                <a:latin typeface="Consolas" panose="020B0609020204030204" pitchFamily="49" charset="0"/>
              </a:rPr>
              <a:t>if        import    in        is        lambda    </a:t>
            </a:r>
          </a:p>
          <a:p>
            <a:pPr eaLnBrk="0" fontAlgn="base" hangingPunct="0">
              <a:spcBef>
                <a:spcPct val="0"/>
              </a:spcBef>
              <a:spcAft>
                <a:spcPct val="0"/>
              </a:spcAft>
            </a:pPr>
            <a:r>
              <a:rPr lang="zh-CN" altLang="en-US" sz="2000" dirty="0">
                <a:solidFill>
                  <a:schemeClr val="tx1">
                    <a:lumMod val="50000"/>
                    <a:lumOff val="50000"/>
                  </a:schemeClr>
                </a:solidFill>
                <a:latin typeface="Consolas" panose="020B0609020204030204" pitchFamily="49" charset="0"/>
              </a:rPr>
              <a:t>nonlocal  not       or        pass      raise     </a:t>
            </a:r>
          </a:p>
          <a:p>
            <a:pPr eaLnBrk="0" fontAlgn="base" hangingPunct="0">
              <a:spcBef>
                <a:spcPct val="0"/>
              </a:spcBef>
              <a:spcAft>
                <a:spcPct val="0"/>
              </a:spcAft>
            </a:pPr>
            <a:r>
              <a:rPr lang="zh-CN" altLang="en-US" sz="2000" dirty="0">
                <a:solidFill>
                  <a:schemeClr val="tx1">
                    <a:lumMod val="50000"/>
                    <a:lumOff val="50000"/>
                  </a:schemeClr>
                </a:solidFill>
                <a:latin typeface="Consolas" panose="020B0609020204030204" pitchFamily="49" charset="0"/>
              </a:rPr>
              <a:t>return    try       while     with      yield </a:t>
            </a:r>
          </a:p>
        </p:txBody>
      </p:sp>
    </p:spTree>
    <p:extLst>
      <p:ext uri="{BB962C8B-B14F-4D97-AF65-F5344CB8AC3E}">
        <p14:creationId xmlns:p14="http://schemas.microsoft.com/office/powerpoint/2010/main" val="28094531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animBg="1"/>
      <p:bldP spid="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9.0 </a:t>
            </a:r>
            <a:r>
              <a:rPr lang="zh-CN" altLang="en-US" b="1" dirty="0">
                <a:solidFill>
                  <a:srgbClr val="354A5D"/>
                </a:solidFill>
                <a:latin typeface="微软雅黑" panose="020B0503020204020204" pitchFamily="34" charset="-122"/>
                <a:ea typeface="微软雅黑" panose="020B0503020204020204" pitchFamily="34" charset="-122"/>
              </a:rPr>
              <a:t>文件操作</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34018"/>
            <a:ext cx="10040046" cy="14229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open()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函数用于打开一个文件，并返回</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file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对象，在对文件进行处理过程都需要使用到这个函数，如果该文件无法被打开，会抛出 </a:t>
            </a:r>
            <a:r>
              <a:rPr lang="en-US" altLang="zh-CN" sz="2000" dirty="0" err="1">
                <a:solidFill>
                  <a:schemeClr val="tx1">
                    <a:lumMod val="85000"/>
                    <a:lumOff val="15000"/>
                  </a:schemeClr>
                </a:solidFill>
                <a:latin typeface="微软雅黑" pitchFamily="34" charset="-122"/>
                <a:ea typeface="微软雅黑" pitchFamily="34" charset="-122"/>
                <a:sym typeface="微软雅黑" pitchFamily="34" charset="-122"/>
              </a:rPr>
              <a:t>OSError</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异常。</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注意：使用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open()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函数一定要保证关闭文件对象，即调用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close()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方法。</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FD9007D-41F4-40F4-A44F-B5FA630C5B21}"/>
              </a:ext>
            </a:extLst>
          </p:cNvPr>
          <p:cNvSpPr>
            <a:spLocks noChangeArrowheads="1"/>
          </p:cNvSpPr>
          <p:nvPr/>
        </p:nvSpPr>
        <p:spPr bwMode="auto">
          <a:xfrm>
            <a:off x="1199456" y="3712285"/>
            <a:ext cx="10040046" cy="80397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808080"/>
                </a:solidFill>
                <a:effectLst/>
                <a:latin typeface="Consolas" panose="020B0609020204030204" pitchFamily="49" charset="0"/>
              </a:rPr>
              <a:t># open()</a:t>
            </a:r>
            <a:r>
              <a:rPr kumimoji="0" lang="zh-CN" altLang="zh-CN"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函数语法</a:t>
            </a:r>
            <a:br>
              <a:rPr kumimoji="0" lang="zh-CN" altLang="zh-CN" b="0" i="0" u="none" strike="noStrike" cap="none" normalizeH="0" baseline="0" dirty="0">
                <a:ln>
                  <a:noFill/>
                </a:ln>
                <a:solidFill>
                  <a:srgbClr val="808080"/>
                </a:solidFill>
                <a:effectLst/>
                <a:latin typeface="Adobe Gothic Std B" panose="020B0800000000000000" pitchFamily="34" charset="-128"/>
                <a:ea typeface="Adobe Gothic Std B" panose="020B0800000000000000" pitchFamily="34" charset="-128"/>
              </a:rPr>
            </a:br>
            <a:r>
              <a:rPr kumimoji="0" lang="zh-CN" altLang="zh-CN" b="0" i="0" u="none" strike="noStrike" cap="none" normalizeH="0" baseline="0" dirty="0">
                <a:ln>
                  <a:noFill/>
                </a:ln>
                <a:solidFill>
                  <a:srgbClr val="8888C6"/>
                </a:solidFill>
                <a:effectLst/>
                <a:latin typeface="Consolas" panose="020B0609020204030204" pitchFamily="49" charset="0"/>
              </a:rPr>
              <a:t>open</a:t>
            </a:r>
            <a:r>
              <a:rPr kumimoji="0" lang="zh-CN" altLang="zh-CN" b="0" i="0" u="none" strike="noStrike" cap="none" normalizeH="0" baseline="0" dirty="0">
                <a:ln>
                  <a:noFill/>
                </a:ln>
                <a:solidFill>
                  <a:srgbClr val="A9B7C6"/>
                </a:solidFill>
                <a:effectLst/>
                <a:latin typeface="Consolas" panose="020B0609020204030204" pitchFamily="49" charset="0"/>
              </a:rPr>
              <a:t>(</a:t>
            </a:r>
            <a:r>
              <a:rPr lang="zh-CN" altLang="zh-CN" dirty="0">
                <a:solidFill>
                  <a:srgbClr val="AA4926"/>
                </a:solidFill>
                <a:latin typeface="Consolas" panose="020B0609020204030204" pitchFamily="49" charset="0"/>
              </a:rPr>
              <a:t>path</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A4926"/>
                </a:solidFill>
                <a:effectLst/>
                <a:latin typeface="Consolas" panose="020B0609020204030204" pitchFamily="49" charset="0"/>
              </a:rPr>
              <a:t>mode</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6A8759"/>
                </a:solidFill>
                <a:effectLst/>
                <a:latin typeface="Consolas" panose="020B0609020204030204" pitchFamily="49" charset="0"/>
              </a:rPr>
              <a:t>'r'</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A4926"/>
                </a:solidFill>
                <a:effectLst/>
                <a:latin typeface="Consolas" panose="020B0609020204030204" pitchFamily="49" charset="0"/>
              </a:rPr>
              <a:t>encoding</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CC7832"/>
                </a:solidFill>
                <a:effectLst/>
                <a:latin typeface="Consolas" panose="020B0609020204030204" pitchFamily="49" charset="0"/>
              </a:rPr>
              <a:t>None</a:t>
            </a:r>
            <a:r>
              <a:rPr kumimoji="0" lang="zh-CN" altLang="zh-CN" b="0" i="0" u="none" strike="noStrike" cap="none" normalizeH="0" baseline="0" dirty="0">
                <a:ln>
                  <a:noFill/>
                </a:ln>
                <a:solidFill>
                  <a:srgbClr val="A9B7C6"/>
                </a:solidFill>
                <a:effectLst/>
                <a:latin typeface="Consolas" panose="020B0609020204030204" pitchFamily="49" charset="0"/>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6" name="TextBox 4">
            <a:extLst>
              <a:ext uri="{FF2B5EF4-FFF2-40B4-BE49-F238E27FC236}">
                <a16:creationId xmlns:a16="http://schemas.microsoft.com/office/drawing/2014/main" id="{8C0D8659-36E7-45B3-81B6-1F0AAB0FDEB9}"/>
              </a:ext>
            </a:extLst>
          </p:cNvPr>
          <p:cNvSpPr txBox="1"/>
          <p:nvPr/>
        </p:nvSpPr>
        <p:spPr>
          <a:xfrm>
            <a:off x="1199456" y="4596481"/>
            <a:ext cx="10040046" cy="188461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path</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：文件路径，类型为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str</a:t>
            </a:r>
          </a:p>
          <a:p>
            <a:pPr marL="800100" lvl="1" indent="-342900" algn="just" eaLnBrk="0" hangingPunct="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mode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：操作模式，类型为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str</a:t>
            </a:r>
          </a:p>
          <a:p>
            <a:pPr marL="800100" lvl="1" indent="-342900" algn="just" eaLnBrk="0" hangingPunct="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encoding</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：文件编码，类型为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str</a:t>
            </a:r>
          </a:p>
        </p:txBody>
      </p:sp>
    </p:spTree>
    <p:extLst>
      <p:ext uri="{BB962C8B-B14F-4D97-AF65-F5344CB8AC3E}">
        <p14:creationId xmlns:p14="http://schemas.microsoft.com/office/powerpoint/2010/main" val="31328684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2" grpId="0" animBg="1"/>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398924"/>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9.0.0 open()</a:t>
            </a:r>
            <a:r>
              <a:rPr lang="zh-CN" altLang="en-US" b="1" dirty="0">
                <a:solidFill>
                  <a:srgbClr val="354A5D"/>
                </a:solidFill>
                <a:latin typeface="微软雅黑" panose="020B0503020204020204" pitchFamily="34" charset="-122"/>
                <a:ea typeface="微软雅黑" panose="020B0503020204020204" pitchFamily="34" charset="-122"/>
              </a:rPr>
              <a:t>函数</a:t>
            </a:r>
            <a:r>
              <a:rPr lang="en-US" altLang="zh-CN" b="1" dirty="0">
                <a:solidFill>
                  <a:srgbClr val="354A5D"/>
                </a:solidFill>
                <a:latin typeface="微软雅黑" panose="020B0503020204020204" pitchFamily="34" charset="-122"/>
                <a:ea typeface="微软雅黑" panose="020B0503020204020204" pitchFamily="34" charset="-122"/>
              </a:rPr>
              <a:t>mode</a:t>
            </a:r>
            <a:r>
              <a:rPr lang="zh-CN" altLang="en-US" b="1" dirty="0">
                <a:solidFill>
                  <a:srgbClr val="354A5D"/>
                </a:solidFill>
                <a:latin typeface="微软雅黑" panose="020B0503020204020204" pitchFamily="34" charset="-122"/>
                <a:ea typeface="微软雅黑" panose="020B0503020204020204" pitchFamily="34" charset="-122"/>
              </a:rPr>
              <a:t>参数说明</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236887"/>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0BB60E4D-FF21-4394-BEF3-961E54AEF3E7}"/>
              </a:ext>
            </a:extLst>
          </p:cNvPr>
          <p:cNvGraphicFramePr>
            <a:graphicFrameLocks noGrp="1"/>
          </p:cNvGraphicFramePr>
          <p:nvPr>
            <p:extLst>
              <p:ext uri="{D42A27DB-BD31-4B8C-83A1-F6EECF244321}">
                <p14:modId xmlns:p14="http://schemas.microsoft.com/office/powerpoint/2010/main" val="1268459529"/>
              </p:ext>
            </p:extLst>
          </p:nvPr>
        </p:nvGraphicFramePr>
        <p:xfrm>
          <a:off x="540660" y="1430565"/>
          <a:ext cx="11271317" cy="4978840"/>
        </p:xfrm>
        <a:graphic>
          <a:graphicData uri="http://schemas.openxmlformats.org/drawingml/2006/table">
            <a:tbl>
              <a:tblPr firstRow="1" bandRow="1">
                <a:tableStyleId>{F5AB1C69-6EDB-4FF4-983F-18BD219EF322}</a:tableStyleId>
              </a:tblPr>
              <a:tblGrid>
                <a:gridCol w="905184">
                  <a:extLst>
                    <a:ext uri="{9D8B030D-6E8A-4147-A177-3AD203B41FA5}">
                      <a16:colId xmlns:a16="http://schemas.microsoft.com/office/drawing/2014/main" val="1047239628"/>
                    </a:ext>
                  </a:extLst>
                </a:gridCol>
                <a:gridCol w="10366133">
                  <a:extLst>
                    <a:ext uri="{9D8B030D-6E8A-4147-A177-3AD203B41FA5}">
                      <a16:colId xmlns:a16="http://schemas.microsoft.com/office/drawing/2014/main" val="881852513"/>
                    </a:ext>
                  </a:extLst>
                </a:gridCol>
              </a:tblGrid>
              <a:tr h="370840">
                <a:tc>
                  <a:txBody>
                    <a:bodyPr/>
                    <a:lstStyle/>
                    <a:p>
                      <a:pPr algn="ctr"/>
                      <a:r>
                        <a:rPr lang="en-US" altLang="zh-CN" dirty="0"/>
                        <a:t>mode</a:t>
                      </a:r>
                      <a:endParaRPr lang="zh-CN" altLang="en-US" dirty="0"/>
                    </a:p>
                  </a:txBody>
                  <a:tcPr/>
                </a:tc>
                <a:tc>
                  <a:txBody>
                    <a:bodyPr/>
                    <a:lstStyle/>
                    <a:p>
                      <a:pPr algn="ctr"/>
                      <a:r>
                        <a:rPr lang="zh-CN" altLang="en-US" dirty="0"/>
                        <a:t>说明</a:t>
                      </a:r>
                    </a:p>
                  </a:txBody>
                  <a:tcPr/>
                </a:tc>
                <a:extLst>
                  <a:ext uri="{0D108BD9-81ED-4DB2-BD59-A6C34878D82A}">
                    <a16:rowId xmlns:a16="http://schemas.microsoft.com/office/drawing/2014/main" val="289916938"/>
                  </a:ext>
                </a:extLst>
              </a:tr>
              <a:tr h="288000">
                <a:tc>
                  <a:txBody>
                    <a:bodyPr/>
                    <a:lstStyle/>
                    <a:p>
                      <a:pPr algn="ctr"/>
                      <a:r>
                        <a:rPr lang="en-US" altLang="zh-CN" sz="1000" dirty="0"/>
                        <a:t>t</a:t>
                      </a:r>
                      <a:endParaRPr lang="zh-CN" altLang="en-US" sz="1000" dirty="0"/>
                    </a:p>
                  </a:txBody>
                  <a:tcPr anchor="ctr"/>
                </a:tc>
                <a:tc>
                  <a:txBody>
                    <a:bodyPr/>
                    <a:lstStyle/>
                    <a:p>
                      <a:r>
                        <a:rPr lang="zh-CN" altLang="en-US" sz="1000" dirty="0"/>
                        <a:t>文本模式 。</a:t>
                      </a:r>
                    </a:p>
                  </a:txBody>
                  <a:tcPr anchor="ctr"/>
                </a:tc>
                <a:extLst>
                  <a:ext uri="{0D108BD9-81ED-4DB2-BD59-A6C34878D82A}">
                    <a16:rowId xmlns:a16="http://schemas.microsoft.com/office/drawing/2014/main" val="3370669694"/>
                  </a:ext>
                </a:extLst>
              </a:tr>
              <a:tr h="288000">
                <a:tc>
                  <a:txBody>
                    <a:bodyPr/>
                    <a:lstStyle/>
                    <a:p>
                      <a:pPr algn="ctr"/>
                      <a:r>
                        <a:rPr lang="en-US" altLang="zh-CN" sz="1000" dirty="0"/>
                        <a:t>x</a:t>
                      </a:r>
                      <a:endParaRPr lang="zh-CN" altLang="en-US" sz="1000" dirty="0"/>
                    </a:p>
                  </a:txBody>
                  <a:tcPr anchor="ctr"/>
                </a:tc>
                <a:tc>
                  <a:txBody>
                    <a:bodyPr/>
                    <a:lstStyle/>
                    <a:p>
                      <a:r>
                        <a:rPr lang="zh-CN" altLang="en-US" sz="1000" dirty="0"/>
                        <a:t>写模式，新建一个文件，如果该文件已存在则会报错。</a:t>
                      </a:r>
                    </a:p>
                  </a:txBody>
                  <a:tcPr anchor="ctr"/>
                </a:tc>
                <a:extLst>
                  <a:ext uri="{0D108BD9-81ED-4DB2-BD59-A6C34878D82A}">
                    <a16:rowId xmlns:a16="http://schemas.microsoft.com/office/drawing/2014/main" val="2939952640"/>
                  </a:ext>
                </a:extLst>
              </a:tr>
              <a:tr h="288000">
                <a:tc>
                  <a:txBody>
                    <a:bodyPr/>
                    <a:lstStyle/>
                    <a:p>
                      <a:pPr algn="ctr"/>
                      <a:r>
                        <a:rPr lang="en-US" altLang="zh-CN" sz="1000" dirty="0"/>
                        <a:t>b</a:t>
                      </a:r>
                      <a:endParaRPr lang="zh-CN" altLang="en-US" sz="1000" dirty="0"/>
                    </a:p>
                  </a:txBody>
                  <a:tcPr anchor="ctr"/>
                </a:tc>
                <a:tc>
                  <a:txBody>
                    <a:bodyPr/>
                    <a:lstStyle/>
                    <a:p>
                      <a:r>
                        <a:rPr lang="zh-CN" altLang="en-US" sz="1000" dirty="0"/>
                        <a:t>二进制模式。</a:t>
                      </a:r>
                    </a:p>
                  </a:txBody>
                  <a:tcPr anchor="ctr"/>
                </a:tc>
                <a:extLst>
                  <a:ext uri="{0D108BD9-81ED-4DB2-BD59-A6C34878D82A}">
                    <a16:rowId xmlns:a16="http://schemas.microsoft.com/office/drawing/2014/main" val="2398884320"/>
                  </a:ext>
                </a:extLst>
              </a:tr>
              <a:tr h="288000">
                <a:tc>
                  <a:txBody>
                    <a:bodyPr/>
                    <a:lstStyle/>
                    <a:p>
                      <a:pPr algn="ctr"/>
                      <a:r>
                        <a:rPr lang="en-US" altLang="zh-CN" sz="1000" dirty="0"/>
                        <a:t>+</a:t>
                      </a:r>
                      <a:endParaRPr lang="zh-CN" altLang="en-US" sz="1000" dirty="0"/>
                    </a:p>
                  </a:txBody>
                  <a:tcPr anchor="ctr"/>
                </a:tc>
                <a:tc>
                  <a:txBody>
                    <a:bodyPr/>
                    <a:lstStyle/>
                    <a:p>
                      <a:r>
                        <a:rPr lang="zh-CN" altLang="en-US" sz="1000" dirty="0"/>
                        <a:t>打开一个文件进行更新</a:t>
                      </a:r>
                      <a:r>
                        <a:rPr lang="en-US" altLang="zh-CN" sz="1000" dirty="0"/>
                        <a:t>(</a:t>
                      </a:r>
                      <a:r>
                        <a:rPr lang="zh-CN" altLang="en-US" sz="1000" dirty="0"/>
                        <a:t>可读可写</a:t>
                      </a:r>
                      <a:r>
                        <a:rPr lang="en-US" altLang="zh-CN" sz="1000" dirty="0"/>
                        <a:t>)</a:t>
                      </a:r>
                      <a:r>
                        <a:rPr lang="zh-CN" altLang="en-US" sz="1000" dirty="0"/>
                        <a:t>。</a:t>
                      </a:r>
                    </a:p>
                  </a:txBody>
                  <a:tcPr anchor="ctr"/>
                </a:tc>
                <a:extLst>
                  <a:ext uri="{0D108BD9-81ED-4DB2-BD59-A6C34878D82A}">
                    <a16:rowId xmlns:a16="http://schemas.microsoft.com/office/drawing/2014/main" val="1548906553"/>
                  </a:ext>
                </a:extLst>
              </a:tr>
              <a:tr h="288000">
                <a:tc>
                  <a:txBody>
                    <a:bodyPr/>
                    <a:lstStyle/>
                    <a:p>
                      <a:pPr algn="ctr"/>
                      <a:r>
                        <a:rPr lang="en-US" altLang="zh-CN" sz="1000" b="1" dirty="0">
                          <a:solidFill>
                            <a:schemeClr val="accent2">
                              <a:lumMod val="75000"/>
                            </a:schemeClr>
                          </a:solidFill>
                        </a:rPr>
                        <a:t>r</a:t>
                      </a:r>
                      <a:endParaRPr lang="zh-CN" altLang="en-US" sz="1000" b="1" dirty="0">
                        <a:solidFill>
                          <a:schemeClr val="accent2">
                            <a:lumMod val="75000"/>
                          </a:schemeClr>
                        </a:solidFill>
                      </a:endParaRPr>
                    </a:p>
                  </a:txBody>
                  <a:tcPr anchor="ctr"/>
                </a:tc>
                <a:tc>
                  <a:txBody>
                    <a:bodyPr/>
                    <a:lstStyle/>
                    <a:p>
                      <a:r>
                        <a:rPr lang="zh-CN" altLang="en-US" sz="1000" b="1" dirty="0">
                          <a:solidFill>
                            <a:schemeClr val="accent2">
                              <a:lumMod val="75000"/>
                            </a:schemeClr>
                          </a:solidFill>
                        </a:rPr>
                        <a:t>以只读方式打开文件。文件的指针将会放在文件的开头。这是默认模式。</a:t>
                      </a:r>
                    </a:p>
                  </a:txBody>
                  <a:tcPr anchor="ctr"/>
                </a:tc>
                <a:extLst>
                  <a:ext uri="{0D108BD9-81ED-4DB2-BD59-A6C34878D82A}">
                    <a16:rowId xmlns:a16="http://schemas.microsoft.com/office/drawing/2014/main" val="1294596647"/>
                  </a:ext>
                </a:extLst>
              </a:tr>
              <a:tr h="288000">
                <a:tc>
                  <a:txBody>
                    <a:bodyPr/>
                    <a:lstStyle/>
                    <a:p>
                      <a:pPr algn="ctr"/>
                      <a:r>
                        <a:rPr lang="en-US" altLang="zh-CN" sz="1000" dirty="0" err="1"/>
                        <a:t>rb</a:t>
                      </a:r>
                      <a:endParaRPr lang="zh-CN" altLang="en-US" sz="1000" dirty="0"/>
                    </a:p>
                  </a:txBody>
                  <a:tcPr anchor="ctr"/>
                </a:tc>
                <a:tc>
                  <a:txBody>
                    <a:bodyPr/>
                    <a:lstStyle/>
                    <a:p>
                      <a:r>
                        <a:rPr lang="zh-CN" altLang="en-US" sz="1000" dirty="0"/>
                        <a:t>以二进制格式打开一个文件用于只读。文件指针将会放在文件的开头。这是默认模式。一般用于非文本文件如图片等。</a:t>
                      </a:r>
                    </a:p>
                  </a:txBody>
                  <a:tcPr anchor="ctr"/>
                </a:tc>
                <a:extLst>
                  <a:ext uri="{0D108BD9-81ED-4DB2-BD59-A6C34878D82A}">
                    <a16:rowId xmlns:a16="http://schemas.microsoft.com/office/drawing/2014/main" val="2054168435"/>
                  </a:ext>
                </a:extLst>
              </a:tr>
              <a:tr h="288000">
                <a:tc>
                  <a:txBody>
                    <a:bodyPr/>
                    <a:lstStyle/>
                    <a:p>
                      <a:pPr algn="ctr"/>
                      <a:r>
                        <a:rPr lang="en-US" altLang="zh-CN" sz="1000" dirty="0"/>
                        <a:t>r+</a:t>
                      </a:r>
                      <a:endParaRPr lang="zh-CN" altLang="en-US" sz="1000" dirty="0"/>
                    </a:p>
                  </a:txBody>
                  <a:tcPr anchor="ctr"/>
                </a:tc>
                <a:tc>
                  <a:txBody>
                    <a:bodyPr/>
                    <a:lstStyle/>
                    <a:p>
                      <a:r>
                        <a:rPr lang="zh-CN" altLang="en-US" sz="1000" dirty="0"/>
                        <a:t>打开一个文件用于读写。文件指针将会放在文件的开头。</a:t>
                      </a:r>
                    </a:p>
                  </a:txBody>
                  <a:tcPr anchor="ctr"/>
                </a:tc>
                <a:extLst>
                  <a:ext uri="{0D108BD9-81ED-4DB2-BD59-A6C34878D82A}">
                    <a16:rowId xmlns:a16="http://schemas.microsoft.com/office/drawing/2014/main" val="3315996589"/>
                  </a:ext>
                </a:extLst>
              </a:tr>
              <a:tr h="288000">
                <a:tc>
                  <a:txBody>
                    <a:bodyPr/>
                    <a:lstStyle/>
                    <a:p>
                      <a:pPr algn="ctr"/>
                      <a:r>
                        <a:rPr lang="en-US" altLang="zh-CN" sz="1000" dirty="0" err="1"/>
                        <a:t>rb</a:t>
                      </a:r>
                      <a:r>
                        <a:rPr lang="en-US" altLang="zh-CN" sz="1000" dirty="0"/>
                        <a:t>+</a:t>
                      </a:r>
                      <a:endParaRPr lang="zh-CN" altLang="en-US" sz="1000" dirty="0"/>
                    </a:p>
                  </a:txBody>
                  <a:tcPr anchor="ctr"/>
                </a:tc>
                <a:tc>
                  <a:txBody>
                    <a:bodyPr/>
                    <a:lstStyle/>
                    <a:p>
                      <a:r>
                        <a:rPr lang="zh-CN" altLang="en-US" sz="1000" dirty="0"/>
                        <a:t>以二进制格式打开一个文件用于读写。文件指针将会放在文件的开头。一般用于非文本文件如图片等。</a:t>
                      </a:r>
                    </a:p>
                  </a:txBody>
                  <a:tcPr anchor="ctr"/>
                </a:tc>
                <a:extLst>
                  <a:ext uri="{0D108BD9-81ED-4DB2-BD59-A6C34878D82A}">
                    <a16:rowId xmlns:a16="http://schemas.microsoft.com/office/drawing/2014/main" val="86094539"/>
                  </a:ext>
                </a:extLst>
              </a:tr>
              <a:tr h="288000">
                <a:tc>
                  <a:txBody>
                    <a:bodyPr/>
                    <a:lstStyle/>
                    <a:p>
                      <a:pPr algn="ctr"/>
                      <a:r>
                        <a:rPr lang="en-US" altLang="zh-CN" sz="1000" b="1" dirty="0">
                          <a:solidFill>
                            <a:schemeClr val="accent2">
                              <a:lumMod val="75000"/>
                            </a:schemeClr>
                          </a:solidFill>
                        </a:rPr>
                        <a:t>w</a:t>
                      </a:r>
                      <a:endParaRPr lang="zh-CN" altLang="en-US" sz="1000" b="1" dirty="0">
                        <a:solidFill>
                          <a:schemeClr val="accent2">
                            <a:lumMod val="75000"/>
                          </a:schemeClr>
                        </a:solidFill>
                      </a:endParaRPr>
                    </a:p>
                  </a:txBody>
                  <a:tcPr anchor="ctr"/>
                </a:tc>
                <a:tc>
                  <a:txBody>
                    <a:bodyPr/>
                    <a:lstStyle/>
                    <a:p>
                      <a:r>
                        <a:rPr lang="zh-CN" altLang="en-US" sz="1000" b="1" dirty="0">
                          <a:solidFill>
                            <a:schemeClr val="accent2">
                              <a:lumMod val="75000"/>
                            </a:schemeClr>
                          </a:solidFill>
                        </a:rPr>
                        <a:t>打开一个文件只用于写入。如果该文件已存在则打开文件，并从开头开始编辑，即原有内容会被删除。如果该文件不存在，创建新文件。</a:t>
                      </a:r>
                    </a:p>
                  </a:txBody>
                  <a:tcPr anchor="ctr"/>
                </a:tc>
                <a:extLst>
                  <a:ext uri="{0D108BD9-81ED-4DB2-BD59-A6C34878D82A}">
                    <a16:rowId xmlns:a16="http://schemas.microsoft.com/office/drawing/2014/main" val="1846875001"/>
                  </a:ext>
                </a:extLst>
              </a:tr>
              <a:tr h="288000">
                <a:tc>
                  <a:txBody>
                    <a:bodyPr/>
                    <a:lstStyle/>
                    <a:p>
                      <a:pPr algn="ctr"/>
                      <a:r>
                        <a:rPr lang="en-US" altLang="zh-CN" sz="1000" dirty="0" err="1"/>
                        <a:t>wb</a:t>
                      </a:r>
                      <a:endParaRPr lang="zh-CN" altLang="en-US" sz="1000" dirty="0"/>
                    </a:p>
                  </a:txBody>
                  <a:tcPr anchor="ctr"/>
                </a:tc>
                <a:tc>
                  <a:txBody>
                    <a:bodyPr/>
                    <a:lstStyle/>
                    <a:p>
                      <a:r>
                        <a:rPr lang="zh-CN" altLang="en-US" sz="1000" dirty="0"/>
                        <a:t>以二进制格式打开一个文件只用于写入。如果该文件已存在则打开文件，并从开头开始编辑，即原有内容会被删除。如果该文件不存在，创建新文件。一般用于非文本文件如图片等。</a:t>
                      </a:r>
                    </a:p>
                  </a:txBody>
                  <a:tcPr anchor="ctr"/>
                </a:tc>
                <a:extLst>
                  <a:ext uri="{0D108BD9-81ED-4DB2-BD59-A6C34878D82A}">
                    <a16:rowId xmlns:a16="http://schemas.microsoft.com/office/drawing/2014/main" val="134125270"/>
                  </a:ext>
                </a:extLst>
              </a:tr>
              <a:tr h="288000">
                <a:tc>
                  <a:txBody>
                    <a:bodyPr/>
                    <a:lstStyle/>
                    <a:p>
                      <a:pPr algn="ctr"/>
                      <a:r>
                        <a:rPr lang="en-US" altLang="zh-CN" sz="1000" b="1" dirty="0">
                          <a:solidFill>
                            <a:schemeClr val="accent2">
                              <a:lumMod val="75000"/>
                            </a:schemeClr>
                          </a:solidFill>
                        </a:rPr>
                        <a:t>w+</a:t>
                      </a:r>
                      <a:endParaRPr lang="zh-CN" altLang="en-US" sz="1000" b="1" dirty="0">
                        <a:solidFill>
                          <a:schemeClr val="accent2">
                            <a:lumMod val="75000"/>
                          </a:schemeClr>
                        </a:solidFill>
                      </a:endParaRPr>
                    </a:p>
                  </a:txBody>
                  <a:tcPr anchor="ctr"/>
                </a:tc>
                <a:tc>
                  <a:txBody>
                    <a:bodyPr/>
                    <a:lstStyle/>
                    <a:p>
                      <a:r>
                        <a:rPr lang="zh-CN" altLang="en-US" sz="1000" b="1" dirty="0">
                          <a:solidFill>
                            <a:schemeClr val="accent2">
                              <a:lumMod val="75000"/>
                            </a:schemeClr>
                          </a:solidFill>
                        </a:rPr>
                        <a:t>打开一个文件用于读写。如果该文件已存在则打开文件，并从开头开始编辑，即原有内容会被删除。如果该文件不存在，创建新文件。</a:t>
                      </a:r>
                    </a:p>
                  </a:txBody>
                  <a:tcPr anchor="ctr"/>
                </a:tc>
                <a:extLst>
                  <a:ext uri="{0D108BD9-81ED-4DB2-BD59-A6C34878D82A}">
                    <a16:rowId xmlns:a16="http://schemas.microsoft.com/office/drawing/2014/main" val="1468539748"/>
                  </a:ext>
                </a:extLst>
              </a:tr>
              <a:tr h="288000">
                <a:tc>
                  <a:txBody>
                    <a:bodyPr/>
                    <a:lstStyle/>
                    <a:p>
                      <a:pPr algn="ctr"/>
                      <a:r>
                        <a:rPr lang="en-US" altLang="zh-CN" sz="1000" dirty="0" err="1"/>
                        <a:t>wb</a:t>
                      </a:r>
                      <a:r>
                        <a:rPr lang="en-US" altLang="zh-CN" sz="1000" dirty="0"/>
                        <a:t>+</a:t>
                      </a:r>
                      <a:endParaRPr lang="zh-CN" altLang="en-US" sz="1000" dirty="0"/>
                    </a:p>
                  </a:txBody>
                  <a:tcPr anchor="ctr"/>
                </a:tc>
                <a:tc>
                  <a:txBody>
                    <a:bodyPr/>
                    <a:lstStyle/>
                    <a:p>
                      <a:r>
                        <a:rPr lang="zh-CN" altLang="en-US" sz="1000" dirty="0"/>
                        <a:t>以二进制格式打开一个文件用于读写。如果该文件已存在则打开文件，并从开头开始编辑，即原有内容会被删除。如果该文件不存在，创建新文件。一般用于非文本文件如图片等。</a:t>
                      </a:r>
                    </a:p>
                  </a:txBody>
                  <a:tcPr anchor="ctr"/>
                </a:tc>
                <a:extLst>
                  <a:ext uri="{0D108BD9-81ED-4DB2-BD59-A6C34878D82A}">
                    <a16:rowId xmlns:a16="http://schemas.microsoft.com/office/drawing/2014/main" val="3022918352"/>
                  </a:ext>
                </a:extLst>
              </a:tr>
              <a:tr h="288000">
                <a:tc>
                  <a:txBody>
                    <a:bodyPr/>
                    <a:lstStyle/>
                    <a:p>
                      <a:pPr algn="ctr"/>
                      <a:r>
                        <a:rPr lang="en-US" altLang="zh-CN" sz="1000" b="1" dirty="0">
                          <a:solidFill>
                            <a:schemeClr val="accent2">
                              <a:lumMod val="75000"/>
                            </a:schemeClr>
                          </a:solidFill>
                        </a:rPr>
                        <a:t>a</a:t>
                      </a:r>
                    </a:p>
                  </a:txBody>
                  <a:tcPr anchor="ctr"/>
                </a:tc>
                <a:tc>
                  <a:txBody>
                    <a:bodyPr/>
                    <a:lstStyle/>
                    <a:p>
                      <a:r>
                        <a:rPr lang="zh-CN" altLang="en-US" sz="1000" b="1" dirty="0">
                          <a:solidFill>
                            <a:schemeClr val="accent2">
                              <a:lumMod val="75000"/>
                            </a:schemeClr>
                          </a:solidFill>
                        </a:rPr>
                        <a:t>打开一个文件用于追加。如果该文件已存在，文件指针将会放在文件的结尾。也就是说，新的内容将会被写入到已有内容之后。如果该文件不存在，创建新文件进行写入。</a:t>
                      </a:r>
                    </a:p>
                  </a:txBody>
                  <a:tcPr anchor="ctr"/>
                </a:tc>
                <a:extLst>
                  <a:ext uri="{0D108BD9-81ED-4DB2-BD59-A6C34878D82A}">
                    <a16:rowId xmlns:a16="http://schemas.microsoft.com/office/drawing/2014/main" val="2997657314"/>
                  </a:ext>
                </a:extLst>
              </a:tr>
              <a:tr h="288000">
                <a:tc>
                  <a:txBody>
                    <a:bodyPr/>
                    <a:lstStyle/>
                    <a:p>
                      <a:pPr algn="ctr"/>
                      <a:r>
                        <a:rPr lang="en-US" altLang="zh-CN" sz="1000" dirty="0"/>
                        <a:t>ab</a:t>
                      </a:r>
                      <a:endParaRPr lang="zh-CN" altLang="en-US" sz="1000" dirty="0"/>
                    </a:p>
                  </a:txBody>
                  <a:tcPr anchor="ctr"/>
                </a:tc>
                <a:tc>
                  <a:txBody>
                    <a:bodyPr/>
                    <a:lstStyle/>
                    <a:p>
                      <a:r>
                        <a:rPr lang="zh-CN" altLang="en-US" sz="1000" dirty="0"/>
                        <a:t>以二进制格式打开一个文件用于追加。如果该文件已存在，文件指针将会放在文件的结尾。也就是说，新的内容将会被写入到已有内容之后。如果该文件不存在，创建新文件进行写入。</a:t>
                      </a:r>
                    </a:p>
                  </a:txBody>
                  <a:tcPr anchor="ctr"/>
                </a:tc>
                <a:extLst>
                  <a:ext uri="{0D108BD9-81ED-4DB2-BD59-A6C34878D82A}">
                    <a16:rowId xmlns:a16="http://schemas.microsoft.com/office/drawing/2014/main" val="2065181915"/>
                  </a:ext>
                </a:extLst>
              </a:tr>
              <a:tr h="288000">
                <a:tc>
                  <a:txBody>
                    <a:bodyPr/>
                    <a:lstStyle/>
                    <a:p>
                      <a:pPr algn="ctr"/>
                      <a:r>
                        <a:rPr lang="en-US" altLang="zh-CN" sz="1000" dirty="0"/>
                        <a:t>a+</a:t>
                      </a:r>
                      <a:endParaRPr lang="zh-CN" altLang="en-US" sz="1000" dirty="0"/>
                    </a:p>
                  </a:txBody>
                  <a:tcPr anchor="ctr"/>
                </a:tc>
                <a:tc>
                  <a:txBody>
                    <a:bodyPr/>
                    <a:lstStyle/>
                    <a:p>
                      <a:r>
                        <a:rPr lang="zh-CN" altLang="en-US" sz="1000" dirty="0"/>
                        <a:t>打开一个文件用于读写。如果该文件已存在，文件指针将会放在文件的结尾。文件打开时会是追加模式。如果该文件不存在，创建新文件用于读写。</a:t>
                      </a:r>
                    </a:p>
                  </a:txBody>
                  <a:tcPr anchor="ctr"/>
                </a:tc>
                <a:extLst>
                  <a:ext uri="{0D108BD9-81ED-4DB2-BD59-A6C34878D82A}">
                    <a16:rowId xmlns:a16="http://schemas.microsoft.com/office/drawing/2014/main" val="1021129535"/>
                  </a:ext>
                </a:extLst>
              </a:tr>
              <a:tr h="288000">
                <a:tc>
                  <a:txBody>
                    <a:bodyPr/>
                    <a:lstStyle/>
                    <a:p>
                      <a:pPr algn="ctr"/>
                      <a:r>
                        <a:rPr lang="en-US" altLang="zh-CN" sz="1000" dirty="0"/>
                        <a:t>ab+</a:t>
                      </a:r>
                      <a:endParaRPr lang="zh-CN" altLang="en-US" sz="1000" dirty="0"/>
                    </a:p>
                  </a:txBody>
                  <a:tcPr anchor="ctr"/>
                </a:tc>
                <a:tc>
                  <a:txBody>
                    <a:bodyPr/>
                    <a:lstStyle/>
                    <a:p>
                      <a:r>
                        <a:rPr lang="zh-CN" altLang="en-US" sz="1000" dirty="0"/>
                        <a:t>以二进制格式打开一个文件用于追加。如果该文件已存在，文件指针将会放在文件的结尾。如果该文件不存在，创建新文件用于读写。</a:t>
                      </a:r>
                    </a:p>
                  </a:txBody>
                  <a:tcPr anchor="ctr"/>
                </a:tc>
                <a:extLst>
                  <a:ext uri="{0D108BD9-81ED-4DB2-BD59-A6C34878D82A}">
                    <a16:rowId xmlns:a16="http://schemas.microsoft.com/office/drawing/2014/main" val="821745545"/>
                  </a:ext>
                </a:extLst>
              </a:tr>
            </a:tbl>
          </a:graphicData>
        </a:graphic>
      </p:graphicFrame>
    </p:spTree>
    <p:extLst>
      <p:ext uri="{BB962C8B-B14F-4D97-AF65-F5344CB8AC3E}">
        <p14:creationId xmlns:p14="http://schemas.microsoft.com/office/powerpoint/2010/main" val="41253439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513233"/>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9.0.1 file</a:t>
            </a:r>
            <a:r>
              <a:rPr lang="zh-CN" altLang="en-US" b="1" dirty="0">
                <a:solidFill>
                  <a:srgbClr val="354A5D"/>
                </a:solidFill>
                <a:latin typeface="微软雅黑" panose="020B0503020204020204" pitchFamily="34" charset="-122"/>
                <a:ea typeface="微软雅黑" panose="020B0503020204020204" pitchFamily="34" charset="-122"/>
              </a:rPr>
              <a:t>对象常用方法</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351196"/>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7F834E49-A800-4581-88D4-A7848CD083B9}"/>
              </a:ext>
            </a:extLst>
          </p:cNvPr>
          <p:cNvGraphicFramePr>
            <a:graphicFrameLocks noGrp="1"/>
          </p:cNvGraphicFramePr>
          <p:nvPr>
            <p:extLst>
              <p:ext uri="{D42A27DB-BD31-4B8C-83A1-F6EECF244321}">
                <p14:modId xmlns:p14="http://schemas.microsoft.com/office/powerpoint/2010/main" val="2550889954"/>
              </p:ext>
            </p:extLst>
          </p:nvPr>
        </p:nvGraphicFramePr>
        <p:xfrm>
          <a:off x="348916" y="1517085"/>
          <a:ext cx="11494168" cy="5049520"/>
        </p:xfrm>
        <a:graphic>
          <a:graphicData uri="http://schemas.openxmlformats.org/drawingml/2006/table">
            <a:tbl>
              <a:tblPr firstRow="1" bandRow="1">
                <a:tableStyleId>{F5AB1C69-6EDB-4FF4-983F-18BD219EF322}</a:tableStyleId>
              </a:tblPr>
              <a:tblGrid>
                <a:gridCol w="2426368">
                  <a:extLst>
                    <a:ext uri="{9D8B030D-6E8A-4147-A177-3AD203B41FA5}">
                      <a16:colId xmlns:a16="http://schemas.microsoft.com/office/drawing/2014/main" val="1978040424"/>
                    </a:ext>
                  </a:extLst>
                </a:gridCol>
                <a:gridCol w="3320716">
                  <a:extLst>
                    <a:ext uri="{9D8B030D-6E8A-4147-A177-3AD203B41FA5}">
                      <a16:colId xmlns:a16="http://schemas.microsoft.com/office/drawing/2014/main" val="4088187634"/>
                    </a:ext>
                  </a:extLst>
                </a:gridCol>
                <a:gridCol w="3208421">
                  <a:extLst>
                    <a:ext uri="{9D8B030D-6E8A-4147-A177-3AD203B41FA5}">
                      <a16:colId xmlns:a16="http://schemas.microsoft.com/office/drawing/2014/main" val="1224034536"/>
                    </a:ext>
                  </a:extLst>
                </a:gridCol>
                <a:gridCol w="2538663">
                  <a:extLst>
                    <a:ext uri="{9D8B030D-6E8A-4147-A177-3AD203B41FA5}">
                      <a16:colId xmlns:a16="http://schemas.microsoft.com/office/drawing/2014/main" val="671880056"/>
                    </a:ext>
                  </a:extLst>
                </a:gridCol>
              </a:tblGrid>
              <a:tr h="370840">
                <a:tc>
                  <a:txBody>
                    <a:bodyPr/>
                    <a:lstStyle/>
                    <a:p>
                      <a:pPr algn="ctr"/>
                      <a:r>
                        <a:rPr lang="zh-CN" altLang="en-US" dirty="0"/>
                        <a:t>方法</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309362878"/>
                  </a:ext>
                </a:extLst>
              </a:tr>
              <a:tr h="370840">
                <a:tc>
                  <a:txBody>
                    <a:bodyPr/>
                    <a:lstStyle/>
                    <a:p>
                      <a:r>
                        <a:rPr lang="en-US" altLang="zh-CN" sz="1200" b="1" dirty="0" err="1">
                          <a:solidFill>
                            <a:schemeClr val="accent2">
                              <a:lumMod val="75000"/>
                            </a:schemeClr>
                          </a:solidFill>
                          <a:latin typeface="Consolas" panose="020B0609020204030204" pitchFamily="49" charset="0"/>
                        </a:rPr>
                        <a:t>file.close</a:t>
                      </a:r>
                      <a:r>
                        <a:rPr lang="en-US" altLang="zh-CN" sz="1200" b="1" dirty="0">
                          <a:solidFill>
                            <a:schemeClr val="accent2">
                              <a:lumMod val="75000"/>
                            </a:schemeClr>
                          </a:solidFill>
                          <a:latin typeface="Consolas" panose="020B0609020204030204" pitchFamily="49" charset="0"/>
                        </a:rPr>
                        <a:t>()</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zh-CN" altLang="en-US" sz="1200" dirty="0"/>
                        <a:t>无</a:t>
                      </a:r>
                    </a:p>
                  </a:txBody>
                  <a:tcPr/>
                </a:tc>
                <a:tc>
                  <a:txBody>
                    <a:bodyPr/>
                    <a:lstStyle/>
                    <a:p>
                      <a:r>
                        <a:rPr lang="zh-CN" altLang="en-US" sz="1200" dirty="0"/>
                        <a:t>关闭一个已打开的文件，关闭后的文件不能再进行读写操作</a:t>
                      </a:r>
                    </a:p>
                  </a:txBody>
                  <a:tcPr/>
                </a:tc>
                <a:tc>
                  <a:txBody>
                    <a:bodyPr/>
                    <a:lstStyle/>
                    <a:p>
                      <a:r>
                        <a:rPr lang="zh-CN" altLang="en-US" sz="1200" dirty="0"/>
                        <a:t>无</a:t>
                      </a:r>
                    </a:p>
                  </a:txBody>
                  <a:tcPr/>
                </a:tc>
                <a:extLst>
                  <a:ext uri="{0D108BD9-81ED-4DB2-BD59-A6C34878D82A}">
                    <a16:rowId xmlns:a16="http://schemas.microsoft.com/office/drawing/2014/main" val="3954985195"/>
                  </a:ext>
                </a:extLst>
              </a:tr>
              <a:tr h="370840">
                <a:tc>
                  <a:txBody>
                    <a:bodyPr/>
                    <a:lstStyle/>
                    <a:p>
                      <a:r>
                        <a:rPr lang="en-US" altLang="zh-CN" sz="1200" b="1" dirty="0" err="1">
                          <a:solidFill>
                            <a:schemeClr val="accent2">
                              <a:lumMod val="75000"/>
                            </a:schemeClr>
                          </a:solidFill>
                          <a:latin typeface="Consolas" panose="020B0609020204030204" pitchFamily="49" charset="0"/>
                        </a:rPr>
                        <a:t>file.read</a:t>
                      </a:r>
                      <a:r>
                        <a:rPr lang="en-US" altLang="zh-CN" sz="1200" b="1" dirty="0">
                          <a:solidFill>
                            <a:schemeClr val="accent2">
                              <a:lumMod val="75000"/>
                            </a:schemeClr>
                          </a:solidFill>
                          <a:latin typeface="Consolas" panose="020B0609020204030204" pitchFamily="49" charset="0"/>
                        </a:rPr>
                        <a:t>([size])</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en-US" altLang="zh-CN" sz="1200" dirty="0"/>
                        <a:t>size</a:t>
                      </a:r>
                      <a:r>
                        <a:rPr lang="zh-CN" altLang="en-US" sz="1200" dirty="0"/>
                        <a:t>：从文件中读取的字节数</a:t>
                      </a:r>
                    </a:p>
                  </a:txBody>
                  <a:tcPr/>
                </a:tc>
                <a:tc>
                  <a:txBody>
                    <a:bodyPr/>
                    <a:lstStyle/>
                    <a:p>
                      <a:r>
                        <a:rPr lang="zh-CN" altLang="en-US" sz="1200" dirty="0"/>
                        <a:t>从文件读取指定的字节数，如果未给定或为负则读取所有</a:t>
                      </a:r>
                    </a:p>
                  </a:txBody>
                  <a:tcPr/>
                </a:tc>
                <a:tc>
                  <a:txBody>
                    <a:bodyPr/>
                    <a:lstStyle/>
                    <a:p>
                      <a:r>
                        <a:rPr lang="zh-CN" altLang="en-US" sz="1200" dirty="0"/>
                        <a:t>从文件中读取的字符串</a:t>
                      </a:r>
                    </a:p>
                  </a:txBody>
                  <a:tcPr/>
                </a:tc>
                <a:extLst>
                  <a:ext uri="{0D108BD9-81ED-4DB2-BD59-A6C34878D82A}">
                    <a16:rowId xmlns:a16="http://schemas.microsoft.com/office/drawing/2014/main" val="1247284846"/>
                  </a:ext>
                </a:extLst>
              </a:tr>
              <a:tr h="370840">
                <a:tc>
                  <a:txBody>
                    <a:bodyPr/>
                    <a:lstStyle/>
                    <a:p>
                      <a:r>
                        <a:rPr lang="en-US" altLang="zh-CN" sz="1200" dirty="0" err="1">
                          <a:latin typeface="Consolas" panose="020B0609020204030204" pitchFamily="49" charset="0"/>
                        </a:rPr>
                        <a:t>file.realine</a:t>
                      </a:r>
                      <a:r>
                        <a:rPr lang="en-US" altLang="zh-CN" sz="1200" dirty="0">
                          <a:latin typeface="Consolas" panose="020B0609020204030204" pitchFamily="49" charset="0"/>
                        </a:rPr>
                        <a:t>([size])</a:t>
                      </a:r>
                      <a:endParaRPr lang="zh-CN" altLang="en-US" sz="1200" dirty="0">
                        <a:latin typeface="Consolas" panose="020B0609020204030204" pitchFamily="49" charset="0"/>
                      </a:endParaRPr>
                    </a:p>
                  </a:txBody>
                  <a:tcPr anchor="ctr"/>
                </a:tc>
                <a:tc>
                  <a:txBody>
                    <a:bodyPr/>
                    <a:lstStyle/>
                    <a:p>
                      <a:r>
                        <a:rPr lang="en-US" altLang="zh-CN" sz="1200" dirty="0"/>
                        <a:t>size</a:t>
                      </a:r>
                      <a:r>
                        <a:rPr lang="zh-CN" altLang="en-US" sz="1200" dirty="0"/>
                        <a:t>：指定的字节数</a:t>
                      </a:r>
                    </a:p>
                  </a:txBody>
                  <a:tcPr/>
                </a:tc>
                <a:tc>
                  <a:txBody>
                    <a:bodyPr/>
                    <a:lstStyle/>
                    <a:p>
                      <a:r>
                        <a:rPr lang="zh-CN" altLang="en-US" sz="1200" dirty="0"/>
                        <a:t>从文件读取整行，包括 </a:t>
                      </a:r>
                      <a:r>
                        <a:rPr lang="en-US" altLang="zh-CN" sz="1200" dirty="0"/>
                        <a:t>"\n" </a:t>
                      </a:r>
                      <a:r>
                        <a:rPr lang="zh-CN" altLang="en-US" sz="1200" dirty="0"/>
                        <a:t>字符。如果指定了一个非负数的参数，则返回指定大小的字节数，包括 </a:t>
                      </a:r>
                      <a:r>
                        <a:rPr lang="en-US" altLang="zh-CN" sz="1200" dirty="0"/>
                        <a:t>"\n" </a:t>
                      </a:r>
                      <a:r>
                        <a:rPr lang="zh-CN" altLang="en-US" sz="1200" dirty="0"/>
                        <a:t>字符。</a:t>
                      </a:r>
                    </a:p>
                  </a:txBody>
                  <a:tcPr/>
                </a:tc>
                <a:tc>
                  <a:txBody>
                    <a:bodyPr/>
                    <a:lstStyle/>
                    <a:p>
                      <a:r>
                        <a:rPr lang="zh-CN" altLang="en-US" sz="1200" dirty="0"/>
                        <a:t>从文件中读取的字符串</a:t>
                      </a:r>
                    </a:p>
                  </a:txBody>
                  <a:tcPr/>
                </a:tc>
                <a:extLst>
                  <a:ext uri="{0D108BD9-81ED-4DB2-BD59-A6C34878D82A}">
                    <a16:rowId xmlns:a16="http://schemas.microsoft.com/office/drawing/2014/main" val="3510524068"/>
                  </a:ext>
                </a:extLst>
              </a:tr>
              <a:tr h="370840">
                <a:tc>
                  <a:txBody>
                    <a:bodyPr/>
                    <a:lstStyle/>
                    <a:p>
                      <a:r>
                        <a:rPr lang="en-US" altLang="zh-CN" sz="1200" dirty="0" err="1">
                          <a:latin typeface="Consolas" panose="020B0609020204030204" pitchFamily="49" charset="0"/>
                        </a:rPr>
                        <a:t>file.readlines</a:t>
                      </a:r>
                      <a:r>
                        <a:rPr lang="en-US" altLang="zh-CN" sz="1200" dirty="0">
                          <a:latin typeface="Consolas" panose="020B0609020204030204" pitchFamily="49" charset="0"/>
                        </a:rPr>
                        <a:t>()</a:t>
                      </a:r>
                      <a:endParaRPr lang="zh-CN" altLang="en-US" sz="1200" dirty="0">
                        <a:latin typeface="Consolas" panose="020B0609020204030204" pitchFamily="49" charset="0"/>
                      </a:endParaRPr>
                    </a:p>
                  </a:txBody>
                  <a:tcPr anchor="ctr"/>
                </a:tc>
                <a:tc>
                  <a:txBody>
                    <a:bodyPr/>
                    <a:lstStyle/>
                    <a:p>
                      <a:r>
                        <a:rPr lang="zh-CN" altLang="en-US" sz="1200" dirty="0"/>
                        <a:t>无</a:t>
                      </a:r>
                    </a:p>
                  </a:txBody>
                  <a:tcPr/>
                </a:tc>
                <a:tc>
                  <a:txBody>
                    <a:bodyPr/>
                    <a:lstStyle/>
                    <a:p>
                      <a:r>
                        <a:rPr lang="zh-CN" altLang="en-US" sz="1200" dirty="0"/>
                        <a:t>读取所有行</a:t>
                      </a:r>
                      <a:r>
                        <a:rPr lang="en-US" altLang="zh-CN" sz="1200" dirty="0"/>
                        <a:t>(</a:t>
                      </a:r>
                      <a:r>
                        <a:rPr lang="zh-CN" altLang="en-US" sz="1200" dirty="0"/>
                        <a:t>直到结束符 </a:t>
                      </a:r>
                      <a:r>
                        <a:rPr lang="en-US" altLang="zh-CN" sz="1200" dirty="0"/>
                        <a:t>EOF)</a:t>
                      </a:r>
                      <a:r>
                        <a:rPr lang="zh-CN" altLang="en-US" sz="1200" dirty="0"/>
                        <a:t>并返回列表，该列表可以由 </a:t>
                      </a:r>
                      <a:r>
                        <a:rPr lang="en-US" altLang="zh-CN" sz="1200" dirty="0"/>
                        <a:t>Python </a:t>
                      </a:r>
                      <a:r>
                        <a:rPr lang="zh-CN" altLang="en-US" sz="1200" dirty="0"/>
                        <a:t>的 </a:t>
                      </a:r>
                      <a:r>
                        <a:rPr lang="en-US" altLang="zh-CN" sz="1200" dirty="0"/>
                        <a:t>for... in ... </a:t>
                      </a:r>
                      <a:r>
                        <a:rPr lang="zh-CN" altLang="en-US" sz="1200" dirty="0"/>
                        <a:t>结构进行处理。 如果碰到结束符 </a:t>
                      </a:r>
                      <a:r>
                        <a:rPr lang="en-US" altLang="zh-CN" sz="1200" dirty="0"/>
                        <a:t>EOF </a:t>
                      </a:r>
                      <a:r>
                        <a:rPr lang="zh-CN" altLang="en-US" sz="1200" dirty="0"/>
                        <a:t>则返回空字符串。</a:t>
                      </a:r>
                    </a:p>
                  </a:txBody>
                  <a:tcPr/>
                </a:tc>
                <a:tc>
                  <a:txBody>
                    <a:bodyPr/>
                    <a:lstStyle/>
                    <a:p>
                      <a:r>
                        <a:rPr lang="zh-CN" altLang="en-US" sz="1200" dirty="0"/>
                        <a:t>从文件中读取的所有行列表，类型为</a:t>
                      </a:r>
                      <a:r>
                        <a:rPr lang="en-US" altLang="zh-CN" sz="1200" dirty="0"/>
                        <a:t>list</a:t>
                      </a:r>
                      <a:endParaRPr lang="zh-CN" altLang="en-US" sz="1200" dirty="0"/>
                    </a:p>
                  </a:txBody>
                  <a:tcPr/>
                </a:tc>
                <a:extLst>
                  <a:ext uri="{0D108BD9-81ED-4DB2-BD59-A6C34878D82A}">
                    <a16:rowId xmlns:a16="http://schemas.microsoft.com/office/drawing/2014/main" val="1836249933"/>
                  </a:ext>
                </a:extLst>
              </a:tr>
              <a:tr h="370840">
                <a:tc>
                  <a:txBody>
                    <a:bodyPr/>
                    <a:lstStyle/>
                    <a:p>
                      <a:r>
                        <a:rPr lang="en-US" altLang="zh-CN" sz="1200" dirty="0" err="1">
                          <a:latin typeface="Consolas" panose="020B0609020204030204" pitchFamily="49" charset="0"/>
                        </a:rPr>
                        <a:t>rile.seek</a:t>
                      </a:r>
                      <a:r>
                        <a:rPr lang="en-US" altLang="zh-CN" sz="1200" dirty="0">
                          <a:latin typeface="Consolas" panose="020B0609020204030204" pitchFamily="49" charset="0"/>
                        </a:rPr>
                        <a:t>(offset, whence=0)</a:t>
                      </a:r>
                      <a:endParaRPr lang="zh-CN" altLang="en-US" sz="1200" dirty="0">
                        <a:latin typeface="Consolas" panose="020B0609020204030204" pitchFamily="49" charset="0"/>
                      </a:endParaRPr>
                    </a:p>
                  </a:txBody>
                  <a:tcPr anchor="ctr"/>
                </a:tc>
                <a:tc>
                  <a:txBody>
                    <a:bodyPr/>
                    <a:lstStyle/>
                    <a:p>
                      <a:r>
                        <a:rPr lang="en-US" altLang="zh-CN" sz="1200" dirty="0"/>
                        <a:t>offset</a:t>
                      </a:r>
                      <a:r>
                        <a:rPr lang="zh-CN" altLang="en-US" sz="1200" dirty="0"/>
                        <a:t>：开始的偏移量，也就是代表需要移动偏移的字节数，如果是负数表示从倒数第几位开始。 </a:t>
                      </a:r>
                      <a:endParaRPr lang="en-US" altLang="zh-CN" sz="1200" dirty="0"/>
                    </a:p>
                    <a:p>
                      <a:r>
                        <a:rPr lang="en-US" altLang="zh-CN" sz="1200" dirty="0"/>
                        <a:t>Whence</a:t>
                      </a:r>
                      <a:r>
                        <a:rPr lang="zh-CN" altLang="en-US" sz="1200" dirty="0"/>
                        <a:t>：给 </a:t>
                      </a:r>
                      <a:r>
                        <a:rPr lang="en-US" altLang="zh-CN" sz="1200" dirty="0"/>
                        <a:t>offset </a:t>
                      </a:r>
                      <a:r>
                        <a:rPr lang="zh-CN" altLang="en-US" sz="1200" dirty="0"/>
                        <a:t>定义一个参数，表示要从哪个位置开始偏移；</a:t>
                      </a:r>
                      <a:r>
                        <a:rPr lang="en-US" altLang="zh-CN" sz="1200" dirty="0"/>
                        <a:t>0 </a:t>
                      </a:r>
                      <a:r>
                        <a:rPr lang="zh-CN" altLang="en-US" sz="1200" dirty="0"/>
                        <a:t>代表从文件开头开始算起，</a:t>
                      </a:r>
                      <a:r>
                        <a:rPr lang="en-US" altLang="zh-CN" sz="1200" dirty="0"/>
                        <a:t>1 </a:t>
                      </a:r>
                      <a:r>
                        <a:rPr lang="zh-CN" altLang="en-US" sz="1200" dirty="0"/>
                        <a:t>代表从当前位置开始算起，</a:t>
                      </a:r>
                      <a:r>
                        <a:rPr lang="en-US" altLang="zh-CN" sz="1200" dirty="0"/>
                        <a:t>2 </a:t>
                      </a:r>
                      <a:r>
                        <a:rPr lang="zh-CN" altLang="en-US" sz="1200" dirty="0"/>
                        <a:t>代表从文件末尾算起。</a:t>
                      </a:r>
                    </a:p>
                  </a:txBody>
                  <a:tcPr/>
                </a:tc>
                <a:tc>
                  <a:txBody>
                    <a:bodyPr/>
                    <a:lstStyle/>
                    <a:p>
                      <a:r>
                        <a:rPr lang="zh-CN" altLang="en-US" sz="1200" dirty="0"/>
                        <a:t>移动文件读取指针到指定位置</a:t>
                      </a:r>
                    </a:p>
                  </a:txBody>
                  <a:tcPr/>
                </a:tc>
                <a:tc>
                  <a:txBody>
                    <a:bodyPr/>
                    <a:lstStyle/>
                    <a:p>
                      <a:r>
                        <a:rPr lang="zh-CN" altLang="en-US" sz="1200" dirty="0"/>
                        <a:t>如果操作成功，则返回新的文件位置，如果操作失败，则函数返回 </a:t>
                      </a:r>
                      <a:r>
                        <a:rPr lang="en-US" altLang="zh-CN" sz="1200" dirty="0"/>
                        <a:t>-1</a:t>
                      </a:r>
                      <a:r>
                        <a:rPr lang="zh-CN" altLang="en-US" sz="1200" dirty="0"/>
                        <a:t>，类型为</a:t>
                      </a:r>
                      <a:r>
                        <a:rPr lang="en-US" altLang="zh-CN" sz="1200" dirty="0"/>
                        <a:t>int</a:t>
                      </a:r>
                      <a:endParaRPr lang="zh-CN" altLang="en-US" sz="1200" dirty="0"/>
                    </a:p>
                  </a:txBody>
                  <a:tcPr/>
                </a:tc>
                <a:extLst>
                  <a:ext uri="{0D108BD9-81ED-4DB2-BD59-A6C34878D82A}">
                    <a16:rowId xmlns:a16="http://schemas.microsoft.com/office/drawing/2014/main" val="1977996588"/>
                  </a:ext>
                </a:extLst>
              </a:tr>
              <a:tr h="370840">
                <a:tc>
                  <a:txBody>
                    <a:bodyPr/>
                    <a:lstStyle/>
                    <a:p>
                      <a:r>
                        <a:rPr lang="en-US" altLang="zh-CN" sz="1200" dirty="0" err="1">
                          <a:latin typeface="Consolas" panose="020B0609020204030204" pitchFamily="49" charset="0"/>
                        </a:rPr>
                        <a:t>file.tell</a:t>
                      </a:r>
                      <a:r>
                        <a:rPr lang="en-US" altLang="zh-CN" sz="1200" dirty="0">
                          <a:latin typeface="Consolas" panose="020B0609020204030204" pitchFamily="49" charset="0"/>
                        </a:rPr>
                        <a:t>()</a:t>
                      </a:r>
                      <a:endParaRPr lang="zh-CN" altLang="en-US" sz="1200" dirty="0">
                        <a:latin typeface="Consolas" panose="020B0609020204030204" pitchFamily="49" charset="0"/>
                      </a:endParaRPr>
                    </a:p>
                  </a:txBody>
                  <a:tcPr anchor="ctr"/>
                </a:tc>
                <a:tc>
                  <a:txBody>
                    <a:bodyPr/>
                    <a:lstStyle/>
                    <a:p>
                      <a:r>
                        <a:rPr lang="zh-CN" altLang="en-US" sz="1200" dirty="0"/>
                        <a:t>无</a:t>
                      </a:r>
                    </a:p>
                  </a:txBody>
                  <a:tcPr/>
                </a:tc>
                <a:tc>
                  <a:txBody>
                    <a:bodyPr/>
                    <a:lstStyle/>
                    <a:p>
                      <a:r>
                        <a:rPr lang="zh-CN" altLang="en-US" sz="1200" dirty="0"/>
                        <a:t>获取文件指针当前位置</a:t>
                      </a:r>
                    </a:p>
                  </a:txBody>
                  <a:tcPr/>
                </a:tc>
                <a:tc>
                  <a:txBody>
                    <a:bodyPr/>
                    <a:lstStyle/>
                    <a:p>
                      <a:r>
                        <a:rPr lang="zh-CN" altLang="en-US" sz="1200" dirty="0"/>
                        <a:t>文件的当前位置，类型为</a:t>
                      </a:r>
                      <a:r>
                        <a:rPr lang="en-US" altLang="zh-CN" sz="1200" dirty="0"/>
                        <a:t>int</a:t>
                      </a:r>
                      <a:endParaRPr lang="zh-CN" altLang="en-US" sz="1200" dirty="0"/>
                    </a:p>
                  </a:txBody>
                  <a:tcPr/>
                </a:tc>
                <a:extLst>
                  <a:ext uri="{0D108BD9-81ED-4DB2-BD59-A6C34878D82A}">
                    <a16:rowId xmlns:a16="http://schemas.microsoft.com/office/drawing/2014/main" val="2020830211"/>
                  </a:ext>
                </a:extLst>
              </a:tr>
              <a:tr h="370840">
                <a:tc>
                  <a:txBody>
                    <a:bodyPr/>
                    <a:lstStyle/>
                    <a:p>
                      <a:r>
                        <a:rPr lang="en-US" altLang="zh-CN" sz="1200" b="1" dirty="0" err="1">
                          <a:solidFill>
                            <a:schemeClr val="accent2">
                              <a:lumMod val="75000"/>
                            </a:schemeClr>
                          </a:solidFill>
                          <a:latin typeface="Consolas" panose="020B0609020204030204" pitchFamily="49" charset="0"/>
                        </a:rPr>
                        <a:t>file.write</a:t>
                      </a:r>
                      <a:r>
                        <a:rPr lang="en-US" altLang="zh-CN" sz="1200" b="1" dirty="0">
                          <a:solidFill>
                            <a:schemeClr val="accent2">
                              <a:lumMod val="75000"/>
                            </a:schemeClr>
                          </a:solidFill>
                          <a:latin typeface="Consolas" panose="020B0609020204030204" pitchFamily="49" charset="0"/>
                        </a:rPr>
                        <a:t>(str)</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en-US" altLang="zh-CN" sz="1200" dirty="0"/>
                        <a:t>str</a:t>
                      </a:r>
                      <a:r>
                        <a:rPr lang="zh-CN" altLang="en-US" sz="1200" dirty="0"/>
                        <a:t>：要写入文件的字符串</a:t>
                      </a:r>
                    </a:p>
                  </a:txBody>
                  <a:tcPr/>
                </a:tc>
                <a:tc>
                  <a:txBody>
                    <a:bodyPr/>
                    <a:lstStyle/>
                    <a:p>
                      <a:r>
                        <a:rPr lang="zh-CN" altLang="en-US" sz="1200" dirty="0"/>
                        <a:t>向文件中写入指定字符串</a:t>
                      </a:r>
                    </a:p>
                  </a:txBody>
                  <a:tcPr/>
                </a:tc>
                <a:tc>
                  <a:txBody>
                    <a:bodyPr/>
                    <a:lstStyle/>
                    <a:p>
                      <a:r>
                        <a:rPr lang="zh-CN" altLang="en-US" sz="1200" dirty="0"/>
                        <a:t>写入文件的字符长度，类型为</a:t>
                      </a:r>
                      <a:r>
                        <a:rPr lang="en-US" altLang="zh-CN" sz="1200" dirty="0"/>
                        <a:t>int</a:t>
                      </a:r>
                      <a:endParaRPr lang="zh-CN" altLang="en-US" sz="1200" dirty="0"/>
                    </a:p>
                  </a:txBody>
                  <a:tcPr/>
                </a:tc>
                <a:extLst>
                  <a:ext uri="{0D108BD9-81ED-4DB2-BD59-A6C34878D82A}">
                    <a16:rowId xmlns:a16="http://schemas.microsoft.com/office/drawing/2014/main" val="456540542"/>
                  </a:ext>
                </a:extLst>
              </a:tr>
              <a:tr h="370840">
                <a:tc>
                  <a:txBody>
                    <a:bodyPr/>
                    <a:lstStyle/>
                    <a:p>
                      <a:r>
                        <a:rPr lang="en-US" altLang="zh-CN" sz="1200" dirty="0" err="1">
                          <a:latin typeface="Consolas" panose="020B0609020204030204" pitchFamily="49" charset="0"/>
                        </a:rPr>
                        <a:t>filse.writelines</a:t>
                      </a:r>
                      <a:r>
                        <a:rPr lang="en-US" altLang="zh-CN" sz="1200" dirty="0">
                          <a:latin typeface="Consolas" panose="020B0609020204030204" pitchFamily="49" charset="0"/>
                        </a:rPr>
                        <a:t>([str])</a:t>
                      </a:r>
                      <a:endParaRPr lang="zh-CN" altLang="en-US" sz="1200" dirty="0">
                        <a:latin typeface="Consolas" panose="020B0609020204030204" pitchFamily="49" charset="0"/>
                      </a:endParaRPr>
                    </a:p>
                  </a:txBody>
                  <a:tcPr anchor="ctr"/>
                </a:tc>
                <a:tc>
                  <a:txBody>
                    <a:bodyPr/>
                    <a:lstStyle/>
                    <a:p>
                      <a:r>
                        <a:rPr lang="en-US" altLang="zh-CN" sz="1200" dirty="0"/>
                        <a:t>str</a:t>
                      </a:r>
                      <a:r>
                        <a:rPr lang="zh-CN" altLang="en-US" sz="1200" dirty="0"/>
                        <a:t>：要写入文件的字符串列表</a:t>
                      </a:r>
                    </a:p>
                  </a:txBody>
                  <a:tcPr/>
                </a:tc>
                <a:tc>
                  <a:txBody>
                    <a:bodyPr/>
                    <a:lstStyle/>
                    <a:p>
                      <a:r>
                        <a:rPr lang="zh-CN" altLang="en-US" sz="1200" dirty="0"/>
                        <a:t>向文件中写入一序列的字符串</a:t>
                      </a:r>
                    </a:p>
                  </a:txBody>
                  <a:tcPr/>
                </a:tc>
                <a:tc>
                  <a:txBody>
                    <a:bodyPr/>
                    <a:lstStyle/>
                    <a:p>
                      <a:r>
                        <a:rPr lang="zh-CN" altLang="en-US" sz="1200" dirty="0"/>
                        <a:t>无</a:t>
                      </a:r>
                    </a:p>
                  </a:txBody>
                  <a:tcPr/>
                </a:tc>
                <a:extLst>
                  <a:ext uri="{0D108BD9-81ED-4DB2-BD59-A6C34878D82A}">
                    <a16:rowId xmlns:a16="http://schemas.microsoft.com/office/drawing/2014/main" val="250621793"/>
                  </a:ext>
                </a:extLst>
              </a:tr>
            </a:tbl>
          </a:graphicData>
        </a:graphic>
      </p:graphicFrame>
    </p:spTree>
    <p:extLst>
      <p:ext uri="{BB962C8B-B14F-4D97-AF65-F5344CB8AC3E}">
        <p14:creationId xmlns:p14="http://schemas.microsoft.com/office/powerpoint/2010/main" val="20225127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9.0.2 </a:t>
            </a:r>
            <a:r>
              <a:rPr lang="zh-CN" altLang="en-US" b="1" dirty="0">
                <a:solidFill>
                  <a:srgbClr val="354A5D"/>
                </a:solidFill>
                <a:latin typeface="微软雅黑" panose="020B0503020204020204" pitchFamily="34" charset="-122"/>
                <a:ea typeface="微软雅黑" panose="020B0503020204020204" pitchFamily="34" charset="-122"/>
              </a:rPr>
              <a:t>预定义的清理行为</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34018"/>
            <a:ext cx="10040046" cy="961289"/>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关键字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with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可以保证诸如文件之类的对象在使用完之后一定会正确的执行它的清理方法</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F4E1177-03B2-455C-ADC8-B652CFEE1A27}"/>
              </a:ext>
            </a:extLst>
          </p:cNvPr>
          <p:cNvSpPr>
            <a:spLocks noChangeArrowheads="1"/>
          </p:cNvSpPr>
          <p:nvPr/>
        </p:nvSpPr>
        <p:spPr bwMode="auto">
          <a:xfrm>
            <a:off x="1305165" y="3162529"/>
            <a:ext cx="9891177" cy="22493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Consolas" panose="020B0609020204030204" pitchFamily="49" charset="0"/>
              </a:rPr>
              <a:t>with </a:t>
            </a:r>
            <a:r>
              <a:rPr kumimoji="0" lang="zh-CN" altLang="zh-CN" b="0" i="0" u="none" strike="noStrike" cap="none" normalizeH="0" baseline="0" dirty="0">
                <a:ln>
                  <a:noFill/>
                </a:ln>
                <a:solidFill>
                  <a:srgbClr val="8888C6"/>
                </a:solidFill>
                <a:effectLst/>
                <a:latin typeface="Consolas" panose="020B0609020204030204" pitchFamily="49" charset="0"/>
              </a:rPr>
              <a:t>open</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6A8759"/>
                </a:solidFill>
                <a:effectLst/>
                <a:latin typeface="Consolas" panose="020B0609020204030204" pitchFamily="49" charset="0"/>
              </a:rPr>
              <a:t>'filepath'</a:t>
            </a: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as </a:t>
            </a:r>
            <a:r>
              <a:rPr kumimoji="0" lang="zh-CN" altLang="zh-CN" b="0" i="0" u="none" strike="noStrike" cap="none" normalizeH="0" baseline="0" dirty="0">
                <a:ln>
                  <a:noFill/>
                </a:ln>
                <a:solidFill>
                  <a:srgbClr val="A9B7C6"/>
                </a:solidFill>
                <a:effectLst/>
                <a:latin typeface="Consolas" panose="020B0609020204030204" pitchFamily="49" charset="0"/>
              </a:rPr>
              <a:t>file:</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for </a:t>
            </a:r>
            <a:r>
              <a:rPr kumimoji="0" lang="zh-CN" altLang="zh-CN" b="0" i="0" u="none" strike="noStrike" cap="none" normalizeH="0" baseline="0" dirty="0">
                <a:ln>
                  <a:noFill/>
                </a:ln>
                <a:solidFill>
                  <a:srgbClr val="A9B7C6"/>
                </a:solidFill>
                <a:effectLst/>
                <a:latin typeface="Consolas" panose="020B0609020204030204" pitchFamily="49" charset="0"/>
              </a:rPr>
              <a:t>line </a:t>
            </a:r>
            <a:r>
              <a:rPr kumimoji="0" lang="zh-CN" altLang="zh-CN" b="0" i="0" u="none" strike="noStrike" cap="none" normalizeH="0" baseline="0" dirty="0">
                <a:ln>
                  <a:noFill/>
                </a:ln>
                <a:solidFill>
                  <a:srgbClr val="CC7832"/>
                </a:solidFill>
                <a:effectLst/>
                <a:latin typeface="Consolas" panose="020B0609020204030204" pitchFamily="49" charset="0"/>
              </a:rPr>
              <a:t>in </a:t>
            </a:r>
            <a:r>
              <a:rPr kumimoji="0" lang="zh-CN" altLang="zh-CN" b="0" i="0" u="none" strike="noStrike" cap="none" normalizeH="0" baseline="0" dirty="0">
                <a:ln>
                  <a:noFill/>
                </a:ln>
                <a:solidFill>
                  <a:srgbClr val="A9B7C6"/>
                </a:solidFill>
                <a:effectLst/>
                <a:latin typeface="Consolas" panose="020B0609020204030204" pitchFamily="49" charset="0"/>
              </a:rPr>
              <a:t>file:</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8888C6"/>
                </a:solidFill>
                <a:effectLst/>
                <a:latin typeface="Consolas" panose="020B0609020204030204" pitchFamily="49" charset="0"/>
              </a:rPr>
              <a:t>print</a:t>
            </a:r>
            <a:r>
              <a:rPr kumimoji="0" lang="zh-CN" altLang="zh-CN" b="0" i="0" u="none" strike="noStrike" cap="none" normalizeH="0" baseline="0" dirty="0">
                <a:ln>
                  <a:noFill/>
                </a:ln>
                <a:solidFill>
                  <a:srgbClr val="A9B7C6"/>
                </a:solidFill>
                <a:effectLst/>
                <a:latin typeface="Consolas" panose="020B0609020204030204" pitchFamily="49" charset="0"/>
              </a:rPr>
              <a:t>(line</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A4926"/>
                </a:solidFill>
                <a:effectLst/>
                <a:latin typeface="Consolas" panose="020B0609020204030204" pitchFamily="49" charset="0"/>
              </a:rPr>
              <a:t>end</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6A8759"/>
                </a:solidFill>
                <a:effectLst/>
                <a:latin typeface="Consolas" panose="020B0609020204030204" pitchFamily="49" charset="0"/>
              </a:rPr>
              <a:t>''</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8888C6"/>
                </a:solidFill>
                <a:effectLst/>
                <a:latin typeface="Consolas" panose="020B0609020204030204" pitchFamily="49" charset="0"/>
              </a:rPr>
              <a:t>print</a:t>
            </a:r>
            <a:r>
              <a:rPr kumimoji="0" lang="zh-CN" altLang="zh-CN" b="0" i="0" u="none" strike="noStrike" cap="none" normalizeH="0" baseline="0" dirty="0">
                <a:ln>
                  <a:noFill/>
                </a:ln>
                <a:solidFill>
                  <a:srgbClr val="A9B7C6"/>
                </a:solidFill>
                <a:effectLst/>
                <a:latin typeface="Consolas" panose="020B0609020204030204" pitchFamily="49" charset="0"/>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0077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513233"/>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9.1 </a:t>
            </a:r>
            <a:r>
              <a:rPr lang="zh-CN" altLang="en-US" b="1" dirty="0">
                <a:solidFill>
                  <a:srgbClr val="354A5D"/>
                </a:solidFill>
                <a:latin typeface="微软雅黑" panose="020B0503020204020204" pitchFamily="34" charset="-122"/>
                <a:ea typeface="微软雅黑" panose="020B0503020204020204" pitchFamily="34" charset="-122"/>
              </a:rPr>
              <a:t>目录操作常用函数</a:t>
            </a:r>
            <a:r>
              <a:rPr lang="en-US" altLang="zh-CN" b="1" dirty="0">
                <a:solidFill>
                  <a:srgbClr val="354A5D"/>
                </a:solidFill>
                <a:latin typeface="微软雅黑" panose="020B0503020204020204" pitchFamily="34" charset="-122"/>
                <a:ea typeface="微软雅黑" panose="020B0503020204020204" pitchFamily="34" charset="-122"/>
              </a:rPr>
              <a:t>(</a:t>
            </a:r>
            <a:r>
              <a:rPr lang="en-US" altLang="zh-CN" b="1" dirty="0" err="1">
                <a:solidFill>
                  <a:srgbClr val="354A5D"/>
                </a:solidFill>
                <a:latin typeface="微软雅黑" panose="020B0503020204020204" pitchFamily="34" charset="-122"/>
                <a:ea typeface="微软雅黑" panose="020B0503020204020204" pitchFamily="34" charset="-122"/>
              </a:rPr>
              <a:t>os</a:t>
            </a:r>
            <a:r>
              <a:rPr lang="zh-CN" altLang="en-US" b="1" dirty="0">
                <a:solidFill>
                  <a:srgbClr val="354A5D"/>
                </a:solidFill>
                <a:latin typeface="微软雅黑" panose="020B0503020204020204" pitchFamily="34" charset="-122"/>
                <a:ea typeface="微软雅黑" panose="020B0503020204020204" pitchFamily="34" charset="-122"/>
              </a:rPr>
              <a:t>模块</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351196"/>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7F834E49-A800-4581-88D4-A7848CD083B9}"/>
              </a:ext>
            </a:extLst>
          </p:cNvPr>
          <p:cNvGraphicFramePr>
            <a:graphicFrameLocks noGrp="1"/>
          </p:cNvGraphicFramePr>
          <p:nvPr>
            <p:extLst>
              <p:ext uri="{D42A27DB-BD31-4B8C-83A1-F6EECF244321}">
                <p14:modId xmlns:p14="http://schemas.microsoft.com/office/powerpoint/2010/main" val="2836877671"/>
              </p:ext>
            </p:extLst>
          </p:nvPr>
        </p:nvGraphicFramePr>
        <p:xfrm>
          <a:off x="1243263" y="1517085"/>
          <a:ext cx="9996241" cy="5044440"/>
        </p:xfrm>
        <a:graphic>
          <a:graphicData uri="http://schemas.openxmlformats.org/drawingml/2006/table">
            <a:tbl>
              <a:tblPr firstRow="1" bandRow="1">
                <a:tableStyleId>{F5AB1C69-6EDB-4FF4-983F-18BD219EF322}</a:tableStyleId>
              </a:tblPr>
              <a:tblGrid>
                <a:gridCol w="1884948">
                  <a:extLst>
                    <a:ext uri="{9D8B030D-6E8A-4147-A177-3AD203B41FA5}">
                      <a16:colId xmlns:a16="http://schemas.microsoft.com/office/drawing/2014/main" val="1978040424"/>
                    </a:ext>
                  </a:extLst>
                </a:gridCol>
                <a:gridCol w="2662989">
                  <a:extLst>
                    <a:ext uri="{9D8B030D-6E8A-4147-A177-3AD203B41FA5}">
                      <a16:colId xmlns:a16="http://schemas.microsoft.com/office/drawing/2014/main" val="4088187634"/>
                    </a:ext>
                  </a:extLst>
                </a:gridCol>
                <a:gridCol w="4138863">
                  <a:extLst>
                    <a:ext uri="{9D8B030D-6E8A-4147-A177-3AD203B41FA5}">
                      <a16:colId xmlns:a16="http://schemas.microsoft.com/office/drawing/2014/main" val="1224034536"/>
                    </a:ext>
                  </a:extLst>
                </a:gridCol>
                <a:gridCol w="1309441">
                  <a:extLst>
                    <a:ext uri="{9D8B030D-6E8A-4147-A177-3AD203B41FA5}">
                      <a16:colId xmlns:a16="http://schemas.microsoft.com/office/drawing/2014/main" val="671880056"/>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309362878"/>
                  </a:ext>
                </a:extLst>
              </a:tr>
              <a:tr h="370840">
                <a:tc>
                  <a:txBody>
                    <a:bodyPr/>
                    <a:lstStyle/>
                    <a:p>
                      <a:r>
                        <a:rPr lang="en-US" altLang="zh-CN" sz="1200" b="1" dirty="0" err="1">
                          <a:solidFill>
                            <a:schemeClr val="accent2">
                              <a:lumMod val="75000"/>
                            </a:schemeClr>
                          </a:solidFill>
                          <a:latin typeface="Consolas" panose="020B0609020204030204" pitchFamily="49" charset="0"/>
                        </a:rPr>
                        <a:t>os.getcwd</a:t>
                      </a:r>
                      <a:r>
                        <a:rPr lang="en-US" altLang="zh-CN" sz="1200" b="1" dirty="0">
                          <a:solidFill>
                            <a:schemeClr val="accent2">
                              <a:lumMod val="75000"/>
                            </a:schemeClr>
                          </a:solidFill>
                          <a:latin typeface="Consolas" panose="020B0609020204030204" pitchFamily="49" charset="0"/>
                        </a:rPr>
                        <a:t>()</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zh-CN" altLang="en-US" sz="1200" dirty="0"/>
                        <a:t>无</a:t>
                      </a:r>
                    </a:p>
                  </a:txBody>
                  <a:tcPr/>
                </a:tc>
                <a:tc>
                  <a:txBody>
                    <a:bodyPr/>
                    <a:lstStyle/>
                    <a:p>
                      <a:r>
                        <a:rPr lang="zh-CN" altLang="en-US" sz="1200" dirty="0"/>
                        <a:t>获取当前工作目录</a:t>
                      </a:r>
                    </a:p>
                  </a:txBody>
                  <a:tcPr/>
                </a:tc>
                <a:tc>
                  <a:txBody>
                    <a:bodyPr/>
                    <a:lstStyle/>
                    <a:p>
                      <a:r>
                        <a:rPr lang="zh-CN" altLang="en-US" sz="1200" dirty="0"/>
                        <a:t>当前工作目录，类型为</a:t>
                      </a:r>
                      <a:r>
                        <a:rPr lang="en-US" altLang="zh-CN" sz="1200" dirty="0"/>
                        <a:t>str</a:t>
                      </a:r>
                      <a:endParaRPr lang="zh-CN" altLang="en-US" sz="1200" dirty="0"/>
                    </a:p>
                  </a:txBody>
                  <a:tcPr/>
                </a:tc>
                <a:extLst>
                  <a:ext uri="{0D108BD9-81ED-4DB2-BD59-A6C34878D82A}">
                    <a16:rowId xmlns:a16="http://schemas.microsoft.com/office/drawing/2014/main" val="3954985195"/>
                  </a:ext>
                </a:extLst>
              </a:tr>
              <a:tr h="370840">
                <a:tc>
                  <a:txBody>
                    <a:bodyPr/>
                    <a:lstStyle/>
                    <a:p>
                      <a:r>
                        <a:rPr lang="en-US" altLang="zh-CN" sz="1200" b="1" dirty="0" err="1">
                          <a:solidFill>
                            <a:schemeClr val="accent2">
                              <a:lumMod val="75000"/>
                            </a:schemeClr>
                          </a:solidFill>
                          <a:latin typeface="Consolas" panose="020B0609020204030204" pitchFamily="49" charset="0"/>
                        </a:rPr>
                        <a:t>os.listdir</a:t>
                      </a:r>
                      <a:r>
                        <a:rPr lang="en-US" altLang="zh-CN" sz="1200" b="1" dirty="0">
                          <a:solidFill>
                            <a:schemeClr val="accent2">
                              <a:lumMod val="75000"/>
                            </a:schemeClr>
                          </a:solidFill>
                          <a:latin typeface="Consolas" panose="020B0609020204030204" pitchFamily="49" charset="0"/>
                        </a:rPr>
                        <a:t>(path)</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en-US" altLang="zh-CN" sz="1200" dirty="0"/>
                        <a:t>path</a:t>
                      </a:r>
                      <a:r>
                        <a:rPr lang="zh-CN" altLang="en-US" sz="1200" dirty="0"/>
                        <a:t>：指定的目录，类型为</a:t>
                      </a:r>
                      <a:r>
                        <a:rPr lang="en-US" altLang="zh-CN" sz="1200" dirty="0"/>
                        <a:t>str</a:t>
                      </a:r>
                      <a:endParaRPr lang="zh-CN" altLang="en-US" sz="1200" dirty="0"/>
                    </a:p>
                  </a:txBody>
                  <a:tcPr/>
                </a:tc>
                <a:tc>
                  <a:txBody>
                    <a:bodyPr/>
                    <a:lstStyle/>
                    <a:p>
                      <a:r>
                        <a:rPr lang="zh-CN" altLang="en-US" sz="1200" dirty="0"/>
                        <a:t>获取指定的文件夹包含的文件或文件夹的名字的列表。这个列表以字母顺序。 它不包括 </a:t>
                      </a:r>
                      <a:r>
                        <a:rPr lang="en-US" altLang="zh-CN" sz="1200" dirty="0"/>
                        <a:t>'.' </a:t>
                      </a:r>
                      <a:r>
                        <a:rPr lang="zh-CN" altLang="en-US" sz="1200" dirty="0"/>
                        <a:t>和</a:t>
                      </a:r>
                      <a:r>
                        <a:rPr lang="en-US" altLang="zh-CN" sz="1200" dirty="0"/>
                        <a:t>'..' </a:t>
                      </a:r>
                      <a:r>
                        <a:rPr lang="zh-CN" altLang="en-US" sz="1200" dirty="0"/>
                        <a:t>即使它在文件夹中。只支持在 </a:t>
                      </a:r>
                      <a:r>
                        <a:rPr lang="en-US" altLang="zh-CN" sz="1200" dirty="0"/>
                        <a:t>Unix, Windows </a:t>
                      </a:r>
                      <a:r>
                        <a:rPr lang="zh-CN" altLang="en-US" sz="1200" dirty="0"/>
                        <a:t>下使用。</a:t>
                      </a:r>
                    </a:p>
                  </a:txBody>
                  <a:tcPr/>
                </a:tc>
                <a:tc>
                  <a:txBody>
                    <a:bodyPr/>
                    <a:lstStyle/>
                    <a:p>
                      <a:r>
                        <a:rPr lang="zh-CN" altLang="en-US" sz="1200" dirty="0"/>
                        <a:t>指定目录下的文件和文件夹目录列表，类型为</a:t>
                      </a:r>
                      <a:r>
                        <a:rPr lang="en-US" altLang="zh-CN" sz="1200" dirty="0"/>
                        <a:t>list</a:t>
                      </a:r>
                      <a:endParaRPr lang="zh-CN" altLang="en-US" sz="1200" dirty="0"/>
                    </a:p>
                  </a:txBody>
                  <a:tcPr/>
                </a:tc>
                <a:extLst>
                  <a:ext uri="{0D108BD9-81ED-4DB2-BD59-A6C34878D82A}">
                    <a16:rowId xmlns:a16="http://schemas.microsoft.com/office/drawing/2014/main" val="1247284846"/>
                  </a:ext>
                </a:extLst>
              </a:tr>
              <a:tr h="370840">
                <a:tc>
                  <a:txBody>
                    <a:bodyPr/>
                    <a:lstStyle/>
                    <a:p>
                      <a:r>
                        <a:rPr lang="en-US" altLang="zh-CN" sz="1200" dirty="0" err="1">
                          <a:latin typeface="Consolas" panose="020B0609020204030204" pitchFamily="49" charset="0"/>
                        </a:rPr>
                        <a:t>os.mkdir</a:t>
                      </a:r>
                      <a:r>
                        <a:rPr lang="en-US" altLang="zh-CN" sz="1200" dirty="0">
                          <a:latin typeface="Consolas" panose="020B0609020204030204" pitchFamily="49" charset="0"/>
                        </a:rPr>
                        <a:t>(path)</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：指定的目录，类型为</a:t>
                      </a:r>
                      <a:r>
                        <a:rPr lang="en-US" altLang="zh-CN" sz="1200" dirty="0"/>
                        <a:t>str</a:t>
                      </a:r>
                    </a:p>
                  </a:txBody>
                  <a:tcPr/>
                </a:tc>
                <a:tc>
                  <a:txBody>
                    <a:bodyPr/>
                    <a:lstStyle/>
                    <a:p>
                      <a:r>
                        <a:rPr lang="zh-CN" altLang="en-US" sz="1200" dirty="0"/>
                        <a:t>创建目录</a:t>
                      </a:r>
                    </a:p>
                  </a:txBody>
                  <a:tcPr/>
                </a:tc>
                <a:tc>
                  <a:txBody>
                    <a:bodyPr/>
                    <a:lstStyle/>
                    <a:p>
                      <a:r>
                        <a:rPr lang="zh-CN" altLang="en-US" sz="1200" dirty="0"/>
                        <a:t>无</a:t>
                      </a:r>
                    </a:p>
                  </a:txBody>
                  <a:tcPr/>
                </a:tc>
                <a:extLst>
                  <a:ext uri="{0D108BD9-81ED-4DB2-BD59-A6C34878D82A}">
                    <a16:rowId xmlns:a16="http://schemas.microsoft.com/office/drawing/2014/main" val="591989037"/>
                  </a:ext>
                </a:extLst>
              </a:tr>
              <a:tr h="370840">
                <a:tc>
                  <a:txBody>
                    <a:bodyPr/>
                    <a:lstStyle/>
                    <a:p>
                      <a:r>
                        <a:rPr lang="en-US" altLang="zh-CN" sz="1200" b="1" dirty="0" err="1">
                          <a:solidFill>
                            <a:schemeClr val="accent2">
                              <a:lumMod val="75000"/>
                            </a:schemeClr>
                          </a:solidFill>
                          <a:latin typeface="Consolas" panose="020B0609020204030204" pitchFamily="49" charset="0"/>
                        </a:rPr>
                        <a:t>os.makedirs</a:t>
                      </a:r>
                      <a:r>
                        <a:rPr lang="en-US" altLang="zh-CN" sz="1200" b="1" dirty="0">
                          <a:solidFill>
                            <a:schemeClr val="accent2">
                              <a:lumMod val="75000"/>
                            </a:schemeClr>
                          </a:solidFill>
                          <a:latin typeface="Consolas" panose="020B0609020204030204" pitchFamily="49" charset="0"/>
                        </a:rPr>
                        <a:t>(path)</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en-US" altLang="zh-CN" sz="1200" dirty="0"/>
                        <a:t>path</a:t>
                      </a:r>
                      <a:r>
                        <a:rPr lang="zh-CN" altLang="en-US" sz="1200" dirty="0"/>
                        <a:t>：指定的目录，类型为</a:t>
                      </a:r>
                      <a:r>
                        <a:rPr lang="en-US" altLang="zh-CN" sz="1200" dirty="0"/>
                        <a:t>str</a:t>
                      </a:r>
                    </a:p>
                  </a:txBody>
                  <a:tcPr/>
                </a:tc>
                <a:tc>
                  <a:txBody>
                    <a:bodyPr/>
                    <a:lstStyle/>
                    <a:p>
                      <a:r>
                        <a:rPr lang="zh-CN" altLang="en-US" sz="1200" dirty="0"/>
                        <a:t>递归创建目录</a:t>
                      </a:r>
                    </a:p>
                  </a:txBody>
                  <a:tcPr/>
                </a:tc>
                <a:tc>
                  <a:txBody>
                    <a:bodyPr/>
                    <a:lstStyle/>
                    <a:p>
                      <a:r>
                        <a:rPr lang="zh-CN" altLang="en-US" sz="1200" dirty="0"/>
                        <a:t>无</a:t>
                      </a:r>
                    </a:p>
                  </a:txBody>
                  <a:tcPr/>
                </a:tc>
                <a:extLst>
                  <a:ext uri="{0D108BD9-81ED-4DB2-BD59-A6C34878D82A}">
                    <a16:rowId xmlns:a16="http://schemas.microsoft.com/office/drawing/2014/main" val="693550450"/>
                  </a:ext>
                </a:extLst>
              </a:tr>
              <a:tr h="370840">
                <a:tc>
                  <a:txBody>
                    <a:bodyPr/>
                    <a:lstStyle/>
                    <a:p>
                      <a:r>
                        <a:rPr lang="en-US" altLang="zh-CN" sz="1200" b="1" dirty="0" err="1">
                          <a:solidFill>
                            <a:schemeClr val="accent2">
                              <a:lumMod val="75000"/>
                            </a:schemeClr>
                          </a:solidFill>
                          <a:latin typeface="Consolas" panose="020B0609020204030204" pitchFamily="49" charset="0"/>
                        </a:rPr>
                        <a:t>os.remove</a:t>
                      </a:r>
                      <a:r>
                        <a:rPr lang="en-US" altLang="zh-CN" sz="1200" b="1" dirty="0">
                          <a:solidFill>
                            <a:schemeClr val="accent2">
                              <a:lumMod val="75000"/>
                            </a:schemeClr>
                          </a:solidFill>
                          <a:latin typeface="Consolas" panose="020B0609020204030204" pitchFamily="49" charset="0"/>
                        </a:rPr>
                        <a:t>(path)</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en-US" altLang="zh-CN" sz="1200" dirty="0"/>
                        <a:t>path</a:t>
                      </a:r>
                      <a:r>
                        <a:rPr lang="zh-CN" altLang="en-US" sz="1200" dirty="0"/>
                        <a:t>：指定的目录文件，类型为</a:t>
                      </a:r>
                      <a:r>
                        <a:rPr lang="en-US" altLang="zh-CN" sz="1200" dirty="0"/>
                        <a:t>str</a:t>
                      </a:r>
                    </a:p>
                  </a:txBody>
                  <a:tcPr/>
                </a:tc>
                <a:tc>
                  <a:txBody>
                    <a:bodyPr/>
                    <a:lstStyle/>
                    <a:p>
                      <a:r>
                        <a:rPr lang="zh-CN" altLang="en-US" sz="1200" dirty="0"/>
                        <a:t>删除指定路径的文件。如果指定的路径是一个目录，将抛出</a:t>
                      </a:r>
                      <a:r>
                        <a:rPr lang="en-US" altLang="zh-CN" sz="1200" dirty="0" err="1"/>
                        <a:t>OSError</a:t>
                      </a:r>
                      <a:r>
                        <a:rPr lang="zh-CN" altLang="en-US" sz="1200" dirty="0"/>
                        <a:t>。</a:t>
                      </a:r>
                    </a:p>
                  </a:txBody>
                  <a:tcPr/>
                </a:tc>
                <a:tc>
                  <a:txBody>
                    <a:bodyPr/>
                    <a:lstStyle/>
                    <a:p>
                      <a:r>
                        <a:rPr lang="zh-CN" altLang="en-US" sz="1200" dirty="0"/>
                        <a:t>无</a:t>
                      </a:r>
                    </a:p>
                  </a:txBody>
                  <a:tcPr/>
                </a:tc>
                <a:extLst>
                  <a:ext uri="{0D108BD9-81ED-4DB2-BD59-A6C34878D82A}">
                    <a16:rowId xmlns:a16="http://schemas.microsoft.com/office/drawing/2014/main" val="3510524068"/>
                  </a:ext>
                </a:extLst>
              </a:tr>
              <a:tr h="370840">
                <a:tc>
                  <a:txBody>
                    <a:bodyPr/>
                    <a:lstStyle/>
                    <a:p>
                      <a:r>
                        <a:rPr lang="en-US" altLang="zh-CN" sz="1200" dirty="0" err="1">
                          <a:latin typeface="Consolas" panose="020B0609020204030204" pitchFamily="49" charset="0"/>
                        </a:rPr>
                        <a:t>os.rmdir</a:t>
                      </a:r>
                      <a:r>
                        <a:rPr lang="en-US" altLang="zh-CN" sz="1200" dirty="0">
                          <a:latin typeface="Consolas" panose="020B0609020204030204" pitchFamily="49" charset="0"/>
                        </a:rPr>
                        <a:t>(path)</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：指定的目录，类型为</a:t>
                      </a:r>
                      <a:r>
                        <a:rPr lang="en-US" altLang="zh-CN" sz="1200" dirty="0"/>
                        <a:t>str</a:t>
                      </a:r>
                    </a:p>
                  </a:txBody>
                  <a:tcPr/>
                </a:tc>
                <a:tc>
                  <a:txBody>
                    <a:bodyPr/>
                    <a:lstStyle/>
                    <a:p>
                      <a:r>
                        <a:rPr lang="zh-CN" altLang="en-US" sz="1200" dirty="0"/>
                        <a:t>删除指定路径的目录。仅当这文件夹是空的才可以</a:t>
                      </a:r>
                      <a:r>
                        <a:rPr lang="en-US" altLang="zh-CN" sz="1200" dirty="0"/>
                        <a:t>, </a:t>
                      </a:r>
                      <a:r>
                        <a:rPr lang="zh-CN" altLang="en-US" sz="1200" dirty="0"/>
                        <a:t>否则</a:t>
                      </a:r>
                      <a:r>
                        <a:rPr lang="en-US" altLang="zh-CN" sz="1200" dirty="0"/>
                        <a:t>, </a:t>
                      </a:r>
                      <a:r>
                        <a:rPr lang="zh-CN" altLang="en-US" sz="1200" dirty="0"/>
                        <a:t>抛出</a:t>
                      </a:r>
                      <a:r>
                        <a:rPr lang="en-US" altLang="zh-CN" sz="1200" dirty="0" err="1"/>
                        <a:t>OSError</a:t>
                      </a:r>
                      <a:r>
                        <a:rPr lang="zh-CN" altLang="en-US" sz="1200" dirty="0"/>
                        <a:t>。</a:t>
                      </a:r>
                    </a:p>
                  </a:txBody>
                  <a:tcPr/>
                </a:tc>
                <a:tc>
                  <a:txBody>
                    <a:bodyPr/>
                    <a:lstStyle/>
                    <a:p>
                      <a:r>
                        <a:rPr lang="zh-CN" altLang="en-US" sz="1200" dirty="0"/>
                        <a:t>无</a:t>
                      </a:r>
                    </a:p>
                  </a:txBody>
                  <a:tcPr/>
                </a:tc>
                <a:extLst>
                  <a:ext uri="{0D108BD9-81ED-4DB2-BD59-A6C34878D82A}">
                    <a16:rowId xmlns:a16="http://schemas.microsoft.com/office/drawing/2014/main" val="370408843"/>
                  </a:ext>
                </a:extLst>
              </a:tr>
              <a:tr h="370840">
                <a:tc>
                  <a:txBody>
                    <a:bodyPr/>
                    <a:lstStyle/>
                    <a:p>
                      <a:r>
                        <a:rPr lang="en-US" altLang="zh-CN" sz="1200" b="1" dirty="0" err="1">
                          <a:solidFill>
                            <a:schemeClr val="accent2">
                              <a:lumMod val="75000"/>
                            </a:schemeClr>
                          </a:solidFill>
                          <a:latin typeface="Consolas" panose="020B0609020204030204" pitchFamily="49" charset="0"/>
                        </a:rPr>
                        <a:t>os.removedirs</a:t>
                      </a:r>
                      <a:r>
                        <a:rPr lang="en-US" altLang="zh-CN" sz="1200" b="1" dirty="0">
                          <a:solidFill>
                            <a:schemeClr val="accent2">
                              <a:lumMod val="75000"/>
                            </a:schemeClr>
                          </a:solidFill>
                          <a:latin typeface="Consolas" panose="020B0609020204030204" pitchFamily="49" charset="0"/>
                        </a:rPr>
                        <a:t>(path)</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en-US" altLang="zh-CN" sz="1200" dirty="0"/>
                        <a:t>path</a:t>
                      </a:r>
                      <a:r>
                        <a:rPr lang="zh-CN" altLang="en-US" sz="1200" dirty="0"/>
                        <a:t>：指定的目录，类型为</a:t>
                      </a:r>
                      <a:r>
                        <a:rPr lang="en-US" altLang="zh-CN" sz="1200" dirty="0"/>
                        <a:t>str</a:t>
                      </a:r>
                    </a:p>
                  </a:txBody>
                  <a:tcPr/>
                </a:tc>
                <a:tc>
                  <a:txBody>
                    <a:bodyPr/>
                    <a:lstStyle/>
                    <a:p>
                      <a:r>
                        <a:rPr lang="zh-CN" altLang="en-US" sz="1200" dirty="0"/>
                        <a:t>递归删除目录。像</a:t>
                      </a:r>
                      <a:r>
                        <a:rPr lang="en-US" altLang="zh-CN" sz="1200" dirty="0" err="1"/>
                        <a:t>rmdir</a:t>
                      </a:r>
                      <a:r>
                        <a:rPr lang="en-US" altLang="zh-CN" sz="1200" dirty="0"/>
                        <a:t>()</a:t>
                      </a:r>
                      <a:r>
                        <a:rPr lang="zh-CN" altLang="en-US" sz="1200" dirty="0"/>
                        <a:t>，如果子文件夹成功删除，</a:t>
                      </a:r>
                      <a:r>
                        <a:rPr lang="en-US" altLang="zh-CN" sz="1200" dirty="0"/>
                        <a:t> </a:t>
                      </a:r>
                      <a:r>
                        <a:rPr lang="en-US" altLang="zh-CN" sz="1200" dirty="0" err="1"/>
                        <a:t>removedirs</a:t>
                      </a:r>
                      <a:r>
                        <a:rPr lang="en-US" altLang="zh-CN" sz="1200" dirty="0"/>
                        <a:t>()</a:t>
                      </a:r>
                      <a:r>
                        <a:rPr lang="zh-CN" altLang="en-US" sz="1200" dirty="0"/>
                        <a:t>才尝试它们的父文件夹</a:t>
                      </a:r>
                      <a:r>
                        <a:rPr lang="en-US" altLang="zh-CN" sz="1200" dirty="0"/>
                        <a:t>,</a:t>
                      </a:r>
                      <a:r>
                        <a:rPr lang="zh-CN" altLang="en-US" sz="1200" dirty="0"/>
                        <a:t>直到抛出一个</a:t>
                      </a:r>
                      <a:r>
                        <a:rPr lang="en-US" altLang="zh-CN" sz="1200" dirty="0"/>
                        <a:t>error(</a:t>
                      </a:r>
                      <a:r>
                        <a:rPr lang="zh-CN" altLang="en-US" sz="1200" dirty="0"/>
                        <a:t>它基本上被忽略</a:t>
                      </a:r>
                      <a:r>
                        <a:rPr lang="en-US" altLang="zh-CN" sz="1200" dirty="0"/>
                        <a:t>,</a:t>
                      </a:r>
                      <a:r>
                        <a:rPr lang="zh-CN" altLang="en-US" sz="1200" dirty="0"/>
                        <a:t>因为它一般意味着你文件夹不为空</a:t>
                      </a:r>
                      <a:r>
                        <a:rPr lang="en-US" altLang="zh-CN" sz="1200" dirty="0"/>
                        <a:t>)</a:t>
                      </a:r>
                      <a:r>
                        <a:rPr lang="zh-CN" altLang="en-US" sz="1200" dirty="0"/>
                        <a:t>。</a:t>
                      </a:r>
                    </a:p>
                  </a:txBody>
                  <a:tcPr/>
                </a:tc>
                <a:tc>
                  <a:txBody>
                    <a:bodyPr/>
                    <a:lstStyle/>
                    <a:p>
                      <a:r>
                        <a:rPr lang="zh-CN" altLang="en-US" sz="1200" dirty="0"/>
                        <a:t>无</a:t>
                      </a:r>
                    </a:p>
                  </a:txBody>
                  <a:tcPr/>
                </a:tc>
                <a:extLst>
                  <a:ext uri="{0D108BD9-81ED-4DB2-BD59-A6C34878D82A}">
                    <a16:rowId xmlns:a16="http://schemas.microsoft.com/office/drawing/2014/main" val="1836249933"/>
                  </a:ext>
                </a:extLst>
              </a:tr>
              <a:tr h="370840">
                <a:tc>
                  <a:txBody>
                    <a:bodyPr/>
                    <a:lstStyle/>
                    <a:p>
                      <a:r>
                        <a:rPr lang="en-US" altLang="zh-CN" sz="1200" dirty="0" err="1">
                          <a:latin typeface="Consolas" panose="020B0609020204030204" pitchFamily="49" charset="0"/>
                        </a:rPr>
                        <a:t>os.rename</a:t>
                      </a:r>
                      <a:r>
                        <a:rPr lang="en-US" altLang="zh-CN" sz="1200" dirty="0">
                          <a:latin typeface="Consolas" panose="020B0609020204030204" pitchFamily="49" charset="0"/>
                        </a:rPr>
                        <a:t>(</a:t>
                      </a:r>
                      <a:r>
                        <a:rPr lang="en-US" altLang="zh-CN" sz="1200" dirty="0" err="1">
                          <a:latin typeface="Consolas" panose="020B0609020204030204" pitchFamily="49" charset="0"/>
                        </a:rPr>
                        <a:t>src</a:t>
                      </a:r>
                      <a:r>
                        <a:rPr lang="en-US" altLang="zh-CN" sz="1200" dirty="0">
                          <a:latin typeface="Consolas" panose="020B0609020204030204" pitchFamily="49" charset="0"/>
                        </a:rPr>
                        <a:t>, </a:t>
                      </a:r>
                      <a:r>
                        <a:rPr lang="en-US" altLang="zh-CN" sz="1200" dirty="0" err="1">
                          <a:latin typeface="Consolas" panose="020B0609020204030204" pitchFamily="49" charset="0"/>
                        </a:rPr>
                        <a:t>dst</a:t>
                      </a:r>
                      <a:r>
                        <a:rPr lang="en-US" altLang="zh-CN" sz="1200" dirty="0">
                          <a:latin typeface="Consolas" panose="020B0609020204030204" pitchFamily="49" charset="0"/>
                        </a:rPr>
                        <a:t>)</a:t>
                      </a:r>
                      <a:endParaRPr lang="zh-CN" altLang="en-US" sz="1200" dirty="0">
                        <a:latin typeface="Consolas" panose="020B0609020204030204" pitchFamily="49" charset="0"/>
                      </a:endParaRPr>
                    </a:p>
                  </a:txBody>
                  <a:tcPr anchor="ctr"/>
                </a:tc>
                <a:tc>
                  <a:txBody>
                    <a:bodyPr/>
                    <a:lstStyle/>
                    <a:p>
                      <a:r>
                        <a:rPr lang="en-US" altLang="zh-CN" sz="1200" dirty="0" err="1"/>
                        <a:t>src</a:t>
                      </a:r>
                      <a:r>
                        <a:rPr lang="zh-CN" altLang="en-US" sz="1200" dirty="0"/>
                        <a:t>：源目录或文件，类型为</a:t>
                      </a:r>
                      <a:r>
                        <a:rPr lang="en-US" altLang="zh-CN" sz="1200" dirty="0"/>
                        <a:t>str</a:t>
                      </a:r>
                    </a:p>
                    <a:p>
                      <a:r>
                        <a:rPr lang="en-US" altLang="zh-CN" sz="1200" dirty="0" err="1"/>
                        <a:t>dst</a:t>
                      </a:r>
                      <a:r>
                        <a:rPr lang="zh-CN" altLang="en-US" sz="1200" dirty="0"/>
                        <a:t>：修改后的目录或文件</a:t>
                      </a:r>
                    </a:p>
                  </a:txBody>
                  <a:tcPr/>
                </a:tc>
                <a:tc>
                  <a:txBody>
                    <a:bodyPr/>
                    <a:lstStyle/>
                    <a:p>
                      <a:r>
                        <a:rPr lang="zh-CN" altLang="en-US" sz="1200" dirty="0"/>
                        <a:t>命名文件或目录，从 </a:t>
                      </a:r>
                      <a:r>
                        <a:rPr lang="en-US" altLang="zh-CN" sz="1200" dirty="0" err="1"/>
                        <a:t>src</a:t>
                      </a:r>
                      <a:r>
                        <a:rPr lang="en-US" altLang="zh-CN" sz="1200" dirty="0"/>
                        <a:t> </a:t>
                      </a:r>
                      <a:r>
                        <a:rPr lang="zh-CN" altLang="en-US" sz="1200" dirty="0"/>
                        <a:t>到 </a:t>
                      </a:r>
                      <a:r>
                        <a:rPr lang="en-US" altLang="zh-CN" sz="1200" dirty="0" err="1"/>
                        <a:t>dst</a:t>
                      </a:r>
                      <a:r>
                        <a:rPr lang="en-US" altLang="zh-CN" sz="1200" dirty="0"/>
                        <a:t>,</a:t>
                      </a:r>
                      <a:r>
                        <a:rPr lang="zh-CN" altLang="en-US" sz="1200" dirty="0"/>
                        <a:t>如果</a:t>
                      </a:r>
                      <a:r>
                        <a:rPr lang="en-US" altLang="zh-CN" sz="1200" dirty="0" err="1"/>
                        <a:t>dst</a:t>
                      </a:r>
                      <a:r>
                        <a:rPr lang="zh-CN" altLang="en-US" sz="1200" dirty="0"/>
                        <a:t>是一个存在的目录</a:t>
                      </a:r>
                      <a:r>
                        <a:rPr lang="en-US" altLang="zh-CN" sz="1200" dirty="0"/>
                        <a:t>, </a:t>
                      </a:r>
                      <a:r>
                        <a:rPr lang="zh-CN" altLang="en-US" sz="1200" dirty="0"/>
                        <a:t>将抛出</a:t>
                      </a:r>
                      <a:r>
                        <a:rPr lang="en-US" altLang="zh-CN" sz="1200" dirty="0" err="1"/>
                        <a:t>OSError</a:t>
                      </a:r>
                      <a:r>
                        <a:rPr lang="zh-CN" altLang="en-US" sz="1200" dirty="0"/>
                        <a:t>。</a:t>
                      </a:r>
                    </a:p>
                  </a:txBody>
                  <a:tcPr/>
                </a:tc>
                <a:tc>
                  <a:txBody>
                    <a:bodyPr/>
                    <a:lstStyle/>
                    <a:p>
                      <a:r>
                        <a:rPr lang="zh-CN" altLang="en-US" sz="1200" dirty="0"/>
                        <a:t>无</a:t>
                      </a:r>
                    </a:p>
                  </a:txBody>
                  <a:tcPr/>
                </a:tc>
                <a:extLst>
                  <a:ext uri="{0D108BD9-81ED-4DB2-BD59-A6C34878D82A}">
                    <a16:rowId xmlns:a16="http://schemas.microsoft.com/office/drawing/2014/main" val="1977996588"/>
                  </a:ext>
                </a:extLst>
              </a:tr>
              <a:tr h="370840">
                <a:tc>
                  <a:txBody>
                    <a:bodyPr/>
                    <a:lstStyle/>
                    <a:p>
                      <a:r>
                        <a:rPr lang="en-US" altLang="zh-CN" sz="1200" b="1" dirty="0" err="1">
                          <a:solidFill>
                            <a:schemeClr val="accent2">
                              <a:lumMod val="75000"/>
                            </a:schemeClr>
                          </a:solidFill>
                          <a:latin typeface="Consolas" panose="020B0609020204030204" pitchFamily="49" charset="0"/>
                        </a:rPr>
                        <a:t>os.renames</a:t>
                      </a:r>
                      <a:r>
                        <a:rPr lang="en-US" altLang="zh-CN" sz="1200" b="1" dirty="0">
                          <a:solidFill>
                            <a:schemeClr val="accent2">
                              <a:lumMod val="75000"/>
                            </a:schemeClr>
                          </a:solidFill>
                          <a:latin typeface="Consolas" panose="020B0609020204030204" pitchFamily="49" charset="0"/>
                        </a:rPr>
                        <a:t>(old, new)</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en-US" altLang="zh-CN" sz="1200" dirty="0"/>
                        <a:t>old</a:t>
                      </a:r>
                      <a:r>
                        <a:rPr lang="zh-CN" altLang="en-US" sz="1200" dirty="0"/>
                        <a:t>：源目录或文件，类型为</a:t>
                      </a:r>
                      <a:r>
                        <a:rPr lang="en-US" altLang="zh-CN" sz="1200" dirty="0"/>
                        <a:t>str</a:t>
                      </a:r>
                    </a:p>
                    <a:p>
                      <a:r>
                        <a:rPr lang="en-US" altLang="zh-CN" sz="1200" dirty="0"/>
                        <a:t>new</a:t>
                      </a:r>
                      <a:r>
                        <a:rPr lang="zh-CN" altLang="en-US" sz="1200" dirty="0"/>
                        <a:t>：文件或目录的新名字。甚至可以是包含在目录中的文件，或者完整的目录树。</a:t>
                      </a:r>
                    </a:p>
                  </a:txBody>
                  <a:tcPr/>
                </a:tc>
                <a:tc>
                  <a:txBody>
                    <a:bodyPr/>
                    <a:lstStyle/>
                    <a:p>
                      <a:r>
                        <a:rPr lang="zh-CN" altLang="en-US" sz="1200" dirty="0"/>
                        <a:t>递归重命名目录或文件。类似</a:t>
                      </a:r>
                      <a:r>
                        <a:rPr lang="en-US" altLang="zh-CN" sz="1200" dirty="0"/>
                        <a:t>rename()</a:t>
                      </a:r>
                      <a:r>
                        <a:rPr lang="zh-CN" altLang="en-US" sz="1200" dirty="0"/>
                        <a:t>。</a:t>
                      </a:r>
                    </a:p>
                  </a:txBody>
                  <a:tcPr/>
                </a:tc>
                <a:tc>
                  <a:txBody>
                    <a:bodyPr/>
                    <a:lstStyle/>
                    <a:p>
                      <a:r>
                        <a:rPr lang="zh-CN" altLang="en-US" sz="1200" dirty="0"/>
                        <a:t>无</a:t>
                      </a:r>
                    </a:p>
                  </a:txBody>
                  <a:tcPr/>
                </a:tc>
                <a:extLst>
                  <a:ext uri="{0D108BD9-81ED-4DB2-BD59-A6C34878D82A}">
                    <a16:rowId xmlns:a16="http://schemas.microsoft.com/office/drawing/2014/main" val="2020830211"/>
                  </a:ext>
                </a:extLst>
              </a:tr>
            </a:tbl>
          </a:graphicData>
        </a:graphic>
      </p:graphicFrame>
    </p:spTree>
    <p:extLst>
      <p:ext uri="{BB962C8B-B14F-4D97-AF65-F5344CB8AC3E}">
        <p14:creationId xmlns:p14="http://schemas.microsoft.com/office/powerpoint/2010/main" val="28524602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914283"/>
            <a:ext cx="9367323"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9.2 </a:t>
            </a:r>
            <a:r>
              <a:rPr lang="zh-CN" altLang="en-US" b="1" dirty="0">
                <a:solidFill>
                  <a:srgbClr val="354A5D"/>
                </a:solidFill>
                <a:latin typeface="微软雅黑" panose="020B0503020204020204" pitchFamily="34" charset="-122"/>
                <a:ea typeface="微软雅黑" panose="020B0503020204020204" pitchFamily="34" charset="-122"/>
              </a:rPr>
              <a:t>目录操作常用函数</a:t>
            </a:r>
            <a:r>
              <a:rPr lang="en-US" altLang="zh-CN" b="1" dirty="0">
                <a:solidFill>
                  <a:srgbClr val="354A5D"/>
                </a:solidFill>
                <a:latin typeface="微软雅黑" panose="020B0503020204020204" pitchFamily="34" charset="-122"/>
                <a:ea typeface="微软雅黑" panose="020B0503020204020204" pitchFamily="34" charset="-122"/>
              </a:rPr>
              <a:t>(</a:t>
            </a:r>
            <a:r>
              <a:rPr lang="en-US" altLang="zh-CN" b="1" dirty="0" err="1">
                <a:solidFill>
                  <a:srgbClr val="354A5D"/>
                </a:solidFill>
                <a:latin typeface="微软雅黑" panose="020B0503020204020204" pitchFamily="34" charset="-122"/>
                <a:ea typeface="微软雅黑" panose="020B0503020204020204" pitchFamily="34" charset="-122"/>
              </a:rPr>
              <a:t>os.path</a:t>
            </a:r>
            <a:r>
              <a:rPr lang="zh-CN" altLang="en-US" b="1" dirty="0">
                <a:solidFill>
                  <a:srgbClr val="354A5D"/>
                </a:solidFill>
                <a:latin typeface="微软雅黑" panose="020B0503020204020204" pitchFamily="34" charset="-122"/>
                <a:ea typeface="微软雅黑" panose="020B0503020204020204" pitchFamily="34" charset="-122"/>
              </a:rPr>
              <a:t>模块</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752246"/>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7F834E49-A800-4581-88D4-A7848CD083B9}"/>
              </a:ext>
            </a:extLst>
          </p:cNvPr>
          <p:cNvGraphicFramePr>
            <a:graphicFrameLocks noGrp="1"/>
          </p:cNvGraphicFramePr>
          <p:nvPr>
            <p:extLst>
              <p:ext uri="{D42A27DB-BD31-4B8C-83A1-F6EECF244321}">
                <p14:modId xmlns:p14="http://schemas.microsoft.com/office/powerpoint/2010/main" val="2178888286"/>
              </p:ext>
            </p:extLst>
          </p:nvPr>
        </p:nvGraphicFramePr>
        <p:xfrm>
          <a:off x="1305164" y="1918135"/>
          <a:ext cx="9934338" cy="4079240"/>
        </p:xfrm>
        <a:graphic>
          <a:graphicData uri="http://schemas.openxmlformats.org/drawingml/2006/table">
            <a:tbl>
              <a:tblPr firstRow="1" bandRow="1">
                <a:tableStyleId>{F5AB1C69-6EDB-4FF4-983F-18BD219EF322}</a:tableStyleId>
              </a:tblPr>
              <a:tblGrid>
                <a:gridCol w="2272225">
                  <a:extLst>
                    <a:ext uri="{9D8B030D-6E8A-4147-A177-3AD203B41FA5}">
                      <a16:colId xmlns:a16="http://schemas.microsoft.com/office/drawing/2014/main" val="1978040424"/>
                    </a:ext>
                  </a:extLst>
                </a:gridCol>
                <a:gridCol w="2502569">
                  <a:extLst>
                    <a:ext uri="{9D8B030D-6E8A-4147-A177-3AD203B41FA5}">
                      <a16:colId xmlns:a16="http://schemas.microsoft.com/office/drawing/2014/main" val="4088187634"/>
                    </a:ext>
                  </a:extLst>
                </a:gridCol>
                <a:gridCol w="2526631">
                  <a:extLst>
                    <a:ext uri="{9D8B030D-6E8A-4147-A177-3AD203B41FA5}">
                      <a16:colId xmlns:a16="http://schemas.microsoft.com/office/drawing/2014/main" val="1224034536"/>
                    </a:ext>
                  </a:extLst>
                </a:gridCol>
                <a:gridCol w="2632913">
                  <a:extLst>
                    <a:ext uri="{9D8B030D-6E8A-4147-A177-3AD203B41FA5}">
                      <a16:colId xmlns:a16="http://schemas.microsoft.com/office/drawing/2014/main" val="671880056"/>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309362878"/>
                  </a:ext>
                </a:extLst>
              </a:tr>
              <a:tr h="370840">
                <a:tc>
                  <a:txBody>
                    <a:bodyPr/>
                    <a:lstStyle/>
                    <a:p>
                      <a:r>
                        <a:rPr lang="en-US" altLang="zh-CN" sz="1200" dirty="0" err="1">
                          <a:latin typeface="Consolas" panose="020B0609020204030204" pitchFamily="49" charset="0"/>
                        </a:rPr>
                        <a:t>os.path.abspath</a:t>
                      </a:r>
                      <a:r>
                        <a:rPr lang="en-US" altLang="zh-CN" sz="1200" dirty="0">
                          <a:latin typeface="Consolas" panose="020B0609020204030204" pitchFamily="49" charset="0"/>
                        </a:rPr>
                        <a:t>(path) </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获取绝对路径</a:t>
                      </a:r>
                    </a:p>
                  </a:txBody>
                  <a:tcPr/>
                </a:tc>
                <a:tc>
                  <a:txBody>
                    <a:bodyPr/>
                    <a:lstStyle/>
                    <a:p>
                      <a:r>
                        <a:rPr lang="zh-CN" altLang="en-US" sz="1200" dirty="0"/>
                        <a:t>绝对路径，类型为</a:t>
                      </a:r>
                      <a:r>
                        <a:rPr lang="en-US" altLang="zh-CN" sz="1200" dirty="0"/>
                        <a:t>str</a:t>
                      </a:r>
                      <a:endParaRPr lang="zh-CN" altLang="en-US" sz="1200" dirty="0"/>
                    </a:p>
                  </a:txBody>
                  <a:tcPr/>
                </a:tc>
                <a:extLst>
                  <a:ext uri="{0D108BD9-81ED-4DB2-BD59-A6C34878D82A}">
                    <a16:rowId xmlns:a16="http://schemas.microsoft.com/office/drawing/2014/main" val="3954985195"/>
                  </a:ext>
                </a:extLst>
              </a:tr>
              <a:tr h="370840">
                <a:tc>
                  <a:txBody>
                    <a:bodyPr/>
                    <a:lstStyle/>
                    <a:p>
                      <a:r>
                        <a:rPr lang="en-US" altLang="zh-CN" sz="1200" dirty="0" err="1">
                          <a:latin typeface="Consolas" panose="020B0609020204030204" pitchFamily="49" charset="0"/>
                        </a:rPr>
                        <a:t>os.path.basename</a:t>
                      </a:r>
                      <a:r>
                        <a:rPr lang="en-US" altLang="zh-CN" sz="1200" dirty="0">
                          <a:latin typeface="Consolas" panose="020B0609020204030204" pitchFamily="49" charset="0"/>
                        </a:rPr>
                        <a:t>(path) </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获取文件名</a:t>
                      </a:r>
                    </a:p>
                  </a:txBody>
                  <a:tcPr/>
                </a:tc>
                <a:tc>
                  <a:txBody>
                    <a:bodyPr/>
                    <a:lstStyle/>
                    <a:p>
                      <a:r>
                        <a:rPr lang="zh-CN" altLang="en-US" sz="1200" dirty="0"/>
                        <a:t>文件名，类型为</a:t>
                      </a:r>
                      <a:r>
                        <a:rPr lang="en-US" altLang="zh-CN" sz="1200" dirty="0"/>
                        <a:t>str</a:t>
                      </a:r>
                      <a:endParaRPr lang="zh-CN" altLang="en-US" sz="1200" dirty="0"/>
                    </a:p>
                  </a:txBody>
                  <a:tcPr/>
                </a:tc>
                <a:extLst>
                  <a:ext uri="{0D108BD9-81ED-4DB2-BD59-A6C34878D82A}">
                    <a16:rowId xmlns:a16="http://schemas.microsoft.com/office/drawing/2014/main" val="1247284846"/>
                  </a:ext>
                </a:extLst>
              </a:tr>
              <a:tr h="370840">
                <a:tc>
                  <a:txBody>
                    <a:bodyPr/>
                    <a:lstStyle/>
                    <a:p>
                      <a:r>
                        <a:rPr lang="en-US" altLang="zh-CN" sz="1200" b="1" dirty="0" err="1">
                          <a:solidFill>
                            <a:schemeClr val="accent2">
                              <a:lumMod val="75000"/>
                            </a:schemeClr>
                          </a:solidFill>
                          <a:latin typeface="Consolas" panose="020B0609020204030204" pitchFamily="49" charset="0"/>
                        </a:rPr>
                        <a:t>os.path.exists</a:t>
                      </a:r>
                      <a:r>
                        <a:rPr lang="en-US" altLang="zh-CN" sz="1200" b="1" dirty="0">
                          <a:solidFill>
                            <a:schemeClr val="accent2">
                              <a:lumMod val="75000"/>
                            </a:schemeClr>
                          </a:solidFill>
                          <a:latin typeface="Consolas" panose="020B0609020204030204" pitchFamily="49" charset="0"/>
                        </a:rPr>
                        <a:t>(path) </a:t>
                      </a:r>
                      <a:endParaRPr lang="zh-CN" altLang="en-US" sz="1200" b="1" dirty="0">
                        <a:solidFill>
                          <a:schemeClr val="accent2">
                            <a:lumMod val="75000"/>
                          </a:schemeClr>
                        </a:solidFill>
                        <a:latin typeface="Consolas" panose="020B0609020204030204" pitchFamily="49" charset="0"/>
                      </a:endParaRPr>
                    </a:p>
                  </a:txBody>
                  <a:tcPr anchor="ctr"/>
                </a:tc>
                <a:tc>
                  <a:txBody>
                    <a:bodyPr/>
                    <a:lstStyle/>
                    <a:p>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判断指定路径是否存在</a:t>
                      </a:r>
                    </a:p>
                  </a:txBody>
                  <a:tcPr/>
                </a:tc>
                <a:tc>
                  <a:txBody>
                    <a:bodyPr/>
                    <a:lstStyle/>
                    <a:p>
                      <a:r>
                        <a:rPr lang="zh-CN" altLang="en-US" sz="1200" dirty="0"/>
                        <a:t>路径是否存在，类型为</a:t>
                      </a:r>
                      <a:r>
                        <a:rPr lang="en-US" altLang="zh-CN" sz="1200" dirty="0"/>
                        <a:t>bool</a:t>
                      </a:r>
                      <a:endParaRPr lang="zh-CN" altLang="en-US" sz="1200" dirty="0"/>
                    </a:p>
                  </a:txBody>
                  <a:tcPr/>
                </a:tc>
                <a:extLst>
                  <a:ext uri="{0D108BD9-81ED-4DB2-BD59-A6C34878D82A}">
                    <a16:rowId xmlns:a16="http://schemas.microsoft.com/office/drawing/2014/main" val="3510524068"/>
                  </a:ext>
                </a:extLst>
              </a:tr>
              <a:tr h="370840">
                <a:tc>
                  <a:txBody>
                    <a:bodyPr/>
                    <a:lstStyle/>
                    <a:p>
                      <a:r>
                        <a:rPr lang="en-US" altLang="zh-CN" sz="1200" dirty="0" err="1">
                          <a:latin typeface="Consolas" panose="020B0609020204030204" pitchFamily="49" charset="0"/>
                        </a:rPr>
                        <a:t>os.path.getatime</a:t>
                      </a:r>
                      <a:r>
                        <a:rPr lang="en-US" altLang="zh-CN" sz="1200" dirty="0">
                          <a:latin typeface="Consolas" panose="020B0609020204030204" pitchFamily="49" charset="0"/>
                        </a:rPr>
                        <a:t>(path) </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获取最近访问时间，单位：秒</a:t>
                      </a:r>
                    </a:p>
                  </a:txBody>
                  <a:tcPr/>
                </a:tc>
                <a:tc>
                  <a:txBody>
                    <a:bodyPr/>
                    <a:lstStyle/>
                    <a:p>
                      <a:r>
                        <a:rPr lang="zh-CN" altLang="en-US" sz="1200" dirty="0"/>
                        <a:t>最近访问时间，类型为</a:t>
                      </a:r>
                      <a:r>
                        <a:rPr lang="en-US" altLang="zh-CN" sz="1200" dirty="0"/>
                        <a:t>float</a:t>
                      </a:r>
                      <a:endParaRPr lang="zh-CN" altLang="en-US" sz="1200" dirty="0"/>
                    </a:p>
                  </a:txBody>
                  <a:tcPr/>
                </a:tc>
                <a:extLst>
                  <a:ext uri="{0D108BD9-81ED-4DB2-BD59-A6C34878D82A}">
                    <a16:rowId xmlns:a16="http://schemas.microsoft.com/office/drawing/2014/main" val="1836249933"/>
                  </a:ext>
                </a:extLst>
              </a:tr>
              <a:tr h="370840">
                <a:tc>
                  <a:txBody>
                    <a:bodyPr/>
                    <a:lstStyle/>
                    <a:p>
                      <a:r>
                        <a:rPr lang="en-US" altLang="zh-CN" sz="1200" dirty="0" err="1">
                          <a:latin typeface="Consolas" panose="020B0609020204030204" pitchFamily="49" charset="0"/>
                        </a:rPr>
                        <a:t>os.path.getmtime</a:t>
                      </a:r>
                      <a:r>
                        <a:rPr lang="en-US" altLang="zh-CN" sz="1200" dirty="0">
                          <a:latin typeface="Consolas" panose="020B0609020204030204" pitchFamily="49" charset="0"/>
                        </a:rPr>
                        <a:t>(path) </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获取最近修改时间，单位：秒</a:t>
                      </a:r>
                    </a:p>
                  </a:txBody>
                  <a:tcPr/>
                </a:tc>
                <a:tc>
                  <a:txBody>
                    <a:bodyPr/>
                    <a:lstStyle/>
                    <a:p>
                      <a:r>
                        <a:rPr lang="zh-CN" altLang="en-US" sz="1200" dirty="0"/>
                        <a:t>最近修改时间，类型为</a:t>
                      </a:r>
                      <a:r>
                        <a:rPr lang="en-US" altLang="zh-CN" sz="1200" dirty="0"/>
                        <a:t>float</a:t>
                      </a:r>
                      <a:endParaRPr lang="zh-CN" altLang="en-US" sz="1200" dirty="0"/>
                    </a:p>
                  </a:txBody>
                  <a:tcPr/>
                </a:tc>
                <a:extLst>
                  <a:ext uri="{0D108BD9-81ED-4DB2-BD59-A6C34878D82A}">
                    <a16:rowId xmlns:a16="http://schemas.microsoft.com/office/drawing/2014/main" val="1977996588"/>
                  </a:ext>
                </a:extLst>
              </a:tr>
              <a:tr h="370840">
                <a:tc>
                  <a:txBody>
                    <a:bodyPr/>
                    <a:lstStyle/>
                    <a:p>
                      <a:r>
                        <a:rPr lang="en-US" altLang="zh-CN" sz="1200" dirty="0" err="1">
                          <a:latin typeface="Consolas" panose="020B0609020204030204" pitchFamily="49" charset="0"/>
                        </a:rPr>
                        <a:t>os.path.getctime</a:t>
                      </a:r>
                      <a:r>
                        <a:rPr lang="en-US" altLang="zh-CN" sz="1200" dirty="0">
                          <a:latin typeface="Consolas" panose="020B0609020204030204" pitchFamily="49" charset="0"/>
                        </a:rPr>
                        <a:t>(path) </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获取创建时间，单位：秒</a:t>
                      </a:r>
                    </a:p>
                  </a:txBody>
                  <a:tcPr/>
                </a:tc>
                <a:tc>
                  <a:txBody>
                    <a:bodyPr/>
                    <a:lstStyle/>
                    <a:p>
                      <a:r>
                        <a:rPr lang="zh-CN" altLang="en-US" sz="1200" dirty="0"/>
                        <a:t>创建时间，类型为</a:t>
                      </a:r>
                      <a:r>
                        <a:rPr lang="en-US" altLang="zh-CN" sz="1200" dirty="0"/>
                        <a:t>float</a:t>
                      </a:r>
                      <a:endParaRPr lang="zh-CN" altLang="en-US" sz="1200" dirty="0"/>
                    </a:p>
                  </a:txBody>
                  <a:tcPr/>
                </a:tc>
                <a:extLst>
                  <a:ext uri="{0D108BD9-81ED-4DB2-BD59-A6C34878D82A}">
                    <a16:rowId xmlns:a16="http://schemas.microsoft.com/office/drawing/2014/main" val="2020830211"/>
                  </a:ext>
                </a:extLst>
              </a:tr>
              <a:tr h="370840">
                <a:tc>
                  <a:txBody>
                    <a:bodyPr/>
                    <a:lstStyle/>
                    <a:p>
                      <a:r>
                        <a:rPr lang="en-US" altLang="zh-CN" sz="1200" dirty="0" err="1">
                          <a:latin typeface="Consolas" panose="020B0609020204030204" pitchFamily="49" charset="0"/>
                        </a:rPr>
                        <a:t>os.path.getsize</a:t>
                      </a:r>
                      <a:r>
                        <a:rPr lang="en-US" altLang="zh-CN" sz="1200" dirty="0">
                          <a:latin typeface="Consolas" panose="020B0609020204030204" pitchFamily="49" charset="0"/>
                        </a:rPr>
                        <a:t>(path) </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获取文件大小，单位：</a:t>
                      </a:r>
                      <a:r>
                        <a:rPr lang="en-US" altLang="zh-CN" sz="1200" dirty="0"/>
                        <a:t>byte</a:t>
                      </a:r>
                      <a:endParaRPr lang="zh-CN" altLang="en-US" sz="1200" dirty="0"/>
                    </a:p>
                  </a:txBody>
                  <a:tcPr/>
                </a:tc>
                <a:tc>
                  <a:txBody>
                    <a:bodyPr/>
                    <a:lstStyle/>
                    <a:p>
                      <a:r>
                        <a:rPr lang="zh-CN" altLang="en-US" sz="1200" dirty="0"/>
                        <a:t>文件大小，类型为</a:t>
                      </a:r>
                      <a:r>
                        <a:rPr lang="en-US" altLang="zh-CN" sz="1200" dirty="0"/>
                        <a:t>int</a:t>
                      </a:r>
                      <a:endParaRPr lang="zh-CN" altLang="en-US" sz="1200" dirty="0"/>
                    </a:p>
                  </a:txBody>
                  <a:tcPr/>
                </a:tc>
                <a:extLst>
                  <a:ext uri="{0D108BD9-81ED-4DB2-BD59-A6C34878D82A}">
                    <a16:rowId xmlns:a16="http://schemas.microsoft.com/office/drawing/2014/main" val="456540542"/>
                  </a:ext>
                </a:extLst>
              </a:tr>
              <a:tr h="370840">
                <a:tc>
                  <a:txBody>
                    <a:bodyPr/>
                    <a:lstStyle/>
                    <a:p>
                      <a:r>
                        <a:rPr lang="en-US" altLang="zh-CN" sz="1200" dirty="0" err="1">
                          <a:latin typeface="Consolas" panose="020B0609020204030204" pitchFamily="49" charset="0"/>
                        </a:rPr>
                        <a:t>os.path.isabs</a:t>
                      </a:r>
                      <a:r>
                        <a:rPr lang="en-US" altLang="zh-CN" sz="1200" dirty="0">
                          <a:latin typeface="Consolas" panose="020B0609020204030204" pitchFamily="49" charset="0"/>
                        </a:rPr>
                        <a:t>(path) </a:t>
                      </a:r>
                      <a:endParaRPr lang="zh-CN" altLang="en-US" sz="1200" dirty="0">
                        <a:latin typeface="Consolas" panose="020B0609020204030204" pitchFamily="49" charset="0"/>
                      </a:endParaRPr>
                    </a:p>
                  </a:txBody>
                  <a:tcPr anchor="ctr"/>
                </a:tc>
                <a:tc>
                  <a:txBody>
                    <a:bodyPr/>
                    <a:lstStyle/>
                    <a:p>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判断是否为绝对路径</a:t>
                      </a:r>
                    </a:p>
                  </a:txBody>
                  <a:tcPr/>
                </a:tc>
                <a:tc>
                  <a:txBody>
                    <a:bodyPr/>
                    <a:lstStyle/>
                    <a:p>
                      <a:r>
                        <a:rPr lang="zh-CN" altLang="en-US" sz="1200" dirty="0"/>
                        <a:t>是否为绝对路径，类型为</a:t>
                      </a:r>
                      <a:r>
                        <a:rPr lang="en-US" altLang="zh-CN" sz="1200" dirty="0"/>
                        <a:t>bool</a:t>
                      </a:r>
                      <a:endParaRPr lang="zh-CN" altLang="en-US" sz="1200" dirty="0"/>
                    </a:p>
                  </a:txBody>
                  <a:tcPr/>
                </a:tc>
                <a:extLst>
                  <a:ext uri="{0D108BD9-81ED-4DB2-BD59-A6C34878D82A}">
                    <a16:rowId xmlns:a16="http://schemas.microsoft.com/office/drawing/2014/main" val="250621793"/>
                  </a:ext>
                </a:extLst>
              </a:tr>
              <a:tr h="370840">
                <a:tc>
                  <a:txBody>
                    <a:bodyPr/>
                    <a:lstStyle/>
                    <a:p>
                      <a:r>
                        <a:rPr lang="en-US" altLang="zh-CN" sz="1200" b="1" dirty="0" err="1">
                          <a:solidFill>
                            <a:schemeClr val="accent2">
                              <a:lumMod val="75000"/>
                            </a:schemeClr>
                          </a:solidFill>
                          <a:latin typeface="Consolas" panose="020B0609020204030204" pitchFamily="49" charset="0"/>
                        </a:rPr>
                        <a:t>os.path.isfile</a:t>
                      </a:r>
                      <a:r>
                        <a:rPr lang="en-US" altLang="zh-CN" sz="1200" b="1" dirty="0">
                          <a:solidFill>
                            <a:schemeClr val="accent2">
                              <a:lumMod val="75000"/>
                            </a:schemeClr>
                          </a:solidFill>
                          <a:latin typeface="Consolas" panose="020B0609020204030204" pitchFamily="49" charset="0"/>
                        </a:rPr>
                        <a:t>(path) </a:t>
                      </a:r>
                      <a:endParaRPr lang="zh-CN" altLang="en-US" sz="1200" b="1" dirty="0">
                        <a:solidFill>
                          <a:schemeClr val="accent2">
                            <a:lumMod val="75000"/>
                          </a:schemeClr>
                        </a:solidFill>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判断是否为文件</a:t>
                      </a:r>
                    </a:p>
                  </a:txBody>
                  <a:tcPr/>
                </a:tc>
                <a:tc>
                  <a:txBody>
                    <a:bodyPr/>
                    <a:lstStyle/>
                    <a:p>
                      <a:r>
                        <a:rPr lang="zh-CN" altLang="en-US" sz="1200" dirty="0"/>
                        <a:t>是否为文件，类型为</a:t>
                      </a:r>
                      <a:r>
                        <a:rPr lang="en-US" altLang="zh-CN" sz="1200" dirty="0"/>
                        <a:t>bool</a:t>
                      </a:r>
                      <a:endParaRPr lang="zh-CN" altLang="en-US" sz="1200" dirty="0"/>
                    </a:p>
                  </a:txBody>
                  <a:tcPr/>
                </a:tc>
                <a:extLst>
                  <a:ext uri="{0D108BD9-81ED-4DB2-BD59-A6C34878D82A}">
                    <a16:rowId xmlns:a16="http://schemas.microsoft.com/office/drawing/2014/main" val="39004829"/>
                  </a:ext>
                </a:extLst>
              </a:tr>
              <a:tr h="370840">
                <a:tc>
                  <a:txBody>
                    <a:bodyPr/>
                    <a:lstStyle/>
                    <a:p>
                      <a:r>
                        <a:rPr lang="en-US" altLang="zh-CN" sz="1200" b="1" dirty="0" err="1">
                          <a:solidFill>
                            <a:schemeClr val="accent2">
                              <a:lumMod val="75000"/>
                            </a:schemeClr>
                          </a:solidFill>
                          <a:latin typeface="Consolas" panose="020B0609020204030204" pitchFamily="49" charset="0"/>
                        </a:rPr>
                        <a:t>os.path.isdir</a:t>
                      </a:r>
                      <a:r>
                        <a:rPr lang="en-US" altLang="zh-CN" sz="1200" b="1" dirty="0">
                          <a:solidFill>
                            <a:schemeClr val="accent2">
                              <a:lumMod val="75000"/>
                            </a:schemeClr>
                          </a:solidFill>
                          <a:latin typeface="Consolas" panose="020B0609020204030204" pitchFamily="49" charset="0"/>
                        </a:rPr>
                        <a:t>(path) </a:t>
                      </a:r>
                      <a:endParaRPr lang="zh-CN" altLang="en-US" sz="1200" b="1" dirty="0">
                        <a:solidFill>
                          <a:schemeClr val="accent2">
                            <a:lumMod val="75000"/>
                          </a:schemeClr>
                        </a:solidFill>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path</a:t>
                      </a:r>
                      <a:r>
                        <a:rPr lang="zh-CN" altLang="en-US" sz="1200" dirty="0"/>
                        <a:t>：指定的路径，类型为</a:t>
                      </a:r>
                      <a:r>
                        <a:rPr lang="en-US" altLang="zh-CN" sz="1200" dirty="0"/>
                        <a:t>str</a:t>
                      </a:r>
                    </a:p>
                  </a:txBody>
                  <a:tcPr/>
                </a:tc>
                <a:tc>
                  <a:txBody>
                    <a:bodyPr/>
                    <a:lstStyle/>
                    <a:p>
                      <a:r>
                        <a:rPr lang="zh-CN" altLang="en-US" sz="1200" dirty="0"/>
                        <a:t>判断是否为目录</a:t>
                      </a:r>
                    </a:p>
                  </a:txBody>
                  <a:tcPr/>
                </a:tc>
                <a:tc>
                  <a:txBody>
                    <a:bodyPr/>
                    <a:lstStyle/>
                    <a:p>
                      <a:r>
                        <a:rPr lang="zh-CN" altLang="en-US" sz="1200" dirty="0"/>
                        <a:t>是否为目录，类型为</a:t>
                      </a:r>
                      <a:r>
                        <a:rPr lang="en-US" altLang="zh-CN" sz="1200" dirty="0"/>
                        <a:t>bool</a:t>
                      </a:r>
                      <a:endParaRPr lang="zh-CN" altLang="en-US" sz="1200" dirty="0"/>
                    </a:p>
                  </a:txBody>
                  <a:tcPr/>
                </a:tc>
                <a:extLst>
                  <a:ext uri="{0D108BD9-81ED-4DB2-BD59-A6C34878D82A}">
                    <a16:rowId xmlns:a16="http://schemas.microsoft.com/office/drawing/2014/main" val="4292359540"/>
                  </a:ext>
                </a:extLst>
              </a:tr>
            </a:tbl>
          </a:graphicData>
        </a:graphic>
      </p:graphicFrame>
    </p:spTree>
    <p:extLst>
      <p:ext uri="{BB962C8B-B14F-4D97-AF65-F5344CB8AC3E}">
        <p14:creationId xmlns:p14="http://schemas.microsoft.com/office/powerpoint/2010/main" val="4248787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10</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3877985"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扩展模块</a:t>
            </a:r>
          </a:p>
        </p:txBody>
      </p:sp>
      <p:cxnSp>
        <p:nvCxnSpPr>
          <p:cNvPr id="22" name="直接连接符 21"/>
          <p:cNvCxnSpPr/>
          <p:nvPr/>
        </p:nvCxnSpPr>
        <p:spPr>
          <a:xfrm>
            <a:off x="5536918" y="3768520"/>
            <a:ext cx="4111477"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3" y="3894512"/>
            <a:ext cx="1183168" cy="379656"/>
            <a:chOff x="1694389" y="3210530"/>
            <a:chExt cx="887376"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815368"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random</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26" name="组合 25"/>
          <p:cNvGrpSpPr/>
          <p:nvPr/>
        </p:nvGrpSpPr>
        <p:grpSpPr>
          <a:xfrm>
            <a:off x="7964593" y="3894512"/>
            <a:ext cx="875392" cy="379656"/>
            <a:chOff x="1694389" y="3537387"/>
            <a:chExt cx="656545"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584537"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math</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29" name="组合 28"/>
          <p:cNvGrpSpPr/>
          <p:nvPr/>
        </p:nvGrpSpPr>
        <p:grpSpPr>
          <a:xfrm>
            <a:off x="6096003" y="4374564"/>
            <a:ext cx="758372" cy="379656"/>
            <a:chOff x="1694389" y="3875941"/>
            <a:chExt cx="568779" cy="284742"/>
          </a:xfrm>
        </p:grpSpPr>
        <p:sp>
          <p:nvSpPr>
            <p:cNvPr id="30" name="矩形 29"/>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1" name="TextBox 20"/>
            <p:cNvSpPr txBox="1"/>
            <p:nvPr/>
          </p:nvSpPr>
          <p:spPr>
            <a:xfrm>
              <a:off x="1766397" y="3875941"/>
              <a:ext cx="496771"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json</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32" name="组合 31"/>
          <p:cNvGrpSpPr/>
          <p:nvPr/>
        </p:nvGrpSpPr>
        <p:grpSpPr>
          <a:xfrm>
            <a:off x="6095840" y="4854616"/>
            <a:ext cx="827108" cy="379656"/>
            <a:chOff x="1694389" y="4211992"/>
            <a:chExt cx="620332" cy="284742"/>
          </a:xfrm>
        </p:grpSpPr>
        <p:sp>
          <p:nvSpPr>
            <p:cNvPr id="33" name="矩形 32"/>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4" name="TextBox 23"/>
            <p:cNvSpPr txBox="1"/>
            <p:nvPr/>
          </p:nvSpPr>
          <p:spPr>
            <a:xfrm>
              <a:off x="1766397" y="4211992"/>
              <a:ext cx="548324" cy="284742"/>
            </a:xfrm>
            <a:prstGeom prst="rect">
              <a:avLst/>
            </a:prstGeom>
            <a:noFill/>
          </p:spPr>
          <p:txBody>
            <a:bodyPr wrap="none" rtlCol="0">
              <a:spAutoFit/>
            </a:bodyPr>
            <a:lstStyle/>
            <a:p>
              <a:r>
                <a:rPr lang="en-US" altLang="zh-CN" sz="1867" dirty="0" err="1">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jieba</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3DC2D5A-5337-4193-A495-5A66513AB573}"/>
              </a:ext>
            </a:extLst>
          </p:cNvPr>
          <p:cNvGrpSpPr/>
          <p:nvPr/>
        </p:nvGrpSpPr>
        <p:grpSpPr>
          <a:xfrm>
            <a:off x="9596672" y="3894512"/>
            <a:ext cx="795241" cy="379656"/>
            <a:chOff x="1694389" y="4211992"/>
            <a:chExt cx="596431" cy="284742"/>
          </a:xfrm>
        </p:grpSpPr>
        <p:sp>
          <p:nvSpPr>
            <p:cNvPr id="39" name="矩形 38">
              <a:extLst>
                <a:ext uri="{FF2B5EF4-FFF2-40B4-BE49-F238E27FC236}">
                  <a16:creationId xmlns:a16="http://schemas.microsoft.com/office/drawing/2014/main" id="{9041302A-9E48-4721-88D3-8B317D2DC2A2}"/>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0" name="TextBox 23">
              <a:extLst>
                <a:ext uri="{FF2B5EF4-FFF2-40B4-BE49-F238E27FC236}">
                  <a16:creationId xmlns:a16="http://schemas.microsoft.com/office/drawing/2014/main" id="{37E5864D-5DC1-4175-AE7A-D9D2FE0A48A4}"/>
                </a:ext>
              </a:extLst>
            </p:cNvPr>
            <p:cNvSpPr txBox="1"/>
            <p:nvPr/>
          </p:nvSpPr>
          <p:spPr>
            <a:xfrm>
              <a:off x="1766397" y="4211992"/>
              <a:ext cx="524423"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time</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41" name="组合 40">
            <a:extLst>
              <a:ext uri="{FF2B5EF4-FFF2-40B4-BE49-F238E27FC236}">
                <a16:creationId xmlns:a16="http://schemas.microsoft.com/office/drawing/2014/main" id="{515713F2-74D8-4AA7-8DD4-F7D0644761D4}"/>
              </a:ext>
            </a:extLst>
          </p:cNvPr>
          <p:cNvGrpSpPr/>
          <p:nvPr/>
        </p:nvGrpSpPr>
        <p:grpSpPr>
          <a:xfrm>
            <a:off x="9596552" y="4854616"/>
            <a:ext cx="1466899" cy="379656"/>
            <a:chOff x="1694389" y="4211992"/>
            <a:chExt cx="1100174" cy="284742"/>
          </a:xfrm>
        </p:grpSpPr>
        <p:sp>
          <p:nvSpPr>
            <p:cNvPr id="42" name="矩形 41">
              <a:extLst>
                <a:ext uri="{FF2B5EF4-FFF2-40B4-BE49-F238E27FC236}">
                  <a16:creationId xmlns:a16="http://schemas.microsoft.com/office/drawing/2014/main" id="{2417A7E7-0309-4361-8FED-ABD5DF28CC6C}"/>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3" name="TextBox 23">
              <a:extLst>
                <a:ext uri="{FF2B5EF4-FFF2-40B4-BE49-F238E27FC236}">
                  <a16:creationId xmlns:a16="http://schemas.microsoft.com/office/drawing/2014/main" id="{C06FFC60-5761-43A8-B45D-FA42DC36821D}"/>
                </a:ext>
              </a:extLst>
            </p:cNvPr>
            <p:cNvSpPr txBox="1"/>
            <p:nvPr/>
          </p:nvSpPr>
          <p:spPr>
            <a:xfrm>
              <a:off x="1766397" y="4211992"/>
              <a:ext cx="1028166"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matplotlib</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44" name="组合 43">
            <a:extLst>
              <a:ext uri="{FF2B5EF4-FFF2-40B4-BE49-F238E27FC236}">
                <a16:creationId xmlns:a16="http://schemas.microsoft.com/office/drawing/2014/main" id="{A1383B01-F8F6-4AF7-BBF9-694B75F5A7D3}"/>
              </a:ext>
            </a:extLst>
          </p:cNvPr>
          <p:cNvGrpSpPr/>
          <p:nvPr/>
        </p:nvGrpSpPr>
        <p:grpSpPr>
          <a:xfrm>
            <a:off x="7970605" y="4371012"/>
            <a:ext cx="1253507" cy="379656"/>
            <a:chOff x="1694389" y="4211992"/>
            <a:chExt cx="940130" cy="284742"/>
          </a:xfrm>
        </p:grpSpPr>
        <p:sp>
          <p:nvSpPr>
            <p:cNvPr id="45" name="矩形 44">
              <a:extLst>
                <a:ext uri="{FF2B5EF4-FFF2-40B4-BE49-F238E27FC236}">
                  <a16:creationId xmlns:a16="http://schemas.microsoft.com/office/drawing/2014/main" id="{F7913FFB-6ADD-46CB-A83D-10A4B2F7D4B5}"/>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6" name="TextBox 23">
              <a:extLst>
                <a:ext uri="{FF2B5EF4-FFF2-40B4-BE49-F238E27FC236}">
                  <a16:creationId xmlns:a16="http://schemas.microsoft.com/office/drawing/2014/main" id="{9B308BFA-8D02-4F93-B1FF-61F184415457}"/>
                </a:ext>
              </a:extLst>
            </p:cNvPr>
            <p:cNvSpPr txBox="1"/>
            <p:nvPr/>
          </p:nvSpPr>
          <p:spPr>
            <a:xfrm>
              <a:off x="1766397" y="4211992"/>
              <a:ext cx="868122"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requests</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47" name="组合 46">
            <a:extLst>
              <a:ext uri="{FF2B5EF4-FFF2-40B4-BE49-F238E27FC236}">
                <a16:creationId xmlns:a16="http://schemas.microsoft.com/office/drawing/2014/main" id="{6DD1E208-550A-45D8-B7B4-769DBC5434A4}"/>
              </a:ext>
            </a:extLst>
          </p:cNvPr>
          <p:cNvGrpSpPr/>
          <p:nvPr/>
        </p:nvGrpSpPr>
        <p:grpSpPr>
          <a:xfrm>
            <a:off x="9596552" y="4371012"/>
            <a:ext cx="2002302" cy="379656"/>
            <a:chOff x="1694389" y="4211992"/>
            <a:chExt cx="1501726" cy="284742"/>
          </a:xfrm>
        </p:grpSpPr>
        <p:sp>
          <p:nvSpPr>
            <p:cNvPr id="48" name="矩形 47">
              <a:extLst>
                <a:ext uri="{FF2B5EF4-FFF2-40B4-BE49-F238E27FC236}">
                  <a16:creationId xmlns:a16="http://schemas.microsoft.com/office/drawing/2014/main" id="{6F5073B3-6568-4FAE-8F83-132AE0E880A6}"/>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9" name="TextBox 23">
              <a:extLst>
                <a:ext uri="{FF2B5EF4-FFF2-40B4-BE49-F238E27FC236}">
                  <a16:creationId xmlns:a16="http://schemas.microsoft.com/office/drawing/2014/main" id="{B07A6D05-628A-438E-9AA6-7B15335CF5F0}"/>
                </a:ext>
              </a:extLst>
            </p:cNvPr>
            <p:cNvSpPr txBox="1"/>
            <p:nvPr/>
          </p:nvSpPr>
          <p:spPr>
            <a:xfrm>
              <a:off x="1766397" y="4211992"/>
              <a:ext cx="1429718"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beautifulsoup4</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50" name="组合 49">
            <a:extLst>
              <a:ext uri="{FF2B5EF4-FFF2-40B4-BE49-F238E27FC236}">
                <a16:creationId xmlns:a16="http://schemas.microsoft.com/office/drawing/2014/main" id="{0D951740-F02B-47BC-93C4-ED3F92B66221}"/>
              </a:ext>
            </a:extLst>
          </p:cNvPr>
          <p:cNvGrpSpPr/>
          <p:nvPr/>
        </p:nvGrpSpPr>
        <p:grpSpPr>
          <a:xfrm>
            <a:off x="7964593" y="4857295"/>
            <a:ext cx="504905" cy="379656"/>
            <a:chOff x="1694389" y="4211992"/>
            <a:chExt cx="378679" cy="284742"/>
          </a:xfrm>
        </p:grpSpPr>
        <p:sp>
          <p:nvSpPr>
            <p:cNvPr id="51" name="矩形 50">
              <a:extLst>
                <a:ext uri="{FF2B5EF4-FFF2-40B4-BE49-F238E27FC236}">
                  <a16:creationId xmlns:a16="http://schemas.microsoft.com/office/drawing/2014/main" id="{DAF27EC1-F48E-4F95-893E-7166D5DA937D}"/>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52" name="TextBox 23">
              <a:extLst>
                <a:ext uri="{FF2B5EF4-FFF2-40B4-BE49-F238E27FC236}">
                  <a16:creationId xmlns:a16="http://schemas.microsoft.com/office/drawing/2014/main" id="{5E0A7399-BBEA-4595-85E2-A04BB4955FDE}"/>
                </a:ext>
              </a:extLst>
            </p:cNvPr>
            <p:cNvSpPr txBox="1"/>
            <p:nvPr/>
          </p:nvSpPr>
          <p:spPr>
            <a:xfrm>
              <a:off x="1766397" y="4211992"/>
              <a:ext cx="306671"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re</a:t>
              </a:r>
              <a:endPar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Tree>
    <p:extLst>
      <p:ext uri="{BB962C8B-B14F-4D97-AF65-F5344CB8AC3E}">
        <p14:creationId xmlns:p14="http://schemas.microsoft.com/office/powerpoint/2010/main" val="12363744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anim calcmode="lin" valueType="num">
                                      <p:cBhvr>
                                        <p:cTn id="30" dur="500" fill="hold"/>
                                        <p:tgtEl>
                                          <p:spTgt spid="29"/>
                                        </p:tgtEl>
                                        <p:attrNameLst>
                                          <p:attrName>ppt_x</p:attrName>
                                        </p:attrNameLst>
                                      </p:cBhvr>
                                      <p:tavLst>
                                        <p:tav tm="0">
                                          <p:val>
                                            <p:strVal val="#ppt_x"/>
                                          </p:val>
                                        </p:tav>
                                        <p:tav tm="100000">
                                          <p:val>
                                            <p:strVal val="#ppt_x"/>
                                          </p:val>
                                        </p:tav>
                                      </p:tavLst>
                                    </p:anim>
                                    <p:anim calcmode="lin" valueType="num">
                                      <p:cBhvr>
                                        <p:cTn id="31" dur="500" fill="hold"/>
                                        <p:tgtEl>
                                          <p:spTgt spid="2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anim calcmode="lin" valueType="num">
                                      <p:cBhvr>
                                        <p:cTn id="35" dur="500" fill="hold"/>
                                        <p:tgtEl>
                                          <p:spTgt spid="32"/>
                                        </p:tgtEl>
                                        <p:attrNameLst>
                                          <p:attrName>ppt_x</p:attrName>
                                        </p:attrNameLst>
                                      </p:cBhvr>
                                      <p:tavLst>
                                        <p:tav tm="0">
                                          <p:val>
                                            <p:strVal val="#ppt_x"/>
                                          </p:val>
                                        </p:tav>
                                        <p:tav tm="100000">
                                          <p:val>
                                            <p:strVal val="#ppt_x"/>
                                          </p:val>
                                        </p:tav>
                                      </p:tavLst>
                                    </p:anim>
                                    <p:anim calcmode="lin" valueType="num">
                                      <p:cBhvr>
                                        <p:cTn id="36" dur="5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2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anim calcmode="lin" valueType="num">
                                      <p:cBhvr>
                                        <p:cTn id="45" dur="500" fill="hold"/>
                                        <p:tgtEl>
                                          <p:spTgt spid="41"/>
                                        </p:tgtEl>
                                        <p:attrNameLst>
                                          <p:attrName>ppt_x</p:attrName>
                                        </p:attrNameLst>
                                      </p:cBhvr>
                                      <p:tavLst>
                                        <p:tav tm="0">
                                          <p:val>
                                            <p:strVal val="#ppt_x"/>
                                          </p:val>
                                        </p:tav>
                                        <p:tav tm="100000">
                                          <p:val>
                                            <p:strVal val="#ppt_x"/>
                                          </p:val>
                                        </p:tav>
                                      </p:tavLst>
                                    </p:anim>
                                    <p:anim calcmode="lin" valueType="num">
                                      <p:cBhvr>
                                        <p:cTn id="46" dur="500" fill="hold"/>
                                        <p:tgtEl>
                                          <p:spTgt spid="4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0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anim calcmode="lin" valueType="num">
                                      <p:cBhvr>
                                        <p:cTn id="50" dur="500" fill="hold"/>
                                        <p:tgtEl>
                                          <p:spTgt spid="44"/>
                                        </p:tgtEl>
                                        <p:attrNameLst>
                                          <p:attrName>ppt_x</p:attrName>
                                        </p:attrNameLst>
                                      </p:cBhvr>
                                      <p:tavLst>
                                        <p:tav tm="0">
                                          <p:val>
                                            <p:strVal val="#ppt_x"/>
                                          </p:val>
                                        </p:tav>
                                        <p:tav tm="100000">
                                          <p:val>
                                            <p:strVal val="#ppt_x"/>
                                          </p:val>
                                        </p:tav>
                                      </p:tavLst>
                                    </p:anim>
                                    <p:anim calcmode="lin" valueType="num">
                                      <p:cBhvr>
                                        <p:cTn id="51" dur="500" fill="hold"/>
                                        <p:tgtEl>
                                          <p:spTgt spid="4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0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anim calcmode="lin" valueType="num">
                                      <p:cBhvr>
                                        <p:cTn id="55" dur="500" fill="hold"/>
                                        <p:tgtEl>
                                          <p:spTgt spid="47"/>
                                        </p:tgtEl>
                                        <p:attrNameLst>
                                          <p:attrName>ppt_x</p:attrName>
                                        </p:attrNameLst>
                                      </p:cBhvr>
                                      <p:tavLst>
                                        <p:tav tm="0">
                                          <p:val>
                                            <p:strVal val="#ppt_x"/>
                                          </p:val>
                                        </p:tav>
                                        <p:tav tm="100000">
                                          <p:val>
                                            <p:strVal val="#ppt_x"/>
                                          </p:val>
                                        </p:tav>
                                      </p:tavLst>
                                    </p:anim>
                                    <p:anim calcmode="lin" valueType="num">
                                      <p:cBhvr>
                                        <p:cTn id="56" dur="500" fill="hold"/>
                                        <p:tgtEl>
                                          <p:spTgt spid="4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20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anim calcmode="lin" valueType="num">
                                      <p:cBhvr>
                                        <p:cTn id="60" dur="500" fill="hold"/>
                                        <p:tgtEl>
                                          <p:spTgt spid="50"/>
                                        </p:tgtEl>
                                        <p:attrNameLst>
                                          <p:attrName>ppt_x</p:attrName>
                                        </p:attrNameLst>
                                      </p:cBhvr>
                                      <p:tavLst>
                                        <p:tav tm="0">
                                          <p:val>
                                            <p:strVal val="#ppt_x"/>
                                          </p:val>
                                        </p:tav>
                                        <p:tav tm="100000">
                                          <p:val>
                                            <p:strVal val="#ppt_x"/>
                                          </p:val>
                                        </p:tav>
                                      </p:tavLst>
                                    </p:anim>
                                    <p:anim calcmode="lin" valueType="num">
                                      <p:cBhvr>
                                        <p:cTn id="61" dur="500" fill="hold"/>
                                        <p:tgtEl>
                                          <p:spTgt spid="50"/>
                                        </p:tgtEl>
                                        <p:attrNameLst>
                                          <p:attrName>ppt_y</p:attrName>
                                        </p:attrNameLst>
                                      </p:cBhvr>
                                      <p:tavLst>
                                        <p:tav tm="0">
                                          <p:val>
                                            <p:strVal val="#ppt_y+.1"/>
                                          </p:val>
                                        </p:tav>
                                        <p:tav tm="100000">
                                          <p:val>
                                            <p:strVal val="#ppt_y"/>
                                          </p:val>
                                        </p:tav>
                                      </p:tavLst>
                                    </p:anim>
                                  </p:childTnLst>
                                </p:cTn>
                              </p:par>
                            </p:childTnLst>
                          </p:cTn>
                        </p:par>
                        <p:par>
                          <p:cTn id="62" fill="hold">
                            <p:stCondLst>
                              <p:cond delay="1700"/>
                            </p:stCondLst>
                            <p:childTnLst>
                              <p:par>
                                <p:cTn id="63" presetID="2" presetClass="entr" presetSubtype="9"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 calcmode="lin" valueType="num">
                                      <p:cBhvr additive="base">
                                        <p:cTn id="65" dur="1100" fill="hold"/>
                                        <p:tgtEl>
                                          <p:spTgt spid="35"/>
                                        </p:tgtEl>
                                        <p:attrNameLst>
                                          <p:attrName>ppt_x</p:attrName>
                                        </p:attrNameLst>
                                      </p:cBhvr>
                                      <p:tavLst>
                                        <p:tav tm="0">
                                          <p:val>
                                            <p:strVal val="0-#ppt_w/2"/>
                                          </p:val>
                                        </p:tav>
                                        <p:tav tm="100000">
                                          <p:val>
                                            <p:strVal val="#ppt_x"/>
                                          </p:val>
                                        </p:tav>
                                      </p:tavLst>
                                    </p:anim>
                                    <p:anim calcmode="lin" valueType="num">
                                      <p:cBhvr additive="base">
                                        <p:cTn id="66" dur="1100" fill="hold"/>
                                        <p:tgtEl>
                                          <p:spTgt spid="35"/>
                                        </p:tgtEl>
                                        <p:attrNameLst>
                                          <p:attrName>ppt_y</p:attrName>
                                        </p:attrNameLst>
                                      </p:cBhvr>
                                      <p:tavLst>
                                        <p:tav tm="0">
                                          <p:val>
                                            <p:strVal val="0-#ppt_h/2"/>
                                          </p:val>
                                        </p:tav>
                                        <p:tav tm="100000">
                                          <p:val>
                                            <p:strVal val="#ppt_y"/>
                                          </p:val>
                                        </p:tav>
                                      </p:tavLst>
                                    </p:anim>
                                  </p:childTnLst>
                                </p:cTn>
                              </p:par>
                              <p:par>
                                <p:cTn id="67" presetID="8" presetClass="emph" presetSubtype="0" fill="hold" grpId="1" nodeType="withEffect">
                                  <p:stCondLst>
                                    <p:cond delay="0"/>
                                  </p:stCondLst>
                                  <p:childTnLst>
                                    <p:animRot by="21600000">
                                      <p:cBhvr>
                                        <p:cTn id="68" dur="1100" fill="hold"/>
                                        <p:tgtEl>
                                          <p:spTgt spid="35"/>
                                        </p:tgtEl>
                                        <p:attrNameLst>
                                          <p:attrName>r</p:attrName>
                                        </p:attrNameLst>
                                      </p:cBhvr>
                                    </p:animRot>
                                  </p:childTnLst>
                                </p:cTn>
                              </p:par>
                              <p:par>
                                <p:cTn id="69" presetID="2" presetClass="entr" presetSubtype="9" fill="hold" grpId="0" nodeType="withEffect">
                                  <p:stCondLst>
                                    <p:cond delay="60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1100" fill="hold"/>
                                        <p:tgtEl>
                                          <p:spTgt spid="36"/>
                                        </p:tgtEl>
                                        <p:attrNameLst>
                                          <p:attrName>ppt_x</p:attrName>
                                        </p:attrNameLst>
                                      </p:cBhvr>
                                      <p:tavLst>
                                        <p:tav tm="0">
                                          <p:val>
                                            <p:strVal val="0-#ppt_w/2"/>
                                          </p:val>
                                        </p:tav>
                                        <p:tav tm="100000">
                                          <p:val>
                                            <p:strVal val="#ppt_x"/>
                                          </p:val>
                                        </p:tav>
                                      </p:tavLst>
                                    </p:anim>
                                    <p:anim calcmode="lin" valueType="num">
                                      <p:cBhvr additive="base">
                                        <p:cTn id="72" dur="1100" fill="hold"/>
                                        <p:tgtEl>
                                          <p:spTgt spid="36"/>
                                        </p:tgtEl>
                                        <p:attrNameLst>
                                          <p:attrName>ppt_y</p:attrName>
                                        </p:attrNameLst>
                                      </p:cBhvr>
                                      <p:tavLst>
                                        <p:tav tm="0">
                                          <p:val>
                                            <p:strVal val="0-#ppt_h/2"/>
                                          </p:val>
                                        </p:tav>
                                        <p:tav tm="100000">
                                          <p:val>
                                            <p:strVal val="#ppt_y"/>
                                          </p:val>
                                        </p:tav>
                                      </p:tavLst>
                                    </p:anim>
                                  </p:childTnLst>
                                </p:cTn>
                              </p:par>
                              <p:par>
                                <p:cTn id="73" presetID="8" presetClass="emph" presetSubtype="0" fill="hold" grpId="1" nodeType="withEffect">
                                  <p:stCondLst>
                                    <p:cond delay="600"/>
                                  </p:stCondLst>
                                  <p:childTnLst>
                                    <p:animRot by="21600000">
                                      <p:cBhvr>
                                        <p:cTn id="74" dur="1100" fill="hold"/>
                                        <p:tgtEl>
                                          <p:spTgt spid="36"/>
                                        </p:tgtEl>
                                        <p:attrNameLst>
                                          <p:attrName>r</p:attrName>
                                        </p:attrNameLst>
                                      </p:cBhvr>
                                    </p:animRot>
                                  </p:childTnLst>
                                </p:cTn>
                              </p:par>
                              <p:par>
                                <p:cTn id="75" presetID="2" presetClass="entr" presetSubtype="9" fill="hold" grpId="0" nodeType="withEffect">
                                  <p:stCondLst>
                                    <p:cond delay="120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1100" fill="hold"/>
                                        <p:tgtEl>
                                          <p:spTgt spid="37"/>
                                        </p:tgtEl>
                                        <p:attrNameLst>
                                          <p:attrName>ppt_x</p:attrName>
                                        </p:attrNameLst>
                                      </p:cBhvr>
                                      <p:tavLst>
                                        <p:tav tm="0">
                                          <p:val>
                                            <p:strVal val="0-#ppt_w/2"/>
                                          </p:val>
                                        </p:tav>
                                        <p:tav tm="100000">
                                          <p:val>
                                            <p:strVal val="#ppt_x"/>
                                          </p:val>
                                        </p:tav>
                                      </p:tavLst>
                                    </p:anim>
                                    <p:anim calcmode="lin" valueType="num">
                                      <p:cBhvr additive="base">
                                        <p:cTn id="78" dur="1100" fill="hold"/>
                                        <p:tgtEl>
                                          <p:spTgt spid="37"/>
                                        </p:tgtEl>
                                        <p:attrNameLst>
                                          <p:attrName>ppt_y</p:attrName>
                                        </p:attrNameLst>
                                      </p:cBhvr>
                                      <p:tavLst>
                                        <p:tav tm="0">
                                          <p:val>
                                            <p:strVal val="0-#ppt_h/2"/>
                                          </p:val>
                                        </p:tav>
                                        <p:tav tm="100000">
                                          <p:val>
                                            <p:strVal val="#ppt_y"/>
                                          </p:val>
                                        </p:tav>
                                      </p:tavLst>
                                    </p:anim>
                                  </p:childTnLst>
                                </p:cTn>
                              </p:par>
                              <p:par>
                                <p:cTn id="79" presetID="8" presetClass="emph" presetSubtype="0" fill="hold" grpId="1" nodeType="withEffect">
                                  <p:stCondLst>
                                    <p:cond delay="1200"/>
                                  </p:stCondLst>
                                  <p:childTnLst>
                                    <p:animRot by="21600000">
                                      <p:cBhvr>
                                        <p:cTn id="80" dur="1100" fill="hold"/>
                                        <p:tgtEl>
                                          <p:spTgt spid="37"/>
                                        </p:tgtEl>
                                        <p:attrNameLst>
                                          <p:attrName>r</p:attrName>
                                        </p:attrNameLst>
                                      </p:cBhvr>
                                    </p:animRot>
                                  </p:childTnLst>
                                </p:cTn>
                              </p:par>
                              <p:par>
                                <p:cTn id="81" presetID="2" presetClass="entr" presetSubtype="9" fill="hold" grpId="0" nodeType="withEffect">
                                  <p:stCondLst>
                                    <p:cond delay="60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100" fill="hold"/>
                                        <p:tgtEl>
                                          <p:spTgt spid="19"/>
                                        </p:tgtEl>
                                        <p:attrNameLst>
                                          <p:attrName>ppt_x</p:attrName>
                                        </p:attrNameLst>
                                      </p:cBhvr>
                                      <p:tavLst>
                                        <p:tav tm="0">
                                          <p:val>
                                            <p:strVal val="0-#ppt_w/2"/>
                                          </p:val>
                                        </p:tav>
                                        <p:tav tm="100000">
                                          <p:val>
                                            <p:strVal val="#ppt_x"/>
                                          </p:val>
                                        </p:tav>
                                      </p:tavLst>
                                    </p:anim>
                                    <p:anim calcmode="lin" valueType="num">
                                      <p:cBhvr additive="base">
                                        <p:cTn id="84" dur="1100" fill="hold"/>
                                        <p:tgtEl>
                                          <p:spTgt spid="19"/>
                                        </p:tgtEl>
                                        <p:attrNameLst>
                                          <p:attrName>ppt_y</p:attrName>
                                        </p:attrNameLst>
                                      </p:cBhvr>
                                      <p:tavLst>
                                        <p:tav tm="0">
                                          <p:val>
                                            <p:strVal val="0-#ppt_h/2"/>
                                          </p:val>
                                        </p:tav>
                                        <p:tav tm="100000">
                                          <p:val>
                                            <p:strVal val="#ppt_y"/>
                                          </p:val>
                                        </p:tav>
                                      </p:tavLst>
                                    </p:anim>
                                  </p:childTnLst>
                                </p:cTn>
                              </p:par>
                              <p:par>
                                <p:cTn id="85" presetID="8" presetClass="emph" presetSubtype="0" fill="hold" grpId="1" nodeType="withEffect">
                                  <p:stCondLst>
                                    <p:cond delay="700"/>
                                  </p:stCondLst>
                                  <p:childTnLst>
                                    <p:animRot by="21600000">
                                      <p:cBhvr>
                                        <p:cTn id="86"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854115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10.0 random</a:t>
            </a:r>
            <a:r>
              <a:rPr lang="zh-CN" altLang="en-US" b="1" dirty="0">
                <a:solidFill>
                  <a:srgbClr val="354A5D"/>
                </a:solidFill>
                <a:latin typeface="微软雅黑" panose="020B0503020204020204" pitchFamily="34" charset="-122"/>
                <a:ea typeface="微软雅黑" panose="020B0503020204020204" pitchFamily="34" charset="-122"/>
              </a:rPr>
              <a:t>模块</a:t>
            </a:r>
            <a:r>
              <a:rPr lang="en-US" altLang="zh-CN" b="1" dirty="0">
                <a:solidFill>
                  <a:srgbClr val="354A5D"/>
                </a:solidFill>
                <a:latin typeface="微软雅黑" panose="020B0503020204020204" pitchFamily="34" charset="-122"/>
                <a:ea typeface="微软雅黑" panose="020B0503020204020204" pitchFamily="34" charset="-122"/>
              </a:rPr>
              <a:t>(</a:t>
            </a:r>
            <a:r>
              <a:rPr lang="zh-CN" altLang="en-US" b="1" dirty="0">
                <a:solidFill>
                  <a:srgbClr val="354A5D"/>
                </a:solidFill>
                <a:latin typeface="微软雅黑" panose="020B0503020204020204" pitchFamily="34" charset="-122"/>
                <a:ea typeface="微软雅黑" panose="020B0503020204020204" pitchFamily="34" charset="-122"/>
              </a:rPr>
              <a:t>随机</a:t>
            </a:r>
            <a:r>
              <a:rPr lang="en-US" altLang="zh-CN" b="1" dirty="0">
                <a:solidFill>
                  <a:srgbClr val="354A5D"/>
                </a:solidFill>
                <a:latin typeface="微软雅黑" panose="020B0503020204020204" pitchFamily="34" charset="-122"/>
                <a:ea typeface="微软雅黑" panose="020B0503020204020204" pitchFamily="34" charset="-122"/>
              </a:rPr>
              <a:t>)</a:t>
            </a:r>
            <a:r>
              <a:rPr lang="zh-CN" altLang="en-US" b="1" dirty="0">
                <a:solidFill>
                  <a:srgbClr val="354A5D"/>
                </a:solidFill>
                <a:latin typeface="微软雅黑" panose="020B0503020204020204" pitchFamily="34" charset="-122"/>
                <a:ea typeface="微软雅黑" panose="020B0503020204020204" pitchFamily="34" charset="-122"/>
              </a:rPr>
              <a:t>常用函数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AB10C4D0-95CE-43E4-8332-9421EC8F865C}"/>
              </a:ext>
            </a:extLst>
          </p:cNvPr>
          <p:cNvGraphicFramePr>
            <a:graphicFrameLocks noGrp="1"/>
          </p:cNvGraphicFramePr>
          <p:nvPr>
            <p:extLst>
              <p:ext uri="{D42A27DB-BD31-4B8C-83A1-F6EECF244321}">
                <p14:modId xmlns:p14="http://schemas.microsoft.com/office/powerpoint/2010/main" val="748543067"/>
              </p:ext>
            </p:extLst>
          </p:nvPr>
        </p:nvGraphicFramePr>
        <p:xfrm>
          <a:off x="1305164" y="2214912"/>
          <a:ext cx="9934336" cy="3510280"/>
        </p:xfrm>
        <a:graphic>
          <a:graphicData uri="http://schemas.openxmlformats.org/drawingml/2006/table">
            <a:tbl>
              <a:tblPr firstRow="1" bandRow="1">
                <a:tableStyleId>{F5AB1C69-6EDB-4FF4-983F-18BD219EF322}</a:tableStyleId>
              </a:tblPr>
              <a:tblGrid>
                <a:gridCol w="2424625">
                  <a:extLst>
                    <a:ext uri="{9D8B030D-6E8A-4147-A177-3AD203B41FA5}">
                      <a16:colId xmlns:a16="http://schemas.microsoft.com/office/drawing/2014/main" val="2120421106"/>
                    </a:ext>
                  </a:extLst>
                </a:gridCol>
                <a:gridCol w="2542543">
                  <a:extLst>
                    <a:ext uri="{9D8B030D-6E8A-4147-A177-3AD203B41FA5}">
                      <a16:colId xmlns:a16="http://schemas.microsoft.com/office/drawing/2014/main" val="3131901465"/>
                    </a:ext>
                  </a:extLst>
                </a:gridCol>
                <a:gridCol w="2483584">
                  <a:extLst>
                    <a:ext uri="{9D8B030D-6E8A-4147-A177-3AD203B41FA5}">
                      <a16:colId xmlns:a16="http://schemas.microsoft.com/office/drawing/2014/main" val="2973415432"/>
                    </a:ext>
                  </a:extLst>
                </a:gridCol>
                <a:gridCol w="2483584">
                  <a:extLst>
                    <a:ext uri="{9D8B030D-6E8A-4147-A177-3AD203B41FA5}">
                      <a16:colId xmlns:a16="http://schemas.microsoft.com/office/drawing/2014/main" val="874920397"/>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825875076"/>
                  </a:ext>
                </a:extLst>
              </a:tr>
              <a:tr h="370840">
                <a:tc>
                  <a:txBody>
                    <a:bodyPr/>
                    <a:lstStyle/>
                    <a:p>
                      <a:r>
                        <a:rPr lang="en-US" altLang="zh-CN" sz="1600" dirty="0" err="1">
                          <a:latin typeface="Consolas" panose="020B0609020204030204" pitchFamily="49" charset="0"/>
                        </a:rPr>
                        <a:t>random.seed</a:t>
                      </a:r>
                      <a:r>
                        <a:rPr lang="en-US" altLang="zh-CN" sz="1600" dirty="0">
                          <a:latin typeface="Consolas" panose="020B0609020204030204" pitchFamily="49" charset="0"/>
                        </a:rPr>
                        <a:t>(a=None)</a:t>
                      </a:r>
                      <a:endParaRPr lang="zh-CN" altLang="en-US" sz="1600" dirty="0">
                        <a:latin typeface="Consolas" panose="020B0609020204030204" pitchFamily="49" charset="0"/>
                      </a:endParaRPr>
                    </a:p>
                  </a:txBody>
                  <a:tcPr anchor="ctr"/>
                </a:tc>
                <a:tc>
                  <a:txBody>
                    <a:bodyPr/>
                    <a:lstStyle/>
                    <a:p>
                      <a:r>
                        <a:rPr lang="en-US" altLang="zh-CN" sz="1600" dirty="0"/>
                        <a:t>a</a:t>
                      </a:r>
                      <a:r>
                        <a:rPr lang="zh-CN" altLang="en-US" sz="1600" dirty="0"/>
                        <a:t>：随机数种子，默认为当前系统时间</a:t>
                      </a:r>
                    </a:p>
                  </a:txBody>
                  <a:tcPr/>
                </a:tc>
                <a:tc>
                  <a:txBody>
                    <a:bodyPr/>
                    <a:lstStyle/>
                    <a:p>
                      <a:r>
                        <a:rPr lang="zh-CN" altLang="en-US" sz="1600" dirty="0"/>
                        <a:t>初始化随机数种子，默认值为当前系统时间</a:t>
                      </a:r>
                    </a:p>
                  </a:txBody>
                  <a:tcPr/>
                </a:tc>
                <a:tc>
                  <a:txBody>
                    <a:bodyPr/>
                    <a:lstStyle/>
                    <a:p>
                      <a:r>
                        <a:rPr lang="zh-CN" altLang="en-US" sz="1600" dirty="0"/>
                        <a:t>无</a:t>
                      </a:r>
                    </a:p>
                  </a:txBody>
                  <a:tcPr/>
                </a:tc>
                <a:extLst>
                  <a:ext uri="{0D108BD9-81ED-4DB2-BD59-A6C34878D82A}">
                    <a16:rowId xmlns:a16="http://schemas.microsoft.com/office/drawing/2014/main" val="144526066"/>
                  </a:ext>
                </a:extLst>
              </a:tr>
              <a:tr h="370840">
                <a:tc>
                  <a:txBody>
                    <a:bodyPr/>
                    <a:lstStyle/>
                    <a:p>
                      <a:r>
                        <a:rPr lang="en-US" altLang="zh-CN" sz="1600" b="1" dirty="0" err="1">
                          <a:solidFill>
                            <a:schemeClr val="accent2">
                              <a:lumMod val="75000"/>
                            </a:schemeClr>
                          </a:solidFill>
                          <a:latin typeface="Consolas" panose="020B0609020204030204" pitchFamily="49" charset="0"/>
                        </a:rPr>
                        <a:t>random.random</a:t>
                      </a:r>
                      <a:r>
                        <a:rPr lang="en-US" altLang="zh-CN" sz="1600" b="1" dirty="0">
                          <a:solidFill>
                            <a:schemeClr val="accent2">
                              <a:lumMod val="75000"/>
                            </a:schemeClr>
                          </a:solidFill>
                          <a:latin typeface="Consolas" panose="020B0609020204030204" pitchFamily="49" charset="0"/>
                        </a:rPr>
                        <a:t>()</a:t>
                      </a:r>
                      <a:endParaRPr lang="zh-CN" altLang="en-US" sz="1600" b="1" dirty="0">
                        <a:solidFill>
                          <a:schemeClr val="accent2">
                            <a:lumMod val="75000"/>
                          </a:schemeClr>
                        </a:solidFill>
                        <a:latin typeface="Consolas" panose="020B0609020204030204" pitchFamily="49" charset="0"/>
                      </a:endParaRPr>
                    </a:p>
                  </a:txBody>
                  <a:tcPr anchor="ctr"/>
                </a:tc>
                <a:tc>
                  <a:txBody>
                    <a:bodyPr/>
                    <a:lstStyle/>
                    <a:p>
                      <a:r>
                        <a:rPr lang="zh-CN" altLang="en-US" sz="1600" dirty="0"/>
                        <a:t>无</a:t>
                      </a:r>
                    </a:p>
                  </a:txBody>
                  <a:tcPr/>
                </a:tc>
                <a:tc>
                  <a:txBody>
                    <a:bodyPr/>
                    <a:lstStyle/>
                    <a:p>
                      <a:r>
                        <a:rPr lang="zh-CN" altLang="en-US" sz="1600" dirty="0"/>
                        <a:t>生成一个</a:t>
                      </a:r>
                      <a:r>
                        <a:rPr lang="en-US" altLang="zh-CN" sz="1600" dirty="0"/>
                        <a:t>[0, 1)</a:t>
                      </a:r>
                      <a:r>
                        <a:rPr lang="zh-CN" altLang="en-US" sz="1600" dirty="0"/>
                        <a:t>之间的随机小数</a:t>
                      </a:r>
                    </a:p>
                  </a:txBody>
                  <a:tcPr/>
                </a:tc>
                <a:tc>
                  <a:txBody>
                    <a:bodyPr/>
                    <a:lstStyle/>
                    <a:p>
                      <a:r>
                        <a:rPr lang="zh-CN" altLang="en-US" sz="1600" dirty="0"/>
                        <a:t>生成的随机小数，类型为</a:t>
                      </a:r>
                      <a:r>
                        <a:rPr lang="en-US" altLang="zh-CN" sz="1600" dirty="0"/>
                        <a:t>float</a:t>
                      </a:r>
                      <a:endParaRPr lang="zh-CN" altLang="en-US" sz="1600" dirty="0"/>
                    </a:p>
                  </a:txBody>
                  <a:tcPr/>
                </a:tc>
                <a:extLst>
                  <a:ext uri="{0D108BD9-81ED-4DB2-BD59-A6C34878D82A}">
                    <a16:rowId xmlns:a16="http://schemas.microsoft.com/office/drawing/2014/main" val="1354844962"/>
                  </a:ext>
                </a:extLst>
              </a:tr>
              <a:tr h="370840">
                <a:tc>
                  <a:txBody>
                    <a:bodyPr/>
                    <a:lstStyle/>
                    <a:p>
                      <a:r>
                        <a:rPr lang="en-US" altLang="zh-CN" sz="1600" b="1" dirty="0" err="1">
                          <a:solidFill>
                            <a:schemeClr val="accent2">
                              <a:lumMod val="75000"/>
                            </a:schemeClr>
                          </a:solidFill>
                          <a:latin typeface="Consolas" panose="020B0609020204030204" pitchFamily="49" charset="0"/>
                        </a:rPr>
                        <a:t>random.randint</a:t>
                      </a:r>
                      <a:r>
                        <a:rPr lang="en-US" altLang="zh-CN" sz="1600" b="1" dirty="0">
                          <a:solidFill>
                            <a:schemeClr val="accent2">
                              <a:lumMod val="75000"/>
                            </a:schemeClr>
                          </a:solidFill>
                          <a:latin typeface="Consolas" panose="020B0609020204030204" pitchFamily="49" charset="0"/>
                        </a:rPr>
                        <a:t>(a, b)</a:t>
                      </a:r>
                      <a:endParaRPr lang="zh-CN" altLang="en-US" sz="1600" b="1" dirty="0">
                        <a:solidFill>
                          <a:schemeClr val="accent2">
                            <a:lumMod val="75000"/>
                          </a:schemeClr>
                        </a:solidFill>
                        <a:latin typeface="Consolas" panose="020B0609020204030204" pitchFamily="49" charset="0"/>
                      </a:endParaRPr>
                    </a:p>
                  </a:txBody>
                  <a:tcPr anchor="ctr"/>
                </a:tc>
                <a:tc>
                  <a:txBody>
                    <a:bodyPr/>
                    <a:lstStyle/>
                    <a:p>
                      <a:r>
                        <a:rPr lang="en-US" altLang="zh-CN" sz="1600" dirty="0"/>
                        <a:t>a</a:t>
                      </a:r>
                      <a:r>
                        <a:rPr lang="zh-CN" altLang="en-US" sz="1600" dirty="0"/>
                        <a:t>：区间下限，类型为</a:t>
                      </a:r>
                      <a:r>
                        <a:rPr lang="en-US" altLang="zh-CN" sz="1600" dirty="0"/>
                        <a:t>int</a:t>
                      </a:r>
                    </a:p>
                    <a:p>
                      <a:r>
                        <a:rPr lang="en-US" altLang="zh-CN" sz="1600" dirty="0"/>
                        <a:t>b</a:t>
                      </a:r>
                      <a:r>
                        <a:rPr lang="zh-CN" altLang="en-US" sz="1600" dirty="0"/>
                        <a:t>：区间上限，类型为</a:t>
                      </a:r>
                      <a:r>
                        <a:rPr lang="en-US" altLang="zh-CN" sz="1600" dirty="0"/>
                        <a:t>int</a:t>
                      </a:r>
                      <a:endParaRPr lang="zh-CN" altLang="en-US" sz="1600" dirty="0"/>
                    </a:p>
                  </a:txBody>
                  <a:tcPr/>
                </a:tc>
                <a:tc>
                  <a:txBody>
                    <a:bodyPr/>
                    <a:lstStyle/>
                    <a:p>
                      <a:r>
                        <a:rPr lang="zh-CN" altLang="en-US" sz="1600" dirty="0"/>
                        <a:t>生成一个</a:t>
                      </a:r>
                      <a:r>
                        <a:rPr lang="en-US" altLang="zh-CN" sz="1600" dirty="0"/>
                        <a:t>[a, b]</a:t>
                      </a:r>
                      <a:r>
                        <a:rPr lang="zh-CN" altLang="en-US" sz="1600" dirty="0"/>
                        <a:t>之间的随机整数</a:t>
                      </a:r>
                    </a:p>
                  </a:txBody>
                  <a:tcPr/>
                </a:tc>
                <a:tc>
                  <a:txBody>
                    <a:bodyPr/>
                    <a:lstStyle/>
                    <a:p>
                      <a:r>
                        <a:rPr lang="zh-CN" altLang="en-US" sz="1600" dirty="0"/>
                        <a:t>生成的随机整数，类型为</a:t>
                      </a:r>
                      <a:r>
                        <a:rPr lang="en-US" altLang="zh-CN" sz="1600" dirty="0"/>
                        <a:t>int</a:t>
                      </a:r>
                      <a:endParaRPr lang="zh-CN" altLang="en-US" sz="1600" dirty="0"/>
                    </a:p>
                  </a:txBody>
                  <a:tcPr/>
                </a:tc>
                <a:extLst>
                  <a:ext uri="{0D108BD9-81ED-4DB2-BD59-A6C34878D82A}">
                    <a16:rowId xmlns:a16="http://schemas.microsoft.com/office/drawing/2014/main" val="739087261"/>
                  </a:ext>
                </a:extLst>
              </a:tr>
              <a:tr h="370840">
                <a:tc>
                  <a:txBody>
                    <a:bodyPr/>
                    <a:lstStyle/>
                    <a:p>
                      <a:r>
                        <a:rPr lang="en-US" altLang="zh-CN" sz="1600" dirty="0" err="1">
                          <a:latin typeface="Consolas" panose="020B0609020204030204" pitchFamily="49" charset="0"/>
                        </a:rPr>
                        <a:t>random.randrange</a:t>
                      </a:r>
                      <a:r>
                        <a:rPr lang="en-US" altLang="zh-CN" sz="1600" dirty="0">
                          <a:latin typeface="Consolas" panose="020B0609020204030204" pitchFamily="49" charset="0"/>
                        </a:rPr>
                        <a:t>(start, stop[, step])</a:t>
                      </a:r>
                      <a:endParaRPr lang="zh-CN" altLang="en-US" sz="1600" dirty="0">
                        <a:latin typeface="Consolas" panose="020B0609020204030204" pitchFamily="49" charset="0"/>
                      </a:endParaRPr>
                    </a:p>
                  </a:txBody>
                  <a:tcPr anchor="ctr"/>
                </a:tc>
                <a:tc>
                  <a:txBody>
                    <a:bodyPr/>
                    <a:lstStyle/>
                    <a:p>
                      <a:r>
                        <a:rPr lang="en-US" altLang="zh-CN" sz="1600" dirty="0"/>
                        <a:t>start</a:t>
                      </a:r>
                      <a:r>
                        <a:rPr lang="zh-CN" altLang="en-US" sz="1600" dirty="0"/>
                        <a:t>：区间下限</a:t>
                      </a:r>
                      <a:endParaRPr lang="en-US" altLang="zh-CN" sz="1600" dirty="0"/>
                    </a:p>
                    <a:p>
                      <a:r>
                        <a:rPr lang="en-US" altLang="zh-CN" sz="1600" dirty="0"/>
                        <a:t>stop</a:t>
                      </a:r>
                      <a:r>
                        <a:rPr lang="zh-CN" altLang="en-US" sz="1600" dirty="0"/>
                        <a:t>：区间上限</a:t>
                      </a:r>
                      <a:endParaRPr lang="en-US" altLang="zh-CN" sz="1600" dirty="0"/>
                    </a:p>
                    <a:p>
                      <a:r>
                        <a:rPr lang="en-US" altLang="zh-CN" sz="1600" dirty="0"/>
                        <a:t>step</a:t>
                      </a:r>
                      <a:r>
                        <a:rPr lang="zh-CN" altLang="en-US" sz="1600" dirty="0"/>
                        <a:t>：步长</a:t>
                      </a:r>
                    </a:p>
                  </a:txBody>
                  <a:tcPr/>
                </a:tc>
                <a:tc>
                  <a:txBody>
                    <a:bodyPr/>
                    <a:lstStyle/>
                    <a:p>
                      <a:r>
                        <a:rPr lang="zh-CN" altLang="en-US" sz="1600" dirty="0"/>
                        <a:t>生成一个</a:t>
                      </a:r>
                      <a:r>
                        <a:rPr lang="en-US" altLang="zh-CN" sz="1600" dirty="0"/>
                        <a:t>[start, stop]</a:t>
                      </a:r>
                      <a:r>
                        <a:rPr lang="zh-CN" altLang="en-US" sz="1600" dirty="0"/>
                        <a:t>之间以</a:t>
                      </a:r>
                      <a:r>
                        <a:rPr lang="en-US" altLang="zh-CN" sz="1600" dirty="0"/>
                        <a:t>step</a:t>
                      </a:r>
                      <a:r>
                        <a:rPr lang="zh-CN" altLang="en-US" sz="1600" dirty="0"/>
                        <a:t>为步长的随机整数</a:t>
                      </a:r>
                    </a:p>
                  </a:txBody>
                  <a:tcPr/>
                </a:tc>
                <a:tc>
                  <a:txBody>
                    <a:bodyPr/>
                    <a:lstStyle/>
                    <a:p>
                      <a:r>
                        <a:rPr lang="zh-CN" altLang="en-US" sz="1600" dirty="0"/>
                        <a:t>生成的随机整数，类型为</a:t>
                      </a:r>
                      <a:r>
                        <a:rPr lang="en-US" altLang="zh-CN" sz="1600" dirty="0"/>
                        <a:t>int</a:t>
                      </a:r>
                      <a:endParaRPr lang="zh-CN" altLang="en-US" sz="1600" dirty="0"/>
                    </a:p>
                  </a:txBody>
                  <a:tcPr/>
                </a:tc>
                <a:extLst>
                  <a:ext uri="{0D108BD9-81ED-4DB2-BD59-A6C34878D82A}">
                    <a16:rowId xmlns:a16="http://schemas.microsoft.com/office/drawing/2014/main" val="2225428346"/>
                  </a:ext>
                </a:extLst>
              </a:tr>
              <a:tr h="370840">
                <a:tc>
                  <a:txBody>
                    <a:bodyPr/>
                    <a:lstStyle/>
                    <a:p>
                      <a:r>
                        <a:rPr lang="en-US" altLang="zh-CN" sz="1600" dirty="0" err="1">
                          <a:latin typeface="Consolas" panose="020B0609020204030204" pitchFamily="49" charset="0"/>
                        </a:rPr>
                        <a:t>random.shuffle</a:t>
                      </a:r>
                      <a:r>
                        <a:rPr lang="en-US" altLang="zh-CN" sz="1600" dirty="0">
                          <a:latin typeface="Consolas" panose="020B0609020204030204" pitchFamily="49" charset="0"/>
                        </a:rPr>
                        <a:t>(seq)</a:t>
                      </a:r>
                      <a:endParaRPr lang="zh-CN" altLang="en-US" sz="1600" dirty="0">
                        <a:latin typeface="Consolas" panose="020B0609020204030204" pitchFamily="49" charset="0"/>
                      </a:endParaRPr>
                    </a:p>
                  </a:txBody>
                  <a:tcPr anchor="ctr"/>
                </a:tc>
                <a:tc>
                  <a:txBody>
                    <a:bodyPr/>
                    <a:lstStyle/>
                    <a:p>
                      <a:r>
                        <a:rPr lang="en-US" altLang="zh-CN" sz="1600" dirty="0"/>
                        <a:t>seq</a:t>
                      </a:r>
                      <a:r>
                        <a:rPr lang="zh-CN" altLang="en-US" sz="1600" dirty="0"/>
                        <a:t>：一个序列</a:t>
                      </a:r>
                    </a:p>
                  </a:txBody>
                  <a:tcPr/>
                </a:tc>
                <a:tc>
                  <a:txBody>
                    <a:bodyPr/>
                    <a:lstStyle/>
                    <a:p>
                      <a:r>
                        <a:rPr lang="zh-CN" altLang="en-US" sz="1600" dirty="0"/>
                        <a:t>将序列类型中的元素随机排列</a:t>
                      </a:r>
                    </a:p>
                  </a:txBody>
                  <a:tcPr/>
                </a:tc>
                <a:tc>
                  <a:txBody>
                    <a:bodyPr/>
                    <a:lstStyle/>
                    <a:p>
                      <a:r>
                        <a:rPr lang="zh-CN" altLang="en-US" sz="1600" dirty="0"/>
                        <a:t>打乱后的序列</a:t>
                      </a:r>
                    </a:p>
                  </a:txBody>
                  <a:tcPr/>
                </a:tc>
                <a:extLst>
                  <a:ext uri="{0D108BD9-81ED-4DB2-BD59-A6C34878D82A}">
                    <a16:rowId xmlns:a16="http://schemas.microsoft.com/office/drawing/2014/main" val="971850825"/>
                  </a:ext>
                </a:extLst>
              </a:tr>
            </a:tbl>
          </a:graphicData>
        </a:graphic>
      </p:graphicFrame>
    </p:spTree>
    <p:extLst>
      <p:ext uri="{BB962C8B-B14F-4D97-AF65-F5344CB8AC3E}">
        <p14:creationId xmlns:p14="http://schemas.microsoft.com/office/powerpoint/2010/main" val="9948320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445676"/>
            <a:ext cx="9022418"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10.1 math</a:t>
            </a:r>
            <a:r>
              <a:rPr lang="zh-CN" altLang="en-US" b="1" dirty="0">
                <a:solidFill>
                  <a:srgbClr val="354A5D"/>
                </a:solidFill>
                <a:latin typeface="微软雅黑" panose="020B0503020204020204" pitchFamily="34" charset="-122"/>
                <a:ea typeface="微软雅黑" panose="020B0503020204020204" pitchFamily="34" charset="-122"/>
              </a:rPr>
              <a:t>模块（数学运算）常用常数和函数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283639"/>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AB10C4D0-95CE-43E4-8332-9421EC8F865C}"/>
              </a:ext>
            </a:extLst>
          </p:cNvPr>
          <p:cNvGraphicFramePr>
            <a:graphicFrameLocks noGrp="1"/>
          </p:cNvGraphicFramePr>
          <p:nvPr>
            <p:extLst>
              <p:ext uri="{D42A27DB-BD31-4B8C-83A1-F6EECF244321}">
                <p14:modId xmlns:p14="http://schemas.microsoft.com/office/powerpoint/2010/main" val="2851626633"/>
              </p:ext>
            </p:extLst>
          </p:nvPr>
        </p:nvGraphicFramePr>
        <p:xfrm>
          <a:off x="1305166" y="2750009"/>
          <a:ext cx="9934336" cy="3632200"/>
        </p:xfrm>
        <a:graphic>
          <a:graphicData uri="http://schemas.openxmlformats.org/drawingml/2006/table">
            <a:tbl>
              <a:tblPr firstRow="1" bandRow="1">
                <a:tableStyleId>{F5AB1C69-6EDB-4FF4-983F-18BD219EF322}</a:tableStyleId>
              </a:tblPr>
              <a:tblGrid>
                <a:gridCol w="2183101">
                  <a:extLst>
                    <a:ext uri="{9D8B030D-6E8A-4147-A177-3AD203B41FA5}">
                      <a16:colId xmlns:a16="http://schemas.microsoft.com/office/drawing/2014/main" val="2120421106"/>
                    </a:ext>
                  </a:extLst>
                </a:gridCol>
                <a:gridCol w="3061546">
                  <a:extLst>
                    <a:ext uri="{9D8B030D-6E8A-4147-A177-3AD203B41FA5}">
                      <a16:colId xmlns:a16="http://schemas.microsoft.com/office/drawing/2014/main" val="3131901465"/>
                    </a:ext>
                  </a:extLst>
                </a:gridCol>
                <a:gridCol w="2621280">
                  <a:extLst>
                    <a:ext uri="{9D8B030D-6E8A-4147-A177-3AD203B41FA5}">
                      <a16:colId xmlns:a16="http://schemas.microsoft.com/office/drawing/2014/main" val="2973415432"/>
                    </a:ext>
                  </a:extLst>
                </a:gridCol>
                <a:gridCol w="2068409">
                  <a:extLst>
                    <a:ext uri="{9D8B030D-6E8A-4147-A177-3AD203B41FA5}">
                      <a16:colId xmlns:a16="http://schemas.microsoft.com/office/drawing/2014/main" val="874920397"/>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825875076"/>
                  </a:ext>
                </a:extLst>
              </a:tr>
              <a:tr h="0">
                <a:tc>
                  <a:txBody>
                    <a:bodyPr/>
                    <a:lstStyle/>
                    <a:p>
                      <a:r>
                        <a:rPr lang="en-US" altLang="zh-CN" sz="1400" b="1" dirty="0" err="1">
                          <a:solidFill>
                            <a:schemeClr val="accent2">
                              <a:lumMod val="75000"/>
                            </a:schemeClr>
                          </a:solidFill>
                          <a:latin typeface="Consolas" panose="020B0609020204030204" pitchFamily="49" charset="0"/>
                        </a:rPr>
                        <a:t>math.sqrt</a:t>
                      </a:r>
                      <a:r>
                        <a:rPr lang="en-US" altLang="zh-CN" sz="1400" b="1" dirty="0">
                          <a:solidFill>
                            <a:schemeClr val="accent2">
                              <a:lumMod val="75000"/>
                            </a:schemeClr>
                          </a:solidFill>
                          <a:latin typeface="Consolas" panose="020B0609020204030204" pitchFamily="49" charset="0"/>
                        </a:rPr>
                        <a:t>(x)</a:t>
                      </a:r>
                      <a:endParaRPr lang="zh-CN" altLang="en-US" sz="1400" b="1" dirty="0">
                        <a:solidFill>
                          <a:schemeClr val="accent2">
                            <a:lumMod val="75000"/>
                          </a:schemeClr>
                        </a:solidFill>
                        <a:latin typeface="Consolas" panose="020B0609020204030204" pitchFamily="49" charset="0"/>
                      </a:endParaRPr>
                    </a:p>
                  </a:txBody>
                  <a:tcPr anchor="ctr"/>
                </a:tc>
                <a:tc>
                  <a:txBody>
                    <a:bodyPr/>
                    <a:lstStyle/>
                    <a:p>
                      <a:r>
                        <a:rPr lang="en-US" altLang="zh-CN" sz="1400" dirty="0"/>
                        <a:t>x</a:t>
                      </a:r>
                      <a:r>
                        <a:rPr lang="zh-CN" altLang="en-US" sz="1400" dirty="0"/>
                        <a:t>：一个数值</a:t>
                      </a:r>
                    </a:p>
                  </a:txBody>
                  <a:tcPr/>
                </a:tc>
                <a:tc>
                  <a:txBody>
                    <a:bodyPr/>
                    <a:lstStyle/>
                    <a:p>
                      <a:r>
                        <a:rPr lang="zh-CN" altLang="en-US" sz="1400" dirty="0"/>
                        <a:t>计算</a:t>
                      </a:r>
                      <a:r>
                        <a:rPr lang="en-US" altLang="zh-CN" sz="1400" dirty="0"/>
                        <a:t>x</a:t>
                      </a:r>
                      <a:r>
                        <a:rPr lang="zh-CN" altLang="en-US" sz="1400" dirty="0"/>
                        <a:t>的平方根</a:t>
                      </a:r>
                    </a:p>
                  </a:txBody>
                  <a:tcPr/>
                </a:tc>
                <a:tc>
                  <a:txBody>
                    <a:bodyPr/>
                    <a:lstStyle/>
                    <a:p>
                      <a:r>
                        <a:rPr lang="en-US" altLang="zh-CN" sz="1400" dirty="0"/>
                        <a:t>x</a:t>
                      </a:r>
                      <a:r>
                        <a:rPr lang="zh-CN" altLang="en-US" sz="1400" dirty="0"/>
                        <a:t>的平方根，类型为</a:t>
                      </a:r>
                      <a:r>
                        <a:rPr lang="en-US" altLang="zh-CN" sz="1400" dirty="0"/>
                        <a:t>float</a:t>
                      </a:r>
                      <a:endParaRPr lang="zh-CN" altLang="en-US" sz="1400" dirty="0"/>
                    </a:p>
                  </a:txBody>
                  <a:tcPr/>
                </a:tc>
                <a:extLst>
                  <a:ext uri="{0D108BD9-81ED-4DB2-BD59-A6C34878D82A}">
                    <a16:rowId xmlns:a16="http://schemas.microsoft.com/office/drawing/2014/main" val="144526066"/>
                  </a:ext>
                </a:extLst>
              </a:tr>
              <a:tr h="0">
                <a:tc>
                  <a:txBody>
                    <a:bodyPr/>
                    <a:lstStyle/>
                    <a:p>
                      <a:r>
                        <a:rPr lang="en-US" altLang="zh-CN" sz="1400" dirty="0">
                          <a:latin typeface="Consolas" panose="020B0609020204030204" pitchFamily="49" charset="0"/>
                        </a:rPr>
                        <a:t>math.log(x[, base])</a:t>
                      </a:r>
                      <a:endParaRPr lang="zh-CN" altLang="en-US" sz="1400" dirty="0">
                        <a:latin typeface="Consolas" panose="020B0609020204030204" pitchFamily="49" charset="0"/>
                      </a:endParaRPr>
                    </a:p>
                  </a:txBody>
                  <a:tcPr anchor="ctr"/>
                </a:tc>
                <a:tc>
                  <a:txBody>
                    <a:bodyPr/>
                    <a:lstStyle/>
                    <a:p>
                      <a:r>
                        <a:rPr lang="en-US" altLang="zh-CN" sz="1400" dirty="0"/>
                        <a:t>x</a:t>
                      </a:r>
                      <a:r>
                        <a:rPr lang="zh-CN" altLang="en-US" sz="1400" dirty="0"/>
                        <a:t>：一个数值</a:t>
                      </a:r>
                      <a:endParaRPr lang="en-US" altLang="zh-CN" sz="1400" dirty="0"/>
                    </a:p>
                    <a:p>
                      <a:r>
                        <a:rPr lang="en-US" altLang="zh-CN" sz="1400" dirty="0"/>
                        <a:t>base</a:t>
                      </a:r>
                      <a:r>
                        <a:rPr lang="zh-CN" altLang="en-US" sz="1400" dirty="0"/>
                        <a:t>：一个数值，表示基数</a:t>
                      </a:r>
                    </a:p>
                  </a:txBody>
                  <a:tcPr/>
                </a:tc>
                <a:tc>
                  <a:txBody>
                    <a:bodyPr/>
                    <a:lstStyle/>
                    <a:p>
                      <a:r>
                        <a:rPr lang="zh-CN" altLang="en-US" sz="1400" dirty="0"/>
                        <a:t>计算以</a:t>
                      </a:r>
                      <a:r>
                        <a:rPr lang="en-US" altLang="zh-CN" sz="1400" dirty="0"/>
                        <a:t>base</a:t>
                      </a:r>
                      <a:r>
                        <a:rPr lang="zh-CN" altLang="en-US" sz="1400" dirty="0"/>
                        <a:t>为底，</a:t>
                      </a:r>
                      <a:r>
                        <a:rPr lang="en-US" altLang="zh-CN" sz="1400" dirty="0"/>
                        <a:t>x</a:t>
                      </a:r>
                      <a:r>
                        <a:rPr lang="zh-CN" altLang="en-US" sz="1400" dirty="0"/>
                        <a:t>的对数，</a:t>
                      </a:r>
                      <a:r>
                        <a:rPr lang="en-US" altLang="zh-CN" sz="1400" dirty="0"/>
                        <a:t>base</a:t>
                      </a:r>
                      <a:r>
                        <a:rPr lang="zh-CN" altLang="en-US" sz="1400" dirty="0"/>
                        <a:t>的默认值为</a:t>
                      </a:r>
                      <a:r>
                        <a:rPr lang="en-US" altLang="zh-CN" sz="1400" dirty="0"/>
                        <a:t>e</a:t>
                      </a:r>
                      <a:endParaRPr lang="zh-CN" altLang="en-US" sz="1400" dirty="0"/>
                    </a:p>
                  </a:txBody>
                  <a:tcPr/>
                </a:tc>
                <a:tc>
                  <a:txBody>
                    <a:bodyPr/>
                    <a:lstStyle/>
                    <a:p>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1354844962"/>
                  </a:ext>
                </a:extLst>
              </a:tr>
              <a:tr h="0">
                <a:tc>
                  <a:txBody>
                    <a:bodyPr/>
                    <a:lstStyle/>
                    <a:p>
                      <a:r>
                        <a:rPr lang="en-US" altLang="zh-CN" sz="1400" dirty="0">
                          <a:latin typeface="Consolas" panose="020B0609020204030204" pitchFamily="49" charset="0"/>
                        </a:rPr>
                        <a:t>math.log2(x)</a:t>
                      </a:r>
                      <a:endParaRPr lang="zh-CN" altLang="en-US" sz="1400" dirty="0">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x</a:t>
                      </a:r>
                      <a:r>
                        <a:rPr lang="zh-CN" altLang="en-US" sz="1400" dirty="0"/>
                        <a:t>：一个数值</a:t>
                      </a:r>
                    </a:p>
                  </a:txBody>
                  <a:tcPr/>
                </a:tc>
                <a:tc>
                  <a:txBody>
                    <a:bodyPr/>
                    <a:lstStyle/>
                    <a:p>
                      <a:r>
                        <a:rPr lang="zh-CN" altLang="en-US" sz="1400" dirty="0"/>
                        <a:t>计算以</a:t>
                      </a:r>
                      <a:r>
                        <a:rPr lang="en-US" altLang="zh-CN" sz="1400" dirty="0"/>
                        <a:t>2</a:t>
                      </a:r>
                      <a:r>
                        <a:rPr lang="zh-CN" altLang="en-US" sz="1400" dirty="0"/>
                        <a:t>为底，</a:t>
                      </a:r>
                      <a:r>
                        <a:rPr lang="en-US" altLang="zh-CN" sz="1400" dirty="0"/>
                        <a:t>x</a:t>
                      </a:r>
                      <a:r>
                        <a:rPr lang="zh-CN" altLang="en-US" sz="1400" dirty="0"/>
                        <a:t>的对数</a:t>
                      </a:r>
                    </a:p>
                  </a:txBody>
                  <a:tcPr/>
                </a:tc>
                <a:tc>
                  <a:txBody>
                    <a:bodyPr/>
                    <a:lstStyle/>
                    <a:p>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739087261"/>
                  </a:ext>
                </a:extLst>
              </a:tr>
              <a:tr h="0">
                <a:tc>
                  <a:txBody>
                    <a:bodyPr/>
                    <a:lstStyle/>
                    <a:p>
                      <a:r>
                        <a:rPr lang="en-US" altLang="zh-CN" sz="1400" dirty="0">
                          <a:latin typeface="Consolas" panose="020B0609020204030204" pitchFamily="49" charset="0"/>
                        </a:rPr>
                        <a:t>math.log10(x)</a:t>
                      </a:r>
                      <a:endParaRPr lang="zh-CN" altLang="en-US" sz="1400" dirty="0">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x</a:t>
                      </a:r>
                      <a:r>
                        <a:rPr lang="zh-CN" altLang="en-US" sz="1400" dirty="0"/>
                        <a:t>：一个数值</a:t>
                      </a:r>
                    </a:p>
                  </a:txBody>
                  <a:tcPr/>
                </a:tc>
                <a:tc>
                  <a:txBody>
                    <a:bodyPr/>
                    <a:lstStyle/>
                    <a:p>
                      <a:r>
                        <a:rPr lang="zh-CN" altLang="en-US" sz="1400" dirty="0"/>
                        <a:t>计算以</a:t>
                      </a:r>
                      <a:r>
                        <a:rPr lang="en-US" altLang="zh-CN" sz="1400" dirty="0"/>
                        <a:t>10</a:t>
                      </a:r>
                      <a:r>
                        <a:rPr lang="zh-CN" altLang="en-US" sz="1400" dirty="0"/>
                        <a:t>为底，</a:t>
                      </a:r>
                      <a:r>
                        <a:rPr lang="en-US" altLang="zh-CN" sz="1400" dirty="0"/>
                        <a:t>x</a:t>
                      </a:r>
                      <a:r>
                        <a:rPr lang="zh-CN" altLang="en-US" sz="1400" dirty="0"/>
                        <a:t>的对数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2225428346"/>
                  </a:ext>
                </a:extLst>
              </a:tr>
              <a:tr h="0">
                <a:tc>
                  <a:txBody>
                    <a:bodyPr/>
                    <a:lstStyle/>
                    <a:p>
                      <a:r>
                        <a:rPr lang="en-US" altLang="zh-CN" sz="1400" b="1" dirty="0" err="1">
                          <a:solidFill>
                            <a:schemeClr val="accent2">
                              <a:lumMod val="75000"/>
                            </a:schemeClr>
                          </a:solidFill>
                          <a:latin typeface="Consolas" panose="020B0609020204030204" pitchFamily="49" charset="0"/>
                        </a:rPr>
                        <a:t>math.sin</a:t>
                      </a:r>
                      <a:r>
                        <a:rPr lang="en-US" altLang="zh-CN" sz="1400" b="1" dirty="0">
                          <a:solidFill>
                            <a:schemeClr val="accent2">
                              <a:lumMod val="75000"/>
                            </a:schemeClr>
                          </a:solidFill>
                          <a:latin typeface="Consolas" panose="020B0609020204030204" pitchFamily="49" charset="0"/>
                        </a:rPr>
                        <a:t>(x)</a:t>
                      </a:r>
                      <a:endParaRPr lang="zh-CN" altLang="en-US" sz="1400" b="1" dirty="0">
                        <a:solidFill>
                          <a:schemeClr val="accent2">
                            <a:lumMod val="75000"/>
                          </a:schemeClr>
                        </a:solidFill>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x</a:t>
                      </a:r>
                      <a:r>
                        <a:rPr lang="zh-CN" altLang="en-US" sz="1400" dirty="0"/>
                        <a:t>：一个数值</a:t>
                      </a:r>
                    </a:p>
                  </a:txBody>
                  <a:tcPr/>
                </a:tc>
                <a:tc>
                  <a:txBody>
                    <a:bodyPr/>
                    <a:lstStyle/>
                    <a:p>
                      <a:r>
                        <a:rPr lang="zh-CN" altLang="en-US" sz="1400" dirty="0"/>
                        <a:t>计算</a:t>
                      </a:r>
                      <a:r>
                        <a:rPr lang="en-US" altLang="zh-CN" sz="1400" dirty="0"/>
                        <a:t>x</a:t>
                      </a:r>
                      <a:r>
                        <a:rPr lang="zh-CN" altLang="en-US" sz="1400" dirty="0"/>
                        <a:t>的正弦值，</a:t>
                      </a:r>
                      <a:r>
                        <a:rPr lang="en-US" altLang="zh-CN" sz="1400" dirty="0"/>
                        <a:t>x</a:t>
                      </a:r>
                      <a:r>
                        <a:rPr lang="zh-CN" altLang="en-US" sz="1400" dirty="0"/>
                        <a:t>为弧度值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971850825"/>
                  </a:ext>
                </a:extLst>
              </a:tr>
              <a:tr h="0">
                <a:tc>
                  <a:txBody>
                    <a:bodyPr/>
                    <a:lstStyle/>
                    <a:p>
                      <a:r>
                        <a:rPr lang="en-US" altLang="zh-CN" sz="1400" b="1" dirty="0" err="1">
                          <a:solidFill>
                            <a:schemeClr val="accent2">
                              <a:lumMod val="75000"/>
                            </a:schemeClr>
                          </a:solidFill>
                          <a:latin typeface="Consolas" panose="020B0609020204030204" pitchFamily="49" charset="0"/>
                        </a:rPr>
                        <a:t>math.cos</a:t>
                      </a:r>
                      <a:r>
                        <a:rPr lang="en-US" altLang="zh-CN" sz="1400" b="1" dirty="0">
                          <a:solidFill>
                            <a:schemeClr val="accent2">
                              <a:lumMod val="75000"/>
                            </a:schemeClr>
                          </a:solidFill>
                          <a:latin typeface="Consolas" panose="020B0609020204030204" pitchFamily="49" charset="0"/>
                        </a:rPr>
                        <a:t>(x)</a:t>
                      </a:r>
                      <a:endParaRPr lang="zh-CN" altLang="en-US" sz="1400" b="1" dirty="0">
                        <a:solidFill>
                          <a:schemeClr val="accent2">
                            <a:lumMod val="75000"/>
                          </a:schemeClr>
                        </a:solidFill>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x</a:t>
                      </a:r>
                      <a:r>
                        <a:rPr lang="zh-CN" altLang="en-US" sz="1400" dirty="0"/>
                        <a:t>：一个数值</a:t>
                      </a:r>
                    </a:p>
                  </a:txBody>
                  <a:tcPr/>
                </a:tc>
                <a:tc>
                  <a:txBody>
                    <a:bodyPr/>
                    <a:lstStyle/>
                    <a:p>
                      <a:r>
                        <a:rPr lang="zh-CN" altLang="en-US" sz="1400" dirty="0"/>
                        <a:t>计算</a:t>
                      </a:r>
                      <a:r>
                        <a:rPr lang="en-US" altLang="zh-CN" sz="1400" dirty="0"/>
                        <a:t>x</a:t>
                      </a:r>
                      <a:r>
                        <a:rPr lang="zh-CN" altLang="en-US" sz="1400" dirty="0"/>
                        <a:t>的余弦值，</a:t>
                      </a:r>
                      <a:r>
                        <a:rPr lang="en-US" altLang="zh-CN" sz="1400" dirty="0"/>
                        <a:t>x</a:t>
                      </a:r>
                      <a:r>
                        <a:rPr lang="zh-CN" altLang="en-US" sz="1400" dirty="0"/>
                        <a:t>为弧度值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2704442244"/>
                  </a:ext>
                </a:extLst>
              </a:tr>
              <a:tr h="0">
                <a:tc>
                  <a:txBody>
                    <a:bodyPr/>
                    <a:lstStyle/>
                    <a:p>
                      <a:r>
                        <a:rPr lang="en-US" altLang="zh-CN" sz="1400" b="1" dirty="0" err="1">
                          <a:solidFill>
                            <a:schemeClr val="accent2">
                              <a:lumMod val="75000"/>
                            </a:schemeClr>
                          </a:solidFill>
                          <a:latin typeface="Consolas" panose="020B0609020204030204" pitchFamily="49" charset="0"/>
                        </a:rPr>
                        <a:t>math.tan</a:t>
                      </a:r>
                      <a:r>
                        <a:rPr lang="en-US" altLang="zh-CN" sz="1400" b="1" dirty="0">
                          <a:solidFill>
                            <a:schemeClr val="accent2">
                              <a:lumMod val="75000"/>
                            </a:schemeClr>
                          </a:solidFill>
                          <a:latin typeface="Consolas" panose="020B0609020204030204" pitchFamily="49" charset="0"/>
                        </a:rPr>
                        <a:t>(x)</a:t>
                      </a:r>
                      <a:endParaRPr lang="zh-CN" altLang="en-US" sz="1400" b="1" dirty="0">
                        <a:solidFill>
                          <a:schemeClr val="accent2">
                            <a:lumMod val="75000"/>
                          </a:schemeClr>
                        </a:solidFill>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x</a:t>
                      </a:r>
                      <a:r>
                        <a:rPr lang="zh-CN" altLang="en-US" sz="1400" dirty="0"/>
                        <a:t>：一个数值</a:t>
                      </a:r>
                    </a:p>
                  </a:txBody>
                  <a:tcPr/>
                </a:tc>
                <a:tc>
                  <a:txBody>
                    <a:bodyPr/>
                    <a:lstStyle/>
                    <a:p>
                      <a:r>
                        <a:rPr lang="zh-CN" altLang="en-US" sz="1400" dirty="0"/>
                        <a:t>计算</a:t>
                      </a:r>
                      <a:r>
                        <a:rPr lang="en-US" altLang="zh-CN" sz="1400" dirty="0"/>
                        <a:t>x</a:t>
                      </a:r>
                      <a:r>
                        <a:rPr lang="zh-CN" altLang="en-US" sz="1400" dirty="0"/>
                        <a:t>的正切值，</a:t>
                      </a:r>
                      <a:r>
                        <a:rPr lang="en-US" altLang="zh-CN" sz="1400" dirty="0"/>
                        <a:t>x</a:t>
                      </a:r>
                      <a:r>
                        <a:rPr lang="zh-CN" altLang="en-US" sz="1400" dirty="0"/>
                        <a:t>为弧度值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875183721"/>
                  </a:ext>
                </a:extLst>
              </a:tr>
              <a:tr h="0">
                <a:tc>
                  <a:txBody>
                    <a:bodyPr/>
                    <a:lstStyle/>
                    <a:p>
                      <a:r>
                        <a:rPr lang="en-US" altLang="zh-CN" sz="1400" dirty="0" err="1">
                          <a:latin typeface="Consolas" panose="020B0609020204030204" pitchFamily="49" charset="0"/>
                        </a:rPr>
                        <a:t>math.asin</a:t>
                      </a:r>
                      <a:r>
                        <a:rPr lang="en-US" altLang="zh-CN" sz="1400" dirty="0">
                          <a:latin typeface="Consolas" panose="020B0609020204030204" pitchFamily="49" charset="0"/>
                        </a:rPr>
                        <a:t>(x)</a:t>
                      </a:r>
                      <a:endParaRPr lang="zh-CN" altLang="en-US" sz="1400" dirty="0">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x</a:t>
                      </a:r>
                      <a:r>
                        <a:rPr lang="zh-CN" altLang="en-US" sz="1400" dirty="0"/>
                        <a:t>：一个数值</a:t>
                      </a:r>
                    </a:p>
                  </a:txBody>
                  <a:tcPr/>
                </a:tc>
                <a:tc>
                  <a:txBody>
                    <a:bodyPr/>
                    <a:lstStyle/>
                    <a:p>
                      <a:r>
                        <a:rPr lang="zh-CN" altLang="en-US" sz="1400" dirty="0"/>
                        <a:t>计算</a:t>
                      </a:r>
                      <a:r>
                        <a:rPr lang="en-US" altLang="zh-CN" sz="1400" dirty="0"/>
                        <a:t>x</a:t>
                      </a:r>
                      <a:r>
                        <a:rPr lang="zh-CN" altLang="en-US" sz="1400" dirty="0"/>
                        <a:t>的反正弦值，</a:t>
                      </a:r>
                      <a:r>
                        <a:rPr lang="en-US" altLang="zh-CN" sz="1400" dirty="0"/>
                        <a:t>x</a:t>
                      </a:r>
                      <a:r>
                        <a:rPr lang="zh-CN" altLang="en-US" sz="1400" dirty="0"/>
                        <a:t>为弧度值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1634619182"/>
                  </a:ext>
                </a:extLst>
              </a:tr>
              <a:tr h="0">
                <a:tc>
                  <a:txBody>
                    <a:bodyPr/>
                    <a:lstStyle/>
                    <a:p>
                      <a:r>
                        <a:rPr lang="en-US" altLang="zh-CN" sz="1400" dirty="0" err="1">
                          <a:latin typeface="Consolas" panose="020B0609020204030204" pitchFamily="49" charset="0"/>
                        </a:rPr>
                        <a:t>math.acos</a:t>
                      </a:r>
                      <a:r>
                        <a:rPr lang="en-US" altLang="zh-CN" sz="1400" dirty="0">
                          <a:latin typeface="Consolas" panose="020B0609020204030204" pitchFamily="49" charset="0"/>
                        </a:rPr>
                        <a:t>(x)</a:t>
                      </a:r>
                      <a:endParaRPr lang="zh-CN" altLang="en-US" sz="1400" dirty="0">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x</a:t>
                      </a:r>
                      <a:r>
                        <a:rPr lang="zh-CN" altLang="en-US" sz="1400" dirty="0"/>
                        <a:t>：一个数值</a:t>
                      </a:r>
                    </a:p>
                  </a:txBody>
                  <a:tcPr/>
                </a:tc>
                <a:tc>
                  <a:txBody>
                    <a:bodyPr/>
                    <a:lstStyle/>
                    <a:p>
                      <a:r>
                        <a:rPr lang="zh-CN" altLang="en-US" sz="1400" dirty="0"/>
                        <a:t>计算</a:t>
                      </a:r>
                      <a:r>
                        <a:rPr lang="en-US" altLang="zh-CN" sz="1400" dirty="0"/>
                        <a:t>x</a:t>
                      </a:r>
                      <a:r>
                        <a:rPr lang="zh-CN" altLang="en-US" sz="1400" dirty="0"/>
                        <a:t>的反余弦值，</a:t>
                      </a:r>
                      <a:r>
                        <a:rPr lang="en-US" altLang="zh-CN" sz="1400" dirty="0"/>
                        <a:t>x</a:t>
                      </a:r>
                      <a:r>
                        <a:rPr lang="zh-CN" altLang="en-US" sz="1400" dirty="0"/>
                        <a:t>为弧度值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3676216260"/>
                  </a:ext>
                </a:extLst>
              </a:tr>
              <a:tr h="0">
                <a:tc>
                  <a:txBody>
                    <a:bodyPr/>
                    <a:lstStyle/>
                    <a:p>
                      <a:r>
                        <a:rPr lang="en-US" altLang="zh-CN" sz="1400" dirty="0" err="1">
                          <a:latin typeface="Consolas" panose="020B0609020204030204" pitchFamily="49" charset="0"/>
                        </a:rPr>
                        <a:t>math.atan</a:t>
                      </a:r>
                      <a:r>
                        <a:rPr lang="en-US" altLang="zh-CN" sz="1400" dirty="0">
                          <a:latin typeface="Consolas" panose="020B0609020204030204" pitchFamily="49" charset="0"/>
                        </a:rPr>
                        <a:t>(x)</a:t>
                      </a:r>
                      <a:endParaRPr lang="zh-CN" altLang="en-US" sz="1400" dirty="0">
                        <a:latin typeface="Consolas" panose="020B060902020403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x</a:t>
                      </a:r>
                      <a:r>
                        <a:rPr lang="zh-CN" altLang="en-US" sz="1400" dirty="0"/>
                        <a:t>：一个数值</a:t>
                      </a:r>
                    </a:p>
                  </a:txBody>
                  <a:tcPr/>
                </a:tc>
                <a:tc>
                  <a:txBody>
                    <a:bodyPr/>
                    <a:lstStyle/>
                    <a:p>
                      <a:r>
                        <a:rPr lang="zh-CN" altLang="en-US" sz="1400" dirty="0"/>
                        <a:t>计算</a:t>
                      </a:r>
                      <a:r>
                        <a:rPr lang="en-US" altLang="zh-CN" sz="1400" dirty="0"/>
                        <a:t>x</a:t>
                      </a:r>
                      <a:r>
                        <a:rPr lang="zh-CN" altLang="en-US" sz="1400" dirty="0"/>
                        <a:t>的反正切值，</a:t>
                      </a:r>
                      <a:r>
                        <a:rPr lang="en-US" altLang="zh-CN" sz="1400" dirty="0"/>
                        <a:t>x</a:t>
                      </a:r>
                      <a:r>
                        <a:rPr lang="zh-CN" altLang="en-US" sz="1400" dirty="0"/>
                        <a:t>为弧度值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2424187599"/>
                  </a:ext>
                </a:extLst>
              </a:tr>
            </a:tbl>
          </a:graphicData>
        </a:graphic>
      </p:graphicFrame>
      <p:graphicFrame>
        <p:nvGraphicFramePr>
          <p:cNvPr id="5" name="表格 2">
            <a:extLst>
              <a:ext uri="{FF2B5EF4-FFF2-40B4-BE49-F238E27FC236}">
                <a16:creationId xmlns:a16="http://schemas.microsoft.com/office/drawing/2014/main" id="{3DBDC266-6DF8-4212-B4A1-15F625F98060}"/>
              </a:ext>
            </a:extLst>
          </p:cNvPr>
          <p:cNvGraphicFramePr>
            <a:graphicFrameLocks noGrp="1"/>
          </p:cNvGraphicFramePr>
          <p:nvPr>
            <p:extLst>
              <p:ext uri="{D42A27DB-BD31-4B8C-83A1-F6EECF244321}">
                <p14:modId xmlns:p14="http://schemas.microsoft.com/office/powerpoint/2010/main" val="823763727"/>
              </p:ext>
            </p:extLst>
          </p:nvPr>
        </p:nvGraphicFramePr>
        <p:xfrm>
          <a:off x="1305166" y="1482635"/>
          <a:ext cx="9934336" cy="980440"/>
        </p:xfrm>
        <a:graphic>
          <a:graphicData uri="http://schemas.openxmlformats.org/drawingml/2006/table">
            <a:tbl>
              <a:tblPr firstRow="1" bandRow="1">
                <a:tableStyleId>{F5AB1C69-6EDB-4FF4-983F-18BD219EF322}</a:tableStyleId>
              </a:tblPr>
              <a:tblGrid>
                <a:gridCol w="3961286">
                  <a:extLst>
                    <a:ext uri="{9D8B030D-6E8A-4147-A177-3AD203B41FA5}">
                      <a16:colId xmlns:a16="http://schemas.microsoft.com/office/drawing/2014/main" val="2120421106"/>
                    </a:ext>
                  </a:extLst>
                </a:gridCol>
                <a:gridCol w="5973050">
                  <a:extLst>
                    <a:ext uri="{9D8B030D-6E8A-4147-A177-3AD203B41FA5}">
                      <a16:colId xmlns:a16="http://schemas.microsoft.com/office/drawing/2014/main" val="3131901465"/>
                    </a:ext>
                  </a:extLst>
                </a:gridCol>
              </a:tblGrid>
              <a:tr h="370840">
                <a:tc>
                  <a:txBody>
                    <a:bodyPr/>
                    <a:lstStyle/>
                    <a:p>
                      <a:pPr algn="ctr"/>
                      <a:r>
                        <a:rPr lang="zh-CN" altLang="en-US" dirty="0"/>
                        <a:t>字段</a:t>
                      </a:r>
                    </a:p>
                  </a:txBody>
                  <a:tcPr/>
                </a:tc>
                <a:tc>
                  <a:txBody>
                    <a:bodyPr/>
                    <a:lstStyle/>
                    <a:p>
                      <a:pPr algn="ctr"/>
                      <a:r>
                        <a:rPr lang="zh-CN" altLang="en-US" dirty="0"/>
                        <a:t>说明</a:t>
                      </a:r>
                    </a:p>
                  </a:txBody>
                  <a:tcPr/>
                </a:tc>
                <a:extLst>
                  <a:ext uri="{0D108BD9-81ED-4DB2-BD59-A6C34878D82A}">
                    <a16:rowId xmlns:a16="http://schemas.microsoft.com/office/drawing/2014/main" val="1825875076"/>
                  </a:ext>
                </a:extLst>
              </a:tr>
              <a:tr h="0">
                <a:tc>
                  <a:txBody>
                    <a:bodyPr/>
                    <a:lstStyle/>
                    <a:p>
                      <a:r>
                        <a:rPr lang="en-US" altLang="zh-CN" sz="1400" b="1" dirty="0" err="1">
                          <a:solidFill>
                            <a:schemeClr val="accent2">
                              <a:lumMod val="75000"/>
                            </a:schemeClr>
                          </a:solidFill>
                          <a:latin typeface="Consolas" panose="020B0609020204030204" pitchFamily="49" charset="0"/>
                        </a:rPr>
                        <a:t>math.pi</a:t>
                      </a:r>
                      <a:endParaRPr lang="zh-CN" altLang="en-US" sz="1400" b="1" dirty="0">
                        <a:solidFill>
                          <a:schemeClr val="accent2">
                            <a:lumMod val="75000"/>
                          </a:schemeClr>
                        </a:solidFill>
                        <a:latin typeface="Consolas" panose="020B0609020204030204" pitchFamily="49" charset="0"/>
                      </a:endParaRPr>
                    </a:p>
                  </a:txBody>
                  <a:tcPr anchor="ctr"/>
                </a:tc>
                <a:tc>
                  <a:txBody>
                    <a:bodyPr/>
                    <a:lstStyle/>
                    <a:p>
                      <a:r>
                        <a:rPr lang="zh-CN" altLang="en-US" sz="1400" dirty="0"/>
                        <a:t>圆周率</a:t>
                      </a:r>
                      <a:r>
                        <a:rPr lang="en-US" altLang="zh-CN" sz="1400" dirty="0"/>
                        <a:t>π</a:t>
                      </a:r>
                      <a:endParaRPr lang="zh-CN" altLang="en-US" sz="1400" dirty="0"/>
                    </a:p>
                  </a:txBody>
                  <a:tcPr/>
                </a:tc>
                <a:extLst>
                  <a:ext uri="{0D108BD9-81ED-4DB2-BD59-A6C34878D82A}">
                    <a16:rowId xmlns:a16="http://schemas.microsoft.com/office/drawing/2014/main" val="144526066"/>
                  </a:ext>
                </a:extLst>
              </a:tr>
              <a:tr h="0">
                <a:tc>
                  <a:txBody>
                    <a:bodyPr/>
                    <a:lstStyle/>
                    <a:p>
                      <a:r>
                        <a:rPr lang="en-US" altLang="zh-CN" sz="1400" b="1" dirty="0" err="1">
                          <a:solidFill>
                            <a:schemeClr val="accent2">
                              <a:lumMod val="75000"/>
                            </a:schemeClr>
                          </a:solidFill>
                          <a:latin typeface="Consolas" panose="020B0609020204030204" pitchFamily="49" charset="0"/>
                        </a:rPr>
                        <a:t>math.e</a:t>
                      </a:r>
                      <a:endParaRPr lang="zh-CN" altLang="en-US" sz="1400" b="1" dirty="0">
                        <a:solidFill>
                          <a:schemeClr val="accent2">
                            <a:lumMod val="75000"/>
                          </a:schemeClr>
                        </a:solidFill>
                        <a:latin typeface="Consolas" panose="020B0609020204030204" pitchFamily="49" charset="0"/>
                      </a:endParaRPr>
                    </a:p>
                  </a:txBody>
                  <a:tcPr anchor="ctr"/>
                </a:tc>
                <a:tc>
                  <a:txBody>
                    <a:bodyPr/>
                    <a:lstStyle/>
                    <a:p>
                      <a:r>
                        <a:rPr lang="zh-CN" altLang="en-US" sz="1400" dirty="0"/>
                        <a:t>自然对数</a:t>
                      </a:r>
                      <a:r>
                        <a:rPr lang="en-US" altLang="zh-CN" sz="1400" dirty="0"/>
                        <a:t>e</a:t>
                      </a:r>
                      <a:endParaRPr lang="zh-CN" altLang="en-US" sz="1400" dirty="0"/>
                    </a:p>
                  </a:txBody>
                  <a:tcPr/>
                </a:tc>
                <a:extLst>
                  <a:ext uri="{0D108BD9-81ED-4DB2-BD59-A6C34878D82A}">
                    <a16:rowId xmlns:a16="http://schemas.microsoft.com/office/drawing/2014/main" val="1354844962"/>
                  </a:ext>
                </a:extLst>
              </a:tr>
            </a:tbl>
          </a:graphicData>
        </a:graphic>
      </p:graphicFrame>
    </p:spTree>
    <p:extLst>
      <p:ext uri="{BB962C8B-B14F-4D97-AF65-F5344CB8AC3E}">
        <p14:creationId xmlns:p14="http://schemas.microsoft.com/office/powerpoint/2010/main" val="7977882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10.2 time</a:t>
            </a:r>
            <a:r>
              <a:rPr lang="zh-CN" altLang="en-US" b="1" dirty="0">
                <a:solidFill>
                  <a:srgbClr val="354A5D"/>
                </a:solidFill>
                <a:latin typeface="微软雅黑" panose="020B0503020204020204" pitchFamily="34" charset="-122"/>
                <a:ea typeface="微软雅黑" panose="020B0503020204020204" pitchFamily="34" charset="-122"/>
              </a:rPr>
              <a:t>模块（时间）常用函数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AB10C4D0-95CE-43E4-8332-9421EC8F865C}"/>
              </a:ext>
            </a:extLst>
          </p:cNvPr>
          <p:cNvGraphicFramePr>
            <a:graphicFrameLocks noGrp="1"/>
          </p:cNvGraphicFramePr>
          <p:nvPr>
            <p:extLst>
              <p:ext uri="{D42A27DB-BD31-4B8C-83A1-F6EECF244321}">
                <p14:modId xmlns:p14="http://schemas.microsoft.com/office/powerpoint/2010/main" val="2935506111"/>
              </p:ext>
            </p:extLst>
          </p:nvPr>
        </p:nvGraphicFramePr>
        <p:xfrm>
          <a:off x="1305164" y="2214912"/>
          <a:ext cx="9934336" cy="3037840"/>
        </p:xfrm>
        <a:graphic>
          <a:graphicData uri="http://schemas.openxmlformats.org/drawingml/2006/table">
            <a:tbl>
              <a:tblPr firstRow="1" bandRow="1">
                <a:tableStyleId>{F5AB1C69-6EDB-4FF4-983F-18BD219EF322}</a:tableStyleId>
              </a:tblPr>
              <a:tblGrid>
                <a:gridCol w="2424625">
                  <a:extLst>
                    <a:ext uri="{9D8B030D-6E8A-4147-A177-3AD203B41FA5}">
                      <a16:colId xmlns:a16="http://schemas.microsoft.com/office/drawing/2014/main" val="2120421106"/>
                    </a:ext>
                  </a:extLst>
                </a:gridCol>
                <a:gridCol w="2237518">
                  <a:extLst>
                    <a:ext uri="{9D8B030D-6E8A-4147-A177-3AD203B41FA5}">
                      <a16:colId xmlns:a16="http://schemas.microsoft.com/office/drawing/2014/main" val="3131901465"/>
                    </a:ext>
                  </a:extLst>
                </a:gridCol>
                <a:gridCol w="3556000">
                  <a:extLst>
                    <a:ext uri="{9D8B030D-6E8A-4147-A177-3AD203B41FA5}">
                      <a16:colId xmlns:a16="http://schemas.microsoft.com/office/drawing/2014/main" val="2973415432"/>
                    </a:ext>
                  </a:extLst>
                </a:gridCol>
                <a:gridCol w="1716193">
                  <a:extLst>
                    <a:ext uri="{9D8B030D-6E8A-4147-A177-3AD203B41FA5}">
                      <a16:colId xmlns:a16="http://schemas.microsoft.com/office/drawing/2014/main" val="874920397"/>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825875076"/>
                  </a:ext>
                </a:extLst>
              </a:tr>
              <a:tr h="370840">
                <a:tc>
                  <a:txBody>
                    <a:bodyPr/>
                    <a:lstStyle/>
                    <a:p>
                      <a:r>
                        <a:rPr lang="en-US" altLang="zh-CN" sz="1400" b="1" dirty="0" err="1">
                          <a:solidFill>
                            <a:schemeClr val="accent2">
                              <a:lumMod val="75000"/>
                            </a:schemeClr>
                          </a:solidFill>
                          <a:latin typeface="Consolas" panose="020B0609020204030204" pitchFamily="49" charset="0"/>
                        </a:rPr>
                        <a:t>time.time</a:t>
                      </a:r>
                      <a:r>
                        <a:rPr lang="en-US" altLang="zh-CN" sz="1400" b="1" dirty="0">
                          <a:solidFill>
                            <a:schemeClr val="accent2">
                              <a:lumMod val="75000"/>
                            </a:schemeClr>
                          </a:solidFill>
                          <a:latin typeface="Consolas" panose="020B0609020204030204" pitchFamily="49" charset="0"/>
                        </a:rPr>
                        <a:t>()</a:t>
                      </a:r>
                      <a:endParaRPr lang="zh-CN" altLang="en-US" sz="1400" b="1" dirty="0">
                        <a:solidFill>
                          <a:schemeClr val="accent2">
                            <a:lumMod val="75000"/>
                          </a:schemeClr>
                        </a:solidFill>
                        <a:latin typeface="Consolas" panose="020B0609020204030204" pitchFamily="49" charset="0"/>
                      </a:endParaRPr>
                    </a:p>
                  </a:txBody>
                  <a:tcPr anchor="ctr"/>
                </a:tc>
                <a:tc>
                  <a:txBody>
                    <a:bodyPr/>
                    <a:lstStyle/>
                    <a:p>
                      <a:r>
                        <a:rPr lang="zh-CN" altLang="en-US" sz="1400" dirty="0"/>
                        <a:t>无</a:t>
                      </a:r>
                    </a:p>
                  </a:txBody>
                  <a:tcPr/>
                </a:tc>
                <a:tc>
                  <a:txBody>
                    <a:bodyPr/>
                    <a:lstStyle/>
                    <a:p>
                      <a:r>
                        <a:rPr lang="zh-CN" altLang="en-US" sz="1400" dirty="0"/>
                        <a:t>获取当前时间的时间戳</a:t>
                      </a:r>
                    </a:p>
                  </a:txBody>
                  <a:tcPr/>
                </a:tc>
                <a:tc>
                  <a:txBody>
                    <a:bodyPr/>
                    <a:lstStyle/>
                    <a:p>
                      <a:r>
                        <a:rPr lang="zh-CN" altLang="en-US" sz="1400" dirty="0"/>
                        <a:t>类型为</a:t>
                      </a:r>
                      <a:r>
                        <a:rPr lang="en-US" altLang="zh-CN" sz="1400" dirty="0"/>
                        <a:t>float</a:t>
                      </a:r>
                      <a:endParaRPr lang="zh-CN" altLang="en-US" sz="1400" dirty="0"/>
                    </a:p>
                  </a:txBody>
                  <a:tcPr/>
                </a:tc>
                <a:extLst>
                  <a:ext uri="{0D108BD9-81ED-4DB2-BD59-A6C34878D82A}">
                    <a16:rowId xmlns:a16="http://schemas.microsoft.com/office/drawing/2014/main" val="144526066"/>
                  </a:ext>
                </a:extLst>
              </a:tr>
              <a:tr h="370840">
                <a:tc>
                  <a:txBody>
                    <a:bodyPr/>
                    <a:lstStyle/>
                    <a:p>
                      <a:pPr marL="0" algn="l" defTabSz="914400" rtl="0" eaLnBrk="1" latinLnBrk="0" hangingPunct="1"/>
                      <a:r>
                        <a:rPr lang="en-US" altLang="zh-CN" sz="1400" dirty="0" err="1">
                          <a:latin typeface="Consolas" panose="020B0609020204030204" pitchFamily="49" charset="0"/>
                        </a:rPr>
                        <a:t>time.sleep</a:t>
                      </a:r>
                      <a:r>
                        <a:rPr lang="en-US" altLang="zh-CN" sz="1400" dirty="0">
                          <a:latin typeface="Consolas" panose="020B0609020204030204" pitchFamily="49" charset="0"/>
                        </a:rPr>
                        <a:t>(sec)</a:t>
                      </a:r>
                      <a:endParaRPr lang="zh-CN" altLang="en-US" sz="1400" kern="1200" dirty="0">
                        <a:solidFill>
                          <a:schemeClr val="dk1"/>
                        </a:solidFill>
                        <a:latin typeface="Consolas" panose="020B0609020204030204" pitchFamily="49" charset="0"/>
                        <a:ea typeface="+mn-ea"/>
                        <a:cs typeface="+mn-cs"/>
                      </a:endParaRPr>
                    </a:p>
                  </a:txBody>
                  <a:tcPr anchor="ctr"/>
                </a:tc>
                <a:tc>
                  <a:txBody>
                    <a:bodyPr/>
                    <a:lstStyle/>
                    <a:p>
                      <a:r>
                        <a:rPr lang="en-US" altLang="zh-CN" sz="1400" dirty="0"/>
                        <a:t>sec</a:t>
                      </a:r>
                      <a:r>
                        <a:rPr lang="zh-CN" altLang="en-US" sz="1400" dirty="0"/>
                        <a:t>：暂停线程的秒数，类型为</a:t>
                      </a:r>
                      <a:r>
                        <a:rPr lang="en-US" altLang="zh-CN" sz="1400" dirty="0"/>
                        <a:t>float</a:t>
                      </a:r>
                      <a:endParaRPr lang="zh-CN" altLang="en-US" sz="1400" dirty="0"/>
                    </a:p>
                  </a:txBody>
                  <a:tcPr/>
                </a:tc>
                <a:tc>
                  <a:txBody>
                    <a:bodyPr/>
                    <a:lstStyle/>
                    <a:p>
                      <a:r>
                        <a:rPr lang="zh-CN" altLang="en-US" sz="1400" dirty="0"/>
                        <a:t>暂停</a:t>
                      </a:r>
                      <a:r>
                        <a:rPr lang="en-US" altLang="zh-CN" sz="1400" dirty="0"/>
                        <a:t>sec</a:t>
                      </a:r>
                      <a:r>
                        <a:rPr lang="zh-CN" altLang="en-US" sz="1400" dirty="0"/>
                        <a:t>秒线程的运行</a:t>
                      </a:r>
                    </a:p>
                  </a:txBody>
                  <a:tcPr/>
                </a:tc>
                <a:tc>
                  <a:txBody>
                    <a:bodyPr/>
                    <a:lstStyle/>
                    <a:p>
                      <a:r>
                        <a:rPr lang="zh-CN" altLang="en-US" sz="1400" dirty="0"/>
                        <a:t>无</a:t>
                      </a:r>
                    </a:p>
                  </a:txBody>
                  <a:tcPr/>
                </a:tc>
                <a:extLst>
                  <a:ext uri="{0D108BD9-81ED-4DB2-BD59-A6C34878D82A}">
                    <a16:rowId xmlns:a16="http://schemas.microsoft.com/office/drawing/2014/main" val="1354844962"/>
                  </a:ext>
                </a:extLst>
              </a:tr>
              <a:tr h="370840">
                <a:tc>
                  <a:txBody>
                    <a:bodyPr/>
                    <a:lstStyle/>
                    <a:p>
                      <a:r>
                        <a:rPr lang="en-US" altLang="zh-CN" sz="1400" dirty="0" err="1">
                          <a:latin typeface="Consolas" panose="020B0609020204030204" pitchFamily="49" charset="0"/>
                        </a:rPr>
                        <a:t>time.gmtime</a:t>
                      </a:r>
                      <a:r>
                        <a:rPr lang="en-US" altLang="zh-CN" sz="1400" dirty="0">
                          <a:latin typeface="Consolas" panose="020B0609020204030204" pitchFamily="49" charset="0"/>
                        </a:rPr>
                        <a:t>([sec])</a:t>
                      </a:r>
                      <a:endParaRPr lang="zh-CN" altLang="en-US" sz="1400" dirty="0">
                        <a:latin typeface="Consolas" panose="020B0609020204030204" pitchFamily="49" charset="0"/>
                      </a:endParaRPr>
                    </a:p>
                  </a:txBody>
                  <a:tcPr anchor="ctr"/>
                </a:tc>
                <a:tc>
                  <a:txBody>
                    <a:bodyPr/>
                    <a:lstStyle/>
                    <a:p>
                      <a:r>
                        <a:rPr lang="en-US" altLang="zh-CN" sz="1400" dirty="0"/>
                        <a:t>sec</a:t>
                      </a:r>
                      <a:r>
                        <a:rPr lang="zh-CN" altLang="en-US" sz="1400" dirty="0"/>
                        <a:t>：时间戳，类型为</a:t>
                      </a:r>
                      <a:r>
                        <a:rPr lang="en-US" altLang="zh-CN" sz="1400" dirty="0"/>
                        <a:t>float</a:t>
                      </a:r>
                      <a:endParaRPr lang="zh-CN" altLang="en-US" sz="1400" dirty="0"/>
                    </a:p>
                  </a:txBody>
                  <a:tcPr/>
                </a:tc>
                <a:tc>
                  <a:txBody>
                    <a:bodyPr/>
                    <a:lstStyle/>
                    <a:p>
                      <a:r>
                        <a:rPr lang="zh-CN" altLang="en-US" sz="1400" dirty="0"/>
                        <a:t>接收时间戳并返回格林威治天文时间下的时间元组</a:t>
                      </a:r>
                    </a:p>
                  </a:txBody>
                  <a:tcPr/>
                </a:tc>
                <a:tc>
                  <a:txBody>
                    <a:bodyPr/>
                    <a:lstStyle/>
                    <a:p>
                      <a:r>
                        <a:rPr lang="zh-CN" altLang="en-US" sz="1400" dirty="0"/>
                        <a:t>时间元组</a:t>
                      </a:r>
                    </a:p>
                  </a:txBody>
                  <a:tcPr/>
                </a:tc>
                <a:extLst>
                  <a:ext uri="{0D108BD9-81ED-4DB2-BD59-A6C34878D82A}">
                    <a16:rowId xmlns:a16="http://schemas.microsoft.com/office/drawing/2014/main" val="971850825"/>
                  </a:ext>
                </a:extLst>
              </a:tr>
              <a:tr h="370840">
                <a:tc>
                  <a:txBody>
                    <a:bodyPr/>
                    <a:lstStyle/>
                    <a:p>
                      <a:r>
                        <a:rPr lang="en-US" altLang="zh-CN" sz="1400" b="1" dirty="0" err="1">
                          <a:solidFill>
                            <a:schemeClr val="accent2">
                              <a:lumMod val="75000"/>
                            </a:schemeClr>
                          </a:solidFill>
                          <a:latin typeface="Consolas" panose="020B0609020204030204" pitchFamily="49" charset="0"/>
                        </a:rPr>
                        <a:t>time.localtime</a:t>
                      </a:r>
                      <a:r>
                        <a:rPr lang="en-US" altLang="zh-CN" sz="1400" b="1" dirty="0">
                          <a:solidFill>
                            <a:schemeClr val="accent2">
                              <a:lumMod val="75000"/>
                            </a:schemeClr>
                          </a:solidFill>
                          <a:latin typeface="Consolas" panose="020B0609020204030204" pitchFamily="49" charset="0"/>
                        </a:rPr>
                        <a:t>([sec])</a:t>
                      </a:r>
                      <a:endParaRPr lang="zh-CN" altLang="en-US" sz="1400" b="1" dirty="0">
                        <a:solidFill>
                          <a:schemeClr val="accent2">
                            <a:lumMod val="75000"/>
                          </a:schemeClr>
                        </a:solidFill>
                        <a:latin typeface="Consolas" panose="020B0609020204030204" pitchFamily="49" charset="0"/>
                      </a:endParaRPr>
                    </a:p>
                  </a:txBody>
                  <a:tcPr anchor="ctr"/>
                </a:tc>
                <a:tc>
                  <a:txBody>
                    <a:bodyPr/>
                    <a:lstStyle/>
                    <a:p>
                      <a:r>
                        <a:rPr lang="en-US" altLang="zh-CN" sz="1400" dirty="0"/>
                        <a:t>sec</a:t>
                      </a:r>
                      <a:r>
                        <a:rPr lang="zh-CN" altLang="en-US" sz="1400" dirty="0"/>
                        <a:t>：时间戳，类型为</a:t>
                      </a:r>
                      <a:r>
                        <a:rPr lang="en-US" altLang="zh-CN" sz="1400" dirty="0"/>
                        <a:t>float</a:t>
                      </a:r>
                      <a:endParaRPr lang="zh-CN" altLang="en-US" sz="1400" dirty="0"/>
                    </a:p>
                  </a:txBody>
                  <a:tcPr/>
                </a:tc>
                <a:tc>
                  <a:txBody>
                    <a:bodyPr/>
                    <a:lstStyle/>
                    <a:p>
                      <a:r>
                        <a:rPr lang="zh-CN" altLang="en-US" sz="1400" dirty="0"/>
                        <a:t>接收时间戳并返回当地时间下的时间元组</a:t>
                      </a:r>
                    </a:p>
                  </a:txBody>
                  <a:tcPr/>
                </a:tc>
                <a:tc>
                  <a:txBody>
                    <a:bodyPr/>
                    <a:lstStyle/>
                    <a:p>
                      <a:r>
                        <a:rPr lang="zh-CN" altLang="en-US" sz="1400" dirty="0"/>
                        <a:t>时间元组</a:t>
                      </a:r>
                    </a:p>
                  </a:txBody>
                  <a:tcPr/>
                </a:tc>
                <a:extLst>
                  <a:ext uri="{0D108BD9-81ED-4DB2-BD59-A6C34878D82A}">
                    <a16:rowId xmlns:a16="http://schemas.microsoft.com/office/drawing/2014/main" val="4130363478"/>
                  </a:ext>
                </a:extLst>
              </a:tr>
              <a:tr h="370840">
                <a:tc>
                  <a:txBody>
                    <a:bodyPr/>
                    <a:lstStyle/>
                    <a:p>
                      <a:pPr marL="0" algn="l" defTabSz="914400" rtl="0" eaLnBrk="1" latinLnBrk="0" hangingPunct="1"/>
                      <a:r>
                        <a:rPr lang="en-US" altLang="zh-CN" sz="1400" dirty="0" err="1">
                          <a:latin typeface="Consolas" panose="020B0609020204030204" pitchFamily="49" charset="0"/>
                        </a:rPr>
                        <a:t>time.asctime</a:t>
                      </a:r>
                      <a:r>
                        <a:rPr lang="en-US" altLang="zh-CN" sz="1400" dirty="0">
                          <a:latin typeface="Consolas" panose="020B0609020204030204" pitchFamily="49" charset="0"/>
                        </a:rPr>
                        <a:t>([</a:t>
                      </a:r>
                      <a:r>
                        <a:rPr lang="en-US" altLang="zh-CN" sz="1400" dirty="0" err="1">
                          <a:latin typeface="Consolas" panose="020B0609020204030204" pitchFamily="49" charset="0"/>
                        </a:rPr>
                        <a:t>tup</a:t>
                      </a:r>
                      <a:r>
                        <a:rPr lang="en-US" altLang="zh-CN" sz="1400" dirty="0">
                          <a:latin typeface="Consolas" panose="020B0609020204030204" pitchFamily="49" charset="0"/>
                        </a:rPr>
                        <a:t>])</a:t>
                      </a:r>
                      <a:endParaRPr lang="zh-CN" altLang="en-US" sz="1400" kern="1200" dirty="0">
                        <a:solidFill>
                          <a:schemeClr val="dk1"/>
                        </a:solidFill>
                        <a:latin typeface="Consolas" panose="020B0609020204030204" pitchFamily="49" charset="0"/>
                        <a:ea typeface="+mn-ea"/>
                        <a:cs typeface="+mn-cs"/>
                      </a:endParaRPr>
                    </a:p>
                  </a:txBody>
                  <a:tcPr anchor="ctr"/>
                </a:tc>
                <a:tc>
                  <a:txBody>
                    <a:bodyPr/>
                    <a:lstStyle/>
                    <a:p>
                      <a:r>
                        <a:rPr lang="en-US" altLang="zh-CN" sz="1400" dirty="0" err="1"/>
                        <a:t>tup</a:t>
                      </a:r>
                      <a:r>
                        <a:rPr lang="zh-CN" altLang="en-US" sz="1400" dirty="0"/>
                        <a:t>：时间元组</a:t>
                      </a:r>
                    </a:p>
                  </a:txBody>
                  <a:tcPr/>
                </a:tc>
                <a:tc>
                  <a:txBody>
                    <a:bodyPr/>
                    <a:lstStyle/>
                    <a:p>
                      <a:r>
                        <a:rPr lang="zh-CN" altLang="en-US" sz="1400" dirty="0"/>
                        <a:t>接受时间元组并返回一个可读的形式为</a:t>
                      </a:r>
                      <a:r>
                        <a:rPr lang="en-US" altLang="zh-CN" sz="1400" dirty="0"/>
                        <a:t>"Tue Dec 11 18:07:14 2008"</a:t>
                      </a:r>
                      <a:r>
                        <a:rPr lang="zh-CN" altLang="en-US" sz="1400" dirty="0"/>
                        <a:t>的</a:t>
                      </a:r>
                      <a:r>
                        <a:rPr lang="en-US" altLang="zh-CN" sz="1400" dirty="0"/>
                        <a:t>24</a:t>
                      </a:r>
                      <a:r>
                        <a:rPr lang="zh-CN" altLang="en-US" sz="1400" dirty="0"/>
                        <a:t>个字符的字符串。</a:t>
                      </a:r>
                    </a:p>
                  </a:txBody>
                  <a:tcPr/>
                </a:tc>
                <a:tc>
                  <a:txBody>
                    <a:bodyPr/>
                    <a:lstStyle/>
                    <a:p>
                      <a:r>
                        <a:rPr lang="zh-CN" altLang="en-US" sz="1400" dirty="0"/>
                        <a:t>时间的字符串表示</a:t>
                      </a:r>
                    </a:p>
                  </a:txBody>
                  <a:tcPr/>
                </a:tc>
                <a:extLst>
                  <a:ext uri="{0D108BD9-81ED-4DB2-BD59-A6C34878D82A}">
                    <a16:rowId xmlns:a16="http://schemas.microsoft.com/office/drawing/2014/main" val="3016213701"/>
                  </a:ext>
                </a:extLst>
              </a:tr>
              <a:tr h="370840">
                <a:tc>
                  <a:txBody>
                    <a:bodyPr/>
                    <a:lstStyle/>
                    <a:p>
                      <a:r>
                        <a:rPr lang="en-US" altLang="zh-CN" sz="1400" dirty="0" err="1">
                          <a:latin typeface="Consolas" panose="020B0609020204030204" pitchFamily="49" charset="0"/>
                        </a:rPr>
                        <a:t>time.ctime</a:t>
                      </a:r>
                      <a:r>
                        <a:rPr lang="en-US" altLang="zh-CN" sz="1400" dirty="0">
                          <a:latin typeface="Consolas" panose="020B0609020204030204" pitchFamily="49" charset="0"/>
                        </a:rPr>
                        <a:t>([sec])</a:t>
                      </a:r>
                      <a:endParaRPr lang="zh-CN" altLang="en-US" sz="1400" dirty="0">
                        <a:latin typeface="Consolas" panose="020B0609020204030204" pitchFamily="49" charset="0"/>
                      </a:endParaRPr>
                    </a:p>
                  </a:txBody>
                  <a:tcPr anchor="ctr"/>
                </a:tc>
                <a:tc>
                  <a:txBody>
                    <a:bodyPr/>
                    <a:lstStyle/>
                    <a:p>
                      <a:r>
                        <a:rPr lang="en-US" altLang="zh-CN" sz="1400" dirty="0"/>
                        <a:t>sec</a:t>
                      </a:r>
                      <a:r>
                        <a:rPr lang="zh-CN" altLang="en-US" sz="1400" dirty="0"/>
                        <a:t>：时间戳，类型为</a:t>
                      </a:r>
                      <a:r>
                        <a:rPr lang="en-US" altLang="zh-CN" sz="1400" dirty="0"/>
                        <a:t>float</a:t>
                      </a:r>
                      <a:endParaRPr lang="zh-CN" altLang="en-US" sz="1400" dirty="0"/>
                    </a:p>
                  </a:txBody>
                  <a:tcPr/>
                </a:tc>
                <a:tc>
                  <a:txBody>
                    <a:bodyPr/>
                    <a:lstStyle/>
                    <a:p>
                      <a:r>
                        <a:rPr lang="zh-CN" altLang="en-US" sz="1400" dirty="0"/>
                        <a:t>作用相当于</a:t>
                      </a:r>
                      <a:r>
                        <a:rPr lang="en-US" altLang="zh-CN" sz="1400" dirty="0" err="1"/>
                        <a:t>asctime</a:t>
                      </a:r>
                      <a:r>
                        <a:rPr lang="en-US" altLang="zh-CN" sz="1400" dirty="0"/>
                        <a:t>(</a:t>
                      </a:r>
                      <a:r>
                        <a:rPr lang="en-US" altLang="zh-CN" sz="1400" dirty="0" err="1"/>
                        <a:t>localtime</a:t>
                      </a:r>
                      <a:r>
                        <a:rPr lang="en-US" altLang="zh-CN" sz="1400" dirty="0"/>
                        <a:t>(secs))</a:t>
                      </a:r>
                      <a:endParaRPr lang="zh-CN" altLang="en-US" sz="1400" dirty="0"/>
                    </a:p>
                  </a:txBody>
                  <a:tcPr/>
                </a:tc>
                <a:tc>
                  <a:txBody>
                    <a:bodyPr/>
                    <a:lstStyle/>
                    <a:p>
                      <a:r>
                        <a:rPr lang="zh-CN" altLang="en-US" sz="1400" dirty="0"/>
                        <a:t>时间的字符串表示</a:t>
                      </a:r>
                    </a:p>
                  </a:txBody>
                  <a:tcPr/>
                </a:tc>
                <a:extLst>
                  <a:ext uri="{0D108BD9-81ED-4DB2-BD59-A6C34878D82A}">
                    <a16:rowId xmlns:a16="http://schemas.microsoft.com/office/drawing/2014/main" val="388743950"/>
                  </a:ext>
                </a:extLst>
              </a:tr>
            </a:tbl>
          </a:graphicData>
        </a:graphic>
      </p:graphicFrame>
      <p:sp>
        <p:nvSpPr>
          <p:cNvPr id="3" name="文本框 2">
            <a:extLst>
              <a:ext uri="{FF2B5EF4-FFF2-40B4-BE49-F238E27FC236}">
                <a16:creationId xmlns:a16="http://schemas.microsoft.com/office/drawing/2014/main" id="{F936177B-37F3-4088-8FBF-9236F87C557D}"/>
              </a:ext>
            </a:extLst>
          </p:cNvPr>
          <p:cNvSpPr txBox="1"/>
          <p:nvPr/>
        </p:nvSpPr>
        <p:spPr>
          <a:xfrm>
            <a:off x="6027817" y="5613223"/>
            <a:ext cx="5211683" cy="369332"/>
          </a:xfrm>
          <a:prstGeom prst="rect">
            <a:avLst/>
          </a:prstGeom>
          <a:noFill/>
        </p:spPr>
        <p:txBody>
          <a:bodyPr wrap="none" rtlCol="0">
            <a:spAutoFit/>
          </a:bodyPr>
          <a:lstStyle/>
          <a:p>
            <a:r>
              <a:rPr lang="zh-CN" altLang="en-US" dirty="0"/>
              <a:t>时间戳：</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r>
              <a:rPr lang="en-US" altLang="zh-CN" dirty="0"/>
              <a:t>00:00:00</a:t>
            </a:r>
            <a:r>
              <a:rPr lang="zh-CN" altLang="en-US" dirty="0"/>
              <a:t>后经过的浮点秒数</a:t>
            </a:r>
          </a:p>
        </p:txBody>
      </p:sp>
    </p:spTree>
    <p:extLst>
      <p:ext uri="{BB962C8B-B14F-4D97-AF65-F5344CB8AC3E}">
        <p14:creationId xmlns:p14="http://schemas.microsoft.com/office/powerpoint/2010/main" val="24604205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1.1</a:t>
            </a:r>
            <a:r>
              <a:rPr lang="zh-CN" altLang="en-US" b="1" dirty="0">
                <a:solidFill>
                  <a:srgbClr val="354A5D"/>
                </a:solidFill>
                <a:latin typeface="微软雅黑" panose="020B0503020204020204" pitchFamily="34" charset="-122"/>
                <a:ea typeface="微软雅黑" panose="020B0503020204020204" pitchFamily="34" charset="-122"/>
              </a:rPr>
              <a:t>赋值</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5C65ADC4-4CAD-4F64-8973-77F379104FA5}"/>
              </a:ext>
            </a:extLst>
          </p:cNvPr>
          <p:cNvSpPr txBox="1"/>
          <p:nvPr/>
        </p:nvSpPr>
        <p:spPr>
          <a:xfrm>
            <a:off x="1199456" y="2410623"/>
            <a:ext cx="10040046"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赋值符号：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多重赋值：</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x = y = 123</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多变量赋值：</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x, y, z = '123'</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交换赋值：</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 b = b, a</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6135398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10.3 json</a:t>
            </a:r>
            <a:r>
              <a:rPr lang="zh-CN" altLang="en-US" b="1" dirty="0">
                <a:solidFill>
                  <a:srgbClr val="354A5D"/>
                </a:solidFill>
                <a:latin typeface="微软雅黑" panose="020B0503020204020204" pitchFamily="34" charset="-122"/>
                <a:ea typeface="微软雅黑" panose="020B0503020204020204" pitchFamily="34" charset="-122"/>
              </a:rPr>
              <a:t>模块常用函数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5" y="2180136"/>
            <a:ext cx="10040046" cy="961289"/>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JSON (JavaScript Object Notation)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是一种轻量级的数据交换格式。</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Python3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中可以使用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json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模块来对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JSON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数据进行编解码。</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6" name="表格 2">
            <a:extLst>
              <a:ext uri="{FF2B5EF4-FFF2-40B4-BE49-F238E27FC236}">
                <a16:creationId xmlns:a16="http://schemas.microsoft.com/office/drawing/2014/main" id="{C3BE3C52-1733-4929-96AC-19F2739BB17F}"/>
              </a:ext>
            </a:extLst>
          </p:cNvPr>
          <p:cNvGraphicFramePr>
            <a:graphicFrameLocks noGrp="1"/>
          </p:cNvGraphicFramePr>
          <p:nvPr>
            <p:extLst>
              <p:ext uri="{D42A27DB-BD31-4B8C-83A1-F6EECF244321}">
                <p14:modId xmlns:p14="http://schemas.microsoft.com/office/powerpoint/2010/main" val="2996900912"/>
              </p:ext>
            </p:extLst>
          </p:nvPr>
        </p:nvGraphicFramePr>
        <p:xfrm>
          <a:off x="1305165" y="3684725"/>
          <a:ext cx="9934336" cy="1112520"/>
        </p:xfrm>
        <a:graphic>
          <a:graphicData uri="http://schemas.openxmlformats.org/drawingml/2006/table">
            <a:tbl>
              <a:tblPr firstRow="1" bandRow="1">
                <a:tableStyleId>{F5AB1C69-6EDB-4FF4-983F-18BD219EF322}</a:tableStyleId>
              </a:tblPr>
              <a:tblGrid>
                <a:gridCol w="1736062">
                  <a:extLst>
                    <a:ext uri="{9D8B030D-6E8A-4147-A177-3AD203B41FA5}">
                      <a16:colId xmlns:a16="http://schemas.microsoft.com/office/drawing/2014/main" val="2120421106"/>
                    </a:ext>
                  </a:extLst>
                </a:gridCol>
                <a:gridCol w="2316480">
                  <a:extLst>
                    <a:ext uri="{9D8B030D-6E8A-4147-A177-3AD203B41FA5}">
                      <a16:colId xmlns:a16="http://schemas.microsoft.com/office/drawing/2014/main" val="3131901465"/>
                    </a:ext>
                  </a:extLst>
                </a:gridCol>
                <a:gridCol w="3014133">
                  <a:extLst>
                    <a:ext uri="{9D8B030D-6E8A-4147-A177-3AD203B41FA5}">
                      <a16:colId xmlns:a16="http://schemas.microsoft.com/office/drawing/2014/main" val="2973415432"/>
                    </a:ext>
                  </a:extLst>
                </a:gridCol>
                <a:gridCol w="2867661">
                  <a:extLst>
                    <a:ext uri="{9D8B030D-6E8A-4147-A177-3AD203B41FA5}">
                      <a16:colId xmlns:a16="http://schemas.microsoft.com/office/drawing/2014/main" val="874920397"/>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825875076"/>
                  </a:ext>
                </a:extLst>
              </a:tr>
              <a:tr h="370840">
                <a:tc>
                  <a:txBody>
                    <a:bodyPr/>
                    <a:lstStyle/>
                    <a:p>
                      <a:r>
                        <a:rPr lang="en-US" altLang="zh-CN" sz="1400" b="1" dirty="0" err="1">
                          <a:solidFill>
                            <a:schemeClr val="accent2">
                              <a:lumMod val="75000"/>
                            </a:schemeClr>
                          </a:solidFill>
                          <a:latin typeface="Consolas" panose="020B0609020204030204" pitchFamily="49" charset="0"/>
                        </a:rPr>
                        <a:t>json.dumps</a:t>
                      </a:r>
                      <a:r>
                        <a:rPr lang="en-US" altLang="zh-CN" sz="1400" b="1" dirty="0">
                          <a:solidFill>
                            <a:schemeClr val="accent2">
                              <a:lumMod val="75000"/>
                            </a:schemeClr>
                          </a:solidFill>
                          <a:latin typeface="Consolas" panose="020B0609020204030204" pitchFamily="49" charset="0"/>
                        </a:rPr>
                        <a:t>(data)</a:t>
                      </a:r>
                      <a:endParaRPr lang="zh-CN" altLang="en-US" sz="1400" b="1" dirty="0">
                        <a:solidFill>
                          <a:schemeClr val="accent2">
                            <a:lumMod val="75000"/>
                          </a:schemeClr>
                        </a:solidFill>
                        <a:latin typeface="Consolas" panose="020B0609020204030204" pitchFamily="49" charset="0"/>
                      </a:endParaRPr>
                    </a:p>
                  </a:txBody>
                  <a:tcPr anchor="ctr"/>
                </a:tc>
                <a:tc>
                  <a:txBody>
                    <a:bodyPr/>
                    <a:lstStyle/>
                    <a:p>
                      <a:r>
                        <a:rPr lang="en-US" altLang="zh-CN" sz="1400" dirty="0"/>
                        <a:t>data</a:t>
                      </a:r>
                      <a:r>
                        <a:rPr lang="zh-CN" altLang="en-US" sz="1400" dirty="0"/>
                        <a:t>：要编码的</a:t>
                      </a:r>
                      <a:r>
                        <a:rPr lang="en-US" altLang="zh-CN" sz="1400" dirty="0"/>
                        <a:t>Python</a:t>
                      </a:r>
                      <a:r>
                        <a:rPr lang="zh-CN" altLang="en-US" sz="1400" dirty="0"/>
                        <a:t>数据</a:t>
                      </a:r>
                    </a:p>
                  </a:txBody>
                  <a:tcPr/>
                </a:tc>
                <a:tc>
                  <a:txBody>
                    <a:bodyPr/>
                    <a:lstStyle/>
                    <a:p>
                      <a:r>
                        <a:rPr lang="zh-CN" altLang="en-US" sz="1400" dirty="0"/>
                        <a:t>对数据进行编码（</a:t>
                      </a:r>
                      <a:r>
                        <a:rPr lang="en-US" altLang="zh-CN" sz="1400" dirty="0"/>
                        <a:t>Python =&gt; json</a:t>
                      </a:r>
                      <a:r>
                        <a:rPr lang="zh-CN" altLang="en-US" sz="1400" dirty="0"/>
                        <a:t>）</a:t>
                      </a:r>
                    </a:p>
                  </a:txBody>
                  <a:tcPr/>
                </a:tc>
                <a:tc>
                  <a:txBody>
                    <a:bodyPr/>
                    <a:lstStyle/>
                    <a:p>
                      <a:r>
                        <a:rPr lang="zh-CN" altLang="en-US" sz="1400" dirty="0"/>
                        <a:t>编码后的</a:t>
                      </a:r>
                      <a:r>
                        <a:rPr lang="en-US" altLang="zh-CN" sz="1400" dirty="0"/>
                        <a:t>json</a:t>
                      </a:r>
                      <a:r>
                        <a:rPr lang="zh-CN" altLang="en-US" sz="1400" dirty="0"/>
                        <a:t>数据</a:t>
                      </a:r>
                    </a:p>
                  </a:txBody>
                  <a:tcPr/>
                </a:tc>
                <a:extLst>
                  <a:ext uri="{0D108BD9-81ED-4DB2-BD59-A6C34878D82A}">
                    <a16:rowId xmlns:a16="http://schemas.microsoft.com/office/drawing/2014/main" val="144526066"/>
                  </a:ext>
                </a:extLst>
              </a:tr>
              <a:tr h="370840">
                <a:tc>
                  <a:txBody>
                    <a:bodyPr/>
                    <a:lstStyle/>
                    <a:p>
                      <a:pPr marL="0" algn="l" defTabSz="914400" rtl="0" eaLnBrk="1" latinLnBrk="0" hangingPunct="1"/>
                      <a:r>
                        <a:rPr lang="en-US" altLang="zh-CN" sz="1400" b="1" kern="1200" dirty="0" err="1">
                          <a:solidFill>
                            <a:schemeClr val="accent2">
                              <a:lumMod val="75000"/>
                            </a:schemeClr>
                          </a:solidFill>
                          <a:latin typeface="Consolas" panose="020B0609020204030204" pitchFamily="49" charset="0"/>
                          <a:ea typeface="+mn-ea"/>
                          <a:cs typeface="+mn-cs"/>
                        </a:rPr>
                        <a:t>json.loads</a:t>
                      </a:r>
                      <a:r>
                        <a:rPr lang="en-US" altLang="zh-CN" sz="1400" b="1" kern="1200" dirty="0">
                          <a:solidFill>
                            <a:schemeClr val="accent2">
                              <a:lumMod val="75000"/>
                            </a:schemeClr>
                          </a:solidFill>
                          <a:latin typeface="Consolas" panose="020B0609020204030204" pitchFamily="49" charset="0"/>
                          <a:ea typeface="+mn-ea"/>
                          <a:cs typeface="+mn-cs"/>
                        </a:rPr>
                        <a:t>(data)</a:t>
                      </a:r>
                      <a:endParaRPr lang="zh-CN" altLang="en-US" sz="1400" b="1" kern="1200" dirty="0">
                        <a:solidFill>
                          <a:schemeClr val="accent2">
                            <a:lumMod val="75000"/>
                          </a:schemeClr>
                        </a:solidFill>
                        <a:latin typeface="Consolas" panose="020B0609020204030204" pitchFamily="49" charset="0"/>
                        <a:ea typeface="+mn-ea"/>
                        <a:cs typeface="+mn-cs"/>
                      </a:endParaRPr>
                    </a:p>
                  </a:txBody>
                  <a:tcPr anchor="ctr"/>
                </a:tc>
                <a:tc>
                  <a:txBody>
                    <a:bodyPr/>
                    <a:lstStyle/>
                    <a:p>
                      <a:r>
                        <a:rPr lang="en-US" altLang="zh-CN" sz="1400" dirty="0"/>
                        <a:t>data</a:t>
                      </a:r>
                      <a:r>
                        <a:rPr lang="zh-CN" altLang="en-US" sz="1400" dirty="0"/>
                        <a:t>：要解码的</a:t>
                      </a:r>
                      <a:r>
                        <a:rPr lang="en-US" altLang="zh-CN" sz="1400" dirty="0"/>
                        <a:t>json</a:t>
                      </a:r>
                      <a:r>
                        <a:rPr lang="zh-CN" altLang="en-US" sz="1400" dirty="0"/>
                        <a:t>数据</a:t>
                      </a:r>
                    </a:p>
                  </a:txBody>
                  <a:tcPr/>
                </a:tc>
                <a:tc>
                  <a:txBody>
                    <a:bodyPr/>
                    <a:lstStyle/>
                    <a:p>
                      <a:r>
                        <a:rPr lang="zh-CN" altLang="en-US" sz="1400" dirty="0"/>
                        <a:t>对数据进行解码（</a:t>
                      </a:r>
                      <a:r>
                        <a:rPr lang="en-US" altLang="zh-CN" sz="1400" dirty="0"/>
                        <a:t>json =&gt; Python</a:t>
                      </a:r>
                      <a:r>
                        <a:rPr lang="zh-CN" altLang="en-US" sz="1400" dirty="0"/>
                        <a:t>）</a:t>
                      </a:r>
                    </a:p>
                  </a:txBody>
                  <a:tcPr/>
                </a:tc>
                <a:tc>
                  <a:txBody>
                    <a:bodyPr/>
                    <a:lstStyle/>
                    <a:p>
                      <a:r>
                        <a:rPr lang="zh-CN" altLang="en-US" sz="1400" dirty="0"/>
                        <a:t>解码后的</a:t>
                      </a:r>
                      <a:r>
                        <a:rPr lang="en-US" altLang="zh-CN" sz="1400" dirty="0"/>
                        <a:t>Python</a:t>
                      </a:r>
                      <a:r>
                        <a:rPr lang="zh-CN" altLang="en-US" sz="1400" dirty="0"/>
                        <a:t>数据</a:t>
                      </a:r>
                    </a:p>
                  </a:txBody>
                  <a:tcPr/>
                </a:tc>
                <a:extLst>
                  <a:ext uri="{0D108BD9-81ED-4DB2-BD59-A6C34878D82A}">
                    <a16:rowId xmlns:a16="http://schemas.microsoft.com/office/drawing/2014/main" val="1354844962"/>
                  </a:ext>
                </a:extLst>
              </a:tr>
            </a:tbl>
          </a:graphicData>
        </a:graphic>
      </p:graphicFrame>
    </p:spTree>
    <p:extLst>
      <p:ext uri="{BB962C8B-B14F-4D97-AF65-F5344CB8AC3E}">
        <p14:creationId xmlns:p14="http://schemas.microsoft.com/office/powerpoint/2010/main" val="17657553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8823897"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10.4 requests</a:t>
            </a:r>
            <a:r>
              <a:rPr lang="zh-CN" altLang="en-US" b="1" dirty="0">
                <a:solidFill>
                  <a:srgbClr val="354A5D"/>
                </a:solidFill>
                <a:latin typeface="微软雅黑" panose="020B0503020204020204" pitchFamily="34" charset="-122"/>
                <a:ea typeface="微软雅黑" panose="020B0503020204020204" pitchFamily="34" charset="-122"/>
              </a:rPr>
              <a:t>模块（</a:t>
            </a:r>
            <a:r>
              <a:rPr lang="en-US" altLang="zh-CN" b="1" dirty="0">
                <a:solidFill>
                  <a:srgbClr val="354A5D"/>
                </a:solidFill>
                <a:latin typeface="微软雅黑" panose="020B0503020204020204" pitchFamily="34" charset="-122"/>
                <a:ea typeface="微软雅黑" panose="020B0503020204020204" pitchFamily="34" charset="-122"/>
              </a:rPr>
              <a:t>HTTP</a:t>
            </a:r>
            <a:r>
              <a:rPr lang="zh-CN" altLang="en-US" b="1" dirty="0">
                <a:solidFill>
                  <a:srgbClr val="354A5D"/>
                </a:solidFill>
                <a:latin typeface="微软雅黑" panose="020B0503020204020204" pitchFamily="34" charset="-122"/>
                <a:ea typeface="微软雅黑" panose="020B0503020204020204" pitchFamily="34" charset="-122"/>
              </a:rPr>
              <a:t>请求）常用函数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F0FE06A-1694-4F16-8441-C228BD6501BA}"/>
              </a:ext>
            </a:extLst>
          </p:cNvPr>
          <p:cNvSpPr>
            <a:spLocks noChangeArrowheads="1"/>
          </p:cNvSpPr>
          <p:nvPr/>
        </p:nvSpPr>
        <p:spPr bwMode="auto">
          <a:xfrm>
            <a:off x="1305164" y="2330027"/>
            <a:ext cx="9934337" cy="3217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808080"/>
                </a:solidFill>
                <a:latin typeface="Consolas" panose="020B0609020204030204" pitchFamily="49" charset="0"/>
              </a:rPr>
              <a:t># </a:t>
            </a:r>
            <a:r>
              <a:rPr lang="zh-CN" altLang="en-US" sz="1600" dirty="0">
                <a:solidFill>
                  <a:srgbClr val="808080"/>
                </a:solidFill>
                <a:latin typeface="Consolas" panose="020B0609020204030204" pitchFamily="49" charset="0"/>
              </a:rPr>
              <a:t>安装：</a:t>
            </a:r>
            <a:r>
              <a:rPr lang="en-US" altLang="zh-CN" sz="1600" dirty="0">
                <a:solidFill>
                  <a:srgbClr val="808080"/>
                </a:solidFill>
                <a:latin typeface="Consolas" panose="020B0609020204030204" pitchFamily="49" charset="0"/>
              </a:rPr>
              <a:t>pip install requests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7832"/>
                </a:solidFill>
                <a:effectLst/>
                <a:latin typeface="Consolas" panose="020B0609020204030204" pitchFamily="49" charset="0"/>
              </a:rPr>
              <a:t>import </a:t>
            </a:r>
            <a:r>
              <a:rPr kumimoji="0" lang="zh-CN" altLang="zh-CN" sz="1600" b="0" i="0" u="none" strike="noStrike" cap="none" normalizeH="0" baseline="0" dirty="0">
                <a:ln>
                  <a:noFill/>
                </a:ln>
                <a:solidFill>
                  <a:srgbClr val="A9B7C6"/>
                </a:solidFill>
                <a:effectLst/>
                <a:latin typeface="Consolas" panose="020B0609020204030204" pitchFamily="49" charset="0"/>
              </a:rPr>
              <a:t>requests</a:t>
            </a:r>
            <a:br>
              <a:rPr kumimoji="0" lang="zh-CN" altLang="zh-CN" sz="1600" b="0" i="0" u="none" strike="noStrike" cap="none" normalizeH="0" baseline="0" dirty="0">
                <a:ln>
                  <a:noFill/>
                </a:ln>
                <a:solidFill>
                  <a:srgbClr val="A9B7C6"/>
                </a:solidFill>
                <a:effectLst/>
                <a:latin typeface="Consolas" panose="020B0609020204030204" pitchFamily="49" charset="0"/>
              </a:rPr>
            </a:b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808080"/>
                </a:solidFill>
                <a:effectLst/>
                <a:latin typeface="Consolas" panose="020B0609020204030204" pitchFamily="49" charset="0"/>
              </a:rPr>
              <a:t># get</a:t>
            </a:r>
            <a:r>
              <a:rPr lang="zh-CN" altLang="zh-CN" sz="1600" dirty="0">
                <a:solidFill>
                  <a:srgbClr val="808080"/>
                </a:solidFill>
                <a:latin typeface="Adobe 仿宋 Std R" panose="02020400000000000000" pitchFamily="18" charset="-122"/>
                <a:ea typeface="Adobe 仿宋 Std R" panose="02020400000000000000" pitchFamily="18" charset="-122"/>
              </a:rPr>
              <a:t>请求</a:t>
            </a:r>
            <a:br>
              <a:rPr kumimoji="0" lang="zh-CN" altLang="zh-CN" sz="1600" b="0" i="0" u="none" strike="noStrike" cap="none" normalizeH="0" baseline="0" dirty="0">
                <a:ln>
                  <a:noFill/>
                </a:ln>
                <a:solidFill>
                  <a:srgbClr val="808080"/>
                </a:solidFill>
                <a:effectLst/>
                <a:latin typeface="Adobe Gothic Std B" panose="020B0800000000000000" pitchFamily="34" charset="-128"/>
                <a:ea typeface="Adobe Gothic Std B" panose="020B0800000000000000" pitchFamily="34" charset="-128"/>
              </a:rPr>
            </a:br>
            <a:r>
              <a:rPr kumimoji="0" lang="zh-CN" altLang="zh-CN" sz="1600" b="0" i="0" u="none" strike="noStrike" cap="none" normalizeH="0" baseline="0" dirty="0">
                <a:ln>
                  <a:noFill/>
                </a:ln>
                <a:solidFill>
                  <a:srgbClr val="A9B7C6"/>
                </a:solidFill>
                <a:effectLst/>
                <a:latin typeface="Consolas" panose="020B0609020204030204" pitchFamily="49" charset="0"/>
              </a:rPr>
              <a:t>request.get(url</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A4926"/>
                </a:solidFill>
                <a:effectLst/>
                <a:latin typeface="Consolas" panose="020B0609020204030204" pitchFamily="49" charset="0"/>
              </a:rPr>
              <a:t>params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headers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cookies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timeout</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verify</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808080"/>
                </a:solidFill>
                <a:effectLst/>
                <a:latin typeface="Consolas" panose="020B0609020204030204" pitchFamily="49" charset="0"/>
              </a:rPr>
              <a:t># post</a:t>
            </a:r>
            <a:r>
              <a:rPr lang="zh-CN" altLang="zh-CN" sz="1600" dirty="0">
                <a:solidFill>
                  <a:srgbClr val="808080"/>
                </a:solidFill>
                <a:latin typeface="Adobe 仿宋 Std R" panose="02020400000000000000" pitchFamily="18" charset="-122"/>
                <a:ea typeface="Adobe 仿宋 Std R" panose="02020400000000000000" pitchFamily="18" charset="-122"/>
              </a:rPr>
              <a:t>请求</a:t>
            </a:r>
            <a:br>
              <a:rPr kumimoji="0" lang="zh-CN" altLang="zh-CN" sz="1600" b="0" i="0" u="none" strike="noStrike" cap="none" normalizeH="0" baseline="0" dirty="0">
                <a:ln>
                  <a:noFill/>
                </a:ln>
                <a:solidFill>
                  <a:srgbClr val="808080"/>
                </a:solidFill>
                <a:effectLst/>
                <a:latin typeface="Adobe Gothic Std B" panose="020B0800000000000000" pitchFamily="34" charset="-128"/>
                <a:ea typeface="Adobe Gothic Std B" panose="020B0800000000000000" pitchFamily="34" charset="-128"/>
              </a:rPr>
            </a:br>
            <a:r>
              <a:rPr kumimoji="0" lang="zh-CN" altLang="zh-CN" sz="1600" b="0" i="0" u="none" strike="noStrike" cap="none" normalizeH="0" baseline="0" dirty="0">
                <a:ln>
                  <a:noFill/>
                </a:ln>
                <a:solidFill>
                  <a:srgbClr val="A9B7C6"/>
                </a:solidFill>
                <a:effectLst/>
                <a:latin typeface="Consolas" panose="020B0609020204030204" pitchFamily="49" charset="0"/>
              </a:rPr>
              <a:t>requests.post(url</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A4926"/>
                </a:solidFill>
                <a:effectLst/>
                <a:latin typeface="Consolas" panose="020B0609020204030204" pitchFamily="49" charset="0"/>
              </a:rPr>
              <a:t>data</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headers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cookies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timeout</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verify</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a:t>
            </a:r>
            <a:r>
              <a:rPr kumimoji="0" lang="zh-CN" altLang="zh-CN" sz="1600" b="0" i="0" u="none" strike="noStrike" cap="none" normalizeH="0" baseline="0" dirty="0">
                <a:ln>
                  <a:noFill/>
                </a:ln>
                <a:solidFill>
                  <a:srgbClr val="A9B7C6"/>
                </a:solidFill>
                <a:effectLst/>
                <a:latin typeface="Consolas" panose="020B0609020204030204" pitchFamily="49" charset="0"/>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90911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810636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10.4.0 </a:t>
            </a:r>
            <a:r>
              <a:rPr lang="zh-CN" altLang="en-US" b="1" dirty="0">
                <a:solidFill>
                  <a:srgbClr val="354A5D"/>
                </a:solidFill>
                <a:latin typeface="微软雅黑" panose="020B0503020204020204" pitchFamily="34" charset="-122"/>
                <a:ea typeface="微软雅黑" panose="020B0503020204020204" pitchFamily="34" charset="-122"/>
              </a:rPr>
              <a:t>浏览器访问网站过程（以百度为例）</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3821DF53-2742-4C6A-A5DC-270D4AD95E8B}"/>
              </a:ext>
            </a:extLst>
          </p:cNvPr>
          <p:cNvGrpSpPr/>
          <p:nvPr/>
        </p:nvGrpSpPr>
        <p:grpSpPr>
          <a:xfrm>
            <a:off x="1305165" y="2674449"/>
            <a:ext cx="10349122" cy="2972491"/>
            <a:chOff x="1305165" y="2674449"/>
            <a:chExt cx="10349122" cy="2972491"/>
          </a:xfrm>
        </p:grpSpPr>
        <p:sp>
          <p:nvSpPr>
            <p:cNvPr id="3" name="矩形 2">
              <a:extLst>
                <a:ext uri="{FF2B5EF4-FFF2-40B4-BE49-F238E27FC236}">
                  <a16:creationId xmlns:a16="http://schemas.microsoft.com/office/drawing/2014/main" id="{19217769-7655-4E03-9B6E-A1F60CF63D0E}"/>
                </a:ext>
              </a:extLst>
            </p:cNvPr>
            <p:cNvSpPr/>
            <p:nvPr/>
          </p:nvSpPr>
          <p:spPr>
            <a:xfrm>
              <a:off x="1305165" y="3912792"/>
              <a:ext cx="1312269" cy="5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浏览器</a:t>
              </a:r>
            </a:p>
          </p:txBody>
        </p:sp>
        <p:sp>
          <p:nvSpPr>
            <p:cNvPr id="5" name="矩形 4">
              <a:extLst>
                <a:ext uri="{FF2B5EF4-FFF2-40B4-BE49-F238E27FC236}">
                  <a16:creationId xmlns:a16="http://schemas.microsoft.com/office/drawing/2014/main" id="{ABDBD0AD-F791-44CC-A03C-62B79FC73D5D}"/>
                </a:ext>
              </a:extLst>
            </p:cNvPr>
            <p:cNvSpPr/>
            <p:nvPr/>
          </p:nvSpPr>
          <p:spPr>
            <a:xfrm>
              <a:off x="9174125" y="2674449"/>
              <a:ext cx="1972014" cy="564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百度服务器</a:t>
              </a:r>
              <a:endParaRPr lang="en-US" altLang="zh-CN" dirty="0"/>
            </a:p>
            <a:p>
              <a:pPr algn="ctr"/>
              <a:r>
                <a:rPr lang="en-US" altLang="zh-CN" dirty="0"/>
                <a:t>IP</a:t>
              </a:r>
              <a:r>
                <a:rPr lang="zh-CN" altLang="en-US" dirty="0"/>
                <a:t>：</a:t>
              </a:r>
              <a:r>
                <a:rPr lang="en-US" altLang="zh-CN" dirty="0"/>
                <a:t>14.215.177.39</a:t>
              </a:r>
              <a:endParaRPr lang="zh-CN" altLang="en-US" dirty="0"/>
            </a:p>
          </p:txBody>
        </p:sp>
        <p:sp>
          <p:nvSpPr>
            <p:cNvPr id="7" name="矩形 6">
              <a:extLst>
                <a:ext uri="{FF2B5EF4-FFF2-40B4-BE49-F238E27FC236}">
                  <a16:creationId xmlns:a16="http://schemas.microsoft.com/office/drawing/2014/main" id="{69D89C1E-5C2B-4560-ABF7-20AABEB3A169}"/>
                </a:ext>
              </a:extLst>
            </p:cNvPr>
            <p:cNvSpPr/>
            <p:nvPr/>
          </p:nvSpPr>
          <p:spPr>
            <a:xfrm>
              <a:off x="9174125" y="5102469"/>
              <a:ext cx="2480162" cy="544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DNS</a:t>
              </a:r>
              <a:r>
                <a:rPr lang="zh-CN" altLang="en-US" dirty="0"/>
                <a:t>服务器</a:t>
              </a:r>
              <a:endParaRPr lang="en-US" altLang="zh-CN" dirty="0"/>
            </a:p>
            <a:p>
              <a:pPr algn="ctr"/>
              <a:r>
                <a:rPr lang="en-US" altLang="zh-CN" dirty="0"/>
                <a:t>IP</a:t>
              </a:r>
              <a:r>
                <a:rPr lang="zh-CN" altLang="en-US" dirty="0"/>
                <a:t>：</a:t>
              </a:r>
              <a:r>
                <a:rPr lang="en-US" altLang="zh-CN" dirty="0"/>
                <a:t>114.114.114.114</a:t>
              </a:r>
              <a:endParaRPr lang="zh-CN" altLang="en-US" dirty="0"/>
            </a:p>
          </p:txBody>
        </p:sp>
        <p:cxnSp>
          <p:nvCxnSpPr>
            <p:cNvPr id="9" name="连接符: 肘形 8">
              <a:extLst>
                <a:ext uri="{FF2B5EF4-FFF2-40B4-BE49-F238E27FC236}">
                  <a16:creationId xmlns:a16="http://schemas.microsoft.com/office/drawing/2014/main" id="{CC6E0232-CB0E-41E0-97C7-2EBD5E43DCEA}"/>
                </a:ext>
              </a:extLst>
            </p:cNvPr>
            <p:cNvCxnSpPr>
              <a:cxnSpLocks/>
            </p:cNvCxnSpPr>
            <p:nvPr/>
          </p:nvCxnSpPr>
          <p:spPr>
            <a:xfrm>
              <a:off x="2617434" y="4359598"/>
              <a:ext cx="6556690" cy="1137634"/>
            </a:xfrm>
            <a:prstGeom prst="bentConnector3">
              <a:avLst>
                <a:gd name="adj1" fmla="val 47764"/>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连接符: 肘形 10">
              <a:extLst>
                <a:ext uri="{FF2B5EF4-FFF2-40B4-BE49-F238E27FC236}">
                  <a16:creationId xmlns:a16="http://schemas.microsoft.com/office/drawing/2014/main" id="{613F8C35-B7AA-47D1-9018-7739105DE30B}"/>
                </a:ext>
              </a:extLst>
            </p:cNvPr>
            <p:cNvCxnSpPr>
              <a:cxnSpLocks/>
            </p:cNvCxnSpPr>
            <p:nvPr/>
          </p:nvCxnSpPr>
          <p:spPr>
            <a:xfrm rot="10800000">
              <a:off x="2617437" y="4258885"/>
              <a:ext cx="6556689" cy="92947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连接符: 肘形 13">
              <a:extLst>
                <a:ext uri="{FF2B5EF4-FFF2-40B4-BE49-F238E27FC236}">
                  <a16:creationId xmlns:a16="http://schemas.microsoft.com/office/drawing/2014/main" id="{D2EA4644-2EF6-4AC2-99A2-AE0F23DF4DE7}"/>
                </a:ext>
              </a:extLst>
            </p:cNvPr>
            <p:cNvCxnSpPr>
              <a:cxnSpLocks/>
            </p:cNvCxnSpPr>
            <p:nvPr/>
          </p:nvCxnSpPr>
          <p:spPr>
            <a:xfrm flipV="1">
              <a:off x="2617434" y="2723852"/>
              <a:ext cx="6556691" cy="1275565"/>
            </a:xfrm>
            <a:prstGeom prst="bentConnector3">
              <a:avLst>
                <a:gd name="adj1" fmla="val 4723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 name="连接符: 肘形 15">
              <a:extLst>
                <a:ext uri="{FF2B5EF4-FFF2-40B4-BE49-F238E27FC236}">
                  <a16:creationId xmlns:a16="http://schemas.microsoft.com/office/drawing/2014/main" id="{BA9FD425-0DA3-4A97-B81D-5B1997A2C6F9}"/>
                </a:ext>
              </a:extLst>
            </p:cNvPr>
            <p:cNvCxnSpPr>
              <a:cxnSpLocks/>
            </p:cNvCxnSpPr>
            <p:nvPr/>
          </p:nvCxnSpPr>
          <p:spPr>
            <a:xfrm rot="10800000" flipV="1">
              <a:off x="2617435" y="3062096"/>
              <a:ext cx="6556690" cy="1016695"/>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文本框 24">
              <a:extLst>
                <a:ext uri="{FF2B5EF4-FFF2-40B4-BE49-F238E27FC236}">
                  <a16:creationId xmlns:a16="http://schemas.microsoft.com/office/drawing/2014/main" id="{2E0E313F-3622-46E1-AE8C-DE57B2C6EF6F}"/>
                </a:ext>
              </a:extLst>
            </p:cNvPr>
            <p:cNvSpPr txBox="1"/>
            <p:nvPr/>
          </p:nvSpPr>
          <p:spPr>
            <a:xfrm>
              <a:off x="2764804" y="4438973"/>
              <a:ext cx="2849443" cy="646331"/>
            </a:xfrm>
            <a:prstGeom prst="rect">
              <a:avLst/>
            </a:prstGeom>
            <a:noFill/>
          </p:spPr>
          <p:txBody>
            <a:bodyPr wrap="square" rtlCol="0">
              <a:spAutoFit/>
            </a:bodyPr>
            <a:lstStyle/>
            <a:p>
              <a:r>
                <a:rPr lang="en-US" altLang="zh-CN" dirty="0">
                  <a:solidFill>
                    <a:schemeClr val="accent6">
                      <a:lumMod val="75000"/>
                    </a:schemeClr>
                  </a:solidFill>
                </a:rPr>
                <a:t>1.</a:t>
              </a:r>
              <a:r>
                <a:rPr lang="zh-CN" altLang="en-US" dirty="0">
                  <a:solidFill>
                    <a:schemeClr val="accent6">
                      <a:lumMod val="75000"/>
                    </a:schemeClr>
                  </a:solidFill>
                </a:rPr>
                <a:t>浏览器向</a:t>
              </a:r>
              <a:r>
                <a:rPr lang="en-US" altLang="zh-CN" dirty="0">
                  <a:solidFill>
                    <a:schemeClr val="accent6">
                      <a:lumMod val="75000"/>
                    </a:schemeClr>
                  </a:solidFill>
                </a:rPr>
                <a:t>DNS</a:t>
              </a:r>
              <a:r>
                <a:rPr lang="zh-CN" altLang="en-US" dirty="0">
                  <a:solidFill>
                    <a:schemeClr val="accent6">
                      <a:lumMod val="75000"/>
                    </a:schemeClr>
                  </a:solidFill>
                </a:rPr>
                <a:t>服务器发送百度的域名</a:t>
              </a:r>
            </a:p>
          </p:txBody>
        </p:sp>
        <p:sp>
          <p:nvSpPr>
            <p:cNvPr id="32" name="文本框 31">
              <a:extLst>
                <a:ext uri="{FF2B5EF4-FFF2-40B4-BE49-F238E27FC236}">
                  <a16:creationId xmlns:a16="http://schemas.microsoft.com/office/drawing/2014/main" id="{4F765FC5-D3D2-48D4-863C-32CE91B340A3}"/>
                </a:ext>
              </a:extLst>
            </p:cNvPr>
            <p:cNvSpPr txBox="1"/>
            <p:nvPr/>
          </p:nvSpPr>
          <p:spPr>
            <a:xfrm>
              <a:off x="6002809" y="4439848"/>
              <a:ext cx="2966565" cy="646331"/>
            </a:xfrm>
            <a:prstGeom prst="rect">
              <a:avLst/>
            </a:prstGeom>
            <a:noFill/>
          </p:spPr>
          <p:txBody>
            <a:bodyPr wrap="square" rtlCol="0">
              <a:spAutoFit/>
            </a:bodyPr>
            <a:lstStyle/>
            <a:p>
              <a:r>
                <a:rPr lang="en-US" altLang="zh-CN" dirty="0">
                  <a:solidFill>
                    <a:schemeClr val="accent5">
                      <a:lumMod val="75000"/>
                    </a:schemeClr>
                  </a:solidFill>
                </a:rPr>
                <a:t>2.DNS</a:t>
              </a:r>
              <a:r>
                <a:rPr lang="zh-CN" altLang="en-US" dirty="0">
                  <a:solidFill>
                    <a:schemeClr val="accent5">
                      <a:lumMod val="75000"/>
                    </a:schemeClr>
                  </a:solidFill>
                </a:rPr>
                <a:t>服务器返回</a:t>
              </a:r>
              <a:r>
                <a:rPr lang="en-US" altLang="zh-CN" dirty="0">
                  <a:solidFill>
                    <a:schemeClr val="accent5">
                      <a:lumMod val="75000"/>
                    </a:schemeClr>
                  </a:solidFill>
                  <a:hlinkClick r:id="rId3">
                    <a:extLst>
                      <a:ext uri="{A12FA001-AC4F-418D-AE19-62706E023703}">
                        <ahyp:hlinkClr xmlns:ahyp="http://schemas.microsoft.com/office/drawing/2018/hyperlinkcolor" val="tx"/>
                      </a:ext>
                    </a:extLst>
                  </a:hlinkClick>
                </a:rPr>
                <a:t>www.baidu.com</a:t>
              </a:r>
              <a:r>
                <a:rPr lang="zh-CN" altLang="en-US" dirty="0">
                  <a:solidFill>
                    <a:schemeClr val="accent5">
                      <a:lumMod val="75000"/>
                    </a:schemeClr>
                  </a:solidFill>
                </a:rPr>
                <a:t>所对应的</a:t>
              </a:r>
              <a:r>
                <a:rPr lang="en-US" altLang="zh-CN" dirty="0">
                  <a:solidFill>
                    <a:schemeClr val="accent5">
                      <a:lumMod val="75000"/>
                    </a:schemeClr>
                  </a:solidFill>
                </a:rPr>
                <a:t>IP</a:t>
              </a:r>
              <a:endParaRPr lang="zh-CN" altLang="en-US" dirty="0">
                <a:solidFill>
                  <a:schemeClr val="accent5">
                    <a:lumMod val="75000"/>
                  </a:schemeClr>
                </a:solidFill>
              </a:endParaRPr>
            </a:p>
          </p:txBody>
        </p:sp>
        <p:sp>
          <p:nvSpPr>
            <p:cNvPr id="33" name="文本框 32">
              <a:extLst>
                <a:ext uri="{FF2B5EF4-FFF2-40B4-BE49-F238E27FC236}">
                  <a16:creationId xmlns:a16="http://schemas.microsoft.com/office/drawing/2014/main" id="{F0333F0C-BECB-4C93-8939-54683DB638F5}"/>
                </a:ext>
              </a:extLst>
            </p:cNvPr>
            <p:cNvSpPr txBox="1"/>
            <p:nvPr/>
          </p:nvSpPr>
          <p:spPr>
            <a:xfrm>
              <a:off x="2778517" y="3212339"/>
              <a:ext cx="2822016" cy="646331"/>
            </a:xfrm>
            <a:prstGeom prst="rect">
              <a:avLst/>
            </a:prstGeom>
            <a:noFill/>
          </p:spPr>
          <p:txBody>
            <a:bodyPr wrap="square" rtlCol="0">
              <a:spAutoFit/>
            </a:bodyPr>
            <a:lstStyle/>
            <a:p>
              <a:r>
                <a:rPr lang="en-US" altLang="zh-CN" dirty="0">
                  <a:solidFill>
                    <a:schemeClr val="accent4">
                      <a:lumMod val="75000"/>
                    </a:schemeClr>
                  </a:solidFill>
                </a:rPr>
                <a:t>3.</a:t>
              </a:r>
              <a:r>
                <a:rPr lang="zh-CN" altLang="en-US" dirty="0">
                  <a:solidFill>
                    <a:schemeClr val="accent4">
                      <a:lumMod val="75000"/>
                    </a:schemeClr>
                  </a:solidFill>
                </a:rPr>
                <a:t>浏览器获取到百度服务器的</a:t>
              </a:r>
              <a:r>
                <a:rPr lang="en-US" altLang="zh-CN" dirty="0">
                  <a:solidFill>
                    <a:schemeClr val="accent4">
                      <a:lumMod val="75000"/>
                    </a:schemeClr>
                  </a:solidFill>
                </a:rPr>
                <a:t>IP</a:t>
              </a:r>
              <a:r>
                <a:rPr lang="zh-CN" altLang="en-US" dirty="0">
                  <a:solidFill>
                    <a:schemeClr val="accent4">
                      <a:lumMod val="75000"/>
                    </a:schemeClr>
                  </a:solidFill>
                </a:rPr>
                <a:t>后，向它发送请求</a:t>
              </a:r>
            </a:p>
          </p:txBody>
        </p:sp>
        <p:sp>
          <p:nvSpPr>
            <p:cNvPr id="36" name="文本框 35">
              <a:extLst>
                <a:ext uri="{FF2B5EF4-FFF2-40B4-BE49-F238E27FC236}">
                  <a16:creationId xmlns:a16="http://schemas.microsoft.com/office/drawing/2014/main" id="{1F7BB1CF-E411-44D1-ADCD-DAB955D5AB4F}"/>
                </a:ext>
              </a:extLst>
            </p:cNvPr>
            <p:cNvSpPr txBox="1"/>
            <p:nvPr/>
          </p:nvSpPr>
          <p:spPr>
            <a:xfrm>
              <a:off x="6002809" y="3239032"/>
              <a:ext cx="3043346" cy="646331"/>
            </a:xfrm>
            <a:prstGeom prst="rect">
              <a:avLst/>
            </a:prstGeom>
            <a:noFill/>
          </p:spPr>
          <p:txBody>
            <a:bodyPr wrap="square" rtlCol="0">
              <a:spAutoFit/>
            </a:bodyPr>
            <a:lstStyle/>
            <a:p>
              <a:r>
                <a:rPr lang="en-US" altLang="zh-CN" dirty="0">
                  <a:solidFill>
                    <a:schemeClr val="accent2">
                      <a:lumMod val="75000"/>
                    </a:schemeClr>
                  </a:solidFill>
                </a:rPr>
                <a:t>4.</a:t>
              </a:r>
              <a:r>
                <a:rPr lang="zh-CN" altLang="en-US" dirty="0">
                  <a:solidFill>
                    <a:schemeClr val="accent2">
                      <a:lumMod val="75000"/>
                    </a:schemeClr>
                  </a:solidFill>
                </a:rPr>
                <a:t>返回百度首页，并由浏览器解析显示页面</a:t>
              </a:r>
            </a:p>
          </p:txBody>
        </p:sp>
      </p:grpSp>
    </p:spTree>
    <p:extLst>
      <p:ext uri="{BB962C8B-B14F-4D97-AF65-F5344CB8AC3E}">
        <p14:creationId xmlns:p14="http://schemas.microsoft.com/office/powerpoint/2010/main" val="18278978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10.4.1 </a:t>
            </a:r>
            <a:r>
              <a:rPr lang="en-US" altLang="zh-CN" b="1" dirty="0" err="1">
                <a:solidFill>
                  <a:srgbClr val="354A5D"/>
                </a:solidFill>
                <a:latin typeface="微软雅黑" panose="020B0503020204020204" pitchFamily="34" charset="-122"/>
                <a:ea typeface="微软雅黑" panose="020B0503020204020204" pitchFamily="34" charset="-122"/>
              </a:rPr>
              <a:t>requests.get</a:t>
            </a:r>
            <a:r>
              <a:rPr lang="en-US" altLang="zh-CN" b="1" dirty="0">
                <a:solidFill>
                  <a:srgbClr val="354A5D"/>
                </a:solidFill>
                <a:latin typeface="微软雅黑" panose="020B0503020204020204" pitchFamily="34" charset="-122"/>
                <a:ea typeface="微软雅黑" panose="020B0503020204020204" pitchFamily="34" charset="-122"/>
              </a:rPr>
              <a:t>()</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338C3262-5C99-4C5F-AD6B-7FBF4308151E}"/>
              </a:ext>
            </a:extLst>
          </p:cNvPr>
          <p:cNvSpPr>
            <a:spLocks noChangeArrowheads="1"/>
          </p:cNvSpPr>
          <p:nvPr/>
        </p:nvSpPr>
        <p:spPr bwMode="auto">
          <a:xfrm>
            <a:off x="1305165" y="2282532"/>
            <a:ext cx="9934336" cy="396243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808080"/>
                </a:solidFill>
                <a:effectLst/>
                <a:latin typeface="Consolas" panose="020B0609020204030204" pitchFamily="49" charset="0"/>
              </a:rPr>
              <a:t># </a:t>
            </a:r>
            <a: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t>向指定</a:t>
            </a:r>
            <a:r>
              <a:rPr kumimoji="0" lang="zh-CN" altLang="zh-CN" sz="1600" b="0" i="0" u="none" strike="noStrike" cap="none" normalizeH="0" baseline="0" dirty="0">
                <a:ln>
                  <a:noFill/>
                </a:ln>
                <a:solidFill>
                  <a:srgbClr val="808080"/>
                </a:solidFill>
                <a:effectLst/>
                <a:latin typeface="Consolas" panose="020B0609020204030204" pitchFamily="49" charset="0"/>
              </a:rPr>
              <a:t>URL</a:t>
            </a:r>
            <a:r>
              <a:rPr kumimoji="0" lang="zh-CN" altLang="en-US" sz="1600" b="0" i="0" u="none" strike="noStrike" cap="none" normalizeH="0" baseline="0" dirty="0">
                <a:ln>
                  <a:noFill/>
                </a:ln>
                <a:solidFill>
                  <a:srgbClr val="808080"/>
                </a:solidFill>
                <a:effectLst/>
                <a:latin typeface="Consolas" panose="020B0609020204030204" pitchFamily="49" charset="0"/>
              </a:rPr>
              <a:t>的</a:t>
            </a:r>
            <a: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t>服务器发送一个</a:t>
            </a:r>
            <a:r>
              <a:rPr kumimoji="0" lang="zh-CN" altLang="zh-CN" sz="1600" b="0" i="0" u="none" strike="noStrike" cap="none" normalizeH="0" baseline="0" dirty="0">
                <a:ln>
                  <a:noFill/>
                </a:ln>
                <a:solidFill>
                  <a:srgbClr val="808080"/>
                </a:solidFill>
                <a:effectLst/>
                <a:latin typeface="Consolas" panose="020B0609020204030204" pitchFamily="49" charset="0"/>
              </a:rPr>
              <a:t>get</a:t>
            </a:r>
            <a: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t>请求</a:t>
            </a:r>
            <a:b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br>
            <a:r>
              <a:rPr kumimoji="0" lang="zh-CN" altLang="zh-CN" sz="1600" b="0" i="0" u="none" strike="noStrike" cap="none" normalizeH="0" baseline="0" dirty="0">
                <a:ln>
                  <a:noFill/>
                </a:ln>
                <a:solidFill>
                  <a:srgbClr val="808080"/>
                </a:solidFill>
                <a:effectLst/>
                <a:latin typeface="Consolas" panose="020B0609020204030204" pitchFamily="49" charset="0"/>
              </a:rPr>
              <a:t># </a:t>
            </a:r>
            <a: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t>语法：</a:t>
            </a:r>
            <a:b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br>
            <a:r>
              <a:rPr kumimoji="0" lang="zh-CN" altLang="zh-CN" sz="1600" b="0" i="0" u="none" strike="noStrike" cap="none" normalizeH="0" baseline="0" dirty="0">
                <a:ln>
                  <a:noFill/>
                </a:ln>
                <a:solidFill>
                  <a:srgbClr val="A9B7C6"/>
                </a:solidFill>
                <a:effectLst/>
                <a:latin typeface="Consolas" panose="020B0609020204030204" pitchFamily="49" charset="0"/>
              </a:rPr>
              <a:t>request</a:t>
            </a:r>
            <a:r>
              <a:rPr kumimoji="0" lang="en-US" altLang="zh-CN" sz="1600" b="0" i="0" u="none" strike="noStrike" cap="none" normalizeH="0" baseline="0" dirty="0">
                <a:ln>
                  <a:noFill/>
                </a:ln>
                <a:solidFill>
                  <a:srgbClr val="A9B7C6"/>
                </a:solidFill>
                <a:effectLst/>
                <a:latin typeface="Consolas" panose="020B0609020204030204" pitchFamily="49" charset="0"/>
              </a:rPr>
              <a:t>s</a:t>
            </a:r>
            <a:r>
              <a:rPr kumimoji="0" lang="zh-CN" altLang="zh-CN" sz="1600" b="0" i="0" u="none" strike="noStrike" cap="none" normalizeH="0" baseline="0" dirty="0">
                <a:ln>
                  <a:noFill/>
                </a:ln>
                <a:solidFill>
                  <a:srgbClr val="A9B7C6"/>
                </a:solidFill>
                <a:effectLst/>
                <a:latin typeface="Consolas" panose="020B0609020204030204" pitchFamily="49" charset="0"/>
              </a:rPr>
              <a:t>.get(url</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A4926"/>
                </a:solidFill>
                <a:effectLst/>
                <a:latin typeface="Consolas" panose="020B0609020204030204" pitchFamily="49" charset="0"/>
              </a:rPr>
              <a:t>params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headers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cookies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timeout</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verify</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参数：</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url</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：服务器的地址，类型为</a:t>
            </a:r>
            <a:r>
              <a:rPr kumimoji="0" lang="zh-CN" altLang="zh-CN" sz="1600" b="0" i="0" u="none" strike="noStrike" cap="none" normalizeH="0" baseline="0" dirty="0">
                <a:ln>
                  <a:noFill/>
                </a:ln>
                <a:solidFill>
                  <a:srgbClr val="6A8759"/>
                </a:solidFill>
                <a:effectLst/>
                <a:latin typeface="Consolas" panose="020B0609020204030204" pitchFamily="49" charset="0"/>
              </a:rPr>
              <a:t>str</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params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a:t>
            </a:r>
            <a:r>
              <a:rPr kumimoji="0" lang="zh-CN" altLang="zh-CN" sz="1600" b="0" i="0" u="none" strike="noStrike" cap="none" normalizeH="0" baseline="0" dirty="0">
                <a:ln>
                  <a:noFill/>
                </a:ln>
                <a:solidFill>
                  <a:srgbClr val="6A8759"/>
                </a:solidFill>
                <a:effectLst/>
                <a:latin typeface="Consolas" panose="020B0609020204030204" pitchFamily="49" charset="0"/>
              </a:rPr>
              <a:t>get</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请求的参数，类型为</a:t>
            </a:r>
            <a:r>
              <a:rPr kumimoji="0" lang="zh-CN" altLang="zh-CN" sz="1600" b="0" i="0" u="none" strike="noStrike" cap="none" normalizeH="0" baseline="0" dirty="0">
                <a:ln>
                  <a:noFill/>
                </a:ln>
                <a:solidFill>
                  <a:srgbClr val="6A8759"/>
                </a:solidFill>
                <a:effectLst/>
                <a:latin typeface="Consolas" panose="020B0609020204030204" pitchFamily="49" charset="0"/>
              </a:rPr>
              <a:t>dict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headers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：请求头，类型为</a:t>
            </a:r>
            <a:r>
              <a:rPr kumimoji="0" lang="zh-CN" altLang="zh-CN" sz="1600" b="0" i="0" u="none" strike="noStrike" cap="none" normalizeH="0" baseline="0" dirty="0">
                <a:ln>
                  <a:noFill/>
                </a:ln>
                <a:solidFill>
                  <a:srgbClr val="6A8759"/>
                </a:solidFill>
                <a:effectLst/>
                <a:latin typeface="Consolas" panose="020B0609020204030204" pitchFamily="49" charset="0"/>
              </a:rPr>
              <a:t>dict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cookies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：请求</a:t>
            </a:r>
            <a:r>
              <a:rPr kumimoji="0" lang="zh-CN" altLang="zh-CN" sz="1600" b="0" i="0" u="none" strike="noStrike" cap="none" normalizeH="0" baseline="0" dirty="0">
                <a:ln>
                  <a:noFill/>
                </a:ln>
                <a:solidFill>
                  <a:srgbClr val="6A8759"/>
                </a:solidFill>
                <a:effectLst/>
                <a:latin typeface="Consolas" panose="020B0609020204030204" pitchFamily="49" charset="0"/>
              </a:rPr>
              <a:t>cookies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，类型为</a:t>
            </a:r>
            <a:r>
              <a:rPr kumimoji="0" lang="zh-CN" altLang="zh-CN" sz="1600" b="0" i="0" u="none" strike="noStrike" cap="none" normalizeH="0" baseline="0" dirty="0">
                <a:ln>
                  <a:noFill/>
                </a:ln>
                <a:solidFill>
                  <a:srgbClr val="6A8759"/>
                </a:solidFill>
                <a:effectLst/>
                <a:latin typeface="Consolas" panose="020B0609020204030204" pitchFamily="49" charset="0"/>
              </a:rPr>
              <a:t>dict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timeout</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：超时时间，单位为</a:t>
            </a:r>
            <a:r>
              <a:rPr kumimoji="0" lang="zh-CN" altLang="zh-CN" sz="1600" b="0" i="0" u="none" strike="noStrike" cap="none" normalizeH="0" baseline="0" dirty="0">
                <a:ln>
                  <a:noFill/>
                </a:ln>
                <a:solidFill>
                  <a:srgbClr val="6A8759"/>
                </a:solidFill>
                <a:effectLst/>
                <a:latin typeface="Consolas" panose="020B0609020204030204" pitchFamily="49" charset="0"/>
              </a:rPr>
              <a:t>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，类型为</a:t>
            </a:r>
            <a:r>
              <a:rPr kumimoji="0" lang="zh-CN" altLang="zh-CN" sz="1600" b="0" i="0" u="none" strike="noStrike" cap="none" normalizeH="0" baseline="0" dirty="0">
                <a:ln>
                  <a:noFill/>
                </a:ln>
                <a:solidFill>
                  <a:srgbClr val="6A8759"/>
                </a:solidFill>
                <a:effectLst/>
                <a:latin typeface="Consolas" panose="020B0609020204030204" pitchFamily="49" charset="0"/>
              </a:rPr>
              <a:t>int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verify</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：是否校验证书，类型为</a:t>
            </a:r>
            <a:r>
              <a:rPr kumimoji="0" lang="zh-CN" altLang="zh-CN" sz="1600" b="0" i="0" u="none" strike="noStrike" cap="none" normalizeH="0" baseline="0" dirty="0">
                <a:ln>
                  <a:noFill/>
                </a:ln>
                <a:solidFill>
                  <a:srgbClr val="6A8759"/>
                </a:solidFill>
                <a:effectLst/>
                <a:latin typeface="Consolas" panose="020B0609020204030204" pitchFamily="49" charset="0"/>
              </a:rPr>
              <a:t>bool</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返回值：一个</a:t>
            </a:r>
            <a:r>
              <a:rPr kumimoji="0" lang="zh-CN" altLang="zh-CN" sz="1600" b="0" i="0" u="none" strike="noStrike" cap="none" normalizeH="0" baseline="0" dirty="0">
                <a:ln>
                  <a:noFill/>
                </a:ln>
                <a:solidFill>
                  <a:srgbClr val="6A8759"/>
                </a:solidFill>
                <a:effectLst/>
                <a:latin typeface="Consolas" panose="020B0609020204030204" pitchFamily="49" charset="0"/>
              </a:rPr>
              <a:t>Response</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对象，类型为</a:t>
            </a:r>
            <a:r>
              <a:rPr kumimoji="0" lang="zh-CN" altLang="zh-CN" sz="1600" b="0" i="0" u="none" strike="noStrike" cap="none" normalizeH="0" baseline="0" dirty="0">
                <a:ln>
                  <a:noFill/>
                </a:ln>
                <a:solidFill>
                  <a:srgbClr val="6A8759"/>
                </a:solidFill>
                <a:effectLst/>
                <a:latin typeface="Consolas" panose="020B0609020204030204" pitchFamily="49" charset="0"/>
              </a:rPr>
              <a:t>Response</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16812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10.4.2 </a:t>
            </a:r>
            <a:r>
              <a:rPr lang="en-US" altLang="zh-CN" b="1" dirty="0" err="1">
                <a:solidFill>
                  <a:srgbClr val="354A5D"/>
                </a:solidFill>
                <a:latin typeface="微软雅黑" panose="020B0503020204020204" pitchFamily="34" charset="-122"/>
                <a:ea typeface="微软雅黑" panose="020B0503020204020204" pitchFamily="34" charset="-122"/>
              </a:rPr>
              <a:t>requests.post</a:t>
            </a:r>
            <a:r>
              <a:rPr lang="en-US" altLang="zh-CN" b="1" dirty="0">
                <a:solidFill>
                  <a:srgbClr val="354A5D"/>
                </a:solidFill>
                <a:latin typeface="微软雅黑" panose="020B0503020204020204" pitchFamily="34" charset="-122"/>
                <a:ea typeface="微软雅黑" panose="020B0503020204020204" pitchFamily="34" charset="-122"/>
              </a:rPr>
              <a:t>()</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277088B-0030-4727-9D03-01A1ACA7C620}"/>
              </a:ext>
            </a:extLst>
          </p:cNvPr>
          <p:cNvSpPr>
            <a:spLocks noChangeArrowheads="1"/>
          </p:cNvSpPr>
          <p:nvPr/>
        </p:nvSpPr>
        <p:spPr bwMode="auto">
          <a:xfrm>
            <a:off x="1305164" y="2214912"/>
            <a:ext cx="9934337" cy="383293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808080"/>
                </a:solidFill>
                <a:effectLst/>
                <a:latin typeface="Consolas" panose="020B0609020204030204" pitchFamily="49" charset="0"/>
              </a:rPr>
              <a:t># </a:t>
            </a:r>
            <a: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t>向指定的</a:t>
            </a:r>
            <a:r>
              <a:rPr kumimoji="0" lang="zh-CN" altLang="zh-CN" sz="1600" b="0" i="0" u="none" strike="noStrike" cap="none" normalizeH="0" baseline="0" dirty="0">
                <a:ln>
                  <a:noFill/>
                </a:ln>
                <a:solidFill>
                  <a:srgbClr val="808080"/>
                </a:solidFill>
                <a:effectLst/>
                <a:latin typeface="Consolas" panose="020B0609020204030204" pitchFamily="49" charset="0"/>
              </a:rPr>
              <a:t>URL</a:t>
            </a:r>
            <a: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t>服务器发送一个</a:t>
            </a:r>
            <a:r>
              <a:rPr kumimoji="0" lang="zh-CN" altLang="zh-CN" sz="1600" b="0" i="0" u="none" strike="noStrike" cap="none" normalizeH="0" baseline="0" dirty="0">
                <a:ln>
                  <a:noFill/>
                </a:ln>
                <a:solidFill>
                  <a:srgbClr val="808080"/>
                </a:solidFill>
                <a:effectLst/>
                <a:latin typeface="Consolas" panose="020B0609020204030204" pitchFamily="49" charset="0"/>
              </a:rPr>
              <a:t>post</a:t>
            </a:r>
            <a: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t>请求</a:t>
            </a:r>
            <a:b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br>
            <a:r>
              <a:rPr kumimoji="0" lang="zh-CN" altLang="zh-CN" sz="1600" b="0" i="0" u="none" strike="noStrike" cap="none" normalizeH="0" baseline="0" dirty="0">
                <a:ln>
                  <a:noFill/>
                </a:ln>
                <a:solidFill>
                  <a:srgbClr val="808080"/>
                </a:solidFill>
                <a:effectLst/>
                <a:latin typeface="Consolas" panose="020B0609020204030204" pitchFamily="49" charset="0"/>
              </a:rPr>
              <a:t># </a:t>
            </a:r>
            <a: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t>语法：</a:t>
            </a:r>
            <a:br>
              <a:rPr kumimoji="0" lang="zh-CN" altLang="zh-CN" sz="1600" b="0" i="0" u="none" strike="noStrike" cap="none" normalizeH="0" baseline="0" dirty="0">
                <a:ln>
                  <a:noFill/>
                </a:ln>
                <a:solidFill>
                  <a:srgbClr val="808080"/>
                </a:solidFill>
                <a:effectLst/>
                <a:latin typeface="Adobe 宋体 Std L" panose="02020300000000000000" pitchFamily="18" charset="-122"/>
                <a:ea typeface="Adobe 宋体 Std L" panose="02020300000000000000" pitchFamily="18" charset="-122"/>
              </a:rPr>
            </a:br>
            <a:r>
              <a:rPr kumimoji="0" lang="zh-CN" altLang="zh-CN" sz="1600" b="0" i="0" u="none" strike="noStrike" cap="none" normalizeH="0" baseline="0" dirty="0">
                <a:ln>
                  <a:noFill/>
                </a:ln>
                <a:solidFill>
                  <a:srgbClr val="A9B7C6"/>
                </a:solidFill>
                <a:effectLst/>
                <a:latin typeface="Consolas" panose="020B0609020204030204" pitchFamily="49" charset="0"/>
              </a:rPr>
              <a:t>requests.post(url</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A4926"/>
                </a:solidFill>
                <a:effectLst/>
                <a:latin typeface="Consolas" panose="020B0609020204030204" pitchFamily="49" charset="0"/>
              </a:rPr>
              <a:t>data</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headers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cookies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timeout</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 </a:t>
            </a:r>
            <a:r>
              <a:rPr kumimoji="0" lang="zh-CN" altLang="zh-CN" sz="1600" b="0" i="0" u="none" strike="noStrike" cap="none" normalizeH="0" baseline="0" dirty="0">
                <a:ln>
                  <a:noFill/>
                </a:ln>
                <a:solidFill>
                  <a:srgbClr val="AA4926"/>
                </a:solidFill>
                <a:effectLst/>
                <a:latin typeface="Consolas" panose="020B0609020204030204" pitchFamily="49" charset="0"/>
              </a:rPr>
              <a:t>verify</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参数：</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url</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：服务器的地址，类型为</a:t>
            </a:r>
            <a:r>
              <a:rPr kumimoji="0" lang="zh-CN" altLang="zh-CN" sz="1600" b="0" i="0" u="none" strike="noStrike" cap="none" normalizeH="0" baseline="0" dirty="0">
                <a:ln>
                  <a:noFill/>
                </a:ln>
                <a:solidFill>
                  <a:srgbClr val="6A8759"/>
                </a:solidFill>
                <a:effectLst/>
                <a:latin typeface="Consolas" panose="020B0609020204030204" pitchFamily="49" charset="0"/>
              </a:rPr>
              <a:t>str</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data</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a:t>
            </a:r>
            <a:r>
              <a:rPr kumimoji="0" lang="zh-CN" altLang="zh-CN" sz="1600" b="0" i="0" u="none" strike="noStrike" cap="none" normalizeH="0" baseline="0" dirty="0">
                <a:ln>
                  <a:noFill/>
                </a:ln>
                <a:solidFill>
                  <a:srgbClr val="6A8759"/>
                </a:solidFill>
                <a:effectLst/>
                <a:latin typeface="Consolas" panose="020B0609020204030204" pitchFamily="49" charset="0"/>
              </a:rPr>
              <a:t>post</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请求提交的数据，类型为</a:t>
            </a:r>
            <a:r>
              <a:rPr kumimoji="0" lang="zh-CN" altLang="zh-CN" sz="1600" b="0" i="0" u="none" strike="noStrike" cap="none" normalizeH="0" baseline="0" dirty="0">
                <a:ln>
                  <a:noFill/>
                </a:ln>
                <a:solidFill>
                  <a:srgbClr val="6A8759"/>
                </a:solidFill>
                <a:effectLst/>
                <a:latin typeface="Consolas" panose="020B0609020204030204" pitchFamily="49" charset="0"/>
              </a:rPr>
              <a:t>dict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headers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：请求头，类型为</a:t>
            </a:r>
            <a:r>
              <a:rPr kumimoji="0" lang="zh-CN" altLang="zh-CN" sz="1600" b="0" i="0" u="none" strike="noStrike" cap="none" normalizeH="0" baseline="0" dirty="0">
                <a:ln>
                  <a:noFill/>
                </a:ln>
                <a:solidFill>
                  <a:srgbClr val="6A8759"/>
                </a:solidFill>
                <a:effectLst/>
                <a:latin typeface="Consolas" panose="020B0609020204030204" pitchFamily="49" charset="0"/>
              </a:rPr>
              <a:t>dict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cookies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：请求</a:t>
            </a:r>
            <a:r>
              <a:rPr kumimoji="0" lang="zh-CN" altLang="zh-CN" sz="1600" b="0" i="0" u="none" strike="noStrike" cap="none" normalizeH="0" baseline="0" dirty="0">
                <a:ln>
                  <a:noFill/>
                </a:ln>
                <a:solidFill>
                  <a:srgbClr val="6A8759"/>
                </a:solidFill>
                <a:effectLst/>
                <a:latin typeface="Consolas" panose="020B0609020204030204" pitchFamily="49" charset="0"/>
              </a:rPr>
              <a:t>cookies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，类型为</a:t>
            </a:r>
            <a:r>
              <a:rPr kumimoji="0" lang="zh-CN" altLang="zh-CN" sz="1600" b="0" i="0" u="none" strike="noStrike" cap="none" normalizeH="0" baseline="0" dirty="0">
                <a:ln>
                  <a:noFill/>
                </a:ln>
                <a:solidFill>
                  <a:srgbClr val="6A8759"/>
                </a:solidFill>
                <a:effectLst/>
                <a:latin typeface="Consolas" panose="020B0609020204030204" pitchFamily="49" charset="0"/>
              </a:rPr>
              <a:t>dict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timeout</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：超时时间，单位为</a:t>
            </a:r>
            <a:r>
              <a:rPr kumimoji="0" lang="zh-CN" altLang="zh-CN" sz="1600" b="0" i="0" u="none" strike="noStrike" cap="none" normalizeH="0" baseline="0" dirty="0">
                <a:ln>
                  <a:noFill/>
                </a:ln>
                <a:solidFill>
                  <a:srgbClr val="6A8759"/>
                </a:solidFill>
                <a:effectLst/>
                <a:latin typeface="Consolas" panose="020B0609020204030204" pitchFamily="49" charset="0"/>
              </a:rPr>
              <a:t>s</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，类型为</a:t>
            </a:r>
            <a:r>
              <a:rPr kumimoji="0" lang="zh-CN" altLang="zh-CN" sz="1600" b="0" i="0" u="none" strike="noStrike" cap="none" normalizeH="0" baseline="0" dirty="0">
                <a:ln>
                  <a:noFill/>
                </a:ln>
                <a:solidFill>
                  <a:srgbClr val="6A8759"/>
                </a:solidFill>
                <a:effectLst/>
                <a:latin typeface="Consolas" panose="020B0609020204030204" pitchFamily="49" charset="0"/>
              </a:rPr>
              <a:t>int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verify</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：是否校验证书，类型为</a:t>
            </a:r>
            <a:r>
              <a:rPr kumimoji="0" lang="zh-CN" altLang="zh-CN" sz="1600" b="0" i="0" u="none" strike="noStrike" cap="none" normalizeH="0" baseline="0" dirty="0">
                <a:ln>
                  <a:noFill/>
                </a:ln>
                <a:solidFill>
                  <a:srgbClr val="6A8759"/>
                </a:solidFill>
                <a:effectLst/>
                <a:latin typeface="Consolas" panose="020B0609020204030204" pitchFamily="49" charset="0"/>
              </a:rPr>
              <a:t>bool</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返回值：一个</a:t>
            </a:r>
            <a:r>
              <a:rPr kumimoji="0" lang="zh-CN" altLang="zh-CN" sz="1600" b="0" i="0" u="none" strike="noStrike" cap="none" normalizeH="0" baseline="0" dirty="0">
                <a:ln>
                  <a:noFill/>
                </a:ln>
                <a:solidFill>
                  <a:srgbClr val="6A8759"/>
                </a:solidFill>
                <a:effectLst/>
                <a:latin typeface="Consolas" panose="020B0609020204030204" pitchFamily="49" charset="0"/>
              </a:rPr>
              <a:t>Response</a:t>
            </a: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对象，类型为</a:t>
            </a:r>
            <a:r>
              <a:rPr kumimoji="0" lang="zh-CN" altLang="zh-CN" sz="1600" b="0" i="0" u="none" strike="noStrike" cap="none" normalizeH="0" baseline="0" dirty="0">
                <a:ln>
                  <a:noFill/>
                </a:ln>
                <a:solidFill>
                  <a:srgbClr val="6A8759"/>
                </a:solidFill>
                <a:effectLst/>
                <a:latin typeface="Consolas" panose="020B0609020204030204" pitchFamily="49" charset="0"/>
              </a:rPr>
              <a:t>Response</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516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892221"/>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10.4.2 Response</a:t>
            </a:r>
            <a:r>
              <a:rPr lang="zh-CN" altLang="en-US" b="1" dirty="0">
                <a:solidFill>
                  <a:srgbClr val="354A5D"/>
                </a:solidFill>
                <a:latin typeface="微软雅黑" panose="020B0503020204020204" pitchFamily="34" charset="-122"/>
                <a:ea typeface="微软雅黑" panose="020B0503020204020204" pitchFamily="34" charset="-122"/>
              </a:rPr>
              <a:t>类</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730184"/>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5" name="表格 5">
            <a:extLst>
              <a:ext uri="{FF2B5EF4-FFF2-40B4-BE49-F238E27FC236}">
                <a16:creationId xmlns:a16="http://schemas.microsoft.com/office/drawing/2014/main" id="{CBF12B4E-D59A-461A-84F7-294AC2D9CF4F}"/>
              </a:ext>
            </a:extLst>
          </p:cNvPr>
          <p:cNvGraphicFramePr>
            <a:graphicFrameLocks noGrp="1"/>
          </p:cNvGraphicFramePr>
          <p:nvPr>
            <p:extLst>
              <p:ext uri="{D42A27DB-BD31-4B8C-83A1-F6EECF244321}">
                <p14:modId xmlns:p14="http://schemas.microsoft.com/office/powerpoint/2010/main" val="236333549"/>
              </p:ext>
            </p:extLst>
          </p:nvPr>
        </p:nvGraphicFramePr>
        <p:xfrm>
          <a:off x="1305165" y="1896073"/>
          <a:ext cx="9934336" cy="2966720"/>
        </p:xfrm>
        <a:graphic>
          <a:graphicData uri="http://schemas.openxmlformats.org/drawingml/2006/table">
            <a:tbl>
              <a:tblPr firstRow="1" bandRow="1">
                <a:tableStyleId>{F5AB1C69-6EDB-4FF4-983F-18BD219EF322}</a:tableStyleId>
              </a:tblPr>
              <a:tblGrid>
                <a:gridCol w="2031593">
                  <a:extLst>
                    <a:ext uri="{9D8B030D-6E8A-4147-A177-3AD203B41FA5}">
                      <a16:colId xmlns:a16="http://schemas.microsoft.com/office/drawing/2014/main" val="2529114962"/>
                    </a:ext>
                  </a:extLst>
                </a:gridCol>
                <a:gridCol w="7902743">
                  <a:extLst>
                    <a:ext uri="{9D8B030D-6E8A-4147-A177-3AD203B41FA5}">
                      <a16:colId xmlns:a16="http://schemas.microsoft.com/office/drawing/2014/main" val="3281852527"/>
                    </a:ext>
                  </a:extLst>
                </a:gridCol>
              </a:tblGrid>
              <a:tr h="370840">
                <a:tc>
                  <a:txBody>
                    <a:bodyPr/>
                    <a:lstStyle/>
                    <a:p>
                      <a:r>
                        <a:rPr lang="zh-CN" altLang="en-US" dirty="0"/>
                        <a:t>字段</a:t>
                      </a:r>
                      <a:r>
                        <a:rPr lang="en-US" altLang="zh-CN" dirty="0"/>
                        <a:t>/</a:t>
                      </a:r>
                      <a:r>
                        <a:rPr lang="zh-CN" altLang="en-US" dirty="0"/>
                        <a:t>属性</a:t>
                      </a:r>
                    </a:p>
                  </a:txBody>
                  <a:tcPr/>
                </a:tc>
                <a:tc>
                  <a:txBody>
                    <a:bodyPr/>
                    <a:lstStyle/>
                    <a:p>
                      <a:r>
                        <a:rPr lang="zh-CN" altLang="en-US" dirty="0"/>
                        <a:t>说明</a:t>
                      </a:r>
                    </a:p>
                  </a:txBody>
                  <a:tcPr/>
                </a:tc>
                <a:extLst>
                  <a:ext uri="{0D108BD9-81ED-4DB2-BD59-A6C34878D82A}">
                    <a16:rowId xmlns:a16="http://schemas.microsoft.com/office/drawing/2014/main" val="3129356351"/>
                  </a:ext>
                </a:extLst>
              </a:tr>
              <a:tr h="370840">
                <a:tc>
                  <a:txBody>
                    <a:bodyPr/>
                    <a:lstStyle/>
                    <a:p>
                      <a:r>
                        <a:rPr lang="en-US" altLang="zh-CN" b="1" dirty="0">
                          <a:solidFill>
                            <a:schemeClr val="accent2">
                              <a:lumMod val="75000"/>
                            </a:schemeClr>
                          </a:solidFill>
                        </a:rPr>
                        <a:t>cookies</a:t>
                      </a:r>
                      <a:endParaRPr lang="zh-CN" altLang="en-US" b="1" dirty="0">
                        <a:solidFill>
                          <a:schemeClr val="accent2">
                            <a:lumMod val="75000"/>
                          </a:schemeClr>
                        </a:solidFill>
                      </a:endParaRPr>
                    </a:p>
                  </a:txBody>
                  <a:tcPr/>
                </a:tc>
                <a:tc>
                  <a:txBody>
                    <a:bodyPr/>
                    <a:lstStyle/>
                    <a:p>
                      <a:r>
                        <a:rPr lang="zh-CN" altLang="en-US" dirty="0"/>
                        <a:t>服务器返回的</a:t>
                      </a:r>
                      <a:r>
                        <a:rPr lang="en-US" altLang="zh-CN" dirty="0"/>
                        <a:t>cookies</a:t>
                      </a:r>
                      <a:endParaRPr lang="zh-CN" altLang="en-US" dirty="0"/>
                    </a:p>
                  </a:txBody>
                  <a:tcPr/>
                </a:tc>
                <a:extLst>
                  <a:ext uri="{0D108BD9-81ED-4DB2-BD59-A6C34878D82A}">
                    <a16:rowId xmlns:a16="http://schemas.microsoft.com/office/drawing/2014/main" val="879336038"/>
                  </a:ext>
                </a:extLst>
              </a:tr>
              <a:tr h="370840">
                <a:tc>
                  <a:txBody>
                    <a:bodyPr/>
                    <a:lstStyle/>
                    <a:p>
                      <a:r>
                        <a:rPr lang="en-US" altLang="zh-CN" b="1" dirty="0">
                          <a:solidFill>
                            <a:schemeClr val="accent2">
                              <a:lumMod val="75000"/>
                            </a:schemeClr>
                          </a:solidFill>
                        </a:rPr>
                        <a:t>encoding</a:t>
                      </a:r>
                      <a:endParaRPr lang="zh-CN" altLang="en-US" b="1" dirty="0">
                        <a:solidFill>
                          <a:schemeClr val="accent2">
                            <a:lumMod val="75000"/>
                          </a:schemeClr>
                        </a:solidFill>
                      </a:endParaRPr>
                    </a:p>
                  </a:txBody>
                  <a:tcPr/>
                </a:tc>
                <a:tc>
                  <a:txBody>
                    <a:bodyPr/>
                    <a:lstStyle/>
                    <a:p>
                      <a:r>
                        <a:rPr lang="zh-CN" altLang="en-US" dirty="0"/>
                        <a:t>报文的编码</a:t>
                      </a:r>
                    </a:p>
                  </a:txBody>
                  <a:tcPr/>
                </a:tc>
                <a:extLst>
                  <a:ext uri="{0D108BD9-81ED-4DB2-BD59-A6C34878D82A}">
                    <a16:rowId xmlns:a16="http://schemas.microsoft.com/office/drawing/2014/main" val="2781983537"/>
                  </a:ext>
                </a:extLst>
              </a:tr>
              <a:tr h="370840">
                <a:tc>
                  <a:txBody>
                    <a:bodyPr/>
                    <a:lstStyle/>
                    <a:p>
                      <a:r>
                        <a:rPr lang="en-US" altLang="zh-CN" dirty="0"/>
                        <a:t>headers</a:t>
                      </a:r>
                      <a:endParaRPr lang="zh-CN" altLang="en-US" dirty="0"/>
                    </a:p>
                  </a:txBody>
                  <a:tcPr/>
                </a:tc>
                <a:tc>
                  <a:txBody>
                    <a:bodyPr/>
                    <a:lstStyle/>
                    <a:p>
                      <a:r>
                        <a:rPr lang="zh-CN" altLang="en-US" dirty="0"/>
                        <a:t>响应头</a:t>
                      </a:r>
                    </a:p>
                  </a:txBody>
                  <a:tcPr/>
                </a:tc>
                <a:extLst>
                  <a:ext uri="{0D108BD9-81ED-4DB2-BD59-A6C34878D82A}">
                    <a16:rowId xmlns:a16="http://schemas.microsoft.com/office/drawing/2014/main" val="99366690"/>
                  </a:ext>
                </a:extLst>
              </a:tr>
              <a:tr h="370840">
                <a:tc>
                  <a:txBody>
                    <a:bodyPr/>
                    <a:lstStyle/>
                    <a:p>
                      <a:r>
                        <a:rPr lang="en-US" altLang="zh-CN" dirty="0" err="1"/>
                        <a:t>statu_code</a:t>
                      </a:r>
                      <a:endParaRPr lang="zh-CN" altLang="en-US" dirty="0"/>
                    </a:p>
                  </a:txBody>
                  <a:tcPr/>
                </a:tc>
                <a:tc>
                  <a:txBody>
                    <a:bodyPr/>
                    <a:lstStyle/>
                    <a:p>
                      <a:r>
                        <a:rPr lang="zh-CN" altLang="en-US" dirty="0"/>
                        <a:t>响应状态码</a:t>
                      </a:r>
                    </a:p>
                  </a:txBody>
                  <a:tcPr/>
                </a:tc>
                <a:extLst>
                  <a:ext uri="{0D108BD9-81ED-4DB2-BD59-A6C34878D82A}">
                    <a16:rowId xmlns:a16="http://schemas.microsoft.com/office/drawing/2014/main" val="334923357"/>
                  </a:ext>
                </a:extLst>
              </a:tr>
              <a:tr h="370840">
                <a:tc>
                  <a:txBody>
                    <a:bodyPr/>
                    <a:lstStyle/>
                    <a:p>
                      <a:r>
                        <a:rPr lang="en-US" altLang="zh-CN" dirty="0"/>
                        <a:t>elapsed</a:t>
                      </a:r>
                      <a:endParaRPr lang="zh-CN" altLang="en-US" dirty="0"/>
                    </a:p>
                  </a:txBody>
                  <a:tcPr/>
                </a:tc>
                <a:tc>
                  <a:txBody>
                    <a:bodyPr/>
                    <a:lstStyle/>
                    <a:p>
                      <a:r>
                        <a:rPr lang="zh-CN" altLang="en-US" dirty="0"/>
                        <a:t>发送请求到接受响应的耗时</a:t>
                      </a:r>
                    </a:p>
                  </a:txBody>
                  <a:tcPr/>
                </a:tc>
                <a:extLst>
                  <a:ext uri="{0D108BD9-81ED-4DB2-BD59-A6C34878D82A}">
                    <a16:rowId xmlns:a16="http://schemas.microsoft.com/office/drawing/2014/main" val="1406760865"/>
                  </a:ext>
                </a:extLst>
              </a:tr>
              <a:tr h="370840">
                <a:tc>
                  <a:txBody>
                    <a:bodyPr/>
                    <a:lstStyle/>
                    <a:p>
                      <a:r>
                        <a:rPr lang="en-US" altLang="zh-CN" b="1" dirty="0">
                          <a:solidFill>
                            <a:schemeClr val="accent2">
                              <a:lumMod val="75000"/>
                            </a:schemeClr>
                          </a:solidFill>
                        </a:rPr>
                        <a:t>text</a:t>
                      </a:r>
                      <a:endParaRPr lang="zh-CN" altLang="en-US" b="1" dirty="0">
                        <a:solidFill>
                          <a:schemeClr val="accent2">
                            <a:lumMod val="75000"/>
                          </a:schemeClr>
                        </a:solidFill>
                      </a:endParaRPr>
                    </a:p>
                  </a:txBody>
                  <a:tcPr/>
                </a:tc>
                <a:tc>
                  <a:txBody>
                    <a:bodyPr/>
                    <a:lstStyle/>
                    <a:p>
                      <a:r>
                        <a:rPr lang="zh-CN" altLang="en-US" dirty="0"/>
                        <a:t>解码后的报文主体</a:t>
                      </a:r>
                    </a:p>
                  </a:txBody>
                  <a:tcPr/>
                </a:tc>
                <a:extLst>
                  <a:ext uri="{0D108BD9-81ED-4DB2-BD59-A6C34878D82A}">
                    <a16:rowId xmlns:a16="http://schemas.microsoft.com/office/drawing/2014/main" val="1684579589"/>
                  </a:ext>
                </a:extLst>
              </a:tr>
              <a:tr h="370840">
                <a:tc>
                  <a:txBody>
                    <a:bodyPr/>
                    <a:lstStyle/>
                    <a:p>
                      <a:r>
                        <a:rPr lang="en-US" altLang="zh-CN" b="1" dirty="0">
                          <a:solidFill>
                            <a:schemeClr val="accent2">
                              <a:lumMod val="75000"/>
                            </a:schemeClr>
                          </a:solidFill>
                        </a:rPr>
                        <a:t>content</a:t>
                      </a:r>
                      <a:endParaRPr lang="zh-CN" altLang="en-US" b="1" dirty="0">
                        <a:solidFill>
                          <a:schemeClr val="accent2">
                            <a:lumMod val="75000"/>
                          </a:schemeClr>
                        </a:solidFill>
                      </a:endParaRPr>
                    </a:p>
                  </a:txBody>
                  <a:tcPr/>
                </a:tc>
                <a:tc>
                  <a:txBody>
                    <a:bodyPr/>
                    <a:lstStyle/>
                    <a:p>
                      <a:r>
                        <a:rPr lang="en-US" altLang="zh-CN" dirty="0"/>
                        <a:t>HTTP</a:t>
                      </a:r>
                      <a:r>
                        <a:rPr lang="zh-CN" altLang="en-US" dirty="0"/>
                        <a:t>响应内容的二进制形式</a:t>
                      </a:r>
                    </a:p>
                  </a:txBody>
                  <a:tcPr/>
                </a:tc>
                <a:extLst>
                  <a:ext uri="{0D108BD9-81ED-4DB2-BD59-A6C34878D82A}">
                    <a16:rowId xmlns:a16="http://schemas.microsoft.com/office/drawing/2014/main" val="1948503714"/>
                  </a:ext>
                </a:extLst>
              </a:tr>
            </a:tbl>
          </a:graphicData>
        </a:graphic>
      </p:graphicFrame>
      <p:graphicFrame>
        <p:nvGraphicFramePr>
          <p:cNvPr id="2" name="表格 2">
            <a:extLst>
              <a:ext uri="{FF2B5EF4-FFF2-40B4-BE49-F238E27FC236}">
                <a16:creationId xmlns:a16="http://schemas.microsoft.com/office/drawing/2014/main" id="{3917064A-008C-45E4-B2B1-CECD9757656D}"/>
              </a:ext>
            </a:extLst>
          </p:cNvPr>
          <p:cNvGraphicFramePr>
            <a:graphicFrameLocks noGrp="1"/>
          </p:cNvGraphicFramePr>
          <p:nvPr>
            <p:extLst>
              <p:ext uri="{D42A27DB-BD31-4B8C-83A1-F6EECF244321}">
                <p14:modId xmlns:p14="http://schemas.microsoft.com/office/powerpoint/2010/main" val="3551131999"/>
              </p:ext>
            </p:extLst>
          </p:nvPr>
        </p:nvGraphicFramePr>
        <p:xfrm>
          <a:off x="1305165" y="5141271"/>
          <a:ext cx="9934336" cy="741680"/>
        </p:xfrm>
        <a:graphic>
          <a:graphicData uri="http://schemas.openxmlformats.org/drawingml/2006/table">
            <a:tbl>
              <a:tblPr firstRow="1" bandRow="1">
                <a:tableStyleId>{F5AB1C69-6EDB-4FF4-983F-18BD219EF322}</a:tableStyleId>
              </a:tblPr>
              <a:tblGrid>
                <a:gridCol w="1189382">
                  <a:extLst>
                    <a:ext uri="{9D8B030D-6E8A-4147-A177-3AD203B41FA5}">
                      <a16:colId xmlns:a16="http://schemas.microsoft.com/office/drawing/2014/main" val="3523472610"/>
                    </a:ext>
                  </a:extLst>
                </a:gridCol>
                <a:gridCol w="1243264">
                  <a:extLst>
                    <a:ext uri="{9D8B030D-6E8A-4147-A177-3AD203B41FA5}">
                      <a16:colId xmlns:a16="http://schemas.microsoft.com/office/drawing/2014/main" val="3847252999"/>
                    </a:ext>
                  </a:extLst>
                </a:gridCol>
                <a:gridCol w="5018106">
                  <a:extLst>
                    <a:ext uri="{9D8B030D-6E8A-4147-A177-3AD203B41FA5}">
                      <a16:colId xmlns:a16="http://schemas.microsoft.com/office/drawing/2014/main" val="3605756864"/>
                    </a:ext>
                  </a:extLst>
                </a:gridCol>
                <a:gridCol w="2483584">
                  <a:extLst>
                    <a:ext uri="{9D8B030D-6E8A-4147-A177-3AD203B41FA5}">
                      <a16:colId xmlns:a16="http://schemas.microsoft.com/office/drawing/2014/main" val="3154390172"/>
                    </a:ext>
                  </a:extLst>
                </a:gridCol>
              </a:tblGrid>
              <a:tr h="370840">
                <a:tc>
                  <a:txBody>
                    <a:bodyPr/>
                    <a:lstStyle/>
                    <a:p>
                      <a:pPr algn="ctr"/>
                      <a:r>
                        <a:rPr lang="zh-CN" altLang="en-US" dirty="0"/>
                        <a:t>方法</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361389146"/>
                  </a:ext>
                </a:extLst>
              </a:tr>
              <a:tr h="370840">
                <a:tc>
                  <a:txBody>
                    <a:bodyPr/>
                    <a:lstStyle/>
                    <a:p>
                      <a:r>
                        <a:rPr lang="en-US" altLang="zh-CN" b="1" dirty="0">
                          <a:solidFill>
                            <a:schemeClr val="accent2">
                              <a:lumMod val="75000"/>
                            </a:schemeClr>
                          </a:solidFill>
                        </a:rPr>
                        <a:t>json()</a:t>
                      </a:r>
                      <a:endParaRPr lang="zh-CN" altLang="en-US" b="1" dirty="0">
                        <a:solidFill>
                          <a:schemeClr val="accent2">
                            <a:lumMod val="75000"/>
                          </a:schemeClr>
                        </a:solidFill>
                      </a:endParaRPr>
                    </a:p>
                  </a:txBody>
                  <a:tcPr/>
                </a:tc>
                <a:tc>
                  <a:txBody>
                    <a:bodyPr/>
                    <a:lstStyle/>
                    <a:p>
                      <a:r>
                        <a:rPr lang="zh-CN" altLang="en-US" dirty="0"/>
                        <a:t>无</a:t>
                      </a:r>
                    </a:p>
                  </a:txBody>
                  <a:tcPr/>
                </a:tc>
                <a:tc>
                  <a:txBody>
                    <a:bodyPr/>
                    <a:lstStyle/>
                    <a:p>
                      <a:r>
                        <a:rPr lang="zh-CN" altLang="en-US" dirty="0"/>
                        <a:t>将</a:t>
                      </a:r>
                      <a:r>
                        <a:rPr lang="en-US" altLang="zh-CN" dirty="0"/>
                        <a:t>Response</a:t>
                      </a:r>
                      <a:r>
                        <a:rPr lang="zh-CN" altLang="en-US" dirty="0"/>
                        <a:t>对象的内容解析成</a:t>
                      </a:r>
                      <a:r>
                        <a:rPr lang="en-US" altLang="zh-CN" dirty="0"/>
                        <a:t>json</a:t>
                      </a:r>
                      <a:r>
                        <a:rPr lang="zh-CN" altLang="en-US" dirty="0"/>
                        <a:t>格式的数据</a:t>
                      </a:r>
                    </a:p>
                  </a:txBody>
                  <a:tcPr/>
                </a:tc>
                <a:tc>
                  <a:txBody>
                    <a:bodyPr/>
                    <a:lstStyle/>
                    <a:p>
                      <a:r>
                        <a:rPr lang="zh-CN" altLang="en-US" dirty="0"/>
                        <a:t>解析后的</a:t>
                      </a:r>
                      <a:r>
                        <a:rPr lang="en-US" altLang="zh-CN" dirty="0"/>
                        <a:t>json</a:t>
                      </a:r>
                      <a:r>
                        <a:rPr lang="zh-CN" altLang="en-US" dirty="0"/>
                        <a:t>数据</a:t>
                      </a:r>
                    </a:p>
                  </a:txBody>
                  <a:tcPr/>
                </a:tc>
                <a:extLst>
                  <a:ext uri="{0D108BD9-81ED-4DB2-BD59-A6C34878D82A}">
                    <a16:rowId xmlns:a16="http://schemas.microsoft.com/office/drawing/2014/main" val="3635756206"/>
                  </a:ext>
                </a:extLst>
              </a:tr>
            </a:tbl>
          </a:graphicData>
        </a:graphic>
      </p:graphicFrame>
    </p:spTree>
    <p:extLst>
      <p:ext uri="{BB962C8B-B14F-4D97-AF65-F5344CB8AC3E}">
        <p14:creationId xmlns:p14="http://schemas.microsoft.com/office/powerpoint/2010/main" val="9519799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993433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10.5 BeautifulSoup4</a:t>
            </a:r>
            <a:r>
              <a:rPr lang="zh-CN" altLang="en-US" b="1" dirty="0">
                <a:solidFill>
                  <a:srgbClr val="354A5D"/>
                </a:solidFill>
                <a:latin typeface="微软雅黑" panose="020B0503020204020204" pitchFamily="34" charset="-122"/>
                <a:ea typeface="微软雅黑" panose="020B0503020204020204" pitchFamily="34" charset="-122"/>
              </a:rPr>
              <a:t>模块</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B6E965F9-9331-447F-952A-7A96A00E82CC}"/>
              </a:ext>
            </a:extLst>
          </p:cNvPr>
          <p:cNvSpPr>
            <a:spLocks noChangeArrowheads="1"/>
          </p:cNvSpPr>
          <p:nvPr/>
        </p:nvSpPr>
        <p:spPr bwMode="auto">
          <a:xfrm>
            <a:off x="1305165" y="2214912"/>
            <a:ext cx="9934337" cy="31591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eaLnBrk="0" fontAlgn="base" hangingPunct="0">
              <a:spcBef>
                <a:spcPct val="0"/>
              </a:spcBef>
              <a:spcAft>
                <a:spcPct val="0"/>
              </a:spcAft>
            </a:pPr>
            <a:r>
              <a:rPr lang="zh-CN" altLang="zh-CN" sz="1600" dirty="0">
                <a:solidFill>
                  <a:srgbClr val="808080"/>
                </a:solidFill>
                <a:latin typeface="Adobe 宋体 Std L" panose="02020300000000000000" pitchFamily="18" charset="-122"/>
                <a:ea typeface="Adobe 宋体 Std L" panose="02020300000000000000" pitchFamily="18" charset="-122"/>
              </a:rPr>
              <a:t># 创建一个</a:t>
            </a:r>
            <a:r>
              <a:rPr lang="zh-CN" altLang="zh-CN" sz="1600" dirty="0">
                <a:solidFill>
                  <a:srgbClr val="808080"/>
                </a:solidFill>
                <a:latin typeface="Consolas" panose="020B0609020204030204" pitchFamily="49" charset="0"/>
                <a:ea typeface="Adobe 宋体 Std L" panose="02020300000000000000" pitchFamily="18" charset="-122"/>
              </a:rPr>
              <a:t>BeautifulSoup</a:t>
            </a:r>
            <a:r>
              <a:rPr lang="zh-CN" altLang="zh-CN" sz="1600" dirty="0">
                <a:solidFill>
                  <a:srgbClr val="808080"/>
                </a:solidFill>
                <a:latin typeface="Adobe 宋体 Std L" panose="02020300000000000000" pitchFamily="18" charset="-122"/>
                <a:ea typeface="Adobe 宋体 Std L" panose="02020300000000000000" pitchFamily="18" charset="-122"/>
              </a:rPr>
              <a:t>对象</a:t>
            </a:r>
            <a:br>
              <a:rPr lang="zh-CN" altLang="zh-CN" sz="1600" dirty="0">
                <a:solidFill>
                  <a:srgbClr val="808080"/>
                </a:solidFill>
                <a:latin typeface="Adobe 宋体 Std L" panose="02020300000000000000" pitchFamily="18" charset="-122"/>
                <a:ea typeface="Adobe 宋体 Std L" panose="02020300000000000000" pitchFamily="18" charset="-122"/>
              </a:rPr>
            </a:br>
            <a:r>
              <a:rPr lang="zh-CN" altLang="zh-CN" sz="1600" dirty="0">
                <a:solidFill>
                  <a:srgbClr val="808080"/>
                </a:solidFill>
                <a:latin typeface="Adobe 宋体 Std L" panose="02020300000000000000" pitchFamily="18" charset="-122"/>
                <a:ea typeface="Adobe 宋体 Std L" panose="02020300000000000000" pitchFamily="18" charset="-122"/>
              </a:rPr>
              <a:t># 语法</a:t>
            </a:r>
            <a:br>
              <a:rPr kumimoji="0" lang="zh-CN" altLang="zh-CN" sz="1600" b="0" i="0" u="none" strike="noStrike" cap="none" normalizeH="0" baseline="0" dirty="0">
                <a:ln>
                  <a:noFill/>
                </a:ln>
                <a:solidFill>
                  <a:srgbClr val="808080"/>
                </a:solidFill>
                <a:effectLst/>
                <a:latin typeface="Adobe Gothic Std B" panose="020B0800000000000000" pitchFamily="34" charset="-128"/>
                <a:ea typeface="Adobe Gothic Std B" panose="020B0800000000000000" pitchFamily="34" charset="-128"/>
              </a:rPr>
            </a:br>
            <a:r>
              <a:rPr kumimoji="0" lang="zh-CN" altLang="zh-CN" sz="1600" b="0" i="0" u="none" strike="noStrike" cap="none" normalizeH="0" baseline="0" dirty="0">
                <a:ln>
                  <a:noFill/>
                </a:ln>
                <a:solidFill>
                  <a:srgbClr val="A9B7C6"/>
                </a:solidFill>
                <a:effectLst/>
                <a:latin typeface="Consolas" panose="020B0609020204030204" pitchFamily="49" charset="0"/>
              </a:rPr>
              <a:t>BeautifulSoup(</a:t>
            </a:r>
            <a:r>
              <a:rPr kumimoji="0" lang="zh-CN" altLang="zh-CN" sz="1600" b="0" i="0" u="none" strike="noStrike" cap="none" normalizeH="0" baseline="0" dirty="0">
                <a:ln>
                  <a:noFill/>
                </a:ln>
                <a:solidFill>
                  <a:srgbClr val="AA4926"/>
                </a:solidFill>
                <a:effectLst/>
                <a:latin typeface="Consolas" panose="020B0609020204030204" pitchFamily="49" charset="0"/>
              </a:rPr>
              <a:t>markup</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6A8759"/>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A4926"/>
                </a:solidFill>
                <a:effectLst/>
                <a:latin typeface="Consolas" panose="020B0609020204030204" pitchFamily="49" charset="0"/>
              </a:rPr>
              <a:t>features</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None</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Adobe 宋体 Std L" panose="02020300000000000000" pitchFamily="18" charset="-122"/>
                <a:ea typeface="Adobe 宋体 Std L" panose="02020300000000000000" pitchFamily="18" charset="-122"/>
              </a:rPr>
              <a:t>参数：</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markup</a:t>
            </a:r>
            <a:r>
              <a:rPr lang="zh-CN" altLang="zh-CN" sz="1600" dirty="0">
                <a:solidFill>
                  <a:srgbClr val="6A8759"/>
                </a:solidFill>
                <a:latin typeface="Adobe 宋体 Std L" panose="02020300000000000000" pitchFamily="18" charset="-122"/>
                <a:ea typeface="Adobe 宋体 Std L" panose="02020300000000000000" pitchFamily="18" charset="-122"/>
              </a:rPr>
              <a:t>：标记语言代码，类型为</a:t>
            </a:r>
            <a:r>
              <a:rPr kumimoji="0" lang="zh-CN" altLang="zh-CN" sz="1600" b="0" i="0" u="none" strike="noStrike" cap="none" normalizeH="0" baseline="0" dirty="0">
                <a:ln>
                  <a:noFill/>
                </a:ln>
                <a:solidFill>
                  <a:srgbClr val="6A8759"/>
                </a:solidFill>
                <a:effectLst/>
                <a:latin typeface="Consolas" panose="020B0609020204030204" pitchFamily="49" charset="0"/>
              </a:rPr>
              <a:t>str</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    featurs</a:t>
            </a:r>
            <a:r>
              <a:rPr lang="zh-CN" altLang="zh-CN" sz="1600" dirty="0">
                <a:solidFill>
                  <a:srgbClr val="6A8759"/>
                </a:solidFill>
                <a:latin typeface="Adobe 宋体 Std L" panose="02020300000000000000" pitchFamily="18" charset="-122"/>
                <a:ea typeface="Adobe 宋体 Std L" panose="02020300000000000000" pitchFamily="18" charset="-122"/>
              </a:rPr>
              <a:t>：标记语言类型</a:t>
            </a:r>
            <a:r>
              <a:rPr lang="zh-CN" altLang="en-US" sz="1600" dirty="0">
                <a:solidFill>
                  <a:srgbClr val="6A8759"/>
                </a:solidFill>
                <a:latin typeface="Adobe 宋体 Std L" panose="02020300000000000000" pitchFamily="18" charset="-122"/>
                <a:ea typeface="Adobe 宋体 Std L" panose="02020300000000000000" pitchFamily="18" charset="-122"/>
              </a:rPr>
              <a:t>，解析</a:t>
            </a:r>
            <a:r>
              <a:rPr lang="en-US" altLang="zh-CN" sz="1600" dirty="0">
                <a:solidFill>
                  <a:srgbClr val="6A8759"/>
                </a:solidFill>
                <a:latin typeface="Consolas" panose="020B0609020204030204" pitchFamily="49" charset="0"/>
              </a:rPr>
              <a:t>HTML</a:t>
            </a:r>
            <a:r>
              <a:rPr lang="zh-CN" altLang="en-US" sz="1600" dirty="0">
                <a:solidFill>
                  <a:srgbClr val="6A8759"/>
                </a:solidFill>
                <a:latin typeface="Adobe 宋体 Std L" panose="02020300000000000000" pitchFamily="18" charset="-122"/>
                <a:ea typeface="Adobe 宋体 Std L" panose="02020300000000000000" pitchFamily="18" charset="-122"/>
              </a:rPr>
              <a:t>时，传入</a:t>
            </a:r>
            <a:r>
              <a:rPr lang="en-US" altLang="zh-CN" sz="1600" dirty="0">
                <a:solidFill>
                  <a:srgbClr val="6A8759"/>
                </a:solidFill>
                <a:latin typeface="Consolas" panose="020B0609020204030204" pitchFamily="49" charset="0"/>
              </a:rPr>
              <a:t>'</a:t>
            </a:r>
            <a:r>
              <a:rPr lang="en-US" altLang="zh-CN" sz="1600" dirty="0" err="1">
                <a:solidFill>
                  <a:srgbClr val="6A8759"/>
                </a:solidFill>
                <a:latin typeface="Consolas" panose="020B0609020204030204" pitchFamily="49" charset="0"/>
              </a:rPr>
              <a:t>html.parser</a:t>
            </a:r>
            <a:r>
              <a:rPr lang="en-US" altLang="zh-CN" sz="1600" dirty="0">
                <a:solidFill>
                  <a:srgbClr val="6A8759"/>
                </a:solidFill>
                <a:latin typeface="Consolas" panose="020B0609020204030204" pitchFamily="49" charset="0"/>
              </a:rPr>
              <a:t>'</a:t>
            </a:r>
          </a:p>
          <a:p>
            <a:pPr lvl="0" eaLnBrk="0" fontAlgn="base" hangingPunct="0">
              <a:spcBef>
                <a:spcPct val="0"/>
              </a:spcBef>
              <a:spcAft>
                <a:spcPct val="0"/>
              </a:spcAft>
            </a:pPr>
            <a:r>
              <a:rPr lang="zh-CN" altLang="zh-CN" sz="1600" dirty="0">
                <a:solidFill>
                  <a:srgbClr val="6A8759"/>
                </a:solidFill>
                <a:latin typeface="Adobe 宋体 Std L" panose="02020300000000000000" pitchFamily="18" charset="-122"/>
                <a:ea typeface="Adobe 宋体 Std L" panose="02020300000000000000" pitchFamily="18" charset="-122"/>
              </a:rPr>
              <a:t>返回值：一个</a:t>
            </a:r>
            <a:r>
              <a:rPr kumimoji="0" lang="zh-CN" altLang="zh-CN" sz="1600" b="0" i="0" u="none" strike="noStrike" cap="none" normalizeH="0" baseline="0" dirty="0">
                <a:ln>
                  <a:noFill/>
                </a:ln>
                <a:solidFill>
                  <a:srgbClr val="6A8759"/>
                </a:solidFill>
                <a:effectLst/>
                <a:latin typeface="Consolas" panose="020B0609020204030204" pitchFamily="49" charset="0"/>
              </a:rPr>
              <a:t>BeautifulSoup</a:t>
            </a:r>
            <a:r>
              <a:rPr lang="zh-CN" altLang="zh-CN" sz="1600" dirty="0">
                <a:solidFill>
                  <a:srgbClr val="6A8759"/>
                </a:solidFill>
                <a:latin typeface="Adobe 宋体 Std L" panose="02020300000000000000" pitchFamily="18" charset="-122"/>
                <a:ea typeface="Adobe 宋体 Std L" panose="02020300000000000000" pitchFamily="18" charset="-122"/>
              </a:rPr>
              <a:t>对象</a:t>
            </a:r>
            <a:br>
              <a:rPr kumimoji="0" lang="zh-CN" altLang="zh-CN" sz="1600" b="0" i="0" u="none" strike="noStrike" cap="none" normalizeH="0" baseline="0" dirty="0">
                <a:ln>
                  <a:noFill/>
                </a:ln>
                <a:solidFill>
                  <a:srgbClr val="6A8759"/>
                </a:solidFill>
                <a:effectLst/>
                <a:latin typeface="Consolas" panose="020B0609020204030204" pitchFamily="49" charset="0"/>
              </a:rPr>
            </a:br>
            <a:r>
              <a:rPr kumimoji="0" lang="zh-CN" altLang="zh-CN" sz="1600" b="0" i="0" u="none" strike="noStrike" cap="none" normalizeH="0" baseline="0" dirty="0">
                <a:ln>
                  <a:noFill/>
                </a:ln>
                <a:solidFill>
                  <a:srgbClr val="6A8759"/>
                </a:solidFill>
                <a:effectLst/>
                <a:latin typeface="Consolas" panose="020B0609020204030204" pitchFamily="49" charset="0"/>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03508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993433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10.5.0 </a:t>
            </a:r>
            <a:r>
              <a:rPr lang="en-US" altLang="zh-CN" b="1" dirty="0" err="1">
                <a:solidFill>
                  <a:srgbClr val="354A5D"/>
                </a:solidFill>
                <a:latin typeface="微软雅黑" panose="020B0503020204020204" pitchFamily="34" charset="-122"/>
                <a:ea typeface="微软雅黑" panose="020B0503020204020204" pitchFamily="34" charset="-122"/>
              </a:rPr>
              <a:t>BeautifulSoup</a:t>
            </a:r>
            <a:r>
              <a:rPr lang="zh-CN" altLang="en-US" b="1" dirty="0">
                <a:solidFill>
                  <a:srgbClr val="354A5D"/>
                </a:solidFill>
                <a:latin typeface="微软雅黑" panose="020B0503020204020204" pitchFamily="34" charset="-122"/>
                <a:ea typeface="微软雅黑" panose="020B0503020204020204" pitchFamily="34" charset="-122"/>
              </a:rPr>
              <a:t>类属性（继承自</a:t>
            </a:r>
            <a:r>
              <a:rPr lang="en-US" altLang="zh-CN" b="1" dirty="0">
                <a:solidFill>
                  <a:srgbClr val="354A5D"/>
                </a:solidFill>
                <a:latin typeface="微软雅黑" panose="020B0503020204020204" pitchFamily="34" charset="-122"/>
                <a:ea typeface="微软雅黑" panose="020B0503020204020204" pitchFamily="34" charset="-122"/>
              </a:rPr>
              <a:t>Tag</a:t>
            </a:r>
            <a:r>
              <a:rPr lang="zh-CN" altLang="en-US" b="1" dirty="0">
                <a:solidFill>
                  <a:srgbClr val="354A5D"/>
                </a:solidFill>
                <a:latin typeface="微软雅黑" panose="020B0503020204020204" pitchFamily="34" charset="-122"/>
                <a:ea typeface="微软雅黑" panose="020B0503020204020204" pitchFamily="34" charset="-122"/>
              </a:rPr>
              <a:t>类）</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4">
            <a:extLst>
              <a:ext uri="{FF2B5EF4-FFF2-40B4-BE49-F238E27FC236}">
                <a16:creationId xmlns:a16="http://schemas.microsoft.com/office/drawing/2014/main" id="{5E2D1FF0-A82F-4811-869D-BFF1A4E6FB2B}"/>
              </a:ext>
            </a:extLst>
          </p:cNvPr>
          <p:cNvGraphicFramePr>
            <a:graphicFrameLocks noGrp="1"/>
          </p:cNvGraphicFramePr>
          <p:nvPr>
            <p:extLst>
              <p:ext uri="{D42A27DB-BD31-4B8C-83A1-F6EECF244321}">
                <p14:modId xmlns:p14="http://schemas.microsoft.com/office/powerpoint/2010/main" val="1070200335"/>
              </p:ext>
            </p:extLst>
          </p:nvPr>
        </p:nvGraphicFramePr>
        <p:xfrm>
          <a:off x="1305165" y="2323876"/>
          <a:ext cx="9934334" cy="1854200"/>
        </p:xfrm>
        <a:graphic>
          <a:graphicData uri="http://schemas.openxmlformats.org/drawingml/2006/table">
            <a:tbl>
              <a:tblPr firstRow="1" bandRow="1">
                <a:tableStyleId>{F5AB1C69-6EDB-4FF4-983F-18BD219EF322}</a:tableStyleId>
              </a:tblPr>
              <a:tblGrid>
                <a:gridCol w="1075248">
                  <a:extLst>
                    <a:ext uri="{9D8B030D-6E8A-4147-A177-3AD203B41FA5}">
                      <a16:colId xmlns:a16="http://schemas.microsoft.com/office/drawing/2014/main" val="3431493612"/>
                    </a:ext>
                  </a:extLst>
                </a:gridCol>
                <a:gridCol w="5680745">
                  <a:extLst>
                    <a:ext uri="{9D8B030D-6E8A-4147-A177-3AD203B41FA5}">
                      <a16:colId xmlns:a16="http://schemas.microsoft.com/office/drawing/2014/main" val="592451129"/>
                    </a:ext>
                  </a:extLst>
                </a:gridCol>
                <a:gridCol w="3178341">
                  <a:extLst>
                    <a:ext uri="{9D8B030D-6E8A-4147-A177-3AD203B41FA5}">
                      <a16:colId xmlns:a16="http://schemas.microsoft.com/office/drawing/2014/main" val="3748814836"/>
                    </a:ext>
                  </a:extLst>
                </a:gridCol>
              </a:tblGrid>
              <a:tr h="370840">
                <a:tc>
                  <a:txBody>
                    <a:bodyPr/>
                    <a:lstStyle/>
                    <a:p>
                      <a:pPr algn="ctr"/>
                      <a:r>
                        <a:rPr lang="zh-CN" altLang="en-US" dirty="0"/>
                        <a:t>属性</a:t>
                      </a:r>
                    </a:p>
                  </a:txBody>
                  <a:tcPr/>
                </a:tc>
                <a:tc>
                  <a:txBody>
                    <a:bodyPr/>
                    <a:lstStyle/>
                    <a:p>
                      <a:pPr algn="ctr"/>
                      <a:r>
                        <a:rPr lang="zh-CN" altLang="en-US" dirty="0"/>
                        <a:t>说明</a:t>
                      </a:r>
                    </a:p>
                  </a:txBody>
                  <a:tcPr/>
                </a:tc>
                <a:tc>
                  <a:txBody>
                    <a:bodyPr/>
                    <a:lstStyle/>
                    <a:p>
                      <a:pPr algn="ctr"/>
                      <a:r>
                        <a:rPr lang="zh-CN" altLang="en-US" dirty="0"/>
                        <a:t>类型</a:t>
                      </a:r>
                    </a:p>
                  </a:txBody>
                  <a:tcPr/>
                </a:tc>
                <a:extLst>
                  <a:ext uri="{0D108BD9-81ED-4DB2-BD59-A6C34878D82A}">
                    <a16:rowId xmlns:a16="http://schemas.microsoft.com/office/drawing/2014/main" val="2749977639"/>
                  </a:ext>
                </a:extLst>
              </a:tr>
              <a:tr h="370840">
                <a:tc>
                  <a:txBody>
                    <a:bodyPr/>
                    <a:lstStyle/>
                    <a:p>
                      <a:r>
                        <a:rPr lang="en-US" altLang="zh-CN" dirty="0"/>
                        <a:t>head</a:t>
                      </a:r>
                      <a:endParaRPr lang="zh-CN" altLang="en-US" dirty="0"/>
                    </a:p>
                  </a:txBody>
                  <a:tcPr/>
                </a:tc>
                <a:tc>
                  <a:txBody>
                    <a:bodyPr/>
                    <a:lstStyle/>
                    <a:p>
                      <a:r>
                        <a:rPr lang="en-US" altLang="zh-CN" dirty="0"/>
                        <a:t>HTML</a:t>
                      </a:r>
                      <a:r>
                        <a:rPr lang="zh-CN" altLang="en-US" dirty="0"/>
                        <a:t>页面的</a:t>
                      </a:r>
                      <a:r>
                        <a:rPr lang="en-US" altLang="zh-CN" dirty="0"/>
                        <a:t>&lt;head&gt;</a:t>
                      </a:r>
                      <a:r>
                        <a:rPr lang="zh-CN" altLang="en-US" dirty="0"/>
                        <a:t>内容</a:t>
                      </a:r>
                    </a:p>
                  </a:txBody>
                  <a:tcPr/>
                </a:tc>
                <a:tc>
                  <a:txBody>
                    <a:bodyPr/>
                    <a:lstStyle/>
                    <a:p>
                      <a:r>
                        <a:rPr lang="en-US" altLang="zh-CN" dirty="0"/>
                        <a:t>Tag</a:t>
                      </a:r>
                      <a:endParaRPr lang="zh-CN" altLang="en-US" dirty="0"/>
                    </a:p>
                  </a:txBody>
                  <a:tcPr/>
                </a:tc>
                <a:extLst>
                  <a:ext uri="{0D108BD9-81ED-4DB2-BD59-A6C34878D82A}">
                    <a16:rowId xmlns:a16="http://schemas.microsoft.com/office/drawing/2014/main" val="70851413"/>
                  </a:ext>
                </a:extLst>
              </a:tr>
              <a:tr h="370840">
                <a:tc>
                  <a:txBody>
                    <a:bodyPr/>
                    <a:lstStyle/>
                    <a:p>
                      <a:r>
                        <a:rPr lang="en-US" altLang="zh-CN" dirty="0"/>
                        <a:t>title</a:t>
                      </a:r>
                      <a:endParaRPr lang="zh-CN" altLang="en-US" dirty="0"/>
                    </a:p>
                  </a:txBody>
                  <a:tcPr/>
                </a:tc>
                <a:tc>
                  <a:txBody>
                    <a:bodyPr/>
                    <a:lstStyle/>
                    <a:p>
                      <a:r>
                        <a:rPr lang="en-US" altLang="zh-CN" dirty="0"/>
                        <a:t>HTML</a:t>
                      </a:r>
                      <a:r>
                        <a:rPr lang="zh-CN" altLang="en-US" dirty="0"/>
                        <a:t>页面的标题</a:t>
                      </a:r>
                    </a:p>
                  </a:txBody>
                  <a:tcPr/>
                </a:tc>
                <a:tc>
                  <a:txBody>
                    <a:bodyPr/>
                    <a:lstStyle/>
                    <a:p>
                      <a:r>
                        <a:rPr lang="en-US" altLang="zh-CN" dirty="0"/>
                        <a:t>Tag</a:t>
                      </a:r>
                      <a:endParaRPr lang="zh-CN" altLang="en-US" dirty="0"/>
                    </a:p>
                  </a:txBody>
                  <a:tcPr/>
                </a:tc>
                <a:extLst>
                  <a:ext uri="{0D108BD9-81ED-4DB2-BD59-A6C34878D82A}">
                    <a16:rowId xmlns:a16="http://schemas.microsoft.com/office/drawing/2014/main" val="1706735909"/>
                  </a:ext>
                </a:extLst>
              </a:tr>
              <a:tr h="370840">
                <a:tc>
                  <a:txBody>
                    <a:bodyPr/>
                    <a:lstStyle/>
                    <a:p>
                      <a:r>
                        <a:rPr lang="en-US" altLang="zh-CN" dirty="0"/>
                        <a:t>body</a:t>
                      </a:r>
                      <a:endParaRPr lang="zh-CN" altLang="en-US" dirty="0"/>
                    </a:p>
                  </a:txBody>
                  <a:tcPr/>
                </a:tc>
                <a:tc>
                  <a:txBody>
                    <a:bodyPr/>
                    <a:lstStyle/>
                    <a:p>
                      <a:r>
                        <a:rPr lang="en-US" altLang="zh-CN" dirty="0"/>
                        <a:t>HTML</a:t>
                      </a:r>
                      <a:r>
                        <a:rPr lang="zh-CN" altLang="en-US" dirty="0"/>
                        <a:t>页面的</a:t>
                      </a:r>
                      <a:r>
                        <a:rPr lang="en-US" altLang="zh-CN" dirty="0"/>
                        <a:t>&lt;body&gt;</a:t>
                      </a:r>
                      <a:r>
                        <a:rPr lang="zh-CN" altLang="en-US" dirty="0"/>
                        <a:t>内容</a:t>
                      </a:r>
                    </a:p>
                  </a:txBody>
                  <a:tcPr/>
                </a:tc>
                <a:tc>
                  <a:txBody>
                    <a:bodyPr/>
                    <a:lstStyle/>
                    <a:p>
                      <a:r>
                        <a:rPr lang="en-US" altLang="zh-CN" dirty="0"/>
                        <a:t>Tag</a:t>
                      </a:r>
                      <a:endParaRPr lang="zh-CN" altLang="en-US" dirty="0"/>
                    </a:p>
                  </a:txBody>
                  <a:tcPr/>
                </a:tc>
                <a:extLst>
                  <a:ext uri="{0D108BD9-81ED-4DB2-BD59-A6C34878D82A}">
                    <a16:rowId xmlns:a16="http://schemas.microsoft.com/office/drawing/2014/main" val="3232652850"/>
                  </a:ext>
                </a:extLst>
              </a:tr>
              <a:tr h="370840">
                <a:tc>
                  <a:txBody>
                    <a:bodyPr/>
                    <a:lstStyle/>
                    <a:p>
                      <a:r>
                        <a:rPr lang="en-US" altLang="zh-CN" dirty="0"/>
                        <a:t>p</a:t>
                      </a:r>
                      <a:endParaRPr lang="zh-CN" altLang="en-US" dirty="0"/>
                    </a:p>
                  </a:txBody>
                  <a:tcPr/>
                </a:tc>
                <a:tc>
                  <a:txBody>
                    <a:bodyPr/>
                    <a:lstStyle/>
                    <a:p>
                      <a:r>
                        <a:rPr lang="en-US" altLang="zh-CN" dirty="0"/>
                        <a:t>HTML</a:t>
                      </a:r>
                      <a:r>
                        <a:rPr lang="zh-CN" altLang="en-US" dirty="0"/>
                        <a:t>页面中第一个</a:t>
                      </a:r>
                      <a:r>
                        <a:rPr lang="en-US" altLang="zh-CN" dirty="0"/>
                        <a:t>&lt;p&gt;</a:t>
                      </a:r>
                      <a:r>
                        <a:rPr lang="zh-CN" altLang="en-US" dirty="0"/>
                        <a:t>内容</a:t>
                      </a:r>
                    </a:p>
                  </a:txBody>
                  <a:tcPr/>
                </a:tc>
                <a:tc>
                  <a:txBody>
                    <a:bodyPr/>
                    <a:lstStyle/>
                    <a:p>
                      <a:r>
                        <a:rPr lang="en-US" altLang="zh-CN" dirty="0"/>
                        <a:t>Tag</a:t>
                      </a:r>
                      <a:endParaRPr lang="zh-CN" altLang="en-US" dirty="0"/>
                    </a:p>
                  </a:txBody>
                  <a:tcPr/>
                </a:tc>
                <a:extLst>
                  <a:ext uri="{0D108BD9-81ED-4DB2-BD59-A6C34878D82A}">
                    <a16:rowId xmlns:a16="http://schemas.microsoft.com/office/drawing/2014/main" val="1995099053"/>
                  </a:ext>
                </a:extLst>
              </a:tr>
            </a:tbl>
          </a:graphicData>
        </a:graphic>
      </p:graphicFrame>
    </p:spTree>
    <p:extLst>
      <p:ext uri="{BB962C8B-B14F-4D97-AF65-F5344CB8AC3E}">
        <p14:creationId xmlns:p14="http://schemas.microsoft.com/office/powerpoint/2010/main" val="35441732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993433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10.5.1 </a:t>
            </a:r>
            <a:r>
              <a:rPr lang="en-US" altLang="zh-CN" b="1" dirty="0" err="1">
                <a:solidFill>
                  <a:srgbClr val="354A5D"/>
                </a:solidFill>
                <a:latin typeface="微软雅黑" panose="020B0503020204020204" pitchFamily="34" charset="-122"/>
                <a:ea typeface="微软雅黑" panose="020B0503020204020204" pitchFamily="34" charset="-122"/>
              </a:rPr>
              <a:t>BeautifulSoup</a:t>
            </a:r>
            <a:r>
              <a:rPr lang="zh-CN" altLang="en-US" b="1" dirty="0">
                <a:solidFill>
                  <a:srgbClr val="354A5D"/>
                </a:solidFill>
                <a:latin typeface="微软雅黑" panose="020B0503020204020204" pitchFamily="34" charset="-122"/>
                <a:ea typeface="微软雅黑" panose="020B0503020204020204" pitchFamily="34" charset="-122"/>
              </a:rPr>
              <a:t>类方法（继承自</a:t>
            </a:r>
            <a:r>
              <a:rPr lang="en-US" altLang="zh-CN" b="1" dirty="0">
                <a:solidFill>
                  <a:srgbClr val="354A5D"/>
                </a:solidFill>
                <a:latin typeface="微软雅黑" panose="020B0503020204020204" pitchFamily="34" charset="-122"/>
                <a:ea typeface="微软雅黑" panose="020B0503020204020204" pitchFamily="34" charset="-122"/>
              </a:rPr>
              <a:t>Tag</a:t>
            </a:r>
            <a:r>
              <a:rPr lang="zh-CN" altLang="en-US" b="1" dirty="0">
                <a:solidFill>
                  <a:srgbClr val="354A5D"/>
                </a:solidFill>
                <a:latin typeface="微软雅黑" panose="020B0503020204020204" pitchFamily="34" charset="-122"/>
                <a:ea typeface="微软雅黑" panose="020B0503020204020204" pitchFamily="34" charset="-122"/>
              </a:rPr>
              <a:t>类）</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6" name="表格 6">
            <a:extLst>
              <a:ext uri="{FF2B5EF4-FFF2-40B4-BE49-F238E27FC236}">
                <a16:creationId xmlns:a16="http://schemas.microsoft.com/office/drawing/2014/main" id="{5A8613CB-B118-490B-AFC6-F00B92961CF1}"/>
              </a:ext>
            </a:extLst>
          </p:cNvPr>
          <p:cNvGraphicFramePr>
            <a:graphicFrameLocks noGrp="1"/>
          </p:cNvGraphicFramePr>
          <p:nvPr>
            <p:extLst>
              <p:ext uri="{D42A27DB-BD31-4B8C-83A1-F6EECF244321}">
                <p14:modId xmlns:p14="http://schemas.microsoft.com/office/powerpoint/2010/main" val="1469745555"/>
              </p:ext>
            </p:extLst>
          </p:nvPr>
        </p:nvGraphicFramePr>
        <p:xfrm>
          <a:off x="1305166" y="2305829"/>
          <a:ext cx="9934336" cy="2565400"/>
        </p:xfrm>
        <a:graphic>
          <a:graphicData uri="http://schemas.openxmlformats.org/drawingml/2006/table">
            <a:tbl>
              <a:tblPr firstRow="1" bandRow="1">
                <a:tableStyleId>{F5AB1C69-6EDB-4FF4-983F-18BD219EF322}</a:tableStyleId>
              </a:tblPr>
              <a:tblGrid>
                <a:gridCol w="2970055">
                  <a:extLst>
                    <a:ext uri="{9D8B030D-6E8A-4147-A177-3AD203B41FA5}">
                      <a16:colId xmlns:a16="http://schemas.microsoft.com/office/drawing/2014/main" val="2936266573"/>
                    </a:ext>
                  </a:extLst>
                </a:gridCol>
                <a:gridCol w="2334126">
                  <a:extLst>
                    <a:ext uri="{9D8B030D-6E8A-4147-A177-3AD203B41FA5}">
                      <a16:colId xmlns:a16="http://schemas.microsoft.com/office/drawing/2014/main" val="1242374295"/>
                    </a:ext>
                  </a:extLst>
                </a:gridCol>
                <a:gridCol w="2366211">
                  <a:extLst>
                    <a:ext uri="{9D8B030D-6E8A-4147-A177-3AD203B41FA5}">
                      <a16:colId xmlns:a16="http://schemas.microsoft.com/office/drawing/2014/main" val="805822100"/>
                    </a:ext>
                  </a:extLst>
                </a:gridCol>
                <a:gridCol w="2263944">
                  <a:extLst>
                    <a:ext uri="{9D8B030D-6E8A-4147-A177-3AD203B41FA5}">
                      <a16:colId xmlns:a16="http://schemas.microsoft.com/office/drawing/2014/main" val="1471017338"/>
                    </a:ext>
                  </a:extLst>
                </a:gridCol>
              </a:tblGrid>
              <a:tr h="370840">
                <a:tc>
                  <a:txBody>
                    <a:bodyPr/>
                    <a:lstStyle/>
                    <a:p>
                      <a:pPr algn="ctr"/>
                      <a:r>
                        <a:rPr lang="zh-CN" altLang="en-US" dirty="0"/>
                        <a:t>方法</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2842104436"/>
                  </a:ext>
                </a:extLst>
              </a:tr>
              <a:tr h="370840">
                <a:tc>
                  <a:txBody>
                    <a:bodyPr/>
                    <a:lstStyle/>
                    <a:p>
                      <a:r>
                        <a:rPr lang="en-US" altLang="zh-CN" b="1" dirty="0">
                          <a:solidFill>
                            <a:schemeClr val="accent2">
                              <a:lumMod val="75000"/>
                            </a:schemeClr>
                          </a:solidFill>
                          <a:latin typeface="Consolas" panose="020B0609020204030204" pitchFamily="49" charset="0"/>
                        </a:rPr>
                        <a:t>find(</a:t>
                      </a:r>
                      <a:r>
                        <a:rPr lang="en-US" altLang="zh-CN" b="1" dirty="0" err="1">
                          <a:solidFill>
                            <a:schemeClr val="accent2">
                              <a:lumMod val="75000"/>
                            </a:schemeClr>
                          </a:solidFill>
                          <a:latin typeface="Consolas" panose="020B0609020204030204" pitchFamily="49" charset="0"/>
                        </a:rPr>
                        <a:t>ele</a:t>
                      </a:r>
                      <a:r>
                        <a:rPr lang="en-US" altLang="zh-CN" b="1" dirty="0">
                          <a:solidFill>
                            <a:schemeClr val="accent2">
                              <a:lumMod val="75000"/>
                            </a:schemeClr>
                          </a:solidFill>
                          <a:latin typeface="Consolas" panose="020B0609020204030204" pitchFamily="49" charset="0"/>
                        </a:rPr>
                        <a:t>, attar=None)</a:t>
                      </a:r>
                      <a:endParaRPr lang="zh-CN" altLang="en-US" b="1" dirty="0">
                        <a:solidFill>
                          <a:schemeClr val="accent2">
                            <a:lumMod val="75000"/>
                          </a:schemeClr>
                        </a:solidFill>
                        <a:latin typeface="Consolas" panose="020B0609020204030204" pitchFamily="49" charset="0"/>
                      </a:endParaRPr>
                    </a:p>
                  </a:txBody>
                  <a:tcPr anchor="ctr"/>
                </a:tc>
                <a:tc>
                  <a:txBody>
                    <a:bodyPr/>
                    <a:lstStyle/>
                    <a:p>
                      <a:r>
                        <a:rPr lang="en-US" altLang="zh-CN" dirty="0" err="1"/>
                        <a:t>ele</a:t>
                      </a:r>
                      <a:r>
                        <a:rPr lang="zh-CN" altLang="en-US" dirty="0"/>
                        <a:t>：标签，类型为</a:t>
                      </a:r>
                      <a:r>
                        <a:rPr lang="en-US" altLang="zh-CN" dirty="0"/>
                        <a:t>str</a:t>
                      </a:r>
                      <a:endParaRPr lang="zh-CN" altLang="en-US" dirty="0"/>
                    </a:p>
                  </a:txBody>
                  <a:tcPr/>
                </a:tc>
                <a:tc>
                  <a:txBody>
                    <a:bodyPr/>
                    <a:lstStyle/>
                    <a:p>
                      <a:r>
                        <a:rPr lang="zh-CN" altLang="en-US" dirty="0"/>
                        <a:t>寻找第一个</a:t>
                      </a:r>
                      <a:r>
                        <a:rPr lang="en-US" altLang="zh-CN" dirty="0" err="1"/>
                        <a:t>ele</a:t>
                      </a:r>
                      <a:r>
                        <a:rPr lang="zh-CN" altLang="en-US" dirty="0"/>
                        <a:t>标签</a:t>
                      </a:r>
                    </a:p>
                  </a:txBody>
                  <a:tcPr/>
                </a:tc>
                <a:tc>
                  <a:txBody>
                    <a:bodyPr/>
                    <a:lstStyle/>
                    <a:p>
                      <a:r>
                        <a:rPr lang="zh-CN" altLang="en-US" dirty="0"/>
                        <a:t>找到的标签对象，类型为</a:t>
                      </a:r>
                      <a:r>
                        <a:rPr lang="en-US" altLang="zh-CN" dirty="0"/>
                        <a:t>Tag</a:t>
                      </a:r>
                      <a:endParaRPr lang="zh-CN" altLang="en-US" dirty="0"/>
                    </a:p>
                  </a:txBody>
                  <a:tcPr/>
                </a:tc>
                <a:extLst>
                  <a:ext uri="{0D108BD9-81ED-4DB2-BD59-A6C34878D82A}">
                    <a16:rowId xmlns:a16="http://schemas.microsoft.com/office/drawing/2014/main" val="163415098"/>
                  </a:ext>
                </a:extLst>
              </a:tr>
              <a:tr h="370840">
                <a:tc>
                  <a:txBody>
                    <a:bodyPr/>
                    <a:lstStyle/>
                    <a:p>
                      <a:r>
                        <a:rPr lang="en-US" altLang="zh-CN" b="1" dirty="0" err="1">
                          <a:solidFill>
                            <a:schemeClr val="accent2">
                              <a:lumMod val="75000"/>
                            </a:schemeClr>
                          </a:solidFill>
                          <a:latin typeface="Consolas" panose="020B0609020204030204" pitchFamily="49" charset="0"/>
                        </a:rPr>
                        <a:t>find_all</a:t>
                      </a:r>
                      <a:r>
                        <a:rPr lang="en-US" altLang="zh-CN" b="1" dirty="0">
                          <a:solidFill>
                            <a:schemeClr val="accent2">
                              <a:lumMod val="75000"/>
                            </a:schemeClr>
                          </a:solidFill>
                          <a:latin typeface="Consolas" panose="020B0609020204030204" pitchFamily="49" charset="0"/>
                        </a:rPr>
                        <a:t>(</a:t>
                      </a:r>
                      <a:r>
                        <a:rPr lang="en-US" altLang="zh-CN" b="1" dirty="0" err="1">
                          <a:solidFill>
                            <a:schemeClr val="accent2">
                              <a:lumMod val="75000"/>
                            </a:schemeClr>
                          </a:solidFill>
                          <a:latin typeface="Consolas" panose="020B0609020204030204" pitchFamily="49" charset="0"/>
                        </a:rPr>
                        <a:t>ele</a:t>
                      </a:r>
                      <a:r>
                        <a:rPr lang="en-US" altLang="zh-CN" b="1" dirty="0">
                          <a:solidFill>
                            <a:schemeClr val="accent2">
                              <a:lumMod val="75000"/>
                            </a:schemeClr>
                          </a:solidFill>
                          <a:latin typeface="Consolas" panose="020B0609020204030204" pitchFamily="49" charset="0"/>
                        </a:rPr>
                        <a:t>,</a:t>
                      </a:r>
                      <a:r>
                        <a:rPr lang="zh-CN" altLang="en-US" b="1" dirty="0">
                          <a:solidFill>
                            <a:schemeClr val="accent2">
                              <a:lumMod val="75000"/>
                            </a:schemeClr>
                          </a:solidFill>
                          <a:latin typeface="Consolas" panose="020B0609020204030204" pitchFamily="49" charset="0"/>
                        </a:rPr>
                        <a:t> </a:t>
                      </a:r>
                      <a:r>
                        <a:rPr lang="en-US" altLang="zh-CN" b="1" dirty="0">
                          <a:solidFill>
                            <a:schemeClr val="accent2">
                              <a:lumMod val="75000"/>
                            </a:schemeClr>
                          </a:solidFill>
                          <a:latin typeface="Consolas" panose="020B0609020204030204" pitchFamily="49" charset="0"/>
                        </a:rPr>
                        <a:t>limit=0, **</a:t>
                      </a:r>
                      <a:r>
                        <a:rPr lang="en-US" altLang="zh-CN" b="1" dirty="0" err="1">
                          <a:solidFill>
                            <a:schemeClr val="accent2">
                              <a:lumMod val="75000"/>
                            </a:schemeClr>
                          </a:solidFill>
                          <a:latin typeface="Consolas" panose="020B0609020204030204" pitchFamily="49" charset="0"/>
                        </a:rPr>
                        <a:t>args</a:t>
                      </a:r>
                      <a:r>
                        <a:rPr lang="en-US" altLang="zh-CN" b="1" dirty="0">
                          <a:solidFill>
                            <a:schemeClr val="accent2">
                              <a:lumMod val="75000"/>
                            </a:schemeClr>
                          </a:solidFill>
                          <a:latin typeface="Consolas" panose="020B0609020204030204" pitchFamily="49" charset="0"/>
                        </a:rPr>
                        <a:t>)</a:t>
                      </a:r>
                      <a:endParaRPr lang="zh-CN" altLang="en-US" b="1" dirty="0">
                        <a:solidFill>
                          <a:schemeClr val="accent2">
                            <a:lumMod val="75000"/>
                          </a:schemeClr>
                        </a:solidFill>
                        <a:latin typeface="Consolas" panose="020B0609020204030204" pitchFamily="49" charset="0"/>
                      </a:endParaRPr>
                    </a:p>
                  </a:txBody>
                  <a:tcPr anchor="ctr"/>
                </a:tc>
                <a:tc>
                  <a:txBody>
                    <a:bodyPr/>
                    <a:lstStyle/>
                    <a:p>
                      <a:r>
                        <a:rPr lang="en-US" altLang="zh-CN" dirty="0" err="1"/>
                        <a:t>ele</a:t>
                      </a:r>
                      <a:r>
                        <a:rPr lang="zh-CN" altLang="en-US" dirty="0"/>
                        <a:t>：标签，类型为</a:t>
                      </a:r>
                      <a:r>
                        <a:rPr lang="en-US" altLang="zh-CN" dirty="0"/>
                        <a:t>str</a:t>
                      </a:r>
                    </a:p>
                    <a:p>
                      <a:r>
                        <a:rPr lang="en-US" altLang="zh-CN" dirty="0" err="1"/>
                        <a:t>args</a:t>
                      </a:r>
                      <a:r>
                        <a:rPr lang="zh-CN" altLang="en-US" dirty="0"/>
                        <a:t>：过滤属性</a:t>
                      </a:r>
                      <a:endParaRPr lang="en-US" altLang="zh-CN" dirty="0"/>
                    </a:p>
                    <a:p>
                      <a:r>
                        <a:rPr lang="en-US" altLang="zh-CN" dirty="0"/>
                        <a:t>limit</a:t>
                      </a:r>
                      <a:r>
                        <a:rPr lang="zh-CN" altLang="en-US" dirty="0"/>
                        <a:t>：限制次数</a:t>
                      </a:r>
                    </a:p>
                  </a:txBody>
                  <a:tcPr/>
                </a:tc>
                <a:tc>
                  <a:txBody>
                    <a:bodyPr/>
                    <a:lstStyle/>
                    <a:p>
                      <a:r>
                        <a:rPr lang="zh-CN" altLang="en-US" dirty="0"/>
                        <a:t>寻找所有的</a:t>
                      </a:r>
                      <a:r>
                        <a:rPr lang="en-US" altLang="zh-CN" dirty="0" err="1"/>
                        <a:t>ele</a:t>
                      </a:r>
                      <a:r>
                        <a:rPr lang="zh-CN" altLang="en-US" dirty="0"/>
                        <a:t>标签一共</a:t>
                      </a:r>
                      <a:r>
                        <a:rPr lang="en-US" altLang="zh-CN" dirty="0"/>
                        <a:t>limit</a:t>
                      </a:r>
                      <a:r>
                        <a:rPr lang="zh-CN" altLang="en-US" dirty="0"/>
                        <a:t>个，通过</a:t>
                      </a:r>
                      <a:r>
                        <a:rPr lang="en-US" altLang="zh-CN" dirty="0" err="1"/>
                        <a:t>args</a:t>
                      </a:r>
                      <a:r>
                        <a:rPr lang="zh-CN" altLang="en-US" dirty="0"/>
                        <a:t>过滤</a:t>
                      </a:r>
                    </a:p>
                  </a:txBody>
                  <a:tcPr/>
                </a:tc>
                <a:tc>
                  <a:txBody>
                    <a:bodyPr/>
                    <a:lstStyle/>
                    <a:p>
                      <a:r>
                        <a:rPr lang="zh-CN" altLang="en-US" dirty="0"/>
                        <a:t>找到的所有标签列表</a:t>
                      </a:r>
                    </a:p>
                  </a:txBody>
                  <a:tcPr/>
                </a:tc>
                <a:extLst>
                  <a:ext uri="{0D108BD9-81ED-4DB2-BD59-A6C34878D82A}">
                    <a16:rowId xmlns:a16="http://schemas.microsoft.com/office/drawing/2014/main" val="4072357109"/>
                  </a:ext>
                </a:extLst>
              </a:tr>
              <a:tr h="370840">
                <a:tc>
                  <a:txBody>
                    <a:bodyPr/>
                    <a:lstStyle/>
                    <a:p>
                      <a:r>
                        <a:rPr lang="en-US" altLang="zh-CN" dirty="0">
                          <a:latin typeface="Consolas" panose="020B0609020204030204" pitchFamily="49" charset="0"/>
                        </a:rPr>
                        <a:t>prettify()</a:t>
                      </a:r>
                      <a:endParaRPr lang="zh-CN" altLang="en-US" dirty="0">
                        <a:latin typeface="Consolas" panose="020B0609020204030204" pitchFamily="49" charset="0"/>
                      </a:endParaRPr>
                    </a:p>
                  </a:txBody>
                  <a:tcPr anchor="ctr"/>
                </a:tc>
                <a:tc>
                  <a:txBody>
                    <a:bodyPr/>
                    <a:lstStyle/>
                    <a:p>
                      <a:r>
                        <a:rPr lang="zh-CN" altLang="en-US" dirty="0"/>
                        <a:t>无</a:t>
                      </a:r>
                    </a:p>
                  </a:txBody>
                  <a:tcPr/>
                </a:tc>
                <a:tc>
                  <a:txBody>
                    <a:bodyPr/>
                    <a:lstStyle/>
                    <a:p>
                      <a:r>
                        <a:rPr lang="zh-CN" altLang="en-US" dirty="0"/>
                        <a:t>格式化代码</a:t>
                      </a:r>
                    </a:p>
                  </a:txBody>
                  <a:tcPr/>
                </a:tc>
                <a:tc>
                  <a:txBody>
                    <a:bodyPr/>
                    <a:lstStyle/>
                    <a:p>
                      <a:r>
                        <a:rPr lang="zh-CN" altLang="en-US" dirty="0"/>
                        <a:t>格式化后的代码，类型为</a:t>
                      </a:r>
                      <a:r>
                        <a:rPr lang="en-US" altLang="zh-CN" dirty="0"/>
                        <a:t>str</a:t>
                      </a:r>
                      <a:endParaRPr lang="zh-CN" altLang="en-US" dirty="0"/>
                    </a:p>
                  </a:txBody>
                  <a:tcPr/>
                </a:tc>
                <a:extLst>
                  <a:ext uri="{0D108BD9-81ED-4DB2-BD59-A6C34878D82A}">
                    <a16:rowId xmlns:a16="http://schemas.microsoft.com/office/drawing/2014/main" val="524362044"/>
                  </a:ext>
                </a:extLst>
              </a:tr>
            </a:tbl>
          </a:graphicData>
        </a:graphic>
      </p:graphicFrame>
    </p:spTree>
    <p:extLst>
      <p:ext uri="{BB962C8B-B14F-4D97-AF65-F5344CB8AC3E}">
        <p14:creationId xmlns:p14="http://schemas.microsoft.com/office/powerpoint/2010/main" val="27701871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993433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10.5.2 Tag</a:t>
            </a:r>
            <a:r>
              <a:rPr lang="zh-CN" altLang="en-US" b="1" dirty="0">
                <a:solidFill>
                  <a:srgbClr val="354A5D"/>
                </a:solidFill>
                <a:latin typeface="微软雅黑" panose="020B0503020204020204" pitchFamily="34" charset="-122"/>
                <a:ea typeface="微软雅黑" panose="020B0503020204020204" pitchFamily="34" charset="-122"/>
              </a:rPr>
              <a:t>类属性</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4">
            <a:extLst>
              <a:ext uri="{FF2B5EF4-FFF2-40B4-BE49-F238E27FC236}">
                <a16:creationId xmlns:a16="http://schemas.microsoft.com/office/drawing/2014/main" id="{5E2D1FF0-A82F-4811-869D-BFF1A4E6FB2B}"/>
              </a:ext>
            </a:extLst>
          </p:cNvPr>
          <p:cNvGraphicFramePr>
            <a:graphicFrameLocks noGrp="1"/>
          </p:cNvGraphicFramePr>
          <p:nvPr>
            <p:extLst>
              <p:ext uri="{D42A27DB-BD31-4B8C-83A1-F6EECF244321}">
                <p14:modId xmlns:p14="http://schemas.microsoft.com/office/powerpoint/2010/main" val="2297252173"/>
              </p:ext>
            </p:extLst>
          </p:nvPr>
        </p:nvGraphicFramePr>
        <p:xfrm>
          <a:off x="1305165" y="2323876"/>
          <a:ext cx="9934334" cy="2595880"/>
        </p:xfrm>
        <a:graphic>
          <a:graphicData uri="http://schemas.openxmlformats.org/drawingml/2006/table">
            <a:tbl>
              <a:tblPr firstRow="1" bandRow="1">
                <a:tableStyleId>{F5AB1C69-6EDB-4FF4-983F-18BD219EF322}</a:tableStyleId>
              </a:tblPr>
              <a:tblGrid>
                <a:gridCol w="1558351">
                  <a:extLst>
                    <a:ext uri="{9D8B030D-6E8A-4147-A177-3AD203B41FA5}">
                      <a16:colId xmlns:a16="http://schemas.microsoft.com/office/drawing/2014/main" val="3431493612"/>
                    </a:ext>
                  </a:extLst>
                </a:gridCol>
                <a:gridCol w="6120063">
                  <a:extLst>
                    <a:ext uri="{9D8B030D-6E8A-4147-A177-3AD203B41FA5}">
                      <a16:colId xmlns:a16="http://schemas.microsoft.com/office/drawing/2014/main" val="592451129"/>
                    </a:ext>
                  </a:extLst>
                </a:gridCol>
                <a:gridCol w="2255920">
                  <a:extLst>
                    <a:ext uri="{9D8B030D-6E8A-4147-A177-3AD203B41FA5}">
                      <a16:colId xmlns:a16="http://schemas.microsoft.com/office/drawing/2014/main" val="2673126571"/>
                    </a:ext>
                  </a:extLst>
                </a:gridCol>
              </a:tblGrid>
              <a:tr h="370840">
                <a:tc>
                  <a:txBody>
                    <a:bodyPr/>
                    <a:lstStyle/>
                    <a:p>
                      <a:pPr algn="ctr"/>
                      <a:r>
                        <a:rPr lang="zh-CN" altLang="en-US" dirty="0"/>
                        <a:t>属性</a:t>
                      </a:r>
                    </a:p>
                  </a:txBody>
                  <a:tcPr/>
                </a:tc>
                <a:tc>
                  <a:txBody>
                    <a:bodyPr/>
                    <a:lstStyle/>
                    <a:p>
                      <a:pPr algn="ctr"/>
                      <a:r>
                        <a:rPr lang="zh-CN" altLang="en-US" dirty="0"/>
                        <a:t>说明</a:t>
                      </a:r>
                    </a:p>
                  </a:txBody>
                  <a:tcPr/>
                </a:tc>
                <a:tc>
                  <a:txBody>
                    <a:bodyPr/>
                    <a:lstStyle/>
                    <a:p>
                      <a:pPr algn="ctr"/>
                      <a:r>
                        <a:rPr lang="zh-CN" altLang="en-US" dirty="0"/>
                        <a:t>类型</a:t>
                      </a:r>
                    </a:p>
                  </a:txBody>
                  <a:tcPr/>
                </a:tc>
                <a:extLst>
                  <a:ext uri="{0D108BD9-81ED-4DB2-BD59-A6C34878D82A}">
                    <a16:rowId xmlns:a16="http://schemas.microsoft.com/office/drawing/2014/main" val="2749977639"/>
                  </a:ext>
                </a:extLst>
              </a:tr>
              <a:tr h="370840">
                <a:tc>
                  <a:txBody>
                    <a:bodyPr/>
                    <a:lstStyle/>
                    <a:p>
                      <a:pPr algn="ctr"/>
                      <a:r>
                        <a:rPr lang="en-US" altLang="zh-CN" b="1" dirty="0">
                          <a:solidFill>
                            <a:schemeClr val="accent2">
                              <a:lumMod val="75000"/>
                            </a:schemeClr>
                          </a:solidFill>
                        </a:rPr>
                        <a:t>string</a:t>
                      </a:r>
                      <a:endParaRPr lang="zh-CN" altLang="en-US" b="1" dirty="0">
                        <a:solidFill>
                          <a:schemeClr val="accent2">
                            <a:lumMod val="75000"/>
                          </a:schemeClr>
                        </a:solidFill>
                      </a:endParaRPr>
                    </a:p>
                  </a:txBody>
                  <a:tcPr/>
                </a:tc>
                <a:tc>
                  <a:txBody>
                    <a:bodyPr/>
                    <a:lstStyle/>
                    <a:p>
                      <a:r>
                        <a:rPr lang="zh-CN" altLang="en-US" dirty="0"/>
                        <a:t>标签内容</a:t>
                      </a:r>
                    </a:p>
                  </a:txBody>
                  <a:tcPr/>
                </a:tc>
                <a:tc>
                  <a:txBody>
                    <a:bodyPr/>
                    <a:lstStyle/>
                    <a:p>
                      <a:pPr algn="ctr"/>
                      <a:r>
                        <a:rPr lang="en-US" altLang="zh-CN" dirty="0" err="1"/>
                        <a:t>NavigableString</a:t>
                      </a:r>
                      <a:endParaRPr lang="zh-CN" altLang="en-US" dirty="0"/>
                    </a:p>
                  </a:txBody>
                  <a:tcPr/>
                </a:tc>
                <a:extLst>
                  <a:ext uri="{0D108BD9-81ED-4DB2-BD59-A6C34878D82A}">
                    <a16:rowId xmlns:a16="http://schemas.microsoft.com/office/drawing/2014/main" val="70851413"/>
                  </a:ext>
                </a:extLst>
              </a:tr>
              <a:tr h="370840">
                <a:tc>
                  <a:txBody>
                    <a:bodyPr/>
                    <a:lstStyle/>
                    <a:p>
                      <a:pPr algn="ctr"/>
                      <a:r>
                        <a:rPr lang="en-US" altLang="zh-CN" dirty="0" err="1"/>
                        <a:t>attrs</a:t>
                      </a:r>
                      <a:endParaRPr lang="zh-CN" altLang="en-US" dirty="0"/>
                    </a:p>
                  </a:txBody>
                  <a:tcPr/>
                </a:tc>
                <a:tc>
                  <a:txBody>
                    <a:bodyPr/>
                    <a:lstStyle/>
                    <a:p>
                      <a:r>
                        <a:rPr lang="zh-CN" altLang="en-US" dirty="0"/>
                        <a:t>标签属性字典</a:t>
                      </a:r>
                    </a:p>
                  </a:txBody>
                  <a:tcPr/>
                </a:tc>
                <a:tc>
                  <a:txBody>
                    <a:bodyPr/>
                    <a:lstStyle/>
                    <a:p>
                      <a:pPr algn="ctr"/>
                      <a:r>
                        <a:rPr lang="en-US" altLang="zh-CN" dirty="0" err="1"/>
                        <a:t>dict</a:t>
                      </a:r>
                      <a:endParaRPr lang="zh-CN" altLang="en-US" dirty="0"/>
                    </a:p>
                  </a:txBody>
                  <a:tcPr/>
                </a:tc>
                <a:extLst>
                  <a:ext uri="{0D108BD9-81ED-4DB2-BD59-A6C34878D82A}">
                    <a16:rowId xmlns:a16="http://schemas.microsoft.com/office/drawing/2014/main" val="3232652850"/>
                  </a:ext>
                </a:extLst>
              </a:tr>
              <a:tr h="370840">
                <a:tc>
                  <a:txBody>
                    <a:bodyPr/>
                    <a:lstStyle/>
                    <a:p>
                      <a:pPr algn="ctr"/>
                      <a:r>
                        <a:rPr lang="en-US" altLang="zh-CN" dirty="0"/>
                        <a:t>text</a:t>
                      </a:r>
                      <a:endParaRPr lang="zh-CN" altLang="en-US" dirty="0"/>
                    </a:p>
                  </a:txBody>
                  <a:tcPr/>
                </a:tc>
                <a:tc>
                  <a:txBody>
                    <a:bodyPr/>
                    <a:lstStyle/>
                    <a:p>
                      <a:r>
                        <a:rPr lang="zh-CN" altLang="en-US" dirty="0"/>
                        <a:t>标签内容，包括所有子标签</a:t>
                      </a:r>
                    </a:p>
                  </a:txBody>
                  <a:tcPr/>
                </a:tc>
                <a:tc>
                  <a:txBody>
                    <a:bodyPr/>
                    <a:lstStyle/>
                    <a:p>
                      <a:pPr algn="ctr"/>
                      <a:r>
                        <a:rPr lang="en-US" altLang="zh-CN" dirty="0"/>
                        <a:t>str</a:t>
                      </a:r>
                      <a:endParaRPr lang="zh-CN" altLang="en-US" dirty="0"/>
                    </a:p>
                  </a:txBody>
                  <a:tcPr/>
                </a:tc>
                <a:extLst>
                  <a:ext uri="{0D108BD9-81ED-4DB2-BD59-A6C34878D82A}">
                    <a16:rowId xmlns:a16="http://schemas.microsoft.com/office/drawing/2014/main" val="1995099053"/>
                  </a:ext>
                </a:extLst>
              </a:tr>
              <a:tr h="370840">
                <a:tc>
                  <a:txBody>
                    <a:bodyPr/>
                    <a:lstStyle/>
                    <a:p>
                      <a:pPr algn="ctr"/>
                      <a:r>
                        <a:rPr lang="en-US" altLang="zh-CN" dirty="0"/>
                        <a:t>contents</a:t>
                      </a:r>
                      <a:endParaRPr lang="zh-CN" altLang="en-US" dirty="0"/>
                    </a:p>
                  </a:txBody>
                  <a:tcPr/>
                </a:tc>
                <a:tc>
                  <a:txBody>
                    <a:bodyPr/>
                    <a:lstStyle/>
                    <a:p>
                      <a:r>
                        <a:rPr lang="zh-CN" altLang="en-US" dirty="0"/>
                        <a:t>所有直接子标签组成的列表</a:t>
                      </a:r>
                    </a:p>
                  </a:txBody>
                  <a:tcPr/>
                </a:tc>
                <a:tc>
                  <a:txBody>
                    <a:bodyPr/>
                    <a:lstStyle/>
                    <a:p>
                      <a:pPr algn="ctr"/>
                      <a:r>
                        <a:rPr lang="en-US" altLang="zh-CN" dirty="0"/>
                        <a:t>list</a:t>
                      </a:r>
                      <a:endParaRPr lang="zh-CN" altLang="en-US" dirty="0"/>
                    </a:p>
                  </a:txBody>
                  <a:tcPr/>
                </a:tc>
                <a:extLst>
                  <a:ext uri="{0D108BD9-81ED-4DB2-BD59-A6C34878D82A}">
                    <a16:rowId xmlns:a16="http://schemas.microsoft.com/office/drawing/2014/main" val="762148807"/>
                  </a:ext>
                </a:extLst>
              </a:tr>
              <a:tr h="370840">
                <a:tc>
                  <a:txBody>
                    <a:bodyPr/>
                    <a:lstStyle/>
                    <a:p>
                      <a:pPr algn="ctr"/>
                      <a:r>
                        <a:rPr lang="en-US" altLang="zh-CN" b="1" dirty="0">
                          <a:solidFill>
                            <a:schemeClr val="accent2">
                              <a:lumMod val="75000"/>
                            </a:schemeClr>
                          </a:solidFill>
                        </a:rPr>
                        <a:t>name</a:t>
                      </a:r>
                      <a:endParaRPr lang="zh-CN" altLang="en-US" b="1" dirty="0">
                        <a:solidFill>
                          <a:schemeClr val="accent2">
                            <a:lumMod val="75000"/>
                          </a:schemeClr>
                        </a:solidFill>
                      </a:endParaRPr>
                    </a:p>
                  </a:txBody>
                  <a:tcPr/>
                </a:tc>
                <a:tc>
                  <a:txBody>
                    <a:bodyPr/>
                    <a:lstStyle/>
                    <a:p>
                      <a:r>
                        <a:rPr lang="zh-CN" altLang="en-US" dirty="0"/>
                        <a:t>标签名称</a:t>
                      </a:r>
                    </a:p>
                  </a:txBody>
                  <a:tcPr/>
                </a:tc>
                <a:tc>
                  <a:txBody>
                    <a:bodyPr/>
                    <a:lstStyle/>
                    <a:p>
                      <a:pPr algn="ctr"/>
                      <a:r>
                        <a:rPr lang="en-US" altLang="zh-CN" dirty="0"/>
                        <a:t>str</a:t>
                      </a:r>
                      <a:endParaRPr lang="zh-CN" altLang="en-US" dirty="0"/>
                    </a:p>
                  </a:txBody>
                  <a:tcPr/>
                </a:tc>
                <a:extLst>
                  <a:ext uri="{0D108BD9-81ED-4DB2-BD59-A6C34878D82A}">
                    <a16:rowId xmlns:a16="http://schemas.microsoft.com/office/drawing/2014/main" val="3858435965"/>
                  </a:ext>
                </a:extLst>
              </a:tr>
              <a:tr h="370840">
                <a:tc>
                  <a:txBody>
                    <a:bodyPr/>
                    <a:lstStyle/>
                    <a:p>
                      <a:pPr algn="ctr"/>
                      <a:r>
                        <a:rPr lang="en-US" altLang="zh-CN" dirty="0"/>
                        <a:t>parent</a:t>
                      </a:r>
                      <a:endParaRPr lang="zh-CN" altLang="en-US" dirty="0"/>
                    </a:p>
                  </a:txBody>
                  <a:tcPr/>
                </a:tc>
                <a:tc>
                  <a:txBody>
                    <a:bodyPr/>
                    <a:lstStyle/>
                    <a:p>
                      <a:r>
                        <a:rPr lang="zh-CN" altLang="en-US" dirty="0"/>
                        <a:t>父标签</a:t>
                      </a:r>
                    </a:p>
                  </a:txBody>
                  <a:tcPr/>
                </a:tc>
                <a:tc>
                  <a:txBody>
                    <a:bodyPr/>
                    <a:lstStyle/>
                    <a:p>
                      <a:pPr algn="ctr"/>
                      <a:r>
                        <a:rPr lang="en-US" altLang="zh-CN" dirty="0"/>
                        <a:t>Tag</a:t>
                      </a:r>
                      <a:endParaRPr lang="zh-CN" altLang="en-US" dirty="0"/>
                    </a:p>
                  </a:txBody>
                  <a:tcPr/>
                </a:tc>
                <a:extLst>
                  <a:ext uri="{0D108BD9-81ED-4DB2-BD59-A6C34878D82A}">
                    <a16:rowId xmlns:a16="http://schemas.microsoft.com/office/drawing/2014/main" val="4092129781"/>
                  </a:ext>
                </a:extLst>
              </a:tr>
            </a:tbl>
          </a:graphicData>
        </a:graphic>
      </p:graphicFrame>
      <p:sp>
        <p:nvSpPr>
          <p:cNvPr id="3" name="文本框 2">
            <a:extLst>
              <a:ext uri="{FF2B5EF4-FFF2-40B4-BE49-F238E27FC236}">
                <a16:creationId xmlns:a16="http://schemas.microsoft.com/office/drawing/2014/main" id="{191FD926-361E-4513-8829-3B3EAD591F80}"/>
              </a:ext>
            </a:extLst>
          </p:cNvPr>
          <p:cNvSpPr txBox="1"/>
          <p:nvPr/>
        </p:nvSpPr>
        <p:spPr>
          <a:xfrm>
            <a:off x="1156297" y="5277608"/>
            <a:ext cx="2550698" cy="369332"/>
          </a:xfrm>
          <a:prstGeom prst="rect">
            <a:avLst/>
          </a:prstGeom>
          <a:noFill/>
        </p:spPr>
        <p:txBody>
          <a:bodyPr wrap="none" rtlCol="0">
            <a:spAutoFit/>
          </a:bodyPr>
          <a:lstStyle/>
          <a:p>
            <a:pPr marL="285750" indent="-285750">
              <a:buFont typeface="Wingdings" panose="05000000000000000000" pitchFamily="2" charset="2"/>
              <a:buChar char="n"/>
            </a:pPr>
            <a:r>
              <a:rPr lang="zh-CN" altLang="en-US" b="1" dirty="0">
                <a:solidFill>
                  <a:schemeClr val="accent2">
                    <a:lumMod val="75000"/>
                  </a:schemeClr>
                </a:solidFill>
              </a:rPr>
              <a:t>索引</a:t>
            </a:r>
            <a:r>
              <a:rPr lang="zh-CN" altLang="en-US" dirty="0"/>
              <a:t>：访问标签属性</a:t>
            </a:r>
          </a:p>
        </p:txBody>
      </p:sp>
    </p:spTree>
    <p:extLst>
      <p:ext uri="{BB962C8B-B14F-4D97-AF65-F5344CB8AC3E}">
        <p14:creationId xmlns:p14="http://schemas.microsoft.com/office/powerpoint/2010/main" val="17610755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1.2</a:t>
            </a:r>
            <a:r>
              <a:rPr lang="zh-CN" altLang="en-US" b="1" dirty="0">
                <a:solidFill>
                  <a:srgbClr val="354A5D"/>
                </a:solidFill>
                <a:latin typeface="微软雅黑" panose="020B0503020204020204" pitchFamily="34" charset="-122"/>
                <a:ea typeface="微软雅黑" panose="020B0503020204020204" pitchFamily="34" charset="-122"/>
              </a:rPr>
              <a:t>作用域</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5C65ADC4-4CAD-4F64-8973-77F379104FA5}"/>
              </a:ext>
            </a:extLst>
          </p:cNvPr>
          <p:cNvSpPr txBox="1"/>
          <p:nvPr/>
        </p:nvSpPr>
        <p:spPr>
          <a:xfrm>
            <a:off x="1199456" y="2410623"/>
            <a:ext cx="10040046"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全局变量：在函数之外定义的变量，一般没有缩进，在程序执行全过程有效</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局部变量：在函数内部定义的变量，仅在函数内部有效，当函数退出时变量将不存在</a:t>
            </a:r>
          </a:p>
        </p:txBody>
      </p:sp>
    </p:spTree>
    <p:extLst>
      <p:ext uri="{BB962C8B-B14F-4D97-AF65-F5344CB8AC3E}">
        <p14:creationId xmlns:p14="http://schemas.microsoft.com/office/powerpoint/2010/main" val="34642706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8396776"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10.6 </a:t>
            </a:r>
            <a:r>
              <a:rPr lang="en-US" altLang="zh-CN" b="1" dirty="0" err="1">
                <a:solidFill>
                  <a:srgbClr val="354A5D"/>
                </a:solidFill>
                <a:latin typeface="微软雅黑" panose="020B0503020204020204" pitchFamily="34" charset="-122"/>
                <a:ea typeface="微软雅黑" panose="020B0503020204020204" pitchFamily="34" charset="-122"/>
              </a:rPr>
              <a:t>jieba</a:t>
            </a:r>
            <a:r>
              <a:rPr lang="zh-CN" altLang="en-US" b="1" dirty="0">
                <a:solidFill>
                  <a:srgbClr val="354A5D"/>
                </a:solidFill>
                <a:latin typeface="微软雅黑" panose="020B0503020204020204" pitchFamily="34" charset="-122"/>
                <a:ea typeface="微软雅黑" panose="020B0503020204020204" pitchFamily="34" charset="-122"/>
              </a:rPr>
              <a:t>模块（中文分词）常用函数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AB10C4D0-95CE-43E4-8332-9421EC8F865C}"/>
              </a:ext>
            </a:extLst>
          </p:cNvPr>
          <p:cNvGraphicFramePr>
            <a:graphicFrameLocks noGrp="1"/>
          </p:cNvGraphicFramePr>
          <p:nvPr>
            <p:extLst>
              <p:ext uri="{D42A27DB-BD31-4B8C-83A1-F6EECF244321}">
                <p14:modId xmlns:p14="http://schemas.microsoft.com/office/powerpoint/2010/main" val="598301625"/>
              </p:ext>
            </p:extLst>
          </p:nvPr>
        </p:nvGraphicFramePr>
        <p:xfrm>
          <a:off x="1305164" y="2214912"/>
          <a:ext cx="9934336" cy="1112520"/>
        </p:xfrm>
        <a:graphic>
          <a:graphicData uri="http://schemas.openxmlformats.org/drawingml/2006/table">
            <a:tbl>
              <a:tblPr firstRow="1" bandRow="1">
                <a:tableStyleId>{F5AB1C69-6EDB-4FF4-983F-18BD219EF322}</a:tableStyleId>
              </a:tblPr>
              <a:tblGrid>
                <a:gridCol w="2156009">
                  <a:extLst>
                    <a:ext uri="{9D8B030D-6E8A-4147-A177-3AD203B41FA5}">
                      <a16:colId xmlns:a16="http://schemas.microsoft.com/office/drawing/2014/main" val="2120421106"/>
                    </a:ext>
                  </a:extLst>
                </a:gridCol>
                <a:gridCol w="2811159">
                  <a:extLst>
                    <a:ext uri="{9D8B030D-6E8A-4147-A177-3AD203B41FA5}">
                      <a16:colId xmlns:a16="http://schemas.microsoft.com/office/drawing/2014/main" val="3131901465"/>
                    </a:ext>
                  </a:extLst>
                </a:gridCol>
                <a:gridCol w="2483584">
                  <a:extLst>
                    <a:ext uri="{9D8B030D-6E8A-4147-A177-3AD203B41FA5}">
                      <a16:colId xmlns:a16="http://schemas.microsoft.com/office/drawing/2014/main" val="2973415432"/>
                    </a:ext>
                  </a:extLst>
                </a:gridCol>
                <a:gridCol w="2483584">
                  <a:extLst>
                    <a:ext uri="{9D8B030D-6E8A-4147-A177-3AD203B41FA5}">
                      <a16:colId xmlns:a16="http://schemas.microsoft.com/office/drawing/2014/main" val="874920397"/>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825875076"/>
                  </a:ext>
                </a:extLst>
              </a:tr>
              <a:tr h="370840">
                <a:tc>
                  <a:txBody>
                    <a:bodyPr/>
                    <a:lstStyle/>
                    <a:p>
                      <a:r>
                        <a:rPr lang="en-US" altLang="zh-CN" sz="1400" dirty="0" err="1">
                          <a:latin typeface="Consolas" panose="020B0609020204030204" pitchFamily="49" charset="0"/>
                        </a:rPr>
                        <a:t>jieba.add_word</a:t>
                      </a:r>
                      <a:r>
                        <a:rPr lang="en-US" altLang="zh-CN" sz="1400" dirty="0">
                          <a:latin typeface="Consolas" panose="020B0609020204030204" pitchFamily="49" charset="0"/>
                        </a:rPr>
                        <a:t>(w)</a:t>
                      </a:r>
                      <a:endParaRPr lang="zh-CN" altLang="en-US" sz="1400" dirty="0">
                        <a:latin typeface="Consolas" panose="020B0609020204030204" pitchFamily="49" charset="0"/>
                      </a:endParaRPr>
                    </a:p>
                  </a:txBody>
                  <a:tcPr anchor="ctr"/>
                </a:tc>
                <a:tc>
                  <a:txBody>
                    <a:bodyPr/>
                    <a:lstStyle/>
                    <a:p>
                      <a:r>
                        <a:rPr lang="en-US" altLang="zh-CN" sz="1400" dirty="0"/>
                        <a:t>w</a:t>
                      </a:r>
                      <a:r>
                        <a:rPr lang="zh-CN" altLang="en-US" sz="1400" dirty="0"/>
                        <a:t>：要添加的词，类型为</a:t>
                      </a:r>
                      <a:r>
                        <a:rPr lang="en-US" altLang="zh-CN" sz="1400" dirty="0"/>
                        <a:t>str</a:t>
                      </a:r>
                      <a:endParaRPr lang="zh-CN" altLang="en-US" sz="1400" dirty="0"/>
                    </a:p>
                  </a:txBody>
                  <a:tcPr/>
                </a:tc>
                <a:tc>
                  <a:txBody>
                    <a:bodyPr/>
                    <a:lstStyle/>
                    <a:p>
                      <a:r>
                        <a:rPr lang="zh-CN" altLang="en-US" sz="1400" dirty="0"/>
                        <a:t>向分词词典中添加新词</a:t>
                      </a:r>
                      <a:r>
                        <a:rPr lang="en-US" altLang="zh-CN" sz="1400" dirty="0"/>
                        <a:t>w</a:t>
                      </a:r>
                      <a:endParaRPr lang="zh-CN" altLang="en-US" sz="1400" dirty="0"/>
                    </a:p>
                  </a:txBody>
                  <a:tcPr/>
                </a:tc>
                <a:tc>
                  <a:txBody>
                    <a:bodyPr/>
                    <a:lstStyle/>
                    <a:p>
                      <a:r>
                        <a:rPr lang="zh-CN" altLang="en-US" sz="1400" dirty="0"/>
                        <a:t>无</a:t>
                      </a:r>
                    </a:p>
                  </a:txBody>
                  <a:tcPr/>
                </a:tc>
                <a:extLst>
                  <a:ext uri="{0D108BD9-81ED-4DB2-BD59-A6C34878D82A}">
                    <a16:rowId xmlns:a16="http://schemas.microsoft.com/office/drawing/2014/main" val="144526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err="1">
                          <a:solidFill>
                            <a:schemeClr val="accent2">
                              <a:lumMod val="75000"/>
                            </a:schemeClr>
                          </a:solidFill>
                          <a:latin typeface="Consolas" panose="020B0609020204030204" pitchFamily="49" charset="0"/>
                        </a:rPr>
                        <a:t>jieba.lcut</a:t>
                      </a:r>
                      <a:r>
                        <a:rPr lang="en-US" altLang="zh-CN" sz="1400" b="1" dirty="0">
                          <a:solidFill>
                            <a:schemeClr val="accent2">
                              <a:lumMod val="75000"/>
                            </a:schemeClr>
                          </a:solidFill>
                          <a:latin typeface="Consolas" panose="020B0609020204030204" pitchFamily="49" charset="0"/>
                        </a:rPr>
                        <a:t>(s)</a:t>
                      </a:r>
                      <a:endParaRPr lang="zh-CN" altLang="en-US" sz="1400" b="1" dirty="0">
                        <a:solidFill>
                          <a:schemeClr val="accent2">
                            <a:lumMod val="75000"/>
                          </a:schemeClr>
                        </a:solidFill>
                        <a:latin typeface="Consolas" panose="020B0609020204030204" pitchFamily="49" charset="0"/>
                      </a:endParaRPr>
                    </a:p>
                  </a:txBody>
                  <a:tcPr anchor="ctr"/>
                </a:tc>
                <a:tc>
                  <a:txBody>
                    <a:bodyPr/>
                    <a:lstStyle/>
                    <a:p>
                      <a:r>
                        <a:rPr lang="en-US" altLang="zh-CN" sz="1400" dirty="0"/>
                        <a:t>s</a:t>
                      </a:r>
                      <a:r>
                        <a:rPr lang="zh-CN" altLang="en-US" sz="1400" dirty="0"/>
                        <a:t>：要进行分词的文本，类型为</a:t>
                      </a:r>
                      <a:r>
                        <a:rPr lang="en-US" altLang="zh-CN" sz="1400" dirty="0"/>
                        <a:t>str</a:t>
                      </a:r>
                      <a:endParaRPr lang="zh-CN" altLang="en-US" sz="1400" dirty="0"/>
                    </a:p>
                  </a:txBody>
                  <a:tcPr/>
                </a:tc>
                <a:tc>
                  <a:txBody>
                    <a:bodyPr/>
                    <a:lstStyle/>
                    <a:p>
                      <a:r>
                        <a:rPr lang="zh-CN" altLang="en-US" sz="1400" dirty="0"/>
                        <a:t>分词</a:t>
                      </a:r>
                    </a:p>
                  </a:txBody>
                  <a:tcPr/>
                </a:tc>
                <a:tc>
                  <a:txBody>
                    <a:bodyPr/>
                    <a:lstStyle/>
                    <a:p>
                      <a:r>
                        <a:rPr lang="zh-CN" altLang="en-US" sz="1400" dirty="0"/>
                        <a:t>分词后的列表，类型为</a:t>
                      </a:r>
                      <a:r>
                        <a:rPr lang="en-US" altLang="zh-CN" sz="1400" dirty="0"/>
                        <a:t>list</a:t>
                      </a:r>
                      <a:endParaRPr lang="zh-CN" altLang="en-US" sz="1400" dirty="0"/>
                    </a:p>
                  </a:txBody>
                  <a:tcPr/>
                </a:tc>
                <a:extLst>
                  <a:ext uri="{0D108BD9-81ED-4DB2-BD59-A6C34878D82A}">
                    <a16:rowId xmlns:a16="http://schemas.microsoft.com/office/drawing/2014/main" val="1354844962"/>
                  </a:ext>
                </a:extLst>
              </a:tr>
            </a:tbl>
          </a:graphicData>
        </a:graphic>
      </p:graphicFrame>
    </p:spTree>
    <p:extLst>
      <p:ext uri="{BB962C8B-B14F-4D97-AF65-F5344CB8AC3E}">
        <p14:creationId xmlns:p14="http://schemas.microsoft.com/office/powerpoint/2010/main" val="7385097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352813"/>
            <a:ext cx="9934336"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10.7 re</a:t>
            </a:r>
            <a:r>
              <a:rPr lang="zh-CN" altLang="en-US" b="1" dirty="0">
                <a:solidFill>
                  <a:srgbClr val="354A5D"/>
                </a:solidFill>
                <a:latin typeface="微软雅黑" panose="020B0503020204020204" pitchFamily="34" charset="-122"/>
                <a:ea typeface="微软雅黑" panose="020B0503020204020204" pitchFamily="34" charset="-122"/>
              </a:rPr>
              <a:t>模块（正则表达式）常用函数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190776"/>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AB10C4D0-95CE-43E4-8332-9421EC8F865C}"/>
              </a:ext>
            </a:extLst>
          </p:cNvPr>
          <p:cNvGraphicFramePr>
            <a:graphicFrameLocks noGrp="1"/>
          </p:cNvGraphicFramePr>
          <p:nvPr>
            <p:extLst>
              <p:ext uri="{D42A27DB-BD31-4B8C-83A1-F6EECF244321}">
                <p14:modId xmlns:p14="http://schemas.microsoft.com/office/powerpoint/2010/main" val="3044255142"/>
              </p:ext>
            </p:extLst>
          </p:nvPr>
        </p:nvGraphicFramePr>
        <p:xfrm>
          <a:off x="1305164" y="1356665"/>
          <a:ext cx="9934336" cy="4759960"/>
        </p:xfrm>
        <a:graphic>
          <a:graphicData uri="http://schemas.openxmlformats.org/drawingml/2006/table">
            <a:tbl>
              <a:tblPr firstRow="1" bandRow="1">
                <a:tableStyleId>{F5AB1C69-6EDB-4FF4-983F-18BD219EF322}</a:tableStyleId>
              </a:tblPr>
              <a:tblGrid>
                <a:gridCol w="2673278">
                  <a:extLst>
                    <a:ext uri="{9D8B030D-6E8A-4147-A177-3AD203B41FA5}">
                      <a16:colId xmlns:a16="http://schemas.microsoft.com/office/drawing/2014/main" val="2120421106"/>
                    </a:ext>
                  </a:extLst>
                </a:gridCol>
                <a:gridCol w="3320716">
                  <a:extLst>
                    <a:ext uri="{9D8B030D-6E8A-4147-A177-3AD203B41FA5}">
                      <a16:colId xmlns:a16="http://schemas.microsoft.com/office/drawing/2014/main" val="3131901465"/>
                    </a:ext>
                  </a:extLst>
                </a:gridCol>
                <a:gridCol w="1868905">
                  <a:extLst>
                    <a:ext uri="{9D8B030D-6E8A-4147-A177-3AD203B41FA5}">
                      <a16:colId xmlns:a16="http://schemas.microsoft.com/office/drawing/2014/main" val="2973415432"/>
                    </a:ext>
                  </a:extLst>
                </a:gridCol>
                <a:gridCol w="2071437">
                  <a:extLst>
                    <a:ext uri="{9D8B030D-6E8A-4147-A177-3AD203B41FA5}">
                      <a16:colId xmlns:a16="http://schemas.microsoft.com/office/drawing/2014/main" val="874920397"/>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825875076"/>
                  </a:ext>
                </a:extLst>
              </a:tr>
              <a:tr h="370840">
                <a:tc>
                  <a:txBody>
                    <a:bodyPr/>
                    <a:lstStyle/>
                    <a:p>
                      <a:r>
                        <a:rPr lang="sv-SE" altLang="zh-CN" sz="1200" dirty="0">
                          <a:latin typeface="Consolas" panose="020B0609020204030204" pitchFamily="49" charset="0"/>
                        </a:rPr>
                        <a:t>re.match(pattern, string)</a:t>
                      </a:r>
                      <a:endParaRPr lang="zh-CN" altLang="en-US" sz="1200" dirty="0">
                        <a:latin typeface="Consolas" panose="020B0609020204030204" pitchFamily="49" charset="0"/>
                      </a:endParaRPr>
                    </a:p>
                  </a:txBody>
                  <a:tcPr anchor="ctr"/>
                </a:tc>
                <a:tc rowSpan="2">
                  <a:txBody>
                    <a:bodyPr/>
                    <a:lstStyle/>
                    <a:p>
                      <a:r>
                        <a:rPr lang="en-US" altLang="zh-CN" sz="1200" dirty="0"/>
                        <a:t>pattern</a:t>
                      </a:r>
                      <a:r>
                        <a:rPr lang="zh-CN" altLang="en-US" sz="1200" dirty="0"/>
                        <a:t>：匹配的正则表达式，类型为</a:t>
                      </a:r>
                      <a:r>
                        <a:rPr lang="en-US" altLang="zh-CN" sz="1200" dirty="0"/>
                        <a:t>str</a:t>
                      </a:r>
                    </a:p>
                    <a:p>
                      <a:r>
                        <a:rPr lang="en-US" altLang="zh-CN" sz="1200" dirty="0"/>
                        <a:t>string</a:t>
                      </a:r>
                      <a:r>
                        <a:rPr lang="zh-CN" altLang="en-US" sz="1200" dirty="0"/>
                        <a:t>：要匹配的字符串，类型为</a:t>
                      </a:r>
                      <a:r>
                        <a:rPr lang="en-US" altLang="zh-CN" sz="1200" dirty="0"/>
                        <a:t>str</a:t>
                      </a:r>
                    </a:p>
                  </a:txBody>
                  <a:tcPr/>
                </a:tc>
                <a:tc>
                  <a:txBody>
                    <a:bodyPr/>
                    <a:lstStyle/>
                    <a:p>
                      <a:r>
                        <a:rPr lang="zh-CN" altLang="en-US" sz="1200" dirty="0"/>
                        <a:t>从字符串的起始位置匹配一个模式</a:t>
                      </a:r>
                    </a:p>
                  </a:txBody>
                  <a:tcPr/>
                </a:tc>
                <a:tc>
                  <a:txBody>
                    <a:bodyPr/>
                    <a:lstStyle/>
                    <a:p>
                      <a:r>
                        <a:rPr lang="zh-CN" altLang="en-US" sz="1200" dirty="0"/>
                        <a:t>一个</a:t>
                      </a:r>
                      <a:r>
                        <a:rPr lang="en-US" altLang="zh-CN" sz="1200" dirty="0"/>
                        <a:t>Match</a:t>
                      </a:r>
                      <a:r>
                        <a:rPr lang="zh-CN" altLang="en-US" sz="1200" dirty="0"/>
                        <a:t>对象，类型为</a:t>
                      </a:r>
                      <a:r>
                        <a:rPr lang="en-US" altLang="zh-CN" sz="1200" dirty="0"/>
                        <a:t>Match</a:t>
                      </a:r>
                      <a:endParaRPr lang="zh-CN" altLang="en-US" sz="1200" dirty="0"/>
                    </a:p>
                  </a:txBody>
                  <a:tcPr/>
                </a:tc>
                <a:extLst>
                  <a:ext uri="{0D108BD9-81ED-4DB2-BD59-A6C34878D82A}">
                    <a16:rowId xmlns:a16="http://schemas.microsoft.com/office/drawing/2014/main" val="144526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altLang="zh-CN" sz="1200" kern="1200" dirty="0">
                          <a:solidFill>
                            <a:schemeClr val="dk1"/>
                          </a:solidFill>
                          <a:latin typeface="Consolas" panose="020B0609020204030204" pitchFamily="49" charset="0"/>
                          <a:ea typeface="+mn-ea"/>
                          <a:cs typeface="+mn-cs"/>
                        </a:rPr>
                        <a:t>re.search(pattern, string)</a:t>
                      </a:r>
                      <a:endParaRPr lang="zh-CN" altLang="en-US" sz="1200" kern="1200" dirty="0">
                        <a:solidFill>
                          <a:schemeClr val="dk1"/>
                        </a:solidFill>
                        <a:latin typeface="Consolas" panose="020B0609020204030204" pitchFamily="49" charset="0"/>
                        <a:ea typeface="+mn-ea"/>
                        <a:cs typeface="+mn-cs"/>
                      </a:endParaRPr>
                    </a:p>
                  </a:txBody>
                  <a:tcPr anchor="ctr"/>
                </a:tc>
                <a:tc vMerge="1">
                  <a:txBody>
                    <a:bodyPr/>
                    <a:lstStyle/>
                    <a:p>
                      <a:endParaRPr lang="en-US" altLang="zh-CN" sz="1000" dirty="0"/>
                    </a:p>
                  </a:txBody>
                  <a:tcPr/>
                </a:tc>
                <a:tc>
                  <a:txBody>
                    <a:bodyPr/>
                    <a:lstStyle/>
                    <a:p>
                      <a:r>
                        <a:rPr lang="zh-CN" altLang="en-US" sz="1200" dirty="0"/>
                        <a:t>扫描整个字符串并返回第一个成功的匹配</a:t>
                      </a:r>
                    </a:p>
                  </a:txBody>
                  <a:tcPr/>
                </a:tc>
                <a:tc>
                  <a:txBody>
                    <a:bodyPr/>
                    <a:lstStyle/>
                    <a:p>
                      <a:r>
                        <a:rPr lang="zh-CN" altLang="en-US" sz="1200" dirty="0"/>
                        <a:t>一个</a:t>
                      </a:r>
                      <a:r>
                        <a:rPr lang="en-US" altLang="zh-CN" sz="1200" dirty="0"/>
                        <a:t>Match</a:t>
                      </a:r>
                      <a:r>
                        <a:rPr lang="zh-CN" altLang="en-US" sz="1200" dirty="0"/>
                        <a:t>对象，类型为</a:t>
                      </a:r>
                      <a:r>
                        <a:rPr lang="en-US" altLang="zh-CN" sz="1200" dirty="0"/>
                        <a:t>Match</a:t>
                      </a:r>
                      <a:endParaRPr lang="zh-CN" altLang="en-US" sz="1200" dirty="0"/>
                    </a:p>
                  </a:txBody>
                  <a:tcPr/>
                </a:tc>
                <a:extLst>
                  <a:ext uri="{0D108BD9-81ED-4DB2-BD59-A6C34878D82A}">
                    <a16:rowId xmlns:a16="http://schemas.microsoft.com/office/drawing/2014/main" val="1354844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err="1">
                          <a:solidFill>
                            <a:schemeClr val="accent2">
                              <a:lumMod val="75000"/>
                            </a:schemeClr>
                          </a:solidFill>
                          <a:latin typeface="Consolas" panose="020B0609020204030204" pitchFamily="49" charset="0"/>
                          <a:ea typeface="+mn-ea"/>
                          <a:cs typeface="+mn-cs"/>
                        </a:rPr>
                        <a:t>re.sub</a:t>
                      </a:r>
                      <a:r>
                        <a:rPr lang="en-US" altLang="zh-CN" sz="1200" b="1" kern="1200" dirty="0">
                          <a:solidFill>
                            <a:schemeClr val="accent2">
                              <a:lumMod val="75000"/>
                            </a:schemeClr>
                          </a:solidFill>
                          <a:latin typeface="Consolas" panose="020B0609020204030204" pitchFamily="49" charset="0"/>
                          <a:ea typeface="+mn-ea"/>
                          <a:cs typeface="+mn-cs"/>
                        </a:rPr>
                        <a:t>(pattern, </a:t>
                      </a:r>
                      <a:r>
                        <a:rPr lang="en-US" altLang="zh-CN" sz="1200" b="1" kern="1200" dirty="0" err="1">
                          <a:solidFill>
                            <a:schemeClr val="accent2">
                              <a:lumMod val="75000"/>
                            </a:schemeClr>
                          </a:solidFill>
                          <a:latin typeface="Consolas" panose="020B0609020204030204" pitchFamily="49" charset="0"/>
                          <a:ea typeface="+mn-ea"/>
                          <a:cs typeface="+mn-cs"/>
                        </a:rPr>
                        <a:t>repl</a:t>
                      </a:r>
                      <a:r>
                        <a:rPr lang="en-US" altLang="zh-CN" sz="1200" b="1" kern="1200" dirty="0">
                          <a:solidFill>
                            <a:schemeClr val="accent2">
                              <a:lumMod val="75000"/>
                            </a:schemeClr>
                          </a:solidFill>
                          <a:latin typeface="Consolas" panose="020B0609020204030204" pitchFamily="49" charset="0"/>
                          <a:ea typeface="+mn-ea"/>
                          <a:cs typeface="+mn-cs"/>
                        </a:rPr>
                        <a:t>, string, count=0)</a:t>
                      </a:r>
                      <a:endParaRPr lang="zh-CN" altLang="en-US" sz="1200" b="1" kern="1200" dirty="0">
                        <a:solidFill>
                          <a:schemeClr val="accent2">
                            <a:lumMod val="75000"/>
                          </a:schemeClr>
                        </a:solidFill>
                        <a:latin typeface="Consolas" panose="020B0609020204030204" pitchFamily="49" charset="0"/>
                        <a:ea typeface="+mn-ea"/>
                        <a:cs typeface="+mn-cs"/>
                      </a:endParaRPr>
                    </a:p>
                  </a:txBody>
                  <a:tcPr anchor="ctr"/>
                </a:tc>
                <a:tc>
                  <a:txBody>
                    <a:bodyPr/>
                    <a:lstStyle/>
                    <a:p>
                      <a:r>
                        <a:rPr lang="en-US" altLang="zh-CN" sz="1200" dirty="0"/>
                        <a:t>pattern : </a:t>
                      </a:r>
                      <a:r>
                        <a:rPr lang="zh-CN" altLang="en-US" sz="1200" dirty="0"/>
                        <a:t>匹配的正则表达式，类型为</a:t>
                      </a:r>
                      <a:r>
                        <a:rPr lang="en-US" altLang="zh-CN" sz="1200" dirty="0"/>
                        <a:t>str</a:t>
                      </a:r>
                      <a:endParaRPr lang="zh-CN" altLang="en-US" sz="1200" dirty="0"/>
                    </a:p>
                    <a:p>
                      <a:r>
                        <a:rPr lang="en-US" altLang="zh-CN" sz="1200" dirty="0" err="1"/>
                        <a:t>repl</a:t>
                      </a:r>
                      <a:r>
                        <a:rPr lang="en-US" altLang="zh-CN" sz="1200" dirty="0"/>
                        <a:t> : </a:t>
                      </a:r>
                      <a:r>
                        <a:rPr lang="zh-CN" altLang="en-US" sz="1200" dirty="0"/>
                        <a:t>替换的字符串，类型为</a:t>
                      </a:r>
                      <a:r>
                        <a:rPr lang="en-US" altLang="zh-CN" sz="1200" dirty="0"/>
                        <a:t>str</a:t>
                      </a:r>
                      <a:endParaRPr lang="zh-CN" altLang="en-US" sz="1200" dirty="0"/>
                    </a:p>
                    <a:p>
                      <a:r>
                        <a:rPr lang="en-US" altLang="zh-CN" sz="1200" dirty="0"/>
                        <a:t>string : </a:t>
                      </a:r>
                      <a:r>
                        <a:rPr lang="zh-CN" altLang="en-US" sz="1200" dirty="0"/>
                        <a:t>要被查找替换的字符串，类型为</a:t>
                      </a:r>
                      <a:r>
                        <a:rPr lang="en-US" altLang="zh-CN" sz="1200" dirty="0"/>
                        <a:t>str</a:t>
                      </a:r>
                      <a:endParaRPr lang="zh-CN" altLang="en-US" sz="1200" dirty="0"/>
                    </a:p>
                    <a:p>
                      <a:r>
                        <a:rPr lang="en-US" altLang="zh-CN" sz="1200" dirty="0"/>
                        <a:t>count : </a:t>
                      </a:r>
                      <a:r>
                        <a:rPr lang="zh-CN" altLang="en-US" sz="1200" dirty="0"/>
                        <a:t>模式匹配后替换的最大次数，默认 </a:t>
                      </a:r>
                      <a:r>
                        <a:rPr lang="en-US" altLang="zh-CN" sz="1200" dirty="0"/>
                        <a:t>0 </a:t>
                      </a:r>
                      <a:r>
                        <a:rPr lang="zh-CN" altLang="en-US" sz="1200" dirty="0"/>
                        <a:t>表示替换所有的匹配，类型为</a:t>
                      </a:r>
                      <a:r>
                        <a:rPr lang="en-US" altLang="zh-CN" sz="1200" dirty="0"/>
                        <a:t>int</a:t>
                      </a:r>
                      <a:endParaRPr lang="zh-CN" altLang="en-US" sz="1200" dirty="0"/>
                    </a:p>
                  </a:txBody>
                  <a:tcPr/>
                </a:tc>
                <a:tc>
                  <a:txBody>
                    <a:bodyPr/>
                    <a:lstStyle/>
                    <a:p>
                      <a:r>
                        <a:rPr lang="zh-CN" altLang="en-US" sz="1200" dirty="0"/>
                        <a:t>替换字符串中的匹配项</a:t>
                      </a:r>
                    </a:p>
                  </a:txBody>
                  <a:tcPr/>
                </a:tc>
                <a:tc>
                  <a:txBody>
                    <a:bodyPr/>
                    <a:lstStyle/>
                    <a:p>
                      <a:r>
                        <a:rPr lang="zh-CN" altLang="en-US" sz="1200" dirty="0"/>
                        <a:t>替换完成后的字符串，类型为</a:t>
                      </a:r>
                      <a:r>
                        <a:rPr lang="en-US" altLang="zh-CN" sz="1200" dirty="0"/>
                        <a:t>str</a:t>
                      </a:r>
                      <a:endParaRPr lang="zh-CN" altLang="en-US" sz="1200" dirty="0"/>
                    </a:p>
                  </a:txBody>
                  <a:tcPr/>
                </a:tc>
                <a:extLst>
                  <a:ext uri="{0D108BD9-81ED-4DB2-BD59-A6C34878D82A}">
                    <a16:rowId xmlns:a16="http://schemas.microsoft.com/office/drawing/2014/main" val="7974976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altLang="zh-CN" sz="1200" b="1" kern="1200" dirty="0">
                          <a:solidFill>
                            <a:schemeClr val="accent2">
                              <a:lumMod val="75000"/>
                            </a:schemeClr>
                          </a:solidFill>
                          <a:latin typeface="Consolas" panose="020B0609020204030204" pitchFamily="49" charset="0"/>
                          <a:ea typeface="+mn-ea"/>
                          <a:cs typeface="+mn-cs"/>
                        </a:rPr>
                        <a:t>re.split(pattern, string, maxsplit=0)</a:t>
                      </a:r>
                      <a:endParaRPr lang="zh-CN" altLang="en-US" sz="1200" b="1" kern="1200" dirty="0">
                        <a:solidFill>
                          <a:schemeClr val="accent2">
                            <a:lumMod val="75000"/>
                          </a:schemeClr>
                        </a:solidFill>
                        <a:latin typeface="Consolas" panose="020B0609020204030204" pitchFamily="49" charset="0"/>
                        <a:ea typeface="+mn-ea"/>
                        <a:cs typeface="+mn-cs"/>
                      </a:endParaRPr>
                    </a:p>
                  </a:txBody>
                  <a:tcPr anchor="ctr"/>
                </a:tc>
                <a:tc>
                  <a:txBody>
                    <a:bodyPr/>
                    <a:lstStyle/>
                    <a:p>
                      <a:r>
                        <a:rPr lang="en-US" altLang="zh-CN" sz="1200" dirty="0"/>
                        <a:t>pattern</a:t>
                      </a:r>
                      <a:r>
                        <a:rPr lang="zh-CN" altLang="en-US" sz="1200" dirty="0"/>
                        <a:t>：匹配的正则表达式，类型为</a:t>
                      </a:r>
                      <a:r>
                        <a:rPr lang="en-US" altLang="zh-CN" sz="1200" dirty="0"/>
                        <a:t>str</a:t>
                      </a:r>
                      <a:endParaRPr lang="zh-CN" altLang="en-US" sz="1200" dirty="0"/>
                    </a:p>
                    <a:p>
                      <a:r>
                        <a:rPr lang="en-US" altLang="zh-CN" sz="1200" dirty="0"/>
                        <a:t>string</a:t>
                      </a:r>
                      <a:r>
                        <a:rPr lang="zh-CN" altLang="en-US" sz="1200" dirty="0"/>
                        <a:t>：要匹配的字符串，类型为</a:t>
                      </a:r>
                      <a:r>
                        <a:rPr lang="en-US" altLang="zh-CN" sz="1200" dirty="0"/>
                        <a:t>str</a:t>
                      </a:r>
                      <a:endParaRPr lang="zh-CN" altLang="en-US" sz="1200" dirty="0"/>
                    </a:p>
                    <a:p>
                      <a:r>
                        <a:rPr lang="en-US" altLang="zh-CN" sz="1200" dirty="0" err="1"/>
                        <a:t>maxsplit</a:t>
                      </a:r>
                      <a:r>
                        <a:rPr lang="zh-CN" altLang="en-US" sz="1200" dirty="0"/>
                        <a:t>：分隔次数，</a:t>
                      </a:r>
                      <a:r>
                        <a:rPr lang="en-US" altLang="zh-CN" sz="1200" dirty="0" err="1"/>
                        <a:t>maxsplit</a:t>
                      </a:r>
                      <a:r>
                        <a:rPr lang="en-US" altLang="zh-CN" sz="1200" dirty="0"/>
                        <a:t>=1 </a:t>
                      </a:r>
                      <a:r>
                        <a:rPr lang="zh-CN" altLang="en-US" sz="1200" dirty="0"/>
                        <a:t>分隔一次，默认为 </a:t>
                      </a:r>
                      <a:r>
                        <a:rPr lang="en-US" altLang="zh-CN" sz="1200" dirty="0"/>
                        <a:t>0</a:t>
                      </a:r>
                      <a:r>
                        <a:rPr lang="zh-CN" altLang="en-US" sz="1200" dirty="0"/>
                        <a:t>，不限制次数，类型为</a:t>
                      </a:r>
                      <a:r>
                        <a:rPr lang="en-US" altLang="zh-CN" sz="1200" dirty="0"/>
                        <a:t>int</a:t>
                      </a:r>
                      <a:endParaRPr lang="zh-CN" altLang="en-US" sz="1200" dirty="0"/>
                    </a:p>
                  </a:txBody>
                  <a:tcPr/>
                </a:tc>
                <a:tc>
                  <a:txBody>
                    <a:bodyPr/>
                    <a:lstStyle/>
                    <a:p>
                      <a:r>
                        <a:rPr lang="zh-CN" altLang="en-US" sz="1200" dirty="0"/>
                        <a:t>按照能够匹配的子串将字符串分割后返回列表</a:t>
                      </a:r>
                    </a:p>
                  </a:txBody>
                  <a:tcPr/>
                </a:tc>
                <a:tc>
                  <a:txBody>
                    <a:bodyPr/>
                    <a:lstStyle/>
                    <a:p>
                      <a:r>
                        <a:rPr lang="zh-CN" altLang="en-US" sz="1200" dirty="0"/>
                        <a:t>分隔后的子字符串列表</a:t>
                      </a:r>
                    </a:p>
                  </a:txBody>
                  <a:tcPr/>
                </a:tc>
                <a:extLst>
                  <a:ext uri="{0D108BD9-81ED-4DB2-BD59-A6C34878D82A}">
                    <a16:rowId xmlns:a16="http://schemas.microsoft.com/office/drawing/2014/main" val="9254267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err="1">
                          <a:solidFill>
                            <a:schemeClr val="accent2">
                              <a:lumMod val="75000"/>
                            </a:schemeClr>
                          </a:solidFill>
                          <a:latin typeface="Consolas" panose="020B0609020204030204" pitchFamily="49" charset="0"/>
                          <a:ea typeface="+mn-ea"/>
                          <a:cs typeface="+mn-cs"/>
                        </a:rPr>
                        <a:t>re.findall</a:t>
                      </a:r>
                      <a:r>
                        <a:rPr lang="en-US" altLang="zh-CN" sz="1200" b="1" kern="1200" dirty="0">
                          <a:solidFill>
                            <a:schemeClr val="accent2">
                              <a:lumMod val="75000"/>
                            </a:schemeClr>
                          </a:solidFill>
                          <a:latin typeface="Consolas" panose="020B0609020204030204" pitchFamily="49" charset="0"/>
                          <a:ea typeface="+mn-ea"/>
                          <a:cs typeface="+mn-cs"/>
                        </a:rPr>
                        <a:t>(pattern, string)</a:t>
                      </a:r>
                      <a:endParaRPr lang="zh-CN" altLang="en-US" sz="1200" b="1" kern="1200" dirty="0">
                        <a:solidFill>
                          <a:schemeClr val="accent2">
                            <a:lumMod val="75000"/>
                          </a:schemeClr>
                        </a:solidFill>
                        <a:latin typeface="Consolas" panose="020B0609020204030204" pitchFamily="49" charset="0"/>
                        <a:ea typeface="+mn-ea"/>
                        <a:cs typeface="+mn-cs"/>
                      </a:endParaRPr>
                    </a:p>
                  </a:txBody>
                  <a:tcPr anchor="ctr"/>
                </a:tc>
                <a:tc>
                  <a:txBody>
                    <a:bodyPr/>
                    <a:lstStyle/>
                    <a:p>
                      <a:r>
                        <a:rPr lang="en-US" altLang="zh-CN" sz="1200" dirty="0"/>
                        <a:t>pattern</a:t>
                      </a:r>
                      <a:r>
                        <a:rPr lang="zh-CN" altLang="en-US" sz="1200" dirty="0"/>
                        <a:t>：匹配的正则表达式，类型为</a:t>
                      </a:r>
                      <a:r>
                        <a:rPr lang="en-US" altLang="zh-CN" sz="1200" dirty="0"/>
                        <a:t>str</a:t>
                      </a:r>
                    </a:p>
                    <a:p>
                      <a:r>
                        <a:rPr lang="en-US" altLang="zh-CN" sz="1200" dirty="0"/>
                        <a:t>string</a:t>
                      </a:r>
                      <a:r>
                        <a:rPr lang="zh-CN" altLang="en-US" sz="1200" dirty="0"/>
                        <a:t>：要匹配的字符串，类型为</a:t>
                      </a:r>
                      <a:r>
                        <a:rPr lang="en-US" altLang="zh-CN" sz="1200" dirty="0"/>
                        <a:t>str</a:t>
                      </a:r>
                    </a:p>
                  </a:txBody>
                  <a:tcPr/>
                </a:tc>
                <a:tc>
                  <a:txBody>
                    <a:bodyPr/>
                    <a:lstStyle/>
                    <a:p>
                      <a:pPr marL="0" algn="l" defTabSz="914400" rtl="0" eaLnBrk="1" latinLnBrk="0" hangingPunct="1"/>
                      <a:r>
                        <a:rPr lang="zh-CN" altLang="en-US" sz="1200" kern="1200" dirty="0">
                          <a:solidFill>
                            <a:schemeClr val="dk1"/>
                          </a:solidFill>
                          <a:latin typeface="+mn-lt"/>
                          <a:ea typeface="+mn-ea"/>
                          <a:cs typeface="+mn-cs"/>
                        </a:rPr>
                        <a:t>在字符串中找到正则表达式所匹配的所有子串，并返回一个列表，如果没有找到匹配的，则返回空列表</a:t>
                      </a:r>
                    </a:p>
                  </a:txBody>
                  <a:tcPr/>
                </a:tc>
                <a:tc>
                  <a:txBody>
                    <a:bodyPr/>
                    <a:lstStyle/>
                    <a:p>
                      <a:pPr marL="0" algn="l" defTabSz="914400" rtl="0" eaLnBrk="1" latinLnBrk="0" hangingPunct="1"/>
                      <a:r>
                        <a:rPr lang="zh-CN" altLang="en-US" sz="1200" kern="1200" dirty="0">
                          <a:solidFill>
                            <a:schemeClr val="dk1"/>
                          </a:solidFill>
                          <a:latin typeface="+mn-lt"/>
                          <a:ea typeface="+mn-ea"/>
                          <a:cs typeface="+mn-cs"/>
                        </a:rPr>
                        <a:t>所有匹配的子字符串列表，类型为</a:t>
                      </a:r>
                      <a:r>
                        <a:rPr lang="en-US" altLang="zh-CN" sz="1200" kern="1200" dirty="0">
                          <a:solidFill>
                            <a:schemeClr val="dk1"/>
                          </a:solidFill>
                          <a:latin typeface="+mn-lt"/>
                          <a:ea typeface="+mn-ea"/>
                          <a:cs typeface="+mn-cs"/>
                        </a:rPr>
                        <a:t>list</a:t>
                      </a:r>
                      <a:endParaRPr lang="zh-CN" altLang="en-US" sz="1200" kern="1200" dirty="0">
                        <a:solidFill>
                          <a:schemeClr val="dk1"/>
                        </a:solidFill>
                        <a:latin typeface="+mn-lt"/>
                        <a:ea typeface="+mn-ea"/>
                        <a:cs typeface="+mn-cs"/>
                      </a:endParaRPr>
                    </a:p>
                  </a:txBody>
                  <a:tcPr/>
                </a:tc>
                <a:extLst>
                  <a:ext uri="{0D108BD9-81ED-4DB2-BD59-A6C34878D82A}">
                    <a16:rowId xmlns:a16="http://schemas.microsoft.com/office/drawing/2014/main" val="13014802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err="1">
                          <a:solidFill>
                            <a:schemeClr val="accent2">
                              <a:lumMod val="75000"/>
                            </a:schemeClr>
                          </a:solidFill>
                          <a:latin typeface="Consolas" panose="020B0609020204030204" pitchFamily="49" charset="0"/>
                          <a:ea typeface="+mn-ea"/>
                          <a:cs typeface="+mn-cs"/>
                        </a:rPr>
                        <a:t>re.compile</a:t>
                      </a:r>
                      <a:r>
                        <a:rPr lang="en-US" altLang="zh-CN" sz="1200" b="1" kern="1200" dirty="0">
                          <a:solidFill>
                            <a:schemeClr val="accent2">
                              <a:lumMod val="75000"/>
                            </a:schemeClr>
                          </a:solidFill>
                          <a:latin typeface="Consolas" panose="020B0609020204030204" pitchFamily="49" charset="0"/>
                          <a:ea typeface="+mn-ea"/>
                          <a:cs typeface="+mn-cs"/>
                        </a:rPr>
                        <a:t>(pattern)</a:t>
                      </a:r>
                      <a:endParaRPr lang="zh-CN" altLang="en-US" sz="1200" b="1" kern="1200" dirty="0">
                        <a:solidFill>
                          <a:schemeClr val="accent2">
                            <a:lumMod val="75000"/>
                          </a:schemeClr>
                        </a:solidFill>
                        <a:latin typeface="Consolas" panose="020B0609020204030204" pitchFamily="49" charset="0"/>
                        <a:ea typeface="+mn-ea"/>
                        <a:cs typeface="+mn-cs"/>
                      </a:endParaRPr>
                    </a:p>
                  </a:txBody>
                  <a:tcPr anchor="ctr"/>
                </a:tc>
                <a:tc>
                  <a:txBody>
                    <a:bodyPr/>
                    <a:lstStyle/>
                    <a:p>
                      <a:r>
                        <a:rPr lang="en-US" altLang="zh-CN" sz="1200" dirty="0"/>
                        <a:t>pattern : </a:t>
                      </a:r>
                      <a:r>
                        <a:rPr lang="zh-CN" altLang="en-US" sz="1200" dirty="0"/>
                        <a:t>匹配的正则表达式，类型为</a:t>
                      </a:r>
                      <a:r>
                        <a:rPr lang="en-US" altLang="zh-CN" sz="1200" dirty="0"/>
                        <a:t>str</a:t>
                      </a:r>
                      <a:endParaRPr lang="zh-CN" altLang="en-US" sz="1200" dirty="0"/>
                    </a:p>
                  </a:txBody>
                  <a:tcPr/>
                </a:tc>
                <a:tc>
                  <a:txBody>
                    <a:bodyPr/>
                    <a:lstStyle/>
                    <a:p>
                      <a:r>
                        <a:rPr lang="zh-CN" altLang="en-US" sz="1200" dirty="0"/>
                        <a:t>编译正则表达式，生成一个正则表达式（ </a:t>
                      </a:r>
                      <a:r>
                        <a:rPr lang="en-US" altLang="zh-CN" sz="1200" dirty="0"/>
                        <a:t>Pattern </a:t>
                      </a:r>
                      <a:r>
                        <a:rPr lang="zh-CN" altLang="en-US" sz="1200" dirty="0"/>
                        <a:t>）对象</a:t>
                      </a:r>
                    </a:p>
                  </a:txBody>
                  <a:tcPr/>
                </a:tc>
                <a:tc>
                  <a:txBody>
                    <a:bodyPr/>
                    <a:lstStyle/>
                    <a:p>
                      <a:r>
                        <a:rPr lang="zh-CN" altLang="en-US" sz="1200" dirty="0"/>
                        <a:t>一个正则表达式对象，类型为</a:t>
                      </a:r>
                      <a:r>
                        <a:rPr lang="en-US" altLang="zh-CN" sz="1200" dirty="0"/>
                        <a:t>Pattern</a:t>
                      </a:r>
                      <a:endParaRPr lang="zh-CN" altLang="en-US" sz="1200" dirty="0"/>
                    </a:p>
                  </a:txBody>
                  <a:tcPr/>
                </a:tc>
                <a:extLst>
                  <a:ext uri="{0D108BD9-81ED-4DB2-BD59-A6C34878D82A}">
                    <a16:rowId xmlns:a16="http://schemas.microsoft.com/office/drawing/2014/main" val="4029701418"/>
                  </a:ext>
                </a:extLst>
              </a:tr>
            </a:tbl>
          </a:graphicData>
        </a:graphic>
      </p:graphicFrame>
    </p:spTree>
    <p:extLst>
      <p:ext uri="{BB962C8B-B14F-4D97-AF65-F5344CB8AC3E}">
        <p14:creationId xmlns:p14="http://schemas.microsoft.com/office/powerpoint/2010/main" val="12620805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59186"/>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10.7.0 Match</a:t>
            </a:r>
            <a:r>
              <a:rPr lang="zh-CN" altLang="en-US" b="1" dirty="0">
                <a:solidFill>
                  <a:srgbClr val="354A5D"/>
                </a:solidFill>
                <a:latin typeface="微软雅黑" panose="020B0503020204020204" pitchFamily="34" charset="-122"/>
                <a:ea typeface="微软雅黑" panose="020B0503020204020204" pitchFamily="34" charset="-122"/>
              </a:rPr>
              <a:t>类常用方法</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97149"/>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AB10C4D0-95CE-43E4-8332-9421EC8F865C}"/>
              </a:ext>
            </a:extLst>
          </p:cNvPr>
          <p:cNvGraphicFramePr>
            <a:graphicFrameLocks noGrp="1"/>
          </p:cNvGraphicFramePr>
          <p:nvPr>
            <p:extLst>
              <p:ext uri="{D42A27DB-BD31-4B8C-83A1-F6EECF244321}">
                <p14:modId xmlns:p14="http://schemas.microsoft.com/office/powerpoint/2010/main" val="1317429880"/>
              </p:ext>
            </p:extLst>
          </p:nvPr>
        </p:nvGraphicFramePr>
        <p:xfrm>
          <a:off x="1305164" y="2263038"/>
          <a:ext cx="9934336" cy="1112520"/>
        </p:xfrm>
        <a:graphic>
          <a:graphicData uri="http://schemas.openxmlformats.org/drawingml/2006/table">
            <a:tbl>
              <a:tblPr firstRow="1" bandRow="1">
                <a:tableStyleId>{F5AB1C69-6EDB-4FF4-983F-18BD219EF322}</a:tableStyleId>
              </a:tblPr>
              <a:tblGrid>
                <a:gridCol w="1999510">
                  <a:extLst>
                    <a:ext uri="{9D8B030D-6E8A-4147-A177-3AD203B41FA5}">
                      <a16:colId xmlns:a16="http://schemas.microsoft.com/office/drawing/2014/main" val="2120421106"/>
                    </a:ext>
                  </a:extLst>
                </a:gridCol>
                <a:gridCol w="2799347">
                  <a:extLst>
                    <a:ext uri="{9D8B030D-6E8A-4147-A177-3AD203B41FA5}">
                      <a16:colId xmlns:a16="http://schemas.microsoft.com/office/drawing/2014/main" val="3131901465"/>
                    </a:ext>
                  </a:extLst>
                </a:gridCol>
                <a:gridCol w="2831432">
                  <a:extLst>
                    <a:ext uri="{9D8B030D-6E8A-4147-A177-3AD203B41FA5}">
                      <a16:colId xmlns:a16="http://schemas.microsoft.com/office/drawing/2014/main" val="2973415432"/>
                    </a:ext>
                  </a:extLst>
                </a:gridCol>
                <a:gridCol w="2304047">
                  <a:extLst>
                    <a:ext uri="{9D8B030D-6E8A-4147-A177-3AD203B41FA5}">
                      <a16:colId xmlns:a16="http://schemas.microsoft.com/office/drawing/2014/main" val="874920397"/>
                    </a:ext>
                  </a:extLst>
                </a:gridCol>
              </a:tblGrid>
              <a:tr h="370840">
                <a:tc>
                  <a:txBody>
                    <a:bodyPr/>
                    <a:lstStyle/>
                    <a:p>
                      <a:pPr algn="ctr"/>
                      <a:r>
                        <a:rPr lang="zh-CN" altLang="en-US" dirty="0"/>
                        <a:t>方法</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825875076"/>
                  </a:ext>
                </a:extLst>
              </a:tr>
              <a:tr h="370840">
                <a:tc>
                  <a:txBody>
                    <a:bodyPr/>
                    <a:lstStyle/>
                    <a:p>
                      <a:r>
                        <a:rPr lang="en-US" altLang="zh-CN" sz="1400" dirty="0" err="1">
                          <a:latin typeface="Consolas" panose="020B0609020204030204" pitchFamily="49" charset="0"/>
                        </a:rPr>
                        <a:t>Match.group</a:t>
                      </a:r>
                      <a:r>
                        <a:rPr lang="en-US" altLang="zh-CN" sz="1400" dirty="0">
                          <a:latin typeface="Consolas" panose="020B0609020204030204" pitchFamily="49" charset="0"/>
                        </a:rPr>
                        <a:t>(num=0)</a:t>
                      </a:r>
                      <a:endParaRPr lang="zh-CN" altLang="en-US" sz="1400" dirty="0">
                        <a:latin typeface="Consolas" panose="020B0609020204030204" pitchFamily="49" charset="0"/>
                      </a:endParaRPr>
                    </a:p>
                  </a:txBody>
                  <a:tcPr anchor="ctr"/>
                </a:tc>
                <a:tc>
                  <a:txBody>
                    <a:bodyPr/>
                    <a:lstStyle/>
                    <a:p>
                      <a:r>
                        <a:rPr lang="en-US" altLang="zh-CN" sz="1400" dirty="0"/>
                        <a:t>num</a:t>
                      </a:r>
                      <a:r>
                        <a:rPr lang="zh-CN" altLang="en-US" sz="1400" dirty="0"/>
                        <a:t>：组号，从</a:t>
                      </a:r>
                      <a:r>
                        <a:rPr lang="en-US" altLang="zh-CN" sz="1400" dirty="0"/>
                        <a:t>1</a:t>
                      </a:r>
                      <a:r>
                        <a:rPr lang="zh-CN" altLang="en-US" sz="1400" dirty="0"/>
                        <a:t>开始，类型为</a:t>
                      </a:r>
                      <a:r>
                        <a:rPr lang="en-US" altLang="zh-CN" sz="1400" dirty="0"/>
                        <a:t>int</a:t>
                      </a:r>
                    </a:p>
                  </a:txBody>
                  <a:tcPr/>
                </a:tc>
                <a:tc>
                  <a:txBody>
                    <a:bodyPr/>
                    <a:lstStyle/>
                    <a:p>
                      <a:r>
                        <a:rPr lang="zh-CN" altLang="en-US" sz="1400" dirty="0"/>
                        <a:t>返回</a:t>
                      </a:r>
                      <a:r>
                        <a:rPr lang="en-US" altLang="zh-CN" sz="1400" dirty="0"/>
                        <a:t>Match</a:t>
                      </a:r>
                      <a:r>
                        <a:rPr lang="zh-CN" altLang="en-US" sz="1400" dirty="0"/>
                        <a:t>对象的第</a:t>
                      </a:r>
                      <a:r>
                        <a:rPr lang="en-US" altLang="zh-CN" sz="1400" dirty="0"/>
                        <a:t>num</a:t>
                      </a:r>
                      <a:r>
                        <a:rPr lang="zh-CN" altLang="en-US" sz="1400" dirty="0"/>
                        <a:t>个组</a:t>
                      </a:r>
                    </a:p>
                  </a:txBody>
                  <a:tcPr/>
                </a:tc>
                <a:tc>
                  <a:txBody>
                    <a:bodyPr/>
                    <a:lstStyle/>
                    <a:p>
                      <a:r>
                        <a:rPr lang="zh-CN" altLang="en-US" sz="1400" dirty="0"/>
                        <a:t>一个匹配组，类型为</a:t>
                      </a:r>
                      <a:r>
                        <a:rPr lang="en-US" altLang="zh-CN" sz="1400" dirty="0"/>
                        <a:t>str</a:t>
                      </a:r>
                      <a:endParaRPr lang="zh-CN" altLang="en-US" sz="1400" dirty="0"/>
                    </a:p>
                  </a:txBody>
                  <a:tcPr/>
                </a:tc>
                <a:extLst>
                  <a:ext uri="{0D108BD9-81ED-4DB2-BD59-A6C34878D82A}">
                    <a16:rowId xmlns:a16="http://schemas.microsoft.com/office/drawing/2014/main" val="144526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a:solidFill>
                            <a:schemeClr val="dk1"/>
                          </a:solidFill>
                          <a:latin typeface="Consolas" panose="020B0609020204030204" pitchFamily="49" charset="0"/>
                          <a:ea typeface="+mn-ea"/>
                          <a:cs typeface="+mn-cs"/>
                        </a:rPr>
                        <a:t>Match.groups</a:t>
                      </a:r>
                      <a:r>
                        <a:rPr lang="en-US" altLang="zh-CN" sz="1400" kern="1200" dirty="0">
                          <a:solidFill>
                            <a:schemeClr val="dk1"/>
                          </a:solidFill>
                          <a:latin typeface="Consolas" panose="020B0609020204030204" pitchFamily="49" charset="0"/>
                          <a:ea typeface="+mn-ea"/>
                          <a:cs typeface="+mn-cs"/>
                        </a:rPr>
                        <a:t>()</a:t>
                      </a:r>
                      <a:endParaRPr lang="zh-CN" altLang="en-US" sz="1400" kern="1200" dirty="0">
                        <a:solidFill>
                          <a:schemeClr val="dk1"/>
                        </a:solidFill>
                        <a:latin typeface="Consolas" panose="020B0609020204030204" pitchFamily="49" charset="0"/>
                        <a:ea typeface="+mn-ea"/>
                        <a:cs typeface="+mn-cs"/>
                      </a:endParaRPr>
                    </a:p>
                  </a:txBody>
                  <a:tcPr anchor="ctr"/>
                </a:tc>
                <a:tc>
                  <a:txBody>
                    <a:bodyPr/>
                    <a:lstStyle/>
                    <a:p>
                      <a:r>
                        <a:rPr lang="zh-CN" altLang="en-US" sz="1400" dirty="0"/>
                        <a:t>无</a:t>
                      </a:r>
                      <a:endParaRPr lang="en-US" altLang="zh-CN" sz="1400" dirty="0"/>
                    </a:p>
                  </a:txBody>
                  <a:tcPr/>
                </a:tc>
                <a:tc>
                  <a:txBody>
                    <a:bodyPr/>
                    <a:lstStyle/>
                    <a:p>
                      <a:r>
                        <a:rPr lang="zh-CN" altLang="en-US" sz="1400" dirty="0"/>
                        <a:t>返回</a:t>
                      </a:r>
                      <a:r>
                        <a:rPr lang="en-US" altLang="zh-CN" sz="1400" dirty="0"/>
                        <a:t>Match</a:t>
                      </a:r>
                      <a:r>
                        <a:rPr lang="zh-CN" altLang="en-US" sz="1400" dirty="0"/>
                        <a:t>对象所有组组成的元组</a:t>
                      </a:r>
                    </a:p>
                  </a:txBody>
                  <a:tcPr/>
                </a:tc>
                <a:tc>
                  <a:txBody>
                    <a:bodyPr/>
                    <a:lstStyle/>
                    <a:p>
                      <a:r>
                        <a:rPr lang="zh-CN" altLang="en-US" sz="1400" dirty="0"/>
                        <a:t>所有匹配组，类型为</a:t>
                      </a:r>
                      <a:r>
                        <a:rPr lang="en-US" altLang="zh-CN" sz="1400" dirty="0"/>
                        <a:t>tuple</a:t>
                      </a:r>
                      <a:endParaRPr lang="zh-CN" altLang="en-US" sz="1400" dirty="0"/>
                    </a:p>
                  </a:txBody>
                  <a:tcPr/>
                </a:tc>
                <a:extLst>
                  <a:ext uri="{0D108BD9-81ED-4DB2-BD59-A6C34878D82A}">
                    <a16:rowId xmlns:a16="http://schemas.microsoft.com/office/drawing/2014/main" val="1354844962"/>
                  </a:ext>
                </a:extLst>
              </a:tr>
            </a:tbl>
          </a:graphicData>
        </a:graphic>
      </p:graphicFrame>
    </p:spTree>
    <p:extLst>
      <p:ext uri="{BB962C8B-B14F-4D97-AF65-F5344CB8AC3E}">
        <p14:creationId xmlns:p14="http://schemas.microsoft.com/office/powerpoint/2010/main" val="18343858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062678"/>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10.7.1 Pattern</a:t>
            </a:r>
            <a:r>
              <a:rPr lang="zh-CN" altLang="en-US" b="1" dirty="0">
                <a:solidFill>
                  <a:srgbClr val="354A5D"/>
                </a:solidFill>
                <a:latin typeface="微软雅黑" panose="020B0503020204020204" pitchFamily="34" charset="-122"/>
                <a:ea typeface="微软雅黑" panose="020B0503020204020204" pitchFamily="34" charset="-122"/>
              </a:rPr>
              <a:t>类常用方法</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900641"/>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AB10C4D0-95CE-43E4-8332-9421EC8F865C}"/>
              </a:ext>
            </a:extLst>
          </p:cNvPr>
          <p:cNvGraphicFramePr>
            <a:graphicFrameLocks noGrp="1"/>
          </p:cNvGraphicFramePr>
          <p:nvPr>
            <p:extLst>
              <p:ext uri="{D42A27DB-BD31-4B8C-83A1-F6EECF244321}">
                <p14:modId xmlns:p14="http://schemas.microsoft.com/office/powerpoint/2010/main" val="1123834928"/>
              </p:ext>
            </p:extLst>
          </p:nvPr>
        </p:nvGraphicFramePr>
        <p:xfrm>
          <a:off x="1305164" y="2066530"/>
          <a:ext cx="9934336" cy="3845560"/>
        </p:xfrm>
        <a:graphic>
          <a:graphicData uri="http://schemas.openxmlformats.org/drawingml/2006/table">
            <a:tbl>
              <a:tblPr firstRow="1" bandRow="1">
                <a:tableStyleId>{F5AB1C69-6EDB-4FF4-983F-18BD219EF322}</a:tableStyleId>
              </a:tblPr>
              <a:tblGrid>
                <a:gridCol w="3306941">
                  <a:extLst>
                    <a:ext uri="{9D8B030D-6E8A-4147-A177-3AD203B41FA5}">
                      <a16:colId xmlns:a16="http://schemas.microsoft.com/office/drawing/2014/main" val="2120421106"/>
                    </a:ext>
                  </a:extLst>
                </a:gridCol>
                <a:gridCol w="3336758">
                  <a:extLst>
                    <a:ext uri="{9D8B030D-6E8A-4147-A177-3AD203B41FA5}">
                      <a16:colId xmlns:a16="http://schemas.microsoft.com/office/drawing/2014/main" val="3131901465"/>
                    </a:ext>
                  </a:extLst>
                </a:gridCol>
                <a:gridCol w="1941095">
                  <a:extLst>
                    <a:ext uri="{9D8B030D-6E8A-4147-A177-3AD203B41FA5}">
                      <a16:colId xmlns:a16="http://schemas.microsoft.com/office/drawing/2014/main" val="2973415432"/>
                    </a:ext>
                  </a:extLst>
                </a:gridCol>
                <a:gridCol w="1349542">
                  <a:extLst>
                    <a:ext uri="{9D8B030D-6E8A-4147-A177-3AD203B41FA5}">
                      <a16:colId xmlns:a16="http://schemas.microsoft.com/office/drawing/2014/main" val="874920397"/>
                    </a:ext>
                  </a:extLst>
                </a:gridCol>
              </a:tblGrid>
              <a:tr h="370840">
                <a:tc>
                  <a:txBody>
                    <a:bodyPr/>
                    <a:lstStyle/>
                    <a:p>
                      <a:pPr algn="ctr"/>
                      <a:r>
                        <a:rPr lang="zh-CN" altLang="en-US" dirty="0"/>
                        <a:t>方法</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1825875076"/>
                  </a:ext>
                </a:extLst>
              </a:tr>
              <a:tr h="370840">
                <a:tc>
                  <a:txBody>
                    <a:bodyPr/>
                    <a:lstStyle/>
                    <a:p>
                      <a:r>
                        <a:rPr lang="en-US" altLang="zh-CN" sz="1200" dirty="0">
                          <a:latin typeface="Consolas" panose="020B0609020204030204" pitchFamily="49" charset="0"/>
                        </a:rPr>
                        <a:t>Pattern</a:t>
                      </a:r>
                      <a:r>
                        <a:rPr lang="sv-SE" altLang="zh-CN" sz="1200" dirty="0">
                          <a:latin typeface="Consolas" panose="020B0609020204030204" pitchFamily="49" charset="0"/>
                        </a:rPr>
                        <a:t>.match(string, pos=0, endpos=0)</a:t>
                      </a:r>
                      <a:endParaRPr lang="zh-CN" altLang="en-US" sz="1200" dirty="0">
                        <a:latin typeface="Consolas" panose="020B0609020204030204" pitchFamily="49" charset="0"/>
                      </a:endParaRPr>
                    </a:p>
                  </a:txBody>
                  <a:tcPr anchor="ctr"/>
                </a:tc>
                <a:tc rowSpan="2">
                  <a:txBody>
                    <a:bodyPr/>
                    <a:lstStyle/>
                    <a:p>
                      <a:r>
                        <a:rPr lang="en-US" altLang="zh-CN" sz="1200" dirty="0"/>
                        <a:t>string</a:t>
                      </a:r>
                      <a:r>
                        <a:rPr lang="zh-CN" altLang="en-US" sz="1200" dirty="0"/>
                        <a:t>：要匹配的字符串，类型为</a:t>
                      </a:r>
                      <a:r>
                        <a:rPr lang="en-US" altLang="zh-CN" sz="1200" dirty="0"/>
                        <a:t>str</a:t>
                      </a:r>
                    </a:p>
                    <a:p>
                      <a:r>
                        <a:rPr lang="en-US" altLang="zh-CN" sz="1200" dirty="0"/>
                        <a:t>pos</a:t>
                      </a:r>
                      <a:r>
                        <a:rPr lang="zh-CN" altLang="en-US" sz="1200" dirty="0"/>
                        <a:t>： 指定字符串的起始位置，默认为 </a:t>
                      </a:r>
                      <a:r>
                        <a:rPr lang="en-US" altLang="zh-CN" sz="1200" dirty="0"/>
                        <a:t>0</a:t>
                      </a:r>
                      <a:r>
                        <a:rPr lang="zh-CN" altLang="en-US" sz="1200" dirty="0"/>
                        <a:t>，类型为</a:t>
                      </a:r>
                      <a:r>
                        <a:rPr lang="en-US" altLang="zh-CN" sz="1200" dirty="0"/>
                        <a:t>int</a:t>
                      </a:r>
                    </a:p>
                    <a:p>
                      <a:r>
                        <a:rPr lang="en-US" altLang="zh-CN" sz="1200" dirty="0" err="1"/>
                        <a:t>endpos</a:t>
                      </a:r>
                      <a:r>
                        <a:rPr lang="zh-CN" altLang="en-US" sz="1200" dirty="0"/>
                        <a:t>： 指定字符串的结束位置，默认为字符串的长度类型为</a:t>
                      </a:r>
                      <a:r>
                        <a:rPr lang="en-US" altLang="zh-CN" sz="1200" dirty="0"/>
                        <a:t>int</a:t>
                      </a:r>
                    </a:p>
                  </a:txBody>
                  <a:tcPr/>
                </a:tc>
                <a:tc>
                  <a:txBody>
                    <a:bodyPr/>
                    <a:lstStyle/>
                    <a:p>
                      <a:r>
                        <a:rPr lang="zh-CN" altLang="en-US" sz="1200" dirty="0"/>
                        <a:t>从字符串的起始位置匹配一个模式</a:t>
                      </a:r>
                    </a:p>
                  </a:txBody>
                  <a:tcPr/>
                </a:tc>
                <a:tc>
                  <a:txBody>
                    <a:bodyPr/>
                    <a:lstStyle/>
                    <a:p>
                      <a:r>
                        <a:rPr lang="zh-CN" altLang="en-US" sz="1200" dirty="0"/>
                        <a:t>一个</a:t>
                      </a:r>
                      <a:r>
                        <a:rPr lang="en-US" altLang="zh-CN" sz="1200" dirty="0"/>
                        <a:t>Match</a:t>
                      </a:r>
                      <a:r>
                        <a:rPr lang="zh-CN" altLang="en-US" sz="1200" dirty="0"/>
                        <a:t>对象，类型为</a:t>
                      </a:r>
                      <a:r>
                        <a:rPr lang="en-US" altLang="zh-CN" sz="1200" dirty="0"/>
                        <a:t>Match</a:t>
                      </a:r>
                      <a:endParaRPr lang="zh-CN" altLang="en-US" sz="1200" dirty="0"/>
                    </a:p>
                  </a:txBody>
                  <a:tcPr/>
                </a:tc>
                <a:extLst>
                  <a:ext uri="{0D108BD9-81ED-4DB2-BD59-A6C34878D82A}">
                    <a16:rowId xmlns:a16="http://schemas.microsoft.com/office/drawing/2014/main" val="19217922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Consolas" panose="020B0609020204030204" pitchFamily="49" charset="0"/>
                          <a:ea typeface="+mn-ea"/>
                          <a:cs typeface="+mn-cs"/>
                        </a:rPr>
                        <a:t>Pattern</a:t>
                      </a:r>
                      <a:r>
                        <a:rPr lang="sv-SE" altLang="zh-CN" sz="1200" kern="1200" dirty="0">
                          <a:solidFill>
                            <a:schemeClr val="dk1"/>
                          </a:solidFill>
                          <a:latin typeface="Consolas" panose="020B0609020204030204" pitchFamily="49" charset="0"/>
                          <a:ea typeface="+mn-ea"/>
                          <a:cs typeface="+mn-cs"/>
                        </a:rPr>
                        <a:t>.search(string, pos=0, endpos=0)</a:t>
                      </a:r>
                      <a:endParaRPr lang="zh-CN" altLang="en-US" sz="1200" kern="1200" dirty="0">
                        <a:solidFill>
                          <a:schemeClr val="dk1"/>
                        </a:solidFill>
                        <a:latin typeface="Consolas" panose="020B0609020204030204" pitchFamily="49" charset="0"/>
                        <a:ea typeface="+mn-ea"/>
                        <a:cs typeface="+mn-cs"/>
                      </a:endParaRPr>
                    </a:p>
                  </a:txBody>
                  <a:tcPr anchor="ctr"/>
                </a:tc>
                <a:tc vMerge="1">
                  <a:txBody>
                    <a:bodyPr/>
                    <a:lstStyle/>
                    <a:p>
                      <a:endParaRPr lang="en-US" altLang="zh-CN" sz="1000" dirty="0"/>
                    </a:p>
                  </a:txBody>
                  <a:tcPr/>
                </a:tc>
                <a:tc>
                  <a:txBody>
                    <a:bodyPr/>
                    <a:lstStyle/>
                    <a:p>
                      <a:r>
                        <a:rPr lang="zh-CN" altLang="en-US" sz="1200" dirty="0"/>
                        <a:t>扫描整个字符串并返回第一个成功的匹配</a:t>
                      </a:r>
                    </a:p>
                  </a:txBody>
                  <a:tcPr/>
                </a:tc>
                <a:tc>
                  <a:txBody>
                    <a:bodyPr/>
                    <a:lstStyle/>
                    <a:p>
                      <a:r>
                        <a:rPr lang="zh-CN" altLang="en-US" sz="1200" dirty="0"/>
                        <a:t>一个</a:t>
                      </a:r>
                      <a:r>
                        <a:rPr lang="en-US" altLang="zh-CN" sz="1200" dirty="0"/>
                        <a:t>Match</a:t>
                      </a:r>
                      <a:r>
                        <a:rPr lang="zh-CN" altLang="en-US" sz="1200" dirty="0"/>
                        <a:t>对象，类型为</a:t>
                      </a:r>
                      <a:r>
                        <a:rPr lang="en-US" altLang="zh-CN" sz="1200" dirty="0"/>
                        <a:t>Match</a:t>
                      </a:r>
                      <a:endParaRPr lang="zh-CN" altLang="en-US" sz="1200" dirty="0"/>
                    </a:p>
                  </a:txBody>
                  <a:tcPr/>
                </a:tc>
                <a:extLst>
                  <a:ext uri="{0D108BD9-81ED-4DB2-BD59-A6C34878D82A}">
                    <a16:rowId xmlns:a16="http://schemas.microsoft.com/office/drawing/2014/main" val="13467121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err="1">
                          <a:solidFill>
                            <a:schemeClr val="accent2">
                              <a:lumMod val="75000"/>
                            </a:schemeClr>
                          </a:solidFill>
                          <a:latin typeface="Consolas" panose="020B0609020204030204" pitchFamily="49" charset="0"/>
                          <a:ea typeface="+mn-ea"/>
                          <a:cs typeface="+mn-cs"/>
                        </a:rPr>
                        <a:t>Pattern.sub</a:t>
                      </a:r>
                      <a:r>
                        <a:rPr lang="en-US" altLang="zh-CN" sz="1200" b="1" kern="1200" dirty="0">
                          <a:solidFill>
                            <a:schemeClr val="accent2">
                              <a:lumMod val="75000"/>
                            </a:schemeClr>
                          </a:solidFill>
                          <a:latin typeface="Consolas" panose="020B0609020204030204" pitchFamily="49" charset="0"/>
                          <a:ea typeface="+mn-ea"/>
                          <a:cs typeface="+mn-cs"/>
                        </a:rPr>
                        <a:t>(</a:t>
                      </a:r>
                      <a:r>
                        <a:rPr lang="en-US" altLang="zh-CN" sz="1200" b="1" kern="1200" dirty="0" err="1">
                          <a:solidFill>
                            <a:schemeClr val="accent2">
                              <a:lumMod val="75000"/>
                            </a:schemeClr>
                          </a:solidFill>
                          <a:latin typeface="Consolas" panose="020B0609020204030204" pitchFamily="49" charset="0"/>
                          <a:ea typeface="+mn-ea"/>
                          <a:cs typeface="+mn-cs"/>
                        </a:rPr>
                        <a:t>repl</a:t>
                      </a:r>
                      <a:r>
                        <a:rPr lang="en-US" altLang="zh-CN" sz="1200" b="1" kern="1200" dirty="0">
                          <a:solidFill>
                            <a:schemeClr val="accent2">
                              <a:lumMod val="75000"/>
                            </a:schemeClr>
                          </a:solidFill>
                          <a:latin typeface="Consolas" panose="020B0609020204030204" pitchFamily="49" charset="0"/>
                          <a:ea typeface="+mn-ea"/>
                          <a:cs typeface="+mn-cs"/>
                        </a:rPr>
                        <a:t>, string, count=0)</a:t>
                      </a:r>
                      <a:endParaRPr lang="zh-CN" altLang="en-US" sz="1200" b="1" kern="1200" dirty="0">
                        <a:solidFill>
                          <a:schemeClr val="accent2">
                            <a:lumMod val="75000"/>
                          </a:schemeClr>
                        </a:solidFill>
                        <a:latin typeface="Consolas" panose="020B0609020204030204" pitchFamily="49" charset="0"/>
                        <a:ea typeface="+mn-ea"/>
                        <a:cs typeface="+mn-cs"/>
                      </a:endParaRPr>
                    </a:p>
                  </a:txBody>
                  <a:tcPr anchor="ctr"/>
                </a:tc>
                <a:tc>
                  <a:txBody>
                    <a:bodyPr/>
                    <a:lstStyle/>
                    <a:p>
                      <a:r>
                        <a:rPr lang="en-US" altLang="zh-CN" sz="1200" dirty="0" err="1"/>
                        <a:t>repl</a:t>
                      </a:r>
                      <a:r>
                        <a:rPr lang="en-US" altLang="zh-CN" sz="1200" dirty="0"/>
                        <a:t> : </a:t>
                      </a:r>
                      <a:r>
                        <a:rPr lang="zh-CN" altLang="en-US" sz="1200" dirty="0"/>
                        <a:t>替换的字符串，类型为</a:t>
                      </a:r>
                      <a:r>
                        <a:rPr lang="en-US" altLang="zh-CN" sz="1200" dirty="0"/>
                        <a:t>str</a:t>
                      </a:r>
                      <a:endParaRPr lang="zh-CN" altLang="en-US" sz="1200" dirty="0"/>
                    </a:p>
                    <a:p>
                      <a:r>
                        <a:rPr lang="en-US" altLang="zh-CN" sz="1200" dirty="0"/>
                        <a:t>string : </a:t>
                      </a:r>
                      <a:r>
                        <a:rPr lang="zh-CN" altLang="en-US" sz="1200" dirty="0"/>
                        <a:t>要被查找替换的字符串，类型为</a:t>
                      </a:r>
                      <a:r>
                        <a:rPr lang="en-US" altLang="zh-CN" sz="1200" dirty="0"/>
                        <a:t>str</a:t>
                      </a:r>
                      <a:endParaRPr lang="zh-CN" altLang="en-US" sz="1200" dirty="0"/>
                    </a:p>
                    <a:p>
                      <a:r>
                        <a:rPr lang="en-US" altLang="zh-CN" sz="1200" dirty="0"/>
                        <a:t>count : </a:t>
                      </a:r>
                      <a:r>
                        <a:rPr lang="zh-CN" altLang="en-US" sz="1200" dirty="0"/>
                        <a:t>模式匹配后替换的最大次数，默认 </a:t>
                      </a:r>
                      <a:r>
                        <a:rPr lang="en-US" altLang="zh-CN" sz="1200" dirty="0"/>
                        <a:t>0 </a:t>
                      </a:r>
                      <a:r>
                        <a:rPr lang="zh-CN" altLang="en-US" sz="1200" dirty="0"/>
                        <a:t>表示替换所有的匹配，类型为</a:t>
                      </a:r>
                      <a:r>
                        <a:rPr lang="en-US" altLang="zh-CN" sz="1200" dirty="0"/>
                        <a:t>int</a:t>
                      </a:r>
                      <a:endParaRPr lang="zh-CN" altLang="en-US" sz="1200" dirty="0"/>
                    </a:p>
                  </a:txBody>
                  <a:tcPr/>
                </a:tc>
                <a:tc>
                  <a:txBody>
                    <a:bodyPr/>
                    <a:lstStyle/>
                    <a:p>
                      <a:r>
                        <a:rPr lang="zh-CN" altLang="en-US" sz="1200" dirty="0"/>
                        <a:t>替换字符串中的匹配项</a:t>
                      </a:r>
                    </a:p>
                  </a:txBody>
                  <a:tcPr/>
                </a:tc>
                <a:tc>
                  <a:txBody>
                    <a:bodyPr/>
                    <a:lstStyle/>
                    <a:p>
                      <a:r>
                        <a:rPr lang="zh-CN" altLang="en-US" sz="1200" dirty="0"/>
                        <a:t>替换完成后的字符串，类型为</a:t>
                      </a:r>
                      <a:r>
                        <a:rPr lang="en-US" altLang="zh-CN" sz="1200" dirty="0"/>
                        <a:t>str</a:t>
                      </a:r>
                      <a:endParaRPr lang="zh-CN" altLang="en-US" sz="1200" dirty="0"/>
                    </a:p>
                  </a:txBody>
                  <a:tcPr/>
                </a:tc>
                <a:extLst>
                  <a:ext uri="{0D108BD9-81ED-4DB2-BD59-A6C34878D82A}">
                    <a16:rowId xmlns:a16="http://schemas.microsoft.com/office/drawing/2014/main" val="40246599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accent2">
                              <a:lumMod val="75000"/>
                            </a:schemeClr>
                          </a:solidFill>
                          <a:latin typeface="Consolas" panose="020B0609020204030204" pitchFamily="49" charset="0"/>
                          <a:ea typeface="+mn-ea"/>
                          <a:cs typeface="+mn-cs"/>
                        </a:rPr>
                        <a:t>Pattern</a:t>
                      </a:r>
                      <a:r>
                        <a:rPr lang="sv-SE" altLang="zh-CN" sz="1200" b="1" kern="1200" dirty="0">
                          <a:solidFill>
                            <a:schemeClr val="accent2">
                              <a:lumMod val="75000"/>
                            </a:schemeClr>
                          </a:solidFill>
                          <a:latin typeface="Consolas" panose="020B0609020204030204" pitchFamily="49" charset="0"/>
                          <a:ea typeface="+mn-ea"/>
                          <a:cs typeface="+mn-cs"/>
                        </a:rPr>
                        <a:t>.split(string, maxsplit=0)</a:t>
                      </a:r>
                      <a:endParaRPr lang="zh-CN" altLang="en-US" sz="1200" b="1" kern="1200" dirty="0">
                        <a:solidFill>
                          <a:schemeClr val="accent2">
                            <a:lumMod val="75000"/>
                          </a:schemeClr>
                        </a:solidFill>
                        <a:latin typeface="Consolas" panose="020B0609020204030204" pitchFamily="49" charset="0"/>
                        <a:ea typeface="+mn-ea"/>
                        <a:cs typeface="+mn-cs"/>
                      </a:endParaRPr>
                    </a:p>
                  </a:txBody>
                  <a:tcPr anchor="ctr"/>
                </a:tc>
                <a:tc>
                  <a:txBody>
                    <a:bodyPr/>
                    <a:lstStyle/>
                    <a:p>
                      <a:r>
                        <a:rPr lang="en-US" altLang="zh-CN" sz="1200" dirty="0"/>
                        <a:t>string</a:t>
                      </a:r>
                      <a:r>
                        <a:rPr lang="zh-CN" altLang="en-US" sz="1200" dirty="0"/>
                        <a:t>：要匹配的字符串，类型为</a:t>
                      </a:r>
                      <a:r>
                        <a:rPr lang="en-US" altLang="zh-CN" sz="1200" dirty="0"/>
                        <a:t>str</a:t>
                      </a:r>
                      <a:endParaRPr lang="zh-CN" altLang="en-US" sz="1200" dirty="0"/>
                    </a:p>
                    <a:p>
                      <a:r>
                        <a:rPr lang="en-US" altLang="zh-CN" sz="1200" dirty="0" err="1"/>
                        <a:t>maxsplit</a:t>
                      </a:r>
                      <a:r>
                        <a:rPr lang="zh-CN" altLang="en-US" sz="1200" dirty="0"/>
                        <a:t>：分隔次数，</a:t>
                      </a:r>
                      <a:r>
                        <a:rPr lang="en-US" altLang="zh-CN" sz="1200" dirty="0" err="1"/>
                        <a:t>maxsplit</a:t>
                      </a:r>
                      <a:r>
                        <a:rPr lang="en-US" altLang="zh-CN" sz="1200" dirty="0"/>
                        <a:t>=1 </a:t>
                      </a:r>
                      <a:r>
                        <a:rPr lang="zh-CN" altLang="en-US" sz="1200" dirty="0"/>
                        <a:t>分隔一次，默认为 </a:t>
                      </a:r>
                      <a:r>
                        <a:rPr lang="en-US" altLang="zh-CN" sz="1200" dirty="0"/>
                        <a:t>0</a:t>
                      </a:r>
                      <a:r>
                        <a:rPr lang="zh-CN" altLang="en-US" sz="1200" dirty="0"/>
                        <a:t>，不限制次数，类型为</a:t>
                      </a:r>
                      <a:r>
                        <a:rPr lang="en-US" altLang="zh-CN" sz="1200" dirty="0"/>
                        <a:t>int</a:t>
                      </a:r>
                      <a:endParaRPr lang="zh-CN" altLang="en-US" sz="1200" dirty="0"/>
                    </a:p>
                  </a:txBody>
                  <a:tcPr/>
                </a:tc>
                <a:tc>
                  <a:txBody>
                    <a:bodyPr/>
                    <a:lstStyle/>
                    <a:p>
                      <a:r>
                        <a:rPr lang="zh-CN" altLang="en-US" sz="1200" dirty="0"/>
                        <a:t>按照能够匹配的子串将字符串分割后返回列表</a:t>
                      </a:r>
                    </a:p>
                  </a:txBody>
                  <a:tcPr/>
                </a:tc>
                <a:tc>
                  <a:txBody>
                    <a:bodyPr/>
                    <a:lstStyle/>
                    <a:p>
                      <a:r>
                        <a:rPr lang="zh-CN" altLang="en-US" sz="1200" dirty="0"/>
                        <a:t>分隔后的子字符串列表</a:t>
                      </a:r>
                    </a:p>
                  </a:txBody>
                  <a:tcPr/>
                </a:tc>
                <a:extLst>
                  <a:ext uri="{0D108BD9-81ED-4DB2-BD59-A6C34878D82A}">
                    <a16:rowId xmlns:a16="http://schemas.microsoft.com/office/drawing/2014/main" val="19050098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accent2">
                              <a:lumMod val="75000"/>
                            </a:schemeClr>
                          </a:solidFill>
                          <a:latin typeface="Consolas" panose="020B0609020204030204" pitchFamily="49" charset="0"/>
                          <a:ea typeface="+mn-ea"/>
                          <a:cs typeface="+mn-cs"/>
                        </a:rPr>
                        <a:t>Pattern</a:t>
                      </a:r>
                      <a:r>
                        <a:rPr lang="nn-NO" altLang="zh-CN" sz="1200" b="1" kern="1200" dirty="0">
                          <a:solidFill>
                            <a:schemeClr val="accent2">
                              <a:lumMod val="75000"/>
                            </a:schemeClr>
                          </a:solidFill>
                          <a:latin typeface="Consolas" panose="020B0609020204030204" pitchFamily="49" charset="0"/>
                          <a:ea typeface="+mn-ea"/>
                          <a:cs typeface="+mn-cs"/>
                        </a:rPr>
                        <a:t>.findall(string, pos</a:t>
                      </a:r>
                      <a:r>
                        <a:rPr lang="en-US" altLang="zh-CN" sz="1200" b="1" kern="1200" dirty="0">
                          <a:solidFill>
                            <a:schemeClr val="accent2">
                              <a:lumMod val="75000"/>
                            </a:schemeClr>
                          </a:solidFill>
                          <a:latin typeface="Consolas" panose="020B0609020204030204" pitchFamily="49" charset="0"/>
                          <a:ea typeface="+mn-ea"/>
                          <a:cs typeface="+mn-cs"/>
                        </a:rPr>
                        <a:t>=0</a:t>
                      </a:r>
                      <a:r>
                        <a:rPr lang="nn-NO" altLang="zh-CN" sz="1200" b="1" kern="1200" dirty="0">
                          <a:solidFill>
                            <a:schemeClr val="accent2">
                              <a:lumMod val="75000"/>
                            </a:schemeClr>
                          </a:solidFill>
                          <a:latin typeface="Consolas" panose="020B0609020204030204" pitchFamily="49" charset="0"/>
                          <a:ea typeface="+mn-ea"/>
                          <a:cs typeface="+mn-cs"/>
                        </a:rPr>
                        <a:t>, endpos</a:t>
                      </a:r>
                      <a:r>
                        <a:rPr lang="en-US" altLang="zh-CN" sz="1200" b="1" kern="1200" dirty="0">
                          <a:solidFill>
                            <a:schemeClr val="accent2">
                              <a:lumMod val="75000"/>
                            </a:schemeClr>
                          </a:solidFill>
                          <a:latin typeface="Consolas" panose="020B0609020204030204" pitchFamily="49" charset="0"/>
                          <a:ea typeface="+mn-ea"/>
                          <a:cs typeface="+mn-cs"/>
                        </a:rPr>
                        <a:t>=0</a:t>
                      </a:r>
                      <a:r>
                        <a:rPr lang="nn-NO" altLang="zh-CN" sz="1200" b="1" kern="1200" dirty="0">
                          <a:solidFill>
                            <a:schemeClr val="accent2">
                              <a:lumMod val="75000"/>
                            </a:schemeClr>
                          </a:solidFill>
                          <a:latin typeface="Consolas" panose="020B0609020204030204" pitchFamily="49" charset="0"/>
                          <a:ea typeface="+mn-ea"/>
                          <a:cs typeface="+mn-cs"/>
                        </a:rPr>
                        <a:t>)</a:t>
                      </a:r>
                      <a:endParaRPr lang="zh-CN" altLang="en-US" sz="1200" b="1" kern="1200" dirty="0">
                        <a:solidFill>
                          <a:schemeClr val="accent2">
                            <a:lumMod val="75000"/>
                          </a:schemeClr>
                        </a:solidFill>
                        <a:latin typeface="Consolas" panose="020B0609020204030204" pitchFamily="49" charset="0"/>
                        <a:ea typeface="+mn-ea"/>
                        <a:cs typeface="+mn-cs"/>
                      </a:endParaRPr>
                    </a:p>
                  </a:txBody>
                  <a:tcPr anchor="ctr"/>
                </a:tc>
                <a:tc>
                  <a:txBody>
                    <a:bodyPr/>
                    <a:lstStyle/>
                    <a:p>
                      <a:r>
                        <a:rPr lang="en-US" altLang="zh-CN" sz="1200" dirty="0"/>
                        <a:t>string </a:t>
                      </a:r>
                      <a:r>
                        <a:rPr lang="zh-CN" altLang="en-US" sz="1200" dirty="0"/>
                        <a:t>：待匹配的字符串，类型为</a:t>
                      </a:r>
                      <a:r>
                        <a:rPr lang="en-US" altLang="zh-CN" sz="1200" dirty="0"/>
                        <a:t>str</a:t>
                      </a:r>
                      <a:endParaRPr lang="zh-CN" altLang="en-US" sz="1200" dirty="0"/>
                    </a:p>
                    <a:p>
                      <a:r>
                        <a:rPr lang="en-US" altLang="zh-CN" sz="1200" dirty="0"/>
                        <a:t>pos</a:t>
                      </a:r>
                      <a:r>
                        <a:rPr lang="zh-CN" altLang="en-US" sz="1200" dirty="0"/>
                        <a:t>：</a:t>
                      </a:r>
                      <a:r>
                        <a:rPr lang="en-US" altLang="zh-CN" sz="1200" dirty="0"/>
                        <a:t> </a:t>
                      </a:r>
                      <a:r>
                        <a:rPr lang="zh-CN" altLang="en-US" sz="1200" dirty="0"/>
                        <a:t>指定字符串的起始位置，默认为 </a:t>
                      </a:r>
                      <a:r>
                        <a:rPr lang="en-US" altLang="zh-CN" sz="1200" dirty="0"/>
                        <a:t>0</a:t>
                      </a:r>
                      <a:r>
                        <a:rPr lang="zh-CN" altLang="en-US" sz="1200" dirty="0"/>
                        <a:t>，类型为</a:t>
                      </a:r>
                      <a:r>
                        <a:rPr lang="en-US" altLang="zh-CN" sz="1200" dirty="0"/>
                        <a:t>int</a:t>
                      </a:r>
                      <a:endParaRPr lang="zh-CN" altLang="en-US" sz="1200" dirty="0"/>
                    </a:p>
                    <a:p>
                      <a:r>
                        <a:rPr lang="en-US" altLang="zh-CN" sz="1200" dirty="0" err="1"/>
                        <a:t>endpos</a:t>
                      </a:r>
                      <a:r>
                        <a:rPr lang="zh-CN" altLang="en-US" sz="1200" dirty="0"/>
                        <a:t>：</a:t>
                      </a:r>
                      <a:r>
                        <a:rPr lang="en-US" altLang="zh-CN" sz="1200" dirty="0"/>
                        <a:t> </a:t>
                      </a:r>
                      <a:r>
                        <a:rPr lang="zh-CN" altLang="en-US" sz="1200" dirty="0"/>
                        <a:t>指定字符串的结束位置，默认为字符串的长度类型为</a:t>
                      </a:r>
                      <a:r>
                        <a:rPr lang="en-US" altLang="zh-CN" sz="1200" dirty="0"/>
                        <a:t>int</a:t>
                      </a:r>
                      <a:endParaRPr lang="zh-CN" altLang="en-US" sz="1200" dirty="0"/>
                    </a:p>
                  </a:txBody>
                  <a:tcPr/>
                </a:tc>
                <a:tc>
                  <a:txBody>
                    <a:bodyPr/>
                    <a:lstStyle/>
                    <a:p>
                      <a:r>
                        <a:rPr lang="zh-CN" altLang="en-US" sz="1200" dirty="0"/>
                        <a:t>在字符串中找到正则表达式所匹配的所有子串，并返回一个列表，如果没有找到匹配的，则返回空列表</a:t>
                      </a:r>
                    </a:p>
                  </a:txBody>
                  <a:tcPr/>
                </a:tc>
                <a:tc>
                  <a:txBody>
                    <a:bodyPr/>
                    <a:lstStyle/>
                    <a:p>
                      <a:r>
                        <a:rPr lang="zh-CN" altLang="en-US" sz="1200" dirty="0"/>
                        <a:t>所有匹配的子字符串列表，类型为</a:t>
                      </a:r>
                      <a:r>
                        <a:rPr lang="en-US" altLang="zh-CN" sz="1200" dirty="0"/>
                        <a:t>list</a:t>
                      </a:r>
                      <a:endParaRPr lang="zh-CN" altLang="en-US" sz="1200" dirty="0"/>
                    </a:p>
                  </a:txBody>
                  <a:tcPr/>
                </a:tc>
                <a:extLst>
                  <a:ext uri="{0D108BD9-81ED-4DB2-BD59-A6C34878D82A}">
                    <a16:rowId xmlns:a16="http://schemas.microsoft.com/office/drawing/2014/main" val="2287496793"/>
                  </a:ext>
                </a:extLst>
              </a:tr>
            </a:tbl>
          </a:graphicData>
        </a:graphic>
      </p:graphicFrame>
    </p:spTree>
    <p:extLst>
      <p:ext uri="{BB962C8B-B14F-4D97-AF65-F5344CB8AC3E}">
        <p14:creationId xmlns:p14="http://schemas.microsoft.com/office/powerpoint/2010/main" val="7655918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10.7.2 </a:t>
            </a:r>
            <a:r>
              <a:rPr lang="zh-CN" altLang="en-US" b="1" dirty="0">
                <a:solidFill>
                  <a:srgbClr val="354A5D"/>
                </a:solidFill>
                <a:latin typeface="微软雅黑" panose="020B0503020204020204" pitchFamily="34" charset="-122"/>
                <a:ea typeface="微软雅黑" panose="020B0503020204020204" pitchFamily="34" charset="-122"/>
              </a:rPr>
              <a:t>正则表达式模式</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5" y="2180136"/>
            <a:ext cx="10040046" cy="326961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模式字符串使用特殊的语法来表示一个正则表达式。</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字母和数字表示他们自身。一个正则表达式模式中的字母和数字匹配同样的字符串。</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多数字母和数字前加一个反斜杠时会拥有不同的含义。</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标点符号只有被转义时才匹配自身，否则它们表示特殊的含义。</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反斜杠本身需要使用反斜杠转义。</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由于正则表达式通常都包含反斜杠，所以最好使用原始字符串来表示它们。模式元素</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如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r'\t'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，等价于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\\t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匹配相应的特殊字符。</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446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352813"/>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10.7.3 </a:t>
            </a:r>
            <a:r>
              <a:rPr lang="zh-CN" altLang="en-US" b="1" dirty="0">
                <a:solidFill>
                  <a:srgbClr val="354A5D"/>
                </a:solidFill>
                <a:latin typeface="微软雅黑" panose="020B0503020204020204" pitchFamily="34" charset="-122"/>
                <a:ea typeface="微软雅黑" panose="020B0503020204020204" pitchFamily="34" charset="-122"/>
              </a:rPr>
              <a:t>正则表达式元素</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1190776"/>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AB10C4D0-95CE-43E4-8332-9421EC8F865C}"/>
              </a:ext>
            </a:extLst>
          </p:cNvPr>
          <p:cNvGraphicFramePr>
            <a:graphicFrameLocks noGrp="1"/>
          </p:cNvGraphicFramePr>
          <p:nvPr>
            <p:extLst>
              <p:ext uri="{D42A27DB-BD31-4B8C-83A1-F6EECF244321}">
                <p14:modId xmlns:p14="http://schemas.microsoft.com/office/powerpoint/2010/main" val="2769080996"/>
              </p:ext>
            </p:extLst>
          </p:nvPr>
        </p:nvGraphicFramePr>
        <p:xfrm>
          <a:off x="792950" y="1349752"/>
          <a:ext cx="10606099" cy="4933950"/>
        </p:xfrm>
        <a:graphic>
          <a:graphicData uri="http://schemas.openxmlformats.org/drawingml/2006/table">
            <a:tbl>
              <a:tblPr firstRow="1" bandRow="1">
                <a:tableStyleId>{F5AB1C69-6EDB-4FF4-983F-18BD219EF322}</a:tableStyleId>
              </a:tblPr>
              <a:tblGrid>
                <a:gridCol w="819282">
                  <a:extLst>
                    <a:ext uri="{9D8B030D-6E8A-4147-A177-3AD203B41FA5}">
                      <a16:colId xmlns:a16="http://schemas.microsoft.com/office/drawing/2014/main" val="2120421106"/>
                    </a:ext>
                  </a:extLst>
                </a:gridCol>
                <a:gridCol w="4483767">
                  <a:extLst>
                    <a:ext uri="{9D8B030D-6E8A-4147-A177-3AD203B41FA5}">
                      <a16:colId xmlns:a16="http://schemas.microsoft.com/office/drawing/2014/main" val="3131901465"/>
                    </a:ext>
                  </a:extLst>
                </a:gridCol>
                <a:gridCol w="555698">
                  <a:extLst>
                    <a:ext uri="{9D8B030D-6E8A-4147-A177-3AD203B41FA5}">
                      <a16:colId xmlns:a16="http://schemas.microsoft.com/office/drawing/2014/main" val="2973415432"/>
                    </a:ext>
                  </a:extLst>
                </a:gridCol>
                <a:gridCol w="4747352">
                  <a:extLst>
                    <a:ext uri="{9D8B030D-6E8A-4147-A177-3AD203B41FA5}">
                      <a16:colId xmlns:a16="http://schemas.microsoft.com/office/drawing/2014/main" val="874920397"/>
                    </a:ext>
                  </a:extLst>
                </a:gridCol>
              </a:tblGrid>
              <a:tr h="0">
                <a:tc>
                  <a:txBody>
                    <a:bodyPr/>
                    <a:lstStyle/>
                    <a:p>
                      <a:pPr algn="ctr"/>
                      <a:r>
                        <a:rPr lang="zh-CN" altLang="en-US" sz="1400" dirty="0"/>
                        <a:t>模式</a:t>
                      </a:r>
                    </a:p>
                  </a:txBody>
                  <a:tcPr/>
                </a:tc>
                <a:tc>
                  <a:txBody>
                    <a:bodyPr/>
                    <a:lstStyle/>
                    <a:p>
                      <a:pPr algn="ctr"/>
                      <a:r>
                        <a:rPr lang="zh-CN" altLang="en-US" sz="1400" dirty="0"/>
                        <a:t>描述</a:t>
                      </a:r>
                    </a:p>
                  </a:txBody>
                  <a:tcPr/>
                </a:tc>
                <a:tc>
                  <a:txBody>
                    <a:bodyPr/>
                    <a:lstStyle/>
                    <a:p>
                      <a:pPr algn="ctr"/>
                      <a:r>
                        <a:rPr lang="zh-CN" altLang="en-US" sz="1400" dirty="0"/>
                        <a:t>模式</a:t>
                      </a:r>
                    </a:p>
                  </a:txBody>
                  <a:tcPr/>
                </a:tc>
                <a:tc>
                  <a:txBody>
                    <a:bodyPr/>
                    <a:lstStyle/>
                    <a:p>
                      <a:pPr algn="ctr"/>
                      <a:r>
                        <a:rPr lang="zh-CN" altLang="en-US" sz="1400" dirty="0"/>
                        <a:t>描述</a:t>
                      </a:r>
                    </a:p>
                  </a:txBody>
                  <a:tcPr/>
                </a:tc>
                <a:extLst>
                  <a:ext uri="{0D108BD9-81ED-4DB2-BD59-A6C34878D82A}">
                    <a16:rowId xmlns:a16="http://schemas.microsoft.com/office/drawing/2014/main" val="1825875076"/>
                  </a:ext>
                </a:extLst>
              </a:tr>
              <a:tr h="0">
                <a:tc>
                  <a:txBody>
                    <a:bodyPr/>
                    <a:lstStyle/>
                    <a:p>
                      <a:pPr algn="ctr" fontAlgn="t"/>
                      <a:r>
                        <a:rPr lang="en-US" altLang="zh-CN" sz="1000" dirty="0">
                          <a:effectLst/>
                          <a:latin typeface="Consolas" panose="020B0609020204030204" pitchFamily="49" charset="0"/>
                        </a:rPr>
                        <a:t>^</a:t>
                      </a:r>
                    </a:p>
                  </a:txBody>
                  <a:tcPr marL="47625" marR="47625" marT="66675" marB="66675" anchor="ctr"/>
                </a:tc>
                <a:tc>
                  <a:txBody>
                    <a:bodyPr/>
                    <a:lstStyle/>
                    <a:p>
                      <a:pPr fontAlgn="t"/>
                      <a:r>
                        <a:rPr lang="zh-CN" altLang="en-US" sz="1000" dirty="0">
                          <a:effectLst/>
                          <a:latin typeface="Consolas" panose="020B0609020204030204" pitchFamily="49" charset="0"/>
                        </a:rPr>
                        <a:t>匹配字符串的开头</a:t>
                      </a:r>
                    </a:p>
                  </a:txBody>
                  <a:tcPr marL="47625" marR="47625" marT="66675" marB="66675"/>
                </a:tc>
                <a:tc>
                  <a:txBody>
                    <a:bodyPr/>
                    <a:lstStyle/>
                    <a:p>
                      <a:pPr algn="ctr" fontAlgn="t"/>
                      <a:r>
                        <a:rPr lang="en-US" sz="1000" dirty="0">
                          <a:effectLst/>
                          <a:latin typeface="Consolas" panose="020B0609020204030204" pitchFamily="49" charset="0"/>
                        </a:rPr>
                        <a:t>\w</a:t>
                      </a:r>
                    </a:p>
                  </a:txBody>
                  <a:tcPr marL="47625" marR="47625" marT="66675" marB="66675" anchor="ctr"/>
                </a:tc>
                <a:tc>
                  <a:txBody>
                    <a:bodyPr/>
                    <a:lstStyle/>
                    <a:p>
                      <a:pPr fontAlgn="t"/>
                      <a:r>
                        <a:rPr lang="zh-CN" altLang="en-US" sz="1000" dirty="0">
                          <a:effectLst/>
                          <a:latin typeface="Consolas" panose="020B0609020204030204" pitchFamily="49" charset="0"/>
                        </a:rPr>
                        <a:t>匹配数字字母下划线</a:t>
                      </a:r>
                    </a:p>
                  </a:txBody>
                  <a:tcPr marL="47625" marR="47625" marT="66675" marB="66675"/>
                </a:tc>
                <a:extLst>
                  <a:ext uri="{0D108BD9-81ED-4DB2-BD59-A6C34878D82A}">
                    <a16:rowId xmlns:a16="http://schemas.microsoft.com/office/drawing/2014/main" val="144526066"/>
                  </a:ext>
                </a:extLst>
              </a:tr>
              <a:tr h="0">
                <a:tc>
                  <a:txBody>
                    <a:bodyPr/>
                    <a:lstStyle/>
                    <a:p>
                      <a:pPr algn="ctr" fontAlgn="t"/>
                      <a:r>
                        <a:rPr lang="en-US" altLang="zh-CN" sz="1000" dirty="0">
                          <a:effectLst/>
                          <a:latin typeface="Consolas" panose="020B0609020204030204" pitchFamily="49" charset="0"/>
                        </a:rPr>
                        <a:t>$</a:t>
                      </a:r>
                    </a:p>
                  </a:txBody>
                  <a:tcPr marL="47625" marR="47625" marT="66675" marB="66675" anchor="ctr"/>
                </a:tc>
                <a:tc>
                  <a:txBody>
                    <a:bodyPr/>
                    <a:lstStyle/>
                    <a:p>
                      <a:pPr fontAlgn="t"/>
                      <a:r>
                        <a:rPr lang="zh-CN" altLang="en-US" sz="1000" dirty="0">
                          <a:effectLst/>
                          <a:latin typeface="Consolas" panose="020B0609020204030204" pitchFamily="49" charset="0"/>
                        </a:rPr>
                        <a:t>匹配字符串的末尾。</a:t>
                      </a:r>
                    </a:p>
                  </a:txBody>
                  <a:tcPr marL="47625" marR="47625" marT="66675" marB="66675"/>
                </a:tc>
                <a:tc>
                  <a:txBody>
                    <a:bodyPr/>
                    <a:lstStyle/>
                    <a:p>
                      <a:pPr algn="ctr" fontAlgn="t"/>
                      <a:r>
                        <a:rPr lang="en-US" sz="1000" dirty="0">
                          <a:effectLst/>
                          <a:latin typeface="Consolas" panose="020B0609020204030204" pitchFamily="49" charset="0"/>
                        </a:rPr>
                        <a:t>\W</a:t>
                      </a:r>
                    </a:p>
                  </a:txBody>
                  <a:tcPr marL="47625" marR="47625" marT="66675" marB="66675" anchor="ctr"/>
                </a:tc>
                <a:tc>
                  <a:txBody>
                    <a:bodyPr/>
                    <a:lstStyle/>
                    <a:p>
                      <a:pPr fontAlgn="t"/>
                      <a:r>
                        <a:rPr lang="zh-CN" altLang="en-US" sz="1000" dirty="0">
                          <a:effectLst/>
                          <a:latin typeface="Consolas" panose="020B0609020204030204" pitchFamily="49" charset="0"/>
                        </a:rPr>
                        <a:t>匹配非数字字母下划线</a:t>
                      </a:r>
                    </a:p>
                  </a:txBody>
                  <a:tcPr marL="47625" marR="47625" marT="66675" marB="66675"/>
                </a:tc>
                <a:extLst>
                  <a:ext uri="{0D108BD9-81ED-4DB2-BD59-A6C34878D82A}">
                    <a16:rowId xmlns:a16="http://schemas.microsoft.com/office/drawing/2014/main" val="1354844962"/>
                  </a:ext>
                </a:extLst>
              </a:tr>
              <a:tr h="0">
                <a:tc>
                  <a:txBody>
                    <a:bodyPr/>
                    <a:lstStyle/>
                    <a:p>
                      <a:pPr algn="ctr" fontAlgn="t"/>
                      <a:r>
                        <a:rPr lang="en-US" altLang="zh-CN" sz="1000" dirty="0">
                          <a:effectLst/>
                          <a:latin typeface="Consolas" panose="020B0609020204030204" pitchFamily="49" charset="0"/>
                        </a:rPr>
                        <a:t>.</a:t>
                      </a:r>
                    </a:p>
                  </a:txBody>
                  <a:tcPr marL="47625" marR="47625" marT="66675" marB="66675" anchor="ctr"/>
                </a:tc>
                <a:tc>
                  <a:txBody>
                    <a:bodyPr/>
                    <a:lstStyle/>
                    <a:p>
                      <a:pPr fontAlgn="t"/>
                      <a:r>
                        <a:rPr lang="zh-CN" altLang="en-US" sz="1000" dirty="0">
                          <a:effectLst/>
                          <a:latin typeface="Consolas" panose="020B0609020204030204" pitchFamily="49" charset="0"/>
                        </a:rPr>
                        <a:t>匹配任意字符，除了换行符，当</a:t>
                      </a:r>
                      <a:r>
                        <a:rPr lang="en-US" altLang="zh-CN" sz="1000" dirty="0" err="1">
                          <a:effectLst/>
                          <a:latin typeface="Consolas" panose="020B0609020204030204" pitchFamily="49" charset="0"/>
                        </a:rPr>
                        <a:t>re.DOTALL</a:t>
                      </a:r>
                      <a:r>
                        <a:rPr lang="zh-CN" altLang="en-US" sz="1000" dirty="0">
                          <a:effectLst/>
                          <a:latin typeface="Consolas" panose="020B0609020204030204" pitchFamily="49" charset="0"/>
                        </a:rPr>
                        <a:t>标记被指定时，则可以匹配包括换行符的任意字符。</a:t>
                      </a:r>
                    </a:p>
                  </a:txBody>
                  <a:tcPr marL="47625" marR="47625" marT="66675" marB="66675"/>
                </a:tc>
                <a:tc>
                  <a:txBody>
                    <a:bodyPr/>
                    <a:lstStyle/>
                    <a:p>
                      <a:pPr algn="ctr" fontAlgn="t"/>
                      <a:r>
                        <a:rPr lang="en-US" sz="1000" dirty="0">
                          <a:effectLst/>
                          <a:latin typeface="Consolas" panose="020B0609020204030204" pitchFamily="49" charset="0"/>
                        </a:rPr>
                        <a:t>\s</a:t>
                      </a:r>
                    </a:p>
                  </a:txBody>
                  <a:tcPr marL="47625" marR="47625" marT="66675" marB="66675" anchor="ctr"/>
                </a:tc>
                <a:tc>
                  <a:txBody>
                    <a:bodyPr/>
                    <a:lstStyle/>
                    <a:p>
                      <a:pPr fontAlgn="t"/>
                      <a:r>
                        <a:rPr lang="pt-BR" sz="1000" dirty="0">
                          <a:effectLst/>
                          <a:latin typeface="Consolas" panose="020B0609020204030204" pitchFamily="49" charset="0"/>
                        </a:rPr>
                        <a:t>匹配任意空白字符，等价于 [\t\n\r\f]。</a:t>
                      </a:r>
                    </a:p>
                  </a:txBody>
                  <a:tcPr marL="47625" marR="47625" marT="66675" marB="66675"/>
                </a:tc>
                <a:extLst>
                  <a:ext uri="{0D108BD9-81ED-4DB2-BD59-A6C34878D82A}">
                    <a16:rowId xmlns:a16="http://schemas.microsoft.com/office/drawing/2014/main" val="797497693"/>
                  </a:ext>
                </a:extLst>
              </a:tr>
              <a:tr h="0">
                <a:tc>
                  <a:txBody>
                    <a:bodyPr/>
                    <a:lstStyle/>
                    <a:p>
                      <a:pPr algn="ctr" fontAlgn="t"/>
                      <a:r>
                        <a:rPr lang="en-US" altLang="zh-CN" sz="1000" dirty="0">
                          <a:effectLst/>
                          <a:latin typeface="Consolas" panose="020B0609020204030204" pitchFamily="49" charset="0"/>
                        </a:rPr>
                        <a:t>[...]</a:t>
                      </a:r>
                    </a:p>
                  </a:txBody>
                  <a:tcPr marL="47625" marR="47625" marT="66675" marB="66675" anchor="ctr"/>
                </a:tc>
                <a:tc>
                  <a:txBody>
                    <a:bodyPr/>
                    <a:lstStyle/>
                    <a:p>
                      <a:pPr fontAlgn="t"/>
                      <a:r>
                        <a:rPr lang="zh-CN" altLang="en-US" sz="1000" dirty="0">
                          <a:effectLst/>
                          <a:latin typeface="Consolas" panose="020B0609020204030204" pitchFamily="49" charset="0"/>
                        </a:rPr>
                        <a:t>用来表示一组字符</a:t>
                      </a:r>
                      <a:r>
                        <a:rPr lang="en-US" altLang="zh-CN" sz="1000" dirty="0">
                          <a:effectLst/>
                          <a:latin typeface="Consolas" panose="020B0609020204030204" pitchFamily="49" charset="0"/>
                        </a:rPr>
                        <a:t>,</a:t>
                      </a:r>
                      <a:r>
                        <a:rPr lang="zh-CN" altLang="en-US" sz="1000" dirty="0">
                          <a:effectLst/>
                          <a:latin typeface="Consolas" panose="020B0609020204030204" pitchFamily="49" charset="0"/>
                        </a:rPr>
                        <a:t>单独列出：</a:t>
                      </a:r>
                      <a:r>
                        <a:rPr lang="en-US" altLang="zh-CN" sz="1000" dirty="0">
                          <a:effectLst/>
                          <a:latin typeface="Consolas" panose="020B0609020204030204" pitchFamily="49" charset="0"/>
                        </a:rPr>
                        <a:t>[</a:t>
                      </a:r>
                      <a:r>
                        <a:rPr lang="en-US" altLang="zh-CN" sz="1000" dirty="0" err="1">
                          <a:effectLst/>
                          <a:latin typeface="Consolas" panose="020B0609020204030204" pitchFamily="49" charset="0"/>
                        </a:rPr>
                        <a:t>amk</a:t>
                      </a:r>
                      <a:r>
                        <a:rPr lang="en-US" altLang="zh-CN" sz="1000" dirty="0">
                          <a:effectLst/>
                          <a:latin typeface="Consolas" panose="020B0609020204030204" pitchFamily="49" charset="0"/>
                        </a:rPr>
                        <a:t>] </a:t>
                      </a:r>
                      <a:r>
                        <a:rPr lang="zh-CN" altLang="en-US" sz="1000" dirty="0">
                          <a:effectLst/>
                          <a:latin typeface="Consolas" panose="020B0609020204030204" pitchFamily="49" charset="0"/>
                        </a:rPr>
                        <a:t>匹配 </a:t>
                      </a:r>
                      <a:r>
                        <a:rPr lang="en-US" altLang="zh-CN" sz="1000" dirty="0">
                          <a:effectLst/>
                          <a:latin typeface="Consolas" panose="020B0609020204030204" pitchFamily="49" charset="0"/>
                        </a:rPr>
                        <a:t>'a'</a:t>
                      </a:r>
                      <a:r>
                        <a:rPr lang="zh-CN" altLang="en-US" sz="1000" dirty="0">
                          <a:effectLst/>
                          <a:latin typeface="Consolas" panose="020B0609020204030204" pitchFamily="49" charset="0"/>
                        </a:rPr>
                        <a:t>，</a:t>
                      </a:r>
                      <a:r>
                        <a:rPr lang="en-US" altLang="zh-CN" sz="1000" dirty="0">
                          <a:effectLst/>
                          <a:latin typeface="Consolas" panose="020B0609020204030204" pitchFamily="49" charset="0"/>
                        </a:rPr>
                        <a:t>'m'</a:t>
                      </a:r>
                      <a:r>
                        <a:rPr lang="zh-CN" altLang="en-US" sz="1000" dirty="0">
                          <a:effectLst/>
                          <a:latin typeface="Consolas" panose="020B0609020204030204" pitchFamily="49" charset="0"/>
                        </a:rPr>
                        <a:t>或</a:t>
                      </a:r>
                      <a:r>
                        <a:rPr lang="en-US" altLang="zh-CN" sz="1000" dirty="0">
                          <a:effectLst/>
                          <a:latin typeface="Consolas" panose="020B0609020204030204" pitchFamily="49" charset="0"/>
                        </a:rPr>
                        <a:t>'k'</a:t>
                      </a:r>
                    </a:p>
                  </a:txBody>
                  <a:tcPr marL="47625" marR="47625" marT="66675" marB="66675"/>
                </a:tc>
                <a:tc>
                  <a:txBody>
                    <a:bodyPr/>
                    <a:lstStyle/>
                    <a:p>
                      <a:pPr algn="ctr" fontAlgn="t"/>
                      <a:r>
                        <a:rPr lang="en-US" sz="1000" dirty="0">
                          <a:effectLst/>
                          <a:latin typeface="Consolas" panose="020B0609020204030204" pitchFamily="49" charset="0"/>
                        </a:rPr>
                        <a:t>\S</a:t>
                      </a:r>
                    </a:p>
                  </a:txBody>
                  <a:tcPr marL="47625" marR="47625" marT="66675" marB="66675" anchor="ctr"/>
                </a:tc>
                <a:tc>
                  <a:txBody>
                    <a:bodyPr/>
                    <a:lstStyle/>
                    <a:p>
                      <a:pPr fontAlgn="t"/>
                      <a:r>
                        <a:rPr lang="zh-CN" altLang="en-US" sz="1000" dirty="0">
                          <a:effectLst/>
                          <a:latin typeface="Consolas" panose="020B0609020204030204" pitchFamily="49" charset="0"/>
                        </a:rPr>
                        <a:t>匹配任意非空字符</a:t>
                      </a:r>
                    </a:p>
                  </a:txBody>
                  <a:tcPr marL="47625" marR="47625" marT="66675" marB="66675"/>
                </a:tc>
                <a:extLst>
                  <a:ext uri="{0D108BD9-81ED-4DB2-BD59-A6C34878D82A}">
                    <a16:rowId xmlns:a16="http://schemas.microsoft.com/office/drawing/2014/main" val="1788563214"/>
                  </a:ext>
                </a:extLst>
              </a:tr>
              <a:tr h="0">
                <a:tc>
                  <a:txBody>
                    <a:bodyPr/>
                    <a:lstStyle/>
                    <a:p>
                      <a:pPr algn="ctr" fontAlgn="t"/>
                      <a:r>
                        <a:rPr lang="en-US" altLang="zh-CN" sz="1000" dirty="0">
                          <a:effectLst/>
                          <a:latin typeface="Consolas" panose="020B0609020204030204" pitchFamily="49" charset="0"/>
                        </a:rPr>
                        <a:t>[^...]</a:t>
                      </a:r>
                    </a:p>
                  </a:txBody>
                  <a:tcPr marL="47625" marR="47625" marT="66675" marB="66675" anchor="ctr"/>
                </a:tc>
                <a:tc>
                  <a:txBody>
                    <a:bodyPr/>
                    <a:lstStyle/>
                    <a:p>
                      <a:pPr fontAlgn="t"/>
                      <a:r>
                        <a:rPr lang="zh-CN" altLang="en-US" sz="1000" dirty="0">
                          <a:effectLst/>
                          <a:latin typeface="Consolas" panose="020B0609020204030204" pitchFamily="49" charset="0"/>
                        </a:rPr>
                        <a:t>不在</a:t>
                      </a:r>
                      <a:r>
                        <a:rPr lang="en-US" altLang="zh-CN" sz="1000" dirty="0">
                          <a:effectLst/>
                          <a:latin typeface="Consolas" panose="020B0609020204030204" pitchFamily="49" charset="0"/>
                        </a:rPr>
                        <a:t>[]</a:t>
                      </a:r>
                      <a:r>
                        <a:rPr lang="zh-CN" altLang="en-US" sz="1000" dirty="0">
                          <a:effectLst/>
                          <a:latin typeface="Consolas" panose="020B0609020204030204" pitchFamily="49" charset="0"/>
                        </a:rPr>
                        <a:t>中的字符：</a:t>
                      </a:r>
                      <a:r>
                        <a:rPr lang="en-US" altLang="zh-CN" sz="1000" dirty="0">
                          <a:effectLst/>
                          <a:latin typeface="Consolas" panose="020B0609020204030204" pitchFamily="49" charset="0"/>
                        </a:rPr>
                        <a:t>[^</a:t>
                      </a:r>
                      <a:r>
                        <a:rPr lang="en-US" sz="1000" dirty="0" err="1">
                          <a:effectLst/>
                          <a:latin typeface="Consolas" panose="020B0609020204030204" pitchFamily="49" charset="0"/>
                        </a:rPr>
                        <a:t>abc</a:t>
                      </a:r>
                      <a:r>
                        <a:rPr lang="en-US" sz="1000" dirty="0">
                          <a:effectLst/>
                          <a:latin typeface="Consolas" panose="020B0609020204030204" pitchFamily="49" charset="0"/>
                        </a:rPr>
                        <a:t>] </a:t>
                      </a:r>
                      <a:r>
                        <a:rPr lang="zh-CN" altLang="en-US" sz="1000" dirty="0">
                          <a:effectLst/>
                          <a:latin typeface="Consolas" panose="020B0609020204030204" pitchFamily="49" charset="0"/>
                        </a:rPr>
                        <a:t>匹配除了</a:t>
                      </a:r>
                      <a:r>
                        <a:rPr lang="en-US" sz="1000" dirty="0" err="1">
                          <a:effectLst/>
                          <a:latin typeface="Consolas" panose="020B0609020204030204" pitchFamily="49" charset="0"/>
                        </a:rPr>
                        <a:t>a,b,c</a:t>
                      </a:r>
                      <a:r>
                        <a:rPr lang="zh-CN" altLang="en-US" sz="1000" dirty="0">
                          <a:effectLst/>
                          <a:latin typeface="Consolas" panose="020B0609020204030204" pitchFamily="49" charset="0"/>
                        </a:rPr>
                        <a:t>之外的字符。</a:t>
                      </a:r>
                    </a:p>
                  </a:txBody>
                  <a:tcPr marL="47625" marR="47625" marT="66675" marB="66675"/>
                </a:tc>
                <a:tc>
                  <a:txBody>
                    <a:bodyPr/>
                    <a:lstStyle/>
                    <a:p>
                      <a:pPr algn="ctr" fontAlgn="t"/>
                      <a:r>
                        <a:rPr lang="en-US" sz="1000">
                          <a:effectLst/>
                          <a:latin typeface="Consolas" panose="020B0609020204030204" pitchFamily="49" charset="0"/>
                        </a:rPr>
                        <a:t>\d</a:t>
                      </a:r>
                    </a:p>
                  </a:txBody>
                  <a:tcPr marL="47625" marR="47625" marT="66675" marB="66675" anchor="ctr"/>
                </a:tc>
                <a:tc>
                  <a:txBody>
                    <a:bodyPr/>
                    <a:lstStyle/>
                    <a:p>
                      <a:pPr fontAlgn="t"/>
                      <a:r>
                        <a:rPr lang="zh-CN" altLang="en-US" sz="1000" dirty="0">
                          <a:effectLst/>
                          <a:latin typeface="Consolas" panose="020B0609020204030204" pitchFamily="49" charset="0"/>
                        </a:rPr>
                        <a:t>匹配任意数字，等价于 </a:t>
                      </a:r>
                      <a:r>
                        <a:rPr lang="en-US" altLang="zh-CN" sz="1000" dirty="0">
                          <a:effectLst/>
                          <a:latin typeface="Consolas" panose="020B0609020204030204" pitchFamily="49" charset="0"/>
                        </a:rPr>
                        <a:t>[0-9]</a:t>
                      </a:r>
                      <a:r>
                        <a:rPr lang="zh-CN" altLang="en-US" sz="1000" dirty="0">
                          <a:effectLst/>
                          <a:latin typeface="Consolas" panose="020B0609020204030204" pitchFamily="49" charset="0"/>
                        </a:rPr>
                        <a:t>。</a:t>
                      </a:r>
                    </a:p>
                  </a:txBody>
                  <a:tcPr marL="47625" marR="47625" marT="66675" marB="66675"/>
                </a:tc>
                <a:extLst>
                  <a:ext uri="{0D108BD9-81ED-4DB2-BD59-A6C34878D82A}">
                    <a16:rowId xmlns:a16="http://schemas.microsoft.com/office/drawing/2014/main" val="2287496793"/>
                  </a:ext>
                </a:extLst>
              </a:tr>
              <a:tr h="0">
                <a:tc>
                  <a:txBody>
                    <a:bodyPr/>
                    <a:lstStyle/>
                    <a:p>
                      <a:pPr algn="ctr" fontAlgn="t"/>
                      <a:r>
                        <a:rPr lang="en-US" sz="1000">
                          <a:effectLst/>
                          <a:latin typeface="Consolas" panose="020B0609020204030204" pitchFamily="49" charset="0"/>
                        </a:rPr>
                        <a:t>re*</a:t>
                      </a:r>
                    </a:p>
                  </a:txBody>
                  <a:tcPr marL="47625" marR="47625" marT="66675" marB="66675" anchor="ctr"/>
                </a:tc>
                <a:tc>
                  <a:txBody>
                    <a:bodyPr/>
                    <a:lstStyle/>
                    <a:p>
                      <a:pPr fontAlgn="t"/>
                      <a:r>
                        <a:rPr lang="zh-CN" altLang="en-US" sz="1000" dirty="0">
                          <a:effectLst/>
                          <a:latin typeface="Consolas" panose="020B0609020204030204" pitchFamily="49" charset="0"/>
                        </a:rPr>
                        <a:t>匹配</a:t>
                      </a:r>
                      <a:r>
                        <a:rPr lang="en-US" altLang="zh-CN" sz="1000" dirty="0">
                          <a:effectLst/>
                          <a:latin typeface="Consolas" panose="020B0609020204030204" pitchFamily="49" charset="0"/>
                        </a:rPr>
                        <a:t>0</a:t>
                      </a:r>
                      <a:r>
                        <a:rPr lang="zh-CN" altLang="en-US" sz="1000" dirty="0">
                          <a:effectLst/>
                          <a:latin typeface="Consolas" panose="020B0609020204030204" pitchFamily="49" charset="0"/>
                        </a:rPr>
                        <a:t>个或多个的表达式。</a:t>
                      </a:r>
                    </a:p>
                  </a:txBody>
                  <a:tcPr marL="47625" marR="47625" marT="66675" marB="66675"/>
                </a:tc>
                <a:tc>
                  <a:txBody>
                    <a:bodyPr/>
                    <a:lstStyle/>
                    <a:p>
                      <a:pPr algn="ctr" fontAlgn="t"/>
                      <a:r>
                        <a:rPr lang="en-US" sz="1000" dirty="0">
                          <a:effectLst/>
                          <a:latin typeface="Consolas" panose="020B0609020204030204" pitchFamily="49" charset="0"/>
                        </a:rPr>
                        <a:t>\D</a:t>
                      </a:r>
                    </a:p>
                  </a:txBody>
                  <a:tcPr marL="47625" marR="47625" marT="66675" marB="66675" anchor="ctr"/>
                </a:tc>
                <a:tc>
                  <a:txBody>
                    <a:bodyPr/>
                    <a:lstStyle/>
                    <a:p>
                      <a:pPr fontAlgn="t"/>
                      <a:r>
                        <a:rPr lang="zh-CN" altLang="en-US" sz="1000" dirty="0">
                          <a:effectLst/>
                          <a:latin typeface="Consolas" panose="020B0609020204030204" pitchFamily="49" charset="0"/>
                        </a:rPr>
                        <a:t>匹配任意非数字</a:t>
                      </a:r>
                    </a:p>
                  </a:txBody>
                  <a:tcPr marL="47625" marR="47625" marT="66675" marB="66675"/>
                </a:tc>
                <a:extLst>
                  <a:ext uri="{0D108BD9-81ED-4DB2-BD59-A6C34878D82A}">
                    <a16:rowId xmlns:a16="http://schemas.microsoft.com/office/drawing/2014/main" val="925426734"/>
                  </a:ext>
                </a:extLst>
              </a:tr>
              <a:tr h="0">
                <a:tc>
                  <a:txBody>
                    <a:bodyPr/>
                    <a:lstStyle/>
                    <a:p>
                      <a:pPr algn="ctr" fontAlgn="t"/>
                      <a:r>
                        <a:rPr lang="en-US" sz="1000" dirty="0">
                          <a:effectLst/>
                          <a:latin typeface="Consolas" panose="020B0609020204030204" pitchFamily="49" charset="0"/>
                        </a:rPr>
                        <a:t>re+</a:t>
                      </a:r>
                    </a:p>
                  </a:txBody>
                  <a:tcPr marL="47625" marR="47625" marT="66675" marB="66675" anchor="ctr"/>
                </a:tc>
                <a:tc>
                  <a:txBody>
                    <a:bodyPr/>
                    <a:lstStyle/>
                    <a:p>
                      <a:pPr fontAlgn="t"/>
                      <a:r>
                        <a:rPr lang="zh-CN" altLang="en-US" sz="1000" dirty="0">
                          <a:effectLst/>
                          <a:latin typeface="Consolas" panose="020B0609020204030204" pitchFamily="49" charset="0"/>
                        </a:rPr>
                        <a:t>匹配</a:t>
                      </a:r>
                      <a:r>
                        <a:rPr lang="en-US" altLang="zh-CN" sz="1000" dirty="0">
                          <a:effectLst/>
                          <a:latin typeface="Consolas" panose="020B0609020204030204" pitchFamily="49" charset="0"/>
                        </a:rPr>
                        <a:t>1</a:t>
                      </a:r>
                      <a:r>
                        <a:rPr lang="zh-CN" altLang="en-US" sz="1000" dirty="0">
                          <a:effectLst/>
                          <a:latin typeface="Consolas" panose="020B0609020204030204" pitchFamily="49" charset="0"/>
                        </a:rPr>
                        <a:t>个或多个的表达式。</a:t>
                      </a:r>
                    </a:p>
                  </a:txBody>
                  <a:tcPr marL="47625" marR="47625" marT="66675" marB="66675"/>
                </a:tc>
                <a:tc>
                  <a:txBody>
                    <a:bodyPr/>
                    <a:lstStyle/>
                    <a:p>
                      <a:pPr algn="ctr" fontAlgn="t"/>
                      <a:r>
                        <a:rPr lang="en-US" sz="1000" dirty="0">
                          <a:effectLst/>
                          <a:latin typeface="Consolas" panose="020B0609020204030204" pitchFamily="49" charset="0"/>
                        </a:rPr>
                        <a:t>\A</a:t>
                      </a:r>
                    </a:p>
                  </a:txBody>
                  <a:tcPr marL="47625" marR="47625" marT="66675" marB="66675" anchor="ctr"/>
                </a:tc>
                <a:tc>
                  <a:txBody>
                    <a:bodyPr/>
                    <a:lstStyle/>
                    <a:p>
                      <a:pPr fontAlgn="t"/>
                      <a:r>
                        <a:rPr lang="zh-CN" altLang="en-US" sz="1000" dirty="0">
                          <a:effectLst/>
                          <a:latin typeface="Consolas" panose="020B0609020204030204" pitchFamily="49" charset="0"/>
                        </a:rPr>
                        <a:t>匹配字符串开始</a:t>
                      </a:r>
                    </a:p>
                  </a:txBody>
                  <a:tcPr marL="47625" marR="47625" marT="66675" marB="66675"/>
                </a:tc>
                <a:extLst>
                  <a:ext uri="{0D108BD9-81ED-4DB2-BD59-A6C34878D82A}">
                    <a16:rowId xmlns:a16="http://schemas.microsoft.com/office/drawing/2014/main" val="33533007"/>
                  </a:ext>
                </a:extLst>
              </a:tr>
              <a:tr h="0">
                <a:tc>
                  <a:txBody>
                    <a:bodyPr/>
                    <a:lstStyle/>
                    <a:p>
                      <a:pPr algn="ctr" fontAlgn="t"/>
                      <a:r>
                        <a:rPr lang="en-US" sz="1000" dirty="0">
                          <a:effectLst/>
                          <a:latin typeface="Consolas" panose="020B0609020204030204" pitchFamily="49" charset="0"/>
                        </a:rPr>
                        <a:t>re?</a:t>
                      </a:r>
                    </a:p>
                  </a:txBody>
                  <a:tcPr marL="47625" marR="47625" marT="66675" marB="66675" anchor="ctr"/>
                </a:tc>
                <a:tc>
                  <a:txBody>
                    <a:bodyPr/>
                    <a:lstStyle/>
                    <a:p>
                      <a:pPr fontAlgn="t"/>
                      <a:r>
                        <a:rPr lang="zh-CN" altLang="en-US" sz="1000" dirty="0">
                          <a:effectLst/>
                          <a:latin typeface="Consolas" panose="020B0609020204030204" pitchFamily="49" charset="0"/>
                        </a:rPr>
                        <a:t>匹配</a:t>
                      </a:r>
                      <a:r>
                        <a:rPr lang="en-US" altLang="zh-CN" sz="1000" dirty="0">
                          <a:effectLst/>
                          <a:latin typeface="Consolas" panose="020B0609020204030204" pitchFamily="49" charset="0"/>
                        </a:rPr>
                        <a:t>0</a:t>
                      </a:r>
                      <a:r>
                        <a:rPr lang="zh-CN" altLang="en-US" sz="1000" dirty="0">
                          <a:effectLst/>
                          <a:latin typeface="Consolas" panose="020B0609020204030204" pitchFamily="49" charset="0"/>
                        </a:rPr>
                        <a:t>个或</a:t>
                      </a:r>
                      <a:r>
                        <a:rPr lang="en-US" altLang="zh-CN" sz="1000" dirty="0">
                          <a:effectLst/>
                          <a:latin typeface="Consolas" panose="020B0609020204030204" pitchFamily="49" charset="0"/>
                        </a:rPr>
                        <a:t>1</a:t>
                      </a:r>
                      <a:r>
                        <a:rPr lang="zh-CN" altLang="en-US" sz="1000" dirty="0">
                          <a:effectLst/>
                          <a:latin typeface="Consolas" panose="020B0609020204030204" pitchFamily="49" charset="0"/>
                        </a:rPr>
                        <a:t>个由前面的正则表达式定义的片段，非贪婪方式</a:t>
                      </a:r>
                    </a:p>
                  </a:txBody>
                  <a:tcPr marL="47625" marR="47625" marT="66675" marB="66675"/>
                </a:tc>
                <a:tc>
                  <a:txBody>
                    <a:bodyPr/>
                    <a:lstStyle/>
                    <a:p>
                      <a:pPr algn="ctr" fontAlgn="t"/>
                      <a:r>
                        <a:rPr lang="en-US" sz="1000">
                          <a:effectLst/>
                          <a:latin typeface="Consolas" panose="020B0609020204030204" pitchFamily="49" charset="0"/>
                        </a:rPr>
                        <a:t>\Z</a:t>
                      </a:r>
                    </a:p>
                  </a:txBody>
                  <a:tcPr marL="47625" marR="47625" marT="66675" marB="66675" anchor="ctr"/>
                </a:tc>
                <a:tc>
                  <a:txBody>
                    <a:bodyPr/>
                    <a:lstStyle/>
                    <a:p>
                      <a:pPr fontAlgn="t"/>
                      <a:r>
                        <a:rPr lang="zh-CN" altLang="en-US" sz="1000" dirty="0">
                          <a:effectLst/>
                          <a:latin typeface="Consolas" panose="020B0609020204030204" pitchFamily="49" charset="0"/>
                        </a:rPr>
                        <a:t>匹配字符串结束，如果是存在换行，只匹配到换行前的结束字符串。</a:t>
                      </a:r>
                    </a:p>
                  </a:txBody>
                  <a:tcPr marL="47625" marR="47625" marT="66675" marB="66675"/>
                </a:tc>
                <a:extLst>
                  <a:ext uri="{0D108BD9-81ED-4DB2-BD59-A6C34878D82A}">
                    <a16:rowId xmlns:a16="http://schemas.microsoft.com/office/drawing/2014/main" val="1421437033"/>
                  </a:ext>
                </a:extLst>
              </a:tr>
              <a:tr h="0">
                <a:tc>
                  <a:txBody>
                    <a:bodyPr/>
                    <a:lstStyle/>
                    <a:p>
                      <a:pPr algn="ctr" fontAlgn="t"/>
                      <a:r>
                        <a:rPr lang="en-US" sz="1000" dirty="0">
                          <a:effectLst/>
                          <a:latin typeface="Consolas" panose="020B0609020204030204" pitchFamily="49" charset="0"/>
                        </a:rPr>
                        <a:t>Re</a:t>
                      </a:r>
                      <a:r>
                        <a:rPr lang="en-US" altLang="zh-CN" sz="1000" dirty="0">
                          <a:effectLst/>
                          <a:latin typeface="Consolas" panose="020B0609020204030204" pitchFamily="49" charset="0"/>
                        </a:rPr>
                        <a:t>{</a:t>
                      </a:r>
                      <a:r>
                        <a:rPr lang="en-US" sz="1000" dirty="0">
                          <a:effectLst/>
                          <a:latin typeface="Consolas" panose="020B0609020204030204" pitchFamily="49" charset="0"/>
                        </a:rPr>
                        <a:t> n}</a:t>
                      </a:r>
                    </a:p>
                  </a:txBody>
                  <a:tcPr marL="47625" marR="47625" marT="66675" marB="66675" anchor="ctr"/>
                </a:tc>
                <a:tc>
                  <a:txBody>
                    <a:bodyPr/>
                    <a:lstStyle/>
                    <a:p>
                      <a:pPr fontAlgn="t"/>
                      <a:r>
                        <a:rPr lang="zh-CN" altLang="en-US" sz="1000" dirty="0">
                          <a:effectLst/>
                          <a:latin typeface="Consolas" panose="020B0609020204030204" pitchFamily="49" charset="0"/>
                        </a:rPr>
                        <a:t>匹配</a:t>
                      </a:r>
                      <a:r>
                        <a:rPr lang="en-US" sz="1000" dirty="0">
                          <a:effectLst/>
                          <a:latin typeface="Consolas" panose="020B0609020204030204" pitchFamily="49" charset="0"/>
                        </a:rPr>
                        <a:t>n</a:t>
                      </a:r>
                      <a:r>
                        <a:rPr lang="zh-CN" altLang="en-US" sz="1000" dirty="0">
                          <a:effectLst/>
                          <a:latin typeface="Consolas" panose="020B0609020204030204" pitchFamily="49" charset="0"/>
                        </a:rPr>
                        <a:t>个前面表达式。例如，</a:t>
                      </a:r>
                      <a:r>
                        <a:rPr lang="en-US" altLang="zh-CN" sz="1000" dirty="0">
                          <a:effectLst/>
                          <a:latin typeface="Consolas" panose="020B0609020204030204" pitchFamily="49" charset="0"/>
                        </a:rPr>
                        <a:t>"</a:t>
                      </a:r>
                      <a:r>
                        <a:rPr lang="en-US" sz="1000" dirty="0">
                          <a:effectLst/>
                          <a:latin typeface="Consolas" panose="020B0609020204030204" pitchFamily="49" charset="0"/>
                        </a:rPr>
                        <a:t>o{2}"</a:t>
                      </a:r>
                      <a:r>
                        <a:rPr lang="zh-CN" altLang="en-US" sz="1000" dirty="0">
                          <a:effectLst/>
                          <a:latin typeface="Consolas" panose="020B0609020204030204" pitchFamily="49" charset="0"/>
                        </a:rPr>
                        <a:t>不能匹配</a:t>
                      </a:r>
                      <a:r>
                        <a:rPr lang="en-US" altLang="zh-CN" sz="1000" dirty="0">
                          <a:effectLst/>
                          <a:latin typeface="Consolas" panose="020B0609020204030204" pitchFamily="49" charset="0"/>
                        </a:rPr>
                        <a:t>"</a:t>
                      </a:r>
                      <a:r>
                        <a:rPr lang="en-US" sz="1000" dirty="0">
                          <a:effectLst/>
                          <a:latin typeface="Consolas" panose="020B0609020204030204" pitchFamily="49" charset="0"/>
                        </a:rPr>
                        <a:t>Bob"</a:t>
                      </a:r>
                      <a:r>
                        <a:rPr lang="zh-CN" altLang="en-US" sz="1000" dirty="0">
                          <a:effectLst/>
                          <a:latin typeface="Consolas" panose="020B0609020204030204" pitchFamily="49" charset="0"/>
                        </a:rPr>
                        <a:t>中的</a:t>
                      </a:r>
                      <a:r>
                        <a:rPr lang="en-US" altLang="zh-CN" sz="1000" dirty="0">
                          <a:effectLst/>
                          <a:latin typeface="Consolas" panose="020B0609020204030204" pitchFamily="49" charset="0"/>
                        </a:rPr>
                        <a:t>"</a:t>
                      </a:r>
                      <a:r>
                        <a:rPr lang="en-US" sz="1000" dirty="0">
                          <a:effectLst/>
                          <a:latin typeface="Consolas" panose="020B0609020204030204" pitchFamily="49" charset="0"/>
                        </a:rPr>
                        <a:t>o"，</a:t>
                      </a:r>
                      <a:r>
                        <a:rPr lang="zh-CN" altLang="en-US" sz="1000" dirty="0">
                          <a:effectLst/>
                          <a:latin typeface="Consolas" panose="020B0609020204030204" pitchFamily="49" charset="0"/>
                        </a:rPr>
                        <a:t>但是能匹配</a:t>
                      </a:r>
                      <a:r>
                        <a:rPr lang="en-US" altLang="zh-CN" sz="1000" dirty="0">
                          <a:effectLst/>
                          <a:latin typeface="Consolas" panose="020B0609020204030204" pitchFamily="49" charset="0"/>
                        </a:rPr>
                        <a:t>"</a:t>
                      </a:r>
                      <a:r>
                        <a:rPr lang="en-US" sz="1000" dirty="0">
                          <a:effectLst/>
                          <a:latin typeface="Consolas" panose="020B0609020204030204" pitchFamily="49" charset="0"/>
                        </a:rPr>
                        <a:t>food"</a:t>
                      </a:r>
                      <a:r>
                        <a:rPr lang="zh-CN" altLang="en-US" sz="1000" dirty="0">
                          <a:effectLst/>
                          <a:latin typeface="Consolas" panose="020B0609020204030204" pitchFamily="49" charset="0"/>
                        </a:rPr>
                        <a:t>中的两个</a:t>
                      </a:r>
                      <a:r>
                        <a:rPr lang="en-US" sz="1000" dirty="0">
                          <a:effectLst/>
                          <a:latin typeface="Consolas" panose="020B0609020204030204" pitchFamily="49" charset="0"/>
                        </a:rPr>
                        <a:t>o。</a:t>
                      </a:r>
                    </a:p>
                  </a:txBody>
                  <a:tcPr marL="47625" marR="47625" marT="66675" marB="66675"/>
                </a:tc>
                <a:tc>
                  <a:txBody>
                    <a:bodyPr/>
                    <a:lstStyle/>
                    <a:p>
                      <a:pPr algn="ctr" fontAlgn="t"/>
                      <a:r>
                        <a:rPr lang="en-US" sz="1000" dirty="0">
                          <a:effectLst/>
                          <a:latin typeface="Consolas" panose="020B0609020204030204" pitchFamily="49" charset="0"/>
                        </a:rPr>
                        <a:t>\z</a:t>
                      </a:r>
                    </a:p>
                  </a:txBody>
                  <a:tcPr marL="47625" marR="47625" marT="66675" marB="66675" anchor="ctr"/>
                </a:tc>
                <a:tc>
                  <a:txBody>
                    <a:bodyPr/>
                    <a:lstStyle/>
                    <a:p>
                      <a:pPr fontAlgn="t"/>
                      <a:r>
                        <a:rPr lang="zh-CN" altLang="en-US" sz="1000" dirty="0">
                          <a:effectLst/>
                          <a:latin typeface="Consolas" panose="020B0609020204030204" pitchFamily="49" charset="0"/>
                        </a:rPr>
                        <a:t>匹配字符串结束</a:t>
                      </a:r>
                    </a:p>
                  </a:txBody>
                  <a:tcPr marL="47625" marR="47625" marT="66675" marB="66675"/>
                </a:tc>
                <a:extLst>
                  <a:ext uri="{0D108BD9-81ED-4DB2-BD59-A6C34878D82A}">
                    <a16:rowId xmlns:a16="http://schemas.microsoft.com/office/drawing/2014/main" val="896368595"/>
                  </a:ext>
                </a:extLst>
              </a:tr>
              <a:tr h="0">
                <a:tc>
                  <a:txBody>
                    <a:bodyPr/>
                    <a:lstStyle/>
                    <a:p>
                      <a:pPr algn="ctr" fontAlgn="t"/>
                      <a:r>
                        <a:rPr lang="en-US" sz="1000" dirty="0">
                          <a:effectLst/>
                          <a:latin typeface="Consolas" panose="020B0609020204030204" pitchFamily="49" charset="0"/>
                        </a:rPr>
                        <a:t>re{ n,}</a:t>
                      </a:r>
                    </a:p>
                  </a:txBody>
                  <a:tcPr marL="47625" marR="47625" marT="66675" marB="66675" anchor="ctr"/>
                </a:tc>
                <a:tc>
                  <a:txBody>
                    <a:bodyPr/>
                    <a:lstStyle/>
                    <a:p>
                      <a:pPr fontAlgn="t"/>
                      <a:r>
                        <a:rPr lang="zh-CN" altLang="en-US" sz="1000" dirty="0">
                          <a:effectLst/>
                          <a:latin typeface="Consolas" panose="020B0609020204030204" pitchFamily="49" charset="0"/>
                        </a:rPr>
                        <a:t>精确匹配</a:t>
                      </a:r>
                      <a:r>
                        <a:rPr lang="en-US" sz="1000" dirty="0">
                          <a:effectLst/>
                          <a:latin typeface="Consolas" panose="020B0609020204030204" pitchFamily="49" charset="0"/>
                        </a:rPr>
                        <a:t>n</a:t>
                      </a:r>
                      <a:r>
                        <a:rPr lang="zh-CN" altLang="en-US" sz="1000" dirty="0">
                          <a:effectLst/>
                          <a:latin typeface="Consolas" panose="020B0609020204030204" pitchFamily="49" charset="0"/>
                        </a:rPr>
                        <a:t>个前面表达式。例如，</a:t>
                      </a:r>
                      <a:r>
                        <a:rPr lang="en-US" altLang="zh-CN" sz="1000" dirty="0">
                          <a:effectLst/>
                          <a:latin typeface="Consolas" panose="020B0609020204030204" pitchFamily="49" charset="0"/>
                        </a:rPr>
                        <a:t>"</a:t>
                      </a:r>
                      <a:r>
                        <a:rPr lang="en-US" sz="1000" dirty="0">
                          <a:effectLst/>
                          <a:latin typeface="Consolas" panose="020B0609020204030204" pitchFamily="49" charset="0"/>
                        </a:rPr>
                        <a:t>o{2,}"</a:t>
                      </a:r>
                      <a:r>
                        <a:rPr lang="zh-CN" altLang="en-US" sz="1000" dirty="0">
                          <a:effectLst/>
                          <a:latin typeface="Consolas" panose="020B0609020204030204" pitchFamily="49" charset="0"/>
                        </a:rPr>
                        <a:t>不能匹配</a:t>
                      </a:r>
                      <a:r>
                        <a:rPr lang="en-US" altLang="zh-CN" sz="1000" dirty="0">
                          <a:effectLst/>
                          <a:latin typeface="Consolas" panose="020B0609020204030204" pitchFamily="49" charset="0"/>
                        </a:rPr>
                        <a:t>"</a:t>
                      </a:r>
                      <a:r>
                        <a:rPr lang="en-US" sz="1000" dirty="0">
                          <a:effectLst/>
                          <a:latin typeface="Consolas" panose="020B0609020204030204" pitchFamily="49" charset="0"/>
                        </a:rPr>
                        <a:t>Bob"</a:t>
                      </a:r>
                      <a:r>
                        <a:rPr lang="zh-CN" altLang="en-US" sz="1000" dirty="0">
                          <a:effectLst/>
                          <a:latin typeface="Consolas" panose="020B0609020204030204" pitchFamily="49" charset="0"/>
                        </a:rPr>
                        <a:t>中的</a:t>
                      </a:r>
                      <a:r>
                        <a:rPr lang="en-US" altLang="zh-CN" sz="1000" dirty="0">
                          <a:effectLst/>
                          <a:latin typeface="Consolas" panose="020B0609020204030204" pitchFamily="49" charset="0"/>
                        </a:rPr>
                        <a:t>"</a:t>
                      </a:r>
                      <a:r>
                        <a:rPr lang="en-US" sz="1000" dirty="0">
                          <a:effectLst/>
                          <a:latin typeface="Consolas" panose="020B0609020204030204" pitchFamily="49" charset="0"/>
                        </a:rPr>
                        <a:t>o"，</a:t>
                      </a:r>
                      <a:r>
                        <a:rPr lang="zh-CN" altLang="en-US" sz="1000" dirty="0">
                          <a:effectLst/>
                          <a:latin typeface="Consolas" panose="020B0609020204030204" pitchFamily="49" charset="0"/>
                        </a:rPr>
                        <a:t>但能匹配</a:t>
                      </a:r>
                      <a:r>
                        <a:rPr lang="en-US" altLang="zh-CN" sz="1000" dirty="0">
                          <a:effectLst/>
                          <a:latin typeface="Consolas" panose="020B0609020204030204" pitchFamily="49" charset="0"/>
                        </a:rPr>
                        <a:t>"</a:t>
                      </a:r>
                      <a:r>
                        <a:rPr lang="en-US" sz="1000" dirty="0" err="1">
                          <a:effectLst/>
                          <a:latin typeface="Consolas" panose="020B0609020204030204" pitchFamily="49" charset="0"/>
                        </a:rPr>
                        <a:t>foooood</a:t>
                      </a:r>
                      <a:r>
                        <a:rPr lang="en-US" sz="1000" dirty="0">
                          <a:effectLst/>
                          <a:latin typeface="Consolas" panose="020B0609020204030204" pitchFamily="49" charset="0"/>
                        </a:rPr>
                        <a:t>"</a:t>
                      </a:r>
                      <a:r>
                        <a:rPr lang="zh-CN" altLang="en-US" sz="1000" dirty="0">
                          <a:effectLst/>
                          <a:latin typeface="Consolas" panose="020B0609020204030204" pitchFamily="49" charset="0"/>
                        </a:rPr>
                        <a:t>中的所有</a:t>
                      </a:r>
                      <a:r>
                        <a:rPr lang="en-US" sz="1000" dirty="0" err="1">
                          <a:effectLst/>
                          <a:latin typeface="Consolas" panose="020B0609020204030204" pitchFamily="49" charset="0"/>
                        </a:rPr>
                        <a:t>o。"o</a:t>
                      </a:r>
                      <a:r>
                        <a:rPr lang="en-US" sz="1000" dirty="0">
                          <a:effectLst/>
                          <a:latin typeface="Consolas" panose="020B0609020204030204" pitchFamily="49" charset="0"/>
                        </a:rPr>
                        <a:t>{1,}"</a:t>
                      </a:r>
                      <a:r>
                        <a:rPr lang="zh-CN" altLang="en-US" sz="1000" dirty="0">
                          <a:effectLst/>
                          <a:latin typeface="Consolas" panose="020B0609020204030204" pitchFamily="49" charset="0"/>
                        </a:rPr>
                        <a:t>等价于</a:t>
                      </a:r>
                      <a:r>
                        <a:rPr lang="en-US" altLang="zh-CN" sz="1000" dirty="0">
                          <a:effectLst/>
                          <a:latin typeface="Consolas" panose="020B0609020204030204" pitchFamily="49" charset="0"/>
                        </a:rPr>
                        <a:t>"</a:t>
                      </a:r>
                      <a:r>
                        <a:rPr lang="en-US" sz="1000" dirty="0">
                          <a:effectLst/>
                          <a:latin typeface="Consolas" panose="020B0609020204030204" pitchFamily="49" charset="0"/>
                        </a:rPr>
                        <a:t>o+"。"o{0,}"</a:t>
                      </a:r>
                      <a:r>
                        <a:rPr lang="zh-CN" altLang="en-US" sz="1000" dirty="0">
                          <a:effectLst/>
                          <a:latin typeface="Consolas" panose="020B0609020204030204" pitchFamily="49" charset="0"/>
                        </a:rPr>
                        <a:t>则等价于</a:t>
                      </a:r>
                      <a:r>
                        <a:rPr lang="en-US" altLang="zh-CN" sz="1000" dirty="0">
                          <a:effectLst/>
                          <a:latin typeface="Consolas" panose="020B0609020204030204" pitchFamily="49" charset="0"/>
                        </a:rPr>
                        <a:t>"</a:t>
                      </a:r>
                      <a:r>
                        <a:rPr lang="en-US" sz="1000" dirty="0">
                          <a:effectLst/>
                          <a:latin typeface="Consolas" panose="020B0609020204030204" pitchFamily="49" charset="0"/>
                        </a:rPr>
                        <a:t>o*"。</a:t>
                      </a:r>
                    </a:p>
                  </a:txBody>
                  <a:tcPr marL="47625" marR="47625" marT="66675" marB="66675"/>
                </a:tc>
                <a:tc>
                  <a:txBody>
                    <a:bodyPr/>
                    <a:lstStyle/>
                    <a:p>
                      <a:pPr algn="ctr" fontAlgn="t"/>
                      <a:r>
                        <a:rPr lang="en-US" sz="1000" dirty="0">
                          <a:effectLst/>
                          <a:latin typeface="Consolas" panose="020B0609020204030204" pitchFamily="49" charset="0"/>
                        </a:rPr>
                        <a:t>\G</a:t>
                      </a:r>
                    </a:p>
                  </a:txBody>
                  <a:tcPr marL="47625" marR="47625" marT="66675" marB="66675" anchor="ctr"/>
                </a:tc>
                <a:tc>
                  <a:txBody>
                    <a:bodyPr/>
                    <a:lstStyle/>
                    <a:p>
                      <a:pPr fontAlgn="t"/>
                      <a:r>
                        <a:rPr lang="zh-CN" altLang="en-US" sz="1000" dirty="0">
                          <a:effectLst/>
                          <a:latin typeface="Consolas" panose="020B0609020204030204" pitchFamily="49" charset="0"/>
                        </a:rPr>
                        <a:t>匹配最后匹配完成的位置。</a:t>
                      </a:r>
                    </a:p>
                  </a:txBody>
                  <a:tcPr marL="47625" marR="47625" marT="66675" marB="66675"/>
                </a:tc>
                <a:extLst>
                  <a:ext uri="{0D108BD9-81ED-4DB2-BD59-A6C34878D82A}">
                    <a16:rowId xmlns:a16="http://schemas.microsoft.com/office/drawing/2014/main" val="830063572"/>
                  </a:ext>
                </a:extLst>
              </a:tr>
              <a:tr h="0">
                <a:tc>
                  <a:txBody>
                    <a:bodyPr/>
                    <a:lstStyle/>
                    <a:p>
                      <a:pPr algn="ctr" fontAlgn="t"/>
                      <a:r>
                        <a:rPr lang="en-US" sz="1000" dirty="0">
                          <a:effectLst/>
                          <a:latin typeface="Consolas" panose="020B0609020204030204" pitchFamily="49" charset="0"/>
                        </a:rPr>
                        <a:t>re{ n, m}</a:t>
                      </a:r>
                    </a:p>
                  </a:txBody>
                  <a:tcPr marL="47625" marR="47625" marT="66675" marB="66675" anchor="ctr"/>
                </a:tc>
                <a:tc>
                  <a:txBody>
                    <a:bodyPr/>
                    <a:lstStyle/>
                    <a:p>
                      <a:pPr fontAlgn="t"/>
                      <a:r>
                        <a:rPr lang="zh-CN" altLang="en-US" sz="1000" dirty="0">
                          <a:effectLst/>
                          <a:latin typeface="Consolas" panose="020B0609020204030204" pitchFamily="49" charset="0"/>
                        </a:rPr>
                        <a:t>匹配 </a:t>
                      </a:r>
                      <a:r>
                        <a:rPr lang="en-US" altLang="zh-CN" sz="1000" dirty="0">
                          <a:effectLst/>
                          <a:latin typeface="Consolas" panose="020B0609020204030204" pitchFamily="49" charset="0"/>
                        </a:rPr>
                        <a:t>n </a:t>
                      </a:r>
                      <a:r>
                        <a:rPr lang="zh-CN" altLang="en-US" sz="1000" dirty="0">
                          <a:effectLst/>
                          <a:latin typeface="Consolas" panose="020B0609020204030204" pitchFamily="49" charset="0"/>
                        </a:rPr>
                        <a:t>到 </a:t>
                      </a:r>
                      <a:r>
                        <a:rPr lang="en-US" altLang="zh-CN" sz="1000" dirty="0">
                          <a:effectLst/>
                          <a:latin typeface="Consolas" panose="020B0609020204030204" pitchFamily="49" charset="0"/>
                        </a:rPr>
                        <a:t>m </a:t>
                      </a:r>
                      <a:r>
                        <a:rPr lang="zh-CN" altLang="en-US" sz="1000" dirty="0">
                          <a:effectLst/>
                          <a:latin typeface="Consolas" panose="020B0609020204030204" pitchFamily="49" charset="0"/>
                        </a:rPr>
                        <a:t>次由前面的正则表达式定义的片段，贪婪方式</a:t>
                      </a:r>
                    </a:p>
                  </a:txBody>
                  <a:tcPr marL="47625" marR="47625" marT="66675" marB="66675"/>
                </a:tc>
                <a:tc>
                  <a:txBody>
                    <a:bodyPr/>
                    <a:lstStyle/>
                    <a:p>
                      <a:pPr algn="ctr" fontAlgn="t"/>
                      <a:r>
                        <a:rPr lang="en-US" sz="1000" dirty="0">
                          <a:effectLst/>
                          <a:latin typeface="Consolas" panose="020B0609020204030204" pitchFamily="49" charset="0"/>
                        </a:rPr>
                        <a:t>\b</a:t>
                      </a:r>
                    </a:p>
                  </a:txBody>
                  <a:tcPr marL="47625" marR="47625" marT="66675" marB="66675" anchor="ctr"/>
                </a:tc>
                <a:tc>
                  <a:txBody>
                    <a:bodyPr/>
                    <a:lstStyle/>
                    <a:p>
                      <a:pPr fontAlgn="t"/>
                      <a:r>
                        <a:rPr lang="zh-CN" altLang="en-US" sz="1000" dirty="0">
                          <a:effectLst/>
                          <a:latin typeface="Consolas" panose="020B0609020204030204" pitchFamily="49" charset="0"/>
                        </a:rPr>
                        <a:t>匹配一个单词边界，也就是指单词和空格间的位置。例如， </a:t>
                      </a:r>
                      <a:r>
                        <a:rPr lang="en-US" altLang="zh-CN" sz="1000" dirty="0">
                          <a:effectLst/>
                          <a:latin typeface="Consolas" panose="020B0609020204030204" pitchFamily="49" charset="0"/>
                        </a:rPr>
                        <a:t>'</a:t>
                      </a:r>
                      <a:r>
                        <a:rPr lang="en-US" altLang="zh-CN" sz="1000" dirty="0" err="1">
                          <a:effectLst/>
                          <a:latin typeface="Consolas" panose="020B0609020204030204" pitchFamily="49" charset="0"/>
                        </a:rPr>
                        <a:t>er</a:t>
                      </a:r>
                      <a:r>
                        <a:rPr lang="en-US" altLang="zh-CN" sz="1000" dirty="0">
                          <a:effectLst/>
                          <a:latin typeface="Consolas" panose="020B0609020204030204" pitchFamily="49" charset="0"/>
                        </a:rPr>
                        <a:t>\b' </a:t>
                      </a:r>
                      <a:r>
                        <a:rPr lang="zh-CN" altLang="en-US" sz="1000" dirty="0">
                          <a:effectLst/>
                          <a:latin typeface="Consolas" panose="020B0609020204030204" pitchFamily="49" charset="0"/>
                        </a:rPr>
                        <a:t>可以匹配</a:t>
                      </a:r>
                      <a:r>
                        <a:rPr lang="en-US" altLang="zh-CN" sz="1000" dirty="0">
                          <a:effectLst/>
                          <a:latin typeface="Consolas" panose="020B0609020204030204" pitchFamily="49" charset="0"/>
                        </a:rPr>
                        <a:t>"never" </a:t>
                      </a:r>
                      <a:r>
                        <a:rPr lang="zh-CN" altLang="en-US" sz="1000" dirty="0">
                          <a:effectLst/>
                          <a:latin typeface="Consolas" panose="020B0609020204030204" pitchFamily="49" charset="0"/>
                        </a:rPr>
                        <a:t>中的 </a:t>
                      </a:r>
                      <a:r>
                        <a:rPr lang="en-US" altLang="zh-CN" sz="1000" dirty="0">
                          <a:effectLst/>
                          <a:latin typeface="Consolas" panose="020B0609020204030204" pitchFamily="49" charset="0"/>
                        </a:rPr>
                        <a:t>'</a:t>
                      </a:r>
                      <a:r>
                        <a:rPr lang="en-US" altLang="zh-CN" sz="1000" dirty="0" err="1">
                          <a:effectLst/>
                          <a:latin typeface="Consolas" panose="020B0609020204030204" pitchFamily="49" charset="0"/>
                        </a:rPr>
                        <a:t>er</a:t>
                      </a:r>
                      <a:r>
                        <a:rPr lang="en-US" altLang="zh-CN" sz="1000" dirty="0">
                          <a:effectLst/>
                          <a:latin typeface="Consolas" panose="020B0609020204030204" pitchFamily="49" charset="0"/>
                        </a:rPr>
                        <a:t>'</a:t>
                      </a:r>
                      <a:r>
                        <a:rPr lang="zh-CN" altLang="en-US" sz="1000" dirty="0">
                          <a:effectLst/>
                          <a:latin typeface="Consolas" panose="020B0609020204030204" pitchFamily="49" charset="0"/>
                        </a:rPr>
                        <a:t>，但不能匹配 </a:t>
                      </a:r>
                      <a:r>
                        <a:rPr lang="en-US" altLang="zh-CN" sz="1000" dirty="0">
                          <a:effectLst/>
                          <a:latin typeface="Consolas" panose="020B0609020204030204" pitchFamily="49" charset="0"/>
                        </a:rPr>
                        <a:t>"verb" </a:t>
                      </a:r>
                      <a:r>
                        <a:rPr lang="zh-CN" altLang="en-US" sz="1000" dirty="0">
                          <a:effectLst/>
                          <a:latin typeface="Consolas" panose="020B0609020204030204" pitchFamily="49" charset="0"/>
                        </a:rPr>
                        <a:t>中的 </a:t>
                      </a:r>
                      <a:r>
                        <a:rPr lang="en-US" altLang="zh-CN" sz="1000" dirty="0">
                          <a:effectLst/>
                          <a:latin typeface="Consolas" panose="020B0609020204030204" pitchFamily="49" charset="0"/>
                        </a:rPr>
                        <a:t>'</a:t>
                      </a:r>
                      <a:r>
                        <a:rPr lang="en-US" altLang="zh-CN" sz="1000" dirty="0" err="1">
                          <a:effectLst/>
                          <a:latin typeface="Consolas" panose="020B0609020204030204" pitchFamily="49" charset="0"/>
                        </a:rPr>
                        <a:t>er</a:t>
                      </a:r>
                      <a:r>
                        <a:rPr lang="en-US" altLang="zh-CN" sz="1000" dirty="0">
                          <a:effectLst/>
                          <a:latin typeface="Consolas" panose="020B0609020204030204" pitchFamily="49" charset="0"/>
                        </a:rPr>
                        <a:t>'</a:t>
                      </a:r>
                      <a:r>
                        <a:rPr lang="zh-CN" altLang="en-US" sz="1000" dirty="0">
                          <a:effectLst/>
                          <a:latin typeface="Consolas" panose="020B0609020204030204" pitchFamily="49" charset="0"/>
                        </a:rPr>
                        <a:t>。</a:t>
                      </a:r>
                    </a:p>
                  </a:txBody>
                  <a:tcPr marL="47625" marR="47625" marT="66675" marB="66675"/>
                </a:tc>
                <a:extLst>
                  <a:ext uri="{0D108BD9-81ED-4DB2-BD59-A6C34878D82A}">
                    <a16:rowId xmlns:a16="http://schemas.microsoft.com/office/drawing/2014/main" val="355395889"/>
                  </a:ext>
                </a:extLst>
              </a:tr>
              <a:tr h="0">
                <a:tc>
                  <a:txBody>
                    <a:bodyPr/>
                    <a:lstStyle/>
                    <a:p>
                      <a:pPr algn="ctr" fontAlgn="t"/>
                      <a:r>
                        <a:rPr lang="en-US" sz="1000" dirty="0">
                          <a:effectLst/>
                          <a:latin typeface="Consolas" panose="020B0609020204030204" pitchFamily="49" charset="0"/>
                        </a:rPr>
                        <a:t>a| b</a:t>
                      </a:r>
                    </a:p>
                  </a:txBody>
                  <a:tcPr marL="47625" marR="47625" marT="66675" marB="66675" anchor="ctr"/>
                </a:tc>
                <a:tc>
                  <a:txBody>
                    <a:bodyPr/>
                    <a:lstStyle/>
                    <a:p>
                      <a:pPr fontAlgn="t"/>
                      <a:r>
                        <a:rPr lang="zh-CN" altLang="en-US" sz="1000">
                          <a:effectLst/>
                          <a:latin typeface="Consolas" panose="020B0609020204030204" pitchFamily="49" charset="0"/>
                        </a:rPr>
                        <a:t>匹配</a:t>
                      </a:r>
                      <a:r>
                        <a:rPr lang="en-US" sz="1000">
                          <a:effectLst/>
                          <a:latin typeface="Consolas" panose="020B0609020204030204" pitchFamily="49" charset="0"/>
                        </a:rPr>
                        <a:t>a</a:t>
                      </a:r>
                      <a:r>
                        <a:rPr lang="zh-CN" altLang="en-US" sz="1000">
                          <a:effectLst/>
                          <a:latin typeface="Consolas" panose="020B0609020204030204" pitchFamily="49" charset="0"/>
                        </a:rPr>
                        <a:t>或</a:t>
                      </a:r>
                      <a:r>
                        <a:rPr lang="en-US" sz="1000">
                          <a:effectLst/>
                          <a:latin typeface="Consolas" panose="020B0609020204030204" pitchFamily="49" charset="0"/>
                        </a:rPr>
                        <a:t>b</a:t>
                      </a:r>
                    </a:p>
                  </a:txBody>
                  <a:tcPr marL="47625" marR="47625" marT="66675" marB="66675"/>
                </a:tc>
                <a:tc>
                  <a:txBody>
                    <a:bodyPr/>
                    <a:lstStyle/>
                    <a:p>
                      <a:pPr algn="ctr" fontAlgn="t"/>
                      <a:r>
                        <a:rPr lang="en-US" sz="1000" dirty="0">
                          <a:effectLst/>
                          <a:latin typeface="Consolas" panose="020B0609020204030204" pitchFamily="49" charset="0"/>
                        </a:rPr>
                        <a:t>\B</a:t>
                      </a:r>
                    </a:p>
                  </a:txBody>
                  <a:tcPr marL="47625" marR="47625" marT="66675" marB="66675" anchor="ctr"/>
                </a:tc>
                <a:tc>
                  <a:txBody>
                    <a:bodyPr/>
                    <a:lstStyle/>
                    <a:p>
                      <a:pPr fontAlgn="t"/>
                      <a:r>
                        <a:rPr lang="zh-CN" altLang="en-US" sz="1000" dirty="0">
                          <a:effectLst/>
                          <a:latin typeface="Consolas" panose="020B0609020204030204" pitchFamily="49" charset="0"/>
                        </a:rPr>
                        <a:t>匹配非单词边界。</a:t>
                      </a:r>
                      <a:r>
                        <a:rPr lang="en-US" altLang="zh-CN" sz="1000" dirty="0">
                          <a:effectLst/>
                          <a:latin typeface="Consolas" panose="020B0609020204030204" pitchFamily="49" charset="0"/>
                        </a:rPr>
                        <a:t>'</a:t>
                      </a:r>
                      <a:r>
                        <a:rPr lang="en-US" sz="1000" dirty="0" err="1">
                          <a:effectLst/>
                          <a:latin typeface="Consolas" panose="020B0609020204030204" pitchFamily="49" charset="0"/>
                        </a:rPr>
                        <a:t>er</a:t>
                      </a:r>
                      <a:r>
                        <a:rPr lang="en-US" sz="1000" dirty="0">
                          <a:effectLst/>
                          <a:latin typeface="Consolas" panose="020B0609020204030204" pitchFamily="49" charset="0"/>
                        </a:rPr>
                        <a:t>\B' </a:t>
                      </a:r>
                      <a:r>
                        <a:rPr lang="zh-CN" altLang="en-US" sz="1000" dirty="0">
                          <a:effectLst/>
                          <a:latin typeface="Consolas" panose="020B0609020204030204" pitchFamily="49" charset="0"/>
                        </a:rPr>
                        <a:t>能匹配 </a:t>
                      </a:r>
                      <a:r>
                        <a:rPr lang="en-US" altLang="zh-CN" sz="1000" dirty="0">
                          <a:effectLst/>
                          <a:latin typeface="Consolas" panose="020B0609020204030204" pitchFamily="49" charset="0"/>
                        </a:rPr>
                        <a:t>"</a:t>
                      </a:r>
                      <a:r>
                        <a:rPr lang="en-US" sz="1000" dirty="0">
                          <a:effectLst/>
                          <a:latin typeface="Consolas" panose="020B0609020204030204" pitchFamily="49" charset="0"/>
                        </a:rPr>
                        <a:t>verb" </a:t>
                      </a:r>
                      <a:r>
                        <a:rPr lang="zh-CN" altLang="en-US" sz="1000" dirty="0">
                          <a:effectLst/>
                          <a:latin typeface="Consolas" panose="020B0609020204030204" pitchFamily="49" charset="0"/>
                        </a:rPr>
                        <a:t>中的 </a:t>
                      </a:r>
                      <a:r>
                        <a:rPr lang="en-US" altLang="zh-CN" sz="1000" dirty="0">
                          <a:effectLst/>
                          <a:latin typeface="Consolas" panose="020B0609020204030204" pitchFamily="49" charset="0"/>
                        </a:rPr>
                        <a:t>'</a:t>
                      </a:r>
                      <a:r>
                        <a:rPr lang="en-US" sz="1000" dirty="0" err="1">
                          <a:effectLst/>
                          <a:latin typeface="Consolas" panose="020B0609020204030204" pitchFamily="49" charset="0"/>
                        </a:rPr>
                        <a:t>er</a:t>
                      </a:r>
                      <a:r>
                        <a:rPr lang="en-US" sz="1000" dirty="0">
                          <a:effectLst/>
                          <a:latin typeface="Consolas" panose="020B0609020204030204" pitchFamily="49" charset="0"/>
                        </a:rPr>
                        <a:t>'，</a:t>
                      </a:r>
                      <a:r>
                        <a:rPr lang="zh-CN" altLang="en-US" sz="1000" dirty="0">
                          <a:effectLst/>
                          <a:latin typeface="Consolas" panose="020B0609020204030204" pitchFamily="49" charset="0"/>
                        </a:rPr>
                        <a:t>但不能匹配 </a:t>
                      </a:r>
                      <a:r>
                        <a:rPr lang="en-US" altLang="zh-CN" sz="1000" dirty="0">
                          <a:effectLst/>
                          <a:latin typeface="Consolas" panose="020B0609020204030204" pitchFamily="49" charset="0"/>
                        </a:rPr>
                        <a:t>"</a:t>
                      </a:r>
                      <a:r>
                        <a:rPr lang="en-US" sz="1000" dirty="0">
                          <a:effectLst/>
                          <a:latin typeface="Consolas" panose="020B0609020204030204" pitchFamily="49" charset="0"/>
                        </a:rPr>
                        <a:t>never" </a:t>
                      </a:r>
                      <a:r>
                        <a:rPr lang="zh-CN" altLang="en-US" sz="1000" dirty="0">
                          <a:effectLst/>
                          <a:latin typeface="Consolas" panose="020B0609020204030204" pitchFamily="49" charset="0"/>
                        </a:rPr>
                        <a:t>中的 </a:t>
                      </a:r>
                      <a:r>
                        <a:rPr lang="en-US" altLang="zh-CN" sz="1000" dirty="0">
                          <a:effectLst/>
                          <a:latin typeface="Consolas" panose="020B0609020204030204" pitchFamily="49" charset="0"/>
                        </a:rPr>
                        <a:t>'</a:t>
                      </a:r>
                      <a:r>
                        <a:rPr lang="en-US" sz="1000" dirty="0" err="1">
                          <a:effectLst/>
                          <a:latin typeface="Consolas" panose="020B0609020204030204" pitchFamily="49" charset="0"/>
                        </a:rPr>
                        <a:t>er</a:t>
                      </a:r>
                      <a:r>
                        <a:rPr lang="en-US" sz="1000" dirty="0">
                          <a:effectLst/>
                          <a:latin typeface="Consolas" panose="020B0609020204030204" pitchFamily="49" charset="0"/>
                        </a:rPr>
                        <a:t>'。</a:t>
                      </a:r>
                    </a:p>
                  </a:txBody>
                  <a:tcPr marL="47625" marR="47625" marT="66675" marB="66675"/>
                </a:tc>
                <a:extLst>
                  <a:ext uri="{0D108BD9-81ED-4DB2-BD59-A6C34878D82A}">
                    <a16:rowId xmlns:a16="http://schemas.microsoft.com/office/drawing/2014/main" val="3608144374"/>
                  </a:ext>
                </a:extLst>
              </a:tr>
              <a:tr h="0">
                <a:tc>
                  <a:txBody>
                    <a:bodyPr/>
                    <a:lstStyle/>
                    <a:p>
                      <a:pPr algn="ctr" fontAlgn="t"/>
                      <a:r>
                        <a:rPr lang="en-US" sz="1000" dirty="0">
                          <a:effectLst/>
                          <a:latin typeface="Consolas" panose="020B0609020204030204" pitchFamily="49" charset="0"/>
                        </a:rPr>
                        <a:t>(re)</a:t>
                      </a:r>
                    </a:p>
                  </a:txBody>
                  <a:tcPr marL="47625" marR="47625" marT="66675" marB="66675" anchor="ctr"/>
                </a:tc>
                <a:tc>
                  <a:txBody>
                    <a:bodyPr/>
                    <a:lstStyle/>
                    <a:p>
                      <a:pPr fontAlgn="t"/>
                      <a:r>
                        <a:rPr lang="zh-CN" altLang="en-US" sz="1000">
                          <a:effectLst/>
                          <a:latin typeface="Consolas" panose="020B0609020204030204" pitchFamily="49" charset="0"/>
                        </a:rPr>
                        <a:t>匹配括号内的表达式，也表示一个组</a:t>
                      </a:r>
                    </a:p>
                  </a:txBody>
                  <a:tcPr marL="47625" marR="47625" marT="66675" marB="66675"/>
                </a:tc>
                <a:tc>
                  <a:txBody>
                    <a:bodyPr/>
                    <a:lstStyle/>
                    <a:p>
                      <a:pPr algn="ctr" fontAlgn="t"/>
                      <a:r>
                        <a:rPr lang="en-US" sz="1000" dirty="0">
                          <a:effectLst/>
                          <a:latin typeface="Consolas" panose="020B0609020204030204" pitchFamily="49" charset="0"/>
                        </a:rPr>
                        <a:t>\n, \t, </a:t>
                      </a:r>
                      <a:r>
                        <a:rPr lang="zh-CN" altLang="en-US" sz="1000" dirty="0">
                          <a:effectLst/>
                          <a:latin typeface="Consolas" panose="020B0609020204030204" pitchFamily="49" charset="0"/>
                        </a:rPr>
                        <a:t>等。</a:t>
                      </a:r>
                    </a:p>
                  </a:txBody>
                  <a:tcPr marL="47625" marR="47625" marT="66675" marB="66675" anchor="ctr"/>
                </a:tc>
                <a:tc>
                  <a:txBody>
                    <a:bodyPr/>
                    <a:lstStyle/>
                    <a:p>
                      <a:pPr fontAlgn="t"/>
                      <a:r>
                        <a:rPr lang="zh-CN" altLang="en-US" sz="1000" dirty="0">
                          <a:effectLst/>
                          <a:latin typeface="Consolas" panose="020B0609020204030204" pitchFamily="49" charset="0"/>
                        </a:rPr>
                        <a:t>匹配一个换行符。匹配一个制表符</a:t>
                      </a:r>
                      <a:r>
                        <a:rPr lang="en-US" altLang="zh-CN" sz="1000" dirty="0">
                          <a:effectLst/>
                          <a:latin typeface="Consolas" panose="020B0609020204030204" pitchFamily="49" charset="0"/>
                        </a:rPr>
                        <a:t>, </a:t>
                      </a:r>
                      <a:r>
                        <a:rPr lang="zh-CN" altLang="en-US" sz="1000" dirty="0">
                          <a:effectLst/>
                          <a:latin typeface="Consolas" panose="020B0609020204030204" pitchFamily="49" charset="0"/>
                        </a:rPr>
                        <a:t>等</a:t>
                      </a:r>
                    </a:p>
                  </a:txBody>
                  <a:tcPr marL="47625" marR="47625" marT="66675" marB="66675"/>
                </a:tc>
                <a:extLst>
                  <a:ext uri="{0D108BD9-81ED-4DB2-BD59-A6C34878D82A}">
                    <a16:rowId xmlns:a16="http://schemas.microsoft.com/office/drawing/2014/main" val="438835679"/>
                  </a:ext>
                </a:extLst>
              </a:tr>
            </a:tbl>
          </a:graphicData>
        </a:graphic>
      </p:graphicFrame>
    </p:spTree>
    <p:extLst>
      <p:ext uri="{BB962C8B-B14F-4D97-AF65-F5344CB8AC3E}">
        <p14:creationId xmlns:p14="http://schemas.microsoft.com/office/powerpoint/2010/main" val="21065315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129323"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10.8 matplotlib</a:t>
            </a:r>
            <a:r>
              <a:rPr lang="zh-CN" altLang="en-US" b="1" dirty="0">
                <a:solidFill>
                  <a:srgbClr val="354A5D"/>
                </a:solidFill>
                <a:latin typeface="微软雅黑" panose="020B0503020204020204" pitchFamily="34" charset="-122"/>
                <a:ea typeface="微软雅黑" panose="020B0503020204020204" pitchFamily="34" charset="-122"/>
              </a:rPr>
              <a:t>模块（科学绘图）</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52E60A0-BA66-4DCB-A87D-6820104EFBFC}"/>
              </a:ext>
            </a:extLst>
          </p:cNvPr>
          <p:cNvSpPr txBox="1"/>
          <p:nvPr/>
        </p:nvSpPr>
        <p:spPr>
          <a:xfrm>
            <a:off x="1199455" y="2180136"/>
            <a:ext cx="10040046" cy="49962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pass</a:t>
            </a:r>
          </a:p>
        </p:txBody>
      </p:sp>
    </p:spTree>
    <p:extLst>
      <p:ext uri="{BB962C8B-B14F-4D97-AF65-F5344CB8AC3E}">
        <p14:creationId xmlns:p14="http://schemas.microsoft.com/office/powerpoint/2010/main" val="536620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1.3 id()</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说明：用于获取对象的内存地址</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id(object)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：一个对象</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返回值：返回对象的内存地址，类型为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904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1.4 type()</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说明：用于获取对象的类型</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type(object)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：一个对象</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返回值：返回对象类型，类型为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type</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550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02</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4801314"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输入和输出</a:t>
            </a:r>
          </a:p>
        </p:txBody>
      </p:sp>
      <p:cxnSp>
        <p:nvCxnSpPr>
          <p:cNvPr id="22" name="直接连接符 21"/>
          <p:cNvCxnSpPr/>
          <p:nvPr/>
        </p:nvCxnSpPr>
        <p:spPr>
          <a:xfrm>
            <a:off x="5536918" y="3768520"/>
            <a:ext cx="4111477"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2" y="3894512"/>
            <a:ext cx="1519798" cy="379656"/>
            <a:chOff x="1694389" y="3210530"/>
            <a:chExt cx="1139849"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1067841"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input()</a:t>
              </a:r>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函数</a:t>
              </a:r>
            </a:p>
          </p:txBody>
        </p:sp>
      </p:grpSp>
      <p:grpSp>
        <p:nvGrpSpPr>
          <p:cNvPr id="26" name="组合 25"/>
          <p:cNvGrpSpPr/>
          <p:nvPr/>
        </p:nvGrpSpPr>
        <p:grpSpPr>
          <a:xfrm>
            <a:off x="7964593" y="3894512"/>
            <a:ext cx="1463692" cy="379656"/>
            <a:chOff x="1694389" y="3537387"/>
            <a:chExt cx="1097771"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1025763"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print()</a:t>
              </a:r>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函数</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3677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childTnLst>
                          </p:cTn>
                        </p:par>
                        <p:par>
                          <p:cTn id="27" fill="hold">
                            <p:stCondLst>
                              <p:cond delay="1700"/>
                            </p:stCondLst>
                            <p:childTnLst>
                              <p:par>
                                <p:cTn id="28" presetID="2" presetClass="entr" presetSubtype="9"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1100" fill="hold"/>
                                        <p:tgtEl>
                                          <p:spTgt spid="35"/>
                                        </p:tgtEl>
                                        <p:attrNameLst>
                                          <p:attrName>ppt_x</p:attrName>
                                        </p:attrNameLst>
                                      </p:cBhvr>
                                      <p:tavLst>
                                        <p:tav tm="0">
                                          <p:val>
                                            <p:strVal val="0-#ppt_w/2"/>
                                          </p:val>
                                        </p:tav>
                                        <p:tav tm="100000">
                                          <p:val>
                                            <p:strVal val="#ppt_x"/>
                                          </p:val>
                                        </p:tav>
                                      </p:tavLst>
                                    </p:anim>
                                    <p:anim calcmode="lin" valueType="num">
                                      <p:cBhvr additive="base">
                                        <p:cTn id="31" dur="1100" fill="hold"/>
                                        <p:tgtEl>
                                          <p:spTgt spid="35"/>
                                        </p:tgtEl>
                                        <p:attrNameLst>
                                          <p:attrName>ppt_y</p:attrName>
                                        </p:attrNameLst>
                                      </p:cBhvr>
                                      <p:tavLst>
                                        <p:tav tm="0">
                                          <p:val>
                                            <p:strVal val="0-#ppt_h/2"/>
                                          </p:val>
                                        </p:tav>
                                        <p:tav tm="100000">
                                          <p:val>
                                            <p:strVal val="#ppt_y"/>
                                          </p:val>
                                        </p:tav>
                                      </p:tavLst>
                                    </p:anim>
                                  </p:childTnLst>
                                </p:cTn>
                              </p:par>
                              <p:par>
                                <p:cTn id="32" presetID="8" presetClass="emph" presetSubtype="0" fill="hold" grpId="1" nodeType="withEffect">
                                  <p:stCondLst>
                                    <p:cond delay="0"/>
                                  </p:stCondLst>
                                  <p:childTnLst>
                                    <p:animRot by="21600000">
                                      <p:cBhvr>
                                        <p:cTn id="33" dur="1100" fill="hold"/>
                                        <p:tgtEl>
                                          <p:spTgt spid="35"/>
                                        </p:tgtEl>
                                        <p:attrNameLst>
                                          <p:attrName>r</p:attrName>
                                        </p:attrNameLst>
                                      </p:cBhvr>
                                    </p:animRot>
                                  </p:childTnLst>
                                </p:cTn>
                              </p:par>
                              <p:par>
                                <p:cTn id="34" presetID="2" presetClass="entr" presetSubtype="9" fill="hold" grpId="0" nodeType="withEffect">
                                  <p:stCondLst>
                                    <p:cond delay="6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1100" fill="hold"/>
                                        <p:tgtEl>
                                          <p:spTgt spid="36"/>
                                        </p:tgtEl>
                                        <p:attrNameLst>
                                          <p:attrName>ppt_x</p:attrName>
                                        </p:attrNameLst>
                                      </p:cBhvr>
                                      <p:tavLst>
                                        <p:tav tm="0">
                                          <p:val>
                                            <p:strVal val="0-#ppt_w/2"/>
                                          </p:val>
                                        </p:tav>
                                        <p:tav tm="100000">
                                          <p:val>
                                            <p:strVal val="#ppt_x"/>
                                          </p:val>
                                        </p:tav>
                                      </p:tavLst>
                                    </p:anim>
                                    <p:anim calcmode="lin" valueType="num">
                                      <p:cBhvr additive="base">
                                        <p:cTn id="37" dur="1100" fill="hold"/>
                                        <p:tgtEl>
                                          <p:spTgt spid="36"/>
                                        </p:tgtEl>
                                        <p:attrNameLst>
                                          <p:attrName>ppt_y</p:attrName>
                                        </p:attrNameLst>
                                      </p:cBhvr>
                                      <p:tavLst>
                                        <p:tav tm="0">
                                          <p:val>
                                            <p:strVal val="0-#ppt_h/2"/>
                                          </p:val>
                                        </p:tav>
                                        <p:tav tm="100000">
                                          <p:val>
                                            <p:strVal val="#ppt_y"/>
                                          </p:val>
                                        </p:tav>
                                      </p:tavLst>
                                    </p:anim>
                                  </p:childTnLst>
                                </p:cTn>
                              </p:par>
                              <p:par>
                                <p:cTn id="38" presetID="8" presetClass="emph" presetSubtype="0" fill="hold" grpId="1" nodeType="withEffect">
                                  <p:stCondLst>
                                    <p:cond delay="600"/>
                                  </p:stCondLst>
                                  <p:childTnLst>
                                    <p:animRot by="21600000">
                                      <p:cBhvr>
                                        <p:cTn id="39" dur="1100" fill="hold"/>
                                        <p:tgtEl>
                                          <p:spTgt spid="36"/>
                                        </p:tgtEl>
                                        <p:attrNameLst>
                                          <p:attrName>r</p:attrName>
                                        </p:attrNameLst>
                                      </p:cBhvr>
                                    </p:animRot>
                                  </p:childTnLst>
                                </p:cTn>
                              </p:par>
                              <p:par>
                                <p:cTn id="40" presetID="2" presetClass="entr" presetSubtype="9" fill="hold" grpId="0" nodeType="withEffect">
                                  <p:stCondLst>
                                    <p:cond delay="120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1100" fill="hold"/>
                                        <p:tgtEl>
                                          <p:spTgt spid="37"/>
                                        </p:tgtEl>
                                        <p:attrNameLst>
                                          <p:attrName>ppt_x</p:attrName>
                                        </p:attrNameLst>
                                      </p:cBhvr>
                                      <p:tavLst>
                                        <p:tav tm="0">
                                          <p:val>
                                            <p:strVal val="0-#ppt_w/2"/>
                                          </p:val>
                                        </p:tav>
                                        <p:tav tm="100000">
                                          <p:val>
                                            <p:strVal val="#ppt_x"/>
                                          </p:val>
                                        </p:tav>
                                      </p:tavLst>
                                    </p:anim>
                                    <p:anim calcmode="lin" valueType="num">
                                      <p:cBhvr additive="base">
                                        <p:cTn id="43" dur="1100" fill="hold"/>
                                        <p:tgtEl>
                                          <p:spTgt spid="37"/>
                                        </p:tgtEl>
                                        <p:attrNameLst>
                                          <p:attrName>ppt_y</p:attrName>
                                        </p:attrNameLst>
                                      </p:cBhvr>
                                      <p:tavLst>
                                        <p:tav tm="0">
                                          <p:val>
                                            <p:strVal val="0-#ppt_h/2"/>
                                          </p:val>
                                        </p:tav>
                                        <p:tav tm="100000">
                                          <p:val>
                                            <p:strVal val="#ppt_y"/>
                                          </p:val>
                                        </p:tav>
                                      </p:tavLst>
                                    </p:anim>
                                  </p:childTnLst>
                                </p:cTn>
                              </p:par>
                              <p:par>
                                <p:cTn id="44" presetID="8" presetClass="emph" presetSubtype="0" fill="hold" grpId="1" nodeType="withEffect">
                                  <p:stCondLst>
                                    <p:cond delay="1200"/>
                                  </p:stCondLst>
                                  <p:childTnLst>
                                    <p:animRot by="21600000">
                                      <p:cBhvr>
                                        <p:cTn id="45" dur="1100" fill="hold"/>
                                        <p:tgtEl>
                                          <p:spTgt spid="37"/>
                                        </p:tgtEl>
                                        <p:attrNameLst>
                                          <p:attrName>r</p:attrName>
                                        </p:attrNameLst>
                                      </p:cBhvr>
                                    </p:animRot>
                                  </p:childTnLst>
                                </p:cTn>
                              </p:par>
                              <p:par>
                                <p:cTn id="46" presetID="2" presetClass="entr" presetSubtype="9" fill="hold" grpId="0" nodeType="withEffect">
                                  <p:stCondLst>
                                    <p:cond delay="60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1100" fill="hold"/>
                                        <p:tgtEl>
                                          <p:spTgt spid="19"/>
                                        </p:tgtEl>
                                        <p:attrNameLst>
                                          <p:attrName>ppt_x</p:attrName>
                                        </p:attrNameLst>
                                      </p:cBhvr>
                                      <p:tavLst>
                                        <p:tav tm="0">
                                          <p:val>
                                            <p:strVal val="0-#ppt_w/2"/>
                                          </p:val>
                                        </p:tav>
                                        <p:tav tm="100000">
                                          <p:val>
                                            <p:strVal val="#ppt_x"/>
                                          </p:val>
                                        </p:tav>
                                      </p:tavLst>
                                    </p:anim>
                                    <p:anim calcmode="lin" valueType="num">
                                      <p:cBhvr additive="base">
                                        <p:cTn id="49" dur="1100" fill="hold"/>
                                        <p:tgtEl>
                                          <p:spTgt spid="19"/>
                                        </p:tgtEl>
                                        <p:attrNameLst>
                                          <p:attrName>ppt_y</p:attrName>
                                        </p:attrNameLst>
                                      </p:cBhvr>
                                      <p:tavLst>
                                        <p:tav tm="0">
                                          <p:val>
                                            <p:strVal val="0-#ppt_h/2"/>
                                          </p:val>
                                        </p:tav>
                                        <p:tav tm="100000">
                                          <p:val>
                                            <p:strVal val="#ppt_y"/>
                                          </p:val>
                                        </p:tav>
                                      </p:tavLst>
                                    </p:anim>
                                  </p:childTnLst>
                                </p:cTn>
                              </p:par>
                              <p:par>
                                <p:cTn id="50" presetID="8" presetClass="emph" presetSubtype="0" fill="hold" grpId="1" nodeType="withEffect">
                                  <p:stCondLst>
                                    <p:cond delay="700"/>
                                  </p:stCondLst>
                                  <p:childTnLst>
                                    <p:animRot by="21600000">
                                      <p:cBhvr>
                                        <p:cTn id="51"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2.0 </a:t>
            </a:r>
            <a:r>
              <a:rPr lang="en-US" altLang="zh-CN" b="1" dirty="0">
                <a:solidFill>
                  <a:srgbClr val="354A5D"/>
                </a:solidFill>
                <a:latin typeface="微软雅黑" panose="020B0503020204020204" pitchFamily="34" charset="-122"/>
                <a:ea typeface="微软雅黑" panose="020B0503020204020204" pitchFamily="34" charset="-122"/>
              </a:rPr>
              <a:t>input()</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说明：接受一个标准输入数据</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input([prompt])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prompt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：提示信息，类型为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返回值：接受一个标准输入数据，类型为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4284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2.1 </a:t>
            </a:r>
            <a:r>
              <a:rPr lang="en-US" altLang="zh-CN" b="1" dirty="0">
                <a:solidFill>
                  <a:srgbClr val="354A5D"/>
                </a:solidFill>
                <a:latin typeface="微软雅黑" panose="020B0503020204020204" pitchFamily="34" charset="-122"/>
                <a:ea typeface="微软雅黑" panose="020B0503020204020204" pitchFamily="34" charset="-122"/>
              </a:rPr>
              <a:t>print()</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3336"/>
            <a:ext cx="10040046" cy="3489545"/>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说明：用于打印输出</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print(*objects, </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sep</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 ', end='\n')</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objects</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：表示一次输出多个对象。输出多个对象时，需要用“</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”分隔</a:t>
            </a:r>
          </a:p>
          <a:p>
            <a:pPr marL="800100" lvl="1" indent="-342900" algn="just" eaLnBrk="0" hangingPunct="0">
              <a:lnSpc>
                <a:spcPct val="150000"/>
              </a:lnSpc>
              <a:buFont typeface="Wingdings" panose="05000000000000000000" pitchFamily="2" charset="2"/>
              <a:buChar char="l"/>
            </a:pPr>
            <a:r>
              <a:rPr lang="en-US" altLang="zh-CN" dirty="0" err="1">
                <a:solidFill>
                  <a:schemeClr val="tx1">
                    <a:lumMod val="85000"/>
                    <a:lumOff val="15000"/>
                  </a:schemeClr>
                </a:solidFill>
                <a:latin typeface="微软雅黑" pitchFamily="34" charset="-122"/>
                <a:ea typeface="微软雅黑" pitchFamily="34" charset="-122"/>
                <a:sym typeface="微软雅黑" pitchFamily="34" charset="-122"/>
              </a:rPr>
              <a:t>sep</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：用来分隔多个对象，默认值是一个空格，类型为</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end</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：用来设定以什么结尾。默认值是换行符 </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\n</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，可以换成其他字符串，类型为</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str</a:t>
            </a:r>
          </a:p>
          <a:p>
            <a:pPr marL="342900" lvl="1"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返回值：无</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1317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03</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3877985"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数据类型</a:t>
            </a:r>
          </a:p>
        </p:txBody>
      </p:sp>
      <p:cxnSp>
        <p:nvCxnSpPr>
          <p:cNvPr id="22" name="直接连接符 21"/>
          <p:cNvCxnSpPr/>
          <p:nvPr/>
        </p:nvCxnSpPr>
        <p:spPr>
          <a:xfrm>
            <a:off x="5536918" y="3768520"/>
            <a:ext cx="4111477"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4" y="3894512"/>
            <a:ext cx="1236067" cy="379656"/>
            <a:chOff x="1694389" y="3210530"/>
            <a:chExt cx="927050"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布尔类型</a:t>
              </a:r>
            </a:p>
          </p:txBody>
        </p:sp>
      </p:grpSp>
      <p:grpSp>
        <p:nvGrpSpPr>
          <p:cNvPr id="26" name="组合 25"/>
          <p:cNvGrpSpPr/>
          <p:nvPr/>
        </p:nvGrpSpPr>
        <p:grpSpPr>
          <a:xfrm>
            <a:off x="7964593" y="3894512"/>
            <a:ext cx="1236066" cy="379656"/>
            <a:chOff x="1694389" y="3537387"/>
            <a:chExt cx="927051"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855043"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数字类型</a:t>
              </a:r>
            </a:p>
          </p:txBody>
        </p:sp>
      </p:grpSp>
      <p:grpSp>
        <p:nvGrpSpPr>
          <p:cNvPr id="29" name="组合 28"/>
          <p:cNvGrpSpPr/>
          <p:nvPr/>
        </p:nvGrpSpPr>
        <p:grpSpPr>
          <a:xfrm>
            <a:off x="6096003" y="4374564"/>
            <a:ext cx="758372" cy="379656"/>
            <a:chOff x="1694389" y="3875941"/>
            <a:chExt cx="568779" cy="284742"/>
          </a:xfrm>
        </p:grpSpPr>
        <p:sp>
          <p:nvSpPr>
            <p:cNvPr id="30" name="矩形 29"/>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1" name="TextBox 20"/>
            <p:cNvSpPr txBox="1"/>
            <p:nvPr/>
          </p:nvSpPr>
          <p:spPr>
            <a:xfrm>
              <a:off x="1766397" y="3875941"/>
              <a:ext cx="496771"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列表</a:t>
              </a:r>
            </a:p>
          </p:txBody>
        </p:sp>
      </p:grpSp>
      <p:grpSp>
        <p:nvGrpSpPr>
          <p:cNvPr id="32" name="组合 31"/>
          <p:cNvGrpSpPr/>
          <p:nvPr/>
        </p:nvGrpSpPr>
        <p:grpSpPr>
          <a:xfrm>
            <a:off x="7964596" y="4374563"/>
            <a:ext cx="758372" cy="379656"/>
            <a:chOff x="1694389" y="4211992"/>
            <a:chExt cx="568779" cy="284742"/>
          </a:xfrm>
        </p:grpSpPr>
        <p:sp>
          <p:nvSpPr>
            <p:cNvPr id="33" name="矩形 32"/>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4" name="TextBox 23"/>
            <p:cNvSpPr txBox="1"/>
            <p:nvPr/>
          </p:nvSpPr>
          <p:spPr>
            <a:xfrm>
              <a:off x="1766397" y="4211992"/>
              <a:ext cx="496771"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元组</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3DC2D5A-5337-4193-A495-5A66513AB573}"/>
              </a:ext>
            </a:extLst>
          </p:cNvPr>
          <p:cNvGrpSpPr/>
          <p:nvPr/>
        </p:nvGrpSpPr>
        <p:grpSpPr>
          <a:xfrm>
            <a:off x="9596673" y="3894512"/>
            <a:ext cx="997220" cy="379656"/>
            <a:chOff x="1694389" y="4211992"/>
            <a:chExt cx="747915" cy="284742"/>
          </a:xfrm>
        </p:grpSpPr>
        <p:sp>
          <p:nvSpPr>
            <p:cNvPr id="39" name="矩形 38">
              <a:extLst>
                <a:ext uri="{FF2B5EF4-FFF2-40B4-BE49-F238E27FC236}">
                  <a16:creationId xmlns:a16="http://schemas.microsoft.com/office/drawing/2014/main" id="{9041302A-9E48-4721-88D3-8B317D2DC2A2}"/>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0" name="TextBox 23">
              <a:extLst>
                <a:ext uri="{FF2B5EF4-FFF2-40B4-BE49-F238E27FC236}">
                  <a16:creationId xmlns:a16="http://schemas.microsoft.com/office/drawing/2014/main" id="{37E5864D-5DC1-4175-AE7A-D9D2FE0A48A4}"/>
                </a:ext>
              </a:extLst>
            </p:cNvPr>
            <p:cNvSpPr txBox="1"/>
            <p:nvPr/>
          </p:nvSpPr>
          <p:spPr>
            <a:xfrm>
              <a:off x="1766397" y="4211992"/>
              <a:ext cx="675907"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字符串</a:t>
              </a:r>
            </a:p>
          </p:txBody>
        </p:sp>
      </p:grpSp>
      <p:grpSp>
        <p:nvGrpSpPr>
          <p:cNvPr id="41" name="组合 40">
            <a:extLst>
              <a:ext uri="{FF2B5EF4-FFF2-40B4-BE49-F238E27FC236}">
                <a16:creationId xmlns:a16="http://schemas.microsoft.com/office/drawing/2014/main" id="{515713F2-74D8-4AA7-8DD4-F7D0644761D4}"/>
              </a:ext>
            </a:extLst>
          </p:cNvPr>
          <p:cNvGrpSpPr/>
          <p:nvPr/>
        </p:nvGrpSpPr>
        <p:grpSpPr>
          <a:xfrm>
            <a:off x="9596673" y="4374563"/>
            <a:ext cx="758372" cy="379656"/>
            <a:chOff x="1694389" y="4211992"/>
            <a:chExt cx="568779" cy="284742"/>
          </a:xfrm>
        </p:grpSpPr>
        <p:sp>
          <p:nvSpPr>
            <p:cNvPr id="42" name="矩形 41">
              <a:extLst>
                <a:ext uri="{FF2B5EF4-FFF2-40B4-BE49-F238E27FC236}">
                  <a16:creationId xmlns:a16="http://schemas.microsoft.com/office/drawing/2014/main" id="{2417A7E7-0309-4361-8FED-ABD5DF28CC6C}"/>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3" name="TextBox 23">
              <a:extLst>
                <a:ext uri="{FF2B5EF4-FFF2-40B4-BE49-F238E27FC236}">
                  <a16:creationId xmlns:a16="http://schemas.microsoft.com/office/drawing/2014/main" id="{C06FFC60-5761-43A8-B45D-FA42DC36821D}"/>
                </a:ext>
              </a:extLst>
            </p:cNvPr>
            <p:cNvSpPr txBox="1"/>
            <p:nvPr/>
          </p:nvSpPr>
          <p:spPr>
            <a:xfrm>
              <a:off x="1766397" y="4211992"/>
              <a:ext cx="496771"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集合</a:t>
              </a:r>
            </a:p>
          </p:txBody>
        </p:sp>
      </p:grpSp>
      <p:grpSp>
        <p:nvGrpSpPr>
          <p:cNvPr id="44" name="组合 43">
            <a:extLst>
              <a:ext uri="{FF2B5EF4-FFF2-40B4-BE49-F238E27FC236}">
                <a16:creationId xmlns:a16="http://schemas.microsoft.com/office/drawing/2014/main" id="{A1383B01-F8F6-4AF7-BBF9-694B75F5A7D3}"/>
              </a:ext>
            </a:extLst>
          </p:cNvPr>
          <p:cNvGrpSpPr/>
          <p:nvPr/>
        </p:nvGrpSpPr>
        <p:grpSpPr>
          <a:xfrm>
            <a:off x="6096003" y="4928732"/>
            <a:ext cx="758372" cy="379656"/>
            <a:chOff x="1694389" y="4211992"/>
            <a:chExt cx="568779" cy="284742"/>
          </a:xfrm>
        </p:grpSpPr>
        <p:sp>
          <p:nvSpPr>
            <p:cNvPr id="45" name="矩形 44">
              <a:extLst>
                <a:ext uri="{FF2B5EF4-FFF2-40B4-BE49-F238E27FC236}">
                  <a16:creationId xmlns:a16="http://schemas.microsoft.com/office/drawing/2014/main" id="{F7913FFB-6ADD-46CB-A83D-10A4B2F7D4B5}"/>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6" name="TextBox 23">
              <a:extLst>
                <a:ext uri="{FF2B5EF4-FFF2-40B4-BE49-F238E27FC236}">
                  <a16:creationId xmlns:a16="http://schemas.microsoft.com/office/drawing/2014/main" id="{9B308BFA-8D02-4F93-B1FF-61F184415457}"/>
                </a:ext>
              </a:extLst>
            </p:cNvPr>
            <p:cNvSpPr txBox="1"/>
            <p:nvPr/>
          </p:nvSpPr>
          <p:spPr>
            <a:xfrm>
              <a:off x="1766397" y="4211992"/>
              <a:ext cx="496771"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字典</a:t>
              </a:r>
            </a:p>
          </p:txBody>
        </p:sp>
      </p:grpSp>
      <p:grpSp>
        <p:nvGrpSpPr>
          <p:cNvPr id="47" name="组合 46">
            <a:extLst>
              <a:ext uri="{FF2B5EF4-FFF2-40B4-BE49-F238E27FC236}">
                <a16:creationId xmlns:a16="http://schemas.microsoft.com/office/drawing/2014/main" id="{6DD1E208-550A-45D8-B7B4-769DBC5434A4}"/>
              </a:ext>
            </a:extLst>
          </p:cNvPr>
          <p:cNvGrpSpPr/>
          <p:nvPr/>
        </p:nvGrpSpPr>
        <p:grpSpPr>
          <a:xfrm>
            <a:off x="7964597" y="4943315"/>
            <a:ext cx="1713762" cy="379656"/>
            <a:chOff x="1694389" y="4211992"/>
            <a:chExt cx="1285321" cy="284742"/>
          </a:xfrm>
        </p:grpSpPr>
        <p:sp>
          <p:nvSpPr>
            <p:cNvPr id="48" name="矩形 47">
              <a:extLst>
                <a:ext uri="{FF2B5EF4-FFF2-40B4-BE49-F238E27FC236}">
                  <a16:creationId xmlns:a16="http://schemas.microsoft.com/office/drawing/2014/main" id="{6F5073B3-6568-4FAE-8F83-132AE0E880A6}"/>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9" name="TextBox 23">
              <a:extLst>
                <a:ext uri="{FF2B5EF4-FFF2-40B4-BE49-F238E27FC236}">
                  <a16:creationId xmlns:a16="http://schemas.microsoft.com/office/drawing/2014/main" id="{B07A6D05-628A-438E-9AA6-7B15335CF5F0}"/>
                </a:ext>
              </a:extLst>
            </p:cNvPr>
            <p:cNvSpPr txBox="1"/>
            <p:nvPr/>
          </p:nvSpPr>
          <p:spPr>
            <a:xfrm>
              <a:off x="1766397" y="4211992"/>
              <a:ext cx="1213313"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类型转换函数</a:t>
              </a:r>
            </a:p>
          </p:txBody>
        </p:sp>
      </p:grpSp>
    </p:spTree>
    <p:extLst>
      <p:ext uri="{BB962C8B-B14F-4D97-AF65-F5344CB8AC3E}">
        <p14:creationId xmlns:p14="http://schemas.microsoft.com/office/powerpoint/2010/main" val="17086656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anim calcmode="lin" valueType="num">
                                      <p:cBhvr>
                                        <p:cTn id="30" dur="500" fill="hold"/>
                                        <p:tgtEl>
                                          <p:spTgt spid="29"/>
                                        </p:tgtEl>
                                        <p:attrNameLst>
                                          <p:attrName>ppt_x</p:attrName>
                                        </p:attrNameLst>
                                      </p:cBhvr>
                                      <p:tavLst>
                                        <p:tav tm="0">
                                          <p:val>
                                            <p:strVal val="#ppt_x"/>
                                          </p:val>
                                        </p:tav>
                                        <p:tav tm="100000">
                                          <p:val>
                                            <p:strVal val="#ppt_x"/>
                                          </p:val>
                                        </p:tav>
                                      </p:tavLst>
                                    </p:anim>
                                    <p:anim calcmode="lin" valueType="num">
                                      <p:cBhvr>
                                        <p:cTn id="31" dur="500" fill="hold"/>
                                        <p:tgtEl>
                                          <p:spTgt spid="2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anim calcmode="lin" valueType="num">
                                      <p:cBhvr>
                                        <p:cTn id="35" dur="500" fill="hold"/>
                                        <p:tgtEl>
                                          <p:spTgt spid="32"/>
                                        </p:tgtEl>
                                        <p:attrNameLst>
                                          <p:attrName>ppt_x</p:attrName>
                                        </p:attrNameLst>
                                      </p:cBhvr>
                                      <p:tavLst>
                                        <p:tav tm="0">
                                          <p:val>
                                            <p:strVal val="#ppt_x"/>
                                          </p:val>
                                        </p:tav>
                                        <p:tav tm="100000">
                                          <p:val>
                                            <p:strVal val="#ppt_x"/>
                                          </p:val>
                                        </p:tav>
                                      </p:tavLst>
                                    </p:anim>
                                    <p:anim calcmode="lin" valueType="num">
                                      <p:cBhvr>
                                        <p:cTn id="36" dur="5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2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anim calcmode="lin" valueType="num">
                                      <p:cBhvr>
                                        <p:cTn id="45" dur="500" fill="hold"/>
                                        <p:tgtEl>
                                          <p:spTgt spid="41"/>
                                        </p:tgtEl>
                                        <p:attrNameLst>
                                          <p:attrName>ppt_x</p:attrName>
                                        </p:attrNameLst>
                                      </p:cBhvr>
                                      <p:tavLst>
                                        <p:tav tm="0">
                                          <p:val>
                                            <p:strVal val="#ppt_x"/>
                                          </p:val>
                                        </p:tav>
                                        <p:tav tm="100000">
                                          <p:val>
                                            <p:strVal val="#ppt_x"/>
                                          </p:val>
                                        </p:tav>
                                      </p:tavLst>
                                    </p:anim>
                                    <p:anim calcmode="lin" valueType="num">
                                      <p:cBhvr>
                                        <p:cTn id="46" dur="500" fill="hold"/>
                                        <p:tgtEl>
                                          <p:spTgt spid="4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0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anim calcmode="lin" valueType="num">
                                      <p:cBhvr>
                                        <p:cTn id="50" dur="500" fill="hold"/>
                                        <p:tgtEl>
                                          <p:spTgt spid="44"/>
                                        </p:tgtEl>
                                        <p:attrNameLst>
                                          <p:attrName>ppt_x</p:attrName>
                                        </p:attrNameLst>
                                      </p:cBhvr>
                                      <p:tavLst>
                                        <p:tav tm="0">
                                          <p:val>
                                            <p:strVal val="#ppt_x"/>
                                          </p:val>
                                        </p:tav>
                                        <p:tav tm="100000">
                                          <p:val>
                                            <p:strVal val="#ppt_x"/>
                                          </p:val>
                                        </p:tav>
                                      </p:tavLst>
                                    </p:anim>
                                    <p:anim calcmode="lin" valueType="num">
                                      <p:cBhvr>
                                        <p:cTn id="51" dur="500" fill="hold"/>
                                        <p:tgtEl>
                                          <p:spTgt spid="4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0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anim calcmode="lin" valueType="num">
                                      <p:cBhvr>
                                        <p:cTn id="55" dur="500" fill="hold"/>
                                        <p:tgtEl>
                                          <p:spTgt spid="47"/>
                                        </p:tgtEl>
                                        <p:attrNameLst>
                                          <p:attrName>ppt_x</p:attrName>
                                        </p:attrNameLst>
                                      </p:cBhvr>
                                      <p:tavLst>
                                        <p:tav tm="0">
                                          <p:val>
                                            <p:strVal val="#ppt_x"/>
                                          </p:val>
                                        </p:tav>
                                        <p:tav tm="100000">
                                          <p:val>
                                            <p:strVal val="#ppt_x"/>
                                          </p:val>
                                        </p:tav>
                                      </p:tavLst>
                                    </p:anim>
                                    <p:anim calcmode="lin" valueType="num">
                                      <p:cBhvr>
                                        <p:cTn id="56" dur="500" fill="hold"/>
                                        <p:tgtEl>
                                          <p:spTgt spid="47"/>
                                        </p:tgtEl>
                                        <p:attrNameLst>
                                          <p:attrName>ppt_y</p:attrName>
                                        </p:attrNameLst>
                                      </p:cBhvr>
                                      <p:tavLst>
                                        <p:tav tm="0">
                                          <p:val>
                                            <p:strVal val="#ppt_y+.1"/>
                                          </p:val>
                                        </p:tav>
                                        <p:tav tm="100000">
                                          <p:val>
                                            <p:strVal val="#ppt_y"/>
                                          </p:val>
                                        </p:tav>
                                      </p:tavLst>
                                    </p:anim>
                                  </p:childTnLst>
                                </p:cTn>
                              </p:par>
                            </p:childTnLst>
                          </p:cTn>
                        </p:par>
                        <p:par>
                          <p:cTn id="57" fill="hold">
                            <p:stCondLst>
                              <p:cond delay="1700"/>
                            </p:stCondLst>
                            <p:childTnLst>
                              <p:par>
                                <p:cTn id="58" presetID="2" presetClass="entr" presetSubtype="9"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1100" fill="hold"/>
                                        <p:tgtEl>
                                          <p:spTgt spid="35"/>
                                        </p:tgtEl>
                                        <p:attrNameLst>
                                          <p:attrName>ppt_x</p:attrName>
                                        </p:attrNameLst>
                                      </p:cBhvr>
                                      <p:tavLst>
                                        <p:tav tm="0">
                                          <p:val>
                                            <p:strVal val="0-#ppt_w/2"/>
                                          </p:val>
                                        </p:tav>
                                        <p:tav tm="100000">
                                          <p:val>
                                            <p:strVal val="#ppt_x"/>
                                          </p:val>
                                        </p:tav>
                                      </p:tavLst>
                                    </p:anim>
                                    <p:anim calcmode="lin" valueType="num">
                                      <p:cBhvr additive="base">
                                        <p:cTn id="61" dur="1100" fill="hold"/>
                                        <p:tgtEl>
                                          <p:spTgt spid="35"/>
                                        </p:tgtEl>
                                        <p:attrNameLst>
                                          <p:attrName>ppt_y</p:attrName>
                                        </p:attrNameLst>
                                      </p:cBhvr>
                                      <p:tavLst>
                                        <p:tav tm="0">
                                          <p:val>
                                            <p:strVal val="0-#ppt_h/2"/>
                                          </p:val>
                                        </p:tav>
                                        <p:tav tm="100000">
                                          <p:val>
                                            <p:strVal val="#ppt_y"/>
                                          </p:val>
                                        </p:tav>
                                      </p:tavLst>
                                    </p:anim>
                                  </p:childTnLst>
                                </p:cTn>
                              </p:par>
                              <p:par>
                                <p:cTn id="62" presetID="8" presetClass="emph" presetSubtype="0" fill="hold" grpId="1" nodeType="withEffect">
                                  <p:stCondLst>
                                    <p:cond delay="0"/>
                                  </p:stCondLst>
                                  <p:childTnLst>
                                    <p:animRot by="21600000">
                                      <p:cBhvr>
                                        <p:cTn id="63" dur="1100" fill="hold"/>
                                        <p:tgtEl>
                                          <p:spTgt spid="35"/>
                                        </p:tgtEl>
                                        <p:attrNameLst>
                                          <p:attrName>r</p:attrName>
                                        </p:attrNameLst>
                                      </p:cBhvr>
                                    </p:animRot>
                                  </p:childTnLst>
                                </p:cTn>
                              </p:par>
                              <p:par>
                                <p:cTn id="64" presetID="2" presetClass="entr" presetSubtype="9" fill="hold" grpId="0" nodeType="withEffect">
                                  <p:stCondLst>
                                    <p:cond delay="60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100" fill="hold"/>
                                        <p:tgtEl>
                                          <p:spTgt spid="36"/>
                                        </p:tgtEl>
                                        <p:attrNameLst>
                                          <p:attrName>ppt_x</p:attrName>
                                        </p:attrNameLst>
                                      </p:cBhvr>
                                      <p:tavLst>
                                        <p:tav tm="0">
                                          <p:val>
                                            <p:strVal val="0-#ppt_w/2"/>
                                          </p:val>
                                        </p:tav>
                                        <p:tav tm="100000">
                                          <p:val>
                                            <p:strVal val="#ppt_x"/>
                                          </p:val>
                                        </p:tav>
                                      </p:tavLst>
                                    </p:anim>
                                    <p:anim calcmode="lin" valueType="num">
                                      <p:cBhvr additive="base">
                                        <p:cTn id="67" dur="1100" fill="hold"/>
                                        <p:tgtEl>
                                          <p:spTgt spid="36"/>
                                        </p:tgtEl>
                                        <p:attrNameLst>
                                          <p:attrName>ppt_y</p:attrName>
                                        </p:attrNameLst>
                                      </p:cBhvr>
                                      <p:tavLst>
                                        <p:tav tm="0">
                                          <p:val>
                                            <p:strVal val="0-#ppt_h/2"/>
                                          </p:val>
                                        </p:tav>
                                        <p:tav tm="100000">
                                          <p:val>
                                            <p:strVal val="#ppt_y"/>
                                          </p:val>
                                        </p:tav>
                                      </p:tavLst>
                                    </p:anim>
                                  </p:childTnLst>
                                </p:cTn>
                              </p:par>
                              <p:par>
                                <p:cTn id="68" presetID="8" presetClass="emph" presetSubtype="0" fill="hold" grpId="1" nodeType="withEffect">
                                  <p:stCondLst>
                                    <p:cond delay="600"/>
                                  </p:stCondLst>
                                  <p:childTnLst>
                                    <p:animRot by="21600000">
                                      <p:cBhvr>
                                        <p:cTn id="69" dur="1100" fill="hold"/>
                                        <p:tgtEl>
                                          <p:spTgt spid="36"/>
                                        </p:tgtEl>
                                        <p:attrNameLst>
                                          <p:attrName>r</p:attrName>
                                        </p:attrNameLst>
                                      </p:cBhvr>
                                    </p:animRot>
                                  </p:childTnLst>
                                </p:cTn>
                              </p:par>
                              <p:par>
                                <p:cTn id="70" presetID="2" presetClass="entr" presetSubtype="9" fill="hold" grpId="0" nodeType="withEffect">
                                  <p:stCondLst>
                                    <p:cond delay="120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1100" fill="hold"/>
                                        <p:tgtEl>
                                          <p:spTgt spid="37"/>
                                        </p:tgtEl>
                                        <p:attrNameLst>
                                          <p:attrName>ppt_x</p:attrName>
                                        </p:attrNameLst>
                                      </p:cBhvr>
                                      <p:tavLst>
                                        <p:tav tm="0">
                                          <p:val>
                                            <p:strVal val="0-#ppt_w/2"/>
                                          </p:val>
                                        </p:tav>
                                        <p:tav tm="100000">
                                          <p:val>
                                            <p:strVal val="#ppt_x"/>
                                          </p:val>
                                        </p:tav>
                                      </p:tavLst>
                                    </p:anim>
                                    <p:anim calcmode="lin" valueType="num">
                                      <p:cBhvr additive="base">
                                        <p:cTn id="73" dur="1100" fill="hold"/>
                                        <p:tgtEl>
                                          <p:spTgt spid="37"/>
                                        </p:tgtEl>
                                        <p:attrNameLst>
                                          <p:attrName>ppt_y</p:attrName>
                                        </p:attrNameLst>
                                      </p:cBhvr>
                                      <p:tavLst>
                                        <p:tav tm="0">
                                          <p:val>
                                            <p:strVal val="0-#ppt_h/2"/>
                                          </p:val>
                                        </p:tav>
                                        <p:tav tm="100000">
                                          <p:val>
                                            <p:strVal val="#ppt_y"/>
                                          </p:val>
                                        </p:tav>
                                      </p:tavLst>
                                    </p:anim>
                                  </p:childTnLst>
                                </p:cTn>
                              </p:par>
                              <p:par>
                                <p:cTn id="74" presetID="8" presetClass="emph" presetSubtype="0" fill="hold" grpId="1" nodeType="withEffect">
                                  <p:stCondLst>
                                    <p:cond delay="1200"/>
                                  </p:stCondLst>
                                  <p:childTnLst>
                                    <p:animRot by="21600000">
                                      <p:cBhvr>
                                        <p:cTn id="75" dur="1100" fill="hold"/>
                                        <p:tgtEl>
                                          <p:spTgt spid="37"/>
                                        </p:tgtEl>
                                        <p:attrNameLst>
                                          <p:attrName>r</p:attrName>
                                        </p:attrNameLst>
                                      </p:cBhvr>
                                    </p:animRot>
                                  </p:childTnLst>
                                </p:cTn>
                              </p:par>
                              <p:par>
                                <p:cTn id="76" presetID="2" presetClass="entr" presetSubtype="9" fill="hold" grpId="0" nodeType="withEffect">
                                  <p:stCondLst>
                                    <p:cond delay="60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100" fill="hold"/>
                                        <p:tgtEl>
                                          <p:spTgt spid="19"/>
                                        </p:tgtEl>
                                        <p:attrNameLst>
                                          <p:attrName>ppt_x</p:attrName>
                                        </p:attrNameLst>
                                      </p:cBhvr>
                                      <p:tavLst>
                                        <p:tav tm="0">
                                          <p:val>
                                            <p:strVal val="0-#ppt_w/2"/>
                                          </p:val>
                                        </p:tav>
                                        <p:tav tm="100000">
                                          <p:val>
                                            <p:strVal val="#ppt_x"/>
                                          </p:val>
                                        </p:tav>
                                      </p:tavLst>
                                    </p:anim>
                                    <p:anim calcmode="lin" valueType="num">
                                      <p:cBhvr additive="base">
                                        <p:cTn id="79" dur="1100" fill="hold"/>
                                        <p:tgtEl>
                                          <p:spTgt spid="19"/>
                                        </p:tgtEl>
                                        <p:attrNameLst>
                                          <p:attrName>ppt_y</p:attrName>
                                        </p:attrNameLst>
                                      </p:cBhvr>
                                      <p:tavLst>
                                        <p:tav tm="0">
                                          <p:val>
                                            <p:strVal val="0-#ppt_h/2"/>
                                          </p:val>
                                        </p:tav>
                                        <p:tav tm="100000">
                                          <p:val>
                                            <p:strVal val="#ppt_y"/>
                                          </p:val>
                                        </p:tav>
                                      </p:tavLst>
                                    </p:anim>
                                  </p:childTnLst>
                                </p:cTn>
                              </p:par>
                              <p:par>
                                <p:cTn id="80" presetID="8" presetClass="emph" presetSubtype="0" fill="hold" grpId="1" nodeType="withEffect">
                                  <p:stCondLst>
                                    <p:cond delay="700"/>
                                  </p:stCondLst>
                                  <p:childTnLst>
                                    <p:animRot by="21600000">
                                      <p:cBhvr>
                                        <p:cTn id="81"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00</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5356146"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初识</a:t>
            </a:r>
            <a:r>
              <a:rPr lang="en-US" altLang="zh-CN"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Python</a:t>
            </a:r>
            <a:endPar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22" name="直接连接符 21"/>
          <p:cNvCxnSpPr/>
          <p:nvPr/>
        </p:nvCxnSpPr>
        <p:spPr>
          <a:xfrm>
            <a:off x="5536918" y="3768520"/>
            <a:ext cx="4111477"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2" y="3894512"/>
            <a:ext cx="1568594" cy="379656"/>
            <a:chOff x="1694389" y="3210530"/>
            <a:chExt cx="1176446"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1104438"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Python</a:t>
              </a:r>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版本</a:t>
              </a:r>
            </a:p>
          </p:txBody>
        </p:sp>
      </p:grpSp>
      <p:grpSp>
        <p:nvGrpSpPr>
          <p:cNvPr id="26" name="组合 25"/>
          <p:cNvGrpSpPr/>
          <p:nvPr/>
        </p:nvGrpSpPr>
        <p:grpSpPr>
          <a:xfrm>
            <a:off x="7964595" y="3894512"/>
            <a:ext cx="1236067" cy="379656"/>
            <a:chOff x="1694389" y="3537387"/>
            <a:chExt cx="927051"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855043"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开发工具</a:t>
              </a:r>
            </a:p>
          </p:txBody>
        </p:sp>
      </p:grpSp>
      <p:grpSp>
        <p:nvGrpSpPr>
          <p:cNvPr id="29" name="组合 28"/>
          <p:cNvGrpSpPr/>
          <p:nvPr/>
        </p:nvGrpSpPr>
        <p:grpSpPr>
          <a:xfrm>
            <a:off x="6096004" y="4374564"/>
            <a:ext cx="1236067" cy="379656"/>
            <a:chOff x="1694389" y="3875941"/>
            <a:chExt cx="927050" cy="284742"/>
          </a:xfrm>
        </p:grpSpPr>
        <p:sp>
          <p:nvSpPr>
            <p:cNvPr id="30" name="矩形 29"/>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1" name="TextBox 20"/>
            <p:cNvSpPr txBox="1"/>
            <p:nvPr/>
          </p:nvSpPr>
          <p:spPr>
            <a:xfrm>
              <a:off x="1766397" y="3875941"/>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语法格式</a:t>
              </a:r>
            </a:p>
          </p:txBody>
        </p:sp>
      </p:grpSp>
      <p:grpSp>
        <p:nvGrpSpPr>
          <p:cNvPr id="32" name="组合 31"/>
          <p:cNvGrpSpPr/>
          <p:nvPr/>
        </p:nvGrpSpPr>
        <p:grpSpPr>
          <a:xfrm>
            <a:off x="7964597" y="4374563"/>
            <a:ext cx="1236067" cy="379656"/>
            <a:chOff x="1694389" y="4211992"/>
            <a:chExt cx="927050" cy="284742"/>
          </a:xfrm>
        </p:grpSpPr>
        <p:sp>
          <p:nvSpPr>
            <p:cNvPr id="33" name="矩形 32"/>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4" name="TextBox 23"/>
            <p:cNvSpPr txBox="1"/>
            <p:nvPr/>
          </p:nvSpPr>
          <p:spPr>
            <a:xfrm>
              <a:off x="1766397" y="4211992"/>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垃圾回收</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3DC2D5A-5337-4193-A495-5A66513AB573}"/>
              </a:ext>
            </a:extLst>
          </p:cNvPr>
          <p:cNvGrpSpPr/>
          <p:nvPr/>
        </p:nvGrpSpPr>
        <p:grpSpPr>
          <a:xfrm>
            <a:off x="9596674" y="3894512"/>
            <a:ext cx="1236067" cy="379656"/>
            <a:chOff x="1694389" y="4211992"/>
            <a:chExt cx="927050" cy="284742"/>
          </a:xfrm>
        </p:grpSpPr>
        <p:sp>
          <p:nvSpPr>
            <p:cNvPr id="39" name="矩形 38">
              <a:extLst>
                <a:ext uri="{FF2B5EF4-FFF2-40B4-BE49-F238E27FC236}">
                  <a16:creationId xmlns:a16="http://schemas.microsoft.com/office/drawing/2014/main" id="{9041302A-9E48-4721-88D3-8B317D2DC2A2}"/>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0" name="TextBox 23">
              <a:extLst>
                <a:ext uri="{FF2B5EF4-FFF2-40B4-BE49-F238E27FC236}">
                  <a16:creationId xmlns:a16="http://schemas.microsoft.com/office/drawing/2014/main" id="{37E5864D-5DC1-4175-AE7A-D9D2FE0A48A4}"/>
                </a:ext>
              </a:extLst>
            </p:cNvPr>
            <p:cNvSpPr txBox="1"/>
            <p:nvPr/>
          </p:nvSpPr>
          <p:spPr>
            <a:xfrm>
              <a:off x="1766397" y="4211992"/>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执行方式</a:t>
              </a:r>
            </a:p>
          </p:txBody>
        </p:sp>
      </p:grpSp>
      <p:grpSp>
        <p:nvGrpSpPr>
          <p:cNvPr id="41" name="组合 40">
            <a:extLst>
              <a:ext uri="{FF2B5EF4-FFF2-40B4-BE49-F238E27FC236}">
                <a16:creationId xmlns:a16="http://schemas.microsoft.com/office/drawing/2014/main" id="{515713F2-74D8-4AA7-8DD4-F7D0644761D4}"/>
              </a:ext>
            </a:extLst>
          </p:cNvPr>
          <p:cNvGrpSpPr/>
          <p:nvPr/>
        </p:nvGrpSpPr>
        <p:grpSpPr>
          <a:xfrm>
            <a:off x="9596674" y="4374563"/>
            <a:ext cx="1236067" cy="379656"/>
            <a:chOff x="1694389" y="4211992"/>
            <a:chExt cx="927050" cy="284742"/>
          </a:xfrm>
        </p:grpSpPr>
        <p:sp>
          <p:nvSpPr>
            <p:cNvPr id="42" name="矩形 41">
              <a:extLst>
                <a:ext uri="{FF2B5EF4-FFF2-40B4-BE49-F238E27FC236}">
                  <a16:creationId xmlns:a16="http://schemas.microsoft.com/office/drawing/2014/main" id="{2417A7E7-0309-4361-8FED-ABD5DF28CC6C}"/>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3" name="TextBox 23">
              <a:extLst>
                <a:ext uri="{FF2B5EF4-FFF2-40B4-BE49-F238E27FC236}">
                  <a16:creationId xmlns:a16="http://schemas.microsoft.com/office/drawing/2014/main" id="{C06FFC60-5761-43A8-B45D-FA42DC36821D}"/>
                </a:ext>
              </a:extLst>
            </p:cNvPr>
            <p:cNvSpPr txBox="1"/>
            <p:nvPr/>
          </p:nvSpPr>
          <p:spPr>
            <a:xfrm>
              <a:off x="1766397" y="4211992"/>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编程思想</a:t>
              </a:r>
            </a:p>
          </p:txBody>
        </p:sp>
      </p:grpSp>
    </p:spTree>
    <p:extLst>
      <p:ext uri="{BB962C8B-B14F-4D97-AF65-F5344CB8AC3E}">
        <p14:creationId xmlns:p14="http://schemas.microsoft.com/office/powerpoint/2010/main" val="8440379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anim calcmode="lin" valueType="num">
                                      <p:cBhvr>
                                        <p:cTn id="30" dur="500" fill="hold"/>
                                        <p:tgtEl>
                                          <p:spTgt spid="29"/>
                                        </p:tgtEl>
                                        <p:attrNameLst>
                                          <p:attrName>ppt_x</p:attrName>
                                        </p:attrNameLst>
                                      </p:cBhvr>
                                      <p:tavLst>
                                        <p:tav tm="0">
                                          <p:val>
                                            <p:strVal val="#ppt_x"/>
                                          </p:val>
                                        </p:tav>
                                        <p:tav tm="100000">
                                          <p:val>
                                            <p:strVal val="#ppt_x"/>
                                          </p:val>
                                        </p:tav>
                                      </p:tavLst>
                                    </p:anim>
                                    <p:anim calcmode="lin" valueType="num">
                                      <p:cBhvr>
                                        <p:cTn id="31" dur="500" fill="hold"/>
                                        <p:tgtEl>
                                          <p:spTgt spid="2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anim calcmode="lin" valueType="num">
                                      <p:cBhvr>
                                        <p:cTn id="35" dur="500" fill="hold"/>
                                        <p:tgtEl>
                                          <p:spTgt spid="32"/>
                                        </p:tgtEl>
                                        <p:attrNameLst>
                                          <p:attrName>ppt_x</p:attrName>
                                        </p:attrNameLst>
                                      </p:cBhvr>
                                      <p:tavLst>
                                        <p:tav tm="0">
                                          <p:val>
                                            <p:strVal val="#ppt_x"/>
                                          </p:val>
                                        </p:tav>
                                        <p:tav tm="100000">
                                          <p:val>
                                            <p:strVal val="#ppt_x"/>
                                          </p:val>
                                        </p:tav>
                                      </p:tavLst>
                                    </p:anim>
                                    <p:anim calcmode="lin" valueType="num">
                                      <p:cBhvr>
                                        <p:cTn id="36" dur="5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2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anim calcmode="lin" valueType="num">
                                      <p:cBhvr>
                                        <p:cTn id="45" dur="500" fill="hold"/>
                                        <p:tgtEl>
                                          <p:spTgt spid="41"/>
                                        </p:tgtEl>
                                        <p:attrNameLst>
                                          <p:attrName>ppt_x</p:attrName>
                                        </p:attrNameLst>
                                      </p:cBhvr>
                                      <p:tavLst>
                                        <p:tav tm="0">
                                          <p:val>
                                            <p:strVal val="#ppt_x"/>
                                          </p:val>
                                        </p:tav>
                                        <p:tav tm="100000">
                                          <p:val>
                                            <p:strVal val="#ppt_x"/>
                                          </p:val>
                                        </p:tav>
                                      </p:tavLst>
                                    </p:anim>
                                    <p:anim calcmode="lin" valueType="num">
                                      <p:cBhvr>
                                        <p:cTn id="46" dur="500" fill="hold"/>
                                        <p:tgtEl>
                                          <p:spTgt spid="41"/>
                                        </p:tgtEl>
                                        <p:attrNameLst>
                                          <p:attrName>ppt_y</p:attrName>
                                        </p:attrNameLst>
                                      </p:cBhvr>
                                      <p:tavLst>
                                        <p:tav tm="0">
                                          <p:val>
                                            <p:strVal val="#ppt_y+.1"/>
                                          </p:val>
                                        </p:tav>
                                        <p:tav tm="100000">
                                          <p:val>
                                            <p:strVal val="#ppt_y"/>
                                          </p:val>
                                        </p:tav>
                                      </p:tavLst>
                                    </p:anim>
                                  </p:childTnLst>
                                </p:cTn>
                              </p:par>
                            </p:childTnLst>
                          </p:cTn>
                        </p:par>
                        <p:par>
                          <p:cTn id="47" fill="hold">
                            <p:stCondLst>
                              <p:cond delay="1700"/>
                            </p:stCondLst>
                            <p:childTnLst>
                              <p:par>
                                <p:cTn id="48" presetID="2" presetClass="entr" presetSubtype="9"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1100" fill="hold"/>
                                        <p:tgtEl>
                                          <p:spTgt spid="35"/>
                                        </p:tgtEl>
                                        <p:attrNameLst>
                                          <p:attrName>ppt_x</p:attrName>
                                        </p:attrNameLst>
                                      </p:cBhvr>
                                      <p:tavLst>
                                        <p:tav tm="0">
                                          <p:val>
                                            <p:strVal val="0-#ppt_w/2"/>
                                          </p:val>
                                        </p:tav>
                                        <p:tav tm="100000">
                                          <p:val>
                                            <p:strVal val="#ppt_x"/>
                                          </p:val>
                                        </p:tav>
                                      </p:tavLst>
                                    </p:anim>
                                    <p:anim calcmode="lin" valueType="num">
                                      <p:cBhvr additive="base">
                                        <p:cTn id="51" dur="1100" fill="hold"/>
                                        <p:tgtEl>
                                          <p:spTgt spid="35"/>
                                        </p:tgtEl>
                                        <p:attrNameLst>
                                          <p:attrName>ppt_y</p:attrName>
                                        </p:attrNameLst>
                                      </p:cBhvr>
                                      <p:tavLst>
                                        <p:tav tm="0">
                                          <p:val>
                                            <p:strVal val="0-#ppt_h/2"/>
                                          </p:val>
                                        </p:tav>
                                        <p:tav tm="100000">
                                          <p:val>
                                            <p:strVal val="#ppt_y"/>
                                          </p:val>
                                        </p:tav>
                                      </p:tavLst>
                                    </p:anim>
                                  </p:childTnLst>
                                </p:cTn>
                              </p:par>
                              <p:par>
                                <p:cTn id="52" presetID="8" presetClass="emph" presetSubtype="0" fill="hold" grpId="1" nodeType="withEffect">
                                  <p:stCondLst>
                                    <p:cond delay="0"/>
                                  </p:stCondLst>
                                  <p:childTnLst>
                                    <p:animRot by="21600000">
                                      <p:cBhvr>
                                        <p:cTn id="53" dur="1100" fill="hold"/>
                                        <p:tgtEl>
                                          <p:spTgt spid="35"/>
                                        </p:tgtEl>
                                        <p:attrNameLst>
                                          <p:attrName>r</p:attrName>
                                        </p:attrNameLst>
                                      </p:cBhvr>
                                    </p:animRot>
                                  </p:childTnLst>
                                </p:cTn>
                              </p:par>
                              <p:par>
                                <p:cTn id="54" presetID="2" presetClass="entr" presetSubtype="9" fill="hold" grpId="0" nodeType="withEffect">
                                  <p:stCondLst>
                                    <p:cond delay="600"/>
                                  </p:stCondLst>
                                  <p:childTnLst>
                                    <p:set>
                                      <p:cBhvr>
                                        <p:cTn id="55" dur="1" fill="hold">
                                          <p:stCondLst>
                                            <p:cond delay="0"/>
                                          </p:stCondLst>
                                        </p:cTn>
                                        <p:tgtEl>
                                          <p:spTgt spid="36"/>
                                        </p:tgtEl>
                                        <p:attrNameLst>
                                          <p:attrName>style.visibility</p:attrName>
                                        </p:attrNameLst>
                                      </p:cBhvr>
                                      <p:to>
                                        <p:strVal val="visible"/>
                                      </p:to>
                                    </p:set>
                                    <p:anim calcmode="lin" valueType="num">
                                      <p:cBhvr additive="base">
                                        <p:cTn id="56" dur="1100" fill="hold"/>
                                        <p:tgtEl>
                                          <p:spTgt spid="36"/>
                                        </p:tgtEl>
                                        <p:attrNameLst>
                                          <p:attrName>ppt_x</p:attrName>
                                        </p:attrNameLst>
                                      </p:cBhvr>
                                      <p:tavLst>
                                        <p:tav tm="0">
                                          <p:val>
                                            <p:strVal val="0-#ppt_w/2"/>
                                          </p:val>
                                        </p:tav>
                                        <p:tav tm="100000">
                                          <p:val>
                                            <p:strVal val="#ppt_x"/>
                                          </p:val>
                                        </p:tav>
                                      </p:tavLst>
                                    </p:anim>
                                    <p:anim calcmode="lin" valueType="num">
                                      <p:cBhvr additive="base">
                                        <p:cTn id="57" dur="1100" fill="hold"/>
                                        <p:tgtEl>
                                          <p:spTgt spid="36"/>
                                        </p:tgtEl>
                                        <p:attrNameLst>
                                          <p:attrName>ppt_y</p:attrName>
                                        </p:attrNameLst>
                                      </p:cBhvr>
                                      <p:tavLst>
                                        <p:tav tm="0">
                                          <p:val>
                                            <p:strVal val="0-#ppt_h/2"/>
                                          </p:val>
                                        </p:tav>
                                        <p:tav tm="100000">
                                          <p:val>
                                            <p:strVal val="#ppt_y"/>
                                          </p:val>
                                        </p:tav>
                                      </p:tavLst>
                                    </p:anim>
                                  </p:childTnLst>
                                </p:cTn>
                              </p:par>
                              <p:par>
                                <p:cTn id="58" presetID="8" presetClass="emph" presetSubtype="0" fill="hold" grpId="1" nodeType="withEffect">
                                  <p:stCondLst>
                                    <p:cond delay="600"/>
                                  </p:stCondLst>
                                  <p:childTnLst>
                                    <p:animRot by="21600000">
                                      <p:cBhvr>
                                        <p:cTn id="59" dur="1100" fill="hold"/>
                                        <p:tgtEl>
                                          <p:spTgt spid="36"/>
                                        </p:tgtEl>
                                        <p:attrNameLst>
                                          <p:attrName>r</p:attrName>
                                        </p:attrNameLst>
                                      </p:cBhvr>
                                    </p:animRot>
                                  </p:childTnLst>
                                </p:cTn>
                              </p:par>
                              <p:par>
                                <p:cTn id="60" presetID="2" presetClass="entr" presetSubtype="9" fill="hold" grpId="0" nodeType="withEffect">
                                  <p:stCondLst>
                                    <p:cond delay="120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1100" fill="hold"/>
                                        <p:tgtEl>
                                          <p:spTgt spid="37"/>
                                        </p:tgtEl>
                                        <p:attrNameLst>
                                          <p:attrName>ppt_x</p:attrName>
                                        </p:attrNameLst>
                                      </p:cBhvr>
                                      <p:tavLst>
                                        <p:tav tm="0">
                                          <p:val>
                                            <p:strVal val="0-#ppt_w/2"/>
                                          </p:val>
                                        </p:tav>
                                        <p:tav tm="100000">
                                          <p:val>
                                            <p:strVal val="#ppt_x"/>
                                          </p:val>
                                        </p:tav>
                                      </p:tavLst>
                                    </p:anim>
                                    <p:anim calcmode="lin" valueType="num">
                                      <p:cBhvr additive="base">
                                        <p:cTn id="63" dur="1100" fill="hold"/>
                                        <p:tgtEl>
                                          <p:spTgt spid="37"/>
                                        </p:tgtEl>
                                        <p:attrNameLst>
                                          <p:attrName>ppt_y</p:attrName>
                                        </p:attrNameLst>
                                      </p:cBhvr>
                                      <p:tavLst>
                                        <p:tav tm="0">
                                          <p:val>
                                            <p:strVal val="0-#ppt_h/2"/>
                                          </p:val>
                                        </p:tav>
                                        <p:tav tm="100000">
                                          <p:val>
                                            <p:strVal val="#ppt_y"/>
                                          </p:val>
                                        </p:tav>
                                      </p:tavLst>
                                    </p:anim>
                                  </p:childTnLst>
                                </p:cTn>
                              </p:par>
                              <p:par>
                                <p:cTn id="64" presetID="8" presetClass="emph" presetSubtype="0" fill="hold" grpId="1" nodeType="withEffect">
                                  <p:stCondLst>
                                    <p:cond delay="1200"/>
                                  </p:stCondLst>
                                  <p:childTnLst>
                                    <p:animRot by="21600000">
                                      <p:cBhvr>
                                        <p:cTn id="65" dur="1100" fill="hold"/>
                                        <p:tgtEl>
                                          <p:spTgt spid="37"/>
                                        </p:tgtEl>
                                        <p:attrNameLst>
                                          <p:attrName>r</p:attrName>
                                        </p:attrNameLst>
                                      </p:cBhvr>
                                    </p:animRot>
                                  </p:childTnLst>
                                </p:cTn>
                              </p:par>
                              <p:par>
                                <p:cTn id="66" presetID="2" presetClass="entr" presetSubtype="9" fill="hold" grpId="0" nodeType="withEffect">
                                  <p:stCondLst>
                                    <p:cond delay="60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1100" fill="hold"/>
                                        <p:tgtEl>
                                          <p:spTgt spid="19"/>
                                        </p:tgtEl>
                                        <p:attrNameLst>
                                          <p:attrName>ppt_x</p:attrName>
                                        </p:attrNameLst>
                                      </p:cBhvr>
                                      <p:tavLst>
                                        <p:tav tm="0">
                                          <p:val>
                                            <p:strVal val="0-#ppt_w/2"/>
                                          </p:val>
                                        </p:tav>
                                        <p:tav tm="100000">
                                          <p:val>
                                            <p:strVal val="#ppt_x"/>
                                          </p:val>
                                        </p:tav>
                                      </p:tavLst>
                                    </p:anim>
                                    <p:anim calcmode="lin" valueType="num">
                                      <p:cBhvr additive="base">
                                        <p:cTn id="69" dur="1100" fill="hold"/>
                                        <p:tgtEl>
                                          <p:spTgt spid="19"/>
                                        </p:tgtEl>
                                        <p:attrNameLst>
                                          <p:attrName>ppt_y</p:attrName>
                                        </p:attrNameLst>
                                      </p:cBhvr>
                                      <p:tavLst>
                                        <p:tav tm="0">
                                          <p:val>
                                            <p:strVal val="0-#ppt_h/2"/>
                                          </p:val>
                                        </p:tav>
                                        <p:tav tm="100000">
                                          <p:val>
                                            <p:strVal val="#ppt_y"/>
                                          </p:val>
                                        </p:tav>
                                      </p:tavLst>
                                    </p:anim>
                                  </p:childTnLst>
                                </p:cTn>
                              </p:par>
                              <p:par>
                                <p:cTn id="70" presetID="8" presetClass="emph" presetSubtype="0" fill="hold" grpId="1" nodeType="withEffect">
                                  <p:stCondLst>
                                    <p:cond delay="700"/>
                                  </p:stCondLst>
                                  <p:childTnLst>
                                    <p:animRot by="21600000">
                                      <p:cBhvr>
                                        <p:cTn id="71"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3.0</a:t>
            </a:r>
            <a:r>
              <a:rPr lang="zh-CN" altLang="en-US" b="1" dirty="0">
                <a:solidFill>
                  <a:srgbClr val="354A5D"/>
                </a:solidFill>
                <a:latin typeface="微软雅黑" panose="020B0503020204020204" pitchFamily="34" charset="-122"/>
                <a:ea typeface="微软雅黑" panose="020B0503020204020204" pitchFamily="34" charset="-122"/>
              </a:rPr>
              <a:t>布尔类型（</a:t>
            </a:r>
            <a:r>
              <a:rPr lang="en-US" altLang="zh-CN" b="1" dirty="0">
                <a:solidFill>
                  <a:srgbClr val="354A5D"/>
                </a:solidFill>
                <a:latin typeface="微软雅黑" panose="020B0503020204020204" pitchFamily="34" charset="-122"/>
                <a:ea typeface="微软雅黑" panose="020B0503020204020204" pitchFamily="34" charset="-122"/>
              </a:rPr>
              <a:t>bool</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布尔类型只包含两个值：</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和</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使用</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函数转换后等同于</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的值：</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0,0.0</a:t>
            </a: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None</a:t>
            </a: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47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3.1</a:t>
            </a:r>
            <a:r>
              <a:rPr lang="zh-CN" altLang="en-US" b="1" dirty="0">
                <a:solidFill>
                  <a:srgbClr val="354A5D"/>
                </a:solidFill>
                <a:latin typeface="微软雅黑" panose="020B0503020204020204" pitchFamily="34" charset="-122"/>
                <a:ea typeface="微软雅黑" panose="020B0503020204020204" pitchFamily="34" charset="-122"/>
              </a:rPr>
              <a:t>数字类型（</a:t>
            </a:r>
            <a:r>
              <a:rPr lang="en-US" altLang="zh-CN" b="1" dirty="0">
                <a:solidFill>
                  <a:srgbClr val="354A5D"/>
                </a:solidFill>
                <a:latin typeface="微软雅黑" panose="020B0503020204020204" pitchFamily="34" charset="-122"/>
                <a:ea typeface="微软雅黑" panose="020B0503020204020204" pitchFamily="34" charset="-122"/>
              </a:rPr>
              <a:t>number</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5C65ADC4-4CAD-4F64-8973-77F379104FA5}"/>
              </a:ext>
            </a:extLst>
          </p:cNvPr>
          <p:cNvSpPr txBox="1"/>
          <p:nvPr/>
        </p:nvSpPr>
        <p:spPr>
          <a:xfrm>
            <a:off x="1199456" y="2410623"/>
            <a:ext cx="10040046" cy="1689052"/>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整型（</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浮点型（</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float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复数类型（</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complex</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p>
        </p:txBody>
      </p:sp>
    </p:spTree>
    <p:extLst>
      <p:ext uri="{BB962C8B-B14F-4D97-AF65-F5344CB8AC3E}">
        <p14:creationId xmlns:p14="http://schemas.microsoft.com/office/powerpoint/2010/main" val="42276716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3.1.0</a:t>
            </a:r>
            <a:r>
              <a:rPr lang="zh-CN" altLang="en-US" b="1" dirty="0">
                <a:solidFill>
                  <a:srgbClr val="354A5D"/>
                </a:solidFill>
                <a:latin typeface="微软雅黑" panose="020B0503020204020204" pitchFamily="34" charset="-122"/>
                <a:ea typeface="微软雅黑" panose="020B0503020204020204" pitchFamily="34" charset="-122"/>
              </a:rPr>
              <a:t>整型（</a:t>
            </a:r>
            <a:r>
              <a:rPr lang="en-US" altLang="zh-CN" b="1" dirty="0">
                <a:solidFill>
                  <a:srgbClr val="354A5D"/>
                </a:solidFill>
                <a:latin typeface="微软雅黑" panose="020B0503020204020204" pitchFamily="34" charset="-122"/>
                <a:ea typeface="微软雅黑" panose="020B0503020204020204" pitchFamily="34" charset="-122"/>
              </a:rPr>
              <a:t>int</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5C65ADC4-4CAD-4F64-8973-77F379104FA5}"/>
              </a:ext>
            </a:extLst>
          </p:cNvPr>
          <p:cNvSpPr txBox="1"/>
          <p:nvPr/>
        </p:nvSpPr>
        <p:spPr>
          <a:xfrm>
            <a:off x="1199456" y="2214912"/>
            <a:ext cx="10040046" cy="419839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十进制：如</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123</a:t>
            </a:r>
          </a:p>
          <a:p>
            <a:pPr marL="342900" indent="-342900" algn="just" eaLnBrk="0" hangingPunct="0">
              <a:lnSpc>
                <a:spcPct val="150000"/>
              </a:lnSpc>
              <a:buFont typeface="Wingdings" panose="05000000000000000000" pitchFamily="2" charset="2"/>
              <a:buChar char="n"/>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二进制</a:t>
            </a:r>
          </a:p>
          <a:p>
            <a:pPr algn="just" eaLnBrk="0" hangingPunct="0">
              <a:lnSpc>
                <a:spcPct val="150000"/>
              </a:lnSpc>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	由</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和</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1</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组成</a:t>
            </a:r>
          </a:p>
          <a:p>
            <a:pPr algn="just" eaLnBrk="0" hangingPunct="0">
              <a:lnSpc>
                <a:spcPct val="150000"/>
              </a:lnSpc>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	以“</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0b”</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或“</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0B”</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开头，如</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0b101</a:t>
            </a:r>
          </a:p>
          <a:p>
            <a:pPr marL="342900" indent="-342900" algn="just" eaLnBrk="0" hangingPunct="0">
              <a:lnSpc>
                <a:spcPct val="150000"/>
              </a:lnSpc>
              <a:buFont typeface="Wingdings" panose="05000000000000000000" pitchFamily="2" charset="2"/>
              <a:buChar char="n"/>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八进制</a:t>
            </a:r>
          </a:p>
          <a:p>
            <a:pPr algn="just" eaLnBrk="0" hangingPunct="0">
              <a:lnSpc>
                <a:spcPct val="150000"/>
              </a:lnSpc>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	由</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到</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7</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组成</a:t>
            </a:r>
          </a:p>
          <a:p>
            <a:pPr algn="just" eaLnBrk="0" hangingPunct="0">
              <a:lnSpc>
                <a:spcPct val="150000"/>
              </a:lnSpc>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	以“</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0o”</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或“</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0O”</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开头，如</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0o7111</a:t>
            </a:r>
          </a:p>
          <a:p>
            <a:pPr marL="342900" indent="-342900" algn="just" eaLnBrk="0" hangingPunct="0">
              <a:lnSpc>
                <a:spcPct val="150000"/>
              </a:lnSpc>
              <a:buFont typeface="Wingdings" panose="05000000000000000000" pitchFamily="2" charset="2"/>
              <a:buChar char="n"/>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十六进制</a:t>
            </a:r>
          </a:p>
          <a:p>
            <a:pPr algn="just" eaLnBrk="0" hangingPunct="0">
              <a:lnSpc>
                <a:spcPct val="150000"/>
              </a:lnSpc>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	由</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到</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9</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a</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到</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f</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或</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A</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到</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F</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组成</a:t>
            </a:r>
          </a:p>
          <a:p>
            <a:pPr algn="just" eaLnBrk="0" hangingPunct="0">
              <a:lnSpc>
                <a:spcPct val="150000"/>
              </a:lnSpc>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	以“</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0x”</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或“</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0X”</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开头，如</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0xAB5</a:t>
            </a:r>
            <a:endParaRPr lang="zh-CN" altLang="en-US" dirty="0">
              <a:solidFill>
                <a:schemeClr val="tx1">
                  <a:lumMod val="85000"/>
                  <a:lumOff val="1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0493315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3.1.1</a:t>
            </a:r>
            <a:r>
              <a:rPr lang="zh-CN" altLang="en-US" b="1" dirty="0">
                <a:solidFill>
                  <a:srgbClr val="354A5D"/>
                </a:solidFill>
                <a:latin typeface="微软雅黑" panose="020B0503020204020204" pitchFamily="34" charset="-122"/>
                <a:ea typeface="微软雅黑" panose="020B0503020204020204" pitchFamily="34" charset="-122"/>
              </a:rPr>
              <a:t>浮点型</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5C65ADC4-4CAD-4F64-8973-77F379104FA5}"/>
              </a:ext>
            </a:extLst>
          </p:cNvPr>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小数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lvl="1" algn="just" eaLnBrk="0" hangingPunct="0">
              <a:lnSpc>
                <a:spcPct val="150000"/>
              </a:lnSpc>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如</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1.23</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科学计数法使用字母</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或</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表示</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lvl="1" algn="just" eaLnBrk="0" hangingPunct="0">
              <a:lnSpc>
                <a:spcPct val="150000"/>
              </a:lnSpc>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如</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3.2e-5</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表示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3.2</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乘以</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10</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-5</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次方</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lvl="1"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运行以下代码查看</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float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类型详细信息</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sp>
        <p:nvSpPr>
          <p:cNvPr id="2" name="Rectangle 1">
            <a:extLst>
              <a:ext uri="{FF2B5EF4-FFF2-40B4-BE49-F238E27FC236}">
                <a16:creationId xmlns:a16="http://schemas.microsoft.com/office/drawing/2014/main" id="{0DD05EDB-64AD-4D76-A38F-C14635FF1C55}"/>
              </a:ext>
            </a:extLst>
          </p:cNvPr>
          <p:cNvSpPr>
            <a:spLocks noChangeArrowheads="1"/>
          </p:cNvSpPr>
          <p:nvPr/>
        </p:nvSpPr>
        <p:spPr bwMode="auto">
          <a:xfrm>
            <a:off x="1709224" y="5292997"/>
            <a:ext cx="9530277"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7832"/>
                </a:solidFill>
                <a:effectLst/>
                <a:latin typeface="Consolas" panose="020B0609020204030204" pitchFamily="49" charset="0"/>
              </a:rPr>
              <a:t>import </a:t>
            </a:r>
            <a:r>
              <a:rPr kumimoji="0" lang="zh-CN" altLang="zh-CN" sz="2000" b="0" i="0" u="none" strike="noStrike" cap="none" normalizeH="0" baseline="0" dirty="0">
                <a:ln>
                  <a:noFill/>
                </a:ln>
                <a:solidFill>
                  <a:srgbClr val="A9B7C6"/>
                </a:solidFill>
                <a:effectLst/>
                <a:latin typeface="Consolas" panose="020B0609020204030204" pitchFamily="49" charset="0"/>
              </a:rPr>
              <a:t>sys</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(sys.float_info)</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13866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3.1.2</a:t>
            </a:r>
            <a:r>
              <a:rPr lang="zh-CN" altLang="en-US" b="1" dirty="0">
                <a:solidFill>
                  <a:srgbClr val="354A5D"/>
                </a:solidFill>
                <a:latin typeface="微软雅黑" panose="020B0503020204020204" pitchFamily="34" charset="-122"/>
                <a:ea typeface="微软雅黑" panose="020B0503020204020204" pitchFamily="34" charset="-122"/>
              </a:rPr>
              <a:t>复数类型（</a:t>
            </a:r>
            <a:r>
              <a:rPr lang="en-US" altLang="zh-CN" b="1" dirty="0">
                <a:solidFill>
                  <a:srgbClr val="354A5D"/>
                </a:solidFill>
                <a:latin typeface="微软雅黑" panose="020B0503020204020204" pitchFamily="34" charset="-122"/>
                <a:ea typeface="微软雅黑" panose="020B0503020204020204" pitchFamily="34" charset="-122"/>
              </a:rPr>
              <a:t>complex</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5C65ADC4-4CAD-4F64-8973-77F379104FA5}"/>
              </a:ext>
            </a:extLst>
          </p:cNvPr>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复数使用后缀</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j</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或</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J</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来表示</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1.2 + 3.4j</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属性</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x.real</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：获取复数</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x</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的实数部分，类型为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float</a:t>
            </a:r>
          </a:p>
          <a:p>
            <a:pPr marL="800100" lvl="1" indent="-342900" algn="just" eaLnBrk="0" hangingPunct="0">
              <a:lnSpc>
                <a:spcPct val="150000"/>
              </a:lnSpc>
              <a:buFont typeface="Wingdings" panose="05000000000000000000" pitchFamily="2" charset="2"/>
              <a:buChar char="l"/>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x.imag</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：获取复数</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x</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的虚数部分，类型为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float</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8533306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354A5D"/>
                </a:solidFill>
                <a:latin typeface="微软雅黑" panose="020B0503020204020204" pitchFamily="34" charset="-122"/>
                <a:ea typeface="微软雅黑" panose="020B0503020204020204" pitchFamily="34" charset="-122"/>
              </a:rPr>
              <a:t>3.2</a:t>
            </a:r>
            <a:r>
              <a:rPr lang="zh-CN" altLang="en-US" b="1" dirty="0">
                <a:solidFill>
                  <a:srgbClr val="354A5D"/>
                </a:solidFill>
                <a:latin typeface="微软雅黑" panose="020B0503020204020204" pitchFamily="34" charset="-122"/>
                <a:ea typeface="微软雅黑" panose="020B0503020204020204" pitchFamily="34" charset="-122"/>
              </a:rPr>
              <a:t>组合数据类型</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11350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有序：序列类型</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无序：集合类型、映射类型</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0216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a:t>
            </a:r>
            <a:r>
              <a:rPr lang="zh-CN" altLang="en-US" b="1" dirty="0">
                <a:solidFill>
                  <a:srgbClr val="354A5D"/>
                </a:solidFill>
                <a:latin typeface="微软雅黑" panose="020B0503020204020204" pitchFamily="34" charset="-122"/>
                <a:ea typeface="微软雅黑" panose="020B0503020204020204" pitchFamily="34" charset="-122"/>
              </a:rPr>
              <a:t>序列类型</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1689052"/>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字符串</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列表</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元组</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6194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a:t>
            </a:r>
            <a:r>
              <a:rPr lang="zh-CN" altLang="en-US" b="1" dirty="0">
                <a:solidFill>
                  <a:srgbClr val="354A5D"/>
                </a:solidFill>
                <a:latin typeface="微软雅黑" panose="020B0503020204020204" pitchFamily="34" charset="-122"/>
                <a:ea typeface="微软雅黑" panose="020B0503020204020204" pitchFamily="34" charset="-122"/>
              </a:rPr>
              <a:t>字符串（</a:t>
            </a:r>
            <a:r>
              <a:rPr lang="en-US" altLang="zh-CN" b="1" dirty="0">
                <a:solidFill>
                  <a:srgbClr val="354A5D"/>
                </a:solidFill>
                <a:latin typeface="微软雅黑" panose="020B0503020204020204" pitchFamily="34" charset="-122"/>
                <a:ea typeface="微软雅黑" panose="020B0503020204020204" pitchFamily="34" charset="-122"/>
              </a:rPr>
              <a:t>string</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9050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使用单引号（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）包围的文本，其中可包含双引号（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），如</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abc</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 love learning," he said.'</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使用双引号（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）包围的文本，其中可包含单引号（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），如</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abc</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abc'sdf'asdg</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使用三个单引号（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）或三个双引号（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）包围的文本，表示一个段落，如</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 love learning.'''</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 love learning."""</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空字符串：</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4683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3.2.0.0.0</a:t>
            </a:r>
            <a:r>
              <a:rPr lang="zh-CN" altLang="en-US" b="1" dirty="0">
                <a:solidFill>
                  <a:srgbClr val="354A5D"/>
                </a:solidFill>
                <a:latin typeface="微软雅黑" panose="020B0503020204020204" pitchFamily="34" charset="-122"/>
                <a:ea typeface="微软雅黑" panose="020B0503020204020204" pitchFamily="34" charset="-122"/>
              </a:rPr>
              <a:t>字符</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978397"/>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单个字符，如</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转义字符</a:t>
            </a:r>
          </a:p>
          <a:p>
            <a:pPr algn="just" eaLnBrk="0" hangingPunct="0">
              <a:lnSpc>
                <a:spcPct val="150000"/>
              </a:lnSpc>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\a</a:t>
            </a: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：蜂鸣，响铃</a:t>
            </a:r>
          </a:p>
          <a:p>
            <a:pPr algn="just" eaLnBrk="0" hangingPunct="0">
              <a:lnSpc>
                <a:spcPct val="150000"/>
              </a:lnSpc>
            </a:pP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\b</a:t>
            </a: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：回退，向后退一格</a:t>
            </a:r>
          </a:p>
          <a:p>
            <a:pPr algn="just" eaLnBrk="0" hangingPunct="0">
              <a:lnSpc>
                <a:spcPct val="150000"/>
              </a:lnSpc>
            </a:pP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\f</a:t>
            </a: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：换页</a:t>
            </a:r>
          </a:p>
          <a:p>
            <a:pPr algn="just" eaLnBrk="0" hangingPunct="0">
              <a:lnSpc>
                <a:spcPct val="150000"/>
              </a:lnSpc>
            </a:pP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\n</a:t>
            </a: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：换行，光标移动到下行首行</a:t>
            </a:r>
          </a:p>
          <a:p>
            <a:pPr algn="just" eaLnBrk="0" hangingPunct="0">
              <a:lnSpc>
                <a:spcPct val="150000"/>
              </a:lnSpc>
            </a:pP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\r</a:t>
            </a: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：回车，光标移动到本行首行</a:t>
            </a:r>
          </a:p>
          <a:p>
            <a:pPr algn="just" eaLnBrk="0" hangingPunct="0">
              <a:lnSpc>
                <a:spcPct val="150000"/>
              </a:lnSpc>
            </a:pP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\t</a:t>
            </a: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：水平制表</a:t>
            </a:r>
          </a:p>
          <a:p>
            <a:pPr algn="just" eaLnBrk="0" hangingPunct="0">
              <a:lnSpc>
                <a:spcPct val="150000"/>
              </a:lnSpc>
            </a:pP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\v</a:t>
            </a: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：垂直制表</a:t>
            </a:r>
          </a:p>
          <a:p>
            <a:pPr algn="just" eaLnBrk="0" hangingPunct="0">
              <a:lnSpc>
                <a:spcPct val="150000"/>
              </a:lnSpc>
            </a:pP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\0</a:t>
            </a:r>
            <a:r>
              <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sym typeface="微软雅黑" pitchFamily="34" charset="-122"/>
              </a:rPr>
              <a:t>NULL</a:t>
            </a:r>
            <a:endParaRPr lang="zh-CN" altLang="en-US" sz="1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3802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3.2.0.0.1</a:t>
            </a:r>
            <a:r>
              <a:rPr lang="zh-CN" altLang="en-US" b="1" dirty="0">
                <a:solidFill>
                  <a:srgbClr val="354A5D"/>
                </a:solidFill>
                <a:latin typeface="微软雅黑" panose="020B0503020204020204" pitchFamily="34" charset="-122"/>
                <a:ea typeface="微软雅黑" panose="020B0503020204020204" pitchFamily="34" charset="-122"/>
              </a:rPr>
              <a:t>原始字符串</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11350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在字符串前面添加</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r</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，字符串表示原始内容，不转义</a:t>
            </a:r>
          </a:p>
          <a:p>
            <a:pPr lvl="1" algn="just" eaLnBrk="0" hangingPunct="0">
              <a:lnSpc>
                <a:spcPct val="150000"/>
              </a:lnSpc>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示例：</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r'C</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:\Program Files\Android'</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6286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0.0Python</a:t>
            </a:r>
            <a:r>
              <a:rPr lang="zh-CN" altLang="en-US" b="1" dirty="0">
                <a:solidFill>
                  <a:srgbClr val="354A5D"/>
                </a:solidFill>
                <a:latin typeface="微软雅黑" panose="020B0503020204020204" pitchFamily="34" charset="-122"/>
                <a:ea typeface="微软雅黑" panose="020B0503020204020204" pitchFamily="34" charset="-122"/>
              </a:rPr>
              <a:t>版本</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1689052"/>
          </a:xfrm>
          <a:prstGeom prst="rect">
            <a:avLst/>
          </a:prstGeom>
          <a:noFill/>
        </p:spPr>
        <p:txBody>
          <a:bodyPr wrap="square" lIns="91443" tIns="45720" rIns="91443" bIns="45720" rtlCol="0">
            <a:spAutoFit/>
          </a:bodyPr>
          <a:lstStyle/>
          <a:p>
            <a:pPr algn="just" eaLnBrk="0" hangingPunct="0">
              <a:lnSpc>
                <a:spcPct val="150000"/>
              </a:lnSpc>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2008</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年</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12</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月，</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Python3.0</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版本正式发布，这个版本在语法层面和解释器做了很多重大改进，解释器内部采用完全面向对象的方式实现。导致</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Python3.0</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以上版本代码无法向下兼容</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Python2.x</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版本的语法。</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647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3.2.0.0.2</a:t>
            </a:r>
            <a:r>
              <a:rPr lang="zh-CN" altLang="en-US" b="1" dirty="0">
                <a:solidFill>
                  <a:srgbClr val="354A5D"/>
                </a:solidFill>
                <a:latin typeface="微软雅黑" panose="020B0503020204020204" pitchFamily="34" charset="-122"/>
                <a:ea typeface="微软雅黑" panose="020B0503020204020204" pitchFamily="34" charset="-122"/>
              </a:rPr>
              <a:t>常用字符串处理函数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chr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ord</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hex()</a:t>
            </a: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oct()</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0879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3.2.0.0.2.0chr()</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说明：用一个整数作参数，返回一个对应的</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Unicode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字符</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chr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i</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i</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：可以是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10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进制也可以是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16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进制的形式的数字，数字范围为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0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到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1,114,111 (16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进制为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0x10FFFF)</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返回值：返回当前整数对应的</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Unicode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字符，类型为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571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3.2.0.0.2.1ord()</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说明：以一个字符作为参数，返回对应</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Unicode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数值</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ord</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(c)</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c</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：要返回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Unicode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编码的字符，类型为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返回值：返回字符</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c</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对应的</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Unicode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十进制编码，类型为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033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3.2.0.0.2.2hex()</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说明：将一个指定数字转换为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16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进制字符串</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hex(</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i</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：要转换的整数，类型为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返回值：返回一个字符串，以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0x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开头，类型为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4453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3.2.0.0.2.3oct()</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说明：将一个整数转换成</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8</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进制字符串</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oct(</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i</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i</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：要转换的整数，类型为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返回值：返回一个字符串，以</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0o</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开头，类型为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9899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a:t>
            </a:r>
            <a:r>
              <a:rPr lang="zh-CN" altLang="en-US" b="1" dirty="0">
                <a:solidFill>
                  <a:srgbClr val="354A5D"/>
                </a:solidFill>
                <a:latin typeface="微软雅黑" panose="020B0503020204020204" pitchFamily="34" charset="-122"/>
                <a:ea typeface="微软雅黑" panose="020B0503020204020204" pitchFamily="34" charset="-122"/>
              </a:rPr>
              <a:t>字符串常用方法</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4461402" cy="39050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str.lower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str.upper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str.islower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str.isupper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accent2">
                    <a:lumMod val="75000"/>
                  </a:schemeClr>
                </a:solidFill>
                <a:latin typeface="微软雅黑" pitchFamily="34" charset="-122"/>
                <a:ea typeface="微软雅黑" pitchFamily="34" charset="-122"/>
                <a:sym typeface="微软雅黑" pitchFamily="34" charset="-122"/>
              </a:rPr>
              <a:t>str.isdigit</a:t>
            </a:r>
            <a:r>
              <a:rPr lang="en-US" altLang="zh-CN" sz="2400" dirty="0">
                <a:solidFill>
                  <a:schemeClr val="accent2">
                    <a:lumMod val="7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str.isalpha</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str.isspace</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8" name="TextBox 4">
            <a:extLst>
              <a:ext uri="{FF2B5EF4-FFF2-40B4-BE49-F238E27FC236}">
                <a16:creationId xmlns:a16="http://schemas.microsoft.com/office/drawing/2014/main" id="{604FB12C-A28D-4BC8-9C53-F774E862C327}"/>
              </a:ext>
            </a:extLst>
          </p:cNvPr>
          <p:cNvSpPr txBox="1"/>
          <p:nvPr/>
        </p:nvSpPr>
        <p:spPr>
          <a:xfrm>
            <a:off x="6020108" y="2404904"/>
            <a:ext cx="4461402" cy="39050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str.startswith</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str.endswith</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str.replace</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str.zfill</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str.split</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str.join</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str.format</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endParaRPr lang="zh-CN" altLang="en-US" sz="2400" b="1" dirty="0">
              <a:solidFill>
                <a:schemeClr val="accent2">
                  <a:lumMod val="7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2895041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3.2.0.0.3.0 </a:t>
            </a:r>
            <a:r>
              <a:rPr lang="en-US" altLang="zh-CN" b="1" dirty="0" err="1">
                <a:solidFill>
                  <a:srgbClr val="354A5D"/>
                </a:solidFill>
                <a:latin typeface="微软雅黑" panose="020B0503020204020204" pitchFamily="34" charset="-122"/>
                <a:ea typeface="微软雅黑" panose="020B0503020204020204" pitchFamily="34" charset="-122"/>
              </a:rPr>
              <a:t>str.lower</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说明：转换字符串中所有大写字符为小写</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str.lower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返回值：返回一个将字符串中所有大写字符转换为小写后生成的新的字符串，类型为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289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3.2.0.0.3.1 </a:t>
            </a:r>
            <a:r>
              <a:rPr lang="en-US" altLang="zh-CN" b="1" dirty="0" err="1">
                <a:solidFill>
                  <a:srgbClr val="354A5D"/>
                </a:solidFill>
                <a:latin typeface="微软雅黑" panose="020B0503020204020204" pitchFamily="34" charset="-122"/>
                <a:ea typeface="微软雅黑" panose="020B0503020204020204" pitchFamily="34" charset="-122"/>
              </a:rPr>
              <a:t>str.upper</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说明：转换字符串中所有小写字符为大写</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str.upper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返回值：返回一个将字符串中所有小写字符转换为大写后生成的新的字符串，类型为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07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3.2.0.0.3.2 </a:t>
            </a:r>
            <a:r>
              <a:rPr lang="en-US" altLang="zh-CN" b="1" dirty="0" err="1">
                <a:solidFill>
                  <a:srgbClr val="354A5D"/>
                </a:solidFill>
                <a:latin typeface="微软雅黑" panose="020B0503020204020204" pitchFamily="34" charset="-122"/>
                <a:ea typeface="微软雅黑" panose="020B0503020204020204" pitchFamily="34" charset="-122"/>
              </a:rPr>
              <a:t>str.islower</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说明：检测字符串是否都由小写字母组成</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str.islower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返回值：当</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所有字符都是小写时，返回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，否则返回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3300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3.2.0.0.3.3 </a:t>
            </a:r>
            <a:r>
              <a:rPr lang="en-US" altLang="zh-CN" b="1" dirty="0" err="1">
                <a:solidFill>
                  <a:srgbClr val="354A5D"/>
                </a:solidFill>
                <a:latin typeface="微软雅黑" panose="020B0503020204020204" pitchFamily="34" charset="-122"/>
                <a:ea typeface="微软雅黑" panose="020B0503020204020204" pitchFamily="34" charset="-122"/>
              </a:rPr>
              <a:t>str.isupper</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说明：检测字符串所有区分大小写的字符是否都是大写</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str.isupper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返回值：当</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所有区分大小写的字符都是大写时，返回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，否则返回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5524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0.1</a:t>
            </a:r>
            <a:r>
              <a:rPr lang="zh-CN" altLang="en-US" b="1" dirty="0">
                <a:solidFill>
                  <a:srgbClr val="354A5D"/>
                </a:solidFill>
                <a:latin typeface="微软雅黑" panose="020B0503020204020204" pitchFamily="34" charset="-122"/>
                <a:ea typeface="微软雅黑" panose="020B0503020204020204" pitchFamily="34" charset="-122"/>
              </a:rPr>
              <a:t>开发工具</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5C65ADC4-4CAD-4F64-8973-77F379104FA5}"/>
              </a:ext>
            </a:extLst>
          </p:cNvPr>
          <p:cNvSpPr txBox="1"/>
          <p:nvPr/>
        </p:nvSpPr>
        <p:spPr>
          <a:xfrm>
            <a:off x="1199456" y="2410623"/>
            <a:ext cx="10040046" cy="11350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IDLE</a:t>
            </a: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PyCharm</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019081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3.2.0.0.3.4 </a:t>
            </a:r>
            <a:r>
              <a:rPr lang="en-US" altLang="zh-CN" b="1" dirty="0" err="1">
                <a:solidFill>
                  <a:srgbClr val="354A5D"/>
                </a:solidFill>
                <a:latin typeface="微软雅黑" panose="020B0503020204020204" pitchFamily="34" charset="-122"/>
                <a:ea typeface="微软雅黑" panose="020B0503020204020204" pitchFamily="34" charset="-122"/>
              </a:rPr>
              <a:t>str.isdigit</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说明：检测字符串是否只由数字组成</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str.isdigit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返回值：如果字符串只包含数字则返回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否则返回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8039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3.2.0.0.3.5 </a:t>
            </a:r>
            <a:r>
              <a:rPr lang="en-US" altLang="zh-CN" b="1" dirty="0" err="1">
                <a:solidFill>
                  <a:srgbClr val="354A5D"/>
                </a:solidFill>
                <a:latin typeface="微软雅黑" panose="020B0503020204020204" pitchFamily="34" charset="-122"/>
                <a:ea typeface="微软雅黑" panose="020B0503020204020204" pitchFamily="34" charset="-122"/>
              </a:rPr>
              <a:t>str.isalpha</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说明：检测字符串是否只由字母或文字组成</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str.isalpha</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返回值：如果字符串只包含字母或文字则返回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否则返回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1608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3.2.0.0.3.6 </a:t>
            </a:r>
            <a:r>
              <a:rPr lang="en-US" altLang="zh-CN" b="1" dirty="0" err="1">
                <a:solidFill>
                  <a:srgbClr val="354A5D"/>
                </a:solidFill>
                <a:latin typeface="微软雅黑" panose="020B0503020204020204" pitchFamily="34" charset="-122"/>
                <a:ea typeface="微软雅黑" panose="020B0503020204020204" pitchFamily="34" charset="-122"/>
              </a:rPr>
              <a:t>str.isspace</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说明：检测字符串是否只由空格组成</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str.isspace</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返回值：如果字符串只包含空格则返回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否则返回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3273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3.2.0.0.3.7 </a:t>
            </a:r>
            <a:r>
              <a:rPr lang="en-US" altLang="zh-CN" b="1" dirty="0" err="1">
                <a:solidFill>
                  <a:srgbClr val="354A5D"/>
                </a:solidFill>
                <a:latin typeface="微软雅黑" panose="020B0503020204020204" pitchFamily="34" charset="-122"/>
                <a:ea typeface="微软雅黑" panose="020B0503020204020204" pitchFamily="34" charset="-122"/>
              </a:rPr>
              <a:t>str.startswith</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9050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说明：检查字符串是否是以指定子字符串开头</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str.startswith</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 begin[, end]])</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：指定的子字符串，类型为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begin</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：字符串检测的起始位置，类型为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end</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：字符串检测的结束位置，类型为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返回值：如果字符串以</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开头则返回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，否则返回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0344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3.2.0.0.3.8 </a:t>
            </a:r>
            <a:r>
              <a:rPr lang="en-US" altLang="zh-CN" b="1" dirty="0" err="1">
                <a:solidFill>
                  <a:srgbClr val="354A5D"/>
                </a:solidFill>
                <a:latin typeface="微软雅黑" panose="020B0503020204020204" pitchFamily="34" charset="-122"/>
                <a:ea typeface="微软雅黑" panose="020B0503020204020204" pitchFamily="34" charset="-122"/>
              </a:rPr>
              <a:t>str.endswith</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9050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说明：检查字符串是否是以指定子字符串结尾</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str.endswith</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 begin[, end]])</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：指定的子字符串，类型为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begin</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：字符串检测的起始位置，类型为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end</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：字符串检测的结束位置，类型为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返回值：如果字符串以</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结尾则返回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，否则返回</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157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3.2.0.0.3.9 </a:t>
            </a:r>
            <a:r>
              <a:rPr lang="en-US" altLang="zh-CN" b="1" dirty="0" err="1">
                <a:solidFill>
                  <a:srgbClr val="354A5D"/>
                </a:solidFill>
                <a:latin typeface="微软雅黑" panose="020B0503020204020204" pitchFamily="34" charset="-122"/>
                <a:ea typeface="微软雅黑" panose="020B0503020204020204" pitchFamily="34" charset="-122"/>
              </a:rPr>
              <a:t>str.replace</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40435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说明：把字符串中的</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old(</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旧字符串</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替换成</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new(</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新字符串</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，如果指定第三个参数</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max</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，则替换不超过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max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次</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str.replace</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(old, new[, max])</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old</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：将要被替换的旧字符串，类型为</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str</a:t>
            </a:r>
          </a:p>
          <a:p>
            <a:pPr marL="800100" lvl="1" indent="-342900" algn="just" eaLnBrk="0" hangingPunct="0">
              <a:lnSpc>
                <a:spcPct val="150000"/>
              </a:lnSpc>
              <a:buFont typeface="Wingdings" panose="05000000000000000000" pitchFamily="2" charset="2"/>
              <a:buChar char="l"/>
            </a:pP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new</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：将要替换的新字符串，类型为</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str</a:t>
            </a:r>
          </a:p>
          <a:p>
            <a:pPr marL="800100" lvl="1" indent="-342900" algn="just" eaLnBrk="0" hangingPunct="0">
              <a:lnSpc>
                <a:spcPct val="150000"/>
              </a:lnSpc>
              <a:buFont typeface="Wingdings" panose="05000000000000000000" pitchFamily="2" charset="2"/>
              <a:buChar char="l"/>
            </a:pP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max</a:t>
            </a: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：替换的最大次数，类型为</a:t>
            </a:r>
            <a:r>
              <a:rPr lang="en-US" altLang="zh-CN" dirty="0">
                <a:solidFill>
                  <a:schemeClr val="tx1">
                    <a:lumMod val="85000"/>
                    <a:lumOff val="15000"/>
                  </a:schemeClr>
                </a:solidFill>
                <a:latin typeface="微软雅黑" pitchFamily="34" charset="-122"/>
                <a:ea typeface="微软雅黑" pitchFamily="34" charset="-122"/>
                <a:sym typeface="微软雅黑" pitchFamily="34" charset="-122"/>
              </a:rPr>
              <a:t>int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返回值：替换后的新字符串，类型为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1864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3.2.0.0.3.10 </a:t>
            </a:r>
            <a:r>
              <a:rPr lang="en-US" altLang="zh-CN" b="1" dirty="0" err="1">
                <a:solidFill>
                  <a:srgbClr val="354A5D"/>
                </a:solidFill>
                <a:latin typeface="微软雅黑" panose="020B0503020204020204" pitchFamily="34" charset="-122"/>
                <a:ea typeface="微软雅黑" panose="020B0503020204020204" pitchFamily="34" charset="-122"/>
              </a:rPr>
              <a:t>str.zfill</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说明：获取指定长度原字符串右对齐，前面填充</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0</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的新字符串</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str.zfill</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(width)</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width</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：将要填充字符串的长度，类型为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返回值：填充后的新字符串，类型为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0320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3.2.0.0.3.11 </a:t>
            </a:r>
            <a:r>
              <a:rPr lang="en-US" altLang="zh-CN" b="1" dirty="0" err="1">
                <a:solidFill>
                  <a:srgbClr val="354A5D"/>
                </a:solidFill>
                <a:latin typeface="微软雅黑" panose="020B0503020204020204" pitchFamily="34" charset="-122"/>
                <a:ea typeface="微软雅黑" panose="020B0503020204020204" pitchFamily="34" charset="-122"/>
              </a:rPr>
              <a:t>str.split</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说明：通过指定分隔符对字符串进行切片</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str.split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：分隔符，类型为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返回值：分隔后的列表，不包括分隔符，类型为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list</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2964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3.2.0.0.3.12 </a:t>
            </a:r>
            <a:r>
              <a:rPr lang="en-US" altLang="zh-CN" b="1" dirty="0" err="1">
                <a:solidFill>
                  <a:srgbClr val="354A5D"/>
                </a:solidFill>
                <a:latin typeface="微软雅黑" panose="020B0503020204020204" pitchFamily="34" charset="-122"/>
                <a:ea typeface="微软雅黑" panose="020B0503020204020204" pitchFamily="34" charset="-122"/>
              </a:rPr>
              <a:t>str.join</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说明：把字符串</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插入序列各元素之间而形成新字符串</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str.split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(sequence)</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sequence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：一个序列，类型可为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list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返回值：新的字符串，类型为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5299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3.2.0.0.3.13 </a:t>
            </a:r>
            <a:r>
              <a:rPr lang="en-US" altLang="zh-CN" b="1" dirty="0" err="1">
                <a:solidFill>
                  <a:srgbClr val="354A5D"/>
                </a:solidFill>
                <a:latin typeface="微软雅黑" panose="020B0503020204020204" pitchFamily="34" charset="-122"/>
                <a:ea typeface="微软雅黑" panose="020B0503020204020204" pitchFamily="34" charset="-122"/>
              </a:rPr>
              <a:t>str.format</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说明：通过字符串中的花括号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来识别替换字段，从而完成字符串的格式化</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str.format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：一个或多个对象，用来替换</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返回值：格式后的新字符串，类型为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471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0.2</a:t>
            </a:r>
            <a:r>
              <a:rPr lang="zh-CN" altLang="en-US" b="1" dirty="0">
                <a:solidFill>
                  <a:srgbClr val="354A5D"/>
                </a:solidFill>
                <a:latin typeface="微软雅黑" panose="020B0503020204020204" pitchFamily="34" charset="-122"/>
                <a:ea typeface="微软雅黑" panose="020B0503020204020204" pitchFamily="34" charset="-122"/>
              </a:rPr>
              <a:t>执行方式</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5C65ADC4-4CAD-4F64-8973-77F379104FA5}"/>
              </a:ext>
            </a:extLst>
          </p:cNvPr>
          <p:cNvSpPr txBox="1"/>
          <p:nvPr/>
        </p:nvSpPr>
        <p:spPr>
          <a:xfrm>
            <a:off x="1199456" y="2410623"/>
            <a:ext cx="10040046" cy="11350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交互式</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文件式</a:t>
            </a:r>
          </a:p>
        </p:txBody>
      </p:sp>
    </p:spTree>
    <p:extLst>
      <p:ext uri="{BB962C8B-B14F-4D97-AF65-F5344CB8AC3E}">
        <p14:creationId xmlns:p14="http://schemas.microsoft.com/office/powerpoint/2010/main" val="14074011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915476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3.2.0.0.3.13.0 </a:t>
            </a:r>
            <a:r>
              <a:rPr lang="en-US" altLang="zh-CN" b="1" dirty="0" err="1">
                <a:solidFill>
                  <a:srgbClr val="354A5D"/>
                </a:solidFill>
                <a:latin typeface="微软雅黑" panose="020B0503020204020204" pitchFamily="34" charset="-122"/>
                <a:ea typeface="微软雅黑" panose="020B0503020204020204" pitchFamily="34" charset="-122"/>
              </a:rPr>
              <a:t>str.format</a:t>
            </a:r>
            <a:r>
              <a:rPr lang="en-US" altLang="zh-CN" b="1" dirty="0">
                <a:solidFill>
                  <a:srgbClr val="354A5D"/>
                </a:solidFill>
                <a:latin typeface="微软雅黑" panose="020B0503020204020204" pitchFamily="34" charset="-122"/>
                <a:ea typeface="微软雅黑" panose="020B0503020204020204" pitchFamily="34" charset="-122"/>
              </a:rPr>
              <a:t>()</a:t>
            </a:r>
            <a:r>
              <a:rPr lang="zh-CN" altLang="en-US" b="1" dirty="0">
                <a:solidFill>
                  <a:srgbClr val="354A5D"/>
                </a:solidFill>
                <a:latin typeface="微软雅黑" panose="020B0503020204020204" pitchFamily="34" charset="-122"/>
                <a:ea typeface="微软雅黑" panose="020B0503020204020204" pitchFamily="34" charset="-122"/>
              </a:rPr>
              <a:t>方法</a:t>
            </a:r>
            <a:r>
              <a:rPr lang="en-US" altLang="zh-CN" b="1" dirty="0">
                <a:solidFill>
                  <a:srgbClr val="354A5D"/>
                </a:solidFill>
                <a:latin typeface="微软雅黑" panose="020B0503020204020204" pitchFamily="34" charset="-122"/>
                <a:ea typeface="微软雅黑" panose="020B0503020204020204" pitchFamily="34" charset="-122"/>
              </a:rPr>
              <a:t>str</a:t>
            </a:r>
            <a:r>
              <a:rPr lang="zh-CN" altLang="en-US" b="1" dirty="0">
                <a:solidFill>
                  <a:srgbClr val="354A5D"/>
                </a:solidFill>
                <a:latin typeface="微软雅黑" panose="020B0503020204020204" pitchFamily="34" charset="-122"/>
                <a:ea typeface="微软雅黑" panose="020B0503020204020204" pitchFamily="34" charset="-122"/>
              </a:rPr>
              <a:t>格式说明</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str</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中</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的格式：</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rgbClr val="FF0000"/>
                </a:solidFill>
                <a:latin typeface="微软雅黑" pitchFamily="34" charset="-122"/>
                <a:ea typeface="微软雅黑" pitchFamily="34" charset="-122"/>
                <a:sym typeface="微软雅黑" pitchFamily="34" charset="-122"/>
              </a:rPr>
              <a:t>[</a:t>
            </a:r>
            <a:r>
              <a:rPr lang="en-US" altLang="zh-CN" sz="2400" dirty="0">
                <a:solidFill>
                  <a:srgbClr val="FFC000"/>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索引</a:t>
            </a:r>
            <a:r>
              <a:rPr lang="en-US" altLang="zh-CN" sz="2400" dirty="0">
                <a:solidFill>
                  <a:srgbClr val="FFC000"/>
                </a:solidFill>
                <a:latin typeface="微软雅黑" pitchFamily="34" charset="-122"/>
                <a:ea typeface="微软雅黑" pitchFamily="34" charset="-122"/>
                <a:sym typeface="微软雅黑" pitchFamily="34" charset="-122"/>
              </a:rPr>
              <a:t>]</a:t>
            </a:r>
            <a:r>
              <a:rPr lang="en-US" altLang="zh-CN" sz="2400" dirty="0">
                <a:solidFill>
                  <a:srgbClr val="92D050"/>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400" dirty="0">
                <a:solidFill>
                  <a:srgbClr val="7030A0"/>
                </a:solidFill>
                <a:latin typeface="微软雅黑" pitchFamily="34" charset="-122"/>
                <a:ea typeface="微软雅黑" pitchFamily="34" charset="-122"/>
                <a:sym typeface="微软雅黑" pitchFamily="34" charset="-122"/>
              </a:rPr>
              <a:t>[</a:t>
            </a:r>
            <a:r>
              <a:rPr lang="en-US" altLang="zh-CN" sz="2400" dirty="0">
                <a:solidFill>
                  <a:srgbClr val="00B0F0"/>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填充</a:t>
            </a:r>
            <a:r>
              <a:rPr lang="en-US" altLang="zh-CN" sz="2400" dirty="0">
                <a:solidFill>
                  <a:srgbClr val="00B0F0"/>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对齐方式</a:t>
            </a:r>
            <a:r>
              <a:rPr lang="en-US" altLang="zh-CN" sz="2400" dirty="0">
                <a:solidFill>
                  <a:srgbClr val="7030A0"/>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宽度</a:t>
            </a:r>
            <a:r>
              <a:rPr lang="en-US" altLang="zh-CN" sz="2400" dirty="0">
                <a:solidFill>
                  <a:srgbClr val="7030A0"/>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精度</a:t>
            </a:r>
            <a:r>
              <a:rPr lang="en-US" altLang="zh-CN" sz="2400" dirty="0">
                <a:solidFill>
                  <a:srgbClr val="7030A0"/>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类型</a:t>
            </a:r>
            <a:r>
              <a:rPr lang="en-US" altLang="zh-CN" sz="2400" dirty="0">
                <a:solidFill>
                  <a:srgbClr val="7030A0"/>
                </a:solidFill>
                <a:latin typeface="微软雅黑" pitchFamily="34" charset="-122"/>
                <a:ea typeface="微软雅黑" pitchFamily="34" charset="-122"/>
                <a:sym typeface="微软雅黑" pitchFamily="34" charset="-122"/>
              </a:rPr>
              <a:t>]</a:t>
            </a:r>
            <a:r>
              <a:rPr lang="en-US" altLang="zh-CN" sz="2400" dirty="0">
                <a:solidFill>
                  <a:srgbClr val="92D050"/>
                </a:solidFill>
                <a:latin typeface="微软雅黑" pitchFamily="34" charset="-122"/>
                <a:ea typeface="微软雅黑" pitchFamily="34" charset="-122"/>
                <a:sym typeface="微软雅黑" pitchFamily="34" charset="-122"/>
              </a:rPr>
              <a:t>]</a:t>
            </a:r>
            <a:r>
              <a:rPr lang="en-US" altLang="zh-CN" sz="2400" dirty="0">
                <a:solidFill>
                  <a:srgbClr val="FF0000"/>
                </a:solidFill>
                <a:latin typeface="微软雅黑" pitchFamily="34" charset="-122"/>
                <a:ea typeface="微软雅黑" pitchFamily="34" charset="-122"/>
                <a:sym typeface="微软雅黑" pitchFamily="34" charset="-122"/>
              </a:rPr>
              <a: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索引：对应</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format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的参数索引</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填充：宽度不足的填充字符</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对齐方式：左对齐</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(&lt;)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右对齐</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(&gt;)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居中对齐</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宽度：指定格式化后最小宽度</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精度：指定了小数点后面要展示多少位小数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297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604571"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3.2.0.0.3.13.1 </a:t>
            </a:r>
            <a:r>
              <a:rPr lang="en-US" altLang="zh-CN" b="1" dirty="0" err="1">
                <a:solidFill>
                  <a:srgbClr val="354A5D"/>
                </a:solidFill>
                <a:latin typeface="微软雅黑" panose="020B0503020204020204" pitchFamily="34" charset="-122"/>
                <a:ea typeface="微软雅黑" panose="020B0503020204020204" pitchFamily="34" charset="-122"/>
              </a:rPr>
              <a:t>str.format</a:t>
            </a:r>
            <a:r>
              <a:rPr lang="en-US" altLang="zh-CN" b="1" dirty="0">
                <a:solidFill>
                  <a:srgbClr val="354A5D"/>
                </a:solidFill>
                <a:latin typeface="微软雅黑" panose="020B0503020204020204" pitchFamily="34" charset="-122"/>
                <a:ea typeface="微软雅黑" panose="020B0503020204020204" pitchFamily="34" charset="-122"/>
              </a:rPr>
              <a:t>()</a:t>
            </a:r>
            <a:r>
              <a:rPr lang="zh-CN" altLang="en-US" b="1" dirty="0">
                <a:solidFill>
                  <a:srgbClr val="354A5D"/>
                </a:solidFill>
                <a:latin typeface="微软雅黑" panose="020B0503020204020204" pitchFamily="34" charset="-122"/>
                <a:ea typeface="微软雅黑" panose="020B0503020204020204" pitchFamily="34" charset="-122"/>
              </a:rPr>
              <a:t>方法</a:t>
            </a:r>
            <a:r>
              <a:rPr lang="en-US" altLang="zh-CN" b="1" dirty="0">
                <a:solidFill>
                  <a:srgbClr val="354A5D"/>
                </a:solidFill>
                <a:latin typeface="微软雅黑" panose="020B0503020204020204" pitchFamily="34" charset="-122"/>
                <a:ea typeface="微软雅黑" panose="020B0503020204020204" pitchFamily="34" charset="-122"/>
              </a:rPr>
              <a:t>str</a:t>
            </a:r>
            <a:r>
              <a:rPr lang="zh-CN" altLang="en-US" b="1" dirty="0">
                <a:solidFill>
                  <a:srgbClr val="354A5D"/>
                </a:solidFill>
                <a:latin typeface="微软雅黑" panose="020B0503020204020204" pitchFamily="34" charset="-122"/>
                <a:ea typeface="微软雅黑" panose="020B0503020204020204" pitchFamily="34" charset="-122"/>
              </a:rPr>
              <a:t>格式中“类型”说明</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C2153AF8-EDAF-44A2-8209-59472CBB1E2C}"/>
              </a:ext>
            </a:extLst>
          </p:cNvPr>
          <p:cNvGraphicFramePr>
            <a:graphicFrameLocks noGrp="1"/>
          </p:cNvGraphicFramePr>
          <p:nvPr>
            <p:extLst>
              <p:ext uri="{D42A27DB-BD31-4B8C-83A1-F6EECF244321}">
                <p14:modId xmlns:p14="http://schemas.microsoft.com/office/powerpoint/2010/main" val="2449830417"/>
              </p:ext>
            </p:extLst>
          </p:nvPr>
        </p:nvGraphicFramePr>
        <p:xfrm>
          <a:off x="1305164" y="2289787"/>
          <a:ext cx="9934338" cy="4114800"/>
        </p:xfrm>
        <a:graphic>
          <a:graphicData uri="http://schemas.openxmlformats.org/drawingml/2006/table">
            <a:tbl>
              <a:tblPr firstRow="1" bandRow="1">
                <a:tableStyleId>{F5AB1C69-6EDB-4FF4-983F-18BD219EF322}</a:tableStyleId>
              </a:tblPr>
              <a:tblGrid>
                <a:gridCol w="2303199">
                  <a:extLst>
                    <a:ext uri="{9D8B030D-6E8A-4147-A177-3AD203B41FA5}">
                      <a16:colId xmlns:a16="http://schemas.microsoft.com/office/drawing/2014/main" val="2756533607"/>
                    </a:ext>
                  </a:extLst>
                </a:gridCol>
                <a:gridCol w="7631139">
                  <a:extLst>
                    <a:ext uri="{9D8B030D-6E8A-4147-A177-3AD203B41FA5}">
                      <a16:colId xmlns:a16="http://schemas.microsoft.com/office/drawing/2014/main" val="1374923618"/>
                    </a:ext>
                  </a:extLst>
                </a:gridCol>
              </a:tblGrid>
              <a:tr h="370840">
                <a:tc>
                  <a:txBody>
                    <a:bodyPr/>
                    <a:lstStyle/>
                    <a:p>
                      <a:r>
                        <a:rPr lang="zh-CN" altLang="en-US" sz="2400" dirty="0"/>
                        <a:t>类型</a:t>
                      </a:r>
                    </a:p>
                  </a:txBody>
                  <a:tcPr/>
                </a:tc>
                <a:tc>
                  <a:txBody>
                    <a:bodyPr/>
                    <a:lstStyle/>
                    <a:p>
                      <a:r>
                        <a:rPr lang="zh-CN" altLang="en-US" sz="2400" dirty="0"/>
                        <a:t>说明</a:t>
                      </a:r>
                    </a:p>
                  </a:txBody>
                  <a:tcPr/>
                </a:tc>
                <a:extLst>
                  <a:ext uri="{0D108BD9-81ED-4DB2-BD59-A6C34878D82A}">
                    <a16:rowId xmlns:a16="http://schemas.microsoft.com/office/drawing/2014/main" val="1077194524"/>
                  </a:ext>
                </a:extLst>
              </a:tr>
              <a:tr h="370840">
                <a:tc>
                  <a:txBody>
                    <a:bodyPr/>
                    <a:lstStyle/>
                    <a:p>
                      <a:r>
                        <a:rPr lang="en-US" altLang="zh-CN" sz="2400" dirty="0"/>
                        <a:t>b</a:t>
                      </a:r>
                      <a:endParaRPr lang="zh-CN" altLang="en-US" sz="2400" dirty="0"/>
                    </a:p>
                  </a:txBody>
                  <a:tcPr/>
                </a:tc>
                <a:tc>
                  <a:txBody>
                    <a:bodyPr/>
                    <a:lstStyle/>
                    <a:p>
                      <a:r>
                        <a:rPr lang="zh-CN" altLang="en-US" sz="2400" dirty="0"/>
                        <a:t>二进制数</a:t>
                      </a:r>
                    </a:p>
                  </a:txBody>
                  <a:tcPr/>
                </a:tc>
                <a:extLst>
                  <a:ext uri="{0D108BD9-81ED-4DB2-BD59-A6C34878D82A}">
                    <a16:rowId xmlns:a16="http://schemas.microsoft.com/office/drawing/2014/main" val="3121180560"/>
                  </a:ext>
                </a:extLst>
              </a:tr>
              <a:tr h="370840">
                <a:tc>
                  <a:txBody>
                    <a:bodyPr/>
                    <a:lstStyle/>
                    <a:p>
                      <a:r>
                        <a:rPr lang="en-US" altLang="zh-CN" sz="2400" dirty="0"/>
                        <a:t>c</a:t>
                      </a:r>
                      <a:endParaRPr lang="zh-CN" altLang="en-US" sz="2400" dirty="0"/>
                    </a:p>
                  </a:txBody>
                  <a:tcPr/>
                </a:tc>
                <a:tc>
                  <a:txBody>
                    <a:bodyPr/>
                    <a:lstStyle/>
                    <a:p>
                      <a:r>
                        <a:rPr lang="zh-CN" altLang="en-US" sz="2400" dirty="0"/>
                        <a:t>字符</a:t>
                      </a:r>
                    </a:p>
                  </a:txBody>
                  <a:tcPr/>
                </a:tc>
                <a:extLst>
                  <a:ext uri="{0D108BD9-81ED-4DB2-BD59-A6C34878D82A}">
                    <a16:rowId xmlns:a16="http://schemas.microsoft.com/office/drawing/2014/main" val="938824297"/>
                  </a:ext>
                </a:extLst>
              </a:tr>
              <a:tr h="370840">
                <a:tc>
                  <a:txBody>
                    <a:bodyPr/>
                    <a:lstStyle/>
                    <a:p>
                      <a:r>
                        <a:rPr lang="en-US" altLang="zh-CN" sz="2400" dirty="0"/>
                        <a:t>d</a:t>
                      </a:r>
                      <a:endParaRPr lang="zh-CN" altLang="en-US" sz="2400" dirty="0"/>
                    </a:p>
                  </a:txBody>
                  <a:tcPr/>
                </a:tc>
                <a:tc>
                  <a:txBody>
                    <a:bodyPr/>
                    <a:lstStyle/>
                    <a:p>
                      <a:r>
                        <a:rPr lang="zh-CN" altLang="en-US" sz="2400" dirty="0"/>
                        <a:t>十进制整数</a:t>
                      </a:r>
                    </a:p>
                  </a:txBody>
                  <a:tcPr/>
                </a:tc>
                <a:extLst>
                  <a:ext uri="{0D108BD9-81ED-4DB2-BD59-A6C34878D82A}">
                    <a16:rowId xmlns:a16="http://schemas.microsoft.com/office/drawing/2014/main" val="3871328647"/>
                  </a:ext>
                </a:extLst>
              </a:tr>
              <a:tr h="370840">
                <a:tc>
                  <a:txBody>
                    <a:bodyPr/>
                    <a:lstStyle/>
                    <a:p>
                      <a:r>
                        <a:rPr lang="en-US" altLang="zh-CN" sz="2400" dirty="0"/>
                        <a:t>o</a:t>
                      </a:r>
                      <a:endParaRPr lang="zh-CN" altLang="en-US" sz="2400" dirty="0"/>
                    </a:p>
                  </a:txBody>
                  <a:tcPr/>
                </a:tc>
                <a:tc>
                  <a:txBody>
                    <a:bodyPr/>
                    <a:lstStyle/>
                    <a:p>
                      <a:r>
                        <a:rPr lang="zh-CN" altLang="en-US" sz="2400" dirty="0"/>
                        <a:t>八进制整数</a:t>
                      </a:r>
                    </a:p>
                  </a:txBody>
                  <a:tcPr/>
                </a:tc>
                <a:extLst>
                  <a:ext uri="{0D108BD9-81ED-4DB2-BD59-A6C34878D82A}">
                    <a16:rowId xmlns:a16="http://schemas.microsoft.com/office/drawing/2014/main" val="3974070880"/>
                  </a:ext>
                </a:extLst>
              </a:tr>
              <a:tr h="370840">
                <a:tc>
                  <a:txBody>
                    <a:bodyPr/>
                    <a:lstStyle/>
                    <a:p>
                      <a:r>
                        <a:rPr lang="en-US" altLang="zh-CN" sz="2400" dirty="0"/>
                        <a:t>x</a:t>
                      </a:r>
                      <a:endParaRPr lang="zh-CN" altLang="en-US" sz="2400" dirty="0"/>
                    </a:p>
                  </a:txBody>
                  <a:tcPr/>
                </a:tc>
                <a:tc>
                  <a:txBody>
                    <a:bodyPr/>
                    <a:lstStyle/>
                    <a:p>
                      <a:r>
                        <a:rPr lang="zh-CN" altLang="en-US" sz="2400" dirty="0"/>
                        <a:t>十六进制整数</a:t>
                      </a:r>
                    </a:p>
                  </a:txBody>
                  <a:tcPr/>
                </a:tc>
                <a:extLst>
                  <a:ext uri="{0D108BD9-81ED-4DB2-BD59-A6C34878D82A}">
                    <a16:rowId xmlns:a16="http://schemas.microsoft.com/office/drawing/2014/main" val="3038812555"/>
                  </a:ext>
                </a:extLst>
              </a:tr>
              <a:tr h="370840">
                <a:tc>
                  <a:txBody>
                    <a:bodyPr/>
                    <a:lstStyle/>
                    <a:p>
                      <a:r>
                        <a:rPr lang="en-US" altLang="zh-CN" sz="2400" dirty="0"/>
                        <a:t>e</a:t>
                      </a:r>
                      <a:endParaRPr lang="zh-CN" altLang="en-US" sz="2400" dirty="0"/>
                    </a:p>
                  </a:txBody>
                  <a:tcPr/>
                </a:tc>
                <a:tc>
                  <a:txBody>
                    <a:bodyPr/>
                    <a:lstStyle/>
                    <a:p>
                      <a:r>
                        <a:rPr lang="zh-CN" altLang="en-US" sz="2400" dirty="0"/>
                        <a:t>科学计数法</a:t>
                      </a:r>
                    </a:p>
                  </a:txBody>
                  <a:tcPr/>
                </a:tc>
                <a:extLst>
                  <a:ext uri="{0D108BD9-81ED-4DB2-BD59-A6C34878D82A}">
                    <a16:rowId xmlns:a16="http://schemas.microsoft.com/office/drawing/2014/main" val="1239759852"/>
                  </a:ext>
                </a:extLst>
              </a:tr>
              <a:tr h="370840">
                <a:tc>
                  <a:txBody>
                    <a:bodyPr/>
                    <a:lstStyle/>
                    <a:p>
                      <a:r>
                        <a:rPr lang="en-US" altLang="zh-CN" sz="2400" dirty="0"/>
                        <a:t>f</a:t>
                      </a:r>
                      <a:endParaRPr lang="zh-CN" altLang="en-US" sz="2400" dirty="0"/>
                    </a:p>
                  </a:txBody>
                  <a:tcPr/>
                </a:tc>
                <a:tc>
                  <a:txBody>
                    <a:bodyPr/>
                    <a:lstStyle/>
                    <a:p>
                      <a:r>
                        <a:rPr lang="zh-CN" altLang="en-US" sz="2400" dirty="0"/>
                        <a:t>浮点小数</a:t>
                      </a:r>
                    </a:p>
                  </a:txBody>
                  <a:tcPr/>
                </a:tc>
                <a:extLst>
                  <a:ext uri="{0D108BD9-81ED-4DB2-BD59-A6C34878D82A}">
                    <a16:rowId xmlns:a16="http://schemas.microsoft.com/office/drawing/2014/main" val="3187248683"/>
                  </a:ext>
                </a:extLst>
              </a:tr>
              <a:tr h="370840">
                <a:tc>
                  <a:txBody>
                    <a:bodyPr/>
                    <a:lstStyle/>
                    <a:p>
                      <a:r>
                        <a:rPr lang="en-US" altLang="zh-CN" sz="2400" dirty="0"/>
                        <a:t>%</a:t>
                      </a:r>
                      <a:endParaRPr lang="zh-CN" altLang="en-US" sz="2400" dirty="0"/>
                    </a:p>
                  </a:txBody>
                  <a:tcPr/>
                </a:tc>
                <a:tc>
                  <a:txBody>
                    <a:bodyPr/>
                    <a:lstStyle/>
                    <a:p>
                      <a:r>
                        <a:rPr lang="zh-CN" altLang="en-US" sz="2400" dirty="0"/>
                        <a:t>百分比</a:t>
                      </a:r>
                    </a:p>
                  </a:txBody>
                  <a:tcPr/>
                </a:tc>
                <a:extLst>
                  <a:ext uri="{0D108BD9-81ED-4DB2-BD59-A6C34878D82A}">
                    <a16:rowId xmlns:a16="http://schemas.microsoft.com/office/drawing/2014/main" val="3342306760"/>
                  </a:ext>
                </a:extLst>
              </a:tr>
            </a:tbl>
          </a:graphicData>
        </a:graphic>
      </p:graphicFrame>
    </p:spTree>
    <p:extLst>
      <p:ext uri="{BB962C8B-B14F-4D97-AF65-F5344CB8AC3E}">
        <p14:creationId xmlns:p14="http://schemas.microsoft.com/office/powerpoint/2010/main" val="35686901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a:t>
            </a:r>
            <a:r>
              <a:rPr lang="zh-CN" altLang="en-US" b="1" dirty="0">
                <a:solidFill>
                  <a:srgbClr val="354A5D"/>
                </a:solidFill>
                <a:latin typeface="微软雅黑" panose="020B0503020204020204" pitchFamily="34" charset="-122"/>
                <a:ea typeface="微软雅黑" panose="020B0503020204020204" pitchFamily="34" charset="-122"/>
              </a:rPr>
              <a:t>列表（</a:t>
            </a:r>
            <a:r>
              <a:rPr lang="en-US" altLang="zh-CN" b="1" dirty="0">
                <a:solidFill>
                  <a:srgbClr val="354A5D"/>
                </a:solidFill>
                <a:latin typeface="微软雅黑" panose="020B0503020204020204" pitchFamily="34" charset="-122"/>
                <a:ea typeface="微软雅黑" panose="020B0503020204020204" pitchFamily="34" charset="-122"/>
              </a:rPr>
              <a:t>list</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序列是</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中最基本的数据结构。</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列表的元素不需要具有相同的类型。</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创建一个列表，只要把逗号分隔的不同的数据项使用方括号括起来即可如下所示：</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F4F28F89-E8AE-4056-B298-B7CF25B840E8}"/>
              </a:ext>
            </a:extLst>
          </p:cNvPr>
          <p:cNvSpPr>
            <a:spLocks noChangeArrowheads="1"/>
          </p:cNvSpPr>
          <p:nvPr/>
        </p:nvSpPr>
        <p:spPr bwMode="auto">
          <a:xfrm>
            <a:off x="1199456" y="4804111"/>
            <a:ext cx="10040046"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9B7C6"/>
                </a:solidFill>
                <a:effectLst/>
                <a:latin typeface="Consolas" panose="020B0609020204030204" pitchFamily="49" charset="0"/>
              </a:rPr>
              <a:t>list1 = [</a:t>
            </a:r>
            <a:r>
              <a:rPr kumimoji="0" lang="zh-CN" altLang="zh-CN" sz="2000" b="0" i="0" u="none" strike="noStrike" cap="none" normalizeH="0" baseline="0" dirty="0">
                <a:ln>
                  <a:noFill/>
                </a:ln>
                <a:solidFill>
                  <a:srgbClr val="6A8759"/>
                </a:solidFill>
                <a:effectLst/>
                <a:latin typeface="Consolas" panose="020B0609020204030204" pitchFamily="49" charset="0"/>
              </a:rPr>
              <a:t>'Google'</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'ABC'</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1997</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2000</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list2 =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3</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4</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list3 = [</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'b'</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'c'</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'd'</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9783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a:t>
            </a:r>
            <a:r>
              <a:rPr lang="zh-CN" altLang="en-US" b="1" dirty="0">
                <a:solidFill>
                  <a:srgbClr val="354A5D"/>
                </a:solidFill>
                <a:latin typeface="微软雅黑" panose="020B0503020204020204" pitchFamily="34" charset="-122"/>
                <a:ea typeface="微软雅黑" panose="020B0503020204020204" pitchFamily="34" charset="-122"/>
              </a:rPr>
              <a:t>列表常用方法</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4896544"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list.append</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list.insert</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list.remove</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list.sort</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7" name="TextBox 4">
            <a:extLst>
              <a:ext uri="{FF2B5EF4-FFF2-40B4-BE49-F238E27FC236}">
                <a16:creationId xmlns:a16="http://schemas.microsoft.com/office/drawing/2014/main" id="{E17D977D-3F3E-4EA3-BD28-C280FFFC45D9}"/>
              </a:ext>
            </a:extLst>
          </p:cNvPr>
          <p:cNvSpPr txBox="1"/>
          <p:nvPr/>
        </p:nvSpPr>
        <p:spPr>
          <a:xfrm>
            <a:off x="6096000" y="2410920"/>
            <a:ext cx="4896544"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b="1" dirty="0" err="1">
                <a:solidFill>
                  <a:schemeClr val="accent2">
                    <a:lumMod val="75000"/>
                  </a:schemeClr>
                </a:solidFill>
                <a:latin typeface="微软雅黑" pitchFamily="34" charset="-122"/>
                <a:ea typeface="微软雅黑" pitchFamily="34" charset="-122"/>
                <a:sym typeface="微软雅黑" pitchFamily="34" charset="-122"/>
              </a:rPr>
              <a:t>list.pop</a:t>
            </a:r>
            <a:r>
              <a:rPr lang="en-US" altLang="zh-CN" sz="2400" b="1" dirty="0">
                <a:solidFill>
                  <a:schemeClr val="accent2">
                    <a:lumMod val="7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list.reverse</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list.copy</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list.clear</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endPar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5168206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3.2.0.1.0.0 </a:t>
            </a:r>
            <a:r>
              <a:rPr lang="en-US" altLang="zh-CN" b="1" dirty="0" err="1">
                <a:solidFill>
                  <a:srgbClr val="354A5D"/>
                </a:solidFill>
                <a:latin typeface="微软雅黑" panose="020B0503020204020204" pitchFamily="34" charset="-122"/>
                <a:ea typeface="微软雅黑" panose="020B0503020204020204" pitchFamily="34" charset="-122"/>
              </a:rPr>
              <a:t>list.append</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说明：在列表末尾添加新的元素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list.append</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：要添加的对象</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6039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3.2.0.1.0.1 </a:t>
            </a:r>
            <a:r>
              <a:rPr lang="en-US" altLang="zh-CN" b="1" dirty="0" err="1">
                <a:solidFill>
                  <a:srgbClr val="354A5D"/>
                </a:solidFill>
                <a:latin typeface="微软雅黑" panose="020B0503020204020204" pitchFamily="34" charset="-122"/>
                <a:ea typeface="微软雅黑" panose="020B0503020204020204" pitchFamily="34" charset="-122"/>
              </a:rPr>
              <a:t>list.insert</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说明：将指定对象插入列表的指定位置</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list.insert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(index, object)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index</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：要插入对象的索引</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：要插入的对象</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6949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3.2.0.1.0.2 </a:t>
            </a:r>
            <a:r>
              <a:rPr lang="en-US" altLang="zh-CN" b="1" dirty="0" err="1">
                <a:solidFill>
                  <a:srgbClr val="354A5D"/>
                </a:solidFill>
                <a:latin typeface="微软雅黑" panose="020B0503020204020204" pitchFamily="34" charset="-122"/>
                <a:ea typeface="微软雅黑" panose="020B0503020204020204" pitchFamily="34" charset="-122"/>
              </a:rPr>
              <a:t>list.remove</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7970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说明：移除列表中某个对象的第一个匹配项</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list.remove</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：要移除的对象</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827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3.2.0.1.0.3 </a:t>
            </a:r>
            <a:r>
              <a:rPr lang="en-US" altLang="zh-CN" b="1" dirty="0" err="1">
                <a:solidFill>
                  <a:srgbClr val="354A5D"/>
                </a:solidFill>
                <a:latin typeface="微软雅黑" panose="020B0503020204020204" pitchFamily="34" charset="-122"/>
                <a:ea typeface="微软雅黑" panose="020B0503020204020204" pitchFamily="34" charset="-122"/>
              </a:rPr>
              <a:t>list.sort</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9050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说明：对原列表进行排序，如果指定参数，则使用比较函数指定的比较函数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list.sort</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 key=None, reverse=False)</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key</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：排序依据，类型为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function</a:t>
            </a: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reverse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：值为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降序排序，值为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False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升序排序，类型为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bool</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002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3.2.0.1.0.4 </a:t>
            </a:r>
            <a:r>
              <a:rPr lang="en-US" altLang="zh-CN" b="1" dirty="0" err="1">
                <a:solidFill>
                  <a:srgbClr val="354A5D"/>
                </a:solidFill>
                <a:latin typeface="微软雅黑" panose="020B0503020204020204" pitchFamily="34" charset="-122"/>
                <a:ea typeface="微软雅黑" panose="020B0503020204020204" pitchFamily="34" charset="-122"/>
              </a:rPr>
              <a:t>list.pop</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说明：移除列表中的一个元素（默认最后一个元素），并且返回该元素的值</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list.pop</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(index=-1)</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index</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：要移除元素的索引，类型为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int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返回值：被移除的元素，类型为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object</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52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3.2.0.1.0.5 </a:t>
            </a:r>
            <a:r>
              <a:rPr lang="en-US" altLang="zh-CN" b="1" dirty="0" err="1">
                <a:solidFill>
                  <a:srgbClr val="354A5D"/>
                </a:solidFill>
                <a:latin typeface="微软雅黑" panose="020B0503020204020204" pitchFamily="34" charset="-122"/>
                <a:ea typeface="微软雅黑" panose="020B0503020204020204" pitchFamily="34" charset="-122"/>
              </a:rPr>
              <a:t>list.reverse</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说明：反向列表中元素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list.reverse</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4007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0.3</a:t>
            </a:r>
            <a:r>
              <a:rPr lang="zh-CN" altLang="en-US" b="1" dirty="0">
                <a:solidFill>
                  <a:srgbClr val="354A5D"/>
                </a:solidFill>
                <a:latin typeface="微软雅黑" panose="020B0503020204020204" pitchFamily="34" charset="-122"/>
                <a:ea typeface="微软雅黑" panose="020B0503020204020204" pitchFamily="34" charset="-122"/>
              </a:rPr>
              <a:t>语法格式</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9050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学习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与其他语言最大的区别就是，</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的代码块不使用大括号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来控制类，函数以及其他逻辑判断。</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最具特色的就是用缩进来写模块。</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缩进的空白数量是可变的，但是所有代码块语句必须包含相同的缩进空白数量，这个必须严格执行。</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多行注释：使用三个单引号（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）或三个双引号（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）包围</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单行注释：以“</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开头</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9923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3.2.0.1.0.6 </a:t>
            </a:r>
            <a:r>
              <a:rPr lang="en-US" altLang="zh-CN" b="1" dirty="0" err="1">
                <a:solidFill>
                  <a:srgbClr val="354A5D"/>
                </a:solidFill>
                <a:latin typeface="微软雅黑" panose="020B0503020204020204" pitchFamily="34" charset="-122"/>
                <a:ea typeface="微软雅黑" panose="020B0503020204020204" pitchFamily="34" charset="-122"/>
              </a:rPr>
              <a:t>list.copy</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说明：复制列表，类似于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list.copy</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返回值：复制后的新列表，类型为</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list</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1481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3.2.0.1.0.7 </a:t>
            </a:r>
            <a:r>
              <a:rPr lang="en-US" altLang="zh-CN" b="1" dirty="0" err="1">
                <a:solidFill>
                  <a:srgbClr val="354A5D"/>
                </a:solidFill>
                <a:latin typeface="微软雅黑" panose="020B0503020204020204" pitchFamily="34" charset="-122"/>
                <a:ea typeface="微软雅黑" panose="020B0503020204020204" pitchFamily="34" charset="-122"/>
              </a:rPr>
              <a:t>list.clear</a:t>
            </a:r>
            <a:r>
              <a:rPr lang="en-US" altLang="zh-CN"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说明：清空列表中所有元素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a:t>
            </a:r>
            <a:r>
              <a:rPr lang="en-US" altLang="zh-CN" sz="2400" dirty="0" err="1">
                <a:solidFill>
                  <a:schemeClr val="tx1">
                    <a:lumMod val="85000"/>
                    <a:lumOff val="15000"/>
                  </a:schemeClr>
                </a:solidFill>
                <a:latin typeface="微软雅黑" pitchFamily="34" charset="-122"/>
                <a:ea typeface="微软雅黑" pitchFamily="34" charset="-122"/>
                <a:sym typeface="微软雅黑" pitchFamily="34" charset="-122"/>
              </a:rPr>
              <a:t>list.copy</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参数：无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返回值：无</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3197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3.2.0.1.1</a:t>
            </a:r>
            <a:r>
              <a:rPr lang="zh-CN" altLang="en-US" b="1" dirty="0">
                <a:solidFill>
                  <a:srgbClr val="354A5D"/>
                </a:solidFill>
                <a:latin typeface="微软雅黑" panose="020B0503020204020204" pitchFamily="34" charset="-122"/>
                <a:ea typeface="微软雅黑" panose="020B0503020204020204" pitchFamily="34" charset="-122"/>
              </a:rPr>
              <a:t>列表推导式</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206489" y="2097702"/>
            <a:ext cx="9934337" cy="11350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一种快速创建列表的方法，元组、集合和字典也适用</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语法：变量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 [</a:t>
            </a:r>
            <a:r>
              <a:rPr lang="zh-CN" altLang="en-US" sz="2400" dirty="0">
                <a:solidFill>
                  <a:schemeClr val="accent6">
                    <a:lumMod val="75000"/>
                  </a:schemeClr>
                </a:solidFill>
                <a:latin typeface="微软雅黑" pitchFamily="34" charset="-122"/>
                <a:ea typeface="微软雅黑" pitchFamily="34" charset="-122"/>
                <a:sym typeface="微软雅黑" pitchFamily="34" charset="-122"/>
              </a:rPr>
              <a:t>表达式</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 </a:t>
            </a:r>
            <a:r>
              <a:rPr lang="en-US" altLang="zh-CN" sz="2400" dirty="0">
                <a:solidFill>
                  <a:schemeClr val="accent5">
                    <a:lumMod val="75000"/>
                  </a:schemeClr>
                </a:solidFill>
                <a:latin typeface="微软雅黑" pitchFamily="34" charset="-122"/>
                <a:ea typeface="微软雅黑" pitchFamily="34" charset="-122"/>
                <a:sym typeface="微软雅黑" pitchFamily="34" charset="-122"/>
              </a:rPr>
              <a:t>for</a:t>
            </a:r>
            <a:r>
              <a:rPr lang="zh-CN" altLang="en-US" sz="2400" dirty="0">
                <a:solidFill>
                  <a:schemeClr val="accent5">
                    <a:lumMod val="75000"/>
                  </a:schemeClr>
                </a:solidFill>
                <a:latin typeface="微软雅黑" pitchFamily="34" charset="-122"/>
                <a:ea typeface="微软雅黑" pitchFamily="34" charset="-122"/>
                <a:sym typeface="微软雅黑" pitchFamily="34" charset="-122"/>
              </a:rPr>
              <a:t>语句 </a:t>
            </a:r>
            <a:r>
              <a:rPr lang="zh-CN" altLang="en-US" sz="2400" dirty="0">
                <a:solidFill>
                  <a:schemeClr val="accent2">
                    <a:lumMod val="75000"/>
                  </a:schemeClr>
                </a:solidFill>
                <a:latin typeface="微软雅黑" pitchFamily="34" charset="-122"/>
                <a:ea typeface="微软雅黑" pitchFamily="34" charset="-122"/>
                <a:sym typeface="微软雅黑" pitchFamily="34" charset="-122"/>
              </a:rPr>
              <a:t>多个</a:t>
            </a:r>
            <a:r>
              <a:rPr lang="en-US" altLang="zh-CN" sz="2400" dirty="0">
                <a:solidFill>
                  <a:schemeClr val="accent2">
                    <a:lumMod val="75000"/>
                  </a:schemeClr>
                </a:solidFill>
                <a:latin typeface="微软雅黑" pitchFamily="34" charset="-122"/>
                <a:ea typeface="微软雅黑" pitchFamily="34" charset="-122"/>
                <a:sym typeface="微软雅黑" pitchFamily="34" charset="-122"/>
              </a:rPr>
              <a:t>if</a:t>
            </a:r>
            <a:r>
              <a:rPr lang="zh-CN" altLang="en-US" sz="2400" dirty="0">
                <a:solidFill>
                  <a:schemeClr val="accent2">
                    <a:lumMod val="75000"/>
                  </a:schemeClr>
                </a:solidFill>
                <a:latin typeface="微软雅黑" pitchFamily="34" charset="-122"/>
                <a:ea typeface="微软雅黑" pitchFamily="34" charset="-122"/>
                <a:sym typeface="微软雅黑" pitchFamily="34" charset="-122"/>
              </a:rPr>
              <a:t>或</a:t>
            </a:r>
            <a:r>
              <a:rPr lang="en-US" altLang="zh-CN" sz="2400" dirty="0">
                <a:solidFill>
                  <a:schemeClr val="accent2">
                    <a:lumMod val="75000"/>
                  </a:schemeClr>
                </a:solidFill>
                <a:latin typeface="微软雅黑" pitchFamily="34" charset="-122"/>
                <a:ea typeface="微软雅黑" pitchFamily="34" charset="-122"/>
                <a:sym typeface="微软雅黑" pitchFamily="34" charset="-122"/>
              </a:rPr>
              <a:t>for</a:t>
            </a:r>
            <a:r>
              <a:rPr lang="zh-CN" altLang="en-US" sz="2400" dirty="0">
                <a:solidFill>
                  <a:schemeClr val="accent2">
                    <a:lumMod val="75000"/>
                  </a:schemeClr>
                </a:solidFill>
                <a:latin typeface="微软雅黑" pitchFamily="34" charset="-122"/>
                <a:ea typeface="微软雅黑" pitchFamily="34" charset="-122"/>
                <a:sym typeface="微软雅黑" pitchFamily="34" charset="-122"/>
              </a:rPr>
              <a:t>语句</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A651494-1243-4CFA-850A-D521CB541780}"/>
              </a:ext>
            </a:extLst>
          </p:cNvPr>
          <p:cNvSpPr>
            <a:spLocks noChangeArrowheads="1"/>
          </p:cNvSpPr>
          <p:nvPr/>
        </p:nvSpPr>
        <p:spPr bwMode="auto">
          <a:xfrm>
            <a:off x="1305164" y="3281434"/>
            <a:ext cx="9934337"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en-US"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等效语法</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lang="zh-CN" altLang="en-US" sz="2000" dirty="0">
                <a:solidFill>
                  <a:srgbClr val="A9B7C6"/>
                </a:solidFill>
                <a:latin typeface="Consolas" panose="020B0609020204030204" pitchFamily="49" charset="0"/>
                <a:ea typeface="Adobe 仿宋 Std R" panose="02020400000000000000" pitchFamily="18" charset="-122"/>
              </a:rPr>
              <a:t>变量</a:t>
            </a:r>
            <a:r>
              <a:rPr kumimoji="0" lang="zh-CN" altLang="zh-CN" sz="2000" b="0" i="0" u="none" strike="noStrike" cap="none" normalizeH="0" baseline="0" dirty="0">
                <a:ln>
                  <a:noFill/>
                </a:ln>
                <a:solidFill>
                  <a:srgbClr val="A9B7C6"/>
                </a:solidFill>
                <a:effectLst/>
                <a:latin typeface="Consolas" panose="020B0609020204030204" pitchFamily="49" charset="0"/>
              </a:rPr>
              <a:t> = []</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for</a:t>
            </a:r>
            <a:r>
              <a:rPr kumimoji="0" lang="zh-CN" altLang="en-US" sz="2000" b="0" i="0" u="none" strike="noStrike" cap="none" normalizeH="0" baseline="0" dirty="0">
                <a:ln>
                  <a:noFill/>
                </a:ln>
                <a:solidFill>
                  <a:srgbClr val="CC7832"/>
                </a:solidFill>
                <a:effectLst/>
                <a:latin typeface="Consolas" panose="020B0609020204030204" pitchFamily="49" charset="0"/>
              </a:rPr>
              <a:t>语句</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en-US" sz="2000" b="0" i="0" u="none" strike="noStrike" cap="none" normalizeH="0" baseline="0" dirty="0">
                <a:ln>
                  <a:noFill/>
                </a:ln>
                <a:solidFill>
                  <a:srgbClr val="CC7832"/>
                </a:solidFill>
                <a:effectLst/>
                <a:latin typeface="Consolas" panose="020B0609020204030204" pitchFamily="49" charset="0"/>
              </a:rPr>
              <a:t>多个</a:t>
            </a:r>
            <a:r>
              <a:rPr kumimoji="0" lang="en-US" altLang="zh-CN" sz="2000" b="0" i="0" u="none" strike="noStrike" cap="none" normalizeH="0" baseline="0" dirty="0">
                <a:ln>
                  <a:noFill/>
                </a:ln>
                <a:solidFill>
                  <a:srgbClr val="CC7832"/>
                </a:solidFill>
                <a:effectLst/>
                <a:latin typeface="Consolas" panose="020B0609020204030204" pitchFamily="49" charset="0"/>
              </a:rPr>
              <a:t>if</a:t>
            </a:r>
            <a:r>
              <a:rPr kumimoji="0" lang="zh-CN" altLang="en-US" sz="2000" b="0" i="0" u="none" strike="noStrike" cap="none" normalizeH="0" baseline="0" dirty="0">
                <a:ln>
                  <a:noFill/>
                </a:ln>
                <a:solidFill>
                  <a:srgbClr val="CC7832"/>
                </a:solidFill>
                <a:effectLst/>
                <a:latin typeface="Consolas" panose="020B0609020204030204" pitchFamily="49" charset="0"/>
              </a:rPr>
              <a:t>或</a:t>
            </a:r>
            <a:r>
              <a:rPr kumimoji="0" lang="en-US" altLang="zh-CN" sz="2000" b="0" i="0" u="none" strike="noStrike" cap="none" normalizeH="0" baseline="0" dirty="0">
                <a:ln>
                  <a:noFill/>
                </a:ln>
                <a:solidFill>
                  <a:srgbClr val="CC7832"/>
                </a:solidFill>
                <a:effectLst/>
                <a:latin typeface="Consolas" panose="020B0609020204030204" pitchFamily="49" charset="0"/>
              </a:rPr>
              <a:t>for</a:t>
            </a:r>
            <a:r>
              <a:rPr kumimoji="0" lang="zh-CN" altLang="en-US" sz="2000" b="0" i="0" u="none" strike="noStrike" cap="none" normalizeH="0" baseline="0" dirty="0">
                <a:ln>
                  <a:noFill/>
                </a:ln>
                <a:solidFill>
                  <a:srgbClr val="CC7832"/>
                </a:solidFill>
                <a:effectLst/>
                <a:latin typeface="Consolas" panose="020B0609020204030204" pitchFamily="49" charset="0"/>
              </a:rPr>
              <a:t>语句</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l.append(</a:t>
            </a:r>
            <a:r>
              <a:rPr kumimoji="0" lang="zh-CN" altLang="en-US" sz="2000" b="0" i="0" u="none" strike="noStrike" cap="none" normalizeH="0" baseline="0" dirty="0">
                <a:ln>
                  <a:noFill/>
                </a:ln>
                <a:solidFill>
                  <a:srgbClr val="A9B7C6"/>
                </a:solidFill>
                <a:effectLst/>
                <a:latin typeface="Consolas" panose="020B0609020204030204" pitchFamily="49" charset="0"/>
              </a:rPr>
              <a:t>表达式</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5B02E2D-AE5A-43F8-84C9-83A10856B082}"/>
              </a:ext>
            </a:extLst>
          </p:cNvPr>
          <p:cNvSpPr>
            <a:spLocks noChangeArrowheads="1"/>
          </p:cNvSpPr>
          <p:nvPr/>
        </p:nvSpPr>
        <p:spPr bwMode="auto">
          <a:xfrm>
            <a:off x="1305163" y="6025669"/>
            <a:ext cx="9934337"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200" dirty="0">
                <a:solidFill>
                  <a:srgbClr val="808080"/>
                </a:solidFill>
                <a:latin typeface="Consolas" panose="020B0609020204030204" pitchFamily="49" charset="0"/>
              </a:rPr>
              <a:t>#</a:t>
            </a:r>
            <a:r>
              <a:rPr lang="en-US" altLang="zh-CN" sz="1200" dirty="0">
                <a:solidFill>
                  <a:srgbClr val="808080"/>
                </a:solidFill>
                <a:latin typeface="Consolas" panose="020B0609020204030204" pitchFamily="49" charset="0"/>
              </a:rPr>
              <a:t> </a:t>
            </a:r>
            <a:r>
              <a:rPr lang="zh-CN" altLang="en-US" sz="1200" dirty="0">
                <a:solidFill>
                  <a:srgbClr val="808080"/>
                </a:solidFill>
                <a:latin typeface="Adobe 仿宋 Std R" panose="02020400000000000000" pitchFamily="18" charset="-122"/>
                <a:ea typeface="Adobe 仿宋 Std R" panose="02020400000000000000" pitchFamily="18" charset="-122"/>
              </a:rPr>
              <a:t>九九乘法表</a:t>
            </a:r>
            <a:endParaRPr lang="en-US" altLang="zh-CN" sz="1200" dirty="0">
              <a:solidFill>
                <a:srgbClr val="808080"/>
              </a:solidFill>
              <a:latin typeface="Adobe 仿宋 Std R" panose="02020400000000000000" pitchFamily="18" charset="-122"/>
              <a:ea typeface="Adobe 仿宋 Std R" panose="02020400000000000000" pitchFamily="18" charset="-122"/>
            </a:endParaRPr>
          </a:p>
          <a:p>
            <a:pPr lvl="0" eaLnBrk="0" fontAlgn="base" hangingPunct="0">
              <a:spcBef>
                <a:spcPct val="0"/>
              </a:spcBef>
              <a:spcAft>
                <a:spcPct val="0"/>
              </a:spcAft>
            </a:pPr>
            <a:r>
              <a:rPr kumimoji="0" lang="zh-CN" altLang="zh-CN" sz="1200" b="0" i="0" u="none" strike="noStrike" cap="none" normalizeH="0" baseline="0" dirty="0">
                <a:ln>
                  <a:noFill/>
                </a:ln>
                <a:solidFill>
                  <a:srgbClr val="8888C6"/>
                </a:solidFill>
                <a:effectLst/>
                <a:latin typeface="Consolas" panose="020B0609020204030204" pitchFamily="49" charset="0"/>
              </a:rPr>
              <a:t>print</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6A8759"/>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\n</a:t>
            </a:r>
            <a:r>
              <a:rPr kumimoji="0" lang="zh-CN" altLang="zh-CN" sz="1200" b="0" i="0" u="none" strike="noStrike" cap="none" normalizeH="0" baseline="0" dirty="0">
                <a:ln>
                  <a:noFill/>
                </a:ln>
                <a:solidFill>
                  <a:srgbClr val="6A8759"/>
                </a:solidFill>
                <a:effectLst/>
                <a:latin typeface="Consolas" panose="020B0609020204030204" pitchFamily="49" charset="0"/>
              </a:rPr>
              <a:t>'</a:t>
            </a:r>
            <a:r>
              <a:rPr kumimoji="0" lang="zh-CN" altLang="zh-CN" sz="1200" b="0" i="0" u="none" strike="noStrike" cap="none" normalizeH="0" baseline="0" dirty="0">
                <a:ln>
                  <a:noFill/>
                </a:ln>
                <a:solidFill>
                  <a:srgbClr val="A9B7C6"/>
                </a:solidFill>
                <a:effectLst/>
                <a:latin typeface="Consolas" panose="020B0609020204030204" pitchFamily="49" charset="0"/>
              </a:rPr>
              <a:t>.join([</a:t>
            </a:r>
            <a:r>
              <a:rPr kumimoji="0" lang="zh-CN" altLang="zh-CN" sz="1200" b="0" i="0" u="none" strike="noStrike" cap="none" normalizeH="0" baseline="0" dirty="0">
                <a:ln>
                  <a:noFill/>
                </a:ln>
                <a:solidFill>
                  <a:srgbClr val="6A8759"/>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.join([</a:t>
            </a:r>
            <a:r>
              <a:rPr kumimoji="0" lang="zh-CN" altLang="zh-CN" sz="1200" b="0" i="0" u="none" strike="noStrike" cap="none" normalizeH="0" baseline="0" dirty="0">
                <a:ln>
                  <a:noFill/>
                </a:ln>
                <a:solidFill>
                  <a:srgbClr val="6A8759"/>
                </a:solidFill>
                <a:effectLst/>
                <a:latin typeface="Consolas" panose="020B0609020204030204" pitchFamily="49" charset="0"/>
              </a:rPr>
              <a:t>'{}*{}={:2}'</a:t>
            </a:r>
            <a:r>
              <a:rPr kumimoji="0" lang="zh-CN" altLang="zh-CN" sz="1200" b="0" i="0" u="none" strike="noStrike" cap="none" normalizeH="0" baseline="0" dirty="0">
                <a:ln>
                  <a:noFill/>
                </a:ln>
                <a:solidFill>
                  <a:srgbClr val="A9B7C6"/>
                </a:solidFill>
                <a:effectLst/>
                <a:latin typeface="Consolas" panose="020B0609020204030204" pitchFamily="49" charset="0"/>
              </a:rPr>
              <a:t>.format(y</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x</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x * y)</a:t>
            </a:r>
            <a:r>
              <a:rPr kumimoji="0" lang="zh-CN" altLang="zh-CN" sz="1200" b="0" i="0" u="none" strike="noStrike" cap="none" normalizeH="0" baseline="0" dirty="0">
                <a:ln>
                  <a:noFill/>
                </a:ln>
                <a:solidFill>
                  <a:srgbClr val="CC7832"/>
                </a:solidFill>
                <a:effectLst/>
                <a:latin typeface="Consolas" panose="020B0609020204030204" pitchFamily="49" charset="0"/>
              </a:rPr>
              <a:t>for </a:t>
            </a:r>
            <a:r>
              <a:rPr kumimoji="0" lang="zh-CN" altLang="zh-CN" sz="1200" b="0" i="0" u="none" strike="noStrike" cap="none" normalizeH="0" baseline="0" dirty="0">
                <a:ln>
                  <a:noFill/>
                </a:ln>
                <a:solidFill>
                  <a:srgbClr val="A9B7C6"/>
                </a:solidFill>
                <a:effectLst/>
                <a:latin typeface="Consolas" panose="020B0609020204030204" pitchFamily="49" charset="0"/>
              </a:rPr>
              <a:t>y </a:t>
            </a:r>
            <a:r>
              <a:rPr kumimoji="0" lang="zh-CN" altLang="zh-CN" sz="1200" b="0" i="0" u="none" strike="noStrike" cap="none" normalizeH="0" baseline="0" dirty="0">
                <a:ln>
                  <a:noFill/>
                </a:ln>
                <a:solidFill>
                  <a:srgbClr val="CC7832"/>
                </a:solidFill>
                <a:effectLst/>
                <a:latin typeface="Consolas" panose="020B0609020204030204" pitchFamily="49" charset="0"/>
              </a:rPr>
              <a:t>in </a:t>
            </a:r>
            <a:r>
              <a:rPr kumimoji="0" lang="zh-CN" altLang="zh-CN" sz="1200" b="0" i="0" u="none" strike="noStrike" cap="none" normalizeH="0" baseline="0" dirty="0">
                <a:ln>
                  <a:noFill/>
                </a:ln>
                <a:solidFill>
                  <a:srgbClr val="8888C6"/>
                </a:solidFill>
                <a:effectLst/>
                <a:latin typeface="Consolas" panose="020B0609020204030204" pitchFamily="49" charset="0"/>
              </a:rPr>
              <a:t>range</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6897BB"/>
                </a:solidFill>
                <a:effectLst/>
                <a:latin typeface="Consolas" panose="020B0609020204030204" pitchFamily="49" charset="0"/>
              </a:rPr>
              <a:t>1</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x + </a:t>
            </a:r>
            <a:r>
              <a:rPr kumimoji="0" lang="zh-CN" altLang="zh-CN" sz="1200" b="0" i="0" u="none" strike="noStrike" cap="none" normalizeH="0" baseline="0" dirty="0">
                <a:ln>
                  <a:noFill/>
                </a:ln>
                <a:solidFill>
                  <a:srgbClr val="6897BB"/>
                </a:solidFill>
                <a:effectLst/>
                <a:latin typeface="Consolas" panose="020B0609020204030204" pitchFamily="49" charset="0"/>
              </a:rPr>
              <a:t>1</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for </a:t>
            </a:r>
            <a:r>
              <a:rPr kumimoji="0" lang="zh-CN" altLang="zh-CN" sz="1200" b="0" i="0" u="none" strike="noStrike" cap="none" normalizeH="0" baseline="0" dirty="0">
                <a:ln>
                  <a:noFill/>
                </a:ln>
                <a:solidFill>
                  <a:srgbClr val="A9B7C6"/>
                </a:solidFill>
                <a:effectLst/>
                <a:latin typeface="Consolas" panose="020B0609020204030204" pitchFamily="49" charset="0"/>
              </a:rPr>
              <a:t>x </a:t>
            </a:r>
            <a:r>
              <a:rPr kumimoji="0" lang="zh-CN" altLang="zh-CN" sz="1200" b="0" i="0" u="none" strike="noStrike" cap="none" normalizeH="0" baseline="0" dirty="0">
                <a:ln>
                  <a:noFill/>
                </a:ln>
                <a:solidFill>
                  <a:srgbClr val="CC7832"/>
                </a:solidFill>
                <a:effectLst/>
                <a:latin typeface="Consolas" panose="020B0609020204030204" pitchFamily="49" charset="0"/>
              </a:rPr>
              <a:t>in </a:t>
            </a:r>
            <a:r>
              <a:rPr kumimoji="0" lang="zh-CN" altLang="zh-CN" sz="1200" b="0" i="0" u="none" strike="noStrike" cap="none" normalizeH="0" baseline="0" dirty="0">
                <a:ln>
                  <a:noFill/>
                </a:ln>
                <a:solidFill>
                  <a:srgbClr val="8888C6"/>
                </a:solidFill>
                <a:effectLst/>
                <a:latin typeface="Consolas" panose="020B0609020204030204" pitchFamily="49" charset="0"/>
              </a:rPr>
              <a:t>range</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6897BB"/>
                </a:solidFill>
                <a:effectLst/>
                <a:latin typeface="Consolas" panose="020B0609020204030204" pitchFamily="49" charset="0"/>
              </a:rPr>
              <a:t>1</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6897BB"/>
                </a:solidFill>
                <a:effectLst/>
                <a:latin typeface="Consolas" panose="020B0609020204030204" pitchFamily="49" charset="0"/>
              </a:rPr>
              <a:t>10</a:t>
            </a:r>
            <a:r>
              <a:rPr kumimoji="0" lang="zh-CN" altLang="zh-CN" sz="1200" b="0" i="0" u="none" strike="noStrike" cap="none" normalizeH="0" baseline="0" dirty="0">
                <a:ln>
                  <a:noFill/>
                </a:ln>
                <a:solidFill>
                  <a:srgbClr val="A9B7C6"/>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1511A04C-2290-4963-A086-1CE690BB6C25}"/>
              </a:ext>
            </a:extLst>
          </p:cNvPr>
          <p:cNvSpPr>
            <a:spLocks noChangeArrowheads="1"/>
          </p:cNvSpPr>
          <p:nvPr/>
        </p:nvSpPr>
        <p:spPr bwMode="auto">
          <a:xfrm>
            <a:off x="1305164" y="4961328"/>
            <a:ext cx="993433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示例</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([i * i </a:t>
            </a:r>
            <a:r>
              <a:rPr kumimoji="0" lang="zh-CN" altLang="zh-CN" sz="2000" b="0" i="0" u="none" strike="noStrike" cap="none" normalizeH="0" baseline="0" dirty="0">
                <a:ln>
                  <a:noFill/>
                </a:ln>
                <a:solidFill>
                  <a:srgbClr val="CC7832"/>
                </a:solidFill>
                <a:effectLst/>
                <a:latin typeface="Consolas" panose="020B0609020204030204" pitchFamily="49" charset="0"/>
              </a:rPr>
              <a:t>for </a:t>
            </a:r>
            <a:r>
              <a:rPr kumimoji="0" lang="zh-CN" altLang="zh-CN" sz="2000" b="0" i="0" u="none" strike="noStrike" cap="none" normalizeH="0" baseline="0" dirty="0">
                <a:ln>
                  <a:noFill/>
                </a:ln>
                <a:solidFill>
                  <a:srgbClr val="A9B7C6"/>
                </a:solidFill>
                <a:effectLst/>
                <a:latin typeface="Consolas" panose="020B0609020204030204" pitchFamily="49" charset="0"/>
              </a:rPr>
              <a:t>i </a:t>
            </a:r>
            <a:r>
              <a:rPr kumimoji="0" lang="zh-CN" altLang="zh-CN" sz="2000" b="0" i="0" u="none" strike="noStrike" cap="none" normalizeH="0" baseline="0" dirty="0">
                <a:ln>
                  <a:noFill/>
                </a:ln>
                <a:solidFill>
                  <a:srgbClr val="CC7832"/>
                </a:solidFill>
                <a:effectLst/>
                <a:latin typeface="Consolas" panose="020B0609020204030204" pitchFamily="49" charset="0"/>
              </a:rPr>
              <a:t>in </a:t>
            </a:r>
            <a:r>
              <a:rPr kumimoji="0" lang="zh-CN" altLang="zh-CN" sz="2000" b="0" i="0" u="none" strike="noStrike" cap="none" normalizeH="0" baseline="0" dirty="0">
                <a:ln>
                  <a:noFill/>
                </a:ln>
                <a:solidFill>
                  <a:srgbClr val="8888C6"/>
                </a:solidFill>
                <a:effectLst/>
                <a:latin typeface="Consolas" panose="020B0609020204030204" pitchFamily="49" charset="0"/>
              </a:rPr>
              <a:t>range</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897BB"/>
                </a:solidFill>
                <a:effectLst/>
                <a:latin typeface="Consolas" panose="020B0609020204030204" pitchFamily="49" charset="0"/>
              </a:rPr>
              <a:t>10</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en-US" altLang="zh-CN" sz="2000" b="0" i="0" u="none" strike="noStrike" cap="none" normalizeH="0" baseline="0" dirty="0">
              <a:ln>
                <a:noFill/>
              </a:ln>
              <a:solidFill>
                <a:srgbClr val="A9B7C6"/>
              </a:solidFill>
              <a:effectLst/>
              <a:latin typeface="Consolas" panose="020B0609020204030204" pitchFamily="49" charset="0"/>
            </a:endParaRPr>
          </a:p>
          <a:p>
            <a:pPr lvl="0" eaLnBrk="0" fontAlgn="base" hangingPunct="0">
              <a:spcBef>
                <a:spcPct val="0"/>
              </a:spcBef>
              <a:spcAft>
                <a:spcPct val="0"/>
              </a:spcAft>
            </a:pPr>
            <a:r>
              <a:rPr lang="en-US" altLang="zh-CN" sz="2000" dirty="0">
                <a:solidFill>
                  <a:srgbClr val="808080"/>
                </a:solidFill>
                <a:latin typeface="Consolas" panose="020B0609020204030204" pitchFamily="49" charset="0"/>
              </a:rPr>
              <a:t>==&gt;&gt; [0, 1, 4, 9, 16, 25, 36, 49, 64, 81]</a:t>
            </a:r>
            <a:endParaRPr lang="zh-CN" altLang="zh-CN" sz="2000"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41745755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2" grpId="0" animBg="1"/>
      <p:bldP spid="3"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3.2.0.2</a:t>
            </a:r>
            <a:r>
              <a:rPr lang="zh-CN" altLang="en-US" b="1" dirty="0">
                <a:solidFill>
                  <a:srgbClr val="354A5D"/>
                </a:solidFill>
                <a:latin typeface="微软雅黑" panose="020B0503020204020204" pitchFamily="34" charset="-122"/>
                <a:ea typeface="微软雅黑" panose="020B0503020204020204" pitchFamily="34" charset="-122"/>
              </a:rPr>
              <a:t>元组（</a:t>
            </a:r>
            <a:r>
              <a:rPr lang="en-US" altLang="zh-CN" b="1" dirty="0">
                <a:solidFill>
                  <a:srgbClr val="354A5D"/>
                </a:solidFill>
                <a:latin typeface="微软雅黑" panose="020B0503020204020204" pitchFamily="34" charset="-122"/>
                <a:ea typeface="微软雅黑" panose="020B0503020204020204" pitchFamily="34" charset="-122"/>
              </a:rPr>
              <a:t>tuple</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214912"/>
            <a:ext cx="10040046" cy="1689052"/>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的元组与列表类似，不同之处在于元组的元素不能修改。</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元组使用小括号，列表使用方括号。</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创建元组如下所示：</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1438B42-1357-4D9D-9743-AE771F816453}"/>
              </a:ext>
            </a:extLst>
          </p:cNvPr>
          <p:cNvSpPr>
            <a:spLocks noChangeArrowheads="1"/>
          </p:cNvSpPr>
          <p:nvPr/>
        </p:nvSpPr>
        <p:spPr bwMode="auto">
          <a:xfrm>
            <a:off x="1305165" y="4159126"/>
            <a:ext cx="993433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9B7C6"/>
                </a:solidFill>
                <a:effectLst/>
                <a:latin typeface="Consolas" panose="020B0609020204030204" pitchFamily="49" charset="0"/>
              </a:rPr>
              <a:t>tup1 = (</a:t>
            </a:r>
            <a:r>
              <a:rPr kumimoji="0" lang="zh-CN" altLang="zh-CN" sz="2000" b="0" i="0" u="none" strike="noStrike" cap="none" normalizeH="0" baseline="0" dirty="0">
                <a:ln>
                  <a:noFill/>
                </a:ln>
                <a:solidFill>
                  <a:srgbClr val="6A8759"/>
                </a:solidFill>
                <a:effectLst/>
                <a:latin typeface="Consolas" panose="020B0609020204030204" pitchFamily="49" charset="0"/>
              </a:rPr>
              <a:t>'Google'</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'ABC'</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1997</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2000</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tup2 =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3</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4</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5</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tup3 = (</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'b'</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'c'</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'd'</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93371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3.2.0.3</a:t>
            </a:r>
            <a:r>
              <a:rPr lang="zh-CN" altLang="en-US" b="1" dirty="0">
                <a:solidFill>
                  <a:srgbClr val="354A5D"/>
                </a:solidFill>
                <a:latin typeface="微软雅黑" panose="020B0503020204020204" pitchFamily="34" charset="-122"/>
                <a:ea typeface="微软雅黑" panose="020B0503020204020204" pitchFamily="34" charset="-122"/>
              </a:rPr>
              <a:t>序列类型通用操作</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7C30B4D2-55B1-4943-9BC3-0E981ADBFFBF}"/>
              </a:ext>
            </a:extLst>
          </p:cNvPr>
          <p:cNvGraphicFramePr>
            <a:graphicFrameLocks noGrp="1"/>
          </p:cNvGraphicFramePr>
          <p:nvPr>
            <p:extLst>
              <p:ext uri="{D42A27DB-BD31-4B8C-83A1-F6EECF244321}">
                <p14:modId xmlns:p14="http://schemas.microsoft.com/office/powerpoint/2010/main" val="931757120"/>
              </p:ext>
            </p:extLst>
          </p:nvPr>
        </p:nvGraphicFramePr>
        <p:xfrm>
          <a:off x="1305163" y="2214911"/>
          <a:ext cx="9934336" cy="4345944"/>
        </p:xfrm>
        <a:graphic>
          <a:graphicData uri="http://schemas.openxmlformats.org/drawingml/2006/table">
            <a:tbl>
              <a:tblPr firstRow="1" bandRow="1">
                <a:tableStyleId>{F5AB1C69-6EDB-4FF4-983F-18BD219EF322}</a:tableStyleId>
              </a:tblPr>
              <a:tblGrid>
                <a:gridCol w="1067297">
                  <a:extLst>
                    <a:ext uri="{9D8B030D-6E8A-4147-A177-3AD203B41FA5}">
                      <a16:colId xmlns:a16="http://schemas.microsoft.com/office/drawing/2014/main" val="1227461541"/>
                    </a:ext>
                  </a:extLst>
                </a:gridCol>
                <a:gridCol w="1398165">
                  <a:extLst>
                    <a:ext uri="{9D8B030D-6E8A-4147-A177-3AD203B41FA5}">
                      <a16:colId xmlns:a16="http://schemas.microsoft.com/office/drawing/2014/main" val="459566424"/>
                    </a:ext>
                  </a:extLst>
                </a:gridCol>
                <a:gridCol w="7468874">
                  <a:extLst>
                    <a:ext uri="{9D8B030D-6E8A-4147-A177-3AD203B41FA5}">
                      <a16:colId xmlns:a16="http://schemas.microsoft.com/office/drawing/2014/main" val="3980687261"/>
                    </a:ext>
                  </a:extLst>
                </a:gridCol>
              </a:tblGrid>
              <a:tr h="463233">
                <a:tc>
                  <a:txBody>
                    <a:bodyPr/>
                    <a:lstStyle/>
                    <a:p>
                      <a:pPr algn="ctr"/>
                      <a:r>
                        <a:rPr lang="zh-CN" altLang="en-US" dirty="0"/>
                        <a:t>操作</a:t>
                      </a:r>
                    </a:p>
                  </a:txBody>
                  <a:tcPr/>
                </a:tc>
                <a:tc>
                  <a:txBody>
                    <a:bodyPr/>
                    <a:lstStyle/>
                    <a:p>
                      <a:pPr algn="ctr"/>
                      <a:r>
                        <a:rPr lang="zh-CN" altLang="en-US" dirty="0"/>
                        <a:t>表示</a:t>
                      </a:r>
                    </a:p>
                  </a:txBody>
                  <a:tcPr/>
                </a:tc>
                <a:tc>
                  <a:txBody>
                    <a:bodyPr/>
                    <a:lstStyle/>
                    <a:p>
                      <a:pPr algn="ctr"/>
                      <a:r>
                        <a:rPr lang="zh-CN" altLang="en-US" dirty="0"/>
                        <a:t>意义</a:t>
                      </a:r>
                    </a:p>
                  </a:txBody>
                  <a:tcPr/>
                </a:tc>
                <a:extLst>
                  <a:ext uri="{0D108BD9-81ED-4DB2-BD59-A6C34878D82A}">
                    <a16:rowId xmlns:a16="http://schemas.microsoft.com/office/drawing/2014/main" val="3310137012"/>
                  </a:ext>
                </a:extLst>
              </a:tr>
              <a:tr h="463233">
                <a:tc>
                  <a:txBody>
                    <a:bodyPr/>
                    <a:lstStyle/>
                    <a:p>
                      <a:pPr algn="ctr"/>
                      <a:r>
                        <a:rPr lang="zh-CN" altLang="en-US" dirty="0"/>
                        <a:t>连接</a:t>
                      </a:r>
                    </a:p>
                  </a:txBody>
                  <a:tcPr anchor="ctr"/>
                </a:tc>
                <a:tc>
                  <a:txBody>
                    <a:bodyPr/>
                    <a:lstStyle/>
                    <a:p>
                      <a:pPr algn="l"/>
                      <a:r>
                        <a:rPr lang="en-US" altLang="zh-CN" dirty="0"/>
                        <a:t>a + b</a:t>
                      </a:r>
                      <a:endParaRPr lang="zh-CN" altLang="en-US" dirty="0"/>
                    </a:p>
                  </a:txBody>
                  <a:tcPr anchor="ctr"/>
                </a:tc>
                <a:tc>
                  <a:txBody>
                    <a:bodyPr/>
                    <a:lstStyle/>
                    <a:p>
                      <a:r>
                        <a:rPr lang="zh-CN" altLang="en-US" dirty="0"/>
                        <a:t>连接两个序列</a:t>
                      </a:r>
                      <a:r>
                        <a:rPr lang="en-US" altLang="zh-CN" dirty="0"/>
                        <a:t>a</a:t>
                      </a:r>
                      <a:r>
                        <a:rPr lang="zh-CN" altLang="en-US" dirty="0"/>
                        <a:t>和</a:t>
                      </a:r>
                      <a:r>
                        <a:rPr lang="en-US" altLang="zh-CN" dirty="0"/>
                        <a:t>b</a:t>
                      </a:r>
                      <a:endParaRPr lang="zh-CN" altLang="en-US" dirty="0"/>
                    </a:p>
                  </a:txBody>
                  <a:tcPr/>
                </a:tc>
                <a:extLst>
                  <a:ext uri="{0D108BD9-81ED-4DB2-BD59-A6C34878D82A}">
                    <a16:rowId xmlns:a16="http://schemas.microsoft.com/office/drawing/2014/main" val="996663957"/>
                  </a:ext>
                </a:extLst>
              </a:tr>
              <a:tr h="463233">
                <a:tc>
                  <a:txBody>
                    <a:bodyPr/>
                    <a:lstStyle/>
                    <a:p>
                      <a:pPr algn="ctr"/>
                      <a:r>
                        <a:rPr lang="zh-CN" altLang="en-US" dirty="0"/>
                        <a:t>重复</a:t>
                      </a:r>
                    </a:p>
                  </a:txBody>
                  <a:tcPr anchor="ctr"/>
                </a:tc>
                <a:tc>
                  <a:txBody>
                    <a:bodyPr/>
                    <a:lstStyle/>
                    <a:p>
                      <a:pPr algn="l"/>
                      <a:r>
                        <a:rPr lang="en-US" altLang="zh-CN" dirty="0"/>
                        <a:t>s * n</a:t>
                      </a:r>
                      <a:endParaRPr lang="zh-CN" altLang="en-US" dirty="0"/>
                    </a:p>
                  </a:txBody>
                  <a:tcPr anchor="ctr"/>
                </a:tc>
                <a:tc>
                  <a:txBody>
                    <a:bodyPr/>
                    <a:lstStyle/>
                    <a:p>
                      <a:r>
                        <a:rPr lang="zh-CN" altLang="en-US" dirty="0"/>
                        <a:t>重复序列</a:t>
                      </a:r>
                      <a:r>
                        <a:rPr lang="en-US" altLang="zh-CN" dirty="0"/>
                        <a:t>s</a:t>
                      </a:r>
                      <a:r>
                        <a:rPr lang="zh-CN" altLang="en-US" dirty="0"/>
                        <a:t>一共</a:t>
                      </a:r>
                      <a:r>
                        <a:rPr lang="en-US" altLang="zh-CN" dirty="0"/>
                        <a:t>n</a:t>
                      </a:r>
                      <a:r>
                        <a:rPr lang="zh-CN" altLang="en-US" dirty="0"/>
                        <a:t>次</a:t>
                      </a:r>
                    </a:p>
                  </a:txBody>
                  <a:tcPr/>
                </a:tc>
                <a:extLst>
                  <a:ext uri="{0D108BD9-81ED-4DB2-BD59-A6C34878D82A}">
                    <a16:rowId xmlns:a16="http://schemas.microsoft.com/office/drawing/2014/main" val="2870503727"/>
                  </a:ext>
                </a:extLst>
              </a:tr>
              <a:tr h="463233">
                <a:tc>
                  <a:txBody>
                    <a:bodyPr/>
                    <a:lstStyle/>
                    <a:p>
                      <a:pPr algn="ctr"/>
                      <a:r>
                        <a:rPr lang="zh-CN" altLang="en-US" dirty="0"/>
                        <a:t>索引</a:t>
                      </a:r>
                    </a:p>
                  </a:txBody>
                  <a:tcPr anchor="ctr"/>
                </a:tc>
                <a:tc>
                  <a:txBody>
                    <a:bodyPr/>
                    <a:lstStyle/>
                    <a:p>
                      <a:pPr algn="l"/>
                      <a:r>
                        <a:rPr lang="en-US" altLang="zh-CN" dirty="0"/>
                        <a:t>s[</a:t>
                      </a:r>
                      <a:r>
                        <a:rPr lang="en-US" altLang="zh-CN" dirty="0" err="1"/>
                        <a:t>i</a:t>
                      </a:r>
                      <a:r>
                        <a:rPr lang="en-US" altLang="zh-CN" dirty="0"/>
                        <a:t>]</a:t>
                      </a:r>
                      <a:endParaRPr lang="zh-CN" altLang="en-US" dirty="0"/>
                    </a:p>
                  </a:txBody>
                  <a:tcPr anchor="ctr"/>
                </a:tc>
                <a:tc>
                  <a:txBody>
                    <a:bodyPr/>
                    <a:lstStyle/>
                    <a:p>
                      <a:r>
                        <a:rPr lang="zh-CN" altLang="en-US" dirty="0"/>
                        <a:t>访问序列</a:t>
                      </a:r>
                      <a:r>
                        <a:rPr lang="en-US" altLang="zh-CN" dirty="0"/>
                        <a:t>s</a:t>
                      </a:r>
                      <a:r>
                        <a:rPr lang="zh-CN" altLang="en-US" dirty="0"/>
                        <a:t>索引为</a:t>
                      </a:r>
                      <a:r>
                        <a:rPr lang="en-US" altLang="zh-CN" dirty="0" err="1"/>
                        <a:t>i</a:t>
                      </a:r>
                      <a:r>
                        <a:rPr lang="zh-CN" altLang="en-US" dirty="0"/>
                        <a:t>的元素，索引</a:t>
                      </a:r>
                      <a:r>
                        <a:rPr lang="en-US" altLang="zh-CN" dirty="0"/>
                        <a:t>s</a:t>
                      </a:r>
                      <a:r>
                        <a:rPr lang="zh-CN" altLang="en-US" dirty="0"/>
                        <a:t>从</a:t>
                      </a:r>
                      <a:r>
                        <a:rPr lang="en-US" altLang="zh-CN" dirty="0"/>
                        <a:t>0</a:t>
                      </a:r>
                      <a:r>
                        <a:rPr lang="zh-CN" altLang="en-US" dirty="0"/>
                        <a:t>开始编号，从左到右依次递增；反向从</a:t>
                      </a:r>
                      <a:r>
                        <a:rPr lang="en-US" altLang="zh-CN" dirty="0"/>
                        <a:t>-1</a:t>
                      </a:r>
                      <a:r>
                        <a:rPr lang="zh-CN" altLang="en-US" dirty="0"/>
                        <a:t>开始，从右往左依次递减</a:t>
                      </a:r>
                    </a:p>
                  </a:txBody>
                  <a:tcPr/>
                </a:tc>
                <a:extLst>
                  <a:ext uri="{0D108BD9-81ED-4DB2-BD59-A6C34878D82A}">
                    <a16:rowId xmlns:a16="http://schemas.microsoft.com/office/drawing/2014/main" val="2677127380"/>
                  </a:ext>
                </a:extLst>
              </a:tr>
              <a:tr h="463233">
                <a:tc rowSpan="5">
                  <a:txBody>
                    <a:bodyPr/>
                    <a:lstStyle/>
                    <a:p>
                      <a:pPr algn="ctr"/>
                      <a:r>
                        <a:rPr lang="zh-CN" altLang="en-US" dirty="0"/>
                        <a:t>切片</a:t>
                      </a:r>
                    </a:p>
                  </a:txBody>
                  <a:tcPr anchor="ctr"/>
                </a:tc>
                <a:tc>
                  <a:txBody>
                    <a:bodyPr/>
                    <a:lstStyle/>
                    <a:p>
                      <a:pPr algn="l"/>
                      <a:r>
                        <a:rPr lang="en-US" altLang="zh-CN" dirty="0"/>
                        <a:t>s[</a:t>
                      </a:r>
                      <a:r>
                        <a:rPr lang="en-US" altLang="zh-CN" dirty="0" err="1"/>
                        <a:t>i</a:t>
                      </a:r>
                      <a:r>
                        <a:rPr lang="en-US" altLang="zh-CN" dirty="0"/>
                        <a:t>: j]</a:t>
                      </a:r>
                      <a:endParaRPr lang="zh-CN" altLang="en-US" dirty="0"/>
                    </a:p>
                  </a:txBody>
                  <a:tcPr anchor="ctr"/>
                </a:tc>
                <a:tc>
                  <a:txBody>
                    <a:bodyPr/>
                    <a:lstStyle/>
                    <a:p>
                      <a:r>
                        <a:rPr lang="zh-CN" altLang="en-US" dirty="0"/>
                        <a:t>截取序列</a:t>
                      </a:r>
                      <a:r>
                        <a:rPr lang="en-US" altLang="zh-CN" dirty="0"/>
                        <a:t>s</a:t>
                      </a:r>
                      <a:r>
                        <a:rPr lang="zh-CN" altLang="en-US" dirty="0"/>
                        <a:t>索引从</a:t>
                      </a:r>
                      <a:r>
                        <a:rPr lang="en-US" altLang="zh-CN" dirty="0" err="1"/>
                        <a:t>i</a:t>
                      </a:r>
                      <a:r>
                        <a:rPr lang="zh-CN" altLang="en-US" dirty="0"/>
                        <a:t>到</a:t>
                      </a:r>
                      <a:r>
                        <a:rPr lang="en-US" altLang="zh-CN" dirty="0"/>
                        <a:t>j</a:t>
                      </a:r>
                      <a:r>
                        <a:rPr lang="zh-CN" altLang="en-US" dirty="0"/>
                        <a:t>的部分，但不包括</a:t>
                      </a:r>
                      <a:r>
                        <a:rPr lang="en-US" altLang="zh-CN" dirty="0"/>
                        <a:t>j</a:t>
                      </a:r>
                      <a:endParaRPr lang="zh-CN" altLang="en-US" dirty="0"/>
                    </a:p>
                  </a:txBody>
                  <a:tcPr/>
                </a:tc>
                <a:extLst>
                  <a:ext uri="{0D108BD9-81ED-4DB2-BD59-A6C34878D82A}">
                    <a16:rowId xmlns:a16="http://schemas.microsoft.com/office/drawing/2014/main" val="959890381"/>
                  </a:ext>
                </a:extLst>
              </a:tr>
              <a:tr h="463233">
                <a:tc vMerge="1">
                  <a:txBody>
                    <a:bodyPr/>
                    <a:lstStyle/>
                    <a:p>
                      <a:endParaRPr lang="zh-CN" altLang="en-US" dirty="0"/>
                    </a:p>
                  </a:txBody>
                  <a:tcPr/>
                </a:tc>
                <a:tc>
                  <a:txBody>
                    <a:bodyPr/>
                    <a:lstStyle/>
                    <a:p>
                      <a:pPr algn="l"/>
                      <a:r>
                        <a:rPr lang="en-US" altLang="zh-CN" dirty="0"/>
                        <a:t>s[:]</a:t>
                      </a:r>
                      <a:endParaRPr lang="zh-CN" altLang="en-US" dirty="0"/>
                    </a:p>
                  </a:txBody>
                  <a:tcPr anchor="ctr"/>
                </a:tc>
                <a:tc>
                  <a:txBody>
                    <a:bodyPr/>
                    <a:lstStyle/>
                    <a:p>
                      <a:r>
                        <a:rPr lang="zh-CN" altLang="en-US" dirty="0"/>
                        <a:t>截取序列</a:t>
                      </a:r>
                      <a:r>
                        <a:rPr lang="en-US" altLang="zh-CN" dirty="0"/>
                        <a:t>s</a:t>
                      </a:r>
                      <a:r>
                        <a:rPr lang="zh-CN" altLang="en-US" dirty="0"/>
                        <a:t>全部，相当于创建了</a:t>
                      </a:r>
                      <a:r>
                        <a:rPr lang="en-US" altLang="zh-CN" dirty="0"/>
                        <a:t>s</a:t>
                      </a:r>
                      <a:r>
                        <a:rPr lang="zh-CN" altLang="en-US" dirty="0"/>
                        <a:t>的一个副本</a:t>
                      </a:r>
                    </a:p>
                  </a:txBody>
                  <a:tcPr/>
                </a:tc>
                <a:extLst>
                  <a:ext uri="{0D108BD9-81ED-4DB2-BD59-A6C34878D82A}">
                    <a16:rowId xmlns:a16="http://schemas.microsoft.com/office/drawing/2014/main" val="1051707920"/>
                  </a:ext>
                </a:extLst>
              </a:tr>
              <a:tr h="463233">
                <a:tc vMerge="1">
                  <a:txBody>
                    <a:bodyPr/>
                    <a:lstStyle/>
                    <a:p>
                      <a:endParaRPr lang="zh-CN" altLang="en-US" dirty="0"/>
                    </a:p>
                  </a:txBody>
                  <a:tcPr/>
                </a:tc>
                <a:tc>
                  <a:txBody>
                    <a:bodyPr/>
                    <a:lstStyle/>
                    <a:p>
                      <a:pPr algn="l"/>
                      <a:r>
                        <a:rPr lang="en-US" altLang="zh-CN" dirty="0"/>
                        <a:t>s[</a:t>
                      </a:r>
                      <a:r>
                        <a:rPr lang="en-US" altLang="zh-CN" dirty="0" err="1"/>
                        <a:t>i</a:t>
                      </a:r>
                      <a:r>
                        <a:rPr lang="en-US" altLang="zh-CN" dirty="0"/>
                        <a:t>:]</a:t>
                      </a:r>
                      <a:endParaRPr lang="zh-CN" altLang="en-US" dirty="0"/>
                    </a:p>
                  </a:txBody>
                  <a:tcPr anchor="ctr"/>
                </a:tc>
                <a:tc>
                  <a:txBody>
                    <a:bodyPr/>
                    <a:lstStyle/>
                    <a:p>
                      <a:r>
                        <a:rPr lang="zh-CN" altLang="en-US" dirty="0"/>
                        <a:t>截取序列</a:t>
                      </a:r>
                      <a:r>
                        <a:rPr lang="en-US" altLang="zh-CN" dirty="0"/>
                        <a:t>s</a:t>
                      </a:r>
                      <a:r>
                        <a:rPr lang="zh-CN" altLang="en-US" dirty="0"/>
                        <a:t>，从索引为</a:t>
                      </a:r>
                      <a:r>
                        <a:rPr lang="en-US" altLang="zh-CN" dirty="0" err="1"/>
                        <a:t>i</a:t>
                      </a:r>
                      <a:r>
                        <a:rPr lang="zh-CN" altLang="en-US" dirty="0"/>
                        <a:t>的元素开始一直到末尾</a:t>
                      </a:r>
                    </a:p>
                  </a:txBody>
                  <a:tcPr/>
                </a:tc>
                <a:extLst>
                  <a:ext uri="{0D108BD9-81ED-4DB2-BD59-A6C34878D82A}">
                    <a16:rowId xmlns:a16="http://schemas.microsoft.com/office/drawing/2014/main" val="2889054523"/>
                  </a:ext>
                </a:extLst>
              </a:tr>
              <a:tr h="463233">
                <a:tc vMerge="1">
                  <a:txBody>
                    <a:bodyPr/>
                    <a:lstStyle/>
                    <a:p>
                      <a:endParaRPr lang="zh-CN" altLang="en-US" dirty="0"/>
                    </a:p>
                  </a:txBody>
                  <a:tcPr/>
                </a:tc>
                <a:tc>
                  <a:txBody>
                    <a:bodyPr/>
                    <a:lstStyle/>
                    <a:p>
                      <a:pPr algn="l"/>
                      <a:r>
                        <a:rPr lang="en-US" altLang="zh-CN" dirty="0"/>
                        <a:t>s[: j]</a:t>
                      </a:r>
                      <a:endParaRPr lang="zh-CN" altLang="en-US" dirty="0"/>
                    </a:p>
                  </a:txBody>
                  <a:tcPr anchor="ctr"/>
                </a:tc>
                <a:tc>
                  <a:txBody>
                    <a:bodyPr/>
                    <a:lstStyle/>
                    <a:p>
                      <a:r>
                        <a:rPr lang="zh-CN" altLang="en-US" dirty="0"/>
                        <a:t>截取序列</a:t>
                      </a:r>
                      <a:r>
                        <a:rPr lang="en-US" altLang="zh-CN" dirty="0"/>
                        <a:t>s</a:t>
                      </a:r>
                      <a:r>
                        <a:rPr lang="zh-CN" altLang="en-US" dirty="0"/>
                        <a:t>，从开始到索引为</a:t>
                      </a:r>
                      <a:r>
                        <a:rPr lang="en-US" altLang="zh-CN" dirty="0"/>
                        <a:t>j</a:t>
                      </a:r>
                      <a:r>
                        <a:rPr lang="zh-CN" altLang="en-US" dirty="0"/>
                        <a:t>的部分</a:t>
                      </a:r>
                    </a:p>
                  </a:txBody>
                  <a:tcPr/>
                </a:tc>
                <a:extLst>
                  <a:ext uri="{0D108BD9-81ED-4DB2-BD59-A6C34878D82A}">
                    <a16:rowId xmlns:a16="http://schemas.microsoft.com/office/drawing/2014/main" val="623523372"/>
                  </a:ext>
                </a:extLst>
              </a:tr>
              <a:tr h="463233">
                <a:tc vMerge="1">
                  <a:txBody>
                    <a:bodyPr/>
                    <a:lstStyle/>
                    <a:p>
                      <a:endParaRPr lang="zh-CN" altLang="en-US" dirty="0"/>
                    </a:p>
                  </a:txBody>
                  <a:tcPr/>
                </a:tc>
                <a:tc>
                  <a:txBody>
                    <a:bodyPr/>
                    <a:lstStyle/>
                    <a:p>
                      <a:pPr algn="l"/>
                      <a:r>
                        <a:rPr lang="en-US" altLang="zh-CN" dirty="0"/>
                        <a:t>s[</a:t>
                      </a:r>
                      <a:r>
                        <a:rPr lang="en-US" altLang="zh-CN" dirty="0" err="1"/>
                        <a:t>i</a:t>
                      </a:r>
                      <a:r>
                        <a:rPr lang="en-US" altLang="zh-CN" dirty="0"/>
                        <a:t>: j: k]</a:t>
                      </a:r>
                      <a:endParaRPr lang="zh-CN" altLang="en-US" dirty="0"/>
                    </a:p>
                  </a:txBody>
                  <a:tcPr anchor="ctr"/>
                </a:tc>
                <a:tc>
                  <a:txBody>
                    <a:bodyPr/>
                    <a:lstStyle/>
                    <a:p>
                      <a:r>
                        <a:rPr lang="zh-CN" altLang="en-US" dirty="0"/>
                        <a:t>截取序列</a:t>
                      </a:r>
                      <a:r>
                        <a:rPr lang="en-US" altLang="zh-CN" dirty="0"/>
                        <a:t>s</a:t>
                      </a:r>
                      <a:r>
                        <a:rPr lang="zh-CN" altLang="en-US" dirty="0"/>
                        <a:t>索引从</a:t>
                      </a:r>
                      <a:r>
                        <a:rPr lang="en-US" altLang="zh-CN" dirty="0" err="1"/>
                        <a:t>i</a:t>
                      </a:r>
                      <a:r>
                        <a:rPr lang="zh-CN" altLang="en-US" dirty="0"/>
                        <a:t>到</a:t>
                      </a:r>
                      <a:r>
                        <a:rPr lang="en-US" altLang="zh-CN" dirty="0"/>
                        <a:t>j</a:t>
                      </a:r>
                      <a:r>
                        <a:rPr lang="zh-CN" altLang="en-US" dirty="0"/>
                        <a:t>的部分，不包括</a:t>
                      </a:r>
                      <a:r>
                        <a:rPr lang="en-US" altLang="zh-CN" dirty="0"/>
                        <a:t>j</a:t>
                      </a:r>
                      <a:r>
                        <a:rPr lang="zh-CN" altLang="en-US" dirty="0"/>
                        <a:t>，步长为</a:t>
                      </a:r>
                      <a:r>
                        <a:rPr lang="en-US" altLang="zh-CN" dirty="0"/>
                        <a:t>k</a:t>
                      </a:r>
                      <a:endParaRPr lang="zh-CN" altLang="en-US" dirty="0"/>
                    </a:p>
                  </a:txBody>
                  <a:tcPr/>
                </a:tc>
                <a:extLst>
                  <a:ext uri="{0D108BD9-81ED-4DB2-BD59-A6C34878D82A}">
                    <a16:rowId xmlns:a16="http://schemas.microsoft.com/office/drawing/2014/main" val="776302484"/>
                  </a:ext>
                </a:extLst>
              </a:tr>
            </a:tbl>
          </a:graphicData>
        </a:graphic>
      </p:graphicFrame>
    </p:spTree>
    <p:extLst>
      <p:ext uri="{BB962C8B-B14F-4D97-AF65-F5344CB8AC3E}">
        <p14:creationId xmlns:p14="http://schemas.microsoft.com/office/powerpoint/2010/main" val="38030521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3.2.0.4</a:t>
            </a:r>
            <a:r>
              <a:rPr lang="zh-CN" altLang="en-US" b="1" dirty="0">
                <a:solidFill>
                  <a:srgbClr val="354A5D"/>
                </a:solidFill>
                <a:latin typeface="微软雅黑" panose="020B0503020204020204" pitchFamily="34" charset="-122"/>
                <a:ea typeface="微软雅黑" panose="020B0503020204020204" pitchFamily="34" charset="-122"/>
              </a:rPr>
              <a:t>序列类型通用函数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B6B80448-1C06-4F83-99C5-C0A80186F21A}"/>
              </a:ext>
            </a:extLst>
          </p:cNvPr>
          <p:cNvGraphicFramePr>
            <a:graphicFrameLocks noGrp="1"/>
          </p:cNvGraphicFramePr>
          <p:nvPr>
            <p:extLst>
              <p:ext uri="{D42A27DB-BD31-4B8C-83A1-F6EECF244321}">
                <p14:modId xmlns:p14="http://schemas.microsoft.com/office/powerpoint/2010/main" val="365647695"/>
              </p:ext>
            </p:extLst>
          </p:nvPr>
        </p:nvGraphicFramePr>
        <p:xfrm>
          <a:off x="1305165" y="2330352"/>
          <a:ext cx="9934336" cy="1854200"/>
        </p:xfrm>
        <a:graphic>
          <a:graphicData uri="http://schemas.openxmlformats.org/drawingml/2006/table">
            <a:tbl>
              <a:tblPr firstRow="1" bandRow="1">
                <a:tableStyleId>{F5AB1C69-6EDB-4FF4-983F-18BD219EF322}</a:tableStyleId>
              </a:tblPr>
              <a:tblGrid>
                <a:gridCol w="808861">
                  <a:extLst>
                    <a:ext uri="{9D8B030D-6E8A-4147-A177-3AD203B41FA5}">
                      <a16:colId xmlns:a16="http://schemas.microsoft.com/office/drawing/2014/main" val="593179460"/>
                    </a:ext>
                  </a:extLst>
                </a:gridCol>
                <a:gridCol w="1283515">
                  <a:extLst>
                    <a:ext uri="{9D8B030D-6E8A-4147-A177-3AD203B41FA5}">
                      <a16:colId xmlns:a16="http://schemas.microsoft.com/office/drawing/2014/main" val="3105928754"/>
                    </a:ext>
                  </a:extLst>
                </a:gridCol>
                <a:gridCol w="3976382">
                  <a:extLst>
                    <a:ext uri="{9D8B030D-6E8A-4147-A177-3AD203B41FA5}">
                      <a16:colId xmlns:a16="http://schemas.microsoft.com/office/drawing/2014/main" val="1180030267"/>
                    </a:ext>
                  </a:extLst>
                </a:gridCol>
                <a:gridCol w="3865578">
                  <a:extLst>
                    <a:ext uri="{9D8B030D-6E8A-4147-A177-3AD203B41FA5}">
                      <a16:colId xmlns:a16="http://schemas.microsoft.com/office/drawing/2014/main" val="3151316054"/>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功能</a:t>
                      </a:r>
                    </a:p>
                  </a:txBody>
                  <a:tcPr/>
                </a:tc>
                <a:tc>
                  <a:txBody>
                    <a:bodyPr/>
                    <a:lstStyle/>
                    <a:p>
                      <a:pPr algn="ctr"/>
                      <a:r>
                        <a:rPr lang="zh-CN" altLang="en-US" dirty="0"/>
                        <a:t>返回值</a:t>
                      </a:r>
                    </a:p>
                  </a:txBody>
                  <a:tcPr/>
                </a:tc>
                <a:extLst>
                  <a:ext uri="{0D108BD9-81ED-4DB2-BD59-A6C34878D82A}">
                    <a16:rowId xmlns:a16="http://schemas.microsoft.com/office/drawing/2014/main" val="3980319913"/>
                  </a:ext>
                </a:extLst>
              </a:tr>
              <a:tr h="370840">
                <a:tc>
                  <a:txBody>
                    <a:bodyPr/>
                    <a:lstStyle/>
                    <a:p>
                      <a:r>
                        <a:rPr lang="en-US" altLang="zh-CN" b="1" dirty="0" err="1">
                          <a:solidFill>
                            <a:schemeClr val="accent2">
                              <a:lumMod val="75000"/>
                            </a:schemeClr>
                          </a:solidFill>
                        </a:rPr>
                        <a:t>len</a:t>
                      </a:r>
                      <a:r>
                        <a:rPr lang="en-US" altLang="zh-CN" b="1" dirty="0">
                          <a:solidFill>
                            <a:schemeClr val="accent2">
                              <a:lumMod val="75000"/>
                            </a:schemeClr>
                          </a:solidFill>
                        </a:rPr>
                        <a:t>(x)</a:t>
                      </a:r>
                      <a:endParaRPr lang="zh-CN" altLang="en-US" b="1" dirty="0">
                        <a:solidFill>
                          <a:schemeClr val="accent2">
                            <a:lumMod val="75000"/>
                          </a:schemeClr>
                        </a:solidFill>
                      </a:endParaRPr>
                    </a:p>
                  </a:txBody>
                  <a:tcPr/>
                </a:tc>
                <a:tc rowSpan="4">
                  <a:txBody>
                    <a:bodyPr/>
                    <a:lstStyle/>
                    <a:p>
                      <a:r>
                        <a:rPr lang="en-US" altLang="zh-CN" dirty="0"/>
                        <a:t>x:</a:t>
                      </a:r>
                      <a:r>
                        <a:rPr lang="zh-CN" altLang="en-US" dirty="0"/>
                        <a:t>一个序列</a:t>
                      </a:r>
                    </a:p>
                  </a:txBody>
                  <a:tcPr anchor="ctr"/>
                </a:tc>
                <a:tc>
                  <a:txBody>
                    <a:bodyPr/>
                    <a:lstStyle/>
                    <a:p>
                      <a:r>
                        <a:rPr lang="zh-CN" altLang="en-US" sz="1600" dirty="0"/>
                        <a:t>获取序列长度，也用于元组、集合和字典</a:t>
                      </a:r>
                    </a:p>
                  </a:txBody>
                  <a:tcPr/>
                </a:tc>
                <a:tc>
                  <a:txBody>
                    <a:bodyPr/>
                    <a:lstStyle/>
                    <a:p>
                      <a:r>
                        <a:rPr lang="zh-CN" altLang="en-US" dirty="0"/>
                        <a:t>序列</a:t>
                      </a:r>
                      <a:r>
                        <a:rPr lang="en-US" altLang="zh-CN" dirty="0"/>
                        <a:t>x</a:t>
                      </a:r>
                      <a:r>
                        <a:rPr lang="zh-CN" altLang="en-US" dirty="0"/>
                        <a:t>的长度，类型为</a:t>
                      </a:r>
                      <a:r>
                        <a:rPr lang="en-US" altLang="zh-CN" dirty="0"/>
                        <a:t>int</a:t>
                      </a:r>
                      <a:endParaRPr lang="zh-CN" altLang="en-US" dirty="0"/>
                    </a:p>
                  </a:txBody>
                  <a:tcPr/>
                </a:tc>
                <a:extLst>
                  <a:ext uri="{0D108BD9-81ED-4DB2-BD59-A6C34878D82A}">
                    <a16:rowId xmlns:a16="http://schemas.microsoft.com/office/drawing/2014/main" val="2046517672"/>
                  </a:ext>
                </a:extLst>
              </a:tr>
              <a:tr h="370840">
                <a:tc>
                  <a:txBody>
                    <a:bodyPr/>
                    <a:lstStyle/>
                    <a:p>
                      <a:r>
                        <a:rPr lang="en-US" altLang="zh-CN" dirty="0"/>
                        <a:t>sum(x)</a:t>
                      </a:r>
                      <a:endParaRPr lang="zh-CN" altLang="en-US" dirty="0"/>
                    </a:p>
                  </a:txBody>
                  <a:tcPr/>
                </a:tc>
                <a:tc vMerge="1">
                  <a:txBody>
                    <a:bodyPr/>
                    <a:lstStyle/>
                    <a:p>
                      <a:endParaRPr lang="zh-CN" altLang="en-US" dirty="0"/>
                    </a:p>
                  </a:txBody>
                  <a:tcPr/>
                </a:tc>
                <a:tc>
                  <a:txBody>
                    <a:bodyPr/>
                    <a:lstStyle/>
                    <a:p>
                      <a:r>
                        <a:rPr lang="zh-CN" altLang="en-US" dirty="0"/>
                        <a:t>获取序列元素之和，不适用于字符串</a:t>
                      </a:r>
                    </a:p>
                  </a:txBody>
                  <a:tcPr/>
                </a:tc>
                <a:tc>
                  <a:txBody>
                    <a:bodyPr/>
                    <a:lstStyle/>
                    <a:p>
                      <a:r>
                        <a:rPr lang="zh-CN" altLang="en-US" dirty="0"/>
                        <a:t>序列</a:t>
                      </a:r>
                      <a:r>
                        <a:rPr lang="en-US" altLang="zh-CN" dirty="0"/>
                        <a:t>x</a:t>
                      </a:r>
                      <a:r>
                        <a:rPr lang="zh-CN" altLang="en-US" dirty="0"/>
                        <a:t>元素之和，类型为</a:t>
                      </a:r>
                      <a:r>
                        <a:rPr lang="en-US" altLang="zh-CN" dirty="0"/>
                        <a:t>int</a:t>
                      </a:r>
                      <a:endParaRPr lang="zh-CN" altLang="en-US" dirty="0"/>
                    </a:p>
                  </a:txBody>
                  <a:tcPr/>
                </a:tc>
                <a:extLst>
                  <a:ext uri="{0D108BD9-81ED-4DB2-BD59-A6C34878D82A}">
                    <a16:rowId xmlns:a16="http://schemas.microsoft.com/office/drawing/2014/main" val="675555498"/>
                  </a:ext>
                </a:extLst>
              </a:tr>
              <a:tr h="370840">
                <a:tc>
                  <a:txBody>
                    <a:bodyPr/>
                    <a:lstStyle/>
                    <a:p>
                      <a:r>
                        <a:rPr lang="en-US" altLang="zh-CN" dirty="0"/>
                        <a:t>min(x)</a:t>
                      </a:r>
                      <a:endParaRPr lang="zh-CN" altLang="en-US" dirty="0"/>
                    </a:p>
                  </a:txBody>
                  <a:tcPr/>
                </a:tc>
                <a:tc vMerge="1">
                  <a:txBody>
                    <a:bodyPr/>
                    <a:lstStyle/>
                    <a:p>
                      <a:endParaRPr lang="zh-CN" altLang="en-US" dirty="0"/>
                    </a:p>
                  </a:txBody>
                  <a:tcPr/>
                </a:tc>
                <a:tc>
                  <a:txBody>
                    <a:bodyPr/>
                    <a:lstStyle/>
                    <a:p>
                      <a:r>
                        <a:rPr lang="zh-CN" altLang="en-US" dirty="0"/>
                        <a:t>获取序列元素最小值</a:t>
                      </a:r>
                    </a:p>
                  </a:txBody>
                  <a:tcPr/>
                </a:tc>
                <a:tc>
                  <a:txBody>
                    <a:bodyPr/>
                    <a:lstStyle/>
                    <a:p>
                      <a:r>
                        <a:rPr lang="zh-CN" altLang="en-US" dirty="0"/>
                        <a:t>序列</a:t>
                      </a:r>
                      <a:r>
                        <a:rPr lang="en-US" altLang="zh-CN" dirty="0"/>
                        <a:t>x</a:t>
                      </a:r>
                      <a:r>
                        <a:rPr lang="zh-CN" altLang="en-US" dirty="0"/>
                        <a:t>所有元素最小值，类型为</a:t>
                      </a:r>
                      <a:r>
                        <a:rPr lang="en-US" altLang="zh-CN" dirty="0"/>
                        <a:t>object</a:t>
                      </a:r>
                      <a:endParaRPr lang="zh-CN" altLang="en-US" dirty="0"/>
                    </a:p>
                  </a:txBody>
                  <a:tcPr/>
                </a:tc>
                <a:extLst>
                  <a:ext uri="{0D108BD9-81ED-4DB2-BD59-A6C34878D82A}">
                    <a16:rowId xmlns:a16="http://schemas.microsoft.com/office/drawing/2014/main" val="1179911063"/>
                  </a:ext>
                </a:extLst>
              </a:tr>
              <a:tr h="370840">
                <a:tc>
                  <a:txBody>
                    <a:bodyPr/>
                    <a:lstStyle/>
                    <a:p>
                      <a:r>
                        <a:rPr lang="en-US" altLang="zh-CN" dirty="0"/>
                        <a:t>max(x)</a:t>
                      </a:r>
                      <a:endParaRPr lang="zh-CN" altLang="en-US" dirty="0"/>
                    </a:p>
                  </a:txBody>
                  <a:tcPr/>
                </a:tc>
                <a:tc vMerge="1">
                  <a:txBody>
                    <a:bodyPr/>
                    <a:lstStyle/>
                    <a:p>
                      <a:endParaRPr lang="zh-CN" altLang="en-US" dirty="0"/>
                    </a:p>
                  </a:txBody>
                  <a:tcPr/>
                </a:tc>
                <a:tc>
                  <a:txBody>
                    <a:bodyPr/>
                    <a:lstStyle/>
                    <a:p>
                      <a:r>
                        <a:rPr lang="zh-CN" altLang="en-US" dirty="0"/>
                        <a:t>获取序列元素最大值</a:t>
                      </a:r>
                    </a:p>
                  </a:txBody>
                  <a:tcPr/>
                </a:tc>
                <a:tc>
                  <a:txBody>
                    <a:bodyPr/>
                    <a:lstStyle/>
                    <a:p>
                      <a:r>
                        <a:rPr lang="zh-CN" altLang="en-US" dirty="0"/>
                        <a:t>序列</a:t>
                      </a:r>
                      <a:r>
                        <a:rPr lang="en-US" altLang="zh-CN" dirty="0"/>
                        <a:t>x</a:t>
                      </a:r>
                      <a:r>
                        <a:rPr lang="zh-CN" altLang="en-US" dirty="0"/>
                        <a:t>所有元素最大值，类型为</a:t>
                      </a:r>
                      <a:r>
                        <a:rPr lang="en-US" altLang="zh-CN" dirty="0"/>
                        <a:t>object</a:t>
                      </a:r>
                      <a:endParaRPr lang="zh-CN" altLang="en-US" dirty="0"/>
                    </a:p>
                  </a:txBody>
                  <a:tcPr/>
                </a:tc>
                <a:extLst>
                  <a:ext uri="{0D108BD9-81ED-4DB2-BD59-A6C34878D82A}">
                    <a16:rowId xmlns:a16="http://schemas.microsoft.com/office/drawing/2014/main" val="1037608692"/>
                  </a:ext>
                </a:extLst>
              </a:tr>
            </a:tbl>
          </a:graphicData>
        </a:graphic>
      </p:graphicFrame>
    </p:spTree>
    <p:extLst>
      <p:ext uri="{BB962C8B-B14F-4D97-AF65-F5344CB8AC3E}">
        <p14:creationId xmlns:p14="http://schemas.microsoft.com/office/powerpoint/2010/main" val="4739294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3.2.0.5</a:t>
            </a:r>
            <a:r>
              <a:rPr lang="zh-CN" altLang="en-US" b="1" dirty="0">
                <a:solidFill>
                  <a:srgbClr val="354A5D"/>
                </a:solidFill>
                <a:latin typeface="微软雅黑" panose="020B0503020204020204" pitchFamily="34" charset="-122"/>
                <a:ea typeface="微软雅黑" panose="020B0503020204020204" pitchFamily="34" charset="-122"/>
              </a:rPr>
              <a:t>序列类型通用方法</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53964F47-4825-4F10-A4DB-9948386BC403}"/>
              </a:ext>
            </a:extLst>
          </p:cNvPr>
          <p:cNvGraphicFramePr>
            <a:graphicFrameLocks noGrp="1"/>
          </p:cNvGraphicFramePr>
          <p:nvPr>
            <p:extLst>
              <p:ext uri="{D42A27DB-BD31-4B8C-83A1-F6EECF244321}">
                <p14:modId xmlns:p14="http://schemas.microsoft.com/office/powerpoint/2010/main" val="2925380625"/>
              </p:ext>
            </p:extLst>
          </p:nvPr>
        </p:nvGraphicFramePr>
        <p:xfrm>
          <a:off x="1305164" y="2316480"/>
          <a:ext cx="9934336" cy="1651000"/>
        </p:xfrm>
        <a:graphic>
          <a:graphicData uri="http://schemas.openxmlformats.org/drawingml/2006/table">
            <a:tbl>
              <a:tblPr firstRow="1" bandRow="1">
                <a:tableStyleId>{F5AB1C69-6EDB-4FF4-983F-18BD219EF322}</a:tableStyleId>
              </a:tblPr>
              <a:tblGrid>
                <a:gridCol w="1133236">
                  <a:extLst>
                    <a:ext uri="{9D8B030D-6E8A-4147-A177-3AD203B41FA5}">
                      <a16:colId xmlns:a16="http://schemas.microsoft.com/office/drawing/2014/main" val="3410734439"/>
                    </a:ext>
                  </a:extLst>
                </a:gridCol>
                <a:gridCol w="3031222">
                  <a:extLst>
                    <a:ext uri="{9D8B030D-6E8A-4147-A177-3AD203B41FA5}">
                      <a16:colId xmlns:a16="http://schemas.microsoft.com/office/drawing/2014/main" val="1243774130"/>
                    </a:ext>
                  </a:extLst>
                </a:gridCol>
                <a:gridCol w="3179428">
                  <a:extLst>
                    <a:ext uri="{9D8B030D-6E8A-4147-A177-3AD203B41FA5}">
                      <a16:colId xmlns:a16="http://schemas.microsoft.com/office/drawing/2014/main" val="2438270193"/>
                    </a:ext>
                  </a:extLst>
                </a:gridCol>
                <a:gridCol w="2590450">
                  <a:extLst>
                    <a:ext uri="{9D8B030D-6E8A-4147-A177-3AD203B41FA5}">
                      <a16:colId xmlns:a16="http://schemas.microsoft.com/office/drawing/2014/main" val="1230798377"/>
                    </a:ext>
                  </a:extLst>
                </a:gridCol>
              </a:tblGrid>
              <a:tr h="370840">
                <a:tc>
                  <a:txBody>
                    <a:bodyPr/>
                    <a:lstStyle/>
                    <a:p>
                      <a:pPr algn="ctr"/>
                      <a:r>
                        <a:rPr lang="zh-CN" altLang="en-US" dirty="0"/>
                        <a:t>方法</a:t>
                      </a:r>
                    </a:p>
                  </a:txBody>
                  <a:tcPr/>
                </a:tc>
                <a:tc>
                  <a:txBody>
                    <a:bodyPr/>
                    <a:lstStyle/>
                    <a:p>
                      <a:pPr algn="ctr"/>
                      <a:r>
                        <a:rPr lang="zh-CN" altLang="en-US" dirty="0"/>
                        <a:t>参数</a:t>
                      </a:r>
                    </a:p>
                  </a:txBody>
                  <a:tcPr/>
                </a:tc>
                <a:tc>
                  <a:txBody>
                    <a:bodyPr/>
                    <a:lstStyle/>
                    <a:p>
                      <a:pPr algn="ctr"/>
                      <a:r>
                        <a:rPr lang="zh-CN" altLang="en-US" dirty="0"/>
                        <a:t>功能</a:t>
                      </a:r>
                    </a:p>
                  </a:txBody>
                  <a:tcPr/>
                </a:tc>
                <a:tc>
                  <a:txBody>
                    <a:bodyPr/>
                    <a:lstStyle/>
                    <a:p>
                      <a:pPr algn="ctr"/>
                      <a:r>
                        <a:rPr lang="zh-CN" altLang="en-US" dirty="0"/>
                        <a:t>返回值</a:t>
                      </a:r>
                    </a:p>
                  </a:txBody>
                  <a:tcPr/>
                </a:tc>
                <a:extLst>
                  <a:ext uri="{0D108BD9-81ED-4DB2-BD59-A6C34878D82A}">
                    <a16:rowId xmlns:a16="http://schemas.microsoft.com/office/drawing/2014/main" val="2927852103"/>
                  </a:ext>
                </a:extLst>
              </a:tr>
              <a:tr h="370840">
                <a:tc>
                  <a:txBody>
                    <a:bodyPr/>
                    <a:lstStyle/>
                    <a:p>
                      <a:r>
                        <a:rPr lang="en-US" altLang="zh-CN" dirty="0" err="1"/>
                        <a:t>s.index</a:t>
                      </a:r>
                      <a:r>
                        <a:rPr lang="en-US" altLang="zh-CN" dirty="0"/>
                        <a:t>(</a:t>
                      </a:r>
                      <a:r>
                        <a:rPr lang="en-US" altLang="zh-CN" dirty="0" err="1"/>
                        <a:t>i</a:t>
                      </a:r>
                      <a:r>
                        <a:rPr lang="en-US" altLang="zh-CN" dirty="0"/>
                        <a:t>)</a:t>
                      </a:r>
                      <a:endParaRPr lang="zh-CN" altLang="en-US" dirty="0"/>
                    </a:p>
                  </a:txBody>
                  <a:tcPr anchor="ctr"/>
                </a:tc>
                <a:tc>
                  <a:txBody>
                    <a:bodyPr/>
                    <a:lstStyle/>
                    <a:p>
                      <a:r>
                        <a:rPr lang="en-US" altLang="zh-CN" dirty="0" err="1"/>
                        <a:t>i</a:t>
                      </a:r>
                      <a:r>
                        <a:rPr lang="zh-CN" altLang="en-US" dirty="0"/>
                        <a:t>：索引，类型为</a:t>
                      </a:r>
                      <a:r>
                        <a:rPr lang="en-US" altLang="zh-CN" dirty="0"/>
                        <a:t>int</a:t>
                      </a:r>
                      <a:endParaRPr lang="zh-CN" altLang="en-US" dirty="0"/>
                    </a:p>
                  </a:txBody>
                  <a:tcPr anchor="ctr"/>
                </a:tc>
                <a:tc>
                  <a:txBody>
                    <a:bodyPr/>
                    <a:lstStyle/>
                    <a:p>
                      <a:r>
                        <a:rPr lang="zh-CN" altLang="en-US" dirty="0"/>
                        <a:t>获取序列</a:t>
                      </a:r>
                      <a:r>
                        <a:rPr lang="en-US" altLang="zh-CN" dirty="0"/>
                        <a:t>s</a:t>
                      </a:r>
                      <a:r>
                        <a:rPr lang="zh-CN" altLang="en-US" dirty="0"/>
                        <a:t>中索引为</a:t>
                      </a:r>
                      <a:r>
                        <a:rPr lang="en-US" altLang="zh-CN" dirty="0" err="1"/>
                        <a:t>i</a:t>
                      </a:r>
                      <a:r>
                        <a:rPr lang="zh-CN" altLang="en-US" dirty="0"/>
                        <a:t>的元素</a:t>
                      </a:r>
                    </a:p>
                  </a:txBody>
                  <a:tcPr anchor="ctr"/>
                </a:tc>
                <a:tc>
                  <a:txBody>
                    <a:bodyPr/>
                    <a:lstStyle/>
                    <a:p>
                      <a:r>
                        <a:rPr lang="zh-CN" altLang="en-US" dirty="0"/>
                        <a:t>获取到的元素，类型为</a:t>
                      </a:r>
                      <a:r>
                        <a:rPr lang="en-US" altLang="zh-CN" dirty="0"/>
                        <a:t>object</a:t>
                      </a:r>
                      <a:endParaRPr lang="zh-CN" altLang="en-US" dirty="0"/>
                    </a:p>
                  </a:txBody>
                  <a:tcPr anchor="ctr"/>
                </a:tc>
                <a:extLst>
                  <a:ext uri="{0D108BD9-81ED-4DB2-BD59-A6C34878D82A}">
                    <a16:rowId xmlns:a16="http://schemas.microsoft.com/office/drawing/2014/main" val="2404818034"/>
                  </a:ext>
                </a:extLst>
              </a:tr>
              <a:tr h="370840">
                <a:tc>
                  <a:txBody>
                    <a:bodyPr/>
                    <a:lstStyle/>
                    <a:p>
                      <a:r>
                        <a:rPr lang="en-US" altLang="zh-CN" b="1" dirty="0" err="1">
                          <a:solidFill>
                            <a:schemeClr val="accent2">
                              <a:lumMod val="75000"/>
                            </a:schemeClr>
                          </a:solidFill>
                        </a:rPr>
                        <a:t>s.count</a:t>
                      </a:r>
                      <a:r>
                        <a:rPr lang="en-US" altLang="zh-CN" b="1" dirty="0">
                          <a:solidFill>
                            <a:schemeClr val="accent2">
                              <a:lumMod val="75000"/>
                            </a:schemeClr>
                          </a:solidFill>
                        </a:rPr>
                        <a:t>(a)</a:t>
                      </a:r>
                      <a:endParaRPr lang="zh-CN" altLang="en-US" b="1" dirty="0">
                        <a:solidFill>
                          <a:schemeClr val="accent2">
                            <a:lumMod val="75000"/>
                          </a:schemeClr>
                        </a:solidFill>
                      </a:endParaRPr>
                    </a:p>
                  </a:txBody>
                  <a:tcPr anchor="ctr"/>
                </a:tc>
                <a:tc>
                  <a:txBody>
                    <a:bodyPr/>
                    <a:lstStyle/>
                    <a:p>
                      <a:r>
                        <a:rPr lang="en-US" altLang="zh-CN" dirty="0"/>
                        <a:t>a</a:t>
                      </a:r>
                      <a:r>
                        <a:rPr lang="zh-CN" altLang="en-US" dirty="0"/>
                        <a:t>：一个元素，类型为</a:t>
                      </a:r>
                      <a:r>
                        <a:rPr lang="en-US" altLang="zh-CN" dirty="0"/>
                        <a:t>object</a:t>
                      </a:r>
                      <a:endParaRPr lang="zh-CN" altLang="en-US" dirty="0"/>
                    </a:p>
                  </a:txBody>
                  <a:tcPr anchor="ctr"/>
                </a:tc>
                <a:tc>
                  <a:txBody>
                    <a:bodyPr/>
                    <a:lstStyle/>
                    <a:p>
                      <a:r>
                        <a:rPr lang="zh-CN" altLang="en-US" dirty="0"/>
                        <a:t>获取序列</a:t>
                      </a:r>
                      <a:r>
                        <a:rPr lang="en-US" altLang="zh-CN" dirty="0"/>
                        <a:t>s</a:t>
                      </a:r>
                      <a:r>
                        <a:rPr lang="zh-CN" altLang="en-US" dirty="0"/>
                        <a:t>中元素</a:t>
                      </a:r>
                      <a:r>
                        <a:rPr lang="en-US" altLang="zh-CN" dirty="0"/>
                        <a:t>a</a:t>
                      </a:r>
                      <a:r>
                        <a:rPr lang="zh-CN" altLang="en-US" dirty="0"/>
                        <a:t>出现的次数</a:t>
                      </a:r>
                    </a:p>
                  </a:txBody>
                  <a:tcPr anchor="ctr"/>
                </a:tc>
                <a:tc>
                  <a:txBody>
                    <a:bodyPr/>
                    <a:lstStyle/>
                    <a:p>
                      <a:r>
                        <a:rPr lang="zh-CN" altLang="en-US" dirty="0"/>
                        <a:t>元素</a:t>
                      </a:r>
                      <a:r>
                        <a:rPr lang="en-US" altLang="zh-CN" dirty="0"/>
                        <a:t>a</a:t>
                      </a:r>
                      <a:r>
                        <a:rPr lang="zh-CN" altLang="en-US" dirty="0"/>
                        <a:t>出现的次数，类型为</a:t>
                      </a:r>
                      <a:r>
                        <a:rPr lang="en-US" altLang="zh-CN" dirty="0"/>
                        <a:t>int</a:t>
                      </a:r>
                      <a:endParaRPr lang="zh-CN" altLang="en-US" dirty="0"/>
                    </a:p>
                  </a:txBody>
                  <a:tcPr anchor="ctr"/>
                </a:tc>
                <a:extLst>
                  <a:ext uri="{0D108BD9-81ED-4DB2-BD59-A6C34878D82A}">
                    <a16:rowId xmlns:a16="http://schemas.microsoft.com/office/drawing/2014/main" val="3952886775"/>
                  </a:ext>
                </a:extLst>
              </a:tr>
            </a:tbl>
          </a:graphicData>
        </a:graphic>
      </p:graphicFrame>
    </p:spTree>
    <p:extLst>
      <p:ext uri="{BB962C8B-B14F-4D97-AF65-F5344CB8AC3E}">
        <p14:creationId xmlns:p14="http://schemas.microsoft.com/office/powerpoint/2010/main" val="1233229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3.2.1</a:t>
            </a:r>
            <a:r>
              <a:rPr lang="zh-CN" altLang="en-US" b="1" dirty="0">
                <a:solidFill>
                  <a:srgbClr val="354A5D"/>
                </a:solidFill>
                <a:latin typeface="微软雅黑" panose="020B0503020204020204" pitchFamily="34" charset="-122"/>
                <a:ea typeface="微软雅黑" panose="020B0503020204020204" pitchFamily="34" charset="-122"/>
              </a:rPr>
              <a:t>集合类型（集合</a:t>
            </a:r>
            <a:r>
              <a:rPr lang="en-US" altLang="zh-CN" b="1" dirty="0">
                <a:solidFill>
                  <a:srgbClr val="354A5D"/>
                </a:solidFill>
                <a:latin typeface="微软雅黑" panose="020B0503020204020204" pitchFamily="34" charset="-122"/>
                <a:ea typeface="微软雅黑" panose="020B0503020204020204" pitchFamily="34" charset="-122"/>
              </a:rPr>
              <a:t>set</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2243050"/>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集合（</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set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）是一个无序的不重复元素序列。</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可以使用大括号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或者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set()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函数创建集合。</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注意：创建一个空集合必须用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set()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而不是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，因为 </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 } </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是用来创建一个空字典。</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A6D4AFD-F701-4793-99FF-6C5674E16051}"/>
              </a:ext>
            </a:extLst>
          </p:cNvPr>
          <p:cNvSpPr>
            <a:spLocks noChangeArrowheads="1"/>
          </p:cNvSpPr>
          <p:nvPr/>
        </p:nvSpPr>
        <p:spPr bwMode="auto">
          <a:xfrm>
            <a:off x="1305165" y="4686765"/>
            <a:ext cx="993433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A9B7C6"/>
                </a:solidFill>
                <a:effectLst/>
                <a:latin typeface="Consolas" panose="020B0609020204030204" pitchFamily="49" charset="0"/>
              </a:rPr>
              <a:t>set</a:t>
            </a:r>
            <a:r>
              <a:rPr kumimoji="0" lang="zh-CN" altLang="zh-CN" sz="2000" b="0" i="0" u="none" strike="noStrike" cap="none" normalizeH="0" baseline="0" dirty="0">
                <a:ln>
                  <a:noFill/>
                </a:ln>
                <a:solidFill>
                  <a:srgbClr val="A9B7C6"/>
                </a:solidFill>
                <a:effectLst/>
                <a:latin typeface="Consolas" panose="020B0609020204030204" pitchFamily="49" charset="0"/>
              </a:rPr>
              <a:t>1 =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en-US" altLang="zh-CN" sz="2000" b="0" i="0" u="none" strike="noStrike" cap="none" normalizeH="0" baseline="0" dirty="0">
                <a:ln>
                  <a:noFill/>
                </a:ln>
                <a:solidFill>
                  <a:srgbClr val="A9B7C6"/>
                </a:solidFill>
                <a:effectLst/>
                <a:latin typeface="Consolas" panose="020B0609020204030204" pitchFamily="49" charset="0"/>
              </a:rPr>
              <a:t>set</a:t>
            </a:r>
            <a:r>
              <a:rPr kumimoji="0" lang="zh-CN" altLang="zh-CN" sz="2000" b="0" i="0" u="none" strike="noStrike" cap="none" normalizeH="0" baseline="0" dirty="0">
                <a:ln>
                  <a:noFill/>
                </a:ln>
                <a:solidFill>
                  <a:srgbClr val="A9B7C6"/>
                </a:solidFill>
                <a:effectLst/>
                <a:latin typeface="Consolas" panose="020B0609020204030204" pitchFamily="49" charset="0"/>
              </a:rPr>
              <a:t>2 = </a:t>
            </a:r>
            <a:r>
              <a:rPr kumimoji="0" lang="en-US" altLang="zh-CN" sz="2000" b="0" i="0" u="none" strike="noStrike" cap="none" normalizeH="0" baseline="0" dirty="0">
                <a:ln>
                  <a:noFill/>
                </a:ln>
                <a:solidFill>
                  <a:srgbClr val="8888C6"/>
                </a:solidFill>
                <a:effectLst/>
                <a:latin typeface="Consolas" panose="020B0609020204030204" pitchFamily="49" charset="0"/>
              </a:rPr>
              <a:t>set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'123456'</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en-US" altLang="zh-CN" sz="2000" b="0" i="0" u="none" strike="noStrike" cap="none" normalizeH="0" baseline="0" dirty="0">
                <a:ln>
                  <a:noFill/>
                </a:ln>
                <a:solidFill>
                  <a:srgbClr val="A9B7C6"/>
                </a:solidFill>
                <a:effectLst/>
                <a:latin typeface="Consolas" panose="020B0609020204030204" pitchFamily="49" charset="0"/>
              </a:rPr>
              <a:t>set</a:t>
            </a:r>
            <a:r>
              <a:rPr kumimoji="0" lang="zh-CN" altLang="zh-CN" sz="2000" b="0" i="0" u="none" strike="noStrike" cap="none" normalizeH="0" baseline="0" dirty="0">
                <a:ln>
                  <a:noFill/>
                </a:ln>
                <a:solidFill>
                  <a:srgbClr val="A9B7C6"/>
                </a:solidFill>
                <a:effectLst/>
                <a:latin typeface="Consolas" panose="020B0609020204030204" pitchFamily="49" charset="0"/>
              </a:rPr>
              <a:t>3 = </a:t>
            </a:r>
            <a:r>
              <a:rPr kumimoji="0" lang="en-US" altLang="zh-CN" sz="2000" b="0" i="0" u="none" strike="noStrike" cap="none" normalizeH="0" baseline="0" dirty="0">
                <a:ln>
                  <a:noFill/>
                </a:ln>
                <a:solidFill>
                  <a:srgbClr val="8888C6"/>
                </a:solidFill>
                <a:effectLst/>
                <a:latin typeface="Consolas" panose="020B0609020204030204" pitchFamily="49" charset="0"/>
              </a:rPr>
              <a:t>se</a:t>
            </a:r>
            <a:r>
              <a:rPr kumimoji="0" lang="zh-CN" altLang="zh-CN" sz="2000" b="0" i="0" u="none" strike="noStrike" cap="none" normalizeH="0" baseline="0" dirty="0">
                <a:ln>
                  <a:noFill/>
                </a:ln>
                <a:solidFill>
                  <a:srgbClr val="8888C6"/>
                </a:solidFill>
                <a:effectLst/>
                <a:latin typeface="Consolas" panose="020B0609020204030204" pitchFamily="49" charset="0"/>
              </a:rPr>
              <a:t>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3</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65809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3.2.1.0</a:t>
            </a:r>
            <a:r>
              <a:rPr lang="zh-CN" altLang="en-US" b="1" dirty="0">
                <a:solidFill>
                  <a:srgbClr val="354A5D"/>
                </a:solidFill>
                <a:latin typeface="微软雅黑" panose="020B0503020204020204" pitchFamily="34" charset="-122"/>
                <a:ea typeface="微软雅黑" panose="020B0503020204020204" pitchFamily="34" charset="-122"/>
              </a:rPr>
              <a:t>集合操作符</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3451268015"/>
              </p:ext>
            </p:extLst>
          </p:nvPr>
        </p:nvGraphicFramePr>
        <p:xfrm>
          <a:off x="1293890" y="2214912"/>
          <a:ext cx="9934336" cy="3337560"/>
        </p:xfrm>
        <a:graphic>
          <a:graphicData uri="http://schemas.openxmlformats.org/drawingml/2006/table">
            <a:tbl>
              <a:tblPr firstRow="1" bandRow="1">
                <a:tableStyleId>{F5AB1C69-6EDB-4FF4-983F-18BD219EF322}</a:tableStyleId>
              </a:tblPr>
              <a:tblGrid>
                <a:gridCol w="1935871">
                  <a:extLst>
                    <a:ext uri="{9D8B030D-6E8A-4147-A177-3AD203B41FA5}">
                      <a16:colId xmlns:a16="http://schemas.microsoft.com/office/drawing/2014/main" val="844797294"/>
                    </a:ext>
                  </a:extLst>
                </a:gridCol>
                <a:gridCol w="1602298">
                  <a:extLst>
                    <a:ext uri="{9D8B030D-6E8A-4147-A177-3AD203B41FA5}">
                      <a16:colId xmlns:a16="http://schemas.microsoft.com/office/drawing/2014/main" val="62883385"/>
                    </a:ext>
                  </a:extLst>
                </a:gridCol>
                <a:gridCol w="4706224">
                  <a:extLst>
                    <a:ext uri="{9D8B030D-6E8A-4147-A177-3AD203B41FA5}">
                      <a16:colId xmlns:a16="http://schemas.microsoft.com/office/drawing/2014/main" val="2058677298"/>
                    </a:ext>
                  </a:extLst>
                </a:gridCol>
                <a:gridCol w="1689943">
                  <a:extLst>
                    <a:ext uri="{9D8B030D-6E8A-4147-A177-3AD203B41FA5}">
                      <a16:colId xmlns:a16="http://schemas.microsoft.com/office/drawing/2014/main" val="4161233953"/>
                    </a:ext>
                  </a:extLst>
                </a:gridCol>
              </a:tblGrid>
              <a:tr h="370840">
                <a:tc>
                  <a:txBody>
                    <a:bodyPr/>
                    <a:lstStyle/>
                    <a:p>
                      <a:pPr algn="ctr"/>
                      <a:r>
                        <a:rPr lang="zh-CN" altLang="en-US" dirty="0"/>
                        <a:t>操作</a:t>
                      </a:r>
                    </a:p>
                  </a:txBody>
                  <a:tcPr/>
                </a:tc>
                <a:tc>
                  <a:txBody>
                    <a:bodyPr/>
                    <a:lstStyle/>
                    <a:p>
                      <a:pPr algn="ctr"/>
                      <a:r>
                        <a:rPr lang="zh-CN" altLang="en-US" dirty="0"/>
                        <a:t>表示</a:t>
                      </a:r>
                    </a:p>
                  </a:txBody>
                  <a:tcPr/>
                </a:tc>
                <a:tc>
                  <a:txBody>
                    <a:bodyPr/>
                    <a:lstStyle/>
                    <a:p>
                      <a:pPr algn="ctr"/>
                      <a:r>
                        <a:rPr lang="zh-CN" altLang="en-US" dirty="0"/>
                        <a:t>说明</a:t>
                      </a:r>
                    </a:p>
                  </a:txBody>
                  <a:tcPr/>
                </a:tc>
                <a:tc>
                  <a:txBody>
                    <a:bodyPr/>
                    <a:lstStyle/>
                    <a:p>
                      <a:pPr algn="ctr"/>
                      <a:r>
                        <a:rPr lang="zh-CN" altLang="en-US" dirty="0"/>
                        <a:t>返回值类型</a:t>
                      </a:r>
                    </a:p>
                  </a:txBody>
                  <a:tcPr/>
                </a:tc>
                <a:extLst>
                  <a:ext uri="{0D108BD9-81ED-4DB2-BD59-A6C34878D82A}">
                    <a16:rowId xmlns:a16="http://schemas.microsoft.com/office/drawing/2014/main" val="310334713"/>
                  </a:ext>
                </a:extLst>
              </a:tr>
              <a:tr h="370840">
                <a:tc>
                  <a:txBody>
                    <a:bodyPr/>
                    <a:lstStyle/>
                    <a:p>
                      <a:r>
                        <a:rPr lang="zh-CN" altLang="en-US" dirty="0"/>
                        <a:t>交集运算</a:t>
                      </a:r>
                    </a:p>
                  </a:txBody>
                  <a:tcPr/>
                </a:tc>
                <a:tc>
                  <a:txBody>
                    <a:bodyPr/>
                    <a:lstStyle/>
                    <a:p>
                      <a:r>
                        <a:rPr lang="en-US" altLang="zh-CN" dirty="0"/>
                        <a:t>S &amp; T</a:t>
                      </a:r>
                      <a:endParaRPr lang="zh-CN" altLang="en-US" dirty="0"/>
                    </a:p>
                  </a:txBody>
                  <a:tcPr/>
                </a:tc>
                <a:tc>
                  <a:txBody>
                    <a:bodyPr/>
                    <a:lstStyle/>
                    <a:p>
                      <a:r>
                        <a:rPr lang="zh-CN" altLang="en-US" dirty="0"/>
                        <a:t>计算集合</a:t>
                      </a:r>
                      <a:r>
                        <a:rPr lang="en-US" altLang="zh-CN" dirty="0"/>
                        <a:t>S</a:t>
                      </a:r>
                      <a:r>
                        <a:rPr lang="zh-CN" altLang="en-US" dirty="0"/>
                        <a:t>和</a:t>
                      </a:r>
                      <a:r>
                        <a:rPr lang="en-US" altLang="zh-CN" dirty="0"/>
                        <a:t>T</a:t>
                      </a:r>
                      <a:r>
                        <a:rPr lang="zh-CN" altLang="en-US" dirty="0"/>
                        <a:t>的交集</a:t>
                      </a:r>
                    </a:p>
                  </a:txBody>
                  <a:tcPr/>
                </a:tc>
                <a:tc rowSpan="4">
                  <a:txBody>
                    <a:bodyPr/>
                    <a:lstStyle/>
                    <a:p>
                      <a:pPr algn="ctr"/>
                      <a:r>
                        <a:rPr lang="en-US" altLang="zh-CN" dirty="0"/>
                        <a:t>set</a:t>
                      </a:r>
                      <a:endParaRPr lang="zh-CN" altLang="en-US" dirty="0"/>
                    </a:p>
                  </a:txBody>
                  <a:tcPr anchor="ctr"/>
                </a:tc>
                <a:extLst>
                  <a:ext uri="{0D108BD9-81ED-4DB2-BD59-A6C34878D82A}">
                    <a16:rowId xmlns:a16="http://schemas.microsoft.com/office/drawing/2014/main" val="3497835692"/>
                  </a:ext>
                </a:extLst>
              </a:tr>
              <a:tr h="370840">
                <a:tc>
                  <a:txBody>
                    <a:bodyPr/>
                    <a:lstStyle/>
                    <a:p>
                      <a:r>
                        <a:rPr lang="zh-CN" altLang="en-US" dirty="0"/>
                        <a:t>并集运算</a:t>
                      </a:r>
                    </a:p>
                  </a:txBody>
                  <a:tcPr/>
                </a:tc>
                <a:tc>
                  <a:txBody>
                    <a:bodyPr/>
                    <a:lstStyle/>
                    <a:p>
                      <a:r>
                        <a:rPr lang="en-US" altLang="zh-CN" dirty="0"/>
                        <a:t>S | T</a:t>
                      </a:r>
                      <a:endParaRPr lang="zh-CN" altLang="en-US" dirty="0"/>
                    </a:p>
                  </a:txBody>
                  <a:tcPr/>
                </a:tc>
                <a:tc>
                  <a:txBody>
                    <a:bodyPr/>
                    <a:lstStyle/>
                    <a:p>
                      <a:r>
                        <a:rPr lang="zh-CN" altLang="en-US" dirty="0"/>
                        <a:t>计算集合</a:t>
                      </a:r>
                      <a:r>
                        <a:rPr lang="en-US" altLang="zh-CN" dirty="0"/>
                        <a:t>S</a:t>
                      </a:r>
                      <a:r>
                        <a:rPr lang="zh-CN" altLang="en-US" dirty="0"/>
                        <a:t>和</a:t>
                      </a:r>
                      <a:r>
                        <a:rPr lang="en-US" altLang="zh-CN" dirty="0"/>
                        <a:t>T</a:t>
                      </a:r>
                      <a:r>
                        <a:rPr lang="zh-CN" altLang="en-US" dirty="0"/>
                        <a:t>的并集</a:t>
                      </a:r>
                    </a:p>
                  </a:txBody>
                  <a:tcPr/>
                </a:tc>
                <a:tc vMerge="1">
                  <a:txBody>
                    <a:bodyPr/>
                    <a:lstStyle/>
                    <a:p>
                      <a:endParaRPr lang="zh-CN" altLang="en-US" dirty="0"/>
                    </a:p>
                  </a:txBody>
                  <a:tcPr/>
                </a:tc>
                <a:extLst>
                  <a:ext uri="{0D108BD9-81ED-4DB2-BD59-A6C34878D82A}">
                    <a16:rowId xmlns:a16="http://schemas.microsoft.com/office/drawing/2014/main" val="3545094410"/>
                  </a:ext>
                </a:extLst>
              </a:tr>
              <a:tr h="370840">
                <a:tc>
                  <a:txBody>
                    <a:bodyPr/>
                    <a:lstStyle/>
                    <a:p>
                      <a:r>
                        <a:rPr lang="zh-CN" altLang="en-US" dirty="0"/>
                        <a:t>差集运算</a:t>
                      </a:r>
                    </a:p>
                  </a:txBody>
                  <a:tcPr/>
                </a:tc>
                <a:tc>
                  <a:txBody>
                    <a:bodyPr/>
                    <a:lstStyle/>
                    <a:p>
                      <a:r>
                        <a:rPr lang="en-US" altLang="zh-CN" dirty="0"/>
                        <a:t>S – T</a:t>
                      </a:r>
                      <a:endParaRPr lang="zh-CN" altLang="en-US" dirty="0"/>
                    </a:p>
                  </a:txBody>
                  <a:tcPr/>
                </a:tc>
                <a:tc>
                  <a:txBody>
                    <a:bodyPr/>
                    <a:lstStyle/>
                    <a:p>
                      <a:r>
                        <a:rPr lang="zh-CN" altLang="en-US" dirty="0"/>
                        <a:t>计算集合</a:t>
                      </a:r>
                      <a:r>
                        <a:rPr lang="en-US" altLang="zh-CN" dirty="0"/>
                        <a:t>S</a:t>
                      </a:r>
                      <a:r>
                        <a:rPr lang="zh-CN" altLang="en-US" dirty="0"/>
                        <a:t>和</a:t>
                      </a:r>
                      <a:r>
                        <a:rPr lang="en-US" altLang="zh-CN" dirty="0"/>
                        <a:t>T</a:t>
                      </a:r>
                      <a:r>
                        <a:rPr lang="zh-CN" altLang="en-US" dirty="0"/>
                        <a:t>的差集</a:t>
                      </a:r>
                    </a:p>
                  </a:txBody>
                  <a:tcPr/>
                </a:tc>
                <a:tc vMerge="1">
                  <a:txBody>
                    <a:bodyPr/>
                    <a:lstStyle/>
                    <a:p>
                      <a:endParaRPr lang="zh-CN" altLang="en-US" dirty="0"/>
                    </a:p>
                  </a:txBody>
                  <a:tcPr/>
                </a:tc>
                <a:extLst>
                  <a:ext uri="{0D108BD9-81ED-4DB2-BD59-A6C34878D82A}">
                    <a16:rowId xmlns:a16="http://schemas.microsoft.com/office/drawing/2014/main" val="1583661463"/>
                  </a:ext>
                </a:extLst>
              </a:tr>
              <a:tr h="370840">
                <a:tc>
                  <a:txBody>
                    <a:bodyPr/>
                    <a:lstStyle/>
                    <a:p>
                      <a:r>
                        <a:rPr lang="zh-CN" altLang="en-US" dirty="0"/>
                        <a:t>对称差集运算</a:t>
                      </a:r>
                    </a:p>
                  </a:txBody>
                  <a:tcPr/>
                </a:tc>
                <a:tc>
                  <a:txBody>
                    <a:bodyPr/>
                    <a:lstStyle/>
                    <a:p>
                      <a:r>
                        <a:rPr lang="en-US" altLang="zh-CN" dirty="0"/>
                        <a:t>S ^ T</a:t>
                      </a:r>
                      <a:endParaRPr lang="zh-CN" altLang="en-US" dirty="0"/>
                    </a:p>
                  </a:txBody>
                  <a:tcPr/>
                </a:tc>
                <a:tc>
                  <a:txBody>
                    <a:bodyPr/>
                    <a:lstStyle/>
                    <a:p>
                      <a:r>
                        <a:rPr lang="zh-CN" altLang="en-US" dirty="0"/>
                        <a:t>计算集合</a:t>
                      </a:r>
                      <a:r>
                        <a:rPr lang="en-US" altLang="zh-CN" dirty="0"/>
                        <a:t>S</a:t>
                      </a:r>
                      <a:r>
                        <a:rPr lang="zh-CN" altLang="en-US" dirty="0"/>
                        <a:t>和</a:t>
                      </a:r>
                      <a:r>
                        <a:rPr lang="en-US" altLang="zh-CN" dirty="0"/>
                        <a:t>T</a:t>
                      </a:r>
                      <a:r>
                        <a:rPr lang="zh-CN" altLang="en-US" dirty="0"/>
                        <a:t>的对称差集</a:t>
                      </a:r>
                    </a:p>
                  </a:txBody>
                  <a:tcPr/>
                </a:tc>
                <a:tc vMerge="1">
                  <a:txBody>
                    <a:bodyPr/>
                    <a:lstStyle/>
                    <a:p>
                      <a:endParaRPr lang="zh-CN" altLang="en-US" dirty="0"/>
                    </a:p>
                  </a:txBody>
                  <a:tcPr/>
                </a:tc>
                <a:extLst>
                  <a:ext uri="{0D108BD9-81ED-4DB2-BD59-A6C34878D82A}">
                    <a16:rowId xmlns:a16="http://schemas.microsoft.com/office/drawing/2014/main" val="4190654846"/>
                  </a:ext>
                </a:extLst>
              </a:tr>
              <a:tr h="370840">
                <a:tc>
                  <a:txBody>
                    <a:bodyPr/>
                    <a:lstStyle/>
                    <a:p>
                      <a:r>
                        <a:rPr lang="zh-CN" altLang="en-US" dirty="0"/>
                        <a:t>子集判断</a:t>
                      </a:r>
                    </a:p>
                  </a:txBody>
                  <a:tcPr/>
                </a:tc>
                <a:tc>
                  <a:txBody>
                    <a:bodyPr/>
                    <a:lstStyle/>
                    <a:p>
                      <a:r>
                        <a:rPr lang="en-US" altLang="zh-CN" dirty="0"/>
                        <a:t>S &lt;= T</a:t>
                      </a:r>
                      <a:endParaRPr lang="zh-CN" altLang="en-US" dirty="0"/>
                    </a:p>
                  </a:txBody>
                  <a:tcPr/>
                </a:tc>
                <a:tc>
                  <a:txBody>
                    <a:bodyPr/>
                    <a:lstStyle/>
                    <a:p>
                      <a:r>
                        <a:rPr lang="zh-CN" altLang="en-US" dirty="0"/>
                        <a:t>判断集合</a:t>
                      </a:r>
                      <a:r>
                        <a:rPr lang="en-US" altLang="zh-CN" dirty="0"/>
                        <a:t>S</a:t>
                      </a:r>
                      <a:r>
                        <a:rPr lang="zh-CN" altLang="en-US" dirty="0"/>
                        <a:t>是否是集合</a:t>
                      </a:r>
                      <a:r>
                        <a:rPr lang="en-US" altLang="zh-CN" dirty="0"/>
                        <a:t>T</a:t>
                      </a:r>
                      <a:r>
                        <a:rPr lang="zh-CN" altLang="en-US" dirty="0"/>
                        <a:t>的子集</a:t>
                      </a:r>
                    </a:p>
                  </a:txBody>
                  <a:tcPr/>
                </a:tc>
                <a:tc rowSpan="4">
                  <a:txBody>
                    <a:bodyPr/>
                    <a:lstStyle/>
                    <a:p>
                      <a:pPr algn="ctr"/>
                      <a:r>
                        <a:rPr lang="en-US" altLang="zh-CN" dirty="0"/>
                        <a:t>bool</a:t>
                      </a:r>
                      <a:endParaRPr lang="zh-CN" altLang="en-US" dirty="0"/>
                    </a:p>
                  </a:txBody>
                  <a:tcPr anchor="ctr"/>
                </a:tc>
                <a:extLst>
                  <a:ext uri="{0D108BD9-81ED-4DB2-BD59-A6C34878D82A}">
                    <a16:rowId xmlns:a16="http://schemas.microsoft.com/office/drawing/2014/main" val="3266641399"/>
                  </a:ext>
                </a:extLst>
              </a:tr>
              <a:tr h="370840">
                <a:tc>
                  <a:txBody>
                    <a:bodyPr/>
                    <a:lstStyle/>
                    <a:p>
                      <a:r>
                        <a:rPr lang="zh-CN" altLang="en-US" dirty="0"/>
                        <a:t>超集判断</a:t>
                      </a:r>
                    </a:p>
                  </a:txBody>
                  <a:tcPr/>
                </a:tc>
                <a:tc>
                  <a:txBody>
                    <a:bodyPr/>
                    <a:lstStyle/>
                    <a:p>
                      <a:r>
                        <a:rPr lang="en-US" altLang="zh-CN" dirty="0"/>
                        <a:t>S &gt;= T</a:t>
                      </a:r>
                      <a:endParaRPr lang="zh-CN" altLang="en-US" dirty="0"/>
                    </a:p>
                  </a:txBody>
                  <a:tcPr/>
                </a:tc>
                <a:tc>
                  <a:txBody>
                    <a:bodyPr/>
                    <a:lstStyle/>
                    <a:p>
                      <a:r>
                        <a:rPr lang="zh-CN" altLang="en-US" dirty="0"/>
                        <a:t>判断集合</a:t>
                      </a:r>
                      <a:r>
                        <a:rPr lang="en-US" altLang="zh-CN" dirty="0"/>
                        <a:t>S</a:t>
                      </a:r>
                      <a:r>
                        <a:rPr lang="zh-CN" altLang="en-US" dirty="0"/>
                        <a:t>是否是集合</a:t>
                      </a:r>
                      <a:r>
                        <a:rPr lang="en-US" altLang="zh-CN" dirty="0"/>
                        <a:t>T</a:t>
                      </a:r>
                      <a:r>
                        <a:rPr lang="zh-CN" altLang="en-US" dirty="0"/>
                        <a:t>的超集</a:t>
                      </a:r>
                    </a:p>
                  </a:txBody>
                  <a:tcPr/>
                </a:tc>
                <a:tc vMerge="1">
                  <a:txBody>
                    <a:bodyPr/>
                    <a:lstStyle/>
                    <a:p>
                      <a:endParaRPr lang="zh-CN" altLang="en-US" dirty="0"/>
                    </a:p>
                  </a:txBody>
                  <a:tcPr/>
                </a:tc>
                <a:extLst>
                  <a:ext uri="{0D108BD9-81ED-4DB2-BD59-A6C34878D82A}">
                    <a16:rowId xmlns:a16="http://schemas.microsoft.com/office/drawing/2014/main" val="4026446985"/>
                  </a:ext>
                </a:extLst>
              </a:tr>
              <a:tr h="370840">
                <a:tc>
                  <a:txBody>
                    <a:bodyPr/>
                    <a:lstStyle/>
                    <a:p>
                      <a:r>
                        <a:rPr lang="zh-CN" altLang="en-US" dirty="0"/>
                        <a:t>真子集判断</a:t>
                      </a:r>
                    </a:p>
                  </a:txBody>
                  <a:tcPr/>
                </a:tc>
                <a:tc>
                  <a:txBody>
                    <a:bodyPr/>
                    <a:lstStyle/>
                    <a:p>
                      <a:r>
                        <a:rPr lang="en-US" altLang="zh-CN" dirty="0"/>
                        <a:t>S &lt; T</a:t>
                      </a:r>
                      <a:endParaRPr lang="zh-CN" altLang="en-US" dirty="0"/>
                    </a:p>
                  </a:txBody>
                  <a:tcPr/>
                </a:tc>
                <a:tc>
                  <a:txBody>
                    <a:bodyPr/>
                    <a:lstStyle/>
                    <a:p>
                      <a:r>
                        <a:rPr lang="zh-CN" altLang="en-US" dirty="0"/>
                        <a:t>判断集合</a:t>
                      </a:r>
                      <a:r>
                        <a:rPr lang="en-US" altLang="zh-CN" dirty="0"/>
                        <a:t>S</a:t>
                      </a:r>
                      <a:r>
                        <a:rPr lang="zh-CN" altLang="en-US" dirty="0"/>
                        <a:t>是否是集合</a:t>
                      </a:r>
                      <a:r>
                        <a:rPr lang="en-US" altLang="zh-CN" dirty="0"/>
                        <a:t>T</a:t>
                      </a:r>
                      <a:r>
                        <a:rPr lang="zh-CN" altLang="en-US" dirty="0"/>
                        <a:t>的真子集</a:t>
                      </a:r>
                    </a:p>
                  </a:txBody>
                  <a:tcPr/>
                </a:tc>
                <a:tc vMerge="1">
                  <a:txBody>
                    <a:bodyPr/>
                    <a:lstStyle/>
                    <a:p>
                      <a:endParaRPr lang="zh-CN" altLang="en-US" dirty="0"/>
                    </a:p>
                  </a:txBody>
                  <a:tcPr/>
                </a:tc>
                <a:extLst>
                  <a:ext uri="{0D108BD9-81ED-4DB2-BD59-A6C34878D82A}">
                    <a16:rowId xmlns:a16="http://schemas.microsoft.com/office/drawing/2014/main" val="3767278656"/>
                  </a:ext>
                </a:extLst>
              </a:tr>
              <a:tr h="370840">
                <a:tc>
                  <a:txBody>
                    <a:bodyPr/>
                    <a:lstStyle/>
                    <a:p>
                      <a:r>
                        <a:rPr lang="zh-CN" altLang="en-US" dirty="0"/>
                        <a:t>真超集判断</a:t>
                      </a:r>
                    </a:p>
                  </a:txBody>
                  <a:tcPr/>
                </a:tc>
                <a:tc>
                  <a:txBody>
                    <a:bodyPr/>
                    <a:lstStyle/>
                    <a:p>
                      <a:r>
                        <a:rPr lang="en-US" altLang="zh-CN" dirty="0"/>
                        <a:t>S &gt; T</a:t>
                      </a:r>
                      <a:endParaRPr lang="zh-CN" altLang="en-US" dirty="0"/>
                    </a:p>
                  </a:txBody>
                  <a:tcPr/>
                </a:tc>
                <a:tc>
                  <a:txBody>
                    <a:bodyPr/>
                    <a:lstStyle/>
                    <a:p>
                      <a:r>
                        <a:rPr lang="zh-CN" altLang="en-US" dirty="0"/>
                        <a:t>判断集合</a:t>
                      </a:r>
                      <a:r>
                        <a:rPr lang="en-US" altLang="zh-CN" dirty="0"/>
                        <a:t>S</a:t>
                      </a:r>
                      <a:r>
                        <a:rPr lang="zh-CN" altLang="en-US" dirty="0"/>
                        <a:t>是否是集合</a:t>
                      </a:r>
                      <a:r>
                        <a:rPr lang="en-US" altLang="zh-CN" dirty="0"/>
                        <a:t>T</a:t>
                      </a:r>
                      <a:r>
                        <a:rPr lang="zh-CN" altLang="en-US" dirty="0"/>
                        <a:t>的真超集</a:t>
                      </a:r>
                    </a:p>
                  </a:txBody>
                  <a:tcPr/>
                </a:tc>
                <a:tc vMerge="1">
                  <a:txBody>
                    <a:bodyPr/>
                    <a:lstStyle/>
                    <a:p>
                      <a:endParaRPr lang="zh-CN" altLang="en-US" dirty="0"/>
                    </a:p>
                  </a:txBody>
                  <a:tcPr/>
                </a:tc>
                <a:extLst>
                  <a:ext uri="{0D108BD9-81ED-4DB2-BD59-A6C34878D82A}">
                    <a16:rowId xmlns:a16="http://schemas.microsoft.com/office/drawing/2014/main" val="4099697613"/>
                  </a:ext>
                </a:extLst>
              </a:tr>
            </a:tbl>
          </a:graphicData>
        </a:graphic>
      </p:graphicFrame>
    </p:spTree>
    <p:extLst>
      <p:ext uri="{BB962C8B-B14F-4D97-AF65-F5344CB8AC3E}">
        <p14:creationId xmlns:p14="http://schemas.microsoft.com/office/powerpoint/2010/main" val="4776514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3.2.1.0</a:t>
            </a:r>
            <a:r>
              <a:rPr lang="zh-CN" altLang="en-US" b="1" dirty="0">
                <a:solidFill>
                  <a:srgbClr val="354A5D"/>
                </a:solidFill>
                <a:latin typeface="微软雅黑" panose="020B0503020204020204" pitchFamily="34" charset="-122"/>
                <a:ea typeface="微软雅黑" panose="020B0503020204020204" pitchFamily="34" charset="-122"/>
              </a:rPr>
              <a:t>集合常用方法</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2553382686"/>
              </p:ext>
            </p:extLst>
          </p:nvPr>
        </p:nvGraphicFramePr>
        <p:xfrm>
          <a:off x="1293890" y="2214912"/>
          <a:ext cx="9934336" cy="4216400"/>
        </p:xfrm>
        <a:graphic>
          <a:graphicData uri="http://schemas.openxmlformats.org/drawingml/2006/table">
            <a:tbl>
              <a:tblPr firstRow="1" bandRow="1">
                <a:tableStyleId>{F5AB1C69-6EDB-4FF4-983F-18BD219EF322}</a:tableStyleId>
              </a:tblPr>
              <a:tblGrid>
                <a:gridCol w="1516422">
                  <a:extLst>
                    <a:ext uri="{9D8B030D-6E8A-4147-A177-3AD203B41FA5}">
                      <a16:colId xmlns:a16="http://schemas.microsoft.com/office/drawing/2014/main" val="844797294"/>
                    </a:ext>
                  </a:extLst>
                </a:gridCol>
                <a:gridCol w="2021747">
                  <a:extLst>
                    <a:ext uri="{9D8B030D-6E8A-4147-A177-3AD203B41FA5}">
                      <a16:colId xmlns:a16="http://schemas.microsoft.com/office/drawing/2014/main" val="62883385"/>
                    </a:ext>
                  </a:extLst>
                </a:gridCol>
                <a:gridCol w="4706224">
                  <a:extLst>
                    <a:ext uri="{9D8B030D-6E8A-4147-A177-3AD203B41FA5}">
                      <a16:colId xmlns:a16="http://schemas.microsoft.com/office/drawing/2014/main" val="2058677298"/>
                    </a:ext>
                  </a:extLst>
                </a:gridCol>
                <a:gridCol w="1689943">
                  <a:extLst>
                    <a:ext uri="{9D8B030D-6E8A-4147-A177-3AD203B41FA5}">
                      <a16:colId xmlns:a16="http://schemas.microsoft.com/office/drawing/2014/main" val="4161233953"/>
                    </a:ext>
                  </a:extLst>
                </a:gridCol>
              </a:tblGrid>
              <a:tr h="370840">
                <a:tc>
                  <a:txBody>
                    <a:bodyPr/>
                    <a:lstStyle/>
                    <a:p>
                      <a:pPr algn="ctr"/>
                      <a:r>
                        <a:rPr lang="zh-CN" altLang="en-US" dirty="0"/>
                        <a:t>方法</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310334713"/>
                  </a:ext>
                </a:extLst>
              </a:tr>
              <a:tr h="370840">
                <a:tc>
                  <a:txBody>
                    <a:bodyPr/>
                    <a:lstStyle/>
                    <a:p>
                      <a:r>
                        <a:rPr lang="en-US" altLang="zh-CN" b="1" dirty="0" err="1">
                          <a:solidFill>
                            <a:schemeClr val="accent2">
                              <a:lumMod val="75000"/>
                            </a:schemeClr>
                          </a:solidFill>
                        </a:rPr>
                        <a:t>set.add</a:t>
                      </a:r>
                      <a:r>
                        <a:rPr lang="en-US" altLang="zh-CN" b="1" dirty="0">
                          <a:solidFill>
                            <a:schemeClr val="accent2">
                              <a:lumMod val="75000"/>
                            </a:schemeClr>
                          </a:solidFill>
                        </a:rPr>
                        <a:t>(x)</a:t>
                      </a:r>
                      <a:endParaRPr lang="zh-CN" altLang="en-US" b="1" dirty="0">
                        <a:solidFill>
                          <a:schemeClr val="accent2">
                            <a:lumMod val="75000"/>
                          </a:schemeClr>
                        </a:solidFill>
                      </a:endParaRPr>
                    </a:p>
                  </a:txBody>
                  <a:tcPr anchor="ctr"/>
                </a:tc>
                <a:tc>
                  <a:txBody>
                    <a:bodyPr/>
                    <a:lstStyle/>
                    <a:p>
                      <a:r>
                        <a:rPr lang="en-US" altLang="zh-CN" dirty="0"/>
                        <a:t>x</a:t>
                      </a:r>
                      <a:r>
                        <a:rPr lang="zh-CN" altLang="en-US" dirty="0"/>
                        <a:t>：要添加的元素，类型为</a:t>
                      </a:r>
                      <a:r>
                        <a:rPr lang="en-US" altLang="zh-CN" dirty="0"/>
                        <a:t>object</a:t>
                      </a:r>
                      <a:endParaRPr lang="zh-CN" altLang="en-US" dirty="0"/>
                    </a:p>
                  </a:txBody>
                  <a:tcPr/>
                </a:tc>
                <a:tc>
                  <a:txBody>
                    <a:bodyPr/>
                    <a:lstStyle/>
                    <a:p>
                      <a:r>
                        <a:rPr lang="zh-CN" altLang="en-US" dirty="0"/>
                        <a:t>将元素</a:t>
                      </a:r>
                      <a:r>
                        <a:rPr lang="en-US" altLang="zh-CN" dirty="0"/>
                        <a:t>x</a:t>
                      </a:r>
                      <a:r>
                        <a:rPr lang="zh-CN" altLang="en-US" dirty="0"/>
                        <a:t>添加到集合</a:t>
                      </a:r>
                      <a:r>
                        <a:rPr lang="en-US" altLang="zh-CN" dirty="0"/>
                        <a:t>set</a:t>
                      </a:r>
                      <a:endParaRPr lang="zh-CN" altLang="en-US" dirty="0"/>
                    </a:p>
                  </a:txBody>
                  <a:tcPr/>
                </a:tc>
                <a:tc>
                  <a:txBody>
                    <a:bodyPr/>
                    <a:lstStyle/>
                    <a:p>
                      <a:pPr algn="l"/>
                      <a:r>
                        <a:rPr lang="zh-CN" altLang="en-US" dirty="0"/>
                        <a:t>无</a:t>
                      </a:r>
                    </a:p>
                  </a:txBody>
                  <a:tcPr anchor="ctr"/>
                </a:tc>
                <a:extLst>
                  <a:ext uri="{0D108BD9-81ED-4DB2-BD59-A6C34878D82A}">
                    <a16:rowId xmlns:a16="http://schemas.microsoft.com/office/drawing/2014/main" val="3497835692"/>
                  </a:ext>
                </a:extLst>
              </a:tr>
              <a:tr h="370840">
                <a:tc>
                  <a:txBody>
                    <a:bodyPr/>
                    <a:lstStyle/>
                    <a:p>
                      <a:r>
                        <a:rPr lang="en-US" altLang="zh-CN" dirty="0" err="1"/>
                        <a:t>set.clear</a:t>
                      </a:r>
                      <a:r>
                        <a:rPr lang="en-US" altLang="zh-CN" dirty="0"/>
                        <a:t>()</a:t>
                      </a:r>
                      <a:endParaRPr lang="zh-CN" altLang="en-US" dirty="0"/>
                    </a:p>
                  </a:txBody>
                  <a:tcPr anchor="ctr"/>
                </a:tc>
                <a:tc>
                  <a:txBody>
                    <a:bodyPr/>
                    <a:lstStyle/>
                    <a:p>
                      <a:r>
                        <a:rPr lang="zh-CN" altLang="en-US" dirty="0"/>
                        <a:t>无</a:t>
                      </a:r>
                    </a:p>
                  </a:txBody>
                  <a:tcPr/>
                </a:tc>
                <a:tc>
                  <a:txBody>
                    <a:bodyPr/>
                    <a:lstStyle/>
                    <a:p>
                      <a:r>
                        <a:rPr lang="zh-CN" altLang="en-US" dirty="0"/>
                        <a:t>移除集合</a:t>
                      </a:r>
                      <a:r>
                        <a:rPr lang="en-US" altLang="zh-CN" dirty="0"/>
                        <a:t>set</a:t>
                      </a:r>
                      <a:r>
                        <a:rPr lang="zh-CN" altLang="en-US" dirty="0"/>
                        <a:t>中所有的元素</a:t>
                      </a:r>
                    </a:p>
                  </a:txBody>
                  <a:tcPr/>
                </a:tc>
                <a:tc>
                  <a:txBody>
                    <a:bodyPr/>
                    <a:lstStyle/>
                    <a:p>
                      <a:pPr algn="l"/>
                      <a:r>
                        <a:rPr lang="zh-CN" altLang="en-US" dirty="0"/>
                        <a:t>无</a:t>
                      </a:r>
                    </a:p>
                  </a:txBody>
                  <a:tcPr anchor="ctr"/>
                </a:tc>
                <a:extLst>
                  <a:ext uri="{0D108BD9-81ED-4DB2-BD59-A6C34878D82A}">
                    <a16:rowId xmlns:a16="http://schemas.microsoft.com/office/drawing/2014/main" val="3545094410"/>
                  </a:ext>
                </a:extLst>
              </a:tr>
              <a:tr h="370840">
                <a:tc>
                  <a:txBody>
                    <a:bodyPr/>
                    <a:lstStyle/>
                    <a:p>
                      <a:r>
                        <a:rPr lang="en-US" altLang="zh-CN" dirty="0" err="1"/>
                        <a:t>set.copy</a:t>
                      </a:r>
                      <a:r>
                        <a:rPr lang="en-US" altLang="zh-CN" dirty="0"/>
                        <a:t>()</a:t>
                      </a:r>
                      <a:endParaRPr lang="zh-CN" altLang="en-US" dirty="0"/>
                    </a:p>
                  </a:txBody>
                  <a:tcPr anchor="ctr"/>
                </a:tc>
                <a:tc>
                  <a:txBody>
                    <a:bodyPr/>
                    <a:lstStyle/>
                    <a:p>
                      <a:r>
                        <a:rPr lang="zh-CN" altLang="en-US" dirty="0"/>
                        <a:t>无</a:t>
                      </a:r>
                    </a:p>
                  </a:txBody>
                  <a:tcPr/>
                </a:tc>
                <a:tc>
                  <a:txBody>
                    <a:bodyPr/>
                    <a:lstStyle/>
                    <a:p>
                      <a:r>
                        <a:rPr lang="zh-CN" altLang="en-US" dirty="0"/>
                        <a:t>获取集合</a:t>
                      </a:r>
                      <a:r>
                        <a:rPr lang="en-US" altLang="zh-CN" dirty="0"/>
                        <a:t>set</a:t>
                      </a:r>
                      <a:r>
                        <a:rPr lang="zh-CN" altLang="en-US" dirty="0"/>
                        <a:t>的一个副本</a:t>
                      </a:r>
                    </a:p>
                  </a:txBody>
                  <a:tcPr/>
                </a:tc>
                <a:tc>
                  <a:txBody>
                    <a:bodyPr/>
                    <a:lstStyle/>
                    <a:p>
                      <a:pPr algn="l"/>
                      <a:r>
                        <a:rPr lang="zh-CN" altLang="en-US" dirty="0"/>
                        <a:t>集合的副本，类型为</a:t>
                      </a:r>
                      <a:r>
                        <a:rPr lang="en-US" altLang="zh-CN" dirty="0"/>
                        <a:t>set</a:t>
                      </a:r>
                      <a:endParaRPr lang="zh-CN" altLang="en-US" dirty="0"/>
                    </a:p>
                  </a:txBody>
                  <a:tcPr anchor="ctr"/>
                </a:tc>
                <a:extLst>
                  <a:ext uri="{0D108BD9-81ED-4DB2-BD59-A6C34878D82A}">
                    <a16:rowId xmlns:a16="http://schemas.microsoft.com/office/drawing/2014/main" val="1583661463"/>
                  </a:ext>
                </a:extLst>
              </a:tr>
              <a:tr h="370840">
                <a:tc>
                  <a:txBody>
                    <a:bodyPr/>
                    <a:lstStyle/>
                    <a:p>
                      <a:r>
                        <a:rPr lang="en-US" altLang="zh-CN" dirty="0" err="1"/>
                        <a:t>set.pop</a:t>
                      </a:r>
                      <a:r>
                        <a:rPr lang="en-US" altLang="zh-CN" dirty="0"/>
                        <a:t>()</a:t>
                      </a:r>
                      <a:endParaRPr lang="zh-CN" altLang="en-US" dirty="0"/>
                    </a:p>
                  </a:txBody>
                  <a:tcPr anchor="ctr"/>
                </a:tc>
                <a:tc>
                  <a:txBody>
                    <a:bodyPr/>
                    <a:lstStyle/>
                    <a:p>
                      <a:r>
                        <a:rPr lang="zh-CN" altLang="en-US" dirty="0"/>
                        <a:t>无</a:t>
                      </a:r>
                    </a:p>
                  </a:txBody>
                  <a:tcPr/>
                </a:tc>
                <a:tc>
                  <a:txBody>
                    <a:bodyPr/>
                    <a:lstStyle/>
                    <a:p>
                      <a:r>
                        <a:rPr lang="zh-CN" altLang="en-US" dirty="0"/>
                        <a:t>随机返回集合</a:t>
                      </a:r>
                      <a:r>
                        <a:rPr lang="en-US" altLang="zh-CN" dirty="0"/>
                        <a:t>set</a:t>
                      </a:r>
                      <a:r>
                        <a:rPr lang="zh-CN" altLang="en-US" dirty="0"/>
                        <a:t>的一个元素，并从集合中删除该元素，如果集合为空，则触发</a:t>
                      </a:r>
                      <a:r>
                        <a:rPr lang="en-US" altLang="zh-CN" dirty="0" err="1"/>
                        <a:t>KeyError</a:t>
                      </a:r>
                      <a:r>
                        <a:rPr lang="zh-CN" altLang="en-US" dirty="0"/>
                        <a:t>异常</a:t>
                      </a:r>
                    </a:p>
                  </a:txBody>
                  <a:tcPr/>
                </a:tc>
                <a:tc>
                  <a:txBody>
                    <a:bodyPr/>
                    <a:lstStyle/>
                    <a:p>
                      <a:pPr algn="l"/>
                      <a:r>
                        <a:rPr lang="zh-CN" altLang="en-US" dirty="0"/>
                        <a:t>集合的一个元素，类型为</a:t>
                      </a:r>
                      <a:r>
                        <a:rPr lang="en-US" altLang="zh-CN" dirty="0"/>
                        <a:t>object</a:t>
                      </a:r>
                      <a:endParaRPr lang="zh-CN" altLang="en-US" dirty="0"/>
                    </a:p>
                  </a:txBody>
                  <a:tcPr anchor="ctr"/>
                </a:tc>
                <a:extLst>
                  <a:ext uri="{0D108BD9-81ED-4DB2-BD59-A6C34878D82A}">
                    <a16:rowId xmlns:a16="http://schemas.microsoft.com/office/drawing/2014/main" val="4190654846"/>
                  </a:ext>
                </a:extLst>
              </a:tr>
              <a:tr h="370840">
                <a:tc>
                  <a:txBody>
                    <a:bodyPr/>
                    <a:lstStyle/>
                    <a:p>
                      <a:r>
                        <a:rPr lang="en-US" altLang="zh-CN" dirty="0" err="1"/>
                        <a:t>set.discard</a:t>
                      </a:r>
                      <a:r>
                        <a:rPr lang="en-US" altLang="zh-CN" dirty="0"/>
                        <a:t>(x)</a:t>
                      </a:r>
                      <a:endParaRPr lang="zh-CN" altLang="en-US" dirty="0"/>
                    </a:p>
                  </a:txBody>
                  <a:tcPr anchor="ctr"/>
                </a:tc>
                <a:tc>
                  <a:txBody>
                    <a:bodyPr/>
                    <a:lstStyle/>
                    <a:p>
                      <a:r>
                        <a:rPr lang="en-US" altLang="zh-CN" dirty="0"/>
                        <a:t>x</a:t>
                      </a:r>
                      <a:r>
                        <a:rPr lang="zh-CN" altLang="en-US" dirty="0"/>
                        <a:t>：要删除的元素，类型为</a:t>
                      </a:r>
                      <a:r>
                        <a:rPr lang="en-US" altLang="zh-CN" dirty="0"/>
                        <a:t>object</a:t>
                      </a:r>
                      <a:endParaRPr lang="zh-CN" altLang="en-US" dirty="0"/>
                    </a:p>
                  </a:txBody>
                  <a:tcPr/>
                </a:tc>
                <a:tc>
                  <a:txBody>
                    <a:bodyPr/>
                    <a:lstStyle/>
                    <a:p>
                      <a:r>
                        <a:rPr lang="zh-CN" altLang="en-US" dirty="0"/>
                        <a:t>从集合</a:t>
                      </a:r>
                      <a:r>
                        <a:rPr lang="en-US" altLang="zh-CN" dirty="0"/>
                        <a:t>set</a:t>
                      </a:r>
                      <a:r>
                        <a:rPr lang="zh-CN" altLang="en-US" dirty="0"/>
                        <a:t>中删除元素</a:t>
                      </a:r>
                      <a:r>
                        <a:rPr lang="en-US" altLang="zh-CN" dirty="0"/>
                        <a:t>x</a:t>
                      </a:r>
                      <a:endParaRPr lang="zh-CN" altLang="en-US" dirty="0"/>
                    </a:p>
                  </a:txBody>
                  <a:tcPr/>
                </a:tc>
                <a:tc>
                  <a:txBody>
                    <a:bodyPr/>
                    <a:lstStyle/>
                    <a:p>
                      <a:pPr algn="l"/>
                      <a:r>
                        <a:rPr lang="zh-CN" altLang="en-US" dirty="0"/>
                        <a:t>无</a:t>
                      </a:r>
                    </a:p>
                  </a:txBody>
                  <a:tcPr anchor="ctr"/>
                </a:tc>
                <a:extLst>
                  <a:ext uri="{0D108BD9-81ED-4DB2-BD59-A6C34878D82A}">
                    <a16:rowId xmlns:a16="http://schemas.microsoft.com/office/drawing/2014/main" val="3266641399"/>
                  </a:ext>
                </a:extLst>
              </a:tr>
              <a:tr h="370840">
                <a:tc>
                  <a:txBody>
                    <a:bodyPr/>
                    <a:lstStyle/>
                    <a:p>
                      <a:r>
                        <a:rPr lang="en-US" altLang="zh-CN" b="1" dirty="0" err="1">
                          <a:solidFill>
                            <a:schemeClr val="accent2">
                              <a:lumMod val="75000"/>
                            </a:schemeClr>
                          </a:solidFill>
                        </a:rPr>
                        <a:t>set.remove</a:t>
                      </a:r>
                      <a:r>
                        <a:rPr lang="en-US" altLang="zh-CN" b="1" dirty="0">
                          <a:solidFill>
                            <a:schemeClr val="accent2">
                              <a:lumMod val="75000"/>
                            </a:schemeClr>
                          </a:solidFill>
                        </a:rPr>
                        <a:t>(x)</a:t>
                      </a:r>
                      <a:endParaRPr lang="zh-CN" altLang="en-US" b="1" dirty="0">
                        <a:solidFill>
                          <a:schemeClr val="accent2">
                            <a:lumMod val="75000"/>
                          </a:schemeClr>
                        </a:solidFill>
                      </a:endParaRPr>
                    </a:p>
                  </a:txBody>
                  <a:tcPr anchor="ctr"/>
                </a:tc>
                <a:tc>
                  <a:txBody>
                    <a:bodyPr/>
                    <a:lstStyle/>
                    <a:p>
                      <a:r>
                        <a:rPr lang="en-US" altLang="zh-CN" dirty="0"/>
                        <a:t>x</a:t>
                      </a:r>
                      <a:r>
                        <a:rPr lang="zh-CN" altLang="en-US" dirty="0"/>
                        <a:t>：要删除的元素，类型为</a:t>
                      </a:r>
                      <a:r>
                        <a:rPr lang="en-US" altLang="zh-CN" dirty="0"/>
                        <a:t>object</a:t>
                      </a:r>
                      <a:endParaRPr lang="zh-CN" altLang="en-US" dirty="0"/>
                    </a:p>
                  </a:txBody>
                  <a:tcPr/>
                </a:tc>
                <a:tc>
                  <a:txBody>
                    <a:bodyPr/>
                    <a:lstStyle/>
                    <a:p>
                      <a:r>
                        <a:rPr lang="zh-CN" altLang="en-US" dirty="0"/>
                        <a:t>从集合</a:t>
                      </a:r>
                      <a:r>
                        <a:rPr lang="en-US" altLang="zh-CN" dirty="0"/>
                        <a:t>set</a:t>
                      </a:r>
                      <a:r>
                        <a:rPr lang="zh-CN" altLang="en-US" dirty="0"/>
                        <a:t>中删除元素</a:t>
                      </a:r>
                      <a:r>
                        <a:rPr lang="en-US" altLang="zh-CN" dirty="0"/>
                        <a:t>x</a:t>
                      </a:r>
                      <a:r>
                        <a:rPr lang="zh-CN" altLang="en-US" dirty="0"/>
                        <a:t>，如果</a:t>
                      </a:r>
                      <a:r>
                        <a:rPr lang="en-US" altLang="zh-CN" dirty="0"/>
                        <a:t>x</a:t>
                      </a:r>
                      <a:r>
                        <a:rPr lang="zh-CN" altLang="en-US" dirty="0"/>
                        <a:t>不在</a:t>
                      </a:r>
                      <a:r>
                        <a:rPr lang="en-US" altLang="zh-CN" dirty="0"/>
                        <a:t>set</a:t>
                      </a:r>
                      <a:r>
                        <a:rPr lang="zh-CN" altLang="en-US" dirty="0"/>
                        <a:t>中，则触发</a:t>
                      </a:r>
                      <a:r>
                        <a:rPr lang="en-US" altLang="zh-CN" dirty="0" err="1"/>
                        <a:t>KeyError</a:t>
                      </a:r>
                      <a:r>
                        <a:rPr lang="zh-CN" altLang="en-US" dirty="0"/>
                        <a:t>异常</a:t>
                      </a:r>
                    </a:p>
                  </a:txBody>
                  <a:tcPr/>
                </a:tc>
                <a:tc>
                  <a:txBody>
                    <a:bodyPr/>
                    <a:lstStyle/>
                    <a:p>
                      <a:pPr algn="l"/>
                      <a:r>
                        <a:rPr lang="zh-CN" altLang="en-US" dirty="0"/>
                        <a:t>无</a:t>
                      </a:r>
                    </a:p>
                  </a:txBody>
                  <a:tcPr anchor="ctr"/>
                </a:tc>
                <a:extLst>
                  <a:ext uri="{0D108BD9-81ED-4DB2-BD59-A6C34878D82A}">
                    <a16:rowId xmlns:a16="http://schemas.microsoft.com/office/drawing/2014/main" val="4026446985"/>
                  </a:ext>
                </a:extLst>
              </a:tr>
            </a:tbl>
          </a:graphicData>
        </a:graphic>
      </p:graphicFrame>
    </p:spTree>
    <p:extLst>
      <p:ext uri="{BB962C8B-B14F-4D97-AF65-F5344CB8AC3E}">
        <p14:creationId xmlns:p14="http://schemas.microsoft.com/office/powerpoint/2010/main" val="7418387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0.4</a:t>
            </a:r>
            <a:r>
              <a:rPr lang="zh-CN" altLang="en-US" b="1" dirty="0">
                <a:solidFill>
                  <a:srgbClr val="354A5D"/>
                </a:solidFill>
                <a:latin typeface="微软雅黑" panose="020B0503020204020204" pitchFamily="34" charset="-122"/>
                <a:ea typeface="微软雅黑" panose="020B0503020204020204" pitchFamily="34" charset="-122"/>
              </a:rPr>
              <a:t>垃圾回收</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581057"/>
          </a:xfrm>
          <a:prstGeom prst="rect">
            <a:avLst/>
          </a:prstGeom>
          <a:noFill/>
        </p:spPr>
        <p:txBody>
          <a:bodyPr wrap="square" lIns="91443" tIns="45720" rIns="91443" bIns="45720" rtlCol="0">
            <a:spAutoFit/>
          </a:bodyPr>
          <a:lstStyle/>
          <a:p>
            <a:pPr algn="just" eaLnBrk="0" hangingPunct="0">
              <a:lnSpc>
                <a:spcPct val="150000"/>
              </a:lnSpc>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Python</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自动释放未被引用的对象</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9684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3.2.2</a:t>
            </a:r>
            <a:r>
              <a:rPr lang="zh-CN" altLang="en-US" b="1" dirty="0">
                <a:solidFill>
                  <a:srgbClr val="354A5D"/>
                </a:solidFill>
                <a:latin typeface="微软雅黑" panose="020B0503020204020204" pitchFamily="34" charset="-122"/>
                <a:ea typeface="微软雅黑" panose="020B0503020204020204" pitchFamily="34" charset="-122"/>
              </a:rPr>
              <a:t>映射类型（字典</a:t>
            </a:r>
            <a:r>
              <a:rPr lang="en-US" altLang="zh-CN" b="1" dirty="0">
                <a:solidFill>
                  <a:srgbClr val="354A5D"/>
                </a:solidFill>
                <a:latin typeface="微软雅黑" panose="020B0503020204020204" pitchFamily="34" charset="-122"/>
                <a:ea typeface="微软雅黑" panose="020B0503020204020204" pitchFamily="34" charset="-122"/>
              </a:rPr>
              <a:t>dictionary</a:t>
            </a:r>
            <a:r>
              <a:rPr lang="zh-CN" altLang="en-US" b="1" dirty="0">
                <a:solidFill>
                  <a:srgbClr val="354A5D"/>
                </a:solidFill>
                <a:latin typeface="微软雅黑" panose="020B0503020204020204" pitchFamily="34" charset="-122"/>
                <a:ea typeface="微软雅黑" panose="020B0503020204020204" pitchFamily="34" charset="-122"/>
              </a:rPr>
              <a:t>）</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字典是一种可变容器模型，且可存储任意类型对象。</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字典的键必须是唯一的，但值则不必。</a:t>
            </a: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字典值可以取任何数据类型，但键必须是不可变的，如字符串，数字或元组。</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字典的每个键值对用冒号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分割，每个对之间用逗号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分割，整个字典包括在花括号</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中 。示例：</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3" name="Rectangle 3">
            <a:extLst>
              <a:ext uri="{FF2B5EF4-FFF2-40B4-BE49-F238E27FC236}">
                <a16:creationId xmlns:a16="http://schemas.microsoft.com/office/drawing/2014/main" id="{82C0BDF9-FAFB-49CF-8641-3EE2EC8D3728}"/>
              </a:ext>
            </a:extLst>
          </p:cNvPr>
          <p:cNvSpPr>
            <a:spLocks noChangeArrowheads="1"/>
          </p:cNvSpPr>
          <p:nvPr/>
        </p:nvSpPr>
        <p:spPr bwMode="auto">
          <a:xfrm>
            <a:off x="1305165" y="5769325"/>
            <a:ext cx="9934337"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9B7C6"/>
                </a:solidFill>
                <a:effectLst/>
                <a:latin typeface="Consolas" panose="020B0609020204030204" pitchFamily="49" charset="0"/>
              </a:rPr>
              <a:t>dic1 = {</a:t>
            </a:r>
            <a:r>
              <a:rPr kumimoji="0" lang="zh-CN" altLang="zh-CN" sz="2000" b="0" i="0" u="none" strike="noStrike" cap="none" normalizeH="0" baseline="0" dirty="0">
                <a:ln>
                  <a:noFill/>
                </a:ln>
                <a:solidFill>
                  <a:srgbClr val="6A8759"/>
                </a:solidFill>
                <a:effectLst/>
                <a:latin typeface="Consolas" panose="020B0609020204030204" pitchFamily="49" charset="0"/>
              </a:rPr>
              <a:t>'Alice'</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'2341'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'Beth'</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'9102'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'Cecil'</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'3258'</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dic2 = {</a:t>
            </a:r>
            <a:r>
              <a:rPr kumimoji="0" lang="zh-CN" altLang="zh-CN" sz="2000" b="0" i="0" u="none" strike="noStrike" cap="none" normalizeH="0" baseline="0" dirty="0">
                <a:ln>
                  <a:noFill/>
                </a:ln>
                <a:solidFill>
                  <a:srgbClr val="6A8759"/>
                </a:solidFill>
                <a:effectLst/>
                <a:latin typeface="Consolas" panose="020B0609020204030204" pitchFamily="49" charset="0"/>
              </a:rPr>
              <a:t>'Alice'</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6A8759"/>
                </a:solidFill>
                <a:effectLst/>
                <a:latin typeface="Consolas" panose="020B0609020204030204" pitchFamily="49" charset="0"/>
              </a:rPr>
              <a:t>'9102'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5</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6</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81040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3.2.2.0 </a:t>
            </a:r>
            <a:r>
              <a:rPr lang="zh-CN" altLang="en-US" b="1" dirty="0">
                <a:solidFill>
                  <a:srgbClr val="354A5D"/>
                </a:solidFill>
                <a:latin typeface="微软雅黑" panose="020B0503020204020204" pitchFamily="34" charset="-122"/>
                <a:ea typeface="微软雅黑" panose="020B0503020204020204" pitchFamily="34" charset="-122"/>
              </a:rPr>
              <a:t>字典的索引</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字典可以像序列类型那样使用索引，字典的索引不是数字，而是键</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字典使用索引可以进行键值对的访问、修改、创建、删除</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访问：直接在方括号中放入键进行访问</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修改：使用索引访问字典的键值对并直接赋值修改</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创建：使用字典不存在的键做索引并赋值创建新的键值对</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删除：使用</a:t>
            </a: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del</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关键字删除字典的键值对</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4781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3.2.2.1 </a:t>
            </a:r>
            <a:r>
              <a:rPr lang="zh-CN" altLang="en-US" b="1" dirty="0">
                <a:solidFill>
                  <a:srgbClr val="354A5D"/>
                </a:solidFill>
                <a:latin typeface="微软雅黑" panose="020B0503020204020204" pitchFamily="34" charset="-122"/>
                <a:ea typeface="微软雅黑" panose="020B0503020204020204" pitchFamily="34" charset="-122"/>
              </a:rPr>
              <a:t>字典常用方法</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5">
            <a:extLst>
              <a:ext uri="{FF2B5EF4-FFF2-40B4-BE49-F238E27FC236}">
                <a16:creationId xmlns:a16="http://schemas.microsoft.com/office/drawing/2014/main" id="{F2A63DFF-1708-49B7-9175-A03A447A220B}"/>
              </a:ext>
            </a:extLst>
          </p:cNvPr>
          <p:cNvGraphicFramePr>
            <a:graphicFrameLocks noGrp="1"/>
          </p:cNvGraphicFramePr>
          <p:nvPr>
            <p:extLst>
              <p:ext uri="{D42A27DB-BD31-4B8C-83A1-F6EECF244321}">
                <p14:modId xmlns:p14="http://schemas.microsoft.com/office/powerpoint/2010/main" val="693400696"/>
              </p:ext>
            </p:extLst>
          </p:nvPr>
        </p:nvGraphicFramePr>
        <p:xfrm>
          <a:off x="1305164" y="2380686"/>
          <a:ext cx="9934336" cy="3672840"/>
        </p:xfrm>
        <a:graphic>
          <a:graphicData uri="http://schemas.openxmlformats.org/drawingml/2006/table">
            <a:tbl>
              <a:tblPr firstRow="1" bandRow="1">
                <a:tableStyleId>{F5AB1C69-6EDB-4FF4-983F-18BD219EF322}</a:tableStyleId>
              </a:tblPr>
              <a:tblGrid>
                <a:gridCol w="1714873">
                  <a:extLst>
                    <a:ext uri="{9D8B030D-6E8A-4147-A177-3AD203B41FA5}">
                      <a16:colId xmlns:a16="http://schemas.microsoft.com/office/drawing/2014/main" val="1234884799"/>
                    </a:ext>
                  </a:extLst>
                </a:gridCol>
                <a:gridCol w="2860646">
                  <a:extLst>
                    <a:ext uri="{9D8B030D-6E8A-4147-A177-3AD203B41FA5}">
                      <a16:colId xmlns:a16="http://schemas.microsoft.com/office/drawing/2014/main" val="2655096423"/>
                    </a:ext>
                  </a:extLst>
                </a:gridCol>
                <a:gridCol w="2875233">
                  <a:extLst>
                    <a:ext uri="{9D8B030D-6E8A-4147-A177-3AD203B41FA5}">
                      <a16:colId xmlns:a16="http://schemas.microsoft.com/office/drawing/2014/main" val="164121702"/>
                    </a:ext>
                  </a:extLst>
                </a:gridCol>
                <a:gridCol w="2483584">
                  <a:extLst>
                    <a:ext uri="{9D8B030D-6E8A-4147-A177-3AD203B41FA5}">
                      <a16:colId xmlns:a16="http://schemas.microsoft.com/office/drawing/2014/main" val="2192769433"/>
                    </a:ext>
                  </a:extLst>
                </a:gridCol>
              </a:tblGrid>
              <a:tr h="370840">
                <a:tc>
                  <a:txBody>
                    <a:bodyPr/>
                    <a:lstStyle/>
                    <a:p>
                      <a:pPr algn="ctr"/>
                      <a:r>
                        <a:rPr lang="zh-CN" altLang="en-US" dirty="0"/>
                        <a:t>方法</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2316666675"/>
                  </a:ext>
                </a:extLst>
              </a:tr>
              <a:tr h="370840">
                <a:tc>
                  <a:txBody>
                    <a:bodyPr/>
                    <a:lstStyle/>
                    <a:p>
                      <a:r>
                        <a:rPr lang="en-US" altLang="zh-CN" sz="1600" dirty="0" err="1"/>
                        <a:t>dict.keys</a:t>
                      </a:r>
                      <a:r>
                        <a:rPr lang="en-US" altLang="zh-CN" sz="1600" dirty="0"/>
                        <a:t>()</a:t>
                      </a:r>
                      <a:endParaRPr lang="zh-CN" altLang="en-US" sz="1600" dirty="0"/>
                    </a:p>
                  </a:txBody>
                  <a:tcPr/>
                </a:tc>
                <a:tc>
                  <a:txBody>
                    <a:bodyPr/>
                    <a:lstStyle/>
                    <a:p>
                      <a:r>
                        <a:rPr lang="zh-CN" altLang="en-US" sz="1600" dirty="0"/>
                        <a:t>无</a:t>
                      </a:r>
                    </a:p>
                  </a:txBody>
                  <a:tcPr/>
                </a:tc>
                <a:tc>
                  <a:txBody>
                    <a:bodyPr/>
                    <a:lstStyle/>
                    <a:p>
                      <a:r>
                        <a:rPr lang="zh-CN" altLang="en-US" sz="1600" dirty="0"/>
                        <a:t>获取字典</a:t>
                      </a:r>
                      <a:r>
                        <a:rPr lang="en-US" altLang="zh-CN" sz="1600" dirty="0" err="1"/>
                        <a:t>dict</a:t>
                      </a:r>
                      <a:r>
                        <a:rPr lang="zh-CN" altLang="en-US" sz="1600" dirty="0"/>
                        <a:t>所有的键</a:t>
                      </a:r>
                    </a:p>
                  </a:txBody>
                  <a:tcPr/>
                </a:tc>
                <a:tc>
                  <a:txBody>
                    <a:bodyPr/>
                    <a:lstStyle/>
                    <a:p>
                      <a:r>
                        <a:rPr lang="zh-CN" altLang="en-US" sz="1600" dirty="0"/>
                        <a:t>所有的键，类型为</a:t>
                      </a:r>
                      <a:r>
                        <a:rPr lang="en-US" altLang="zh-CN" sz="1600" dirty="0" err="1"/>
                        <a:t>dict_keys</a:t>
                      </a:r>
                      <a:endParaRPr lang="zh-CN" altLang="en-US" sz="1600" dirty="0"/>
                    </a:p>
                  </a:txBody>
                  <a:tcPr/>
                </a:tc>
                <a:extLst>
                  <a:ext uri="{0D108BD9-81ED-4DB2-BD59-A6C34878D82A}">
                    <a16:rowId xmlns:a16="http://schemas.microsoft.com/office/drawing/2014/main" val="1287592718"/>
                  </a:ext>
                </a:extLst>
              </a:tr>
              <a:tr h="370840">
                <a:tc>
                  <a:txBody>
                    <a:bodyPr/>
                    <a:lstStyle/>
                    <a:p>
                      <a:r>
                        <a:rPr lang="en-US" altLang="zh-CN" sz="1600" dirty="0" err="1"/>
                        <a:t>dict.values</a:t>
                      </a:r>
                      <a:r>
                        <a:rPr lang="en-US" altLang="zh-CN" sz="1600" dirty="0"/>
                        <a:t>()</a:t>
                      </a:r>
                      <a:endParaRPr lang="zh-CN" altLang="en-US" sz="1600" dirty="0"/>
                    </a:p>
                  </a:txBody>
                  <a:tcPr/>
                </a:tc>
                <a:tc>
                  <a:txBody>
                    <a:bodyPr/>
                    <a:lstStyle/>
                    <a:p>
                      <a:r>
                        <a:rPr lang="zh-CN" altLang="en-US" sz="1600" dirty="0"/>
                        <a:t>无</a:t>
                      </a:r>
                    </a:p>
                  </a:txBody>
                  <a:tcPr/>
                </a:tc>
                <a:tc>
                  <a:txBody>
                    <a:bodyPr/>
                    <a:lstStyle/>
                    <a:p>
                      <a:r>
                        <a:rPr lang="zh-CN" altLang="en-US" sz="1600" dirty="0"/>
                        <a:t>获取字典</a:t>
                      </a:r>
                      <a:r>
                        <a:rPr lang="en-US" altLang="zh-CN" sz="1600" dirty="0" err="1"/>
                        <a:t>dict</a:t>
                      </a:r>
                      <a:r>
                        <a:rPr lang="zh-CN" altLang="en-US" sz="1600" dirty="0"/>
                        <a:t>所有的值</a:t>
                      </a:r>
                    </a:p>
                  </a:txBody>
                  <a:tcPr/>
                </a:tc>
                <a:tc>
                  <a:txBody>
                    <a:bodyPr/>
                    <a:lstStyle/>
                    <a:p>
                      <a:r>
                        <a:rPr lang="zh-CN" altLang="en-US" sz="1600" dirty="0"/>
                        <a:t>所有的值，类型为</a:t>
                      </a:r>
                      <a:r>
                        <a:rPr lang="en-US" altLang="zh-CN" sz="1600" dirty="0" err="1"/>
                        <a:t>dict_keys</a:t>
                      </a:r>
                      <a:endParaRPr lang="zh-CN" altLang="en-US" sz="1600" dirty="0"/>
                    </a:p>
                  </a:txBody>
                  <a:tcPr/>
                </a:tc>
                <a:extLst>
                  <a:ext uri="{0D108BD9-81ED-4DB2-BD59-A6C34878D82A}">
                    <a16:rowId xmlns:a16="http://schemas.microsoft.com/office/drawing/2014/main" val="2816604336"/>
                  </a:ext>
                </a:extLst>
              </a:tr>
              <a:tr h="370840">
                <a:tc>
                  <a:txBody>
                    <a:bodyPr/>
                    <a:lstStyle/>
                    <a:p>
                      <a:r>
                        <a:rPr lang="en-US" altLang="zh-CN" sz="1600" dirty="0" err="1"/>
                        <a:t>dict.items</a:t>
                      </a:r>
                      <a:r>
                        <a:rPr lang="en-US" altLang="zh-CN" sz="1600" dirty="0"/>
                        <a:t>()</a:t>
                      </a:r>
                      <a:endParaRPr lang="zh-CN" altLang="en-US" sz="1600" dirty="0"/>
                    </a:p>
                  </a:txBody>
                  <a:tcPr/>
                </a:tc>
                <a:tc>
                  <a:txBody>
                    <a:bodyPr/>
                    <a:lstStyle/>
                    <a:p>
                      <a:r>
                        <a:rPr lang="zh-CN" altLang="en-US" sz="1600" dirty="0"/>
                        <a:t>无</a:t>
                      </a:r>
                    </a:p>
                  </a:txBody>
                  <a:tcPr/>
                </a:tc>
                <a:tc>
                  <a:txBody>
                    <a:bodyPr/>
                    <a:lstStyle/>
                    <a:p>
                      <a:r>
                        <a:rPr lang="zh-CN" altLang="en-US" sz="1600" dirty="0"/>
                        <a:t>获取字典</a:t>
                      </a:r>
                      <a:r>
                        <a:rPr lang="en-US" altLang="zh-CN" sz="1600" dirty="0" err="1"/>
                        <a:t>dict</a:t>
                      </a:r>
                      <a:r>
                        <a:rPr lang="zh-CN" altLang="en-US" sz="1600" dirty="0"/>
                        <a:t>所有的键值对</a:t>
                      </a:r>
                    </a:p>
                  </a:txBody>
                  <a:tcPr/>
                </a:tc>
                <a:tc>
                  <a:txBody>
                    <a:bodyPr/>
                    <a:lstStyle/>
                    <a:p>
                      <a:r>
                        <a:rPr lang="zh-CN" altLang="en-US" sz="1600" dirty="0"/>
                        <a:t>所有的键值对，类型为</a:t>
                      </a:r>
                      <a:r>
                        <a:rPr lang="en-US" altLang="zh-CN" sz="1600" dirty="0"/>
                        <a:t>list</a:t>
                      </a:r>
                      <a:endParaRPr lang="zh-CN" altLang="en-US" sz="1600" dirty="0"/>
                    </a:p>
                  </a:txBody>
                  <a:tcPr/>
                </a:tc>
                <a:extLst>
                  <a:ext uri="{0D108BD9-81ED-4DB2-BD59-A6C34878D82A}">
                    <a16:rowId xmlns:a16="http://schemas.microsoft.com/office/drawing/2014/main" val="3723941155"/>
                  </a:ext>
                </a:extLst>
              </a:tr>
              <a:tr h="370840">
                <a:tc>
                  <a:txBody>
                    <a:bodyPr/>
                    <a:lstStyle/>
                    <a:p>
                      <a:r>
                        <a:rPr lang="en-US" altLang="zh-CN" sz="1600" dirty="0" err="1"/>
                        <a:t>dict.get</a:t>
                      </a:r>
                      <a:r>
                        <a:rPr lang="en-US" altLang="zh-CN" sz="1600" dirty="0"/>
                        <a:t>(key, d)</a:t>
                      </a:r>
                      <a:endParaRPr lang="zh-CN" altLang="en-US" sz="1600" dirty="0"/>
                    </a:p>
                  </a:txBody>
                  <a:tcPr/>
                </a:tc>
                <a:tc>
                  <a:txBody>
                    <a:bodyPr/>
                    <a:lstStyle/>
                    <a:p>
                      <a:r>
                        <a:rPr lang="en-US" altLang="zh-CN" sz="1600" dirty="0"/>
                        <a:t>key</a:t>
                      </a:r>
                      <a:r>
                        <a:rPr lang="zh-CN" altLang="en-US" sz="1600" dirty="0"/>
                        <a:t>：键，类型为</a:t>
                      </a:r>
                      <a:r>
                        <a:rPr lang="en-US" altLang="zh-CN" sz="1600" dirty="0"/>
                        <a:t>object</a:t>
                      </a:r>
                    </a:p>
                    <a:p>
                      <a:r>
                        <a:rPr lang="en-US" altLang="zh-CN" sz="1600" dirty="0"/>
                        <a:t>d</a:t>
                      </a:r>
                      <a:r>
                        <a:rPr lang="zh-CN" altLang="en-US" sz="1600" dirty="0"/>
                        <a:t>：默认值，类型为</a:t>
                      </a:r>
                      <a:r>
                        <a:rPr lang="en-US" altLang="zh-CN" sz="1600" dirty="0"/>
                        <a:t>object</a:t>
                      </a:r>
                      <a:endParaRPr lang="zh-CN" altLang="en-US" sz="1600" dirty="0"/>
                    </a:p>
                  </a:txBody>
                  <a:tcPr/>
                </a:tc>
                <a:tc>
                  <a:txBody>
                    <a:bodyPr/>
                    <a:lstStyle/>
                    <a:p>
                      <a:r>
                        <a:rPr lang="zh-CN" altLang="en-US" sz="1600" dirty="0"/>
                        <a:t>如果字典</a:t>
                      </a:r>
                      <a:r>
                        <a:rPr lang="en-US" altLang="zh-CN" sz="1600" dirty="0" err="1"/>
                        <a:t>dict</a:t>
                      </a:r>
                      <a:r>
                        <a:rPr lang="zh-CN" altLang="en-US" sz="1600" dirty="0"/>
                        <a:t>存在键</a:t>
                      </a:r>
                      <a:r>
                        <a:rPr lang="en-US" altLang="zh-CN" sz="1600" dirty="0"/>
                        <a:t>key</a:t>
                      </a:r>
                      <a:r>
                        <a:rPr lang="zh-CN" altLang="en-US" sz="1600" dirty="0"/>
                        <a:t>，则返回该键的值，否则返回默认值</a:t>
                      </a:r>
                      <a:r>
                        <a:rPr lang="en-US" altLang="zh-CN" sz="1600" dirty="0"/>
                        <a:t>d</a:t>
                      </a:r>
                      <a:endParaRPr lang="zh-CN" altLang="en-US" sz="1600" dirty="0"/>
                    </a:p>
                  </a:txBody>
                  <a:tcPr/>
                </a:tc>
                <a:tc>
                  <a:txBody>
                    <a:bodyPr/>
                    <a:lstStyle/>
                    <a:p>
                      <a:r>
                        <a:rPr lang="zh-CN" altLang="en-US" sz="1600" dirty="0"/>
                        <a:t>键为</a:t>
                      </a:r>
                      <a:r>
                        <a:rPr lang="en-US" altLang="zh-CN" sz="1600" dirty="0"/>
                        <a:t>key</a:t>
                      </a:r>
                      <a:r>
                        <a:rPr lang="zh-CN" altLang="en-US" sz="1600" dirty="0"/>
                        <a:t>对应的值，类型为</a:t>
                      </a:r>
                      <a:r>
                        <a:rPr lang="en-US" altLang="zh-CN" sz="1600" dirty="0"/>
                        <a:t>object</a:t>
                      </a:r>
                      <a:endParaRPr lang="zh-CN" altLang="en-US" sz="1600" dirty="0"/>
                    </a:p>
                  </a:txBody>
                  <a:tcPr/>
                </a:tc>
                <a:extLst>
                  <a:ext uri="{0D108BD9-81ED-4DB2-BD59-A6C34878D82A}">
                    <a16:rowId xmlns:a16="http://schemas.microsoft.com/office/drawing/2014/main" val="3295495574"/>
                  </a:ext>
                </a:extLst>
              </a:tr>
              <a:tr h="370840">
                <a:tc>
                  <a:txBody>
                    <a:bodyPr/>
                    <a:lstStyle/>
                    <a:p>
                      <a:r>
                        <a:rPr lang="en-US" altLang="zh-CN" sz="1600" dirty="0" err="1"/>
                        <a:t>dict.clear</a:t>
                      </a:r>
                      <a:r>
                        <a:rPr lang="en-US" altLang="zh-CN" sz="1600" dirty="0"/>
                        <a:t>()</a:t>
                      </a:r>
                      <a:endParaRPr lang="zh-CN" altLang="en-US" sz="1600" dirty="0"/>
                    </a:p>
                  </a:txBody>
                  <a:tcPr/>
                </a:tc>
                <a:tc>
                  <a:txBody>
                    <a:bodyPr/>
                    <a:lstStyle/>
                    <a:p>
                      <a:r>
                        <a:rPr lang="zh-CN" altLang="en-US" sz="1600" dirty="0"/>
                        <a:t>无</a:t>
                      </a:r>
                    </a:p>
                  </a:txBody>
                  <a:tcPr/>
                </a:tc>
                <a:tc>
                  <a:txBody>
                    <a:bodyPr/>
                    <a:lstStyle/>
                    <a:p>
                      <a:r>
                        <a:rPr lang="zh-CN" altLang="en-US" sz="1600" dirty="0"/>
                        <a:t>删除字典</a:t>
                      </a:r>
                      <a:r>
                        <a:rPr lang="en-US" altLang="zh-CN" sz="1600" dirty="0" err="1"/>
                        <a:t>dict</a:t>
                      </a:r>
                      <a:r>
                        <a:rPr lang="zh-CN" altLang="en-US" sz="1600" dirty="0"/>
                        <a:t>中所有的键值对</a:t>
                      </a:r>
                    </a:p>
                  </a:txBody>
                  <a:tcPr/>
                </a:tc>
                <a:tc>
                  <a:txBody>
                    <a:bodyPr/>
                    <a:lstStyle/>
                    <a:p>
                      <a:r>
                        <a:rPr lang="zh-CN" altLang="en-US" sz="1600" dirty="0"/>
                        <a:t>无</a:t>
                      </a:r>
                    </a:p>
                  </a:txBody>
                  <a:tcPr/>
                </a:tc>
                <a:extLst>
                  <a:ext uri="{0D108BD9-81ED-4DB2-BD59-A6C34878D82A}">
                    <a16:rowId xmlns:a16="http://schemas.microsoft.com/office/drawing/2014/main" val="1362056884"/>
                  </a:ext>
                </a:extLst>
              </a:tr>
              <a:tr h="370840">
                <a:tc>
                  <a:txBody>
                    <a:bodyPr/>
                    <a:lstStyle/>
                    <a:p>
                      <a:r>
                        <a:rPr lang="en-US" altLang="zh-CN" sz="1600" dirty="0" err="1"/>
                        <a:t>dict.popitem</a:t>
                      </a:r>
                      <a:r>
                        <a:rPr lang="en-US" altLang="zh-CN" sz="1600" dirty="0"/>
                        <a:t>()</a:t>
                      </a:r>
                      <a:endParaRPr lang="zh-CN" altLang="en-US" sz="1600" dirty="0"/>
                    </a:p>
                  </a:txBody>
                  <a:tcPr/>
                </a:tc>
                <a:tc>
                  <a:txBody>
                    <a:bodyPr/>
                    <a:lstStyle/>
                    <a:p>
                      <a:r>
                        <a:rPr lang="zh-CN" altLang="en-US" sz="1600" dirty="0"/>
                        <a:t>无</a:t>
                      </a:r>
                    </a:p>
                  </a:txBody>
                  <a:tcPr/>
                </a:tc>
                <a:tc>
                  <a:txBody>
                    <a:bodyPr/>
                    <a:lstStyle/>
                    <a:p>
                      <a:r>
                        <a:rPr lang="zh-CN" altLang="en-US" sz="1600" dirty="0"/>
                        <a:t>返回并删除字典</a:t>
                      </a:r>
                      <a:r>
                        <a:rPr lang="en-US" altLang="zh-CN" sz="1600" dirty="0" err="1"/>
                        <a:t>dict</a:t>
                      </a:r>
                      <a:r>
                        <a:rPr lang="zh-CN" altLang="en-US" sz="1600" dirty="0"/>
                        <a:t>中的一对键值对</a:t>
                      </a:r>
                    </a:p>
                  </a:txBody>
                  <a:tcPr/>
                </a:tc>
                <a:tc>
                  <a:txBody>
                    <a:bodyPr/>
                    <a:lstStyle/>
                    <a:p>
                      <a:r>
                        <a:rPr lang="zh-CN" altLang="en-US" sz="1600" dirty="0"/>
                        <a:t>一对键值对，类型为</a:t>
                      </a:r>
                      <a:r>
                        <a:rPr lang="en-US" altLang="zh-CN" sz="1600" dirty="0"/>
                        <a:t>tuple</a:t>
                      </a:r>
                      <a:endParaRPr lang="zh-CN" altLang="en-US" sz="1600" dirty="0"/>
                    </a:p>
                  </a:txBody>
                  <a:tcPr/>
                </a:tc>
                <a:extLst>
                  <a:ext uri="{0D108BD9-81ED-4DB2-BD59-A6C34878D82A}">
                    <a16:rowId xmlns:a16="http://schemas.microsoft.com/office/drawing/2014/main" val="70411413"/>
                  </a:ext>
                </a:extLst>
              </a:tr>
            </a:tbl>
          </a:graphicData>
        </a:graphic>
      </p:graphicFrame>
    </p:spTree>
    <p:extLst>
      <p:ext uri="{BB962C8B-B14F-4D97-AF65-F5344CB8AC3E}">
        <p14:creationId xmlns:p14="http://schemas.microsoft.com/office/powerpoint/2010/main" val="13629535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3.3 </a:t>
            </a:r>
            <a:r>
              <a:rPr lang="zh-CN" altLang="en-US" b="1" dirty="0">
                <a:solidFill>
                  <a:srgbClr val="354A5D"/>
                </a:solidFill>
                <a:latin typeface="微软雅黑" panose="020B0503020204020204" pitchFamily="34" charset="-122"/>
                <a:ea typeface="微软雅黑" panose="020B0503020204020204" pitchFamily="34" charset="-122"/>
              </a:rPr>
              <a:t>类型转换函数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5">
            <a:extLst>
              <a:ext uri="{FF2B5EF4-FFF2-40B4-BE49-F238E27FC236}">
                <a16:creationId xmlns:a16="http://schemas.microsoft.com/office/drawing/2014/main" id="{F2A63DFF-1708-49B7-9175-A03A447A220B}"/>
              </a:ext>
            </a:extLst>
          </p:cNvPr>
          <p:cNvGraphicFramePr>
            <a:graphicFrameLocks noGrp="1"/>
          </p:cNvGraphicFramePr>
          <p:nvPr>
            <p:extLst>
              <p:ext uri="{D42A27DB-BD31-4B8C-83A1-F6EECF244321}">
                <p14:modId xmlns:p14="http://schemas.microsoft.com/office/powerpoint/2010/main" val="4131830064"/>
              </p:ext>
            </p:extLst>
          </p:nvPr>
        </p:nvGraphicFramePr>
        <p:xfrm>
          <a:off x="1305166" y="2240280"/>
          <a:ext cx="9934336" cy="4287520"/>
        </p:xfrm>
        <a:graphic>
          <a:graphicData uri="http://schemas.openxmlformats.org/drawingml/2006/table">
            <a:tbl>
              <a:tblPr firstRow="1" bandRow="1">
                <a:tableStyleId>{F5AB1C69-6EDB-4FF4-983F-18BD219EF322}</a:tableStyleId>
              </a:tblPr>
              <a:tblGrid>
                <a:gridCol w="1831066">
                  <a:extLst>
                    <a:ext uri="{9D8B030D-6E8A-4147-A177-3AD203B41FA5}">
                      <a16:colId xmlns:a16="http://schemas.microsoft.com/office/drawing/2014/main" val="1234884799"/>
                    </a:ext>
                  </a:extLst>
                </a:gridCol>
                <a:gridCol w="2559895">
                  <a:extLst>
                    <a:ext uri="{9D8B030D-6E8A-4147-A177-3AD203B41FA5}">
                      <a16:colId xmlns:a16="http://schemas.microsoft.com/office/drawing/2014/main" val="2655096423"/>
                    </a:ext>
                  </a:extLst>
                </a:gridCol>
                <a:gridCol w="2575418">
                  <a:extLst>
                    <a:ext uri="{9D8B030D-6E8A-4147-A177-3AD203B41FA5}">
                      <a16:colId xmlns:a16="http://schemas.microsoft.com/office/drawing/2014/main" val="164121702"/>
                    </a:ext>
                  </a:extLst>
                </a:gridCol>
                <a:gridCol w="2967957">
                  <a:extLst>
                    <a:ext uri="{9D8B030D-6E8A-4147-A177-3AD203B41FA5}">
                      <a16:colId xmlns:a16="http://schemas.microsoft.com/office/drawing/2014/main" val="2192769433"/>
                    </a:ext>
                  </a:extLst>
                </a:gridCol>
              </a:tblGrid>
              <a:tr h="370840">
                <a:tc>
                  <a:txBody>
                    <a:bodyPr/>
                    <a:lstStyle/>
                    <a:p>
                      <a:pPr algn="ctr"/>
                      <a:r>
                        <a:rPr lang="zh-CN" altLang="en-US" dirty="0"/>
                        <a:t>函数</a:t>
                      </a:r>
                    </a:p>
                  </a:txBody>
                  <a:tcPr/>
                </a:tc>
                <a:tc>
                  <a:txBody>
                    <a:bodyPr/>
                    <a:lstStyle/>
                    <a:p>
                      <a:pPr algn="ctr"/>
                      <a:r>
                        <a:rPr lang="zh-CN" altLang="en-US" dirty="0"/>
                        <a:t>参数</a:t>
                      </a:r>
                    </a:p>
                  </a:txBody>
                  <a:tcPr/>
                </a:tc>
                <a:tc>
                  <a:txBody>
                    <a:bodyPr/>
                    <a:lstStyle/>
                    <a:p>
                      <a:pPr algn="ctr"/>
                      <a:r>
                        <a:rPr lang="zh-CN" altLang="en-US" dirty="0"/>
                        <a:t>说明</a:t>
                      </a:r>
                    </a:p>
                  </a:txBody>
                  <a:tcPr/>
                </a:tc>
                <a:tc>
                  <a:txBody>
                    <a:bodyPr/>
                    <a:lstStyle/>
                    <a:p>
                      <a:pPr algn="ctr"/>
                      <a:r>
                        <a:rPr lang="zh-CN" altLang="en-US" dirty="0"/>
                        <a:t>返回值</a:t>
                      </a:r>
                    </a:p>
                  </a:txBody>
                  <a:tcPr/>
                </a:tc>
                <a:extLst>
                  <a:ext uri="{0D108BD9-81ED-4DB2-BD59-A6C34878D82A}">
                    <a16:rowId xmlns:a16="http://schemas.microsoft.com/office/drawing/2014/main" val="2316666675"/>
                  </a:ext>
                </a:extLst>
              </a:tr>
              <a:tr h="370840">
                <a:tc>
                  <a:txBody>
                    <a:bodyPr/>
                    <a:lstStyle/>
                    <a:p>
                      <a:r>
                        <a:rPr lang="en-US" altLang="zh-CN" sz="1600" b="1" dirty="0">
                          <a:solidFill>
                            <a:schemeClr val="accent2">
                              <a:lumMod val="75000"/>
                            </a:schemeClr>
                          </a:solidFill>
                          <a:latin typeface="Consolas" panose="020B0609020204030204" pitchFamily="49" charset="0"/>
                        </a:rPr>
                        <a:t>int([object])</a:t>
                      </a:r>
                      <a:endParaRPr lang="zh-CN" altLang="en-US" sz="1600" b="1" dirty="0">
                        <a:solidFill>
                          <a:schemeClr val="accent2">
                            <a:lumMod val="75000"/>
                          </a:schemeClr>
                        </a:solidFill>
                        <a:latin typeface="Consolas" panose="020B0609020204030204" pitchFamily="49" charset="0"/>
                      </a:endParaRPr>
                    </a:p>
                  </a:txBody>
                  <a:tcPr/>
                </a:tc>
                <a:tc rowSpan="4">
                  <a:txBody>
                    <a:bodyPr/>
                    <a:lstStyle/>
                    <a:p>
                      <a:r>
                        <a:rPr lang="en-US" altLang="zh-CN" sz="1600" dirty="0"/>
                        <a:t>object</a:t>
                      </a:r>
                      <a:r>
                        <a:rPr lang="zh-CN" altLang="en-US" sz="1600" dirty="0"/>
                        <a:t>：将要转换的对象</a:t>
                      </a:r>
                    </a:p>
                  </a:txBody>
                  <a:tcPr anchor="ctr"/>
                </a:tc>
                <a:tc rowSpan="4">
                  <a:txBody>
                    <a:bodyPr/>
                    <a:lstStyle/>
                    <a:p>
                      <a:r>
                        <a:rPr lang="zh-CN" altLang="en-US" sz="1600" dirty="0"/>
                        <a:t>将</a:t>
                      </a:r>
                      <a:r>
                        <a:rPr lang="en-US" altLang="zh-CN" sz="1600" dirty="0"/>
                        <a:t>object</a:t>
                      </a:r>
                      <a:r>
                        <a:rPr lang="zh-CN" altLang="en-US" sz="1600" dirty="0"/>
                        <a:t>转换为对应的类型</a:t>
                      </a:r>
                    </a:p>
                  </a:txBody>
                  <a:tcPr anchor="ctr"/>
                </a:tc>
                <a:tc rowSpan="10">
                  <a:txBody>
                    <a:bodyPr/>
                    <a:lstStyle/>
                    <a:p>
                      <a:r>
                        <a:rPr lang="zh-CN" altLang="en-US" sz="1600" dirty="0"/>
                        <a:t>转换后的对象，类型名和函数名相同</a:t>
                      </a:r>
                    </a:p>
                  </a:txBody>
                  <a:tcPr anchor="ctr"/>
                </a:tc>
                <a:extLst>
                  <a:ext uri="{0D108BD9-81ED-4DB2-BD59-A6C34878D82A}">
                    <a16:rowId xmlns:a16="http://schemas.microsoft.com/office/drawing/2014/main" val="128759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accent2">
                              <a:lumMod val="75000"/>
                            </a:schemeClr>
                          </a:solidFill>
                          <a:latin typeface="Consolas" panose="020B0609020204030204" pitchFamily="49" charset="0"/>
                        </a:rPr>
                        <a:t>eval([object])</a:t>
                      </a:r>
                      <a:endParaRPr lang="zh-CN" altLang="en-US" sz="1600" b="1" dirty="0">
                        <a:solidFill>
                          <a:schemeClr val="accent2">
                            <a:lumMod val="75000"/>
                          </a:schemeClr>
                        </a:solidFill>
                        <a:latin typeface="Consolas" panose="020B0609020204030204" pitchFamily="49" charset="0"/>
                      </a:endParaRPr>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816604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Consolas" panose="020B0609020204030204" pitchFamily="49" charset="0"/>
                        </a:rPr>
                        <a:t>bool([object])</a:t>
                      </a:r>
                      <a:endParaRPr lang="zh-CN" altLang="en-US" sz="1600" dirty="0">
                        <a:latin typeface="Consolas" panose="020B0609020204030204" pitchFamily="49" charset="0"/>
                      </a:endParaRPr>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37239411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Consolas" panose="020B0609020204030204" pitchFamily="49" charset="0"/>
                        </a:rPr>
                        <a:t>float([object])</a:t>
                      </a:r>
                      <a:endParaRPr lang="zh-CN" altLang="en-US" sz="1600" dirty="0">
                        <a:latin typeface="Consolas" panose="020B0609020204030204" pitchFamily="49" charset="0"/>
                      </a:endParaRPr>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32954955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Consolas" panose="020B0609020204030204" pitchFamily="49" charset="0"/>
                        </a:rPr>
                        <a:t>complex(r[, j])</a:t>
                      </a:r>
                      <a:endParaRPr lang="zh-CN" altLang="en-US" sz="1600" dirty="0">
                        <a:latin typeface="Consolas" panose="020B0609020204030204" pitchFamily="49" charset="0"/>
                      </a:endParaRPr>
                    </a:p>
                  </a:txBody>
                  <a:tcPr/>
                </a:tc>
                <a:tc>
                  <a:txBody>
                    <a:bodyPr/>
                    <a:lstStyle/>
                    <a:p>
                      <a:r>
                        <a:rPr lang="en-US" altLang="zh-CN" sz="1600" dirty="0"/>
                        <a:t>r</a:t>
                      </a:r>
                      <a:r>
                        <a:rPr lang="zh-CN" altLang="en-US" sz="1600" dirty="0"/>
                        <a:t>：实数部分，类型为</a:t>
                      </a:r>
                      <a:r>
                        <a:rPr lang="en-US" altLang="zh-CN" sz="1600" dirty="0"/>
                        <a:t>float</a:t>
                      </a:r>
                    </a:p>
                    <a:p>
                      <a:r>
                        <a:rPr lang="en-US" altLang="zh-CN" sz="1600" dirty="0"/>
                        <a:t>j</a:t>
                      </a:r>
                      <a:r>
                        <a:rPr lang="zh-CN" altLang="en-US" sz="1600" dirty="0"/>
                        <a:t>：虚数部分，类型为</a:t>
                      </a:r>
                      <a:r>
                        <a:rPr lang="en-US" altLang="zh-CN" sz="1600" dirty="0"/>
                        <a:t>float</a:t>
                      </a:r>
                      <a:endParaRPr lang="zh-CN" altLang="en-US" sz="1600" dirty="0"/>
                    </a:p>
                  </a:txBody>
                  <a:tcPr anchor="ctr"/>
                </a:tc>
                <a:tc>
                  <a:txBody>
                    <a:bodyPr/>
                    <a:lstStyle/>
                    <a:p>
                      <a:r>
                        <a:rPr lang="zh-CN" altLang="en-US" sz="1600" dirty="0"/>
                        <a:t>创建一个实部为</a:t>
                      </a:r>
                      <a:r>
                        <a:rPr lang="en-US" altLang="zh-CN" sz="1600" dirty="0"/>
                        <a:t>r</a:t>
                      </a:r>
                      <a:r>
                        <a:rPr lang="zh-CN" altLang="en-US" sz="1600" dirty="0"/>
                        <a:t>，虚部为</a:t>
                      </a:r>
                      <a:r>
                        <a:rPr lang="en-US" altLang="zh-CN" sz="1600" dirty="0"/>
                        <a:t>j</a:t>
                      </a:r>
                      <a:r>
                        <a:rPr lang="zh-CN" altLang="en-US" sz="1600" dirty="0"/>
                        <a:t>的</a:t>
                      </a:r>
                      <a:r>
                        <a:rPr lang="en-US" altLang="zh-CN" sz="1600" dirty="0"/>
                        <a:t>complex</a:t>
                      </a:r>
                      <a:r>
                        <a:rPr lang="zh-CN" altLang="en-US" sz="1600" dirty="0"/>
                        <a:t>对象</a:t>
                      </a:r>
                    </a:p>
                  </a:txBody>
                  <a:tcPr anchor="ctr"/>
                </a:tc>
                <a:tc vMerge="1">
                  <a:txBody>
                    <a:bodyPr/>
                    <a:lstStyle/>
                    <a:p>
                      <a:endParaRPr lang="zh-CN" altLang="en-US" dirty="0"/>
                    </a:p>
                  </a:txBody>
                  <a:tcPr/>
                </a:tc>
                <a:extLst>
                  <a:ext uri="{0D108BD9-81ED-4DB2-BD59-A6C34878D82A}">
                    <a16:rowId xmlns:a16="http://schemas.microsoft.com/office/drawing/2014/main" val="13620568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accent2">
                              <a:lumMod val="75000"/>
                            </a:schemeClr>
                          </a:solidFill>
                          <a:latin typeface="Consolas" panose="020B0609020204030204" pitchFamily="49" charset="0"/>
                        </a:rPr>
                        <a:t>str([object])</a:t>
                      </a:r>
                      <a:endParaRPr lang="zh-CN" altLang="en-US" sz="1600" b="1" dirty="0">
                        <a:solidFill>
                          <a:schemeClr val="accent2">
                            <a:lumMod val="75000"/>
                          </a:schemeClr>
                        </a:solidFill>
                        <a:latin typeface="Consolas" panose="020B0609020204030204" pitchFamily="49" charset="0"/>
                      </a:endParaRPr>
                    </a:p>
                  </a:txBody>
                  <a:tcPr/>
                </a:tc>
                <a:tc rowSpan="5">
                  <a:txBody>
                    <a:bodyPr/>
                    <a:lstStyle/>
                    <a:p>
                      <a:r>
                        <a:rPr lang="en-US" altLang="zh-CN" sz="1600" dirty="0"/>
                        <a:t>object</a:t>
                      </a:r>
                      <a:r>
                        <a:rPr lang="zh-CN" altLang="en-US" sz="1600" dirty="0"/>
                        <a:t>：将要转换的对象</a:t>
                      </a:r>
                    </a:p>
                  </a:txBody>
                  <a:tcPr anchor="ct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将</a:t>
                      </a:r>
                      <a:r>
                        <a:rPr lang="en-US" altLang="zh-CN" sz="1600" dirty="0"/>
                        <a:t>object</a:t>
                      </a:r>
                      <a:r>
                        <a:rPr lang="zh-CN" altLang="en-US" sz="1600" dirty="0"/>
                        <a:t>转换为对应的类型</a:t>
                      </a:r>
                    </a:p>
                    <a:p>
                      <a:endParaRPr lang="zh-CN" altLang="en-US" sz="1600" dirty="0"/>
                    </a:p>
                  </a:txBody>
                  <a:tcPr anchor="ctr"/>
                </a:tc>
                <a:tc vMerge="1">
                  <a:txBody>
                    <a:bodyPr/>
                    <a:lstStyle/>
                    <a:p>
                      <a:endParaRPr lang="zh-CN" altLang="en-US" dirty="0"/>
                    </a:p>
                  </a:txBody>
                  <a:tcPr/>
                </a:tc>
                <a:extLst>
                  <a:ext uri="{0D108BD9-81ED-4DB2-BD59-A6C34878D82A}">
                    <a16:rowId xmlns:a16="http://schemas.microsoft.com/office/drawing/2014/main" val="704114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accent2">
                              <a:lumMod val="75000"/>
                            </a:schemeClr>
                          </a:solidFill>
                          <a:latin typeface="Consolas" panose="020B0609020204030204" pitchFamily="49" charset="0"/>
                        </a:rPr>
                        <a:t>list([object])</a:t>
                      </a:r>
                      <a:endParaRPr lang="zh-CN" altLang="en-US" sz="1600" b="1" dirty="0">
                        <a:solidFill>
                          <a:schemeClr val="accent2">
                            <a:lumMod val="75000"/>
                          </a:schemeClr>
                        </a:solidFill>
                        <a:latin typeface="Consolas" panose="020B0609020204030204" pitchFamily="49" charset="0"/>
                      </a:endParaRPr>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6658426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Consolas" panose="020B0609020204030204" pitchFamily="49" charset="0"/>
                        </a:rPr>
                        <a:t>tuple([object])</a:t>
                      </a:r>
                      <a:endParaRPr lang="zh-CN" altLang="en-US" sz="1600" dirty="0">
                        <a:latin typeface="Consolas" panose="020B0609020204030204" pitchFamily="49" charset="0"/>
                      </a:endParaRPr>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5511983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accent2">
                              <a:lumMod val="75000"/>
                            </a:schemeClr>
                          </a:solidFill>
                          <a:latin typeface="Consolas" panose="020B0609020204030204" pitchFamily="49" charset="0"/>
                        </a:rPr>
                        <a:t>set([object])</a:t>
                      </a:r>
                      <a:endParaRPr lang="zh-CN" altLang="en-US" sz="1600" b="1" dirty="0">
                        <a:solidFill>
                          <a:schemeClr val="accent2">
                            <a:lumMod val="75000"/>
                          </a:schemeClr>
                        </a:solidFill>
                        <a:latin typeface="Consolas" panose="020B0609020204030204" pitchFamily="49" charset="0"/>
                      </a:endParaRPr>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7249008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a:solidFill>
                            <a:schemeClr val="accent2">
                              <a:lumMod val="75000"/>
                            </a:schemeClr>
                          </a:solidFill>
                          <a:latin typeface="Consolas" panose="020B0609020204030204" pitchFamily="49" charset="0"/>
                        </a:rPr>
                        <a:t>dict</a:t>
                      </a:r>
                      <a:r>
                        <a:rPr lang="en-US" altLang="zh-CN" sz="1600" b="1" dirty="0">
                          <a:solidFill>
                            <a:schemeClr val="accent2">
                              <a:lumMod val="75000"/>
                            </a:schemeClr>
                          </a:solidFill>
                          <a:latin typeface="Consolas" panose="020B0609020204030204" pitchFamily="49" charset="0"/>
                        </a:rPr>
                        <a:t>([object])</a:t>
                      </a:r>
                      <a:endParaRPr lang="zh-CN" altLang="en-US" sz="1600" b="1" dirty="0">
                        <a:solidFill>
                          <a:schemeClr val="accent2">
                            <a:lumMod val="75000"/>
                          </a:schemeClr>
                        </a:solidFill>
                        <a:latin typeface="Consolas" panose="020B0609020204030204" pitchFamily="49" charset="0"/>
                      </a:endParaRPr>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985490754"/>
                  </a:ext>
                </a:extLst>
              </a:tr>
            </a:tbl>
          </a:graphicData>
        </a:graphic>
      </p:graphicFrame>
    </p:spTree>
    <p:extLst>
      <p:ext uri="{BB962C8B-B14F-4D97-AF65-F5344CB8AC3E}">
        <p14:creationId xmlns:p14="http://schemas.microsoft.com/office/powerpoint/2010/main" val="480490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04</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2954655"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运算符</a:t>
            </a:r>
          </a:p>
        </p:txBody>
      </p:sp>
      <p:cxnSp>
        <p:nvCxnSpPr>
          <p:cNvPr id="22" name="直接连接符 21"/>
          <p:cNvCxnSpPr/>
          <p:nvPr/>
        </p:nvCxnSpPr>
        <p:spPr>
          <a:xfrm>
            <a:off x="5536918" y="3768520"/>
            <a:ext cx="4111477"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1" y="3894512"/>
            <a:ext cx="1474914" cy="379656"/>
            <a:chOff x="1694389" y="3210530"/>
            <a:chExt cx="1106187"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1034179"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算术运算符</a:t>
              </a:r>
            </a:p>
          </p:txBody>
        </p:sp>
      </p:grpSp>
      <p:grpSp>
        <p:nvGrpSpPr>
          <p:cNvPr id="26" name="组合 25"/>
          <p:cNvGrpSpPr/>
          <p:nvPr/>
        </p:nvGrpSpPr>
        <p:grpSpPr>
          <a:xfrm>
            <a:off x="7964593" y="3894512"/>
            <a:ext cx="1474915" cy="379656"/>
            <a:chOff x="1694389" y="3537387"/>
            <a:chExt cx="1106188"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1034180"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比较运算符</a:t>
              </a:r>
            </a:p>
          </p:txBody>
        </p:sp>
      </p:grpSp>
      <p:grpSp>
        <p:nvGrpSpPr>
          <p:cNvPr id="29" name="组合 28"/>
          <p:cNvGrpSpPr/>
          <p:nvPr/>
        </p:nvGrpSpPr>
        <p:grpSpPr>
          <a:xfrm>
            <a:off x="6096004" y="4374564"/>
            <a:ext cx="1474915" cy="379656"/>
            <a:chOff x="1694389" y="3875941"/>
            <a:chExt cx="1106186" cy="284742"/>
          </a:xfrm>
        </p:grpSpPr>
        <p:sp>
          <p:nvSpPr>
            <p:cNvPr id="30" name="矩形 29"/>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1" name="TextBox 20"/>
            <p:cNvSpPr txBox="1"/>
            <p:nvPr/>
          </p:nvSpPr>
          <p:spPr>
            <a:xfrm>
              <a:off x="1766397" y="3875941"/>
              <a:ext cx="1034178"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逻辑运算符</a:t>
              </a:r>
            </a:p>
          </p:txBody>
        </p:sp>
      </p:grpSp>
      <p:grpSp>
        <p:nvGrpSpPr>
          <p:cNvPr id="32" name="组合 31"/>
          <p:cNvGrpSpPr/>
          <p:nvPr/>
        </p:nvGrpSpPr>
        <p:grpSpPr>
          <a:xfrm>
            <a:off x="7964595" y="4374563"/>
            <a:ext cx="1236067" cy="379656"/>
            <a:chOff x="1694389" y="4211992"/>
            <a:chExt cx="927051" cy="284742"/>
          </a:xfrm>
        </p:grpSpPr>
        <p:sp>
          <p:nvSpPr>
            <p:cNvPr id="33" name="矩形 32"/>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4" name="TextBox 23"/>
            <p:cNvSpPr txBox="1"/>
            <p:nvPr/>
          </p:nvSpPr>
          <p:spPr>
            <a:xfrm>
              <a:off x="1766397" y="4211992"/>
              <a:ext cx="855043"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位运算符</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3DC2D5A-5337-4193-A495-5A66513AB573}"/>
              </a:ext>
            </a:extLst>
          </p:cNvPr>
          <p:cNvGrpSpPr/>
          <p:nvPr/>
        </p:nvGrpSpPr>
        <p:grpSpPr>
          <a:xfrm>
            <a:off x="9596674" y="3894512"/>
            <a:ext cx="1474915" cy="379656"/>
            <a:chOff x="1694389" y="4211992"/>
            <a:chExt cx="1106186" cy="284742"/>
          </a:xfrm>
        </p:grpSpPr>
        <p:sp>
          <p:nvSpPr>
            <p:cNvPr id="39" name="矩形 38">
              <a:extLst>
                <a:ext uri="{FF2B5EF4-FFF2-40B4-BE49-F238E27FC236}">
                  <a16:creationId xmlns:a16="http://schemas.microsoft.com/office/drawing/2014/main" id="{9041302A-9E48-4721-88D3-8B317D2DC2A2}"/>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0" name="TextBox 23">
              <a:extLst>
                <a:ext uri="{FF2B5EF4-FFF2-40B4-BE49-F238E27FC236}">
                  <a16:creationId xmlns:a16="http://schemas.microsoft.com/office/drawing/2014/main" id="{37E5864D-5DC1-4175-AE7A-D9D2FE0A48A4}"/>
                </a:ext>
              </a:extLst>
            </p:cNvPr>
            <p:cNvSpPr txBox="1"/>
            <p:nvPr/>
          </p:nvSpPr>
          <p:spPr>
            <a:xfrm>
              <a:off x="1766397" y="4211992"/>
              <a:ext cx="1034178"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赋值运算符</a:t>
              </a:r>
            </a:p>
          </p:txBody>
        </p:sp>
      </p:grpSp>
      <p:grpSp>
        <p:nvGrpSpPr>
          <p:cNvPr id="41" name="组合 40">
            <a:extLst>
              <a:ext uri="{FF2B5EF4-FFF2-40B4-BE49-F238E27FC236}">
                <a16:creationId xmlns:a16="http://schemas.microsoft.com/office/drawing/2014/main" id="{515713F2-74D8-4AA7-8DD4-F7D0644761D4}"/>
              </a:ext>
            </a:extLst>
          </p:cNvPr>
          <p:cNvGrpSpPr/>
          <p:nvPr/>
        </p:nvGrpSpPr>
        <p:grpSpPr>
          <a:xfrm>
            <a:off x="9596674" y="4374563"/>
            <a:ext cx="1474915" cy="379656"/>
            <a:chOff x="1694389" y="4211992"/>
            <a:chExt cx="1106186" cy="284742"/>
          </a:xfrm>
        </p:grpSpPr>
        <p:sp>
          <p:nvSpPr>
            <p:cNvPr id="42" name="矩形 41">
              <a:extLst>
                <a:ext uri="{FF2B5EF4-FFF2-40B4-BE49-F238E27FC236}">
                  <a16:creationId xmlns:a16="http://schemas.microsoft.com/office/drawing/2014/main" id="{2417A7E7-0309-4361-8FED-ABD5DF28CC6C}"/>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3" name="TextBox 23">
              <a:extLst>
                <a:ext uri="{FF2B5EF4-FFF2-40B4-BE49-F238E27FC236}">
                  <a16:creationId xmlns:a16="http://schemas.microsoft.com/office/drawing/2014/main" id="{C06FFC60-5761-43A8-B45D-FA42DC36821D}"/>
                </a:ext>
              </a:extLst>
            </p:cNvPr>
            <p:cNvSpPr txBox="1"/>
            <p:nvPr/>
          </p:nvSpPr>
          <p:spPr>
            <a:xfrm>
              <a:off x="1766397" y="4211992"/>
              <a:ext cx="1034178"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成员运算符</a:t>
              </a:r>
            </a:p>
          </p:txBody>
        </p:sp>
      </p:grpSp>
      <p:grpSp>
        <p:nvGrpSpPr>
          <p:cNvPr id="44" name="组合 43">
            <a:extLst>
              <a:ext uri="{FF2B5EF4-FFF2-40B4-BE49-F238E27FC236}">
                <a16:creationId xmlns:a16="http://schemas.microsoft.com/office/drawing/2014/main" id="{A1383B01-F8F6-4AF7-BBF9-694B75F5A7D3}"/>
              </a:ext>
            </a:extLst>
          </p:cNvPr>
          <p:cNvGrpSpPr/>
          <p:nvPr/>
        </p:nvGrpSpPr>
        <p:grpSpPr>
          <a:xfrm>
            <a:off x="6096004" y="4928732"/>
            <a:ext cx="1474915" cy="379656"/>
            <a:chOff x="1694389" y="4211992"/>
            <a:chExt cx="1106186" cy="284742"/>
          </a:xfrm>
        </p:grpSpPr>
        <p:sp>
          <p:nvSpPr>
            <p:cNvPr id="45" name="矩形 44">
              <a:extLst>
                <a:ext uri="{FF2B5EF4-FFF2-40B4-BE49-F238E27FC236}">
                  <a16:creationId xmlns:a16="http://schemas.microsoft.com/office/drawing/2014/main" id="{F7913FFB-6ADD-46CB-A83D-10A4B2F7D4B5}"/>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6" name="TextBox 23">
              <a:extLst>
                <a:ext uri="{FF2B5EF4-FFF2-40B4-BE49-F238E27FC236}">
                  <a16:creationId xmlns:a16="http://schemas.microsoft.com/office/drawing/2014/main" id="{9B308BFA-8D02-4F93-B1FF-61F184415457}"/>
                </a:ext>
              </a:extLst>
            </p:cNvPr>
            <p:cNvSpPr txBox="1"/>
            <p:nvPr/>
          </p:nvSpPr>
          <p:spPr>
            <a:xfrm>
              <a:off x="1766397" y="4211992"/>
              <a:ext cx="1034178"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身份运算符</a:t>
              </a:r>
            </a:p>
          </p:txBody>
        </p:sp>
      </p:grpSp>
      <p:grpSp>
        <p:nvGrpSpPr>
          <p:cNvPr id="47" name="组合 46">
            <a:extLst>
              <a:ext uri="{FF2B5EF4-FFF2-40B4-BE49-F238E27FC236}">
                <a16:creationId xmlns:a16="http://schemas.microsoft.com/office/drawing/2014/main" id="{6DD1E208-550A-45D8-B7B4-769DBC5434A4}"/>
              </a:ext>
            </a:extLst>
          </p:cNvPr>
          <p:cNvGrpSpPr/>
          <p:nvPr/>
        </p:nvGrpSpPr>
        <p:grpSpPr>
          <a:xfrm>
            <a:off x="7964597" y="4943315"/>
            <a:ext cx="1713762" cy="379656"/>
            <a:chOff x="1694389" y="4211992"/>
            <a:chExt cx="1285321" cy="284742"/>
          </a:xfrm>
        </p:grpSpPr>
        <p:sp>
          <p:nvSpPr>
            <p:cNvPr id="48" name="矩形 47">
              <a:extLst>
                <a:ext uri="{FF2B5EF4-FFF2-40B4-BE49-F238E27FC236}">
                  <a16:creationId xmlns:a16="http://schemas.microsoft.com/office/drawing/2014/main" id="{6F5073B3-6568-4FAE-8F83-132AE0E880A6}"/>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9" name="TextBox 23">
              <a:extLst>
                <a:ext uri="{FF2B5EF4-FFF2-40B4-BE49-F238E27FC236}">
                  <a16:creationId xmlns:a16="http://schemas.microsoft.com/office/drawing/2014/main" id="{B07A6D05-628A-438E-9AA6-7B15335CF5F0}"/>
                </a:ext>
              </a:extLst>
            </p:cNvPr>
            <p:cNvSpPr txBox="1"/>
            <p:nvPr/>
          </p:nvSpPr>
          <p:spPr>
            <a:xfrm>
              <a:off x="1766397" y="4211992"/>
              <a:ext cx="1213313"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运算符优先级</a:t>
              </a:r>
            </a:p>
          </p:txBody>
        </p:sp>
      </p:grpSp>
    </p:spTree>
    <p:extLst>
      <p:ext uri="{BB962C8B-B14F-4D97-AF65-F5344CB8AC3E}">
        <p14:creationId xmlns:p14="http://schemas.microsoft.com/office/powerpoint/2010/main" val="11328813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anim calcmode="lin" valueType="num">
                                      <p:cBhvr>
                                        <p:cTn id="30" dur="500" fill="hold"/>
                                        <p:tgtEl>
                                          <p:spTgt spid="29"/>
                                        </p:tgtEl>
                                        <p:attrNameLst>
                                          <p:attrName>ppt_x</p:attrName>
                                        </p:attrNameLst>
                                      </p:cBhvr>
                                      <p:tavLst>
                                        <p:tav tm="0">
                                          <p:val>
                                            <p:strVal val="#ppt_x"/>
                                          </p:val>
                                        </p:tav>
                                        <p:tav tm="100000">
                                          <p:val>
                                            <p:strVal val="#ppt_x"/>
                                          </p:val>
                                        </p:tav>
                                      </p:tavLst>
                                    </p:anim>
                                    <p:anim calcmode="lin" valueType="num">
                                      <p:cBhvr>
                                        <p:cTn id="31" dur="500" fill="hold"/>
                                        <p:tgtEl>
                                          <p:spTgt spid="2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anim calcmode="lin" valueType="num">
                                      <p:cBhvr>
                                        <p:cTn id="35" dur="500" fill="hold"/>
                                        <p:tgtEl>
                                          <p:spTgt spid="32"/>
                                        </p:tgtEl>
                                        <p:attrNameLst>
                                          <p:attrName>ppt_x</p:attrName>
                                        </p:attrNameLst>
                                      </p:cBhvr>
                                      <p:tavLst>
                                        <p:tav tm="0">
                                          <p:val>
                                            <p:strVal val="#ppt_x"/>
                                          </p:val>
                                        </p:tav>
                                        <p:tav tm="100000">
                                          <p:val>
                                            <p:strVal val="#ppt_x"/>
                                          </p:val>
                                        </p:tav>
                                      </p:tavLst>
                                    </p:anim>
                                    <p:anim calcmode="lin" valueType="num">
                                      <p:cBhvr>
                                        <p:cTn id="36" dur="5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2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anim calcmode="lin" valueType="num">
                                      <p:cBhvr>
                                        <p:cTn id="45" dur="500" fill="hold"/>
                                        <p:tgtEl>
                                          <p:spTgt spid="41"/>
                                        </p:tgtEl>
                                        <p:attrNameLst>
                                          <p:attrName>ppt_x</p:attrName>
                                        </p:attrNameLst>
                                      </p:cBhvr>
                                      <p:tavLst>
                                        <p:tav tm="0">
                                          <p:val>
                                            <p:strVal val="#ppt_x"/>
                                          </p:val>
                                        </p:tav>
                                        <p:tav tm="100000">
                                          <p:val>
                                            <p:strVal val="#ppt_x"/>
                                          </p:val>
                                        </p:tav>
                                      </p:tavLst>
                                    </p:anim>
                                    <p:anim calcmode="lin" valueType="num">
                                      <p:cBhvr>
                                        <p:cTn id="46" dur="500" fill="hold"/>
                                        <p:tgtEl>
                                          <p:spTgt spid="4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0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anim calcmode="lin" valueType="num">
                                      <p:cBhvr>
                                        <p:cTn id="50" dur="500" fill="hold"/>
                                        <p:tgtEl>
                                          <p:spTgt spid="44"/>
                                        </p:tgtEl>
                                        <p:attrNameLst>
                                          <p:attrName>ppt_x</p:attrName>
                                        </p:attrNameLst>
                                      </p:cBhvr>
                                      <p:tavLst>
                                        <p:tav tm="0">
                                          <p:val>
                                            <p:strVal val="#ppt_x"/>
                                          </p:val>
                                        </p:tav>
                                        <p:tav tm="100000">
                                          <p:val>
                                            <p:strVal val="#ppt_x"/>
                                          </p:val>
                                        </p:tav>
                                      </p:tavLst>
                                    </p:anim>
                                    <p:anim calcmode="lin" valueType="num">
                                      <p:cBhvr>
                                        <p:cTn id="51" dur="500" fill="hold"/>
                                        <p:tgtEl>
                                          <p:spTgt spid="4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0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anim calcmode="lin" valueType="num">
                                      <p:cBhvr>
                                        <p:cTn id="55" dur="500" fill="hold"/>
                                        <p:tgtEl>
                                          <p:spTgt spid="47"/>
                                        </p:tgtEl>
                                        <p:attrNameLst>
                                          <p:attrName>ppt_x</p:attrName>
                                        </p:attrNameLst>
                                      </p:cBhvr>
                                      <p:tavLst>
                                        <p:tav tm="0">
                                          <p:val>
                                            <p:strVal val="#ppt_x"/>
                                          </p:val>
                                        </p:tav>
                                        <p:tav tm="100000">
                                          <p:val>
                                            <p:strVal val="#ppt_x"/>
                                          </p:val>
                                        </p:tav>
                                      </p:tavLst>
                                    </p:anim>
                                    <p:anim calcmode="lin" valueType="num">
                                      <p:cBhvr>
                                        <p:cTn id="56" dur="500" fill="hold"/>
                                        <p:tgtEl>
                                          <p:spTgt spid="47"/>
                                        </p:tgtEl>
                                        <p:attrNameLst>
                                          <p:attrName>ppt_y</p:attrName>
                                        </p:attrNameLst>
                                      </p:cBhvr>
                                      <p:tavLst>
                                        <p:tav tm="0">
                                          <p:val>
                                            <p:strVal val="#ppt_y+.1"/>
                                          </p:val>
                                        </p:tav>
                                        <p:tav tm="100000">
                                          <p:val>
                                            <p:strVal val="#ppt_y"/>
                                          </p:val>
                                        </p:tav>
                                      </p:tavLst>
                                    </p:anim>
                                  </p:childTnLst>
                                </p:cTn>
                              </p:par>
                            </p:childTnLst>
                          </p:cTn>
                        </p:par>
                        <p:par>
                          <p:cTn id="57" fill="hold">
                            <p:stCondLst>
                              <p:cond delay="1700"/>
                            </p:stCondLst>
                            <p:childTnLst>
                              <p:par>
                                <p:cTn id="58" presetID="2" presetClass="entr" presetSubtype="9"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1100" fill="hold"/>
                                        <p:tgtEl>
                                          <p:spTgt spid="35"/>
                                        </p:tgtEl>
                                        <p:attrNameLst>
                                          <p:attrName>ppt_x</p:attrName>
                                        </p:attrNameLst>
                                      </p:cBhvr>
                                      <p:tavLst>
                                        <p:tav tm="0">
                                          <p:val>
                                            <p:strVal val="0-#ppt_w/2"/>
                                          </p:val>
                                        </p:tav>
                                        <p:tav tm="100000">
                                          <p:val>
                                            <p:strVal val="#ppt_x"/>
                                          </p:val>
                                        </p:tav>
                                      </p:tavLst>
                                    </p:anim>
                                    <p:anim calcmode="lin" valueType="num">
                                      <p:cBhvr additive="base">
                                        <p:cTn id="61" dur="1100" fill="hold"/>
                                        <p:tgtEl>
                                          <p:spTgt spid="35"/>
                                        </p:tgtEl>
                                        <p:attrNameLst>
                                          <p:attrName>ppt_y</p:attrName>
                                        </p:attrNameLst>
                                      </p:cBhvr>
                                      <p:tavLst>
                                        <p:tav tm="0">
                                          <p:val>
                                            <p:strVal val="0-#ppt_h/2"/>
                                          </p:val>
                                        </p:tav>
                                        <p:tav tm="100000">
                                          <p:val>
                                            <p:strVal val="#ppt_y"/>
                                          </p:val>
                                        </p:tav>
                                      </p:tavLst>
                                    </p:anim>
                                  </p:childTnLst>
                                </p:cTn>
                              </p:par>
                              <p:par>
                                <p:cTn id="62" presetID="8" presetClass="emph" presetSubtype="0" fill="hold" grpId="1" nodeType="withEffect">
                                  <p:stCondLst>
                                    <p:cond delay="0"/>
                                  </p:stCondLst>
                                  <p:childTnLst>
                                    <p:animRot by="21600000">
                                      <p:cBhvr>
                                        <p:cTn id="63" dur="1100" fill="hold"/>
                                        <p:tgtEl>
                                          <p:spTgt spid="35"/>
                                        </p:tgtEl>
                                        <p:attrNameLst>
                                          <p:attrName>r</p:attrName>
                                        </p:attrNameLst>
                                      </p:cBhvr>
                                    </p:animRot>
                                  </p:childTnLst>
                                </p:cTn>
                              </p:par>
                              <p:par>
                                <p:cTn id="64" presetID="2" presetClass="entr" presetSubtype="9" fill="hold" grpId="0" nodeType="withEffect">
                                  <p:stCondLst>
                                    <p:cond delay="60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100" fill="hold"/>
                                        <p:tgtEl>
                                          <p:spTgt spid="36"/>
                                        </p:tgtEl>
                                        <p:attrNameLst>
                                          <p:attrName>ppt_x</p:attrName>
                                        </p:attrNameLst>
                                      </p:cBhvr>
                                      <p:tavLst>
                                        <p:tav tm="0">
                                          <p:val>
                                            <p:strVal val="0-#ppt_w/2"/>
                                          </p:val>
                                        </p:tav>
                                        <p:tav tm="100000">
                                          <p:val>
                                            <p:strVal val="#ppt_x"/>
                                          </p:val>
                                        </p:tav>
                                      </p:tavLst>
                                    </p:anim>
                                    <p:anim calcmode="lin" valueType="num">
                                      <p:cBhvr additive="base">
                                        <p:cTn id="67" dur="1100" fill="hold"/>
                                        <p:tgtEl>
                                          <p:spTgt spid="36"/>
                                        </p:tgtEl>
                                        <p:attrNameLst>
                                          <p:attrName>ppt_y</p:attrName>
                                        </p:attrNameLst>
                                      </p:cBhvr>
                                      <p:tavLst>
                                        <p:tav tm="0">
                                          <p:val>
                                            <p:strVal val="0-#ppt_h/2"/>
                                          </p:val>
                                        </p:tav>
                                        <p:tav tm="100000">
                                          <p:val>
                                            <p:strVal val="#ppt_y"/>
                                          </p:val>
                                        </p:tav>
                                      </p:tavLst>
                                    </p:anim>
                                  </p:childTnLst>
                                </p:cTn>
                              </p:par>
                              <p:par>
                                <p:cTn id="68" presetID="8" presetClass="emph" presetSubtype="0" fill="hold" grpId="1" nodeType="withEffect">
                                  <p:stCondLst>
                                    <p:cond delay="600"/>
                                  </p:stCondLst>
                                  <p:childTnLst>
                                    <p:animRot by="21600000">
                                      <p:cBhvr>
                                        <p:cTn id="69" dur="1100" fill="hold"/>
                                        <p:tgtEl>
                                          <p:spTgt spid="36"/>
                                        </p:tgtEl>
                                        <p:attrNameLst>
                                          <p:attrName>r</p:attrName>
                                        </p:attrNameLst>
                                      </p:cBhvr>
                                    </p:animRot>
                                  </p:childTnLst>
                                </p:cTn>
                              </p:par>
                              <p:par>
                                <p:cTn id="70" presetID="2" presetClass="entr" presetSubtype="9" fill="hold" grpId="0" nodeType="withEffect">
                                  <p:stCondLst>
                                    <p:cond delay="120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1100" fill="hold"/>
                                        <p:tgtEl>
                                          <p:spTgt spid="37"/>
                                        </p:tgtEl>
                                        <p:attrNameLst>
                                          <p:attrName>ppt_x</p:attrName>
                                        </p:attrNameLst>
                                      </p:cBhvr>
                                      <p:tavLst>
                                        <p:tav tm="0">
                                          <p:val>
                                            <p:strVal val="0-#ppt_w/2"/>
                                          </p:val>
                                        </p:tav>
                                        <p:tav tm="100000">
                                          <p:val>
                                            <p:strVal val="#ppt_x"/>
                                          </p:val>
                                        </p:tav>
                                      </p:tavLst>
                                    </p:anim>
                                    <p:anim calcmode="lin" valueType="num">
                                      <p:cBhvr additive="base">
                                        <p:cTn id="73" dur="1100" fill="hold"/>
                                        <p:tgtEl>
                                          <p:spTgt spid="37"/>
                                        </p:tgtEl>
                                        <p:attrNameLst>
                                          <p:attrName>ppt_y</p:attrName>
                                        </p:attrNameLst>
                                      </p:cBhvr>
                                      <p:tavLst>
                                        <p:tav tm="0">
                                          <p:val>
                                            <p:strVal val="0-#ppt_h/2"/>
                                          </p:val>
                                        </p:tav>
                                        <p:tav tm="100000">
                                          <p:val>
                                            <p:strVal val="#ppt_y"/>
                                          </p:val>
                                        </p:tav>
                                      </p:tavLst>
                                    </p:anim>
                                  </p:childTnLst>
                                </p:cTn>
                              </p:par>
                              <p:par>
                                <p:cTn id="74" presetID="8" presetClass="emph" presetSubtype="0" fill="hold" grpId="1" nodeType="withEffect">
                                  <p:stCondLst>
                                    <p:cond delay="1200"/>
                                  </p:stCondLst>
                                  <p:childTnLst>
                                    <p:animRot by="21600000">
                                      <p:cBhvr>
                                        <p:cTn id="75" dur="1100" fill="hold"/>
                                        <p:tgtEl>
                                          <p:spTgt spid="37"/>
                                        </p:tgtEl>
                                        <p:attrNameLst>
                                          <p:attrName>r</p:attrName>
                                        </p:attrNameLst>
                                      </p:cBhvr>
                                    </p:animRot>
                                  </p:childTnLst>
                                </p:cTn>
                              </p:par>
                              <p:par>
                                <p:cTn id="76" presetID="2" presetClass="entr" presetSubtype="9" fill="hold" grpId="0" nodeType="withEffect">
                                  <p:stCondLst>
                                    <p:cond delay="60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100" fill="hold"/>
                                        <p:tgtEl>
                                          <p:spTgt spid="19"/>
                                        </p:tgtEl>
                                        <p:attrNameLst>
                                          <p:attrName>ppt_x</p:attrName>
                                        </p:attrNameLst>
                                      </p:cBhvr>
                                      <p:tavLst>
                                        <p:tav tm="0">
                                          <p:val>
                                            <p:strVal val="0-#ppt_w/2"/>
                                          </p:val>
                                        </p:tav>
                                        <p:tav tm="100000">
                                          <p:val>
                                            <p:strVal val="#ppt_x"/>
                                          </p:val>
                                        </p:tav>
                                      </p:tavLst>
                                    </p:anim>
                                    <p:anim calcmode="lin" valueType="num">
                                      <p:cBhvr additive="base">
                                        <p:cTn id="79" dur="1100" fill="hold"/>
                                        <p:tgtEl>
                                          <p:spTgt spid="19"/>
                                        </p:tgtEl>
                                        <p:attrNameLst>
                                          <p:attrName>ppt_y</p:attrName>
                                        </p:attrNameLst>
                                      </p:cBhvr>
                                      <p:tavLst>
                                        <p:tav tm="0">
                                          <p:val>
                                            <p:strVal val="0-#ppt_h/2"/>
                                          </p:val>
                                        </p:tav>
                                        <p:tav tm="100000">
                                          <p:val>
                                            <p:strVal val="#ppt_y"/>
                                          </p:val>
                                        </p:tav>
                                      </p:tavLst>
                                    </p:anim>
                                  </p:childTnLst>
                                </p:cTn>
                              </p:par>
                              <p:par>
                                <p:cTn id="80" presetID="8" presetClass="emph" presetSubtype="0" fill="hold" grpId="1" nodeType="withEffect">
                                  <p:stCondLst>
                                    <p:cond delay="700"/>
                                  </p:stCondLst>
                                  <p:childTnLst>
                                    <p:animRot by="21600000">
                                      <p:cBhvr>
                                        <p:cTn id="81"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4.0 </a:t>
            </a:r>
            <a:r>
              <a:rPr lang="zh-CN" altLang="en-US" b="1" dirty="0">
                <a:solidFill>
                  <a:srgbClr val="354A5D"/>
                </a:solidFill>
                <a:latin typeface="微软雅黑" panose="020B0503020204020204" pitchFamily="34" charset="-122"/>
                <a:ea typeface="微软雅黑" panose="020B0503020204020204" pitchFamily="34" charset="-122"/>
              </a:rPr>
              <a:t>算术运算符</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2453274662"/>
              </p:ext>
            </p:extLst>
          </p:nvPr>
        </p:nvGraphicFramePr>
        <p:xfrm>
          <a:off x="1293890" y="2214912"/>
          <a:ext cx="9934338" cy="2966720"/>
        </p:xfrm>
        <a:graphic>
          <a:graphicData uri="http://schemas.openxmlformats.org/drawingml/2006/table">
            <a:tbl>
              <a:tblPr firstRow="1" bandRow="1">
                <a:tableStyleId>{F5AB1C69-6EDB-4FF4-983F-18BD219EF322}</a:tableStyleId>
              </a:tblPr>
              <a:tblGrid>
                <a:gridCol w="2332688">
                  <a:extLst>
                    <a:ext uri="{9D8B030D-6E8A-4147-A177-3AD203B41FA5}">
                      <a16:colId xmlns:a16="http://schemas.microsoft.com/office/drawing/2014/main" val="844797294"/>
                    </a:ext>
                  </a:extLst>
                </a:gridCol>
                <a:gridCol w="1930739">
                  <a:extLst>
                    <a:ext uri="{9D8B030D-6E8A-4147-A177-3AD203B41FA5}">
                      <a16:colId xmlns:a16="http://schemas.microsoft.com/office/drawing/2014/main" val="62883385"/>
                    </a:ext>
                  </a:extLst>
                </a:gridCol>
                <a:gridCol w="5670911">
                  <a:extLst>
                    <a:ext uri="{9D8B030D-6E8A-4147-A177-3AD203B41FA5}">
                      <a16:colId xmlns:a16="http://schemas.microsoft.com/office/drawing/2014/main" val="2058677298"/>
                    </a:ext>
                  </a:extLst>
                </a:gridCol>
              </a:tblGrid>
              <a:tr h="370840">
                <a:tc>
                  <a:txBody>
                    <a:bodyPr/>
                    <a:lstStyle/>
                    <a:p>
                      <a:pPr algn="ctr"/>
                      <a:r>
                        <a:rPr lang="zh-CN" altLang="en-US" dirty="0"/>
                        <a:t>运算符</a:t>
                      </a:r>
                    </a:p>
                  </a:txBody>
                  <a:tcPr/>
                </a:tc>
                <a:tc>
                  <a:txBody>
                    <a:bodyPr/>
                    <a:lstStyle/>
                    <a:p>
                      <a:pPr algn="ctr"/>
                      <a:r>
                        <a:rPr lang="zh-CN" altLang="en-US" dirty="0"/>
                        <a:t>表示</a:t>
                      </a:r>
                    </a:p>
                  </a:txBody>
                  <a:tcPr/>
                </a:tc>
                <a:tc>
                  <a:txBody>
                    <a:bodyPr/>
                    <a:lstStyle/>
                    <a:p>
                      <a:pPr algn="ctr"/>
                      <a:r>
                        <a:rPr lang="zh-CN" altLang="en-US" dirty="0"/>
                        <a:t>说明</a:t>
                      </a:r>
                    </a:p>
                  </a:txBody>
                  <a:tcPr/>
                </a:tc>
                <a:extLst>
                  <a:ext uri="{0D108BD9-81ED-4DB2-BD59-A6C34878D82A}">
                    <a16:rowId xmlns:a16="http://schemas.microsoft.com/office/drawing/2014/main" val="310334713"/>
                  </a:ext>
                </a:extLst>
              </a:tr>
              <a:tr h="370840">
                <a:tc>
                  <a:txBody>
                    <a:bodyPr/>
                    <a:lstStyle/>
                    <a:p>
                      <a:pPr algn="ctr"/>
                      <a:r>
                        <a:rPr lang="zh-CN" altLang="en-US" dirty="0"/>
                        <a:t>加</a:t>
                      </a:r>
                    </a:p>
                  </a:txBody>
                  <a:tcPr/>
                </a:tc>
                <a:tc>
                  <a:txBody>
                    <a:bodyPr/>
                    <a:lstStyle/>
                    <a:p>
                      <a:pPr algn="ctr"/>
                      <a:r>
                        <a:rPr lang="en-US" altLang="zh-CN" dirty="0"/>
                        <a:t>+</a:t>
                      </a:r>
                      <a:endParaRPr lang="zh-CN" altLang="en-US" dirty="0"/>
                    </a:p>
                  </a:txBody>
                  <a:tcPr/>
                </a:tc>
                <a:tc>
                  <a:txBody>
                    <a:bodyPr/>
                    <a:lstStyle/>
                    <a:p>
                      <a:r>
                        <a:rPr lang="zh-CN" altLang="en-US" dirty="0"/>
                        <a:t>返回两个对象相加的和</a:t>
                      </a:r>
                    </a:p>
                  </a:txBody>
                  <a:tcPr/>
                </a:tc>
                <a:extLst>
                  <a:ext uri="{0D108BD9-81ED-4DB2-BD59-A6C34878D82A}">
                    <a16:rowId xmlns:a16="http://schemas.microsoft.com/office/drawing/2014/main" val="3497835692"/>
                  </a:ext>
                </a:extLst>
              </a:tr>
              <a:tr h="370840">
                <a:tc>
                  <a:txBody>
                    <a:bodyPr/>
                    <a:lstStyle/>
                    <a:p>
                      <a:pPr algn="ctr"/>
                      <a:r>
                        <a:rPr lang="zh-CN" altLang="en-US" dirty="0"/>
                        <a:t>减</a:t>
                      </a:r>
                    </a:p>
                  </a:txBody>
                  <a:tcPr/>
                </a:tc>
                <a:tc>
                  <a:txBody>
                    <a:bodyPr/>
                    <a:lstStyle/>
                    <a:p>
                      <a:pPr algn="ctr"/>
                      <a:r>
                        <a:rPr lang="en-US" altLang="zh-CN" dirty="0"/>
                        <a:t>-</a:t>
                      </a:r>
                      <a:endParaRPr lang="zh-CN" altLang="en-US" dirty="0"/>
                    </a:p>
                  </a:txBody>
                  <a:tcPr/>
                </a:tc>
                <a:tc>
                  <a:txBody>
                    <a:bodyPr/>
                    <a:lstStyle/>
                    <a:p>
                      <a:r>
                        <a:rPr lang="zh-CN" altLang="en-US" dirty="0"/>
                        <a:t>返回两个对象相减的差</a:t>
                      </a:r>
                    </a:p>
                  </a:txBody>
                  <a:tcPr/>
                </a:tc>
                <a:extLst>
                  <a:ext uri="{0D108BD9-81ED-4DB2-BD59-A6C34878D82A}">
                    <a16:rowId xmlns:a16="http://schemas.microsoft.com/office/drawing/2014/main" val="3545094410"/>
                  </a:ext>
                </a:extLst>
              </a:tr>
              <a:tr h="370840">
                <a:tc>
                  <a:txBody>
                    <a:bodyPr/>
                    <a:lstStyle/>
                    <a:p>
                      <a:pPr algn="ctr"/>
                      <a:r>
                        <a:rPr lang="zh-CN" altLang="en-US" dirty="0"/>
                        <a:t>乘</a:t>
                      </a:r>
                    </a:p>
                  </a:txBody>
                  <a:tcPr/>
                </a:tc>
                <a:tc>
                  <a:txBody>
                    <a:bodyPr/>
                    <a:lstStyle/>
                    <a:p>
                      <a:pPr algn="ctr"/>
                      <a:r>
                        <a:rPr lang="en-US" altLang="zh-CN" dirty="0"/>
                        <a:t>*</a:t>
                      </a:r>
                      <a:endParaRPr lang="zh-CN" altLang="en-US" dirty="0"/>
                    </a:p>
                  </a:txBody>
                  <a:tcPr/>
                </a:tc>
                <a:tc>
                  <a:txBody>
                    <a:bodyPr/>
                    <a:lstStyle/>
                    <a:p>
                      <a:r>
                        <a:rPr lang="zh-CN" altLang="en-US" dirty="0"/>
                        <a:t>返回两个对象相乘的积</a:t>
                      </a:r>
                    </a:p>
                  </a:txBody>
                  <a:tcPr/>
                </a:tc>
                <a:extLst>
                  <a:ext uri="{0D108BD9-81ED-4DB2-BD59-A6C34878D82A}">
                    <a16:rowId xmlns:a16="http://schemas.microsoft.com/office/drawing/2014/main" val="1583661463"/>
                  </a:ext>
                </a:extLst>
              </a:tr>
              <a:tr h="370840">
                <a:tc>
                  <a:txBody>
                    <a:bodyPr/>
                    <a:lstStyle/>
                    <a:p>
                      <a:pPr algn="ctr"/>
                      <a:r>
                        <a:rPr lang="zh-CN" altLang="en-US" dirty="0"/>
                        <a:t>除</a:t>
                      </a:r>
                    </a:p>
                  </a:txBody>
                  <a:tcPr/>
                </a:tc>
                <a:tc>
                  <a:txBody>
                    <a:bodyPr/>
                    <a:lstStyle/>
                    <a:p>
                      <a:pPr algn="ctr"/>
                      <a:r>
                        <a:rPr lang="en-US" altLang="zh-CN" dirty="0"/>
                        <a:t>/</a:t>
                      </a:r>
                      <a:endParaRPr lang="zh-CN" altLang="en-US" dirty="0"/>
                    </a:p>
                  </a:txBody>
                  <a:tcPr/>
                </a:tc>
                <a:tc>
                  <a:txBody>
                    <a:bodyPr/>
                    <a:lstStyle/>
                    <a:p>
                      <a:r>
                        <a:rPr lang="zh-CN" altLang="en-US" dirty="0"/>
                        <a:t>返回两个对象相除的商</a:t>
                      </a:r>
                    </a:p>
                  </a:txBody>
                  <a:tcPr/>
                </a:tc>
                <a:extLst>
                  <a:ext uri="{0D108BD9-81ED-4DB2-BD59-A6C34878D82A}">
                    <a16:rowId xmlns:a16="http://schemas.microsoft.com/office/drawing/2014/main" val="4190654846"/>
                  </a:ext>
                </a:extLst>
              </a:tr>
              <a:tr h="370840">
                <a:tc>
                  <a:txBody>
                    <a:bodyPr/>
                    <a:lstStyle/>
                    <a:p>
                      <a:pPr algn="ctr"/>
                      <a:r>
                        <a:rPr lang="zh-CN" altLang="en-US" dirty="0"/>
                        <a:t>取模</a:t>
                      </a:r>
                    </a:p>
                  </a:txBody>
                  <a:tcPr/>
                </a:tc>
                <a:tc>
                  <a:txBody>
                    <a:bodyPr/>
                    <a:lstStyle/>
                    <a:p>
                      <a:pPr algn="ctr"/>
                      <a:r>
                        <a:rPr lang="en-US" altLang="zh-CN" dirty="0"/>
                        <a:t>%</a:t>
                      </a:r>
                      <a:endParaRPr lang="zh-CN" altLang="en-US" dirty="0"/>
                    </a:p>
                  </a:txBody>
                  <a:tcPr/>
                </a:tc>
                <a:tc>
                  <a:txBody>
                    <a:bodyPr/>
                    <a:lstStyle/>
                    <a:p>
                      <a:r>
                        <a:rPr lang="zh-CN" altLang="en-US" dirty="0"/>
                        <a:t>返回两个对象相除的余数</a:t>
                      </a:r>
                    </a:p>
                  </a:txBody>
                  <a:tcPr/>
                </a:tc>
                <a:extLst>
                  <a:ext uri="{0D108BD9-81ED-4DB2-BD59-A6C34878D82A}">
                    <a16:rowId xmlns:a16="http://schemas.microsoft.com/office/drawing/2014/main" val="3266641399"/>
                  </a:ext>
                </a:extLst>
              </a:tr>
              <a:tr h="370840">
                <a:tc>
                  <a:txBody>
                    <a:bodyPr/>
                    <a:lstStyle/>
                    <a:p>
                      <a:pPr algn="ctr"/>
                      <a:r>
                        <a:rPr lang="zh-CN" altLang="en-US" dirty="0"/>
                        <a:t>幂</a:t>
                      </a:r>
                    </a:p>
                  </a:txBody>
                  <a:tcPr/>
                </a:tc>
                <a:tc>
                  <a:txBody>
                    <a:bodyPr/>
                    <a:lstStyle/>
                    <a:p>
                      <a:pPr algn="ctr"/>
                      <a:r>
                        <a:rPr lang="en-US" altLang="zh-CN" dirty="0"/>
                        <a:t>**</a:t>
                      </a:r>
                      <a:endParaRPr lang="zh-CN" altLang="en-US" dirty="0"/>
                    </a:p>
                  </a:txBody>
                  <a:tcPr/>
                </a:tc>
                <a:tc>
                  <a:txBody>
                    <a:bodyPr/>
                    <a:lstStyle/>
                    <a:p>
                      <a:r>
                        <a:rPr lang="zh-CN" altLang="en-US" dirty="0"/>
                        <a:t>返回对象</a:t>
                      </a:r>
                      <a:r>
                        <a:rPr lang="en-US" altLang="zh-CN" dirty="0"/>
                        <a:t>1</a:t>
                      </a:r>
                      <a:r>
                        <a:rPr lang="zh-CN" altLang="en-US" dirty="0"/>
                        <a:t>的对象</a:t>
                      </a:r>
                      <a:r>
                        <a:rPr lang="en-US" altLang="zh-CN" dirty="0"/>
                        <a:t>2</a:t>
                      </a:r>
                      <a:r>
                        <a:rPr lang="zh-CN" altLang="en-US" dirty="0"/>
                        <a:t>次方</a:t>
                      </a:r>
                    </a:p>
                  </a:txBody>
                  <a:tcPr/>
                </a:tc>
                <a:extLst>
                  <a:ext uri="{0D108BD9-81ED-4DB2-BD59-A6C34878D82A}">
                    <a16:rowId xmlns:a16="http://schemas.microsoft.com/office/drawing/2014/main" val="4026446985"/>
                  </a:ext>
                </a:extLst>
              </a:tr>
              <a:tr h="370840">
                <a:tc>
                  <a:txBody>
                    <a:bodyPr/>
                    <a:lstStyle/>
                    <a:p>
                      <a:pPr algn="ctr"/>
                      <a:r>
                        <a:rPr lang="zh-CN" altLang="en-US" dirty="0"/>
                        <a:t>整除</a:t>
                      </a:r>
                    </a:p>
                  </a:txBody>
                  <a:tcPr/>
                </a:tc>
                <a:tc>
                  <a:txBody>
                    <a:bodyPr/>
                    <a:lstStyle/>
                    <a:p>
                      <a:pPr algn="ctr"/>
                      <a:r>
                        <a:rPr lang="en-US" altLang="zh-CN" dirty="0"/>
                        <a:t>//</a:t>
                      </a:r>
                      <a:endParaRPr lang="zh-CN" altLang="en-US" dirty="0"/>
                    </a:p>
                  </a:txBody>
                  <a:tcPr/>
                </a:tc>
                <a:tc>
                  <a:txBody>
                    <a:bodyPr/>
                    <a:lstStyle/>
                    <a:p>
                      <a:r>
                        <a:rPr lang="zh-CN" altLang="en-US" dirty="0"/>
                        <a:t>返回两个对象相除的商的整数部分</a:t>
                      </a:r>
                    </a:p>
                  </a:txBody>
                  <a:tcPr/>
                </a:tc>
                <a:extLst>
                  <a:ext uri="{0D108BD9-81ED-4DB2-BD59-A6C34878D82A}">
                    <a16:rowId xmlns:a16="http://schemas.microsoft.com/office/drawing/2014/main" val="3767278656"/>
                  </a:ext>
                </a:extLst>
              </a:tr>
            </a:tbl>
          </a:graphicData>
        </a:graphic>
      </p:graphicFrame>
    </p:spTree>
    <p:extLst>
      <p:ext uri="{BB962C8B-B14F-4D97-AF65-F5344CB8AC3E}">
        <p14:creationId xmlns:p14="http://schemas.microsoft.com/office/powerpoint/2010/main" val="15774723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4.1 </a:t>
            </a:r>
            <a:r>
              <a:rPr lang="zh-CN" altLang="en-US" b="1" dirty="0">
                <a:solidFill>
                  <a:srgbClr val="354A5D"/>
                </a:solidFill>
                <a:latin typeface="微软雅黑" panose="020B0503020204020204" pitchFamily="34" charset="-122"/>
                <a:ea typeface="微软雅黑" panose="020B0503020204020204" pitchFamily="34" charset="-122"/>
              </a:rPr>
              <a:t>比较运算符</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3708170449"/>
              </p:ext>
            </p:extLst>
          </p:nvPr>
        </p:nvGraphicFramePr>
        <p:xfrm>
          <a:off x="1293890" y="2214912"/>
          <a:ext cx="9934338" cy="2595880"/>
        </p:xfrm>
        <a:graphic>
          <a:graphicData uri="http://schemas.openxmlformats.org/drawingml/2006/table">
            <a:tbl>
              <a:tblPr firstRow="1" bandRow="1">
                <a:tableStyleId>{F5AB1C69-6EDB-4FF4-983F-18BD219EF322}</a:tableStyleId>
              </a:tblPr>
              <a:tblGrid>
                <a:gridCol w="2332688">
                  <a:extLst>
                    <a:ext uri="{9D8B030D-6E8A-4147-A177-3AD203B41FA5}">
                      <a16:colId xmlns:a16="http://schemas.microsoft.com/office/drawing/2014/main" val="844797294"/>
                    </a:ext>
                  </a:extLst>
                </a:gridCol>
                <a:gridCol w="1930739">
                  <a:extLst>
                    <a:ext uri="{9D8B030D-6E8A-4147-A177-3AD203B41FA5}">
                      <a16:colId xmlns:a16="http://schemas.microsoft.com/office/drawing/2014/main" val="62883385"/>
                    </a:ext>
                  </a:extLst>
                </a:gridCol>
                <a:gridCol w="5670911">
                  <a:extLst>
                    <a:ext uri="{9D8B030D-6E8A-4147-A177-3AD203B41FA5}">
                      <a16:colId xmlns:a16="http://schemas.microsoft.com/office/drawing/2014/main" val="2058677298"/>
                    </a:ext>
                  </a:extLst>
                </a:gridCol>
              </a:tblGrid>
              <a:tr h="370840">
                <a:tc>
                  <a:txBody>
                    <a:bodyPr/>
                    <a:lstStyle/>
                    <a:p>
                      <a:pPr algn="ctr"/>
                      <a:r>
                        <a:rPr lang="zh-CN" altLang="en-US" dirty="0"/>
                        <a:t>运算符</a:t>
                      </a:r>
                    </a:p>
                  </a:txBody>
                  <a:tcPr/>
                </a:tc>
                <a:tc>
                  <a:txBody>
                    <a:bodyPr/>
                    <a:lstStyle/>
                    <a:p>
                      <a:pPr algn="ctr"/>
                      <a:r>
                        <a:rPr lang="zh-CN" altLang="en-US" dirty="0"/>
                        <a:t>表示</a:t>
                      </a:r>
                    </a:p>
                  </a:txBody>
                  <a:tcPr/>
                </a:tc>
                <a:tc>
                  <a:txBody>
                    <a:bodyPr/>
                    <a:lstStyle/>
                    <a:p>
                      <a:pPr algn="ctr"/>
                      <a:r>
                        <a:rPr lang="zh-CN" altLang="en-US" dirty="0"/>
                        <a:t>说明</a:t>
                      </a:r>
                    </a:p>
                  </a:txBody>
                  <a:tcPr/>
                </a:tc>
                <a:extLst>
                  <a:ext uri="{0D108BD9-81ED-4DB2-BD59-A6C34878D82A}">
                    <a16:rowId xmlns:a16="http://schemas.microsoft.com/office/drawing/2014/main" val="310334713"/>
                  </a:ext>
                </a:extLst>
              </a:tr>
              <a:tr h="370840">
                <a:tc>
                  <a:txBody>
                    <a:bodyPr/>
                    <a:lstStyle/>
                    <a:p>
                      <a:pPr algn="ctr"/>
                      <a:r>
                        <a:rPr lang="zh-CN" altLang="en-US" dirty="0"/>
                        <a:t>等于</a:t>
                      </a:r>
                    </a:p>
                  </a:txBody>
                  <a:tcPr/>
                </a:tc>
                <a:tc>
                  <a:txBody>
                    <a:bodyPr/>
                    <a:lstStyle/>
                    <a:p>
                      <a:pPr algn="ctr"/>
                      <a:r>
                        <a:rPr lang="en-US" altLang="zh-CN" dirty="0"/>
                        <a:t>==</a:t>
                      </a:r>
                      <a:endParaRPr lang="zh-CN" altLang="en-US" dirty="0"/>
                    </a:p>
                  </a:txBody>
                  <a:tcPr/>
                </a:tc>
                <a:tc>
                  <a:txBody>
                    <a:bodyPr/>
                    <a:lstStyle/>
                    <a:p>
                      <a:r>
                        <a:rPr lang="zh-CN" altLang="en-US" dirty="0"/>
                        <a:t>返回两个对象是否相等</a:t>
                      </a:r>
                    </a:p>
                  </a:txBody>
                  <a:tcPr/>
                </a:tc>
                <a:extLst>
                  <a:ext uri="{0D108BD9-81ED-4DB2-BD59-A6C34878D82A}">
                    <a16:rowId xmlns:a16="http://schemas.microsoft.com/office/drawing/2014/main" val="3497835692"/>
                  </a:ext>
                </a:extLst>
              </a:tr>
              <a:tr h="370840">
                <a:tc>
                  <a:txBody>
                    <a:bodyPr/>
                    <a:lstStyle/>
                    <a:p>
                      <a:pPr algn="ctr"/>
                      <a:r>
                        <a:rPr lang="zh-CN" altLang="en-US" dirty="0"/>
                        <a:t>不等于</a:t>
                      </a:r>
                    </a:p>
                  </a:txBody>
                  <a:tcPr/>
                </a:tc>
                <a:tc>
                  <a:txBody>
                    <a:bodyPr/>
                    <a:lstStyle/>
                    <a:p>
                      <a:pPr algn="ctr"/>
                      <a:r>
                        <a:rPr lang="en-US" altLang="zh-CN" dirty="0"/>
                        <a:t>!=</a:t>
                      </a:r>
                      <a:endParaRPr lang="zh-CN" altLang="en-US" dirty="0"/>
                    </a:p>
                  </a:txBody>
                  <a:tcPr/>
                </a:tc>
                <a:tc>
                  <a:txBody>
                    <a:bodyPr/>
                    <a:lstStyle/>
                    <a:p>
                      <a:r>
                        <a:rPr lang="zh-CN" altLang="en-US" dirty="0"/>
                        <a:t>返回两个对象是否不相等</a:t>
                      </a:r>
                    </a:p>
                  </a:txBody>
                  <a:tcPr/>
                </a:tc>
                <a:extLst>
                  <a:ext uri="{0D108BD9-81ED-4DB2-BD59-A6C34878D82A}">
                    <a16:rowId xmlns:a16="http://schemas.microsoft.com/office/drawing/2014/main" val="3545094410"/>
                  </a:ext>
                </a:extLst>
              </a:tr>
              <a:tr h="370840">
                <a:tc>
                  <a:txBody>
                    <a:bodyPr/>
                    <a:lstStyle/>
                    <a:p>
                      <a:pPr algn="ctr"/>
                      <a:r>
                        <a:rPr lang="zh-CN" altLang="en-US" dirty="0"/>
                        <a:t>大于</a:t>
                      </a:r>
                    </a:p>
                  </a:txBody>
                  <a:tcPr/>
                </a:tc>
                <a:tc>
                  <a:txBody>
                    <a:bodyPr/>
                    <a:lstStyle/>
                    <a:p>
                      <a:pPr algn="ctr"/>
                      <a:r>
                        <a:rPr lang="en-US" altLang="zh-CN" dirty="0"/>
                        <a:t>&gt;</a:t>
                      </a:r>
                      <a:endParaRPr lang="zh-CN" altLang="en-US" dirty="0"/>
                    </a:p>
                  </a:txBody>
                  <a:tcPr/>
                </a:tc>
                <a:tc>
                  <a:txBody>
                    <a:bodyPr/>
                    <a:lstStyle/>
                    <a:p>
                      <a:r>
                        <a:rPr lang="zh-CN" altLang="en-US" dirty="0"/>
                        <a:t>返回对象</a:t>
                      </a:r>
                      <a:r>
                        <a:rPr lang="en-US" altLang="zh-CN" dirty="0"/>
                        <a:t>1</a:t>
                      </a:r>
                      <a:r>
                        <a:rPr lang="zh-CN" altLang="en-US" dirty="0"/>
                        <a:t>是否大于对象</a:t>
                      </a:r>
                      <a:r>
                        <a:rPr lang="en-US" altLang="zh-CN" dirty="0"/>
                        <a:t>2</a:t>
                      </a:r>
                      <a:endParaRPr lang="zh-CN" altLang="en-US" dirty="0"/>
                    </a:p>
                  </a:txBody>
                  <a:tcPr/>
                </a:tc>
                <a:extLst>
                  <a:ext uri="{0D108BD9-81ED-4DB2-BD59-A6C34878D82A}">
                    <a16:rowId xmlns:a16="http://schemas.microsoft.com/office/drawing/2014/main" val="1583661463"/>
                  </a:ext>
                </a:extLst>
              </a:tr>
              <a:tr h="370840">
                <a:tc>
                  <a:txBody>
                    <a:bodyPr/>
                    <a:lstStyle/>
                    <a:p>
                      <a:pPr algn="ctr"/>
                      <a:r>
                        <a:rPr lang="zh-CN" altLang="en-US" dirty="0"/>
                        <a:t>小于</a:t>
                      </a:r>
                    </a:p>
                  </a:txBody>
                  <a:tcPr/>
                </a:tc>
                <a:tc>
                  <a:txBody>
                    <a:bodyPr/>
                    <a:lstStyle/>
                    <a:p>
                      <a:pPr algn="ctr"/>
                      <a:r>
                        <a:rPr lang="en-US" altLang="zh-CN" dirty="0"/>
                        <a:t>&lt;</a:t>
                      </a:r>
                      <a:endParaRPr lang="zh-CN" altLang="en-US" dirty="0"/>
                    </a:p>
                  </a:txBody>
                  <a:tcPr/>
                </a:tc>
                <a:tc>
                  <a:txBody>
                    <a:bodyPr/>
                    <a:lstStyle/>
                    <a:p>
                      <a:r>
                        <a:rPr lang="zh-CN" altLang="en-US" dirty="0"/>
                        <a:t>返回对象</a:t>
                      </a:r>
                      <a:r>
                        <a:rPr lang="en-US" altLang="zh-CN" dirty="0"/>
                        <a:t>1</a:t>
                      </a:r>
                      <a:r>
                        <a:rPr lang="zh-CN" altLang="en-US" dirty="0"/>
                        <a:t>是否小于对象</a:t>
                      </a:r>
                      <a:r>
                        <a:rPr lang="en-US" altLang="zh-CN" dirty="0"/>
                        <a:t>2</a:t>
                      </a:r>
                      <a:endParaRPr lang="zh-CN" altLang="en-US" dirty="0"/>
                    </a:p>
                  </a:txBody>
                  <a:tcPr/>
                </a:tc>
                <a:extLst>
                  <a:ext uri="{0D108BD9-81ED-4DB2-BD59-A6C34878D82A}">
                    <a16:rowId xmlns:a16="http://schemas.microsoft.com/office/drawing/2014/main" val="4190654846"/>
                  </a:ext>
                </a:extLst>
              </a:tr>
              <a:tr h="370840">
                <a:tc>
                  <a:txBody>
                    <a:bodyPr/>
                    <a:lstStyle/>
                    <a:p>
                      <a:pPr algn="ctr"/>
                      <a:r>
                        <a:rPr lang="zh-CN" altLang="en-US" dirty="0"/>
                        <a:t>大于等于</a:t>
                      </a:r>
                    </a:p>
                  </a:txBody>
                  <a:tcPr/>
                </a:tc>
                <a:tc>
                  <a:txBody>
                    <a:bodyPr/>
                    <a:lstStyle/>
                    <a:p>
                      <a:pPr algn="ctr"/>
                      <a:r>
                        <a:rPr lang="en-US" altLang="zh-CN" dirty="0"/>
                        <a:t>&gt;=</a:t>
                      </a:r>
                      <a:endParaRPr lang="zh-CN" altLang="en-US" dirty="0"/>
                    </a:p>
                  </a:txBody>
                  <a:tcPr/>
                </a:tc>
                <a:tc>
                  <a:txBody>
                    <a:bodyPr/>
                    <a:lstStyle/>
                    <a:p>
                      <a:r>
                        <a:rPr lang="zh-CN" altLang="en-US" dirty="0"/>
                        <a:t>返回对象</a:t>
                      </a:r>
                      <a:r>
                        <a:rPr lang="en-US" altLang="zh-CN" dirty="0"/>
                        <a:t>1</a:t>
                      </a:r>
                      <a:r>
                        <a:rPr lang="zh-CN" altLang="en-US" dirty="0"/>
                        <a:t>是否大于等于对象</a:t>
                      </a:r>
                      <a:r>
                        <a:rPr lang="en-US" altLang="zh-CN" dirty="0"/>
                        <a:t>2</a:t>
                      </a:r>
                      <a:endParaRPr lang="zh-CN" altLang="en-US" dirty="0"/>
                    </a:p>
                  </a:txBody>
                  <a:tcPr/>
                </a:tc>
                <a:extLst>
                  <a:ext uri="{0D108BD9-81ED-4DB2-BD59-A6C34878D82A}">
                    <a16:rowId xmlns:a16="http://schemas.microsoft.com/office/drawing/2014/main" val="3266641399"/>
                  </a:ext>
                </a:extLst>
              </a:tr>
              <a:tr h="370840">
                <a:tc>
                  <a:txBody>
                    <a:bodyPr/>
                    <a:lstStyle/>
                    <a:p>
                      <a:pPr algn="ctr"/>
                      <a:r>
                        <a:rPr lang="zh-CN" altLang="en-US" dirty="0"/>
                        <a:t>小于等于</a:t>
                      </a:r>
                    </a:p>
                  </a:txBody>
                  <a:tcPr/>
                </a:tc>
                <a:tc>
                  <a:txBody>
                    <a:bodyPr/>
                    <a:lstStyle/>
                    <a:p>
                      <a:pPr algn="ctr"/>
                      <a:r>
                        <a:rPr lang="en-US" altLang="zh-CN" dirty="0"/>
                        <a:t>&lt;=</a:t>
                      </a:r>
                      <a:endParaRPr lang="zh-CN" altLang="en-US" dirty="0"/>
                    </a:p>
                  </a:txBody>
                  <a:tcPr/>
                </a:tc>
                <a:tc>
                  <a:txBody>
                    <a:bodyPr/>
                    <a:lstStyle/>
                    <a:p>
                      <a:r>
                        <a:rPr lang="zh-CN" altLang="en-US" dirty="0"/>
                        <a:t>返回对象</a:t>
                      </a:r>
                      <a:r>
                        <a:rPr lang="en-US" altLang="zh-CN" dirty="0"/>
                        <a:t>1</a:t>
                      </a:r>
                      <a:r>
                        <a:rPr lang="zh-CN" altLang="en-US" dirty="0"/>
                        <a:t>是否小于等于对象</a:t>
                      </a:r>
                      <a:r>
                        <a:rPr lang="en-US" altLang="zh-CN" dirty="0"/>
                        <a:t>2</a:t>
                      </a:r>
                      <a:endParaRPr lang="zh-CN" altLang="en-US" dirty="0"/>
                    </a:p>
                  </a:txBody>
                  <a:tcPr/>
                </a:tc>
                <a:extLst>
                  <a:ext uri="{0D108BD9-81ED-4DB2-BD59-A6C34878D82A}">
                    <a16:rowId xmlns:a16="http://schemas.microsoft.com/office/drawing/2014/main" val="4026446985"/>
                  </a:ext>
                </a:extLst>
              </a:tr>
            </a:tbl>
          </a:graphicData>
        </a:graphic>
      </p:graphicFrame>
    </p:spTree>
    <p:extLst>
      <p:ext uri="{BB962C8B-B14F-4D97-AF65-F5344CB8AC3E}">
        <p14:creationId xmlns:p14="http://schemas.microsoft.com/office/powerpoint/2010/main" val="39574391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4.2 </a:t>
            </a:r>
            <a:r>
              <a:rPr lang="zh-CN" altLang="en-US" b="1" dirty="0">
                <a:solidFill>
                  <a:srgbClr val="354A5D"/>
                </a:solidFill>
                <a:latin typeface="微软雅黑" panose="020B0503020204020204" pitchFamily="34" charset="-122"/>
                <a:ea typeface="微软雅黑" panose="020B0503020204020204" pitchFamily="34" charset="-122"/>
              </a:rPr>
              <a:t>赋值运算符</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2697530037"/>
              </p:ext>
            </p:extLst>
          </p:nvPr>
        </p:nvGraphicFramePr>
        <p:xfrm>
          <a:off x="1293890" y="2214912"/>
          <a:ext cx="9934338" cy="3337560"/>
        </p:xfrm>
        <a:graphic>
          <a:graphicData uri="http://schemas.openxmlformats.org/drawingml/2006/table">
            <a:tbl>
              <a:tblPr firstRow="1" bandRow="1">
                <a:tableStyleId>{F5AB1C69-6EDB-4FF4-983F-18BD219EF322}</a:tableStyleId>
              </a:tblPr>
              <a:tblGrid>
                <a:gridCol w="2332688">
                  <a:extLst>
                    <a:ext uri="{9D8B030D-6E8A-4147-A177-3AD203B41FA5}">
                      <a16:colId xmlns:a16="http://schemas.microsoft.com/office/drawing/2014/main" val="844797294"/>
                    </a:ext>
                  </a:extLst>
                </a:gridCol>
                <a:gridCol w="1930739">
                  <a:extLst>
                    <a:ext uri="{9D8B030D-6E8A-4147-A177-3AD203B41FA5}">
                      <a16:colId xmlns:a16="http://schemas.microsoft.com/office/drawing/2014/main" val="62883385"/>
                    </a:ext>
                  </a:extLst>
                </a:gridCol>
                <a:gridCol w="5670911">
                  <a:extLst>
                    <a:ext uri="{9D8B030D-6E8A-4147-A177-3AD203B41FA5}">
                      <a16:colId xmlns:a16="http://schemas.microsoft.com/office/drawing/2014/main" val="2058677298"/>
                    </a:ext>
                  </a:extLst>
                </a:gridCol>
              </a:tblGrid>
              <a:tr h="370840">
                <a:tc>
                  <a:txBody>
                    <a:bodyPr/>
                    <a:lstStyle/>
                    <a:p>
                      <a:pPr algn="ctr"/>
                      <a:r>
                        <a:rPr lang="zh-CN" altLang="en-US" dirty="0"/>
                        <a:t>运算符</a:t>
                      </a:r>
                    </a:p>
                  </a:txBody>
                  <a:tcPr/>
                </a:tc>
                <a:tc>
                  <a:txBody>
                    <a:bodyPr/>
                    <a:lstStyle/>
                    <a:p>
                      <a:pPr algn="ctr"/>
                      <a:r>
                        <a:rPr lang="zh-CN" altLang="en-US" dirty="0"/>
                        <a:t>表示</a:t>
                      </a:r>
                    </a:p>
                  </a:txBody>
                  <a:tcPr/>
                </a:tc>
                <a:tc>
                  <a:txBody>
                    <a:bodyPr/>
                    <a:lstStyle/>
                    <a:p>
                      <a:pPr algn="ctr"/>
                      <a:r>
                        <a:rPr lang="zh-CN" altLang="en-US" dirty="0"/>
                        <a:t>说明</a:t>
                      </a:r>
                    </a:p>
                  </a:txBody>
                  <a:tcPr/>
                </a:tc>
                <a:extLst>
                  <a:ext uri="{0D108BD9-81ED-4DB2-BD59-A6C34878D82A}">
                    <a16:rowId xmlns:a16="http://schemas.microsoft.com/office/drawing/2014/main" val="310334713"/>
                  </a:ext>
                </a:extLst>
              </a:tr>
              <a:tr h="370840">
                <a:tc>
                  <a:txBody>
                    <a:bodyPr/>
                    <a:lstStyle/>
                    <a:p>
                      <a:pPr algn="ctr"/>
                      <a:r>
                        <a:rPr lang="zh-CN" altLang="en-US" dirty="0"/>
                        <a:t>赋值</a:t>
                      </a:r>
                    </a:p>
                  </a:txBody>
                  <a:tcPr/>
                </a:tc>
                <a:tc>
                  <a:txBody>
                    <a:bodyPr/>
                    <a:lstStyle/>
                    <a:p>
                      <a:pPr algn="ctr"/>
                      <a:r>
                        <a:rPr lang="en-US" altLang="zh-CN" dirty="0"/>
                        <a:t>=</a:t>
                      </a:r>
                      <a:endParaRPr lang="zh-CN" altLang="en-US" dirty="0"/>
                    </a:p>
                  </a:txBody>
                  <a:tcPr/>
                </a:tc>
                <a:tc>
                  <a:txBody>
                    <a:bodyPr/>
                    <a:lstStyle/>
                    <a:p>
                      <a:r>
                        <a:rPr lang="zh-CN" altLang="en-US" dirty="0"/>
                        <a:t>把</a:t>
                      </a:r>
                      <a:r>
                        <a:rPr lang="en-US" altLang="zh-CN" dirty="0"/>
                        <a:t>=</a:t>
                      </a:r>
                      <a:r>
                        <a:rPr lang="zh-CN" altLang="en-US" dirty="0"/>
                        <a:t>右边表达式的值赋给左边的变量</a:t>
                      </a:r>
                    </a:p>
                  </a:txBody>
                  <a:tcPr/>
                </a:tc>
                <a:extLst>
                  <a:ext uri="{0D108BD9-81ED-4DB2-BD59-A6C34878D82A}">
                    <a16:rowId xmlns:a16="http://schemas.microsoft.com/office/drawing/2014/main" val="3497835692"/>
                  </a:ext>
                </a:extLst>
              </a:tr>
              <a:tr h="370840">
                <a:tc>
                  <a:txBody>
                    <a:bodyPr/>
                    <a:lstStyle/>
                    <a:p>
                      <a:pPr algn="ctr"/>
                      <a:r>
                        <a:rPr lang="zh-CN" altLang="en-US" dirty="0"/>
                        <a:t>加法赋值</a:t>
                      </a:r>
                    </a:p>
                  </a:txBody>
                  <a:tcPr/>
                </a:tc>
                <a:tc>
                  <a:txBody>
                    <a:bodyPr/>
                    <a:lstStyle/>
                    <a:p>
                      <a:pPr algn="ctr"/>
                      <a:r>
                        <a:rPr lang="en-US" altLang="zh-CN" dirty="0"/>
                        <a:t>+=</a:t>
                      </a:r>
                      <a:endParaRPr lang="zh-CN" altLang="en-US" dirty="0"/>
                    </a:p>
                  </a:txBody>
                  <a:tcPr/>
                </a:tc>
                <a:tc>
                  <a:txBody>
                    <a:bodyPr/>
                    <a:lstStyle/>
                    <a:p>
                      <a:r>
                        <a:rPr lang="en-US" altLang="zh-CN" dirty="0"/>
                        <a:t>a += b</a:t>
                      </a:r>
                      <a:r>
                        <a:rPr lang="zh-CN" altLang="en-US" dirty="0"/>
                        <a:t>等效于</a:t>
                      </a:r>
                      <a:r>
                        <a:rPr lang="en-US" altLang="zh-CN" dirty="0"/>
                        <a:t>a = a + b</a:t>
                      </a:r>
                      <a:endParaRPr lang="zh-CN" altLang="en-US" dirty="0"/>
                    </a:p>
                  </a:txBody>
                  <a:tcPr/>
                </a:tc>
                <a:extLst>
                  <a:ext uri="{0D108BD9-81ED-4DB2-BD59-A6C34878D82A}">
                    <a16:rowId xmlns:a16="http://schemas.microsoft.com/office/drawing/2014/main" val="3545094410"/>
                  </a:ext>
                </a:extLst>
              </a:tr>
              <a:tr h="370840">
                <a:tc>
                  <a:txBody>
                    <a:bodyPr/>
                    <a:lstStyle/>
                    <a:p>
                      <a:pPr algn="ctr"/>
                      <a:r>
                        <a:rPr lang="zh-CN" altLang="en-US" dirty="0"/>
                        <a:t>减法赋值</a:t>
                      </a:r>
                    </a:p>
                  </a:txBody>
                  <a:tcPr/>
                </a:tc>
                <a:tc>
                  <a:txBody>
                    <a:bodyPr/>
                    <a:lstStyle/>
                    <a:p>
                      <a:pPr algn="ct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 b</a:t>
                      </a:r>
                      <a:r>
                        <a:rPr lang="zh-CN" altLang="en-US" dirty="0"/>
                        <a:t>等效于</a:t>
                      </a:r>
                      <a:r>
                        <a:rPr lang="en-US" altLang="zh-CN" dirty="0"/>
                        <a:t>a = a – b</a:t>
                      </a:r>
                      <a:endParaRPr lang="zh-CN" altLang="en-US" dirty="0"/>
                    </a:p>
                  </a:txBody>
                  <a:tcPr/>
                </a:tc>
                <a:extLst>
                  <a:ext uri="{0D108BD9-81ED-4DB2-BD59-A6C34878D82A}">
                    <a16:rowId xmlns:a16="http://schemas.microsoft.com/office/drawing/2014/main" val="1583661463"/>
                  </a:ext>
                </a:extLst>
              </a:tr>
              <a:tr h="370840">
                <a:tc>
                  <a:txBody>
                    <a:bodyPr/>
                    <a:lstStyle/>
                    <a:p>
                      <a:pPr algn="ctr"/>
                      <a:r>
                        <a:rPr lang="zh-CN" altLang="en-US" dirty="0"/>
                        <a:t>乘法赋值</a:t>
                      </a:r>
                    </a:p>
                  </a:txBody>
                  <a:tcPr/>
                </a:tc>
                <a:tc>
                  <a:txBody>
                    <a:bodyPr/>
                    <a:lstStyle/>
                    <a:p>
                      <a:pPr algn="ct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 b</a:t>
                      </a:r>
                      <a:r>
                        <a:rPr lang="zh-CN" altLang="en-US" dirty="0"/>
                        <a:t>等效于</a:t>
                      </a:r>
                      <a:r>
                        <a:rPr lang="en-US" altLang="zh-CN" dirty="0"/>
                        <a:t>a = a * b</a:t>
                      </a:r>
                      <a:endParaRPr lang="zh-CN" altLang="en-US" dirty="0"/>
                    </a:p>
                  </a:txBody>
                  <a:tcPr/>
                </a:tc>
                <a:extLst>
                  <a:ext uri="{0D108BD9-81ED-4DB2-BD59-A6C34878D82A}">
                    <a16:rowId xmlns:a16="http://schemas.microsoft.com/office/drawing/2014/main" val="4190654846"/>
                  </a:ext>
                </a:extLst>
              </a:tr>
              <a:tr h="370840">
                <a:tc>
                  <a:txBody>
                    <a:bodyPr/>
                    <a:lstStyle/>
                    <a:p>
                      <a:pPr algn="ctr"/>
                      <a:r>
                        <a:rPr lang="zh-CN" altLang="en-US" dirty="0"/>
                        <a:t>除法赋值</a:t>
                      </a:r>
                    </a:p>
                  </a:txBody>
                  <a:tcPr/>
                </a:tc>
                <a:tc>
                  <a:txBody>
                    <a:bodyPr/>
                    <a:lstStyle/>
                    <a:p>
                      <a:pPr algn="ct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 b</a:t>
                      </a:r>
                      <a:r>
                        <a:rPr lang="zh-CN" altLang="en-US" dirty="0"/>
                        <a:t>等效于</a:t>
                      </a:r>
                      <a:r>
                        <a:rPr lang="en-US" altLang="zh-CN" dirty="0"/>
                        <a:t>a = a / b</a:t>
                      </a:r>
                      <a:endParaRPr lang="zh-CN" altLang="en-US" dirty="0"/>
                    </a:p>
                  </a:txBody>
                  <a:tcPr/>
                </a:tc>
                <a:extLst>
                  <a:ext uri="{0D108BD9-81ED-4DB2-BD59-A6C34878D82A}">
                    <a16:rowId xmlns:a16="http://schemas.microsoft.com/office/drawing/2014/main" val="3266641399"/>
                  </a:ext>
                </a:extLst>
              </a:tr>
              <a:tr h="370840">
                <a:tc>
                  <a:txBody>
                    <a:bodyPr/>
                    <a:lstStyle/>
                    <a:p>
                      <a:pPr algn="ctr"/>
                      <a:r>
                        <a:rPr lang="zh-CN" altLang="en-US" dirty="0"/>
                        <a:t>取模赋值</a:t>
                      </a:r>
                    </a:p>
                  </a:txBody>
                  <a:tcPr/>
                </a:tc>
                <a:tc>
                  <a:txBody>
                    <a:bodyPr/>
                    <a:lstStyle/>
                    <a:p>
                      <a:pPr algn="ct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 b</a:t>
                      </a:r>
                      <a:r>
                        <a:rPr lang="zh-CN" altLang="en-US" dirty="0"/>
                        <a:t>等效于</a:t>
                      </a:r>
                      <a:r>
                        <a:rPr lang="en-US" altLang="zh-CN" dirty="0"/>
                        <a:t>a = a % b</a:t>
                      </a:r>
                      <a:endParaRPr lang="zh-CN" altLang="en-US" dirty="0"/>
                    </a:p>
                  </a:txBody>
                  <a:tcPr/>
                </a:tc>
                <a:extLst>
                  <a:ext uri="{0D108BD9-81ED-4DB2-BD59-A6C34878D82A}">
                    <a16:rowId xmlns:a16="http://schemas.microsoft.com/office/drawing/2014/main" val="4026446985"/>
                  </a:ext>
                </a:extLst>
              </a:tr>
              <a:tr h="370840">
                <a:tc>
                  <a:txBody>
                    <a:bodyPr/>
                    <a:lstStyle/>
                    <a:p>
                      <a:pPr algn="ctr"/>
                      <a:r>
                        <a:rPr lang="zh-CN" altLang="en-US" dirty="0"/>
                        <a:t>幂赋值</a:t>
                      </a:r>
                    </a:p>
                  </a:txBody>
                  <a:tcPr/>
                </a:tc>
                <a:tc>
                  <a:txBody>
                    <a:bodyPr/>
                    <a:lstStyle/>
                    <a:p>
                      <a:pPr algn="ct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 b</a:t>
                      </a:r>
                      <a:r>
                        <a:rPr lang="zh-CN" altLang="en-US" dirty="0"/>
                        <a:t>等效于</a:t>
                      </a:r>
                      <a:r>
                        <a:rPr lang="en-US" altLang="zh-CN" dirty="0"/>
                        <a:t>a = a ** b</a:t>
                      </a:r>
                      <a:endParaRPr lang="zh-CN" altLang="en-US" dirty="0"/>
                    </a:p>
                  </a:txBody>
                  <a:tcPr/>
                </a:tc>
                <a:extLst>
                  <a:ext uri="{0D108BD9-81ED-4DB2-BD59-A6C34878D82A}">
                    <a16:rowId xmlns:a16="http://schemas.microsoft.com/office/drawing/2014/main" val="3508041576"/>
                  </a:ext>
                </a:extLst>
              </a:tr>
              <a:tr h="370840">
                <a:tc>
                  <a:txBody>
                    <a:bodyPr/>
                    <a:lstStyle/>
                    <a:p>
                      <a:pPr algn="ctr"/>
                      <a:r>
                        <a:rPr lang="zh-CN" altLang="en-US" dirty="0"/>
                        <a:t>整除赋值</a:t>
                      </a:r>
                    </a:p>
                  </a:txBody>
                  <a:tcPr/>
                </a:tc>
                <a:tc>
                  <a:txBody>
                    <a:bodyPr/>
                    <a:lstStyle/>
                    <a:p>
                      <a:pPr algn="ct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 b</a:t>
                      </a:r>
                      <a:r>
                        <a:rPr lang="zh-CN" altLang="en-US" dirty="0"/>
                        <a:t>等效于</a:t>
                      </a:r>
                      <a:r>
                        <a:rPr lang="en-US" altLang="zh-CN" dirty="0"/>
                        <a:t>a = a // b</a:t>
                      </a:r>
                      <a:endParaRPr lang="zh-CN" altLang="en-US" dirty="0"/>
                    </a:p>
                  </a:txBody>
                  <a:tcPr/>
                </a:tc>
                <a:extLst>
                  <a:ext uri="{0D108BD9-81ED-4DB2-BD59-A6C34878D82A}">
                    <a16:rowId xmlns:a16="http://schemas.microsoft.com/office/drawing/2014/main" val="1924680159"/>
                  </a:ext>
                </a:extLst>
              </a:tr>
            </a:tbl>
          </a:graphicData>
        </a:graphic>
      </p:graphicFrame>
    </p:spTree>
    <p:extLst>
      <p:ext uri="{BB962C8B-B14F-4D97-AF65-F5344CB8AC3E}">
        <p14:creationId xmlns:p14="http://schemas.microsoft.com/office/powerpoint/2010/main" val="33595231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4.3 </a:t>
            </a:r>
            <a:r>
              <a:rPr lang="zh-CN" altLang="en-US" b="1" dirty="0">
                <a:solidFill>
                  <a:srgbClr val="354A5D"/>
                </a:solidFill>
                <a:latin typeface="微软雅黑" panose="020B0503020204020204" pitchFamily="34" charset="-122"/>
                <a:ea typeface="微软雅黑" panose="020B0503020204020204" pitchFamily="34" charset="-122"/>
              </a:rPr>
              <a:t>逻辑运算符</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877333785"/>
              </p:ext>
            </p:extLst>
          </p:nvPr>
        </p:nvGraphicFramePr>
        <p:xfrm>
          <a:off x="1293890" y="2214912"/>
          <a:ext cx="9934338" cy="1483360"/>
        </p:xfrm>
        <a:graphic>
          <a:graphicData uri="http://schemas.openxmlformats.org/drawingml/2006/table">
            <a:tbl>
              <a:tblPr firstRow="1" bandRow="1">
                <a:tableStyleId>{F5AB1C69-6EDB-4FF4-983F-18BD219EF322}</a:tableStyleId>
              </a:tblPr>
              <a:tblGrid>
                <a:gridCol w="1069482">
                  <a:extLst>
                    <a:ext uri="{9D8B030D-6E8A-4147-A177-3AD203B41FA5}">
                      <a16:colId xmlns:a16="http://schemas.microsoft.com/office/drawing/2014/main" val="844797294"/>
                    </a:ext>
                  </a:extLst>
                </a:gridCol>
                <a:gridCol w="1308296">
                  <a:extLst>
                    <a:ext uri="{9D8B030D-6E8A-4147-A177-3AD203B41FA5}">
                      <a16:colId xmlns:a16="http://schemas.microsoft.com/office/drawing/2014/main" val="62883385"/>
                    </a:ext>
                  </a:extLst>
                </a:gridCol>
                <a:gridCol w="7556560">
                  <a:extLst>
                    <a:ext uri="{9D8B030D-6E8A-4147-A177-3AD203B41FA5}">
                      <a16:colId xmlns:a16="http://schemas.microsoft.com/office/drawing/2014/main" val="2058677298"/>
                    </a:ext>
                  </a:extLst>
                </a:gridCol>
              </a:tblGrid>
              <a:tr h="370840">
                <a:tc>
                  <a:txBody>
                    <a:bodyPr/>
                    <a:lstStyle/>
                    <a:p>
                      <a:pPr algn="ctr"/>
                      <a:r>
                        <a:rPr lang="zh-CN" altLang="en-US" dirty="0"/>
                        <a:t>运算符</a:t>
                      </a:r>
                    </a:p>
                  </a:txBody>
                  <a:tcPr/>
                </a:tc>
                <a:tc>
                  <a:txBody>
                    <a:bodyPr/>
                    <a:lstStyle/>
                    <a:p>
                      <a:pPr algn="ctr"/>
                      <a:r>
                        <a:rPr lang="zh-CN" altLang="en-US" dirty="0"/>
                        <a:t>表示</a:t>
                      </a:r>
                    </a:p>
                  </a:txBody>
                  <a:tcPr/>
                </a:tc>
                <a:tc>
                  <a:txBody>
                    <a:bodyPr/>
                    <a:lstStyle/>
                    <a:p>
                      <a:pPr algn="ctr"/>
                      <a:r>
                        <a:rPr lang="zh-CN" altLang="en-US" dirty="0"/>
                        <a:t>说明</a:t>
                      </a:r>
                    </a:p>
                  </a:txBody>
                  <a:tcPr/>
                </a:tc>
                <a:extLst>
                  <a:ext uri="{0D108BD9-81ED-4DB2-BD59-A6C34878D82A}">
                    <a16:rowId xmlns:a16="http://schemas.microsoft.com/office/drawing/2014/main" val="310334713"/>
                  </a:ext>
                </a:extLst>
              </a:tr>
              <a:tr h="370840">
                <a:tc>
                  <a:txBody>
                    <a:bodyPr/>
                    <a:lstStyle/>
                    <a:p>
                      <a:pPr algn="ctr"/>
                      <a:r>
                        <a:rPr lang="zh-CN" altLang="en-US" dirty="0"/>
                        <a:t>逻辑与</a:t>
                      </a:r>
                    </a:p>
                  </a:txBody>
                  <a:tcPr/>
                </a:tc>
                <a:tc>
                  <a:txBody>
                    <a:bodyPr/>
                    <a:lstStyle/>
                    <a:p>
                      <a:pPr algn="ctr"/>
                      <a:r>
                        <a:rPr lang="en-US" altLang="zh-CN" dirty="0"/>
                        <a:t>x and y</a:t>
                      </a:r>
                      <a:endParaRPr lang="zh-CN" altLang="en-US" dirty="0"/>
                    </a:p>
                  </a:txBody>
                  <a:tcPr/>
                </a:tc>
                <a:tc>
                  <a:txBody>
                    <a:bodyPr/>
                    <a:lstStyle/>
                    <a:p>
                      <a:r>
                        <a:rPr lang="zh-CN" altLang="en-US" dirty="0"/>
                        <a:t>当</a:t>
                      </a:r>
                      <a:r>
                        <a:rPr lang="en-US" altLang="zh-CN" dirty="0"/>
                        <a:t>x</a:t>
                      </a:r>
                      <a:r>
                        <a:rPr lang="zh-CN" altLang="en-US" dirty="0"/>
                        <a:t>和</a:t>
                      </a:r>
                      <a:r>
                        <a:rPr lang="en-US" altLang="zh-CN" dirty="0"/>
                        <a:t>y</a:t>
                      </a:r>
                      <a:r>
                        <a:rPr lang="zh-CN" altLang="en-US" dirty="0"/>
                        <a:t>同时为</a:t>
                      </a:r>
                      <a:r>
                        <a:rPr lang="en-US" altLang="zh-CN" dirty="0"/>
                        <a:t>True</a:t>
                      </a:r>
                      <a:r>
                        <a:rPr lang="zh-CN" altLang="en-US" dirty="0"/>
                        <a:t>时，结果才为</a:t>
                      </a:r>
                      <a:r>
                        <a:rPr lang="en-US" altLang="zh-CN" dirty="0"/>
                        <a:t>True</a:t>
                      </a:r>
                      <a:r>
                        <a:rPr lang="zh-CN" altLang="en-US" dirty="0"/>
                        <a:t>，否则为</a:t>
                      </a:r>
                      <a:r>
                        <a:rPr lang="en-US" altLang="zh-CN" dirty="0"/>
                        <a:t>False</a:t>
                      </a:r>
                      <a:endParaRPr lang="zh-CN" altLang="en-US" dirty="0"/>
                    </a:p>
                  </a:txBody>
                  <a:tcPr/>
                </a:tc>
                <a:extLst>
                  <a:ext uri="{0D108BD9-81ED-4DB2-BD59-A6C34878D82A}">
                    <a16:rowId xmlns:a16="http://schemas.microsoft.com/office/drawing/2014/main" val="3497835692"/>
                  </a:ext>
                </a:extLst>
              </a:tr>
              <a:tr h="370840">
                <a:tc>
                  <a:txBody>
                    <a:bodyPr/>
                    <a:lstStyle/>
                    <a:p>
                      <a:pPr algn="ctr"/>
                      <a:r>
                        <a:rPr lang="zh-CN" altLang="en-US" dirty="0"/>
                        <a:t>逻辑或</a:t>
                      </a:r>
                    </a:p>
                  </a:txBody>
                  <a:tcPr/>
                </a:tc>
                <a:tc>
                  <a:txBody>
                    <a:bodyPr/>
                    <a:lstStyle/>
                    <a:p>
                      <a:pPr algn="ctr"/>
                      <a:r>
                        <a:rPr lang="en-US" altLang="zh-CN" dirty="0"/>
                        <a:t>x or y</a:t>
                      </a:r>
                      <a:endParaRPr lang="zh-CN" altLang="en-US" dirty="0"/>
                    </a:p>
                  </a:txBody>
                  <a:tcPr/>
                </a:tc>
                <a:tc>
                  <a:txBody>
                    <a:bodyPr/>
                    <a:lstStyle/>
                    <a:p>
                      <a:r>
                        <a:rPr lang="zh-CN" altLang="en-US" dirty="0"/>
                        <a:t>当</a:t>
                      </a:r>
                      <a:r>
                        <a:rPr lang="en-US" altLang="zh-CN" dirty="0"/>
                        <a:t>x</a:t>
                      </a:r>
                      <a:r>
                        <a:rPr lang="zh-CN" altLang="en-US" dirty="0"/>
                        <a:t>或</a:t>
                      </a:r>
                      <a:r>
                        <a:rPr lang="en-US" altLang="zh-CN" dirty="0"/>
                        <a:t>y</a:t>
                      </a:r>
                      <a:r>
                        <a:rPr lang="zh-CN" altLang="en-US" dirty="0"/>
                        <a:t>至少有一个为</a:t>
                      </a:r>
                      <a:r>
                        <a:rPr lang="en-US" altLang="zh-CN" dirty="0"/>
                        <a:t>True</a:t>
                      </a:r>
                      <a:r>
                        <a:rPr lang="zh-CN" altLang="en-US" dirty="0"/>
                        <a:t>时，结果为</a:t>
                      </a:r>
                      <a:r>
                        <a:rPr lang="en-US" altLang="zh-CN" dirty="0"/>
                        <a:t>True</a:t>
                      </a:r>
                      <a:r>
                        <a:rPr lang="zh-CN" altLang="en-US" dirty="0"/>
                        <a:t>，否则为</a:t>
                      </a:r>
                      <a:r>
                        <a:rPr lang="en-US" altLang="zh-CN" dirty="0"/>
                        <a:t>False</a:t>
                      </a:r>
                      <a:endParaRPr lang="zh-CN" altLang="en-US" dirty="0"/>
                    </a:p>
                  </a:txBody>
                  <a:tcPr/>
                </a:tc>
                <a:extLst>
                  <a:ext uri="{0D108BD9-81ED-4DB2-BD59-A6C34878D82A}">
                    <a16:rowId xmlns:a16="http://schemas.microsoft.com/office/drawing/2014/main" val="3545094410"/>
                  </a:ext>
                </a:extLst>
              </a:tr>
              <a:tr h="370840">
                <a:tc>
                  <a:txBody>
                    <a:bodyPr/>
                    <a:lstStyle/>
                    <a:p>
                      <a:pPr algn="ctr"/>
                      <a:r>
                        <a:rPr lang="zh-CN" altLang="en-US" dirty="0"/>
                        <a:t>逻辑非</a:t>
                      </a:r>
                    </a:p>
                  </a:txBody>
                  <a:tcPr/>
                </a:tc>
                <a:tc>
                  <a:txBody>
                    <a:bodyPr/>
                    <a:lstStyle/>
                    <a:p>
                      <a:pPr algn="ctr"/>
                      <a:r>
                        <a:rPr lang="en-US" altLang="zh-CN" dirty="0"/>
                        <a:t>not x</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a:t>
                      </a:r>
                      <a:r>
                        <a:rPr lang="en-US" altLang="zh-CN" dirty="0"/>
                        <a:t>x</a:t>
                      </a:r>
                      <a:r>
                        <a:rPr lang="zh-CN" altLang="en-US" dirty="0"/>
                        <a:t>为</a:t>
                      </a:r>
                      <a:r>
                        <a:rPr lang="en-US" altLang="zh-CN" dirty="0"/>
                        <a:t>True</a:t>
                      </a:r>
                      <a:r>
                        <a:rPr lang="zh-CN" altLang="en-US" dirty="0"/>
                        <a:t>时，结果为</a:t>
                      </a:r>
                      <a:r>
                        <a:rPr lang="en-US" altLang="zh-CN" dirty="0"/>
                        <a:t>False</a:t>
                      </a:r>
                      <a:r>
                        <a:rPr lang="zh-CN" altLang="en-US" dirty="0"/>
                        <a:t>，否则为</a:t>
                      </a:r>
                      <a:r>
                        <a:rPr lang="en-US" altLang="zh-CN" dirty="0"/>
                        <a:t>True</a:t>
                      </a:r>
                      <a:endParaRPr lang="zh-CN" altLang="en-US" dirty="0"/>
                    </a:p>
                  </a:txBody>
                  <a:tcPr/>
                </a:tc>
                <a:extLst>
                  <a:ext uri="{0D108BD9-81ED-4DB2-BD59-A6C34878D82A}">
                    <a16:rowId xmlns:a16="http://schemas.microsoft.com/office/drawing/2014/main" val="1583661463"/>
                  </a:ext>
                </a:extLst>
              </a:tr>
            </a:tbl>
          </a:graphicData>
        </a:graphic>
      </p:graphicFrame>
    </p:spTree>
    <p:extLst>
      <p:ext uri="{BB962C8B-B14F-4D97-AF65-F5344CB8AC3E}">
        <p14:creationId xmlns:p14="http://schemas.microsoft.com/office/powerpoint/2010/main" val="34214296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4.4 </a:t>
            </a:r>
            <a:r>
              <a:rPr lang="zh-CN" altLang="en-US" b="1" dirty="0">
                <a:solidFill>
                  <a:srgbClr val="354A5D"/>
                </a:solidFill>
                <a:latin typeface="微软雅黑" panose="020B0503020204020204" pitchFamily="34" charset="-122"/>
                <a:ea typeface="微软雅黑" panose="020B0503020204020204" pitchFamily="34" charset="-122"/>
              </a:rPr>
              <a:t>位运算符</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3453982269"/>
              </p:ext>
            </p:extLst>
          </p:nvPr>
        </p:nvGraphicFramePr>
        <p:xfrm>
          <a:off x="1293890" y="2214912"/>
          <a:ext cx="9934338" cy="2595880"/>
        </p:xfrm>
        <a:graphic>
          <a:graphicData uri="http://schemas.openxmlformats.org/drawingml/2006/table">
            <a:tbl>
              <a:tblPr firstRow="1" bandRow="1">
                <a:tableStyleId>{F5AB1C69-6EDB-4FF4-983F-18BD219EF322}</a:tableStyleId>
              </a:tblPr>
              <a:tblGrid>
                <a:gridCol w="1625156">
                  <a:extLst>
                    <a:ext uri="{9D8B030D-6E8A-4147-A177-3AD203B41FA5}">
                      <a16:colId xmlns:a16="http://schemas.microsoft.com/office/drawing/2014/main" val="844797294"/>
                    </a:ext>
                  </a:extLst>
                </a:gridCol>
                <a:gridCol w="1343465">
                  <a:extLst>
                    <a:ext uri="{9D8B030D-6E8A-4147-A177-3AD203B41FA5}">
                      <a16:colId xmlns:a16="http://schemas.microsoft.com/office/drawing/2014/main" val="62883385"/>
                    </a:ext>
                  </a:extLst>
                </a:gridCol>
                <a:gridCol w="6965717">
                  <a:extLst>
                    <a:ext uri="{9D8B030D-6E8A-4147-A177-3AD203B41FA5}">
                      <a16:colId xmlns:a16="http://schemas.microsoft.com/office/drawing/2014/main" val="2058677298"/>
                    </a:ext>
                  </a:extLst>
                </a:gridCol>
              </a:tblGrid>
              <a:tr h="370840">
                <a:tc>
                  <a:txBody>
                    <a:bodyPr/>
                    <a:lstStyle/>
                    <a:p>
                      <a:pPr algn="ctr"/>
                      <a:r>
                        <a:rPr lang="zh-CN" altLang="en-US" dirty="0"/>
                        <a:t>运算符</a:t>
                      </a:r>
                    </a:p>
                  </a:txBody>
                  <a:tcPr/>
                </a:tc>
                <a:tc>
                  <a:txBody>
                    <a:bodyPr/>
                    <a:lstStyle/>
                    <a:p>
                      <a:pPr algn="ctr"/>
                      <a:r>
                        <a:rPr lang="zh-CN" altLang="en-US" dirty="0"/>
                        <a:t>表示</a:t>
                      </a:r>
                    </a:p>
                  </a:txBody>
                  <a:tcPr/>
                </a:tc>
                <a:tc>
                  <a:txBody>
                    <a:bodyPr/>
                    <a:lstStyle/>
                    <a:p>
                      <a:pPr algn="ctr"/>
                      <a:r>
                        <a:rPr lang="zh-CN" altLang="en-US" dirty="0"/>
                        <a:t>说明</a:t>
                      </a:r>
                    </a:p>
                  </a:txBody>
                  <a:tcPr/>
                </a:tc>
                <a:extLst>
                  <a:ext uri="{0D108BD9-81ED-4DB2-BD59-A6C34878D82A}">
                    <a16:rowId xmlns:a16="http://schemas.microsoft.com/office/drawing/2014/main" val="310334713"/>
                  </a:ext>
                </a:extLst>
              </a:tr>
              <a:tr h="370840">
                <a:tc>
                  <a:txBody>
                    <a:bodyPr/>
                    <a:lstStyle/>
                    <a:p>
                      <a:pPr algn="ctr"/>
                      <a:r>
                        <a:rPr lang="zh-CN" altLang="en-US" dirty="0"/>
                        <a:t>按位与</a:t>
                      </a:r>
                    </a:p>
                  </a:txBody>
                  <a:tcPr/>
                </a:tc>
                <a:tc>
                  <a:txBody>
                    <a:bodyPr/>
                    <a:lstStyle/>
                    <a:p>
                      <a:pPr algn="ctr"/>
                      <a:r>
                        <a:rPr lang="en-US" altLang="zh-CN" dirty="0"/>
                        <a:t>&amp;</a:t>
                      </a:r>
                      <a:endParaRPr lang="zh-CN" altLang="en-US" dirty="0"/>
                    </a:p>
                  </a:txBody>
                  <a:tcPr/>
                </a:tc>
                <a:tc>
                  <a:txBody>
                    <a:bodyPr/>
                    <a:lstStyle/>
                    <a:p>
                      <a:r>
                        <a:rPr lang="zh-CN" altLang="en-US" dirty="0"/>
                        <a:t>如果两个操作数对应位都为</a:t>
                      </a:r>
                      <a:r>
                        <a:rPr lang="en-US" altLang="zh-CN" dirty="0"/>
                        <a:t>1</a:t>
                      </a:r>
                      <a:r>
                        <a:rPr lang="zh-CN" altLang="en-US" dirty="0"/>
                        <a:t>，则改位为</a:t>
                      </a:r>
                      <a:r>
                        <a:rPr lang="en-US" altLang="zh-CN" dirty="0"/>
                        <a:t>1</a:t>
                      </a:r>
                      <a:r>
                        <a:rPr lang="zh-CN" altLang="en-US" dirty="0"/>
                        <a:t>，否则为</a:t>
                      </a:r>
                      <a:r>
                        <a:rPr lang="en-US" altLang="zh-CN" dirty="0"/>
                        <a:t>0</a:t>
                      </a:r>
                      <a:endParaRPr lang="zh-CN" altLang="en-US" dirty="0"/>
                    </a:p>
                  </a:txBody>
                  <a:tcPr/>
                </a:tc>
                <a:extLst>
                  <a:ext uri="{0D108BD9-81ED-4DB2-BD59-A6C34878D82A}">
                    <a16:rowId xmlns:a16="http://schemas.microsoft.com/office/drawing/2014/main" val="3497835692"/>
                  </a:ext>
                </a:extLst>
              </a:tr>
              <a:tr h="370840">
                <a:tc>
                  <a:txBody>
                    <a:bodyPr/>
                    <a:lstStyle/>
                    <a:p>
                      <a:pPr algn="ctr"/>
                      <a:r>
                        <a:rPr lang="zh-CN" altLang="en-US" dirty="0"/>
                        <a:t>按位或</a:t>
                      </a:r>
                    </a:p>
                  </a:txBody>
                  <a:tcPr/>
                </a:tc>
                <a:tc>
                  <a:txBody>
                    <a:bodyPr/>
                    <a:lstStyle/>
                    <a:p>
                      <a:pPr algn="ctr"/>
                      <a:r>
                        <a:rPr lang="en-US" altLang="zh-CN" dirty="0"/>
                        <a:t>|</a:t>
                      </a:r>
                      <a:endParaRPr lang="zh-CN" altLang="en-US" dirty="0"/>
                    </a:p>
                  </a:txBody>
                  <a:tcPr/>
                </a:tc>
                <a:tc>
                  <a:txBody>
                    <a:bodyPr/>
                    <a:lstStyle/>
                    <a:p>
                      <a:r>
                        <a:rPr lang="zh-CN" altLang="en-US" dirty="0"/>
                        <a:t>如果两个操作数对应位至少有一个为</a:t>
                      </a:r>
                      <a:r>
                        <a:rPr lang="en-US" altLang="zh-CN" dirty="0"/>
                        <a:t>1</a:t>
                      </a:r>
                      <a:r>
                        <a:rPr lang="zh-CN" altLang="en-US" dirty="0"/>
                        <a:t>，则该位为</a:t>
                      </a:r>
                      <a:r>
                        <a:rPr lang="en-US" altLang="zh-CN" dirty="0"/>
                        <a:t>1</a:t>
                      </a:r>
                      <a:r>
                        <a:rPr lang="zh-CN" altLang="en-US" dirty="0"/>
                        <a:t>，否则为</a:t>
                      </a:r>
                      <a:r>
                        <a:rPr lang="en-US" altLang="zh-CN" dirty="0"/>
                        <a:t>0</a:t>
                      </a:r>
                      <a:endParaRPr lang="zh-CN" altLang="en-US" dirty="0"/>
                    </a:p>
                  </a:txBody>
                  <a:tcPr/>
                </a:tc>
                <a:extLst>
                  <a:ext uri="{0D108BD9-81ED-4DB2-BD59-A6C34878D82A}">
                    <a16:rowId xmlns:a16="http://schemas.microsoft.com/office/drawing/2014/main" val="3545094410"/>
                  </a:ext>
                </a:extLst>
              </a:tr>
              <a:tr h="370840">
                <a:tc>
                  <a:txBody>
                    <a:bodyPr/>
                    <a:lstStyle/>
                    <a:p>
                      <a:pPr algn="ctr"/>
                      <a:r>
                        <a:rPr lang="zh-CN" altLang="en-US" dirty="0"/>
                        <a:t>按位异或</a:t>
                      </a:r>
                    </a:p>
                  </a:txBody>
                  <a:tcPr/>
                </a:tc>
                <a:tc>
                  <a:txBody>
                    <a:bodyPr/>
                    <a:lstStyle/>
                    <a:p>
                      <a:pPr algn="ct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如果两个操作数对应位相异，则改位为</a:t>
                      </a:r>
                      <a:r>
                        <a:rPr lang="en-US" altLang="zh-CN" dirty="0"/>
                        <a:t>1</a:t>
                      </a:r>
                      <a:r>
                        <a:rPr lang="zh-CN" altLang="en-US" dirty="0"/>
                        <a:t>，否则为</a:t>
                      </a:r>
                      <a:r>
                        <a:rPr lang="en-US" altLang="zh-CN" dirty="0"/>
                        <a:t>0</a:t>
                      </a:r>
                      <a:endParaRPr lang="zh-CN" altLang="en-US" dirty="0"/>
                    </a:p>
                  </a:txBody>
                  <a:tcPr/>
                </a:tc>
                <a:extLst>
                  <a:ext uri="{0D108BD9-81ED-4DB2-BD59-A6C34878D82A}">
                    <a16:rowId xmlns:a16="http://schemas.microsoft.com/office/drawing/2014/main" val="1583661463"/>
                  </a:ext>
                </a:extLst>
              </a:tr>
              <a:tr h="370840">
                <a:tc>
                  <a:txBody>
                    <a:bodyPr/>
                    <a:lstStyle/>
                    <a:p>
                      <a:pPr algn="ctr"/>
                      <a:r>
                        <a:rPr lang="zh-CN" altLang="en-US" dirty="0"/>
                        <a:t>按位取反</a:t>
                      </a:r>
                    </a:p>
                  </a:txBody>
                  <a:tcPr/>
                </a:tc>
                <a:tc>
                  <a:txBody>
                    <a:bodyPr/>
                    <a:lstStyle/>
                    <a:p>
                      <a:pPr algn="ct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操作数每一个位进行取反</a:t>
                      </a:r>
                    </a:p>
                  </a:txBody>
                  <a:tcPr/>
                </a:tc>
                <a:extLst>
                  <a:ext uri="{0D108BD9-81ED-4DB2-BD59-A6C34878D82A}">
                    <a16:rowId xmlns:a16="http://schemas.microsoft.com/office/drawing/2014/main" val="4190654846"/>
                  </a:ext>
                </a:extLst>
              </a:tr>
              <a:tr h="370840">
                <a:tc>
                  <a:txBody>
                    <a:bodyPr/>
                    <a:lstStyle/>
                    <a:p>
                      <a:pPr algn="ctr"/>
                      <a:r>
                        <a:rPr lang="zh-CN" altLang="en-US" dirty="0"/>
                        <a:t>按位左移</a:t>
                      </a:r>
                    </a:p>
                  </a:txBody>
                  <a:tcPr/>
                </a:tc>
                <a:tc>
                  <a:txBody>
                    <a:bodyPr/>
                    <a:lstStyle/>
                    <a:p>
                      <a:pPr algn="ctr"/>
                      <a:r>
                        <a:rPr lang="en-US" altLang="zh-CN" dirty="0"/>
                        <a:t>&lt;&lt;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左操作数每个位左移右操作数位，高位丢弃，低位补</a:t>
                      </a:r>
                      <a:r>
                        <a:rPr lang="en-US" altLang="zh-CN" dirty="0"/>
                        <a:t>0</a:t>
                      </a:r>
                      <a:endParaRPr lang="zh-CN" altLang="en-US" dirty="0"/>
                    </a:p>
                  </a:txBody>
                  <a:tcPr/>
                </a:tc>
                <a:extLst>
                  <a:ext uri="{0D108BD9-81ED-4DB2-BD59-A6C34878D82A}">
                    <a16:rowId xmlns:a16="http://schemas.microsoft.com/office/drawing/2014/main" val="3266641399"/>
                  </a:ext>
                </a:extLst>
              </a:tr>
              <a:tr h="370840">
                <a:tc>
                  <a:txBody>
                    <a:bodyPr/>
                    <a:lstStyle/>
                    <a:p>
                      <a:pPr algn="ctr"/>
                      <a:r>
                        <a:rPr lang="zh-CN" altLang="en-US" dirty="0"/>
                        <a:t>按位右移</a:t>
                      </a:r>
                    </a:p>
                  </a:txBody>
                  <a:tcPr/>
                </a:tc>
                <a:tc>
                  <a:txBody>
                    <a:bodyPr/>
                    <a:lstStyle/>
                    <a:p>
                      <a:pPr algn="ctr"/>
                      <a:r>
                        <a:rPr lang="en-US" altLang="zh-CN" dirty="0"/>
                        <a:t>&gt;&gt;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左操作数每个位右移右操作数位</a:t>
                      </a:r>
                    </a:p>
                  </a:txBody>
                  <a:tcPr/>
                </a:tc>
                <a:extLst>
                  <a:ext uri="{0D108BD9-81ED-4DB2-BD59-A6C34878D82A}">
                    <a16:rowId xmlns:a16="http://schemas.microsoft.com/office/drawing/2014/main" val="4026446985"/>
                  </a:ext>
                </a:extLst>
              </a:tr>
            </a:tbl>
          </a:graphicData>
        </a:graphic>
      </p:graphicFrame>
    </p:spTree>
    <p:extLst>
      <p:ext uri="{BB962C8B-B14F-4D97-AF65-F5344CB8AC3E}">
        <p14:creationId xmlns:p14="http://schemas.microsoft.com/office/powerpoint/2010/main" val="8945738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0.5</a:t>
            </a:r>
            <a:r>
              <a:rPr lang="zh-CN" altLang="en-US" b="1" dirty="0">
                <a:solidFill>
                  <a:srgbClr val="354A5D"/>
                </a:solidFill>
                <a:latin typeface="微软雅黑" panose="020B0503020204020204" pitchFamily="34" charset="-122"/>
                <a:ea typeface="微软雅黑" panose="020B0503020204020204" pitchFamily="34" charset="-122"/>
              </a:rPr>
              <a:t>编程思想</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11350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面向过程</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面向对象</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188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4.5 </a:t>
            </a:r>
            <a:r>
              <a:rPr lang="zh-CN" altLang="en-US" b="1" dirty="0">
                <a:solidFill>
                  <a:srgbClr val="354A5D"/>
                </a:solidFill>
                <a:latin typeface="微软雅黑" panose="020B0503020204020204" pitchFamily="34" charset="-122"/>
                <a:ea typeface="微软雅黑" panose="020B0503020204020204" pitchFamily="34" charset="-122"/>
              </a:rPr>
              <a:t>成员运算符</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2086088770"/>
              </p:ext>
            </p:extLst>
          </p:nvPr>
        </p:nvGraphicFramePr>
        <p:xfrm>
          <a:off x="1293890" y="2214912"/>
          <a:ext cx="9934337" cy="1112520"/>
        </p:xfrm>
        <a:graphic>
          <a:graphicData uri="http://schemas.openxmlformats.org/drawingml/2006/table">
            <a:tbl>
              <a:tblPr firstRow="1" bandRow="1">
                <a:tableStyleId>{F5AB1C69-6EDB-4FF4-983F-18BD219EF322}</a:tableStyleId>
              </a:tblPr>
              <a:tblGrid>
                <a:gridCol w="1879302">
                  <a:extLst>
                    <a:ext uri="{9D8B030D-6E8A-4147-A177-3AD203B41FA5}">
                      <a16:colId xmlns:a16="http://schemas.microsoft.com/office/drawing/2014/main" val="844797294"/>
                    </a:ext>
                  </a:extLst>
                </a:gridCol>
                <a:gridCol w="8055035">
                  <a:extLst>
                    <a:ext uri="{9D8B030D-6E8A-4147-A177-3AD203B41FA5}">
                      <a16:colId xmlns:a16="http://schemas.microsoft.com/office/drawing/2014/main" val="2058677298"/>
                    </a:ext>
                  </a:extLst>
                </a:gridCol>
              </a:tblGrid>
              <a:tr h="370840">
                <a:tc>
                  <a:txBody>
                    <a:bodyPr/>
                    <a:lstStyle/>
                    <a:p>
                      <a:pPr algn="ctr"/>
                      <a:r>
                        <a:rPr lang="zh-CN" altLang="en-US" dirty="0"/>
                        <a:t>运算符</a:t>
                      </a:r>
                    </a:p>
                  </a:txBody>
                  <a:tcPr/>
                </a:tc>
                <a:tc>
                  <a:txBody>
                    <a:bodyPr/>
                    <a:lstStyle/>
                    <a:p>
                      <a:pPr algn="ctr"/>
                      <a:r>
                        <a:rPr lang="zh-CN" altLang="en-US" dirty="0"/>
                        <a:t>说明</a:t>
                      </a:r>
                    </a:p>
                  </a:txBody>
                  <a:tcPr/>
                </a:tc>
                <a:extLst>
                  <a:ext uri="{0D108BD9-81ED-4DB2-BD59-A6C34878D82A}">
                    <a16:rowId xmlns:a16="http://schemas.microsoft.com/office/drawing/2014/main" val="310334713"/>
                  </a:ext>
                </a:extLst>
              </a:tr>
              <a:tr h="370840">
                <a:tc>
                  <a:txBody>
                    <a:bodyPr/>
                    <a:lstStyle/>
                    <a:p>
                      <a:pPr algn="ctr"/>
                      <a:r>
                        <a:rPr lang="en-US" altLang="zh-CN" dirty="0"/>
                        <a:t>x in s</a:t>
                      </a:r>
                      <a:endParaRPr lang="zh-CN" altLang="en-US" dirty="0"/>
                    </a:p>
                  </a:txBody>
                  <a:tcPr/>
                </a:tc>
                <a:tc>
                  <a:txBody>
                    <a:bodyPr/>
                    <a:lstStyle/>
                    <a:p>
                      <a:r>
                        <a:rPr lang="zh-CN" altLang="en-US" dirty="0"/>
                        <a:t>如果在序列</a:t>
                      </a:r>
                      <a:r>
                        <a:rPr lang="en-US" altLang="zh-CN" dirty="0"/>
                        <a:t>s</a:t>
                      </a:r>
                      <a:r>
                        <a:rPr lang="zh-CN" altLang="en-US" dirty="0"/>
                        <a:t>中找到</a:t>
                      </a:r>
                      <a:r>
                        <a:rPr lang="en-US" altLang="zh-CN" dirty="0"/>
                        <a:t>x</a:t>
                      </a:r>
                      <a:r>
                        <a:rPr lang="zh-CN" altLang="en-US" dirty="0"/>
                        <a:t>，返回</a:t>
                      </a:r>
                      <a:r>
                        <a:rPr lang="en-US" altLang="zh-CN" dirty="0"/>
                        <a:t>True</a:t>
                      </a:r>
                      <a:r>
                        <a:rPr lang="zh-CN" altLang="en-US" dirty="0"/>
                        <a:t>，否则返回</a:t>
                      </a:r>
                      <a:r>
                        <a:rPr lang="en-US" altLang="zh-CN" dirty="0"/>
                        <a:t>False</a:t>
                      </a:r>
                      <a:endParaRPr lang="zh-CN" altLang="en-US" dirty="0"/>
                    </a:p>
                  </a:txBody>
                  <a:tcPr/>
                </a:tc>
                <a:extLst>
                  <a:ext uri="{0D108BD9-81ED-4DB2-BD59-A6C34878D82A}">
                    <a16:rowId xmlns:a16="http://schemas.microsoft.com/office/drawing/2014/main" val="3497835692"/>
                  </a:ext>
                </a:extLst>
              </a:tr>
              <a:tr h="370840">
                <a:tc>
                  <a:txBody>
                    <a:bodyPr/>
                    <a:lstStyle/>
                    <a:p>
                      <a:pPr algn="ctr"/>
                      <a:r>
                        <a:rPr lang="en-US" altLang="zh-CN" dirty="0"/>
                        <a:t>x not in s</a:t>
                      </a:r>
                    </a:p>
                  </a:txBody>
                  <a:tcPr/>
                </a:tc>
                <a:tc>
                  <a:txBody>
                    <a:bodyPr/>
                    <a:lstStyle/>
                    <a:p>
                      <a:r>
                        <a:rPr lang="zh-CN" altLang="en-US" dirty="0"/>
                        <a:t>如果在序列</a:t>
                      </a:r>
                      <a:r>
                        <a:rPr lang="en-US" altLang="zh-CN" dirty="0"/>
                        <a:t>s</a:t>
                      </a:r>
                      <a:r>
                        <a:rPr lang="zh-CN" altLang="en-US" dirty="0"/>
                        <a:t>中找不到</a:t>
                      </a:r>
                      <a:r>
                        <a:rPr lang="en-US" altLang="zh-CN" dirty="0"/>
                        <a:t>x</a:t>
                      </a:r>
                      <a:r>
                        <a:rPr lang="zh-CN" altLang="en-US" dirty="0"/>
                        <a:t>，返回</a:t>
                      </a:r>
                      <a:r>
                        <a:rPr lang="en-US" altLang="zh-CN" dirty="0"/>
                        <a:t>True</a:t>
                      </a:r>
                      <a:r>
                        <a:rPr lang="zh-CN" altLang="en-US" dirty="0"/>
                        <a:t>，否则返回</a:t>
                      </a:r>
                      <a:r>
                        <a:rPr lang="en-US" altLang="zh-CN" dirty="0"/>
                        <a:t>False</a:t>
                      </a:r>
                      <a:endParaRPr lang="zh-CN" altLang="en-US" dirty="0"/>
                    </a:p>
                  </a:txBody>
                  <a:tcPr/>
                </a:tc>
                <a:extLst>
                  <a:ext uri="{0D108BD9-81ED-4DB2-BD59-A6C34878D82A}">
                    <a16:rowId xmlns:a16="http://schemas.microsoft.com/office/drawing/2014/main" val="3545094410"/>
                  </a:ext>
                </a:extLst>
              </a:tr>
            </a:tbl>
          </a:graphicData>
        </a:graphic>
      </p:graphicFrame>
    </p:spTree>
    <p:extLst>
      <p:ext uri="{BB962C8B-B14F-4D97-AF65-F5344CB8AC3E}">
        <p14:creationId xmlns:p14="http://schemas.microsoft.com/office/powerpoint/2010/main" val="1093438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4.6 </a:t>
            </a:r>
            <a:r>
              <a:rPr lang="zh-CN" altLang="en-US" b="1" dirty="0">
                <a:solidFill>
                  <a:srgbClr val="354A5D"/>
                </a:solidFill>
                <a:latin typeface="微软雅黑" panose="020B0503020204020204" pitchFamily="34" charset="-122"/>
                <a:ea typeface="微软雅黑" panose="020B0503020204020204" pitchFamily="34" charset="-122"/>
              </a:rPr>
              <a:t>身份运算符</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2372459022"/>
              </p:ext>
            </p:extLst>
          </p:nvPr>
        </p:nvGraphicFramePr>
        <p:xfrm>
          <a:off x="1293890" y="2214912"/>
          <a:ext cx="9934337" cy="1112520"/>
        </p:xfrm>
        <a:graphic>
          <a:graphicData uri="http://schemas.openxmlformats.org/drawingml/2006/table">
            <a:tbl>
              <a:tblPr firstRow="1" bandRow="1">
                <a:tableStyleId>{F5AB1C69-6EDB-4FF4-983F-18BD219EF322}</a:tableStyleId>
              </a:tblPr>
              <a:tblGrid>
                <a:gridCol w="1879302">
                  <a:extLst>
                    <a:ext uri="{9D8B030D-6E8A-4147-A177-3AD203B41FA5}">
                      <a16:colId xmlns:a16="http://schemas.microsoft.com/office/drawing/2014/main" val="844797294"/>
                    </a:ext>
                  </a:extLst>
                </a:gridCol>
                <a:gridCol w="8055035">
                  <a:extLst>
                    <a:ext uri="{9D8B030D-6E8A-4147-A177-3AD203B41FA5}">
                      <a16:colId xmlns:a16="http://schemas.microsoft.com/office/drawing/2014/main" val="2058677298"/>
                    </a:ext>
                  </a:extLst>
                </a:gridCol>
              </a:tblGrid>
              <a:tr h="370840">
                <a:tc>
                  <a:txBody>
                    <a:bodyPr/>
                    <a:lstStyle/>
                    <a:p>
                      <a:pPr algn="ctr"/>
                      <a:r>
                        <a:rPr lang="zh-CN" altLang="en-US" dirty="0"/>
                        <a:t>运算符</a:t>
                      </a:r>
                    </a:p>
                  </a:txBody>
                  <a:tcPr/>
                </a:tc>
                <a:tc>
                  <a:txBody>
                    <a:bodyPr/>
                    <a:lstStyle/>
                    <a:p>
                      <a:pPr algn="ctr"/>
                      <a:r>
                        <a:rPr lang="zh-CN" altLang="en-US" dirty="0"/>
                        <a:t>说明</a:t>
                      </a:r>
                    </a:p>
                  </a:txBody>
                  <a:tcPr/>
                </a:tc>
                <a:extLst>
                  <a:ext uri="{0D108BD9-81ED-4DB2-BD59-A6C34878D82A}">
                    <a16:rowId xmlns:a16="http://schemas.microsoft.com/office/drawing/2014/main" val="310334713"/>
                  </a:ext>
                </a:extLst>
              </a:tr>
              <a:tr h="370840">
                <a:tc>
                  <a:txBody>
                    <a:bodyPr/>
                    <a:lstStyle/>
                    <a:p>
                      <a:pPr algn="ctr"/>
                      <a:r>
                        <a:rPr lang="en-US" altLang="zh-CN" dirty="0"/>
                        <a:t>x is y</a:t>
                      </a:r>
                      <a:endParaRPr lang="zh-CN" altLang="en-US" dirty="0"/>
                    </a:p>
                  </a:txBody>
                  <a:tcPr/>
                </a:tc>
                <a:tc>
                  <a:txBody>
                    <a:bodyPr/>
                    <a:lstStyle/>
                    <a:p>
                      <a:r>
                        <a:rPr lang="zh-CN" altLang="en-US" dirty="0"/>
                        <a:t>如果</a:t>
                      </a:r>
                      <a:r>
                        <a:rPr lang="en-US" altLang="zh-CN" dirty="0"/>
                        <a:t>x</a:t>
                      </a:r>
                      <a:r>
                        <a:rPr lang="zh-CN" altLang="en-US" dirty="0"/>
                        <a:t>和</a:t>
                      </a:r>
                      <a:r>
                        <a:rPr lang="en-US" altLang="zh-CN" dirty="0"/>
                        <a:t>y</a:t>
                      </a:r>
                      <a:r>
                        <a:rPr lang="zh-CN" altLang="en-US" dirty="0"/>
                        <a:t>引用自同一个对象，返回</a:t>
                      </a:r>
                      <a:r>
                        <a:rPr lang="en-US" altLang="zh-CN" dirty="0"/>
                        <a:t>True</a:t>
                      </a:r>
                      <a:r>
                        <a:rPr lang="zh-CN" altLang="en-US" dirty="0"/>
                        <a:t>，否则返回</a:t>
                      </a:r>
                      <a:r>
                        <a:rPr lang="en-US" altLang="zh-CN" dirty="0"/>
                        <a:t>False</a:t>
                      </a:r>
                      <a:endParaRPr lang="zh-CN" altLang="en-US" dirty="0"/>
                    </a:p>
                  </a:txBody>
                  <a:tcPr/>
                </a:tc>
                <a:extLst>
                  <a:ext uri="{0D108BD9-81ED-4DB2-BD59-A6C34878D82A}">
                    <a16:rowId xmlns:a16="http://schemas.microsoft.com/office/drawing/2014/main" val="3497835692"/>
                  </a:ext>
                </a:extLst>
              </a:tr>
              <a:tr h="370840">
                <a:tc>
                  <a:txBody>
                    <a:bodyPr/>
                    <a:lstStyle/>
                    <a:p>
                      <a:pPr algn="ctr"/>
                      <a:r>
                        <a:rPr lang="en-US" altLang="zh-CN" dirty="0"/>
                        <a:t>x not is y</a:t>
                      </a:r>
                    </a:p>
                  </a:txBody>
                  <a:tcPr/>
                </a:tc>
                <a:tc>
                  <a:txBody>
                    <a:bodyPr/>
                    <a:lstStyle/>
                    <a:p>
                      <a:r>
                        <a:rPr lang="zh-CN" altLang="en-US" dirty="0"/>
                        <a:t>如果</a:t>
                      </a:r>
                      <a:r>
                        <a:rPr lang="en-US" altLang="zh-CN" dirty="0"/>
                        <a:t>x</a:t>
                      </a:r>
                      <a:r>
                        <a:rPr lang="zh-CN" altLang="en-US" dirty="0"/>
                        <a:t>和</a:t>
                      </a:r>
                      <a:r>
                        <a:rPr lang="en-US" altLang="zh-CN" dirty="0"/>
                        <a:t>y</a:t>
                      </a:r>
                      <a:r>
                        <a:rPr lang="zh-CN" altLang="en-US" dirty="0"/>
                        <a:t>引用自不同对象，返回</a:t>
                      </a:r>
                      <a:r>
                        <a:rPr lang="en-US" altLang="zh-CN" dirty="0"/>
                        <a:t>True</a:t>
                      </a:r>
                      <a:r>
                        <a:rPr lang="zh-CN" altLang="en-US" dirty="0"/>
                        <a:t>，否则返回</a:t>
                      </a:r>
                      <a:r>
                        <a:rPr lang="en-US" altLang="zh-CN" dirty="0"/>
                        <a:t>False</a:t>
                      </a:r>
                      <a:endParaRPr lang="zh-CN" altLang="en-US" dirty="0"/>
                    </a:p>
                  </a:txBody>
                  <a:tcPr/>
                </a:tc>
                <a:extLst>
                  <a:ext uri="{0D108BD9-81ED-4DB2-BD59-A6C34878D82A}">
                    <a16:rowId xmlns:a16="http://schemas.microsoft.com/office/drawing/2014/main" val="3545094410"/>
                  </a:ext>
                </a:extLst>
              </a:tr>
            </a:tbl>
          </a:graphicData>
        </a:graphic>
      </p:graphicFrame>
    </p:spTree>
    <p:extLst>
      <p:ext uri="{BB962C8B-B14F-4D97-AF65-F5344CB8AC3E}">
        <p14:creationId xmlns:p14="http://schemas.microsoft.com/office/powerpoint/2010/main" val="20934354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63332" y="423269"/>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4.7 </a:t>
            </a:r>
            <a:r>
              <a:rPr lang="zh-CN" altLang="en-US" b="1" dirty="0">
                <a:solidFill>
                  <a:srgbClr val="354A5D"/>
                </a:solidFill>
                <a:latin typeface="微软雅黑" panose="020B0503020204020204" pitchFamily="34" charset="-122"/>
                <a:ea typeface="微软雅黑" panose="020B0503020204020204" pitchFamily="34" charset="-122"/>
              </a:rPr>
              <a:t>运算符优先级</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12199" y="1261232"/>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7" name="表格 7">
            <a:extLst>
              <a:ext uri="{FF2B5EF4-FFF2-40B4-BE49-F238E27FC236}">
                <a16:creationId xmlns:a16="http://schemas.microsoft.com/office/drawing/2014/main" id="{6EA7FD78-2EF8-43CF-8A3C-021F19E91321}"/>
              </a:ext>
            </a:extLst>
          </p:cNvPr>
          <p:cNvGraphicFramePr>
            <a:graphicFrameLocks noGrp="1"/>
          </p:cNvGraphicFramePr>
          <p:nvPr>
            <p:extLst>
              <p:ext uri="{D42A27DB-BD31-4B8C-83A1-F6EECF244321}">
                <p14:modId xmlns:p14="http://schemas.microsoft.com/office/powerpoint/2010/main" val="1429972558"/>
              </p:ext>
            </p:extLst>
          </p:nvPr>
        </p:nvGraphicFramePr>
        <p:xfrm>
          <a:off x="1300924" y="1427121"/>
          <a:ext cx="9934338" cy="5191760"/>
        </p:xfrm>
        <a:graphic>
          <a:graphicData uri="http://schemas.openxmlformats.org/drawingml/2006/table">
            <a:tbl>
              <a:tblPr firstRow="1" bandRow="1">
                <a:tableStyleId>{F5AB1C69-6EDB-4FF4-983F-18BD219EF322}</a:tableStyleId>
              </a:tblPr>
              <a:tblGrid>
                <a:gridCol w="1294565">
                  <a:extLst>
                    <a:ext uri="{9D8B030D-6E8A-4147-A177-3AD203B41FA5}">
                      <a16:colId xmlns:a16="http://schemas.microsoft.com/office/drawing/2014/main" val="844797294"/>
                    </a:ext>
                  </a:extLst>
                </a:gridCol>
                <a:gridCol w="4086665">
                  <a:extLst>
                    <a:ext uri="{9D8B030D-6E8A-4147-A177-3AD203B41FA5}">
                      <a16:colId xmlns:a16="http://schemas.microsoft.com/office/drawing/2014/main" val="2058677298"/>
                    </a:ext>
                  </a:extLst>
                </a:gridCol>
                <a:gridCol w="4553108">
                  <a:extLst>
                    <a:ext uri="{9D8B030D-6E8A-4147-A177-3AD203B41FA5}">
                      <a16:colId xmlns:a16="http://schemas.microsoft.com/office/drawing/2014/main" val="1119418582"/>
                    </a:ext>
                  </a:extLst>
                </a:gridCol>
              </a:tblGrid>
              <a:tr h="370840">
                <a:tc>
                  <a:txBody>
                    <a:bodyPr/>
                    <a:lstStyle/>
                    <a:p>
                      <a:pPr algn="ctr"/>
                      <a:r>
                        <a:rPr lang="zh-CN" altLang="en-US" dirty="0"/>
                        <a:t>优先级</a:t>
                      </a:r>
                    </a:p>
                  </a:txBody>
                  <a:tcPr/>
                </a:tc>
                <a:tc>
                  <a:txBody>
                    <a:bodyPr/>
                    <a:lstStyle/>
                    <a:p>
                      <a:pPr algn="ctr"/>
                      <a:r>
                        <a:rPr lang="zh-CN" altLang="en-US" dirty="0"/>
                        <a:t>运算符</a:t>
                      </a:r>
                    </a:p>
                  </a:txBody>
                  <a:tcPr/>
                </a:tc>
                <a:tc>
                  <a:txBody>
                    <a:bodyPr/>
                    <a:lstStyle/>
                    <a:p>
                      <a:pPr algn="ctr"/>
                      <a:r>
                        <a:rPr lang="zh-CN" altLang="en-US" dirty="0"/>
                        <a:t>描述</a:t>
                      </a:r>
                    </a:p>
                  </a:txBody>
                  <a:tcPr/>
                </a:tc>
                <a:extLst>
                  <a:ext uri="{0D108BD9-81ED-4DB2-BD59-A6C34878D82A}">
                    <a16:rowId xmlns:a16="http://schemas.microsoft.com/office/drawing/2014/main" val="310334713"/>
                  </a:ext>
                </a:extLst>
              </a:tr>
              <a:tr h="370840">
                <a:tc>
                  <a:txBody>
                    <a:bodyPr/>
                    <a:lstStyle/>
                    <a:p>
                      <a:pPr algn="ctr"/>
                      <a:r>
                        <a:rPr lang="en-US" altLang="zh-CN" dirty="0"/>
                        <a:t>1</a:t>
                      </a:r>
                      <a:endParaRPr lang="zh-CN" altLang="en-US" dirty="0"/>
                    </a:p>
                  </a:txBody>
                  <a:tcPr/>
                </a:tc>
                <a:tc>
                  <a:txBody>
                    <a:bodyPr/>
                    <a:lstStyle/>
                    <a:p>
                      <a:r>
                        <a:rPr lang="en-US" altLang="zh-CN" dirty="0">
                          <a:latin typeface="Consolas" panose="020B0609020204030204" pitchFamily="49" charset="0"/>
                        </a:rPr>
                        <a:t>**</a:t>
                      </a:r>
                      <a:endParaRPr lang="zh-CN" altLang="en-US" dirty="0">
                        <a:latin typeface="Consolas" panose="020B0609020204030204" pitchFamily="49" charset="0"/>
                      </a:endParaRPr>
                    </a:p>
                  </a:txBody>
                  <a:tcPr/>
                </a:tc>
                <a:tc>
                  <a:txBody>
                    <a:bodyPr/>
                    <a:lstStyle/>
                    <a:p>
                      <a:r>
                        <a:rPr lang="zh-CN" altLang="en-US" dirty="0"/>
                        <a:t>指数</a:t>
                      </a:r>
                    </a:p>
                  </a:txBody>
                  <a:tcPr/>
                </a:tc>
                <a:extLst>
                  <a:ext uri="{0D108BD9-81ED-4DB2-BD59-A6C34878D82A}">
                    <a16:rowId xmlns:a16="http://schemas.microsoft.com/office/drawing/2014/main" val="3497835692"/>
                  </a:ext>
                </a:extLst>
              </a:tr>
              <a:tr h="370840">
                <a:tc>
                  <a:txBody>
                    <a:bodyPr/>
                    <a:lstStyle/>
                    <a:p>
                      <a:pPr algn="ctr"/>
                      <a:r>
                        <a:rPr lang="en-US" altLang="zh-CN" dirty="0"/>
                        <a:t>2</a:t>
                      </a:r>
                    </a:p>
                  </a:txBody>
                  <a:tcPr/>
                </a:tc>
                <a:tc>
                  <a:txBody>
                    <a:bodyPr/>
                    <a:lstStyle/>
                    <a:p>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a:latin typeface="Consolas" panose="020B0609020204030204" pitchFamily="49" charset="0"/>
                        </a:rPr>
                        <a:t>-</a:t>
                      </a:r>
                      <a:endParaRPr lang="zh-CN" altLang="en-US" dirty="0">
                        <a:latin typeface="Consolas" panose="020B0609020204030204" pitchFamily="49" charset="0"/>
                      </a:endParaRPr>
                    </a:p>
                  </a:txBody>
                  <a:tcPr/>
                </a:tc>
                <a:tc>
                  <a:txBody>
                    <a:bodyPr/>
                    <a:lstStyle/>
                    <a:p>
                      <a:r>
                        <a:rPr lang="zh-CN" altLang="en-US" dirty="0"/>
                        <a:t>按位取反，一元加减</a:t>
                      </a:r>
                    </a:p>
                  </a:txBody>
                  <a:tcPr/>
                </a:tc>
                <a:extLst>
                  <a:ext uri="{0D108BD9-81ED-4DB2-BD59-A6C34878D82A}">
                    <a16:rowId xmlns:a16="http://schemas.microsoft.com/office/drawing/2014/main" val="3545094410"/>
                  </a:ext>
                </a:extLst>
              </a:tr>
              <a:tr h="370840">
                <a:tc>
                  <a:txBody>
                    <a:bodyPr/>
                    <a:lstStyle/>
                    <a:p>
                      <a:pPr algn="ctr"/>
                      <a:r>
                        <a:rPr lang="en-US" altLang="zh-CN" dirty="0"/>
                        <a:t>3</a:t>
                      </a:r>
                    </a:p>
                  </a:txBody>
                  <a:tcPr/>
                </a:tc>
                <a:tc>
                  <a:txBody>
                    <a:bodyPr/>
                    <a:lstStyle/>
                    <a:p>
                      <a:r>
                        <a:rPr lang="en-US" altLang="zh-CN" dirty="0">
                          <a:latin typeface="Consolas" panose="020B0609020204030204" pitchFamily="49" charset="0"/>
                        </a:rPr>
                        <a:t>* / % //</a:t>
                      </a:r>
                      <a:endParaRPr lang="zh-CN" altLang="en-US" dirty="0">
                        <a:latin typeface="Consolas" panose="020B0609020204030204" pitchFamily="49" charset="0"/>
                      </a:endParaRPr>
                    </a:p>
                  </a:txBody>
                  <a:tcPr/>
                </a:tc>
                <a:tc>
                  <a:txBody>
                    <a:bodyPr/>
                    <a:lstStyle/>
                    <a:p>
                      <a:r>
                        <a:rPr lang="zh-CN" altLang="en-US" dirty="0"/>
                        <a:t>乘，除，取模，整除</a:t>
                      </a:r>
                    </a:p>
                  </a:txBody>
                  <a:tcPr/>
                </a:tc>
                <a:extLst>
                  <a:ext uri="{0D108BD9-81ED-4DB2-BD59-A6C34878D82A}">
                    <a16:rowId xmlns:a16="http://schemas.microsoft.com/office/drawing/2014/main" val="1959566624"/>
                  </a:ext>
                </a:extLst>
              </a:tr>
              <a:tr h="370840">
                <a:tc>
                  <a:txBody>
                    <a:bodyPr/>
                    <a:lstStyle/>
                    <a:p>
                      <a:pPr algn="ctr"/>
                      <a:r>
                        <a:rPr lang="en-US" altLang="zh-CN" dirty="0"/>
                        <a:t>4</a:t>
                      </a:r>
                    </a:p>
                  </a:txBody>
                  <a:tcPr/>
                </a:tc>
                <a:tc>
                  <a:txBody>
                    <a:bodyPr/>
                    <a:lstStyle/>
                    <a:p>
                      <a:r>
                        <a:rPr lang="en-US" altLang="zh-CN" dirty="0">
                          <a:latin typeface="Consolas" panose="020B0609020204030204" pitchFamily="49" charset="0"/>
                        </a:rPr>
                        <a:t>+ -</a:t>
                      </a:r>
                      <a:endParaRPr lang="zh-CN" altLang="en-US" dirty="0">
                        <a:latin typeface="Consolas" panose="020B0609020204030204" pitchFamily="49" charset="0"/>
                      </a:endParaRPr>
                    </a:p>
                  </a:txBody>
                  <a:tcPr/>
                </a:tc>
                <a:tc>
                  <a:txBody>
                    <a:bodyPr/>
                    <a:lstStyle/>
                    <a:p>
                      <a:r>
                        <a:rPr lang="zh-CN" altLang="en-US" dirty="0"/>
                        <a:t>加法，减法</a:t>
                      </a:r>
                    </a:p>
                  </a:txBody>
                  <a:tcPr/>
                </a:tc>
                <a:extLst>
                  <a:ext uri="{0D108BD9-81ED-4DB2-BD59-A6C34878D82A}">
                    <a16:rowId xmlns:a16="http://schemas.microsoft.com/office/drawing/2014/main" val="2188912684"/>
                  </a:ext>
                </a:extLst>
              </a:tr>
              <a:tr h="370840">
                <a:tc>
                  <a:txBody>
                    <a:bodyPr/>
                    <a:lstStyle/>
                    <a:p>
                      <a:pPr algn="ctr"/>
                      <a:r>
                        <a:rPr lang="en-US" altLang="zh-CN" dirty="0"/>
                        <a:t>5</a:t>
                      </a:r>
                    </a:p>
                  </a:txBody>
                  <a:tcPr/>
                </a:tc>
                <a:tc>
                  <a:txBody>
                    <a:bodyPr/>
                    <a:lstStyle/>
                    <a:p>
                      <a:r>
                        <a:rPr lang="en-US" altLang="zh-CN" dirty="0">
                          <a:latin typeface="Consolas" panose="020B0609020204030204" pitchFamily="49" charset="0"/>
                        </a:rPr>
                        <a:t>&gt;&gt; &lt;&lt;</a:t>
                      </a:r>
                      <a:endParaRPr lang="zh-CN" altLang="en-US" dirty="0">
                        <a:latin typeface="Consolas" panose="020B0609020204030204" pitchFamily="49" charset="0"/>
                      </a:endParaRPr>
                    </a:p>
                  </a:txBody>
                  <a:tcPr/>
                </a:tc>
                <a:tc>
                  <a:txBody>
                    <a:bodyPr/>
                    <a:lstStyle/>
                    <a:p>
                      <a:r>
                        <a:rPr lang="zh-CN" altLang="en-US" dirty="0"/>
                        <a:t>按位右移，按位左移</a:t>
                      </a:r>
                    </a:p>
                  </a:txBody>
                  <a:tcPr/>
                </a:tc>
                <a:extLst>
                  <a:ext uri="{0D108BD9-81ED-4DB2-BD59-A6C34878D82A}">
                    <a16:rowId xmlns:a16="http://schemas.microsoft.com/office/drawing/2014/main" val="15772653"/>
                  </a:ext>
                </a:extLst>
              </a:tr>
              <a:tr h="370840">
                <a:tc>
                  <a:txBody>
                    <a:bodyPr/>
                    <a:lstStyle/>
                    <a:p>
                      <a:pPr algn="ctr"/>
                      <a:r>
                        <a:rPr lang="en-US" altLang="zh-CN" dirty="0"/>
                        <a:t>6</a:t>
                      </a:r>
                    </a:p>
                  </a:txBody>
                  <a:tcPr/>
                </a:tc>
                <a:tc>
                  <a:txBody>
                    <a:bodyPr/>
                    <a:lstStyle/>
                    <a:p>
                      <a:r>
                        <a:rPr lang="en-US" altLang="zh-CN" dirty="0">
                          <a:latin typeface="Consolas" panose="020B0609020204030204" pitchFamily="49" charset="0"/>
                        </a:rPr>
                        <a:t>&amp;</a:t>
                      </a:r>
                      <a:endParaRPr lang="zh-CN" altLang="en-US" dirty="0">
                        <a:latin typeface="Consolas" panose="020B0609020204030204" pitchFamily="49" charset="0"/>
                      </a:endParaRPr>
                    </a:p>
                  </a:txBody>
                  <a:tcPr/>
                </a:tc>
                <a:tc>
                  <a:txBody>
                    <a:bodyPr/>
                    <a:lstStyle/>
                    <a:p>
                      <a:r>
                        <a:rPr lang="zh-CN" altLang="en-US" dirty="0"/>
                        <a:t>按位与</a:t>
                      </a:r>
                    </a:p>
                  </a:txBody>
                  <a:tcPr/>
                </a:tc>
                <a:extLst>
                  <a:ext uri="{0D108BD9-81ED-4DB2-BD59-A6C34878D82A}">
                    <a16:rowId xmlns:a16="http://schemas.microsoft.com/office/drawing/2014/main" val="1780662408"/>
                  </a:ext>
                </a:extLst>
              </a:tr>
              <a:tr h="370840">
                <a:tc>
                  <a:txBody>
                    <a:bodyPr/>
                    <a:lstStyle/>
                    <a:p>
                      <a:pPr algn="ctr"/>
                      <a:r>
                        <a:rPr lang="en-US" altLang="zh-CN" dirty="0"/>
                        <a:t>7</a:t>
                      </a:r>
                    </a:p>
                  </a:txBody>
                  <a:tcPr/>
                </a:tc>
                <a:tc>
                  <a:txBody>
                    <a:bodyPr/>
                    <a:lstStyle/>
                    <a:p>
                      <a:r>
                        <a:rPr lang="en-US" altLang="zh-CN" dirty="0">
                          <a:latin typeface="Consolas" panose="020B0609020204030204" pitchFamily="49" charset="0"/>
                        </a:rPr>
                        <a:t>| ^</a:t>
                      </a:r>
                      <a:endParaRPr lang="zh-CN" altLang="en-US" dirty="0">
                        <a:latin typeface="Consolas" panose="020B0609020204030204" pitchFamily="49" charset="0"/>
                      </a:endParaRPr>
                    </a:p>
                  </a:txBody>
                  <a:tcPr/>
                </a:tc>
                <a:tc>
                  <a:txBody>
                    <a:bodyPr/>
                    <a:lstStyle/>
                    <a:p>
                      <a:r>
                        <a:rPr lang="zh-CN" altLang="en-US" dirty="0"/>
                        <a:t>按位或，按位异或</a:t>
                      </a:r>
                    </a:p>
                  </a:txBody>
                  <a:tcPr/>
                </a:tc>
                <a:extLst>
                  <a:ext uri="{0D108BD9-81ED-4DB2-BD59-A6C34878D82A}">
                    <a16:rowId xmlns:a16="http://schemas.microsoft.com/office/drawing/2014/main" val="995708234"/>
                  </a:ext>
                </a:extLst>
              </a:tr>
              <a:tr h="370840">
                <a:tc>
                  <a:txBody>
                    <a:bodyPr/>
                    <a:lstStyle/>
                    <a:p>
                      <a:pPr algn="ctr"/>
                      <a:r>
                        <a:rPr lang="en-US" altLang="zh-CN" dirty="0"/>
                        <a:t>8</a:t>
                      </a:r>
                    </a:p>
                  </a:txBody>
                  <a:tcPr/>
                </a:tc>
                <a:tc>
                  <a:txBody>
                    <a:bodyPr/>
                    <a:lstStyle/>
                    <a:p>
                      <a:r>
                        <a:rPr lang="en-US" altLang="zh-CN" dirty="0">
                          <a:latin typeface="Consolas" panose="020B0609020204030204" pitchFamily="49" charset="0"/>
                        </a:rPr>
                        <a:t>&gt; &lt; &gt;= &lt;=</a:t>
                      </a:r>
                      <a:endParaRPr lang="zh-CN" altLang="en-US" dirty="0">
                        <a:latin typeface="Consolas" panose="020B0609020204030204" pitchFamily="49" charset="0"/>
                      </a:endParaRPr>
                    </a:p>
                  </a:txBody>
                  <a:tcPr/>
                </a:tc>
                <a:tc>
                  <a:txBody>
                    <a:bodyPr/>
                    <a:lstStyle/>
                    <a:p>
                      <a:r>
                        <a:rPr lang="zh-CN" altLang="en-US" dirty="0"/>
                        <a:t>大于，小于，大于等于，小于等于</a:t>
                      </a:r>
                    </a:p>
                  </a:txBody>
                  <a:tcPr/>
                </a:tc>
                <a:extLst>
                  <a:ext uri="{0D108BD9-81ED-4DB2-BD59-A6C34878D82A}">
                    <a16:rowId xmlns:a16="http://schemas.microsoft.com/office/drawing/2014/main" val="3448847484"/>
                  </a:ext>
                </a:extLst>
              </a:tr>
              <a:tr h="370840">
                <a:tc>
                  <a:txBody>
                    <a:bodyPr/>
                    <a:lstStyle/>
                    <a:p>
                      <a:pPr algn="ctr"/>
                      <a:r>
                        <a:rPr lang="en-US" altLang="zh-CN" dirty="0"/>
                        <a:t>9</a:t>
                      </a:r>
                    </a:p>
                  </a:txBody>
                  <a:tcPr/>
                </a:tc>
                <a:tc>
                  <a:txBody>
                    <a:bodyPr/>
                    <a:lstStyle/>
                    <a:p>
                      <a:r>
                        <a:rPr lang="en-US" altLang="zh-CN" dirty="0">
                          <a:latin typeface="Consolas" panose="020B0609020204030204" pitchFamily="49" charset="0"/>
                        </a:rPr>
                        <a:t>= !=</a:t>
                      </a:r>
                      <a:endParaRPr lang="zh-CN" altLang="en-US" dirty="0">
                        <a:latin typeface="Consolas" panose="020B0609020204030204" pitchFamily="49" charset="0"/>
                      </a:endParaRPr>
                    </a:p>
                  </a:txBody>
                  <a:tcPr/>
                </a:tc>
                <a:tc>
                  <a:txBody>
                    <a:bodyPr/>
                    <a:lstStyle/>
                    <a:p>
                      <a:r>
                        <a:rPr lang="zh-CN" altLang="en-US" dirty="0"/>
                        <a:t>等于，不等于</a:t>
                      </a:r>
                    </a:p>
                  </a:txBody>
                  <a:tcPr/>
                </a:tc>
                <a:extLst>
                  <a:ext uri="{0D108BD9-81ED-4DB2-BD59-A6C34878D82A}">
                    <a16:rowId xmlns:a16="http://schemas.microsoft.com/office/drawing/2014/main" val="623224075"/>
                  </a:ext>
                </a:extLst>
              </a:tr>
              <a:tr h="370840">
                <a:tc>
                  <a:txBody>
                    <a:bodyPr/>
                    <a:lstStyle/>
                    <a:p>
                      <a:pPr algn="ctr"/>
                      <a:r>
                        <a:rPr lang="en-US" altLang="zh-CN" dirty="0"/>
                        <a:t>10</a:t>
                      </a:r>
                    </a:p>
                  </a:txBody>
                  <a:tcPr/>
                </a:tc>
                <a:tc>
                  <a:txBody>
                    <a:bodyPr/>
                    <a:lstStyle/>
                    <a:p>
                      <a:r>
                        <a:rPr lang="en-US" altLang="zh-CN" dirty="0">
                          <a:latin typeface="Consolas" panose="020B0609020204030204" pitchFamily="49" charset="0"/>
                        </a:rPr>
                        <a:t>is</a:t>
                      </a:r>
                      <a:endParaRPr lang="zh-CN" altLang="en-US" dirty="0">
                        <a:latin typeface="Consolas" panose="020B0609020204030204" pitchFamily="49" charset="0"/>
                      </a:endParaRPr>
                    </a:p>
                  </a:txBody>
                  <a:tcPr/>
                </a:tc>
                <a:tc>
                  <a:txBody>
                    <a:bodyPr/>
                    <a:lstStyle/>
                    <a:p>
                      <a:r>
                        <a:rPr lang="zh-CN" altLang="en-US" dirty="0"/>
                        <a:t>身份运算符</a:t>
                      </a:r>
                    </a:p>
                  </a:txBody>
                  <a:tcPr/>
                </a:tc>
                <a:extLst>
                  <a:ext uri="{0D108BD9-81ED-4DB2-BD59-A6C34878D82A}">
                    <a16:rowId xmlns:a16="http://schemas.microsoft.com/office/drawing/2014/main" val="2339961311"/>
                  </a:ext>
                </a:extLst>
              </a:tr>
              <a:tr h="370840">
                <a:tc>
                  <a:txBody>
                    <a:bodyPr/>
                    <a:lstStyle/>
                    <a:p>
                      <a:pPr algn="ctr"/>
                      <a:r>
                        <a:rPr lang="en-US" altLang="zh-CN" dirty="0"/>
                        <a:t>11</a:t>
                      </a:r>
                    </a:p>
                  </a:txBody>
                  <a:tcPr/>
                </a:tc>
                <a:tc>
                  <a:txBody>
                    <a:bodyPr/>
                    <a:lstStyle/>
                    <a:p>
                      <a:r>
                        <a:rPr lang="en-US" altLang="zh-CN" dirty="0">
                          <a:latin typeface="Consolas" panose="020B0609020204030204" pitchFamily="49" charset="0"/>
                        </a:rPr>
                        <a:t>is not</a:t>
                      </a:r>
                      <a:endParaRPr lang="zh-CN" altLang="en-US" dirty="0">
                        <a:latin typeface="Consolas" panose="020B0609020204030204" pitchFamily="49" charset="0"/>
                      </a:endParaRPr>
                    </a:p>
                  </a:txBody>
                  <a:tcPr/>
                </a:tc>
                <a:tc>
                  <a:txBody>
                    <a:bodyPr/>
                    <a:lstStyle/>
                    <a:p>
                      <a:r>
                        <a:rPr lang="zh-CN" altLang="en-US" dirty="0"/>
                        <a:t>成员运算符</a:t>
                      </a:r>
                    </a:p>
                  </a:txBody>
                  <a:tcPr/>
                </a:tc>
                <a:extLst>
                  <a:ext uri="{0D108BD9-81ED-4DB2-BD59-A6C34878D82A}">
                    <a16:rowId xmlns:a16="http://schemas.microsoft.com/office/drawing/2014/main" val="1548875248"/>
                  </a:ext>
                </a:extLst>
              </a:tr>
              <a:tr h="370840">
                <a:tc>
                  <a:txBody>
                    <a:bodyPr/>
                    <a:lstStyle/>
                    <a:p>
                      <a:pPr algn="ctr"/>
                      <a:r>
                        <a:rPr lang="en-US" altLang="zh-CN" dirty="0"/>
                        <a:t>12</a:t>
                      </a:r>
                    </a:p>
                  </a:txBody>
                  <a:tcPr/>
                </a:tc>
                <a:tc>
                  <a:txBody>
                    <a:bodyPr/>
                    <a:lstStyle/>
                    <a:p>
                      <a:r>
                        <a:rPr lang="en-US" altLang="zh-CN" dirty="0">
                          <a:latin typeface="Consolas" panose="020B0609020204030204" pitchFamily="49" charset="0"/>
                        </a:rPr>
                        <a:t>not&gt;and&gt;or</a:t>
                      </a:r>
                      <a:endParaRPr lang="zh-CN" altLang="en-US" dirty="0">
                        <a:latin typeface="Consolas" panose="020B0609020204030204" pitchFamily="49" charset="0"/>
                      </a:endParaRPr>
                    </a:p>
                  </a:txBody>
                  <a:tcPr/>
                </a:tc>
                <a:tc>
                  <a:txBody>
                    <a:bodyPr/>
                    <a:lstStyle/>
                    <a:p>
                      <a:r>
                        <a:rPr lang="zh-CN" altLang="en-US" dirty="0"/>
                        <a:t>逻辑运算符</a:t>
                      </a:r>
                    </a:p>
                  </a:txBody>
                  <a:tcPr/>
                </a:tc>
                <a:extLst>
                  <a:ext uri="{0D108BD9-81ED-4DB2-BD59-A6C34878D82A}">
                    <a16:rowId xmlns:a16="http://schemas.microsoft.com/office/drawing/2014/main" val="1106564751"/>
                  </a:ext>
                </a:extLst>
              </a:tr>
              <a:tr h="370840">
                <a:tc>
                  <a:txBody>
                    <a:bodyPr/>
                    <a:lstStyle/>
                    <a:p>
                      <a:pPr algn="ctr"/>
                      <a:r>
                        <a:rPr lang="en-US" altLang="zh-CN" dirty="0"/>
                        <a:t>13</a:t>
                      </a:r>
                    </a:p>
                  </a:txBody>
                  <a:tcPr/>
                </a:tc>
                <a:tc>
                  <a:txBody>
                    <a:bodyPr/>
                    <a:lstStyle/>
                    <a:p>
                      <a:r>
                        <a:rPr lang="en-US" altLang="zh-CN" dirty="0">
                          <a:latin typeface="Consolas" panose="020B0609020204030204" pitchFamily="49" charset="0"/>
                        </a:rPr>
                        <a:t>= += -= *= /= **= //=</a:t>
                      </a:r>
                      <a:endParaRPr lang="zh-CN" altLang="en-US" dirty="0">
                        <a:latin typeface="Consolas" panose="020B0609020204030204" pitchFamily="49" charset="0"/>
                      </a:endParaRPr>
                    </a:p>
                  </a:txBody>
                  <a:tcPr/>
                </a:tc>
                <a:tc>
                  <a:txBody>
                    <a:bodyPr/>
                    <a:lstStyle/>
                    <a:p>
                      <a:r>
                        <a:rPr lang="zh-CN" altLang="en-US" dirty="0"/>
                        <a:t>赋值运算符</a:t>
                      </a:r>
                    </a:p>
                  </a:txBody>
                  <a:tcPr/>
                </a:tc>
                <a:extLst>
                  <a:ext uri="{0D108BD9-81ED-4DB2-BD59-A6C34878D82A}">
                    <a16:rowId xmlns:a16="http://schemas.microsoft.com/office/drawing/2014/main" val="532635531"/>
                  </a:ext>
                </a:extLst>
              </a:tr>
            </a:tbl>
          </a:graphicData>
        </a:graphic>
      </p:graphicFrame>
    </p:spTree>
    <p:extLst>
      <p:ext uri="{BB962C8B-B14F-4D97-AF65-F5344CB8AC3E}">
        <p14:creationId xmlns:p14="http://schemas.microsoft.com/office/powerpoint/2010/main" val="6879048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05</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5724644"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流程控制语句</a:t>
            </a:r>
          </a:p>
        </p:txBody>
      </p:sp>
      <p:cxnSp>
        <p:nvCxnSpPr>
          <p:cNvPr id="22" name="直接连接符 21"/>
          <p:cNvCxnSpPr>
            <a:cxnSpLocks/>
          </p:cNvCxnSpPr>
          <p:nvPr/>
        </p:nvCxnSpPr>
        <p:spPr>
          <a:xfrm>
            <a:off x="5536918" y="3768520"/>
            <a:ext cx="5914184"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0" y="3894512"/>
            <a:ext cx="1236066" cy="379656"/>
            <a:chOff x="1694389" y="3210530"/>
            <a:chExt cx="927051"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855043"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选择语句</a:t>
              </a:r>
            </a:p>
          </p:txBody>
        </p:sp>
      </p:grpSp>
      <p:grpSp>
        <p:nvGrpSpPr>
          <p:cNvPr id="26" name="组合 25"/>
          <p:cNvGrpSpPr/>
          <p:nvPr/>
        </p:nvGrpSpPr>
        <p:grpSpPr>
          <a:xfrm>
            <a:off x="7964593" y="3894512"/>
            <a:ext cx="1236067" cy="379656"/>
            <a:chOff x="1694389" y="3537387"/>
            <a:chExt cx="927052"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855044"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迭代语句</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4111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childTnLst>
                          </p:cTn>
                        </p:par>
                        <p:par>
                          <p:cTn id="27" fill="hold">
                            <p:stCondLst>
                              <p:cond delay="1700"/>
                            </p:stCondLst>
                            <p:childTnLst>
                              <p:par>
                                <p:cTn id="28" presetID="2" presetClass="entr" presetSubtype="9"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1100" fill="hold"/>
                                        <p:tgtEl>
                                          <p:spTgt spid="35"/>
                                        </p:tgtEl>
                                        <p:attrNameLst>
                                          <p:attrName>ppt_x</p:attrName>
                                        </p:attrNameLst>
                                      </p:cBhvr>
                                      <p:tavLst>
                                        <p:tav tm="0">
                                          <p:val>
                                            <p:strVal val="0-#ppt_w/2"/>
                                          </p:val>
                                        </p:tav>
                                        <p:tav tm="100000">
                                          <p:val>
                                            <p:strVal val="#ppt_x"/>
                                          </p:val>
                                        </p:tav>
                                      </p:tavLst>
                                    </p:anim>
                                    <p:anim calcmode="lin" valueType="num">
                                      <p:cBhvr additive="base">
                                        <p:cTn id="31" dur="1100" fill="hold"/>
                                        <p:tgtEl>
                                          <p:spTgt spid="35"/>
                                        </p:tgtEl>
                                        <p:attrNameLst>
                                          <p:attrName>ppt_y</p:attrName>
                                        </p:attrNameLst>
                                      </p:cBhvr>
                                      <p:tavLst>
                                        <p:tav tm="0">
                                          <p:val>
                                            <p:strVal val="0-#ppt_h/2"/>
                                          </p:val>
                                        </p:tav>
                                        <p:tav tm="100000">
                                          <p:val>
                                            <p:strVal val="#ppt_y"/>
                                          </p:val>
                                        </p:tav>
                                      </p:tavLst>
                                    </p:anim>
                                  </p:childTnLst>
                                </p:cTn>
                              </p:par>
                              <p:par>
                                <p:cTn id="32" presetID="8" presetClass="emph" presetSubtype="0" fill="hold" grpId="1" nodeType="withEffect">
                                  <p:stCondLst>
                                    <p:cond delay="0"/>
                                  </p:stCondLst>
                                  <p:childTnLst>
                                    <p:animRot by="21600000">
                                      <p:cBhvr>
                                        <p:cTn id="33" dur="1100" fill="hold"/>
                                        <p:tgtEl>
                                          <p:spTgt spid="35"/>
                                        </p:tgtEl>
                                        <p:attrNameLst>
                                          <p:attrName>r</p:attrName>
                                        </p:attrNameLst>
                                      </p:cBhvr>
                                    </p:animRot>
                                  </p:childTnLst>
                                </p:cTn>
                              </p:par>
                              <p:par>
                                <p:cTn id="34" presetID="2" presetClass="entr" presetSubtype="9" fill="hold" grpId="0" nodeType="withEffect">
                                  <p:stCondLst>
                                    <p:cond delay="6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1100" fill="hold"/>
                                        <p:tgtEl>
                                          <p:spTgt spid="36"/>
                                        </p:tgtEl>
                                        <p:attrNameLst>
                                          <p:attrName>ppt_x</p:attrName>
                                        </p:attrNameLst>
                                      </p:cBhvr>
                                      <p:tavLst>
                                        <p:tav tm="0">
                                          <p:val>
                                            <p:strVal val="0-#ppt_w/2"/>
                                          </p:val>
                                        </p:tav>
                                        <p:tav tm="100000">
                                          <p:val>
                                            <p:strVal val="#ppt_x"/>
                                          </p:val>
                                        </p:tav>
                                      </p:tavLst>
                                    </p:anim>
                                    <p:anim calcmode="lin" valueType="num">
                                      <p:cBhvr additive="base">
                                        <p:cTn id="37" dur="1100" fill="hold"/>
                                        <p:tgtEl>
                                          <p:spTgt spid="36"/>
                                        </p:tgtEl>
                                        <p:attrNameLst>
                                          <p:attrName>ppt_y</p:attrName>
                                        </p:attrNameLst>
                                      </p:cBhvr>
                                      <p:tavLst>
                                        <p:tav tm="0">
                                          <p:val>
                                            <p:strVal val="0-#ppt_h/2"/>
                                          </p:val>
                                        </p:tav>
                                        <p:tav tm="100000">
                                          <p:val>
                                            <p:strVal val="#ppt_y"/>
                                          </p:val>
                                        </p:tav>
                                      </p:tavLst>
                                    </p:anim>
                                  </p:childTnLst>
                                </p:cTn>
                              </p:par>
                              <p:par>
                                <p:cTn id="38" presetID="8" presetClass="emph" presetSubtype="0" fill="hold" grpId="1" nodeType="withEffect">
                                  <p:stCondLst>
                                    <p:cond delay="600"/>
                                  </p:stCondLst>
                                  <p:childTnLst>
                                    <p:animRot by="21600000">
                                      <p:cBhvr>
                                        <p:cTn id="39" dur="1100" fill="hold"/>
                                        <p:tgtEl>
                                          <p:spTgt spid="36"/>
                                        </p:tgtEl>
                                        <p:attrNameLst>
                                          <p:attrName>r</p:attrName>
                                        </p:attrNameLst>
                                      </p:cBhvr>
                                    </p:animRot>
                                  </p:childTnLst>
                                </p:cTn>
                              </p:par>
                              <p:par>
                                <p:cTn id="40" presetID="2" presetClass="entr" presetSubtype="9" fill="hold" grpId="0" nodeType="withEffect">
                                  <p:stCondLst>
                                    <p:cond delay="120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1100" fill="hold"/>
                                        <p:tgtEl>
                                          <p:spTgt spid="37"/>
                                        </p:tgtEl>
                                        <p:attrNameLst>
                                          <p:attrName>ppt_x</p:attrName>
                                        </p:attrNameLst>
                                      </p:cBhvr>
                                      <p:tavLst>
                                        <p:tav tm="0">
                                          <p:val>
                                            <p:strVal val="0-#ppt_w/2"/>
                                          </p:val>
                                        </p:tav>
                                        <p:tav tm="100000">
                                          <p:val>
                                            <p:strVal val="#ppt_x"/>
                                          </p:val>
                                        </p:tav>
                                      </p:tavLst>
                                    </p:anim>
                                    <p:anim calcmode="lin" valueType="num">
                                      <p:cBhvr additive="base">
                                        <p:cTn id="43" dur="1100" fill="hold"/>
                                        <p:tgtEl>
                                          <p:spTgt spid="37"/>
                                        </p:tgtEl>
                                        <p:attrNameLst>
                                          <p:attrName>ppt_y</p:attrName>
                                        </p:attrNameLst>
                                      </p:cBhvr>
                                      <p:tavLst>
                                        <p:tav tm="0">
                                          <p:val>
                                            <p:strVal val="0-#ppt_h/2"/>
                                          </p:val>
                                        </p:tav>
                                        <p:tav tm="100000">
                                          <p:val>
                                            <p:strVal val="#ppt_y"/>
                                          </p:val>
                                        </p:tav>
                                      </p:tavLst>
                                    </p:anim>
                                  </p:childTnLst>
                                </p:cTn>
                              </p:par>
                              <p:par>
                                <p:cTn id="44" presetID="8" presetClass="emph" presetSubtype="0" fill="hold" grpId="1" nodeType="withEffect">
                                  <p:stCondLst>
                                    <p:cond delay="1200"/>
                                  </p:stCondLst>
                                  <p:childTnLst>
                                    <p:animRot by="21600000">
                                      <p:cBhvr>
                                        <p:cTn id="45" dur="1100" fill="hold"/>
                                        <p:tgtEl>
                                          <p:spTgt spid="37"/>
                                        </p:tgtEl>
                                        <p:attrNameLst>
                                          <p:attrName>r</p:attrName>
                                        </p:attrNameLst>
                                      </p:cBhvr>
                                    </p:animRot>
                                  </p:childTnLst>
                                </p:cTn>
                              </p:par>
                              <p:par>
                                <p:cTn id="46" presetID="2" presetClass="entr" presetSubtype="9" fill="hold" grpId="0" nodeType="withEffect">
                                  <p:stCondLst>
                                    <p:cond delay="60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1100" fill="hold"/>
                                        <p:tgtEl>
                                          <p:spTgt spid="19"/>
                                        </p:tgtEl>
                                        <p:attrNameLst>
                                          <p:attrName>ppt_x</p:attrName>
                                        </p:attrNameLst>
                                      </p:cBhvr>
                                      <p:tavLst>
                                        <p:tav tm="0">
                                          <p:val>
                                            <p:strVal val="0-#ppt_w/2"/>
                                          </p:val>
                                        </p:tav>
                                        <p:tav tm="100000">
                                          <p:val>
                                            <p:strVal val="#ppt_x"/>
                                          </p:val>
                                        </p:tav>
                                      </p:tavLst>
                                    </p:anim>
                                    <p:anim calcmode="lin" valueType="num">
                                      <p:cBhvr additive="base">
                                        <p:cTn id="49" dur="1100" fill="hold"/>
                                        <p:tgtEl>
                                          <p:spTgt spid="19"/>
                                        </p:tgtEl>
                                        <p:attrNameLst>
                                          <p:attrName>ppt_y</p:attrName>
                                        </p:attrNameLst>
                                      </p:cBhvr>
                                      <p:tavLst>
                                        <p:tav tm="0">
                                          <p:val>
                                            <p:strVal val="0-#ppt_h/2"/>
                                          </p:val>
                                        </p:tav>
                                        <p:tav tm="100000">
                                          <p:val>
                                            <p:strVal val="#ppt_y"/>
                                          </p:val>
                                        </p:tav>
                                      </p:tavLst>
                                    </p:anim>
                                  </p:childTnLst>
                                </p:cTn>
                              </p:par>
                              <p:par>
                                <p:cTn id="50" presetID="8" presetClass="emph" presetSubtype="0" fill="hold" grpId="1" nodeType="withEffect">
                                  <p:stCondLst>
                                    <p:cond delay="700"/>
                                  </p:stCondLst>
                                  <p:childTnLst>
                                    <p:animRot by="21600000">
                                      <p:cBhvr>
                                        <p:cTn id="51"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5.0 </a:t>
            </a:r>
            <a:r>
              <a:rPr lang="zh-CN" altLang="en-US" b="1" dirty="0">
                <a:solidFill>
                  <a:srgbClr val="354A5D"/>
                </a:solidFill>
                <a:latin typeface="微软雅黑" panose="020B0503020204020204" pitchFamily="34" charset="-122"/>
                <a:ea typeface="微软雅黑" panose="020B0503020204020204" pitchFamily="34" charset="-122"/>
              </a:rPr>
              <a:t>选择语句</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14229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单分支</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if</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语句</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双分支</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if</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语句</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多分支</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if</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语句</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937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5.0.0 </a:t>
            </a:r>
            <a:r>
              <a:rPr lang="zh-CN" altLang="en-US" b="1" dirty="0">
                <a:solidFill>
                  <a:srgbClr val="354A5D"/>
                </a:solidFill>
                <a:latin typeface="微软雅黑" panose="020B0503020204020204" pitchFamily="34" charset="-122"/>
                <a:ea typeface="微软雅黑" panose="020B0503020204020204" pitchFamily="34" charset="-122"/>
              </a:rPr>
              <a:t>单分支</a:t>
            </a:r>
            <a:r>
              <a:rPr lang="en-US" altLang="zh-CN" b="1" dirty="0">
                <a:solidFill>
                  <a:srgbClr val="354A5D"/>
                </a:solidFill>
                <a:latin typeface="微软雅黑" panose="020B0503020204020204" pitchFamily="34" charset="-122"/>
                <a:ea typeface="微软雅黑" panose="020B0503020204020204" pitchFamily="34" charset="-122"/>
              </a:rPr>
              <a:t>if</a:t>
            </a:r>
            <a:r>
              <a:rPr lang="zh-CN" altLang="en-US" b="1" dirty="0">
                <a:solidFill>
                  <a:srgbClr val="354A5D"/>
                </a:solidFill>
                <a:latin typeface="微软雅黑" panose="020B0503020204020204" pitchFamily="34" charset="-122"/>
                <a:ea typeface="微软雅黑" panose="020B0503020204020204" pitchFamily="34" charset="-122"/>
              </a:rPr>
              <a:t>语句</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50D852D-E118-434B-93E6-CA8064335FA5}"/>
              </a:ext>
            </a:extLst>
          </p:cNvPr>
          <p:cNvSpPr>
            <a:spLocks noChangeArrowheads="1"/>
          </p:cNvSpPr>
          <p:nvPr/>
        </p:nvSpPr>
        <p:spPr bwMode="auto">
          <a:xfrm>
            <a:off x="1305165" y="2795968"/>
            <a:ext cx="993433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lang="zh-CN" altLang="en-US" sz="2000" dirty="0">
                <a:solidFill>
                  <a:srgbClr val="808080"/>
                </a:solidFill>
                <a:latin typeface="Adobe 仿宋 Std R" panose="02020400000000000000" pitchFamily="18" charset="-122"/>
                <a:ea typeface="Adobe 仿宋 Std R" panose="02020400000000000000" pitchFamily="18" charset="-122"/>
              </a:rPr>
              <a:t>单分支</a:t>
            </a:r>
            <a:r>
              <a:rPr lang="en-US" altLang="zh-CN" sz="2000" dirty="0">
                <a:solidFill>
                  <a:srgbClr val="808080"/>
                </a:solidFill>
                <a:latin typeface="Consolas" panose="020B0609020204030204" pitchFamily="49" charset="0"/>
                <a:ea typeface="Adobe 仿宋 Std R" panose="02020400000000000000" pitchFamily="18" charset="-122"/>
              </a:rPr>
              <a:t>if</a:t>
            </a:r>
            <a:r>
              <a:rPr lang="zh-CN" altLang="en-US" sz="2000" dirty="0">
                <a:solidFill>
                  <a:srgbClr val="808080"/>
                </a:solidFill>
                <a:latin typeface="Adobe 仿宋 Std R" panose="02020400000000000000" pitchFamily="18" charset="-122"/>
                <a:ea typeface="Adobe 仿宋 Std R" panose="02020400000000000000" pitchFamily="18" charset="-122"/>
              </a:rPr>
              <a:t>语句</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一般格式</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CC7832"/>
                </a:solidFill>
                <a:effectLst/>
                <a:latin typeface="Consolas" panose="020B0609020204030204" pitchFamily="49" charset="0"/>
              </a:rPr>
              <a:t>if </a:t>
            </a:r>
            <a:r>
              <a:rPr lang="zh-CN" altLang="en-US" sz="2000" dirty="0">
                <a:solidFill>
                  <a:srgbClr val="CC7832"/>
                </a:solidFill>
                <a:latin typeface="Consolas" panose="020B0609020204030204" pitchFamily="49" charset="0"/>
              </a:rPr>
              <a:t>条件表达式</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lang="zh-CN" altLang="en-US" sz="2000" dirty="0">
                <a:solidFill>
                  <a:srgbClr val="CC7832"/>
                </a:solidFill>
                <a:latin typeface="Consolas" panose="020B0609020204030204" pitchFamily="49" charset="0"/>
              </a:rPr>
              <a:t>若干条语句</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TextBox 4">
            <a:extLst>
              <a:ext uri="{FF2B5EF4-FFF2-40B4-BE49-F238E27FC236}">
                <a16:creationId xmlns:a16="http://schemas.microsoft.com/office/drawing/2014/main" id="{0522ABD1-4882-4971-88DF-72AA3624CE20}"/>
              </a:ext>
            </a:extLst>
          </p:cNvPr>
          <p:cNvSpPr txBox="1"/>
          <p:nvPr/>
        </p:nvSpPr>
        <p:spPr>
          <a:xfrm>
            <a:off x="1199456" y="2049023"/>
            <a:ext cx="10040046" cy="499624"/>
          </a:xfrm>
          <a:prstGeom prst="rect">
            <a:avLst/>
          </a:prstGeom>
          <a:noFill/>
        </p:spPr>
        <p:txBody>
          <a:bodyPr wrap="square" lIns="91443" tIns="45720" rIns="91443" bIns="45720" rtlCol="0">
            <a:spAutoFit/>
          </a:bodyPr>
          <a:lstStyle/>
          <a:p>
            <a:pPr algn="just" eaLnBrk="0" hangingPunct="0">
              <a:lnSpc>
                <a:spcPct val="150000"/>
              </a:lnSpc>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当</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条件表达式</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的计算结果为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时，执行</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若干条语句</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p>
        </p:txBody>
      </p:sp>
      <p:sp>
        <p:nvSpPr>
          <p:cNvPr id="3" name="Rectangle 2">
            <a:extLst>
              <a:ext uri="{FF2B5EF4-FFF2-40B4-BE49-F238E27FC236}">
                <a16:creationId xmlns:a16="http://schemas.microsoft.com/office/drawing/2014/main" id="{20833DF1-0EF7-48D6-B42F-71A16097C3D0}"/>
              </a:ext>
            </a:extLst>
          </p:cNvPr>
          <p:cNvSpPr>
            <a:spLocks noChangeArrowheads="1"/>
          </p:cNvSpPr>
          <p:nvPr/>
        </p:nvSpPr>
        <p:spPr bwMode="auto">
          <a:xfrm>
            <a:off x="1305165" y="3977519"/>
            <a:ext cx="9934337"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示例</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A9B7C6"/>
                </a:solidFill>
                <a:effectLst/>
                <a:latin typeface="Consolas" panose="020B0609020204030204" pitchFamily="49" charset="0"/>
              </a:rPr>
              <a:t>a</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b =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br>
              <a:rPr kumimoji="0" lang="zh-CN" altLang="zh-CN" sz="2000" b="0" i="0" u="none" strike="noStrike" cap="none" normalizeH="0" baseline="0" dirty="0">
                <a:ln>
                  <a:noFill/>
                </a:ln>
                <a:solidFill>
                  <a:srgbClr val="6897BB"/>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if </a:t>
            </a:r>
            <a:r>
              <a:rPr kumimoji="0" lang="zh-CN" altLang="zh-CN" sz="2000" b="0" i="0" u="none" strike="noStrike" cap="none" normalizeH="0" baseline="0" dirty="0">
                <a:ln>
                  <a:noFill/>
                </a:ln>
                <a:solidFill>
                  <a:srgbClr val="A9B7C6"/>
                </a:solidFill>
                <a:effectLst/>
                <a:latin typeface="Consolas" panose="020B0609020204030204" pitchFamily="49" charset="0"/>
              </a:rPr>
              <a:t>a &gt; b:</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大于</a:t>
            </a:r>
            <a:r>
              <a:rPr kumimoji="0" lang="zh-CN" altLang="zh-CN" sz="2000" b="0" i="0" u="none" strike="noStrike" cap="none" normalizeH="0" baseline="0" dirty="0">
                <a:ln>
                  <a:noFill/>
                </a:ln>
                <a:solidFill>
                  <a:srgbClr val="6A8759"/>
                </a:solidFill>
                <a:effectLst/>
                <a:latin typeface="Consolas" panose="020B0609020204030204" pitchFamily="49" charset="0"/>
              </a:rPr>
              <a:t>b'</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80013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animBg="1"/>
      <p:bldP spid="6" grpId="0"/>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5.0.1 </a:t>
            </a:r>
            <a:r>
              <a:rPr lang="zh-CN" altLang="en-US" b="1" dirty="0">
                <a:solidFill>
                  <a:srgbClr val="354A5D"/>
                </a:solidFill>
                <a:latin typeface="微软雅黑" panose="020B0503020204020204" pitchFamily="34" charset="-122"/>
                <a:ea typeface="微软雅黑" panose="020B0503020204020204" pitchFamily="34" charset="-122"/>
              </a:rPr>
              <a:t>双分支</a:t>
            </a:r>
            <a:r>
              <a:rPr lang="en-US" altLang="zh-CN" b="1" dirty="0">
                <a:solidFill>
                  <a:srgbClr val="354A5D"/>
                </a:solidFill>
                <a:latin typeface="微软雅黑" panose="020B0503020204020204" pitchFamily="34" charset="-122"/>
                <a:ea typeface="微软雅黑" panose="020B0503020204020204" pitchFamily="34" charset="-122"/>
              </a:rPr>
              <a:t>if</a:t>
            </a:r>
            <a:r>
              <a:rPr lang="zh-CN" altLang="en-US" b="1" dirty="0">
                <a:solidFill>
                  <a:srgbClr val="354A5D"/>
                </a:solidFill>
                <a:latin typeface="微软雅黑" panose="020B0503020204020204" pitchFamily="34" charset="-122"/>
                <a:ea typeface="微软雅黑" panose="020B0503020204020204" pitchFamily="34" charset="-122"/>
              </a:rPr>
              <a:t>语句</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0522ABD1-4882-4971-88DF-72AA3624CE20}"/>
              </a:ext>
            </a:extLst>
          </p:cNvPr>
          <p:cNvSpPr txBox="1"/>
          <p:nvPr/>
        </p:nvSpPr>
        <p:spPr>
          <a:xfrm>
            <a:off x="1199456" y="2049023"/>
            <a:ext cx="10040046" cy="961289"/>
          </a:xfrm>
          <a:prstGeom prst="rect">
            <a:avLst/>
          </a:prstGeom>
          <a:noFill/>
        </p:spPr>
        <p:txBody>
          <a:bodyPr wrap="square" lIns="91443" tIns="45720" rIns="91443" bIns="45720" rtlCol="0">
            <a:spAutoFit/>
          </a:bodyPr>
          <a:lstStyle/>
          <a:p>
            <a:pPr algn="just" eaLnBrk="0" hangingPunct="0">
              <a:lnSpc>
                <a:spcPct val="150000"/>
              </a:lnSpc>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当</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条件表达式</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的计算结果为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时，执行</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若干条语句</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1】</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，否则执行</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若干条语句</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2】</a:t>
            </a:r>
          </a:p>
        </p:txBody>
      </p:sp>
      <p:sp>
        <p:nvSpPr>
          <p:cNvPr id="5" name="Rectangle 1">
            <a:extLst>
              <a:ext uri="{FF2B5EF4-FFF2-40B4-BE49-F238E27FC236}">
                <a16:creationId xmlns:a16="http://schemas.microsoft.com/office/drawing/2014/main" id="{9C28DB3F-4F5B-4FC7-8D61-7ADA9A5D93EE}"/>
              </a:ext>
            </a:extLst>
          </p:cNvPr>
          <p:cNvSpPr>
            <a:spLocks noChangeArrowheads="1"/>
          </p:cNvSpPr>
          <p:nvPr/>
        </p:nvSpPr>
        <p:spPr bwMode="auto">
          <a:xfrm>
            <a:off x="1305165" y="3176200"/>
            <a:ext cx="4638435" cy="27201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单分支</a:t>
            </a:r>
            <a:r>
              <a:rPr kumimoji="0" lang="zh-CN" altLang="zh-CN" sz="2000" b="0" i="0" u="none" strike="noStrike" cap="none" normalizeH="0" baseline="0" dirty="0">
                <a:ln>
                  <a:noFill/>
                </a:ln>
                <a:solidFill>
                  <a:srgbClr val="808080"/>
                </a:solidFill>
                <a:effectLst/>
                <a:latin typeface="Consolas" panose="020B0609020204030204" pitchFamily="49" charset="0"/>
              </a:rPr>
              <a:t>if</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语句一般格式</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CC7832"/>
                </a:solidFill>
                <a:effectLst/>
                <a:latin typeface="Consolas" panose="020B0609020204030204" pitchFamily="49" charset="0"/>
              </a:rPr>
              <a:t>if </a:t>
            </a:r>
            <a:r>
              <a:rPr kumimoji="0" lang="zh-CN" altLang="en-US" sz="2000" b="0" i="0" u="none" strike="noStrike" cap="none" normalizeH="0" baseline="0" dirty="0">
                <a:ln>
                  <a:noFill/>
                </a:ln>
                <a:solidFill>
                  <a:srgbClr val="CC7832"/>
                </a:solidFill>
                <a:effectLst/>
                <a:latin typeface="Consolas" panose="020B0609020204030204" pitchFamily="49" charset="0"/>
              </a:rPr>
              <a:t>条件表达式</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lang="zh-CN" altLang="en-US" sz="2000" dirty="0">
                <a:solidFill>
                  <a:srgbClr val="CC7832"/>
                </a:solidFill>
                <a:latin typeface="Consolas" panose="020B0609020204030204" pitchFamily="49" charset="0"/>
              </a:rPr>
              <a:t>若干条语句</a:t>
            </a:r>
            <a:r>
              <a:rPr lang="en-US" altLang="zh-CN" sz="2000" dirty="0">
                <a:solidFill>
                  <a:srgbClr val="CC7832"/>
                </a:solidFill>
                <a:latin typeface="Consolas" panose="020B0609020204030204" pitchFamily="49" charset="0"/>
              </a:rPr>
              <a:t>1</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else</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lang="zh-CN" altLang="en-US" sz="2000" dirty="0">
                <a:solidFill>
                  <a:srgbClr val="CC7832"/>
                </a:solidFill>
                <a:latin typeface="Consolas" panose="020B0609020204030204" pitchFamily="49" charset="0"/>
              </a:rPr>
              <a:t>若干条语句</a:t>
            </a:r>
            <a:r>
              <a:rPr lang="en-US" altLang="zh-CN" sz="2000" dirty="0">
                <a:solidFill>
                  <a:srgbClr val="CC7832"/>
                </a:solidFill>
                <a:latin typeface="Consolas" panose="020B0609020204030204" pitchFamily="49" charset="0"/>
              </a:rPr>
              <a:t>2</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40A915E-0A31-4BE8-A9AC-F571BC854617}"/>
              </a:ext>
            </a:extLst>
          </p:cNvPr>
          <p:cNvSpPr>
            <a:spLocks noChangeArrowheads="1"/>
          </p:cNvSpPr>
          <p:nvPr/>
        </p:nvSpPr>
        <p:spPr bwMode="auto">
          <a:xfrm>
            <a:off x="6096000" y="3176200"/>
            <a:ext cx="5143502" cy="27201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示例</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A9B7C6"/>
                </a:solidFill>
                <a:effectLst/>
                <a:latin typeface="Consolas" panose="020B0609020204030204" pitchFamily="49" charset="0"/>
              </a:rPr>
              <a:t>a</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b =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br>
              <a:rPr kumimoji="0" lang="zh-CN" altLang="zh-CN" sz="2000" b="0" i="0" u="none" strike="noStrike" cap="none" normalizeH="0" baseline="0" dirty="0">
                <a:ln>
                  <a:noFill/>
                </a:ln>
                <a:solidFill>
                  <a:srgbClr val="6897BB"/>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if </a:t>
            </a:r>
            <a:r>
              <a:rPr kumimoji="0" lang="zh-CN" altLang="zh-CN" sz="2000" b="0" i="0" u="none" strike="noStrike" cap="none" normalizeH="0" baseline="0" dirty="0">
                <a:ln>
                  <a:noFill/>
                </a:ln>
                <a:solidFill>
                  <a:srgbClr val="A9B7C6"/>
                </a:solidFill>
                <a:effectLst/>
                <a:latin typeface="Consolas" panose="020B0609020204030204" pitchFamily="49" charset="0"/>
              </a:rPr>
              <a:t>a == b:</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和</a:t>
            </a:r>
            <a:r>
              <a:rPr kumimoji="0" lang="zh-CN" altLang="zh-CN" sz="2000" b="0" i="0" u="none" strike="noStrike" cap="none" normalizeH="0" baseline="0" dirty="0">
                <a:ln>
                  <a:noFill/>
                </a:ln>
                <a:solidFill>
                  <a:srgbClr val="6A8759"/>
                </a:solidFill>
                <a:effectLst/>
                <a:latin typeface="Consolas" panose="020B0609020204030204" pitchFamily="49" charset="0"/>
              </a:rPr>
              <a:t>b</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相等</a:t>
            </a:r>
            <a:r>
              <a:rPr kumimoji="0" lang="zh-CN" altLang="zh-CN" sz="2000" b="0" i="0" u="none" strike="noStrike" cap="none" normalizeH="0" baseline="0" dirty="0">
                <a:ln>
                  <a:noFill/>
                </a:ln>
                <a:solidFill>
                  <a:srgbClr val="6A8759"/>
                </a:solidFill>
                <a:effectLst/>
                <a:latin typeface="Consolas" panose="020B0609020204030204" pitchFamily="49" charset="0"/>
              </a:rPr>
              <a:t>'</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else</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和</a:t>
            </a:r>
            <a:r>
              <a:rPr kumimoji="0" lang="zh-CN" altLang="zh-CN" sz="2000" b="0" i="0" u="none" strike="noStrike" cap="none" normalizeH="0" baseline="0" dirty="0">
                <a:ln>
                  <a:noFill/>
                </a:ln>
                <a:solidFill>
                  <a:srgbClr val="6A8759"/>
                </a:solidFill>
                <a:effectLst/>
                <a:latin typeface="Consolas" panose="020B0609020204030204" pitchFamily="49" charset="0"/>
              </a:rPr>
              <a:t>b</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的值不相等</a:t>
            </a:r>
            <a:r>
              <a:rPr kumimoji="0" lang="zh-CN" altLang="zh-CN" sz="2000" b="0" i="0" u="none" strike="noStrike" cap="none" normalizeH="0" baseline="0" dirty="0">
                <a:ln>
                  <a:noFill/>
                </a:ln>
                <a:solidFill>
                  <a:srgbClr val="6A8759"/>
                </a:solidFill>
                <a:effectLst/>
                <a:latin typeface="Consolas" panose="020B0609020204030204" pitchFamily="49" charset="0"/>
              </a:rPr>
              <a:t>'</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7976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5"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5.0.1 </a:t>
            </a:r>
            <a:r>
              <a:rPr lang="zh-CN" altLang="en-US" b="1" dirty="0">
                <a:solidFill>
                  <a:srgbClr val="354A5D"/>
                </a:solidFill>
                <a:latin typeface="微软雅黑" panose="020B0503020204020204" pitchFamily="34" charset="-122"/>
                <a:ea typeface="微软雅黑" panose="020B0503020204020204" pitchFamily="34" charset="-122"/>
              </a:rPr>
              <a:t>多分支</a:t>
            </a:r>
            <a:r>
              <a:rPr lang="en-US" altLang="zh-CN" b="1" dirty="0">
                <a:solidFill>
                  <a:srgbClr val="354A5D"/>
                </a:solidFill>
                <a:latin typeface="微软雅黑" panose="020B0503020204020204" pitchFamily="34" charset="-122"/>
                <a:ea typeface="微软雅黑" panose="020B0503020204020204" pitchFamily="34" charset="-122"/>
              </a:rPr>
              <a:t>if</a:t>
            </a:r>
            <a:r>
              <a:rPr lang="zh-CN" altLang="en-US" b="1" dirty="0">
                <a:solidFill>
                  <a:srgbClr val="354A5D"/>
                </a:solidFill>
                <a:latin typeface="微软雅黑" panose="020B0503020204020204" pitchFamily="34" charset="-122"/>
                <a:ea typeface="微软雅黑" panose="020B0503020204020204" pitchFamily="34" charset="-122"/>
              </a:rPr>
              <a:t>语句</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TextBox 4">
            <a:extLst>
              <a:ext uri="{FF2B5EF4-FFF2-40B4-BE49-F238E27FC236}">
                <a16:creationId xmlns:a16="http://schemas.microsoft.com/office/drawing/2014/main" id="{0522ABD1-4882-4971-88DF-72AA3624CE20}"/>
              </a:ext>
            </a:extLst>
          </p:cNvPr>
          <p:cNvSpPr txBox="1"/>
          <p:nvPr/>
        </p:nvSpPr>
        <p:spPr>
          <a:xfrm>
            <a:off x="1199456" y="2049023"/>
            <a:ext cx="10040046" cy="961289"/>
          </a:xfrm>
          <a:prstGeom prst="rect">
            <a:avLst/>
          </a:prstGeom>
          <a:noFill/>
        </p:spPr>
        <p:txBody>
          <a:bodyPr wrap="square" lIns="91443" tIns="45720" rIns="91443" bIns="45720" rtlCol="0">
            <a:spAutoFit/>
          </a:bodyPr>
          <a:lstStyle/>
          <a:p>
            <a:pPr algn="just" eaLnBrk="0" hangingPunct="0">
              <a:lnSpc>
                <a:spcPct val="150000"/>
              </a:lnSpc>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当</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条件表达式</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1】</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的计算结果为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时，执行</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若干条语句</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1】</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，否则如果</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条件表达式</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2】</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的结果为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，执行</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若干条语句</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2】…</a:t>
            </a:r>
          </a:p>
        </p:txBody>
      </p:sp>
      <p:sp>
        <p:nvSpPr>
          <p:cNvPr id="2" name="Rectangle 1">
            <a:extLst>
              <a:ext uri="{FF2B5EF4-FFF2-40B4-BE49-F238E27FC236}">
                <a16:creationId xmlns:a16="http://schemas.microsoft.com/office/drawing/2014/main" id="{A516403D-E790-4393-AB03-7926B261DF3E}"/>
              </a:ext>
            </a:extLst>
          </p:cNvPr>
          <p:cNvSpPr>
            <a:spLocks noChangeArrowheads="1"/>
          </p:cNvSpPr>
          <p:nvPr/>
        </p:nvSpPr>
        <p:spPr bwMode="auto">
          <a:xfrm>
            <a:off x="1305165" y="3176200"/>
            <a:ext cx="4651018"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多分支</a:t>
            </a:r>
            <a:r>
              <a:rPr kumimoji="0" lang="zh-CN" altLang="zh-CN" sz="2000" b="0" i="0" u="none" strike="noStrike" cap="none" normalizeH="0" baseline="0" dirty="0">
                <a:ln>
                  <a:noFill/>
                </a:ln>
                <a:solidFill>
                  <a:srgbClr val="808080"/>
                </a:solidFill>
                <a:effectLst/>
                <a:latin typeface="Consolas" panose="020B0609020204030204" pitchFamily="49" charset="0"/>
              </a:rPr>
              <a:t>if</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语句</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CC7832"/>
                </a:solidFill>
                <a:effectLst/>
                <a:latin typeface="Consolas" panose="020B0609020204030204" pitchFamily="49" charset="0"/>
              </a:rPr>
              <a:t>if </a:t>
            </a:r>
            <a:r>
              <a:rPr lang="zh-CN" altLang="en-US" sz="2000" dirty="0">
                <a:solidFill>
                  <a:srgbClr val="CC7832"/>
                </a:solidFill>
                <a:latin typeface="Consolas" panose="020B0609020204030204" pitchFamily="49" charset="0"/>
              </a:rPr>
              <a:t>条件表达式</a:t>
            </a:r>
            <a:r>
              <a:rPr lang="en-US" altLang="zh-CN" sz="2000" dirty="0">
                <a:solidFill>
                  <a:srgbClr val="CC7832"/>
                </a:solidFill>
                <a:latin typeface="Consolas" panose="020B0609020204030204" pitchFamily="49" charset="0"/>
              </a:rPr>
              <a:t>1</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en-US" sz="2000" b="0" i="0" u="none" strike="noStrike" cap="none" normalizeH="0" baseline="0" dirty="0">
                <a:ln>
                  <a:noFill/>
                </a:ln>
                <a:solidFill>
                  <a:srgbClr val="CC7832"/>
                </a:solidFill>
                <a:effectLst/>
                <a:latin typeface="Consolas" panose="020B0609020204030204" pitchFamily="49" charset="0"/>
              </a:rPr>
              <a:t>语句</a:t>
            </a:r>
            <a:r>
              <a:rPr kumimoji="0" lang="en-US" altLang="zh-CN" sz="2000" b="0" i="0" u="none" strike="noStrike" cap="none" normalizeH="0" baseline="0" dirty="0">
                <a:ln>
                  <a:noFill/>
                </a:ln>
                <a:solidFill>
                  <a:srgbClr val="CC7832"/>
                </a:solidFill>
                <a:effectLst/>
                <a:latin typeface="Consolas" panose="020B0609020204030204" pitchFamily="49" charset="0"/>
              </a:rPr>
              <a:t>1</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elif </a:t>
            </a:r>
            <a:r>
              <a:rPr kumimoji="0" lang="zh-CN" altLang="en-US" sz="2000" b="0" i="0" u="none" strike="noStrike" cap="none" normalizeH="0" baseline="0" dirty="0">
                <a:ln>
                  <a:noFill/>
                </a:ln>
                <a:solidFill>
                  <a:srgbClr val="CC7832"/>
                </a:solidFill>
                <a:effectLst/>
                <a:latin typeface="Consolas" panose="020B0609020204030204" pitchFamily="49" charset="0"/>
              </a:rPr>
              <a:t>条件表达式</a:t>
            </a:r>
            <a:r>
              <a:rPr kumimoji="0" lang="en-US" altLang="zh-CN" sz="2000" b="0" i="0" u="none" strike="noStrike" cap="none" normalizeH="0" baseline="0" dirty="0">
                <a:ln>
                  <a:noFill/>
                </a:ln>
                <a:solidFill>
                  <a:srgbClr val="CC7832"/>
                </a:solidFill>
                <a:effectLst/>
                <a:latin typeface="Consolas" panose="020B0609020204030204" pitchFamily="49" charset="0"/>
              </a:rPr>
              <a:t>2</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en-US" sz="2000" b="0" i="0" u="none" strike="noStrike" cap="none" normalizeH="0" baseline="0" dirty="0">
                <a:ln>
                  <a:noFill/>
                </a:ln>
                <a:solidFill>
                  <a:srgbClr val="CC7832"/>
                </a:solidFill>
                <a:effectLst/>
                <a:latin typeface="Consolas" panose="020B0609020204030204" pitchFamily="49" charset="0"/>
              </a:rPr>
              <a:t>语句</a:t>
            </a:r>
            <a:r>
              <a:rPr kumimoji="0" lang="en-US" altLang="zh-CN" sz="2000" b="0" i="0" u="none" strike="noStrike" cap="none" normalizeH="0" baseline="0" dirty="0">
                <a:ln>
                  <a:noFill/>
                </a:ln>
                <a:solidFill>
                  <a:srgbClr val="CC7832"/>
                </a:solidFill>
                <a:effectLst/>
                <a:latin typeface="Consolas" panose="020B0609020204030204" pitchFamily="49" charset="0"/>
              </a:rPr>
              <a:t>2</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elif </a:t>
            </a:r>
            <a:r>
              <a:rPr kumimoji="0" lang="zh-CN" altLang="en-US" sz="2000" b="0" i="0" u="none" strike="noStrike" cap="none" normalizeH="0" baseline="0" dirty="0">
                <a:ln>
                  <a:noFill/>
                </a:ln>
                <a:solidFill>
                  <a:srgbClr val="CC7832"/>
                </a:solidFill>
                <a:effectLst/>
                <a:latin typeface="Consolas" panose="020B0609020204030204" pitchFamily="49" charset="0"/>
              </a:rPr>
              <a:t>条件表达式</a:t>
            </a:r>
            <a:r>
              <a:rPr kumimoji="0" lang="en-US" altLang="zh-CN" sz="2000" b="0" i="0" u="none" strike="noStrike" cap="none" normalizeH="0" baseline="0" dirty="0">
                <a:ln>
                  <a:noFill/>
                </a:ln>
                <a:solidFill>
                  <a:srgbClr val="CC7832"/>
                </a:solidFill>
                <a:effectLst/>
                <a:latin typeface="Consolas" panose="020B0609020204030204" pitchFamily="49" charset="0"/>
              </a:rPr>
              <a:t>3</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en-US" sz="2000" b="0" i="0" u="none" strike="noStrike" cap="none" normalizeH="0" baseline="0" dirty="0">
                <a:ln>
                  <a:noFill/>
                </a:ln>
                <a:solidFill>
                  <a:srgbClr val="CC7832"/>
                </a:solidFill>
                <a:effectLst/>
                <a:latin typeface="Consolas" panose="020B0609020204030204" pitchFamily="49" charset="0"/>
              </a:rPr>
              <a:t>语句</a:t>
            </a:r>
            <a:r>
              <a:rPr kumimoji="0" lang="en-US" altLang="zh-CN" sz="2000" b="0" i="0" u="none" strike="noStrike" cap="none" normalizeH="0" baseline="0" dirty="0">
                <a:ln>
                  <a:noFill/>
                </a:ln>
                <a:solidFill>
                  <a:srgbClr val="CC7832"/>
                </a:solidFill>
                <a:effectLst/>
                <a:latin typeface="Consolas" panose="020B0609020204030204" pitchFamily="49" charset="0"/>
              </a:rPr>
              <a:t>3</a:t>
            </a:r>
            <a:br>
              <a:rPr kumimoji="0" lang="zh-CN" altLang="zh-CN" sz="2000" b="0" i="0" u="none" strike="noStrike" cap="none" normalizeH="0" baseline="0" dirty="0">
                <a:ln>
                  <a:noFill/>
                </a:ln>
                <a:solidFill>
                  <a:srgbClr val="CC7832"/>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else</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en-US" sz="2000" b="0" i="0" u="none" strike="noStrike" cap="none" normalizeH="0" baseline="0" dirty="0">
                <a:ln>
                  <a:noFill/>
                </a:ln>
                <a:solidFill>
                  <a:srgbClr val="CC7832"/>
                </a:solidFill>
                <a:effectLst/>
                <a:latin typeface="Consolas" panose="020B0609020204030204" pitchFamily="49" charset="0"/>
              </a:rPr>
              <a:t>其他语句</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616A344F-1E6B-4104-964C-83074C88FAE4}"/>
              </a:ext>
            </a:extLst>
          </p:cNvPr>
          <p:cNvSpPr>
            <a:spLocks noChangeArrowheads="1"/>
          </p:cNvSpPr>
          <p:nvPr/>
        </p:nvSpPr>
        <p:spPr bwMode="auto">
          <a:xfrm>
            <a:off x="6105352" y="3176200"/>
            <a:ext cx="513415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示例</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A9B7C6"/>
                </a:solidFill>
                <a:effectLst/>
                <a:latin typeface="Consolas" panose="020B0609020204030204" pitchFamily="49" charset="0"/>
              </a:rPr>
              <a:t>a</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b =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br>
              <a:rPr kumimoji="0" lang="zh-CN" altLang="zh-CN" sz="2000" b="0" i="0" u="none" strike="noStrike" cap="none" normalizeH="0" baseline="0" dirty="0">
                <a:ln>
                  <a:noFill/>
                </a:ln>
                <a:solidFill>
                  <a:srgbClr val="6897BB"/>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if </a:t>
            </a:r>
            <a:r>
              <a:rPr kumimoji="0" lang="zh-CN" altLang="zh-CN" sz="2000" b="0" i="0" u="none" strike="noStrike" cap="none" normalizeH="0" baseline="0" dirty="0">
                <a:ln>
                  <a:noFill/>
                </a:ln>
                <a:solidFill>
                  <a:srgbClr val="A9B7C6"/>
                </a:solidFill>
                <a:effectLst/>
                <a:latin typeface="Consolas" panose="020B0609020204030204" pitchFamily="49" charset="0"/>
              </a:rPr>
              <a:t>a &gt; b:</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大于</a:t>
            </a:r>
            <a:r>
              <a:rPr kumimoji="0" lang="zh-CN" altLang="zh-CN" sz="2000" b="0" i="0" u="none" strike="noStrike" cap="none" normalizeH="0" baseline="0" dirty="0">
                <a:ln>
                  <a:noFill/>
                </a:ln>
                <a:solidFill>
                  <a:srgbClr val="6A8759"/>
                </a:solidFill>
                <a:effectLst/>
                <a:latin typeface="Consolas" panose="020B0609020204030204" pitchFamily="49" charset="0"/>
              </a:rPr>
              <a:t>b'</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elif </a:t>
            </a:r>
            <a:r>
              <a:rPr kumimoji="0" lang="zh-CN" altLang="zh-CN" sz="2000" b="0" i="0" u="none" strike="noStrike" cap="none" normalizeH="0" baseline="0" dirty="0">
                <a:ln>
                  <a:noFill/>
                </a:ln>
                <a:solidFill>
                  <a:srgbClr val="A9B7C6"/>
                </a:solidFill>
                <a:effectLst/>
                <a:latin typeface="Consolas" panose="020B0609020204030204" pitchFamily="49" charset="0"/>
              </a:rPr>
              <a:t>a == b:</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等于</a:t>
            </a:r>
            <a:r>
              <a:rPr kumimoji="0" lang="zh-CN" altLang="zh-CN" sz="2000" b="0" i="0" u="none" strike="noStrike" cap="none" normalizeH="0" baseline="0" dirty="0">
                <a:ln>
                  <a:noFill/>
                </a:ln>
                <a:solidFill>
                  <a:srgbClr val="6A8759"/>
                </a:solidFill>
                <a:effectLst/>
                <a:latin typeface="Consolas" panose="020B0609020204030204" pitchFamily="49" charset="0"/>
              </a:rPr>
              <a:t>b'</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else</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'a</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小于</a:t>
            </a:r>
            <a:r>
              <a:rPr kumimoji="0" lang="zh-CN" altLang="zh-CN" sz="2000" b="0" i="0" u="none" strike="noStrike" cap="none" normalizeH="0" baseline="0" dirty="0">
                <a:ln>
                  <a:noFill/>
                </a:ln>
                <a:solidFill>
                  <a:srgbClr val="6A8759"/>
                </a:solidFill>
                <a:effectLst/>
                <a:latin typeface="Consolas" panose="020B0609020204030204" pitchFamily="49" charset="0"/>
              </a:rPr>
              <a:t>b'</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93031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2" grpId="0" animBg="1"/>
      <p:bldP spid="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5.1 </a:t>
            </a:r>
            <a:r>
              <a:rPr lang="zh-CN" altLang="en-US" b="1" dirty="0">
                <a:solidFill>
                  <a:srgbClr val="354A5D"/>
                </a:solidFill>
                <a:latin typeface="微软雅黑" panose="020B0503020204020204" pitchFamily="34" charset="-122"/>
                <a:ea typeface="微软雅黑" panose="020B0503020204020204" pitchFamily="34" charset="-122"/>
              </a:rPr>
              <a:t>迭代语句</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410623"/>
            <a:ext cx="10040046" cy="3351046"/>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while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循环</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for</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循环</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range()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函数</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continue</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语句</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break</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语句</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rPr>
              <a:t>pass</a:t>
            </a:r>
            <a:r>
              <a:rPr lang="zh-CN" altLang="en-US" sz="2400" dirty="0">
                <a:solidFill>
                  <a:schemeClr val="tx1">
                    <a:lumMod val="85000"/>
                    <a:lumOff val="15000"/>
                  </a:schemeClr>
                </a:solidFill>
                <a:latin typeface="微软雅黑" pitchFamily="34" charset="-122"/>
                <a:ea typeface="微软雅黑" pitchFamily="34" charset="-122"/>
                <a:sym typeface="微软雅黑" pitchFamily="34" charset="-122"/>
              </a:rPr>
              <a:t>语句</a:t>
            </a:r>
            <a:endParaRPr lang="en-US" altLang="zh-CN" sz="24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0353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5.1.0 while</a:t>
            </a:r>
            <a:r>
              <a:rPr lang="zh-CN" altLang="en-US" b="1" dirty="0">
                <a:solidFill>
                  <a:srgbClr val="354A5D"/>
                </a:solidFill>
                <a:latin typeface="微软雅黑" panose="020B0503020204020204" pitchFamily="34" charset="-122"/>
                <a:ea typeface="微软雅黑" panose="020B0503020204020204" pitchFamily="34" charset="-122"/>
              </a:rPr>
              <a:t>语句</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961289"/>
          </a:xfrm>
          <a:prstGeom prst="rect">
            <a:avLst/>
          </a:prstGeom>
          <a:noFill/>
        </p:spPr>
        <p:txBody>
          <a:bodyPr wrap="square" lIns="91443" tIns="45720" rIns="91443" bIns="45720" rtlCol="0">
            <a:spAutoFit/>
          </a:bodyPr>
          <a:lstStyle/>
          <a:p>
            <a:pPr marL="457200" indent="-457200" algn="just" eaLnBrk="0" hangingPunct="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检查</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条件表达式</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的结果，结果为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True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则执行步骤</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②</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，否则</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while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语句结束</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457200" indent="-457200" algn="just" eaLnBrk="0" hangingPunct="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执行</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若干语句</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，然后执行步骤①</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AB32F70-B910-4FB1-882A-B3D8513A9610}"/>
              </a:ext>
            </a:extLst>
          </p:cNvPr>
          <p:cNvSpPr>
            <a:spLocks noChangeArrowheads="1"/>
          </p:cNvSpPr>
          <p:nvPr/>
        </p:nvSpPr>
        <p:spPr bwMode="auto">
          <a:xfrm>
            <a:off x="1305165" y="3362506"/>
            <a:ext cx="4625852" cy="23333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Consolas" panose="020B0609020204030204" pitchFamily="49" charset="0"/>
              </a:rPr>
              <a:t>while</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语句一般格式</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CC7832"/>
                </a:solidFill>
                <a:effectLst/>
                <a:latin typeface="Consolas" panose="020B0609020204030204" pitchFamily="49" charset="0"/>
              </a:rPr>
              <a:t>while </a:t>
            </a:r>
            <a:r>
              <a:rPr lang="zh-CN" altLang="en-US" sz="2000" dirty="0">
                <a:solidFill>
                  <a:srgbClr val="CC7832"/>
                </a:solidFill>
                <a:latin typeface="Consolas" panose="020B0609020204030204" pitchFamily="49" charset="0"/>
              </a:rPr>
              <a:t>条件表达式</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en-US" sz="2000" b="0" i="0" u="none" strike="noStrike" cap="none" normalizeH="0" baseline="0" dirty="0">
                <a:ln>
                  <a:noFill/>
                </a:ln>
                <a:solidFill>
                  <a:srgbClr val="CC7832"/>
                </a:solidFill>
                <a:effectLst/>
                <a:latin typeface="Consolas" panose="020B0609020204030204" pitchFamily="49" charset="0"/>
              </a:rPr>
              <a:t>若干语句</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68DE7C3-AFEE-4D5C-BA89-18F588780860}"/>
              </a:ext>
            </a:extLst>
          </p:cNvPr>
          <p:cNvSpPr>
            <a:spLocks noChangeArrowheads="1"/>
          </p:cNvSpPr>
          <p:nvPr/>
        </p:nvSpPr>
        <p:spPr bwMode="auto">
          <a:xfrm>
            <a:off x="6096000" y="3362506"/>
            <a:ext cx="5143502" cy="23333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示例</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A9B7C6"/>
                </a:solidFill>
                <a:effectLst/>
                <a:latin typeface="Consolas" panose="020B0609020204030204" pitchFamily="49" charset="0"/>
              </a:rPr>
              <a:t>a = </a:t>
            </a:r>
            <a:r>
              <a:rPr kumimoji="0" lang="zh-CN" altLang="zh-CN" sz="2000" b="0" i="0" u="none" strike="noStrike" cap="none" normalizeH="0" baseline="0" dirty="0">
                <a:ln>
                  <a:noFill/>
                </a:ln>
                <a:solidFill>
                  <a:srgbClr val="6897BB"/>
                </a:solidFill>
                <a:effectLst/>
                <a:latin typeface="Consolas" panose="020B0609020204030204" pitchFamily="49" charset="0"/>
              </a:rPr>
              <a:t>1</a:t>
            </a:r>
            <a:br>
              <a:rPr kumimoji="0" lang="zh-CN" altLang="zh-CN" sz="2000" b="0" i="0" u="none" strike="noStrike" cap="none" normalizeH="0" baseline="0" dirty="0">
                <a:ln>
                  <a:noFill/>
                </a:ln>
                <a:solidFill>
                  <a:srgbClr val="6897BB"/>
                </a:solidFill>
                <a:effectLst/>
                <a:latin typeface="Consolas" panose="020B0609020204030204" pitchFamily="49" charset="0"/>
              </a:rPr>
            </a:br>
            <a:r>
              <a:rPr kumimoji="0" lang="zh-CN" altLang="zh-CN" sz="2000" b="0" i="0" u="none" strike="noStrike" cap="none" normalizeH="0" baseline="0" dirty="0">
                <a:ln>
                  <a:noFill/>
                </a:ln>
                <a:solidFill>
                  <a:srgbClr val="CC7832"/>
                </a:solidFill>
                <a:effectLst/>
                <a:latin typeface="Consolas" panose="020B0609020204030204" pitchFamily="49" charset="0"/>
              </a:rPr>
              <a:t>while </a:t>
            </a:r>
            <a:r>
              <a:rPr kumimoji="0" lang="zh-CN" altLang="zh-CN" sz="2000" b="0" i="0" u="none" strike="noStrike" cap="none" normalizeH="0" baseline="0" dirty="0">
                <a:ln>
                  <a:noFill/>
                </a:ln>
                <a:solidFill>
                  <a:srgbClr val="A9B7C6"/>
                </a:solidFill>
                <a:effectLst/>
                <a:latin typeface="Consolas" panose="020B0609020204030204" pitchFamily="49" charset="0"/>
              </a:rPr>
              <a:t>a &lt; </a:t>
            </a:r>
            <a:r>
              <a:rPr kumimoji="0" lang="zh-CN" altLang="zh-CN" sz="2000" b="0" i="0" u="none" strike="noStrike" cap="none" normalizeH="0" baseline="0" dirty="0">
                <a:ln>
                  <a:noFill/>
                </a:ln>
                <a:solidFill>
                  <a:srgbClr val="6897BB"/>
                </a:solidFill>
                <a:effectLst/>
                <a:latin typeface="Consolas" panose="020B0609020204030204" pitchFamily="49" charset="0"/>
              </a:rPr>
              <a:t>11</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第</a:t>
            </a:r>
            <a:r>
              <a:rPr kumimoji="0" lang="zh-CN" altLang="zh-CN" sz="2000" b="0" i="0" u="none" strike="noStrike" cap="none" normalizeH="0" baseline="0" dirty="0">
                <a:ln>
                  <a:noFill/>
                </a:ln>
                <a:solidFill>
                  <a:srgbClr val="6A8759"/>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Adobe 仿宋 Std R" panose="02020400000000000000" pitchFamily="18" charset="-122"/>
                <a:ea typeface="Adobe 仿宋 Std R" panose="02020400000000000000" pitchFamily="18" charset="-122"/>
              </a:rPr>
              <a:t>次</a:t>
            </a:r>
            <a:r>
              <a:rPr kumimoji="0" lang="zh-CN" altLang="zh-CN" sz="2000" b="0" i="0" u="none" strike="noStrike" cap="none" normalizeH="0" baseline="0" dirty="0">
                <a:ln>
                  <a:noFill/>
                </a:ln>
                <a:solidFill>
                  <a:srgbClr val="6A8759"/>
                </a:solidFill>
                <a:effectLst/>
                <a:latin typeface="Consolas" panose="020B0609020204030204" pitchFamily="49" charset="0"/>
              </a:rPr>
              <a:t>'</a:t>
            </a:r>
            <a:r>
              <a:rPr kumimoji="0" lang="zh-CN" altLang="zh-CN" sz="2000" b="0" i="0" u="none" strike="noStrike" cap="none" normalizeH="0" baseline="0" dirty="0">
                <a:ln>
                  <a:noFill/>
                </a:ln>
                <a:solidFill>
                  <a:srgbClr val="A9B7C6"/>
                </a:solidFill>
                <a:effectLst/>
                <a:latin typeface="Consolas" panose="020B0609020204030204" pitchFamily="49" charset="0"/>
              </a:rPr>
              <a:t>.format(a))</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 += </a:t>
            </a:r>
            <a:r>
              <a:rPr kumimoji="0" lang="zh-CN" altLang="zh-CN" sz="2000" b="0" i="0" u="none" strike="noStrike" cap="none" normalizeH="0" baseline="0" dirty="0">
                <a:ln>
                  <a:noFill/>
                </a:ln>
                <a:solidFill>
                  <a:srgbClr val="6897BB"/>
                </a:solidFill>
                <a:effectLst/>
                <a:latin typeface="Consolas" panose="020B0609020204030204" pitchFamily="49" charset="0"/>
              </a:rPr>
              <a:t>1</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4364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01</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2031325"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变量</a:t>
            </a:r>
          </a:p>
        </p:txBody>
      </p:sp>
      <p:cxnSp>
        <p:nvCxnSpPr>
          <p:cNvPr id="22" name="直接连接符 21"/>
          <p:cNvCxnSpPr/>
          <p:nvPr/>
        </p:nvCxnSpPr>
        <p:spPr>
          <a:xfrm>
            <a:off x="5536918" y="3768520"/>
            <a:ext cx="4111477"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2" y="3894512"/>
            <a:ext cx="1236066" cy="379656"/>
            <a:chOff x="1694389" y="3210530"/>
            <a:chExt cx="927050"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命名规则</a:t>
              </a:r>
            </a:p>
          </p:txBody>
        </p:sp>
      </p:grpSp>
      <p:grpSp>
        <p:nvGrpSpPr>
          <p:cNvPr id="26" name="组合 25"/>
          <p:cNvGrpSpPr/>
          <p:nvPr/>
        </p:nvGrpSpPr>
        <p:grpSpPr>
          <a:xfrm>
            <a:off x="7964594" y="3894512"/>
            <a:ext cx="758371" cy="379656"/>
            <a:chOff x="1694389" y="3537387"/>
            <a:chExt cx="568779"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496771"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赋值</a:t>
              </a:r>
            </a:p>
          </p:txBody>
        </p:sp>
      </p:grpSp>
      <p:grpSp>
        <p:nvGrpSpPr>
          <p:cNvPr id="29" name="组合 28"/>
          <p:cNvGrpSpPr/>
          <p:nvPr/>
        </p:nvGrpSpPr>
        <p:grpSpPr>
          <a:xfrm>
            <a:off x="6096005" y="4374564"/>
            <a:ext cx="1136681" cy="379656"/>
            <a:chOff x="1694389" y="3875941"/>
            <a:chExt cx="852510" cy="284742"/>
          </a:xfrm>
        </p:grpSpPr>
        <p:sp>
          <p:nvSpPr>
            <p:cNvPr id="30" name="矩形 29"/>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1" name="TextBox 20"/>
            <p:cNvSpPr txBox="1"/>
            <p:nvPr/>
          </p:nvSpPr>
          <p:spPr>
            <a:xfrm>
              <a:off x="1766397" y="3875941"/>
              <a:ext cx="780502"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id()</a:t>
              </a:r>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函数</a:t>
              </a:r>
            </a:p>
          </p:txBody>
        </p:sp>
      </p:grpSp>
      <p:grpSp>
        <p:nvGrpSpPr>
          <p:cNvPr id="32" name="组合 31"/>
          <p:cNvGrpSpPr/>
          <p:nvPr/>
        </p:nvGrpSpPr>
        <p:grpSpPr>
          <a:xfrm>
            <a:off x="7964596" y="4374563"/>
            <a:ext cx="1423619" cy="379656"/>
            <a:chOff x="1694389" y="4211992"/>
            <a:chExt cx="1067714" cy="284742"/>
          </a:xfrm>
        </p:grpSpPr>
        <p:sp>
          <p:nvSpPr>
            <p:cNvPr id="33" name="矩形 32"/>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4" name="TextBox 23"/>
            <p:cNvSpPr txBox="1"/>
            <p:nvPr/>
          </p:nvSpPr>
          <p:spPr>
            <a:xfrm>
              <a:off x="1766397" y="4211992"/>
              <a:ext cx="995706" cy="284742"/>
            </a:xfrm>
            <a:prstGeom prst="rect">
              <a:avLst/>
            </a:prstGeom>
            <a:noFill/>
          </p:spPr>
          <p:txBody>
            <a:bodyPr wrap="none" rtlCol="0">
              <a:spAutoFit/>
            </a:bodyPr>
            <a:lstStyle/>
            <a:p>
              <a:r>
                <a:rPr lang="en-US" altLang="zh-CN"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type()</a:t>
              </a:r>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函数</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3DC2D5A-5337-4193-A495-5A66513AB573}"/>
              </a:ext>
            </a:extLst>
          </p:cNvPr>
          <p:cNvGrpSpPr/>
          <p:nvPr/>
        </p:nvGrpSpPr>
        <p:grpSpPr>
          <a:xfrm>
            <a:off x="9596673" y="3894512"/>
            <a:ext cx="997220" cy="379656"/>
            <a:chOff x="1694389" y="4211992"/>
            <a:chExt cx="747915" cy="284742"/>
          </a:xfrm>
        </p:grpSpPr>
        <p:sp>
          <p:nvSpPr>
            <p:cNvPr id="39" name="矩形 38">
              <a:extLst>
                <a:ext uri="{FF2B5EF4-FFF2-40B4-BE49-F238E27FC236}">
                  <a16:creationId xmlns:a16="http://schemas.microsoft.com/office/drawing/2014/main" id="{9041302A-9E48-4721-88D3-8B317D2DC2A2}"/>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0" name="TextBox 23">
              <a:extLst>
                <a:ext uri="{FF2B5EF4-FFF2-40B4-BE49-F238E27FC236}">
                  <a16:creationId xmlns:a16="http://schemas.microsoft.com/office/drawing/2014/main" id="{37E5864D-5DC1-4175-AE7A-D9D2FE0A48A4}"/>
                </a:ext>
              </a:extLst>
            </p:cNvPr>
            <p:cNvSpPr txBox="1"/>
            <p:nvPr/>
          </p:nvSpPr>
          <p:spPr>
            <a:xfrm>
              <a:off x="1766397" y="4211992"/>
              <a:ext cx="675907"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作用域</a:t>
              </a:r>
            </a:p>
          </p:txBody>
        </p:sp>
      </p:grpSp>
    </p:spTree>
    <p:extLst>
      <p:ext uri="{BB962C8B-B14F-4D97-AF65-F5344CB8AC3E}">
        <p14:creationId xmlns:p14="http://schemas.microsoft.com/office/powerpoint/2010/main" val="38835921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anim calcmode="lin" valueType="num">
                                      <p:cBhvr>
                                        <p:cTn id="30" dur="500" fill="hold"/>
                                        <p:tgtEl>
                                          <p:spTgt spid="29"/>
                                        </p:tgtEl>
                                        <p:attrNameLst>
                                          <p:attrName>ppt_x</p:attrName>
                                        </p:attrNameLst>
                                      </p:cBhvr>
                                      <p:tavLst>
                                        <p:tav tm="0">
                                          <p:val>
                                            <p:strVal val="#ppt_x"/>
                                          </p:val>
                                        </p:tav>
                                        <p:tav tm="100000">
                                          <p:val>
                                            <p:strVal val="#ppt_x"/>
                                          </p:val>
                                        </p:tav>
                                      </p:tavLst>
                                    </p:anim>
                                    <p:anim calcmode="lin" valueType="num">
                                      <p:cBhvr>
                                        <p:cTn id="31" dur="500" fill="hold"/>
                                        <p:tgtEl>
                                          <p:spTgt spid="2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anim calcmode="lin" valueType="num">
                                      <p:cBhvr>
                                        <p:cTn id="35" dur="500" fill="hold"/>
                                        <p:tgtEl>
                                          <p:spTgt spid="32"/>
                                        </p:tgtEl>
                                        <p:attrNameLst>
                                          <p:attrName>ppt_x</p:attrName>
                                        </p:attrNameLst>
                                      </p:cBhvr>
                                      <p:tavLst>
                                        <p:tav tm="0">
                                          <p:val>
                                            <p:strVal val="#ppt_x"/>
                                          </p:val>
                                        </p:tav>
                                        <p:tav tm="100000">
                                          <p:val>
                                            <p:strVal val="#ppt_x"/>
                                          </p:val>
                                        </p:tav>
                                      </p:tavLst>
                                    </p:anim>
                                    <p:anim calcmode="lin" valueType="num">
                                      <p:cBhvr>
                                        <p:cTn id="36" dur="5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ppt_y+.1"/>
                                          </p:val>
                                        </p:tav>
                                        <p:tav tm="100000">
                                          <p:val>
                                            <p:strVal val="#ppt_y"/>
                                          </p:val>
                                        </p:tav>
                                      </p:tavLst>
                                    </p:anim>
                                  </p:childTnLst>
                                </p:cTn>
                              </p:par>
                            </p:childTnLst>
                          </p:cTn>
                        </p:par>
                        <p:par>
                          <p:cTn id="42" fill="hold">
                            <p:stCondLst>
                              <p:cond delay="1700"/>
                            </p:stCondLst>
                            <p:childTnLst>
                              <p:par>
                                <p:cTn id="43" presetID="2" presetClass="entr" presetSubtype="9"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1100" fill="hold"/>
                                        <p:tgtEl>
                                          <p:spTgt spid="35"/>
                                        </p:tgtEl>
                                        <p:attrNameLst>
                                          <p:attrName>ppt_x</p:attrName>
                                        </p:attrNameLst>
                                      </p:cBhvr>
                                      <p:tavLst>
                                        <p:tav tm="0">
                                          <p:val>
                                            <p:strVal val="0-#ppt_w/2"/>
                                          </p:val>
                                        </p:tav>
                                        <p:tav tm="100000">
                                          <p:val>
                                            <p:strVal val="#ppt_x"/>
                                          </p:val>
                                        </p:tav>
                                      </p:tavLst>
                                    </p:anim>
                                    <p:anim calcmode="lin" valueType="num">
                                      <p:cBhvr additive="base">
                                        <p:cTn id="46" dur="1100" fill="hold"/>
                                        <p:tgtEl>
                                          <p:spTgt spid="35"/>
                                        </p:tgtEl>
                                        <p:attrNameLst>
                                          <p:attrName>ppt_y</p:attrName>
                                        </p:attrNameLst>
                                      </p:cBhvr>
                                      <p:tavLst>
                                        <p:tav tm="0">
                                          <p:val>
                                            <p:strVal val="0-#ppt_h/2"/>
                                          </p:val>
                                        </p:tav>
                                        <p:tav tm="100000">
                                          <p:val>
                                            <p:strVal val="#ppt_y"/>
                                          </p:val>
                                        </p:tav>
                                      </p:tavLst>
                                    </p:anim>
                                  </p:childTnLst>
                                </p:cTn>
                              </p:par>
                              <p:par>
                                <p:cTn id="47" presetID="8" presetClass="emph" presetSubtype="0" fill="hold" grpId="1" nodeType="withEffect">
                                  <p:stCondLst>
                                    <p:cond delay="0"/>
                                  </p:stCondLst>
                                  <p:childTnLst>
                                    <p:animRot by="21600000">
                                      <p:cBhvr>
                                        <p:cTn id="48" dur="1100" fill="hold"/>
                                        <p:tgtEl>
                                          <p:spTgt spid="35"/>
                                        </p:tgtEl>
                                        <p:attrNameLst>
                                          <p:attrName>r</p:attrName>
                                        </p:attrNameLst>
                                      </p:cBhvr>
                                    </p:animRot>
                                  </p:childTnLst>
                                </p:cTn>
                              </p:par>
                              <p:par>
                                <p:cTn id="49" presetID="2" presetClass="entr" presetSubtype="9" fill="hold" grpId="0" nodeType="withEffect">
                                  <p:stCondLst>
                                    <p:cond delay="6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1100" fill="hold"/>
                                        <p:tgtEl>
                                          <p:spTgt spid="36"/>
                                        </p:tgtEl>
                                        <p:attrNameLst>
                                          <p:attrName>ppt_x</p:attrName>
                                        </p:attrNameLst>
                                      </p:cBhvr>
                                      <p:tavLst>
                                        <p:tav tm="0">
                                          <p:val>
                                            <p:strVal val="0-#ppt_w/2"/>
                                          </p:val>
                                        </p:tav>
                                        <p:tav tm="100000">
                                          <p:val>
                                            <p:strVal val="#ppt_x"/>
                                          </p:val>
                                        </p:tav>
                                      </p:tavLst>
                                    </p:anim>
                                    <p:anim calcmode="lin" valueType="num">
                                      <p:cBhvr additive="base">
                                        <p:cTn id="52" dur="1100" fill="hold"/>
                                        <p:tgtEl>
                                          <p:spTgt spid="36"/>
                                        </p:tgtEl>
                                        <p:attrNameLst>
                                          <p:attrName>ppt_y</p:attrName>
                                        </p:attrNameLst>
                                      </p:cBhvr>
                                      <p:tavLst>
                                        <p:tav tm="0">
                                          <p:val>
                                            <p:strVal val="0-#ppt_h/2"/>
                                          </p:val>
                                        </p:tav>
                                        <p:tav tm="100000">
                                          <p:val>
                                            <p:strVal val="#ppt_y"/>
                                          </p:val>
                                        </p:tav>
                                      </p:tavLst>
                                    </p:anim>
                                  </p:childTnLst>
                                </p:cTn>
                              </p:par>
                              <p:par>
                                <p:cTn id="53" presetID="8" presetClass="emph" presetSubtype="0" fill="hold" grpId="1" nodeType="withEffect">
                                  <p:stCondLst>
                                    <p:cond delay="600"/>
                                  </p:stCondLst>
                                  <p:childTnLst>
                                    <p:animRot by="21600000">
                                      <p:cBhvr>
                                        <p:cTn id="54" dur="1100" fill="hold"/>
                                        <p:tgtEl>
                                          <p:spTgt spid="36"/>
                                        </p:tgtEl>
                                        <p:attrNameLst>
                                          <p:attrName>r</p:attrName>
                                        </p:attrNameLst>
                                      </p:cBhvr>
                                    </p:animRot>
                                  </p:childTnLst>
                                </p:cTn>
                              </p:par>
                              <p:par>
                                <p:cTn id="55" presetID="2" presetClass="entr" presetSubtype="9" fill="hold" grpId="0" nodeType="withEffect">
                                  <p:stCondLst>
                                    <p:cond delay="12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1100" fill="hold"/>
                                        <p:tgtEl>
                                          <p:spTgt spid="37"/>
                                        </p:tgtEl>
                                        <p:attrNameLst>
                                          <p:attrName>ppt_x</p:attrName>
                                        </p:attrNameLst>
                                      </p:cBhvr>
                                      <p:tavLst>
                                        <p:tav tm="0">
                                          <p:val>
                                            <p:strVal val="0-#ppt_w/2"/>
                                          </p:val>
                                        </p:tav>
                                        <p:tav tm="100000">
                                          <p:val>
                                            <p:strVal val="#ppt_x"/>
                                          </p:val>
                                        </p:tav>
                                      </p:tavLst>
                                    </p:anim>
                                    <p:anim calcmode="lin" valueType="num">
                                      <p:cBhvr additive="base">
                                        <p:cTn id="58" dur="1100" fill="hold"/>
                                        <p:tgtEl>
                                          <p:spTgt spid="37"/>
                                        </p:tgtEl>
                                        <p:attrNameLst>
                                          <p:attrName>ppt_y</p:attrName>
                                        </p:attrNameLst>
                                      </p:cBhvr>
                                      <p:tavLst>
                                        <p:tav tm="0">
                                          <p:val>
                                            <p:strVal val="0-#ppt_h/2"/>
                                          </p:val>
                                        </p:tav>
                                        <p:tav tm="100000">
                                          <p:val>
                                            <p:strVal val="#ppt_y"/>
                                          </p:val>
                                        </p:tav>
                                      </p:tavLst>
                                    </p:anim>
                                  </p:childTnLst>
                                </p:cTn>
                              </p:par>
                              <p:par>
                                <p:cTn id="59" presetID="8" presetClass="emph" presetSubtype="0" fill="hold" grpId="1" nodeType="withEffect">
                                  <p:stCondLst>
                                    <p:cond delay="1200"/>
                                  </p:stCondLst>
                                  <p:childTnLst>
                                    <p:animRot by="21600000">
                                      <p:cBhvr>
                                        <p:cTn id="60" dur="1100" fill="hold"/>
                                        <p:tgtEl>
                                          <p:spTgt spid="37"/>
                                        </p:tgtEl>
                                        <p:attrNameLst>
                                          <p:attrName>r</p:attrName>
                                        </p:attrNameLst>
                                      </p:cBhvr>
                                    </p:animRot>
                                  </p:childTnLst>
                                </p:cTn>
                              </p:par>
                              <p:par>
                                <p:cTn id="61" presetID="2" presetClass="entr" presetSubtype="9" fill="hold" grpId="0" nodeType="withEffect">
                                  <p:stCondLst>
                                    <p:cond delay="60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1100" fill="hold"/>
                                        <p:tgtEl>
                                          <p:spTgt spid="19"/>
                                        </p:tgtEl>
                                        <p:attrNameLst>
                                          <p:attrName>ppt_x</p:attrName>
                                        </p:attrNameLst>
                                      </p:cBhvr>
                                      <p:tavLst>
                                        <p:tav tm="0">
                                          <p:val>
                                            <p:strVal val="0-#ppt_w/2"/>
                                          </p:val>
                                        </p:tav>
                                        <p:tav tm="100000">
                                          <p:val>
                                            <p:strVal val="#ppt_x"/>
                                          </p:val>
                                        </p:tav>
                                      </p:tavLst>
                                    </p:anim>
                                    <p:anim calcmode="lin" valueType="num">
                                      <p:cBhvr additive="base">
                                        <p:cTn id="64" dur="1100" fill="hold"/>
                                        <p:tgtEl>
                                          <p:spTgt spid="19"/>
                                        </p:tgtEl>
                                        <p:attrNameLst>
                                          <p:attrName>ppt_y</p:attrName>
                                        </p:attrNameLst>
                                      </p:cBhvr>
                                      <p:tavLst>
                                        <p:tav tm="0">
                                          <p:val>
                                            <p:strVal val="0-#ppt_h/2"/>
                                          </p:val>
                                        </p:tav>
                                        <p:tav tm="100000">
                                          <p:val>
                                            <p:strVal val="#ppt_y"/>
                                          </p:val>
                                        </p:tav>
                                      </p:tavLst>
                                    </p:anim>
                                  </p:childTnLst>
                                </p:cTn>
                              </p:par>
                              <p:par>
                                <p:cTn id="65" presetID="8" presetClass="emph" presetSubtype="0" fill="hold" grpId="1" nodeType="withEffect">
                                  <p:stCondLst>
                                    <p:cond delay="700"/>
                                  </p:stCondLst>
                                  <p:childTnLst>
                                    <p:animRot by="21600000">
                                      <p:cBhvr>
                                        <p:cTn id="66"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5.1.1 for</a:t>
            </a:r>
            <a:r>
              <a:rPr lang="zh-CN" altLang="en-US" b="1" dirty="0">
                <a:solidFill>
                  <a:srgbClr val="354A5D"/>
                </a:solidFill>
                <a:latin typeface="微软雅黑" panose="020B0503020204020204" pitchFamily="34" charset="-122"/>
                <a:ea typeface="微软雅黑" panose="020B0503020204020204" pitchFamily="34" charset="-122"/>
              </a:rPr>
              <a:t>语句</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961289"/>
          </a:xfrm>
          <a:prstGeom prst="rect">
            <a:avLst/>
          </a:prstGeom>
          <a:noFill/>
        </p:spPr>
        <p:txBody>
          <a:bodyPr wrap="square" lIns="91443" tIns="45720" rIns="91443" bIns="45720" rtlCol="0">
            <a:spAutoFit/>
          </a:bodyPr>
          <a:lstStyle/>
          <a:p>
            <a:pPr algn="just" eaLnBrk="0" hangingPunct="0">
              <a:lnSpc>
                <a:spcPct val="150000"/>
              </a:lnSpc>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遍历</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序列</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中的所有元素，每次遍历时执行</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若干语句</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循环变量</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的值为当前正在遍历的元素</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FD1C86A-9950-478C-99F8-B228A4C28317}"/>
              </a:ext>
            </a:extLst>
          </p:cNvPr>
          <p:cNvSpPr>
            <a:spLocks noChangeArrowheads="1"/>
          </p:cNvSpPr>
          <p:nvPr/>
        </p:nvSpPr>
        <p:spPr bwMode="auto">
          <a:xfrm>
            <a:off x="6096000" y="3196617"/>
            <a:ext cx="5200357" cy="21895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示例</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CC7832"/>
                </a:solidFill>
                <a:effectLst/>
                <a:latin typeface="Consolas" panose="020B0609020204030204" pitchFamily="49" charset="0"/>
              </a:rPr>
              <a:t>for </a:t>
            </a:r>
            <a:r>
              <a:rPr kumimoji="0" lang="zh-CN" altLang="zh-CN" sz="2000" b="0" i="0" u="none" strike="noStrike" cap="none" normalizeH="0" baseline="0" dirty="0">
                <a:ln>
                  <a:noFill/>
                </a:ln>
                <a:solidFill>
                  <a:srgbClr val="A9B7C6"/>
                </a:solidFill>
                <a:effectLst/>
                <a:latin typeface="Consolas" panose="020B0609020204030204" pitchFamily="49" charset="0"/>
              </a:rPr>
              <a:t>c </a:t>
            </a:r>
            <a:r>
              <a:rPr kumimoji="0" lang="zh-CN" altLang="zh-CN" sz="2000" b="0" i="0" u="none" strike="noStrike" cap="none" normalizeH="0" baseline="0" dirty="0">
                <a:ln>
                  <a:noFill/>
                </a:ln>
                <a:solidFill>
                  <a:srgbClr val="CC7832"/>
                </a:solidFill>
                <a:effectLst/>
                <a:latin typeface="Consolas" panose="020B0609020204030204" pitchFamily="49" charset="0"/>
              </a:rPr>
              <a:t>in </a:t>
            </a:r>
            <a:r>
              <a:rPr kumimoji="0" lang="zh-CN" altLang="zh-CN" sz="2000" b="0" i="0" u="none" strike="noStrike" cap="none" normalizeH="0" baseline="0" dirty="0">
                <a:ln>
                  <a:noFill/>
                </a:ln>
                <a:solidFill>
                  <a:srgbClr val="6A8759"/>
                </a:solidFill>
                <a:effectLst/>
                <a:latin typeface="Consolas" panose="020B0609020204030204" pitchFamily="49" charset="0"/>
              </a:rPr>
              <a:t>'abcdefg'</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(c)</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04D6E3D3-3187-4E7E-B4E2-76BCEB7355F2}"/>
              </a:ext>
            </a:extLst>
          </p:cNvPr>
          <p:cNvSpPr>
            <a:spLocks noChangeArrowheads="1"/>
          </p:cNvSpPr>
          <p:nvPr/>
        </p:nvSpPr>
        <p:spPr bwMode="auto">
          <a:xfrm>
            <a:off x="1305165" y="3196617"/>
            <a:ext cx="4684574" cy="21895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a:t>
            </a:r>
            <a:r>
              <a:rPr kumimoji="0" lang="en-US"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Consolas" panose="020B0609020204030204" pitchFamily="49" charset="0"/>
              </a:rPr>
              <a:t>for</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语句一般格式</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CC7832"/>
                </a:solidFill>
                <a:effectLst/>
                <a:latin typeface="Consolas" panose="020B0609020204030204" pitchFamily="49" charset="0"/>
              </a:rPr>
              <a:t>for </a:t>
            </a:r>
            <a:r>
              <a:rPr kumimoji="0" lang="zh-CN" altLang="en-US" sz="2000" b="0" i="0" u="none" strike="noStrike" cap="none" normalizeH="0" baseline="0" dirty="0">
                <a:ln>
                  <a:noFill/>
                </a:ln>
                <a:solidFill>
                  <a:srgbClr val="A9B7C6"/>
                </a:solidFill>
                <a:effectLst/>
                <a:latin typeface="Consolas" panose="020B0609020204030204" pitchFamily="49" charset="0"/>
              </a:rPr>
              <a:t>循环变量</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CC7832"/>
                </a:solidFill>
                <a:effectLst/>
                <a:latin typeface="Consolas" panose="020B0609020204030204" pitchFamily="49" charset="0"/>
              </a:rPr>
              <a:t>in </a:t>
            </a:r>
            <a:r>
              <a:rPr kumimoji="0" lang="zh-CN" altLang="en-US" sz="2000" b="0" i="0" u="none" strike="noStrike" cap="none" normalizeH="0" baseline="0" dirty="0">
                <a:ln>
                  <a:noFill/>
                </a:ln>
                <a:solidFill>
                  <a:srgbClr val="6A8759"/>
                </a:solidFill>
                <a:effectLst/>
                <a:latin typeface="Consolas" panose="020B0609020204030204" pitchFamily="49" charset="0"/>
              </a:rPr>
              <a:t>序列</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en-US" sz="2000" b="0" i="0" u="none" strike="noStrike" cap="none" normalizeH="0" baseline="0" dirty="0">
                <a:ln>
                  <a:noFill/>
                </a:ln>
                <a:solidFill>
                  <a:srgbClr val="8888C6"/>
                </a:solidFill>
                <a:effectLst/>
                <a:latin typeface="Consolas" panose="020B0609020204030204" pitchFamily="49" charset="0"/>
              </a:rPr>
              <a:t>若干语句</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08651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animBg="1"/>
      <p:bldP spid="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5.1.2 range()</a:t>
            </a:r>
            <a:r>
              <a:rPr lang="zh-CN" altLang="en-US" b="1" dirty="0">
                <a:solidFill>
                  <a:srgbClr val="354A5D"/>
                </a:solidFill>
                <a:latin typeface="微软雅黑" panose="020B0503020204020204" pitchFamily="34" charset="-122"/>
                <a:ea typeface="微软雅黑" panose="020B0503020204020204" pitchFamily="34" charset="-122"/>
              </a:rPr>
              <a:t>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4192943"/>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说明：获取一个可迭代对象，</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语法：</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range(stop)</a:t>
            </a:r>
          </a:p>
          <a:p>
            <a:pPr marL="800100" lvl="1" indent="-342900" algn="just" eaLnBrk="0" hangingPunct="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range(start, stop[, step])</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参数：</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start: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计数从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start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开始，默认是从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0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开始</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800100" lvl="1" indent="-342900" algn="just" eaLnBrk="0" hangingPunct="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stop: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计数到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stop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结束，但不包括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stop</a:t>
            </a:r>
          </a:p>
          <a:p>
            <a:pPr marL="800100" lvl="1" indent="-342900" algn="just" eaLnBrk="0" hangingPunct="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step</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：步长，默认为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1</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返回值：可迭代对象，类型为</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range</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7209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10040046"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5.1.3 continue</a:t>
            </a:r>
            <a:r>
              <a:rPr lang="zh-CN" altLang="en-US" b="1" dirty="0">
                <a:solidFill>
                  <a:srgbClr val="354A5D"/>
                </a:solidFill>
                <a:latin typeface="微软雅黑" panose="020B0503020204020204" pitchFamily="34" charset="-122"/>
                <a:ea typeface="微软雅黑" panose="020B0503020204020204" pitchFamily="34" charset="-122"/>
              </a:rPr>
              <a:t>、</a:t>
            </a:r>
            <a:r>
              <a:rPr lang="en-US" altLang="zh-CN" b="1" dirty="0">
                <a:solidFill>
                  <a:srgbClr val="354A5D"/>
                </a:solidFill>
                <a:latin typeface="微软雅黑" panose="020B0503020204020204" pitchFamily="34" charset="-122"/>
                <a:ea typeface="微软雅黑" panose="020B0503020204020204" pitchFamily="34" charset="-122"/>
              </a:rPr>
              <a:t>break</a:t>
            </a:r>
            <a:r>
              <a:rPr lang="zh-CN" altLang="en-US" b="1" dirty="0">
                <a:solidFill>
                  <a:srgbClr val="354A5D"/>
                </a:solidFill>
                <a:latin typeface="微软雅黑" panose="020B0503020204020204" pitchFamily="34" charset="-122"/>
                <a:ea typeface="微软雅黑" panose="020B0503020204020204" pitchFamily="34" charset="-122"/>
              </a:rPr>
              <a:t>、</a:t>
            </a:r>
            <a:r>
              <a:rPr lang="en-US" altLang="zh-CN" b="1" dirty="0">
                <a:solidFill>
                  <a:srgbClr val="354A5D"/>
                </a:solidFill>
                <a:latin typeface="微软雅黑" panose="020B0503020204020204" pitchFamily="34" charset="-122"/>
                <a:ea typeface="微软雅黑" panose="020B0503020204020204" pitchFamily="34" charset="-122"/>
              </a:rPr>
              <a:t>pass</a:t>
            </a:r>
            <a:r>
              <a:rPr lang="zh-CN" altLang="en-US" b="1" dirty="0">
                <a:solidFill>
                  <a:srgbClr val="354A5D"/>
                </a:solidFill>
                <a:latin typeface="微软雅黑" panose="020B0503020204020204" pitchFamily="34" charset="-122"/>
                <a:ea typeface="微软雅黑" panose="020B0503020204020204" pitchFamily="34" charset="-122"/>
              </a:rPr>
              <a:t>语句</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777489CC-CB8C-4387-B959-F1DC288BE060}"/>
              </a:ext>
            </a:extLst>
          </p:cNvPr>
          <p:cNvGraphicFramePr>
            <a:graphicFrameLocks noGrp="1"/>
          </p:cNvGraphicFramePr>
          <p:nvPr>
            <p:extLst>
              <p:ext uri="{D42A27DB-BD31-4B8C-83A1-F6EECF244321}">
                <p14:modId xmlns:p14="http://schemas.microsoft.com/office/powerpoint/2010/main" val="1320006080"/>
              </p:ext>
            </p:extLst>
          </p:nvPr>
        </p:nvGraphicFramePr>
        <p:xfrm>
          <a:off x="1305165" y="2214912"/>
          <a:ext cx="9934336" cy="1483360"/>
        </p:xfrm>
        <a:graphic>
          <a:graphicData uri="http://schemas.openxmlformats.org/drawingml/2006/table">
            <a:tbl>
              <a:tblPr firstRow="1" bandRow="1">
                <a:tableStyleId>{F5AB1C69-6EDB-4FF4-983F-18BD219EF322}</a:tableStyleId>
              </a:tblPr>
              <a:tblGrid>
                <a:gridCol w="2394380">
                  <a:extLst>
                    <a:ext uri="{9D8B030D-6E8A-4147-A177-3AD203B41FA5}">
                      <a16:colId xmlns:a16="http://schemas.microsoft.com/office/drawing/2014/main" val="1338563115"/>
                    </a:ext>
                  </a:extLst>
                </a:gridCol>
                <a:gridCol w="7539956">
                  <a:extLst>
                    <a:ext uri="{9D8B030D-6E8A-4147-A177-3AD203B41FA5}">
                      <a16:colId xmlns:a16="http://schemas.microsoft.com/office/drawing/2014/main" val="3001407052"/>
                    </a:ext>
                  </a:extLst>
                </a:gridCol>
              </a:tblGrid>
              <a:tr h="370840">
                <a:tc>
                  <a:txBody>
                    <a:bodyPr/>
                    <a:lstStyle/>
                    <a:p>
                      <a:pPr algn="ctr"/>
                      <a:r>
                        <a:rPr lang="zh-CN" altLang="en-US" dirty="0"/>
                        <a:t>语句</a:t>
                      </a:r>
                    </a:p>
                  </a:txBody>
                  <a:tcPr/>
                </a:tc>
                <a:tc>
                  <a:txBody>
                    <a:bodyPr/>
                    <a:lstStyle/>
                    <a:p>
                      <a:pPr algn="ctr"/>
                      <a:r>
                        <a:rPr lang="zh-CN" altLang="en-US" dirty="0"/>
                        <a:t>功能</a:t>
                      </a:r>
                    </a:p>
                  </a:txBody>
                  <a:tcPr/>
                </a:tc>
                <a:extLst>
                  <a:ext uri="{0D108BD9-81ED-4DB2-BD59-A6C34878D82A}">
                    <a16:rowId xmlns:a16="http://schemas.microsoft.com/office/drawing/2014/main" val="4292465205"/>
                  </a:ext>
                </a:extLst>
              </a:tr>
              <a:tr h="370840">
                <a:tc>
                  <a:txBody>
                    <a:bodyPr/>
                    <a:lstStyle/>
                    <a:p>
                      <a:r>
                        <a:rPr lang="en-US" altLang="zh-CN" dirty="0">
                          <a:latin typeface="Consolas" panose="020B0609020204030204" pitchFamily="49" charset="0"/>
                        </a:rPr>
                        <a:t>continue</a:t>
                      </a:r>
                      <a:endParaRPr lang="zh-CN" altLang="en-US" dirty="0">
                        <a:latin typeface="Consolas" panose="020B0609020204030204" pitchFamily="49" charset="0"/>
                      </a:endParaRPr>
                    </a:p>
                  </a:txBody>
                  <a:tcPr/>
                </a:tc>
                <a:tc>
                  <a:txBody>
                    <a:bodyPr/>
                    <a:lstStyle/>
                    <a:p>
                      <a:r>
                        <a:rPr lang="zh-CN" altLang="en-US" dirty="0"/>
                        <a:t>结束本次循环，继续下一次循环</a:t>
                      </a:r>
                    </a:p>
                  </a:txBody>
                  <a:tcPr/>
                </a:tc>
                <a:extLst>
                  <a:ext uri="{0D108BD9-81ED-4DB2-BD59-A6C34878D82A}">
                    <a16:rowId xmlns:a16="http://schemas.microsoft.com/office/drawing/2014/main" val="1031535699"/>
                  </a:ext>
                </a:extLst>
              </a:tr>
              <a:tr h="370840">
                <a:tc>
                  <a:txBody>
                    <a:bodyPr/>
                    <a:lstStyle/>
                    <a:p>
                      <a:r>
                        <a:rPr lang="en-US" altLang="zh-CN" dirty="0">
                          <a:latin typeface="Consolas" panose="020B0609020204030204" pitchFamily="49" charset="0"/>
                        </a:rPr>
                        <a:t>break</a:t>
                      </a:r>
                      <a:endParaRPr lang="zh-CN" altLang="en-US" dirty="0">
                        <a:latin typeface="Consolas" panose="020B0609020204030204" pitchFamily="49" charset="0"/>
                      </a:endParaRPr>
                    </a:p>
                  </a:txBody>
                  <a:tcPr/>
                </a:tc>
                <a:tc>
                  <a:txBody>
                    <a:bodyPr/>
                    <a:lstStyle/>
                    <a:p>
                      <a:r>
                        <a:rPr lang="zh-CN" altLang="en-US" dirty="0"/>
                        <a:t>终止整个循环</a:t>
                      </a:r>
                    </a:p>
                  </a:txBody>
                  <a:tcPr/>
                </a:tc>
                <a:extLst>
                  <a:ext uri="{0D108BD9-81ED-4DB2-BD59-A6C34878D82A}">
                    <a16:rowId xmlns:a16="http://schemas.microsoft.com/office/drawing/2014/main" val="1199957739"/>
                  </a:ext>
                </a:extLst>
              </a:tr>
              <a:tr h="370840">
                <a:tc>
                  <a:txBody>
                    <a:bodyPr/>
                    <a:lstStyle/>
                    <a:p>
                      <a:r>
                        <a:rPr lang="en-US" altLang="zh-CN" dirty="0">
                          <a:latin typeface="Consolas" panose="020B0609020204030204" pitchFamily="49" charset="0"/>
                        </a:rPr>
                        <a:t>pass</a:t>
                      </a:r>
                      <a:endParaRPr lang="zh-CN" altLang="en-US" dirty="0">
                        <a:latin typeface="Consolas" panose="020B0609020204030204" pitchFamily="49" charset="0"/>
                      </a:endParaRPr>
                    </a:p>
                  </a:txBody>
                  <a:tcPr/>
                </a:tc>
                <a:tc>
                  <a:txBody>
                    <a:bodyPr/>
                    <a:lstStyle/>
                    <a:p>
                      <a:r>
                        <a:rPr lang="zh-CN" altLang="en-US" dirty="0"/>
                        <a:t>表示一条空语句</a:t>
                      </a:r>
                    </a:p>
                  </a:txBody>
                  <a:tcPr/>
                </a:tc>
                <a:extLst>
                  <a:ext uri="{0D108BD9-81ED-4DB2-BD59-A6C34878D82A}">
                    <a16:rowId xmlns:a16="http://schemas.microsoft.com/office/drawing/2014/main" val="73280547"/>
                  </a:ext>
                </a:extLst>
              </a:tr>
            </a:tbl>
          </a:graphicData>
        </a:graphic>
      </p:graphicFrame>
    </p:spTree>
    <p:extLst>
      <p:ext uri="{BB962C8B-B14F-4D97-AF65-F5344CB8AC3E}">
        <p14:creationId xmlns:p14="http://schemas.microsoft.com/office/powerpoint/2010/main" val="35694010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2706753" y="2228653"/>
            <a:ext cx="3168352" cy="2700075"/>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994741" y="2457117"/>
            <a:ext cx="2592376" cy="2554545"/>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sz="16000" dirty="0">
                <a:solidFill>
                  <a:srgbClr val="354A5D"/>
                </a:solidFill>
                <a:latin typeface="微软雅黑" panose="020B0503020204020204" pitchFamily="34" charset="-122"/>
                <a:ea typeface="微软雅黑" panose="020B0503020204020204" pitchFamily="34" charset="-122"/>
              </a:rPr>
              <a:t>06</a:t>
            </a:r>
            <a:endParaRPr lang="zh-CN" altLang="en-US" sz="16000" dirty="0">
              <a:solidFill>
                <a:srgbClr val="354A5D"/>
              </a:solidFill>
              <a:latin typeface="微软雅黑" panose="020B0503020204020204" pitchFamily="34" charset="-122"/>
              <a:ea typeface="微软雅黑" panose="020B0503020204020204" pitchFamily="34" charset="-122"/>
            </a:endParaRPr>
          </a:p>
        </p:txBody>
      </p:sp>
      <p:sp>
        <p:nvSpPr>
          <p:cNvPr id="21" name="TextBox 8"/>
          <p:cNvSpPr txBox="1"/>
          <p:nvPr/>
        </p:nvSpPr>
        <p:spPr>
          <a:xfrm>
            <a:off x="5615950" y="2550362"/>
            <a:ext cx="2031325" cy="1200329"/>
          </a:xfrm>
          <a:prstGeom prst="rect">
            <a:avLst/>
          </a:prstGeom>
          <a:noFill/>
        </p:spPr>
        <p:txBody>
          <a:bodyPr wrap="none" rtlCol="0">
            <a:spAutoFit/>
          </a:bodyPr>
          <a:lstStyle/>
          <a:p>
            <a:r>
              <a:rPr lang="zh-CN" altLang="en-US" sz="72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函数</a:t>
            </a:r>
          </a:p>
        </p:txBody>
      </p:sp>
      <p:cxnSp>
        <p:nvCxnSpPr>
          <p:cNvPr id="22" name="直接连接符 21"/>
          <p:cNvCxnSpPr/>
          <p:nvPr/>
        </p:nvCxnSpPr>
        <p:spPr>
          <a:xfrm>
            <a:off x="5536918" y="3768520"/>
            <a:ext cx="4111477"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096004" y="3894512"/>
            <a:ext cx="1474915" cy="379656"/>
            <a:chOff x="1694389" y="3210530"/>
            <a:chExt cx="1106186" cy="284742"/>
          </a:xfrm>
        </p:grpSpPr>
        <p:sp>
          <p:nvSpPr>
            <p:cNvPr id="24" name="矩形 23"/>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5" name="TextBox 14"/>
            <p:cNvSpPr txBox="1"/>
            <p:nvPr/>
          </p:nvSpPr>
          <p:spPr>
            <a:xfrm>
              <a:off x="1766397" y="3210530"/>
              <a:ext cx="1034178"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自定义函数</a:t>
              </a:r>
            </a:p>
          </p:txBody>
        </p:sp>
      </p:grpSp>
      <p:grpSp>
        <p:nvGrpSpPr>
          <p:cNvPr id="26" name="组合 25"/>
          <p:cNvGrpSpPr/>
          <p:nvPr/>
        </p:nvGrpSpPr>
        <p:grpSpPr>
          <a:xfrm>
            <a:off x="7964593" y="3894512"/>
            <a:ext cx="1236066" cy="379656"/>
            <a:chOff x="1694389" y="3537387"/>
            <a:chExt cx="927051" cy="284742"/>
          </a:xfrm>
        </p:grpSpPr>
        <p:sp>
          <p:nvSpPr>
            <p:cNvPr id="27" name="矩形 26"/>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1766397" y="3537387"/>
              <a:ext cx="855043"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匿名函数</a:t>
              </a:r>
            </a:p>
          </p:txBody>
        </p:sp>
      </p:grpSp>
      <p:sp>
        <p:nvSpPr>
          <p:cNvPr id="35" name="等腰三角形 34"/>
          <p:cNvSpPr/>
          <p:nvPr/>
        </p:nvSpPr>
        <p:spPr>
          <a:xfrm rot="18035669">
            <a:off x="3177282" y="1709807"/>
            <a:ext cx="480053" cy="413839"/>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21283757">
            <a:off x="2625234" y="1996737"/>
            <a:ext cx="255927" cy="220627"/>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7" name="等腰三角形 36"/>
          <p:cNvSpPr/>
          <p:nvPr/>
        </p:nvSpPr>
        <p:spPr>
          <a:xfrm rot="15968008">
            <a:off x="2217583" y="2518208"/>
            <a:ext cx="405799" cy="303136"/>
          </a:xfrm>
          <a:prstGeom prst="triangle">
            <a:avLst/>
          </a:prstGeom>
          <a:solidFill>
            <a:srgbClr val="35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3DC2D5A-5337-4193-A495-5A66513AB573}"/>
              </a:ext>
            </a:extLst>
          </p:cNvPr>
          <p:cNvGrpSpPr/>
          <p:nvPr/>
        </p:nvGrpSpPr>
        <p:grpSpPr>
          <a:xfrm>
            <a:off x="9596674" y="3894512"/>
            <a:ext cx="1236067" cy="379656"/>
            <a:chOff x="1694389" y="4211992"/>
            <a:chExt cx="927050" cy="284742"/>
          </a:xfrm>
        </p:grpSpPr>
        <p:sp>
          <p:nvSpPr>
            <p:cNvPr id="39" name="矩形 38">
              <a:extLst>
                <a:ext uri="{FF2B5EF4-FFF2-40B4-BE49-F238E27FC236}">
                  <a16:creationId xmlns:a16="http://schemas.microsoft.com/office/drawing/2014/main" id="{9041302A-9E48-4721-88D3-8B317D2DC2A2}"/>
                </a:ext>
              </a:extLst>
            </p:cNvPr>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40" name="TextBox 23">
              <a:extLst>
                <a:ext uri="{FF2B5EF4-FFF2-40B4-BE49-F238E27FC236}">
                  <a16:creationId xmlns:a16="http://schemas.microsoft.com/office/drawing/2014/main" id="{37E5864D-5DC1-4175-AE7A-D9D2FE0A48A4}"/>
                </a:ext>
              </a:extLst>
            </p:cNvPr>
            <p:cNvSpPr txBox="1"/>
            <p:nvPr/>
          </p:nvSpPr>
          <p:spPr>
            <a:xfrm>
              <a:off x="1766397" y="4211992"/>
              <a:ext cx="855042" cy="284742"/>
            </a:xfrm>
            <a:prstGeom prst="rect">
              <a:avLst/>
            </a:prstGeom>
            <a:noFill/>
          </p:spPr>
          <p:txBody>
            <a:bodyPr wrap="none" rtlCol="0">
              <a:spAutoFit/>
            </a:bodyPr>
            <a:lstStyle/>
            <a:p>
              <a:r>
                <a:rPr lang="zh-CN" altLang="en-US" sz="1867"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内置函数</a:t>
              </a:r>
            </a:p>
          </p:txBody>
        </p:sp>
      </p:grpSp>
    </p:spTree>
    <p:extLst>
      <p:ext uri="{BB962C8B-B14F-4D97-AF65-F5344CB8AC3E}">
        <p14:creationId xmlns:p14="http://schemas.microsoft.com/office/powerpoint/2010/main" val="37939348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ppt_h*1.125000"/>
                                          </p:val>
                                        </p:tav>
                                        <p:tav tm="100000">
                                          <p:val>
                                            <p:strVal val="#ppt_y"/>
                                          </p:val>
                                        </p:tav>
                                      </p:tavLst>
                                    </p:anim>
                                    <p:animEffect transition="in" filter="wipe(down)">
                                      <p:cBhvr>
                                        <p:cTn id="16" dur="500"/>
                                        <p:tgtEl>
                                          <p:spTgt spid="21"/>
                                        </p:tgtEl>
                                      </p:cBhvr>
                                    </p:animEffect>
                                  </p:childTnLst>
                                </p:cTn>
                              </p:par>
                              <p:par>
                                <p:cTn id="17" presetID="42" presetClass="entr" presetSubtype="0" fill="hold" nodeType="withEffect">
                                  <p:stCondLst>
                                    <p:cond delay="2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2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anim calcmode="lin" valueType="num">
                                      <p:cBhvr>
                                        <p:cTn id="30" dur="500" fill="hold"/>
                                        <p:tgtEl>
                                          <p:spTgt spid="38"/>
                                        </p:tgtEl>
                                        <p:attrNameLst>
                                          <p:attrName>ppt_x</p:attrName>
                                        </p:attrNameLst>
                                      </p:cBhvr>
                                      <p:tavLst>
                                        <p:tav tm="0">
                                          <p:val>
                                            <p:strVal val="#ppt_x"/>
                                          </p:val>
                                        </p:tav>
                                        <p:tav tm="100000">
                                          <p:val>
                                            <p:strVal val="#ppt_x"/>
                                          </p:val>
                                        </p:tav>
                                      </p:tavLst>
                                    </p:anim>
                                    <p:anim calcmode="lin" valueType="num">
                                      <p:cBhvr>
                                        <p:cTn id="31" dur="500" fill="hold"/>
                                        <p:tgtEl>
                                          <p:spTgt spid="38"/>
                                        </p:tgtEl>
                                        <p:attrNameLst>
                                          <p:attrName>ppt_y</p:attrName>
                                        </p:attrNameLst>
                                      </p:cBhvr>
                                      <p:tavLst>
                                        <p:tav tm="0">
                                          <p:val>
                                            <p:strVal val="#ppt_y+.1"/>
                                          </p:val>
                                        </p:tav>
                                        <p:tav tm="100000">
                                          <p:val>
                                            <p:strVal val="#ppt_y"/>
                                          </p:val>
                                        </p:tav>
                                      </p:tavLst>
                                    </p:anim>
                                  </p:childTnLst>
                                </p:cTn>
                              </p:par>
                            </p:childTnLst>
                          </p:cTn>
                        </p:par>
                        <p:par>
                          <p:cTn id="32" fill="hold">
                            <p:stCondLst>
                              <p:cond delay="1700"/>
                            </p:stCondLst>
                            <p:childTnLst>
                              <p:par>
                                <p:cTn id="33" presetID="2" presetClass="entr" presetSubtype="9"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100" fill="hold"/>
                                        <p:tgtEl>
                                          <p:spTgt spid="35"/>
                                        </p:tgtEl>
                                        <p:attrNameLst>
                                          <p:attrName>ppt_x</p:attrName>
                                        </p:attrNameLst>
                                      </p:cBhvr>
                                      <p:tavLst>
                                        <p:tav tm="0">
                                          <p:val>
                                            <p:strVal val="0-#ppt_w/2"/>
                                          </p:val>
                                        </p:tav>
                                        <p:tav tm="100000">
                                          <p:val>
                                            <p:strVal val="#ppt_x"/>
                                          </p:val>
                                        </p:tav>
                                      </p:tavLst>
                                    </p:anim>
                                    <p:anim calcmode="lin" valueType="num">
                                      <p:cBhvr additive="base">
                                        <p:cTn id="36" dur="1100" fill="hold"/>
                                        <p:tgtEl>
                                          <p:spTgt spid="35"/>
                                        </p:tgtEl>
                                        <p:attrNameLst>
                                          <p:attrName>ppt_y</p:attrName>
                                        </p:attrNameLst>
                                      </p:cBhvr>
                                      <p:tavLst>
                                        <p:tav tm="0">
                                          <p:val>
                                            <p:strVal val="0-#ppt_h/2"/>
                                          </p:val>
                                        </p:tav>
                                        <p:tav tm="100000">
                                          <p:val>
                                            <p:strVal val="#ppt_y"/>
                                          </p:val>
                                        </p:tav>
                                      </p:tavLst>
                                    </p:anim>
                                  </p:childTnLst>
                                </p:cTn>
                              </p:par>
                              <p:par>
                                <p:cTn id="37" presetID="8" presetClass="emph" presetSubtype="0" fill="hold" grpId="1" nodeType="withEffect">
                                  <p:stCondLst>
                                    <p:cond delay="0"/>
                                  </p:stCondLst>
                                  <p:childTnLst>
                                    <p:animRot by="21600000">
                                      <p:cBhvr>
                                        <p:cTn id="38" dur="1100" fill="hold"/>
                                        <p:tgtEl>
                                          <p:spTgt spid="35"/>
                                        </p:tgtEl>
                                        <p:attrNameLst>
                                          <p:attrName>r</p:attrName>
                                        </p:attrNameLst>
                                      </p:cBhvr>
                                    </p:animRot>
                                  </p:childTnLst>
                                </p:cTn>
                              </p:par>
                              <p:par>
                                <p:cTn id="39" presetID="2" presetClass="entr" presetSubtype="9" fill="hold" grpId="0" nodeType="withEffect">
                                  <p:stCondLst>
                                    <p:cond delay="60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100" fill="hold"/>
                                        <p:tgtEl>
                                          <p:spTgt spid="36"/>
                                        </p:tgtEl>
                                        <p:attrNameLst>
                                          <p:attrName>ppt_x</p:attrName>
                                        </p:attrNameLst>
                                      </p:cBhvr>
                                      <p:tavLst>
                                        <p:tav tm="0">
                                          <p:val>
                                            <p:strVal val="0-#ppt_w/2"/>
                                          </p:val>
                                        </p:tav>
                                        <p:tav tm="100000">
                                          <p:val>
                                            <p:strVal val="#ppt_x"/>
                                          </p:val>
                                        </p:tav>
                                      </p:tavLst>
                                    </p:anim>
                                    <p:anim calcmode="lin" valueType="num">
                                      <p:cBhvr additive="base">
                                        <p:cTn id="42" dur="1100" fill="hold"/>
                                        <p:tgtEl>
                                          <p:spTgt spid="36"/>
                                        </p:tgtEl>
                                        <p:attrNameLst>
                                          <p:attrName>ppt_y</p:attrName>
                                        </p:attrNameLst>
                                      </p:cBhvr>
                                      <p:tavLst>
                                        <p:tav tm="0">
                                          <p:val>
                                            <p:strVal val="0-#ppt_h/2"/>
                                          </p:val>
                                        </p:tav>
                                        <p:tav tm="100000">
                                          <p:val>
                                            <p:strVal val="#ppt_y"/>
                                          </p:val>
                                        </p:tav>
                                      </p:tavLst>
                                    </p:anim>
                                  </p:childTnLst>
                                </p:cTn>
                              </p:par>
                              <p:par>
                                <p:cTn id="43" presetID="8" presetClass="emph" presetSubtype="0" fill="hold" grpId="1" nodeType="withEffect">
                                  <p:stCondLst>
                                    <p:cond delay="600"/>
                                  </p:stCondLst>
                                  <p:childTnLst>
                                    <p:animRot by="21600000">
                                      <p:cBhvr>
                                        <p:cTn id="44" dur="1100" fill="hold"/>
                                        <p:tgtEl>
                                          <p:spTgt spid="36"/>
                                        </p:tgtEl>
                                        <p:attrNameLst>
                                          <p:attrName>r</p:attrName>
                                        </p:attrNameLst>
                                      </p:cBhvr>
                                    </p:animRot>
                                  </p:childTnLst>
                                </p:cTn>
                              </p:par>
                              <p:par>
                                <p:cTn id="45" presetID="2" presetClass="entr" presetSubtype="9" fill="hold" grpId="0" nodeType="withEffect">
                                  <p:stCondLst>
                                    <p:cond delay="120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1100" fill="hold"/>
                                        <p:tgtEl>
                                          <p:spTgt spid="37"/>
                                        </p:tgtEl>
                                        <p:attrNameLst>
                                          <p:attrName>ppt_x</p:attrName>
                                        </p:attrNameLst>
                                      </p:cBhvr>
                                      <p:tavLst>
                                        <p:tav tm="0">
                                          <p:val>
                                            <p:strVal val="0-#ppt_w/2"/>
                                          </p:val>
                                        </p:tav>
                                        <p:tav tm="100000">
                                          <p:val>
                                            <p:strVal val="#ppt_x"/>
                                          </p:val>
                                        </p:tav>
                                      </p:tavLst>
                                    </p:anim>
                                    <p:anim calcmode="lin" valueType="num">
                                      <p:cBhvr additive="base">
                                        <p:cTn id="48" dur="1100" fill="hold"/>
                                        <p:tgtEl>
                                          <p:spTgt spid="37"/>
                                        </p:tgtEl>
                                        <p:attrNameLst>
                                          <p:attrName>ppt_y</p:attrName>
                                        </p:attrNameLst>
                                      </p:cBhvr>
                                      <p:tavLst>
                                        <p:tav tm="0">
                                          <p:val>
                                            <p:strVal val="0-#ppt_h/2"/>
                                          </p:val>
                                        </p:tav>
                                        <p:tav tm="100000">
                                          <p:val>
                                            <p:strVal val="#ppt_y"/>
                                          </p:val>
                                        </p:tav>
                                      </p:tavLst>
                                    </p:anim>
                                  </p:childTnLst>
                                </p:cTn>
                              </p:par>
                              <p:par>
                                <p:cTn id="49" presetID="8" presetClass="emph" presetSubtype="0" fill="hold" grpId="1" nodeType="withEffect">
                                  <p:stCondLst>
                                    <p:cond delay="1200"/>
                                  </p:stCondLst>
                                  <p:childTnLst>
                                    <p:animRot by="21600000">
                                      <p:cBhvr>
                                        <p:cTn id="50" dur="1100" fill="hold"/>
                                        <p:tgtEl>
                                          <p:spTgt spid="37"/>
                                        </p:tgtEl>
                                        <p:attrNameLst>
                                          <p:attrName>r</p:attrName>
                                        </p:attrNameLst>
                                      </p:cBhvr>
                                    </p:animRot>
                                  </p:childTnLst>
                                </p:cTn>
                              </p:par>
                              <p:par>
                                <p:cTn id="51" presetID="2" presetClass="entr" presetSubtype="9" fill="hold" grpId="0" nodeType="withEffect">
                                  <p:stCondLst>
                                    <p:cond delay="60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1100" fill="hold"/>
                                        <p:tgtEl>
                                          <p:spTgt spid="19"/>
                                        </p:tgtEl>
                                        <p:attrNameLst>
                                          <p:attrName>ppt_x</p:attrName>
                                        </p:attrNameLst>
                                      </p:cBhvr>
                                      <p:tavLst>
                                        <p:tav tm="0">
                                          <p:val>
                                            <p:strVal val="0-#ppt_w/2"/>
                                          </p:val>
                                        </p:tav>
                                        <p:tav tm="100000">
                                          <p:val>
                                            <p:strVal val="#ppt_x"/>
                                          </p:val>
                                        </p:tav>
                                      </p:tavLst>
                                    </p:anim>
                                    <p:anim calcmode="lin" valueType="num">
                                      <p:cBhvr additive="base">
                                        <p:cTn id="54" dur="1100" fill="hold"/>
                                        <p:tgtEl>
                                          <p:spTgt spid="19"/>
                                        </p:tgtEl>
                                        <p:attrNameLst>
                                          <p:attrName>ppt_y</p:attrName>
                                        </p:attrNameLst>
                                      </p:cBhvr>
                                      <p:tavLst>
                                        <p:tav tm="0">
                                          <p:val>
                                            <p:strVal val="0-#ppt_h/2"/>
                                          </p:val>
                                        </p:tav>
                                        <p:tav tm="100000">
                                          <p:val>
                                            <p:strVal val="#ppt_y"/>
                                          </p:val>
                                        </p:tav>
                                      </p:tavLst>
                                    </p:anim>
                                  </p:childTnLst>
                                </p:cTn>
                              </p:par>
                              <p:par>
                                <p:cTn id="55" presetID="8" presetClass="emph" presetSubtype="0" fill="hold" grpId="1" nodeType="withEffect">
                                  <p:stCondLst>
                                    <p:cond delay="700"/>
                                  </p:stCondLst>
                                  <p:childTnLst>
                                    <p:animRot by="21600000">
                                      <p:cBhvr>
                                        <p:cTn id="56" dur="11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1" grpId="0"/>
      <p:bldP spid="35" grpId="0" animBg="1"/>
      <p:bldP spid="35" grpId="1" animBg="1"/>
      <p:bldP spid="36" grpId="0" animBg="1"/>
      <p:bldP spid="36" grpId="1" animBg="1"/>
      <p:bldP spid="37" grpId="0" animBg="1"/>
      <p:bldP spid="37"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6.0 </a:t>
            </a:r>
            <a:r>
              <a:rPr lang="zh-CN" altLang="en-US" b="1" dirty="0">
                <a:solidFill>
                  <a:srgbClr val="354A5D"/>
                </a:solidFill>
                <a:latin typeface="微软雅黑" panose="020B0503020204020204" pitchFamily="34" charset="-122"/>
                <a:ea typeface="微软雅黑" panose="020B0503020204020204" pitchFamily="34" charset="-122"/>
              </a:rPr>
              <a:t>自定义函数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142295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函数是组织好的，可重复使用的，用来实现单一，或相关联功能的代码段。</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函数能提高代码的利用率。可以自己创建函数，这被叫做用户自定义函数。</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例如：</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3CD07ED-869B-4CB2-8B39-0B3A6A9A5161}"/>
              </a:ext>
            </a:extLst>
          </p:cNvPr>
          <p:cNvSpPr>
            <a:spLocks noChangeArrowheads="1"/>
          </p:cNvSpPr>
          <p:nvPr/>
        </p:nvSpPr>
        <p:spPr bwMode="auto">
          <a:xfrm>
            <a:off x="1199456" y="3658282"/>
            <a:ext cx="10040045" cy="276768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这是一个求阶乘的自定义函数</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CC7832"/>
                </a:solidFill>
                <a:effectLst/>
                <a:latin typeface="Consolas" panose="020B0609020204030204" pitchFamily="49" charset="0"/>
              </a:rPr>
              <a:t>def </a:t>
            </a:r>
            <a:r>
              <a:rPr kumimoji="0" lang="zh-CN" altLang="zh-CN" sz="2000" b="0" i="0" u="none" strike="noStrike" cap="none" normalizeH="0" baseline="0" dirty="0">
                <a:ln>
                  <a:noFill/>
                </a:ln>
                <a:solidFill>
                  <a:srgbClr val="FFC66D"/>
                </a:solidFill>
                <a:effectLst/>
                <a:latin typeface="Consolas" panose="020B0609020204030204" pitchFamily="49" charset="0"/>
              </a:rPr>
              <a:t>factorial</a:t>
            </a:r>
            <a:r>
              <a:rPr kumimoji="0" lang="zh-CN" altLang="zh-CN" sz="2000" b="0" i="0" u="none" strike="noStrike" cap="none" normalizeH="0" baseline="0" dirty="0">
                <a:ln>
                  <a:noFill/>
                </a:ln>
                <a:solidFill>
                  <a:srgbClr val="A9B7C6"/>
                </a:solidFill>
                <a:effectLst/>
                <a:latin typeface="Consolas" panose="020B0609020204030204" pitchFamily="49" charset="0"/>
              </a:rPr>
              <a:t>(n):</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CC7832"/>
                </a:solidFill>
                <a:effectLst/>
                <a:latin typeface="Consolas" panose="020B0609020204030204" pitchFamily="49" charset="0"/>
              </a:rPr>
              <a:t>if </a:t>
            </a:r>
            <a:r>
              <a:rPr kumimoji="0" lang="zh-CN" altLang="zh-CN" sz="2000" b="0" i="0" u="none" strike="noStrike" cap="none" normalizeH="0" baseline="0" dirty="0">
                <a:ln>
                  <a:noFill/>
                </a:ln>
                <a:solidFill>
                  <a:srgbClr val="A9B7C6"/>
                </a:solidFill>
                <a:effectLst/>
                <a:latin typeface="Consolas" panose="020B0609020204030204" pitchFamily="49" charset="0"/>
              </a:rPr>
              <a:t>n &lt; </a:t>
            </a:r>
            <a:r>
              <a:rPr kumimoji="0" lang="zh-CN" altLang="zh-CN" sz="2000" b="0" i="0" u="none" strike="noStrike" cap="none" normalizeH="0" baseline="0" dirty="0">
                <a:ln>
                  <a:noFill/>
                </a:ln>
                <a:solidFill>
                  <a:srgbClr val="6897BB"/>
                </a:solidFill>
                <a:effectLst/>
                <a:latin typeface="Consolas" panose="020B0609020204030204" pitchFamily="49" charset="0"/>
              </a:rPr>
              <a:t>1 </a:t>
            </a:r>
            <a:r>
              <a:rPr kumimoji="0" lang="zh-CN" altLang="zh-CN" sz="2000" b="0" i="0" u="none" strike="noStrike" cap="none" normalizeH="0" baseline="0" dirty="0">
                <a:ln>
                  <a:noFill/>
                </a:ln>
                <a:solidFill>
                  <a:srgbClr val="CC7832"/>
                </a:solidFill>
                <a:effectLst/>
                <a:latin typeface="Consolas" panose="020B0609020204030204" pitchFamily="49" charset="0"/>
              </a:rPr>
              <a:t>or not </a:t>
            </a:r>
            <a:r>
              <a:rPr kumimoji="0" lang="zh-CN" altLang="zh-CN" sz="2000" b="0" i="0" u="none" strike="noStrike" cap="none" normalizeH="0" baseline="0" dirty="0">
                <a:ln>
                  <a:noFill/>
                </a:ln>
                <a:solidFill>
                  <a:srgbClr val="8888C6"/>
                </a:solidFill>
                <a:effectLst/>
                <a:latin typeface="Consolas" panose="020B0609020204030204" pitchFamily="49" charset="0"/>
              </a:rPr>
              <a:t>isinstance</a:t>
            </a:r>
            <a:r>
              <a:rPr kumimoji="0" lang="zh-CN" altLang="zh-CN" sz="2000" b="0" i="0" u="none" strike="noStrike" cap="none" normalizeH="0" baseline="0" dirty="0">
                <a:ln>
                  <a:noFill/>
                </a:ln>
                <a:solidFill>
                  <a:srgbClr val="A9B7C6"/>
                </a:solidFill>
                <a:effectLst/>
                <a:latin typeface="Consolas" panose="020B0609020204030204" pitchFamily="49" charset="0"/>
              </a:rPr>
              <a:t>(n</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8888C6"/>
                </a:solidFill>
                <a:effectLst/>
                <a:latin typeface="Consolas" panose="020B0609020204030204" pitchFamily="49" charset="0"/>
              </a:rPr>
              <a:t>int</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CC7832"/>
                </a:solidFill>
                <a:effectLst/>
                <a:latin typeface="Consolas" panose="020B0609020204030204" pitchFamily="49" charset="0"/>
              </a:rPr>
              <a:t>return </a:t>
            </a:r>
            <a:r>
              <a:rPr kumimoji="0" lang="en-US" altLang="zh-CN" sz="2000" b="0" i="0" u="none" strike="noStrike" cap="none" normalizeH="0" baseline="0" dirty="0">
                <a:ln>
                  <a:noFill/>
                </a:ln>
                <a:solidFill>
                  <a:srgbClr val="6897BB"/>
                </a:solidFill>
                <a:effectLst/>
                <a:latin typeface="Consolas" panose="020B0609020204030204" pitchFamily="49" charset="0"/>
              </a:rPr>
              <a:t>-1</a:t>
            </a:r>
            <a:br>
              <a:rPr kumimoji="0" lang="zh-CN" altLang="zh-CN" sz="2000" b="0" i="0" u="none" strike="noStrike" cap="none" normalizeH="0" baseline="0" dirty="0">
                <a:ln>
                  <a:noFill/>
                </a:ln>
                <a:solidFill>
                  <a:srgbClr val="6897BB"/>
                </a:solidFill>
                <a:effectLst/>
                <a:latin typeface="Consolas" panose="020B0609020204030204" pitchFamily="49" charset="0"/>
              </a:rPr>
            </a:br>
            <a:r>
              <a:rPr kumimoji="0" lang="zh-CN" altLang="zh-CN" sz="2000" b="0" i="0" u="none" strike="noStrike" cap="none" normalizeH="0" baseline="0" dirty="0">
                <a:ln>
                  <a:noFill/>
                </a:ln>
                <a:solidFill>
                  <a:srgbClr val="6897BB"/>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result = </a:t>
            </a:r>
            <a:r>
              <a:rPr kumimoji="0" lang="zh-CN" altLang="zh-CN" sz="2000" b="0" i="0" u="none" strike="noStrike" cap="none" normalizeH="0" baseline="0" dirty="0">
                <a:ln>
                  <a:noFill/>
                </a:ln>
                <a:solidFill>
                  <a:srgbClr val="6897BB"/>
                </a:solidFill>
                <a:effectLst/>
                <a:latin typeface="Consolas" panose="020B0609020204030204" pitchFamily="49" charset="0"/>
              </a:rPr>
              <a:t>1</a:t>
            </a:r>
            <a:br>
              <a:rPr kumimoji="0" lang="zh-CN" altLang="zh-CN" sz="2000" b="0" i="0" u="none" strike="noStrike" cap="none" normalizeH="0" baseline="0" dirty="0">
                <a:ln>
                  <a:noFill/>
                </a:ln>
                <a:solidFill>
                  <a:srgbClr val="6897BB"/>
                </a:solidFill>
                <a:effectLst/>
                <a:latin typeface="Consolas" panose="020B0609020204030204" pitchFamily="49" charset="0"/>
              </a:rPr>
            </a:br>
            <a:r>
              <a:rPr kumimoji="0" lang="zh-CN" altLang="zh-CN" sz="2000" b="0" i="0" u="none" strike="noStrike" cap="none" normalizeH="0" baseline="0" dirty="0">
                <a:ln>
                  <a:noFill/>
                </a:ln>
                <a:solidFill>
                  <a:srgbClr val="6897BB"/>
                </a:solidFill>
                <a:effectLst/>
                <a:latin typeface="Consolas" panose="020B0609020204030204" pitchFamily="49" charset="0"/>
              </a:rPr>
              <a:t>    </a:t>
            </a:r>
            <a:r>
              <a:rPr kumimoji="0" lang="zh-CN" altLang="zh-CN" sz="2000" b="0" i="0" u="none" strike="noStrike" cap="none" normalizeH="0" baseline="0" dirty="0">
                <a:ln>
                  <a:noFill/>
                </a:ln>
                <a:solidFill>
                  <a:srgbClr val="CC7832"/>
                </a:solidFill>
                <a:effectLst/>
                <a:latin typeface="Consolas" panose="020B0609020204030204" pitchFamily="49" charset="0"/>
              </a:rPr>
              <a:t>for </a:t>
            </a:r>
            <a:r>
              <a:rPr kumimoji="0" lang="zh-CN" altLang="zh-CN" sz="2000" b="0" i="0" u="none" strike="noStrike" cap="none" normalizeH="0" baseline="0" dirty="0">
                <a:ln>
                  <a:noFill/>
                </a:ln>
                <a:solidFill>
                  <a:srgbClr val="A9B7C6"/>
                </a:solidFill>
                <a:effectLst/>
                <a:latin typeface="Consolas" panose="020B0609020204030204" pitchFamily="49" charset="0"/>
              </a:rPr>
              <a:t>i </a:t>
            </a:r>
            <a:r>
              <a:rPr kumimoji="0" lang="zh-CN" altLang="zh-CN" sz="2000" b="0" i="0" u="none" strike="noStrike" cap="none" normalizeH="0" baseline="0" dirty="0">
                <a:ln>
                  <a:noFill/>
                </a:ln>
                <a:solidFill>
                  <a:srgbClr val="CC7832"/>
                </a:solidFill>
                <a:effectLst/>
                <a:latin typeface="Consolas" panose="020B0609020204030204" pitchFamily="49" charset="0"/>
              </a:rPr>
              <a:t>in </a:t>
            </a:r>
            <a:r>
              <a:rPr kumimoji="0" lang="zh-CN" altLang="zh-CN" sz="2000" b="0" i="0" u="none" strike="noStrike" cap="none" normalizeH="0" baseline="0" dirty="0">
                <a:ln>
                  <a:noFill/>
                </a:ln>
                <a:solidFill>
                  <a:srgbClr val="8888C6"/>
                </a:solidFill>
                <a:effectLst/>
                <a:latin typeface="Consolas" panose="020B0609020204030204" pitchFamily="49" charset="0"/>
              </a:rPr>
              <a:t>range</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n +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result *= i</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zh-CN" sz="2000" b="0" i="0" u="none" strike="noStrike" cap="none" normalizeH="0" baseline="0" dirty="0">
                <a:ln>
                  <a:noFill/>
                </a:ln>
                <a:solidFill>
                  <a:srgbClr val="CC7832"/>
                </a:solidFill>
                <a:effectLst/>
                <a:latin typeface="Consolas" panose="020B0609020204030204" pitchFamily="49" charset="0"/>
              </a:rPr>
              <a:t>return </a:t>
            </a:r>
            <a:r>
              <a:rPr kumimoji="0" lang="zh-CN" altLang="zh-CN" sz="2000" b="0" i="0" u="none" strike="noStrike" cap="none" normalizeH="0" baseline="0" dirty="0">
                <a:ln>
                  <a:noFill/>
                </a:ln>
                <a:solidFill>
                  <a:srgbClr val="A9B7C6"/>
                </a:solidFill>
                <a:effectLst/>
                <a:latin typeface="Consolas" panose="020B0609020204030204" pitchFamily="49" charset="0"/>
              </a:rPr>
              <a:t>result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691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6.0.0 </a:t>
            </a:r>
            <a:r>
              <a:rPr lang="zh-CN" altLang="en-US" b="1" dirty="0">
                <a:solidFill>
                  <a:srgbClr val="354A5D"/>
                </a:solidFill>
                <a:latin typeface="微软雅黑" panose="020B0503020204020204" pitchFamily="34" charset="-122"/>
                <a:ea typeface="微软雅黑" panose="020B0503020204020204" pitchFamily="34" charset="-122"/>
              </a:rPr>
              <a:t>自定义函数定义规则</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2807948"/>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签名：自定义函数代码块以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def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关键词开头，后接函数标识符名称和圆括号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参数：圆括号之间参数用逗号隔开。</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注释：函数的第一行语句可以选择性地使用文档注释用于存放函数说明。</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函数体：函数体以冒号起始，并且缩进。</a:t>
            </a: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返回值：</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return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表达式</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结束函数，选择性地返回一个值给调用方。不带表达式的</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return</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相当于返回 </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None</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6" name="Rectangle 2">
            <a:extLst>
              <a:ext uri="{FF2B5EF4-FFF2-40B4-BE49-F238E27FC236}">
                <a16:creationId xmlns:a16="http://schemas.microsoft.com/office/drawing/2014/main" id="{44063637-8B8A-4B19-A210-AD87E9060B2C}"/>
              </a:ext>
            </a:extLst>
          </p:cNvPr>
          <p:cNvSpPr>
            <a:spLocks noChangeArrowheads="1"/>
          </p:cNvSpPr>
          <p:nvPr/>
        </p:nvSpPr>
        <p:spPr bwMode="auto">
          <a:xfrm>
            <a:off x="1199455" y="4992598"/>
            <a:ext cx="10040045" cy="13086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 </a:t>
            </a:r>
            <a:r>
              <a:rPr lang="zh-CN" altLang="en-US" sz="2000" dirty="0">
                <a:solidFill>
                  <a:srgbClr val="808080"/>
                </a:solidFill>
                <a:latin typeface="Adobe 仿宋 Std R" panose="02020400000000000000" pitchFamily="18" charset="-122"/>
                <a:ea typeface="Adobe 仿宋 Std R" panose="02020400000000000000" pitchFamily="18" charset="-122"/>
              </a:rPr>
              <a:t>一般语法</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zh-CN" sz="2000" b="0" i="0" u="none" strike="noStrike" cap="none" normalizeH="0" baseline="0" dirty="0">
                <a:ln>
                  <a:noFill/>
                </a:ln>
                <a:solidFill>
                  <a:srgbClr val="CC7832"/>
                </a:solidFill>
                <a:effectLst/>
                <a:latin typeface="Consolas" panose="020B0609020204030204" pitchFamily="49" charset="0"/>
              </a:rPr>
              <a:t>def </a:t>
            </a:r>
            <a:r>
              <a:rPr kumimoji="0" lang="zh-CN" altLang="en-US" sz="2000" b="0" i="0" u="none" strike="noStrike" cap="none" normalizeH="0" baseline="0" dirty="0">
                <a:ln>
                  <a:noFill/>
                </a:ln>
                <a:solidFill>
                  <a:srgbClr val="FFC66D"/>
                </a:solidFill>
                <a:effectLst/>
                <a:latin typeface="Consolas" panose="020B0609020204030204" pitchFamily="49" charset="0"/>
              </a:rPr>
              <a:t>函数名称</a:t>
            </a:r>
            <a:r>
              <a:rPr kumimoji="0" lang="zh-CN" altLang="zh-CN" sz="2000" b="0" i="0" u="none" strike="noStrike" cap="none" normalizeH="0" baseline="0" dirty="0">
                <a:ln>
                  <a:noFill/>
                </a:ln>
                <a:solidFill>
                  <a:srgbClr val="A9B7C6"/>
                </a:solidFill>
                <a:effectLst/>
                <a:latin typeface="Consolas" panose="020B0609020204030204" pitchFamily="49" charset="0"/>
              </a:rPr>
              <a:t>(</a:t>
            </a:r>
            <a:r>
              <a:rPr lang="en-US" altLang="zh-CN" sz="2000" dirty="0">
                <a:solidFill>
                  <a:srgbClr val="A9B7C6"/>
                </a:solidFill>
                <a:latin typeface="Consolas" panose="020B0609020204030204" pitchFamily="49" charset="0"/>
              </a:rPr>
              <a:t>[</a:t>
            </a:r>
            <a:r>
              <a:rPr lang="zh-CN" altLang="en-US" sz="2000" dirty="0">
                <a:solidFill>
                  <a:srgbClr val="A9B7C6"/>
                </a:solidFill>
                <a:latin typeface="Consolas" panose="020B0609020204030204" pitchFamily="49" charset="0"/>
              </a:rPr>
              <a:t>固定参数</a:t>
            </a:r>
            <a:r>
              <a:rPr lang="en-US" altLang="zh-CN" sz="2000" dirty="0">
                <a:solidFill>
                  <a:srgbClr val="A9B7C6"/>
                </a:solidFill>
                <a:latin typeface="Consolas" panose="020B0609020204030204" pitchFamily="49" charset="0"/>
              </a:rPr>
              <a:t>][, *</a:t>
            </a:r>
            <a:r>
              <a:rPr lang="zh-CN" altLang="en-US" sz="2000" dirty="0">
                <a:solidFill>
                  <a:srgbClr val="A9B7C6"/>
                </a:solidFill>
                <a:latin typeface="Consolas" panose="020B0609020204030204" pitchFamily="49" charset="0"/>
              </a:rPr>
              <a:t>不定长参数</a:t>
            </a:r>
            <a:r>
              <a:rPr lang="en-US" altLang="zh-CN" sz="2000" dirty="0">
                <a:solidFill>
                  <a:srgbClr val="A9B7C6"/>
                </a:solidFill>
                <a:latin typeface="Consolas" panose="020B0609020204030204" pitchFamily="49" charset="0"/>
              </a:rPr>
              <a:t>][, </a:t>
            </a:r>
            <a:r>
              <a:rPr lang="zh-CN" altLang="en-US" sz="2000" dirty="0">
                <a:solidFill>
                  <a:srgbClr val="A9B7C6"/>
                </a:solidFill>
                <a:latin typeface="Consolas" panose="020B0609020204030204" pitchFamily="49" charset="0"/>
              </a:rPr>
              <a:t>默认参数</a:t>
            </a:r>
            <a:r>
              <a:rPr lang="en-US" altLang="zh-CN" sz="2000" dirty="0">
                <a:solidFill>
                  <a:srgbClr val="A9B7C6"/>
                </a:solidFill>
                <a:latin typeface="Consolas" panose="020B0609020204030204" pitchFamily="49" charset="0"/>
              </a:rPr>
              <a:t> = </a:t>
            </a:r>
            <a:r>
              <a:rPr lang="zh-CN" altLang="en-US" sz="2000" dirty="0">
                <a:solidFill>
                  <a:srgbClr val="A9B7C6"/>
                </a:solidFill>
                <a:latin typeface="Consolas" panose="020B0609020204030204" pitchFamily="49" charset="0"/>
              </a:rPr>
              <a:t>默认值</a:t>
            </a:r>
            <a:r>
              <a:rPr lang="en-US" altLang="zh-CN" sz="2000" dirty="0">
                <a:solidFill>
                  <a:srgbClr val="A9B7C6"/>
                </a:solidFill>
                <a:latin typeface="Consolas" panose="020B0609020204030204" pitchFamily="49" charset="0"/>
              </a:rPr>
              <a:t>]</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    </a:t>
            </a:r>
            <a:r>
              <a:rPr kumimoji="0" lang="zh-CN" altLang="en-US" sz="2000" b="0" i="0" u="none" strike="noStrike" cap="none" normalizeH="0" baseline="0" dirty="0">
                <a:ln>
                  <a:noFill/>
                </a:ln>
                <a:solidFill>
                  <a:srgbClr val="CC7832"/>
                </a:solidFill>
                <a:effectLst/>
                <a:latin typeface="Consolas" panose="020B0609020204030204" pitchFamily="49" charset="0"/>
              </a:rPr>
              <a:t>函数体</a:t>
            </a:r>
            <a:r>
              <a:rPr lang="en-US" altLang="zh-CN" sz="2000" dirty="0">
                <a:solidFill>
                  <a:srgbClr val="CC7832"/>
                </a:solidFill>
                <a:latin typeface="Consolas" panose="020B0609020204030204" pitchFamily="49" charset="0"/>
              </a:rPr>
              <a:t>[return [</a:t>
            </a:r>
            <a:r>
              <a:rPr lang="zh-CN" altLang="en-US" sz="2000" dirty="0">
                <a:solidFill>
                  <a:srgbClr val="CC7832"/>
                </a:solidFill>
                <a:latin typeface="Consolas" panose="020B0609020204030204" pitchFamily="49" charset="0"/>
              </a:rPr>
              <a:t>表达式</a:t>
            </a:r>
            <a:r>
              <a:rPr lang="en-US" altLang="zh-CN" sz="2000" dirty="0">
                <a:solidFill>
                  <a:srgbClr val="CC7832"/>
                </a:solidFill>
                <a:latin typeface="Consolas" panose="020B0609020204030204" pitchFamily="49" charset="0"/>
              </a:rPr>
              <a:t>]]</a:t>
            </a:r>
          </a:p>
        </p:txBody>
      </p:sp>
    </p:spTree>
    <p:extLst>
      <p:ext uri="{BB962C8B-B14F-4D97-AF65-F5344CB8AC3E}">
        <p14:creationId xmlns:p14="http://schemas.microsoft.com/office/powerpoint/2010/main" val="36518743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6.0.2 </a:t>
            </a:r>
            <a:r>
              <a:rPr lang="zh-CN" altLang="en-US" b="1" dirty="0">
                <a:solidFill>
                  <a:srgbClr val="354A5D"/>
                </a:solidFill>
                <a:latin typeface="微软雅黑" panose="020B0503020204020204" pitchFamily="34" charset="-122"/>
                <a:ea typeface="微软雅黑" panose="020B0503020204020204" pitchFamily="34" charset="-122"/>
              </a:rPr>
              <a:t>形参和实参，全局变量和局部变量</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2120902"/>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形参：形式参数的简称，由于它不是实际存在的变量，所以又称虚拟变量。在自定义函数中实参和形参可以重名。</a:t>
            </a:r>
            <a:endParaRPr lang="en-US" altLang="zh-CN"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实参：实际参数的简称，函数调用时传入的参数，实参可以是常量、变量或表达式。</a:t>
            </a:r>
            <a:endParaRPr lang="en-US" altLang="zh-CN"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全局变量：在函数之外定义的变量，一般没有缩进，在程序执行全过程有效。</a:t>
            </a:r>
          </a:p>
          <a:p>
            <a:pPr marL="342900" indent="-342900" algn="just" eaLnBrk="0" hangingPunct="0">
              <a:lnSpc>
                <a:spcPct val="150000"/>
              </a:lnSpc>
              <a:buFont typeface="Wingdings" panose="05000000000000000000" pitchFamily="2" charset="2"/>
              <a:buChar char="n"/>
            </a:pPr>
            <a:r>
              <a:rPr lang="zh-CN" altLang="en-US" dirty="0">
                <a:solidFill>
                  <a:schemeClr val="tx1">
                    <a:lumMod val="85000"/>
                    <a:lumOff val="15000"/>
                  </a:schemeClr>
                </a:solidFill>
                <a:latin typeface="微软雅黑" pitchFamily="34" charset="-122"/>
                <a:ea typeface="微软雅黑" pitchFamily="34" charset="-122"/>
                <a:sym typeface="微软雅黑" pitchFamily="34" charset="-122"/>
              </a:rPr>
              <a:t>局部变量：在函数内部定义的变量，仅在函数内部有效，当函数退出时变量将不存在。</a:t>
            </a: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5597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7" y="1211060"/>
            <a:ext cx="10040045"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6.0.3 </a:t>
            </a:r>
            <a:r>
              <a:rPr lang="zh-CN" altLang="en-US" b="1" dirty="0">
                <a:solidFill>
                  <a:srgbClr val="354A5D"/>
                </a:solidFill>
                <a:latin typeface="微软雅黑" panose="020B0503020204020204" pitchFamily="34" charset="-122"/>
                <a:ea typeface="微软雅黑" panose="020B0503020204020204" pitchFamily="34" charset="-122"/>
              </a:rPr>
              <a:t>函数递归</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499624"/>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递归函数：在函数体中调用函数本身。</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8264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8" y="1211060"/>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6.1 </a:t>
            </a:r>
            <a:r>
              <a:rPr lang="zh-CN" altLang="en-US" b="1" dirty="0">
                <a:solidFill>
                  <a:srgbClr val="354A5D"/>
                </a:solidFill>
                <a:latin typeface="微软雅黑" panose="020B0503020204020204" pitchFamily="34" charset="-122"/>
                <a:ea typeface="微软雅黑" panose="020B0503020204020204" pitchFamily="34" charset="-122"/>
              </a:rPr>
              <a:t>匿名函数</a:t>
            </a:r>
            <a:endParaRPr lang="en-GB" sz="2400" b="1" dirty="0">
              <a:solidFill>
                <a:srgbClr val="354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99456" y="2142176"/>
            <a:ext cx="10040046" cy="961289"/>
          </a:xfrm>
          <a:prstGeom prst="rect">
            <a:avLst/>
          </a:prstGeom>
          <a:noFill/>
        </p:spPr>
        <p:txBody>
          <a:bodyPr wrap="square" lIns="91443" tIns="45720" rIns="91443" bIns="45720" rtlCol="0">
            <a:spAutoFit/>
          </a:bodyPr>
          <a:lstStyle/>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匿名函数可以没有函数名称，匿名函数是一种简单的、能够在一行内表示的函数。</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a:p>
            <a:pPr marL="342900" indent="-342900" algn="just" eaLnBrk="0" hangingPunct="0">
              <a:lnSpc>
                <a:spcPct val="150000"/>
              </a:lnSpc>
              <a:buFont typeface="Wingdings" panose="05000000000000000000" pitchFamily="2" charset="2"/>
              <a:buChar char="n"/>
            </a:pP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匿名函数使用关键字</a:t>
            </a:r>
            <a:r>
              <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rPr>
              <a:t>lambda</a:t>
            </a:r>
            <a:r>
              <a:rPr lang="zh-CN" altLang="en-US" sz="2000" dirty="0">
                <a:solidFill>
                  <a:schemeClr val="tx1">
                    <a:lumMod val="85000"/>
                    <a:lumOff val="15000"/>
                  </a:schemeClr>
                </a:solidFill>
                <a:latin typeface="微软雅黑" pitchFamily="34" charset="-122"/>
                <a:ea typeface="微软雅黑" pitchFamily="34" charset="-122"/>
                <a:sym typeface="微软雅黑" pitchFamily="34" charset="-122"/>
              </a:rPr>
              <a:t>声明。</a:t>
            </a:r>
            <a:endParaRPr lang="en-US" altLang="zh-CN" sz="2000" dirty="0">
              <a:solidFill>
                <a:schemeClr val="tx1">
                  <a:lumMod val="85000"/>
                  <a:lumOff val="15000"/>
                </a:schemeClr>
              </a:solidFill>
              <a:latin typeface="微软雅黑" pitchFamily="34" charset="-122"/>
              <a:ea typeface="微软雅黑" pitchFamily="34" charset="-122"/>
              <a:sym typeface="微软雅黑" pitchFamily="34" charset="-122"/>
            </a:endParaRPr>
          </a:p>
        </p:txBody>
      </p:sp>
      <p:cxnSp>
        <p:nvCxnSpPr>
          <p:cNvPr id="13" name="直接连接符 12"/>
          <p:cNvCxnSpPr/>
          <p:nvPr/>
        </p:nvCxnSpPr>
        <p:spPr>
          <a:xfrm>
            <a:off x="1305165" y="2049023"/>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9D8A19E-88B4-420F-A92E-689055B11F92}"/>
              </a:ext>
            </a:extLst>
          </p:cNvPr>
          <p:cNvSpPr>
            <a:spLocks noChangeArrowheads="1"/>
          </p:cNvSpPr>
          <p:nvPr/>
        </p:nvSpPr>
        <p:spPr bwMode="auto">
          <a:xfrm>
            <a:off x="1305165" y="3196617"/>
            <a:ext cx="4698722" cy="28998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匿名函数一般语法</a:t>
            </a:r>
            <a:b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br>
            <a:r>
              <a:rPr kumimoji="0" lang="zh-CN" altLang="en-US" sz="2000" b="0" i="0" u="none" strike="noStrike" cap="none" normalizeH="0" baseline="0" dirty="0">
                <a:ln>
                  <a:noFill/>
                </a:ln>
                <a:solidFill>
                  <a:srgbClr val="A9B7C6"/>
                </a:solidFill>
                <a:effectLst/>
                <a:latin typeface="Consolas" panose="020B0609020204030204" pitchFamily="49" charset="0"/>
              </a:rPr>
              <a:t>函数名称</a:t>
            </a:r>
            <a:r>
              <a:rPr kumimoji="0" lang="zh-CN" altLang="zh-CN" sz="2000" b="0" i="0" u="none" strike="noStrike" cap="none" normalizeH="0" baseline="0" dirty="0">
                <a:ln>
                  <a:noFill/>
                </a:ln>
                <a:solidFill>
                  <a:srgbClr val="A9B7C6"/>
                </a:solidFill>
                <a:effectLst/>
                <a:latin typeface="Consolas" panose="020B0609020204030204" pitchFamily="49" charset="0"/>
              </a:rPr>
              <a:t> = </a:t>
            </a:r>
            <a:r>
              <a:rPr kumimoji="0" lang="zh-CN" altLang="zh-CN" sz="2000" b="0" i="0" u="none" strike="noStrike" cap="none" normalizeH="0" baseline="0" dirty="0">
                <a:ln>
                  <a:noFill/>
                </a:ln>
                <a:solidFill>
                  <a:srgbClr val="CC7832"/>
                </a:solidFill>
                <a:effectLst/>
                <a:latin typeface="Consolas" panose="020B0609020204030204" pitchFamily="49" charset="0"/>
              </a:rPr>
              <a:t>lambda </a:t>
            </a:r>
            <a:r>
              <a:rPr lang="zh-CN" altLang="en-US" sz="2000" dirty="0">
                <a:solidFill>
                  <a:srgbClr val="A9B7C6"/>
                </a:solidFill>
                <a:latin typeface="Consolas" panose="020B0609020204030204" pitchFamily="49" charset="0"/>
              </a:rPr>
              <a:t>参数列表</a:t>
            </a:r>
            <a:r>
              <a:rPr kumimoji="0" lang="zh-CN" altLang="zh-CN" sz="2000" b="0" i="0" u="none" strike="noStrike" cap="none" normalizeH="0" baseline="0" dirty="0">
                <a:ln>
                  <a:noFill/>
                </a:ln>
                <a:solidFill>
                  <a:srgbClr val="A9B7C6"/>
                </a:solidFill>
                <a:effectLst/>
                <a:latin typeface="Consolas" panose="020B0609020204030204" pitchFamily="49" charset="0"/>
              </a:rPr>
              <a:t>: </a:t>
            </a:r>
            <a:r>
              <a:rPr lang="zh-CN" altLang="en-US" sz="2000" dirty="0">
                <a:solidFill>
                  <a:srgbClr val="A9B7C6"/>
                </a:solidFill>
                <a:latin typeface="Consolas" panose="020B0609020204030204" pitchFamily="49" charset="0"/>
              </a:rPr>
              <a:t>返回值</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09F5B9A-F94B-4F16-B6AC-513B885E4CC9}"/>
              </a:ext>
            </a:extLst>
          </p:cNvPr>
          <p:cNvSpPr>
            <a:spLocks noChangeArrowheads="1"/>
          </p:cNvSpPr>
          <p:nvPr/>
        </p:nvSpPr>
        <p:spPr bwMode="auto">
          <a:xfrm>
            <a:off x="6096000" y="3198889"/>
            <a:ext cx="5291797" cy="28998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示例</a:t>
            </a:r>
            <a:r>
              <a:rPr kumimoji="0" lang="zh-CN" altLang="zh-CN" sz="2000" b="0" i="0" u="none" strike="noStrike" cap="none" normalizeH="0" baseline="0" dirty="0">
                <a:ln>
                  <a:noFill/>
                </a:ln>
                <a:solidFill>
                  <a:srgbClr val="808080"/>
                </a:solidFill>
                <a:effectLst/>
                <a:latin typeface="Consolas" panose="020B0609020204030204" pitchFamily="49" charset="0"/>
              </a:rPr>
              <a:t>1</a:t>
            </a:r>
            <a:br>
              <a:rPr kumimoji="0" lang="zh-CN" altLang="zh-CN" sz="2000" b="0" i="0" u="none" strike="noStrike" cap="none" normalizeH="0" baseline="0" dirty="0">
                <a:ln>
                  <a:noFill/>
                </a:ln>
                <a:solidFill>
                  <a:srgbClr val="808080"/>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func = </a:t>
            </a:r>
            <a:r>
              <a:rPr kumimoji="0" lang="zh-CN" altLang="zh-CN" sz="2000" b="0" i="0" u="none" strike="noStrike" cap="none" normalizeH="0" baseline="0" dirty="0">
                <a:ln>
                  <a:noFill/>
                </a:ln>
                <a:solidFill>
                  <a:srgbClr val="CC7832"/>
                </a:solidFill>
                <a:effectLst/>
                <a:latin typeface="Consolas" panose="020B0609020204030204" pitchFamily="49" charset="0"/>
              </a:rPr>
              <a:t>lambda </a:t>
            </a:r>
            <a:r>
              <a:rPr kumimoji="0" lang="zh-CN" altLang="zh-CN" sz="2000" b="0" i="0" u="none" strike="noStrike" cap="none" normalizeH="0" baseline="0" dirty="0">
                <a:ln>
                  <a:noFill/>
                </a:ln>
                <a:solidFill>
                  <a:srgbClr val="A9B7C6"/>
                </a:solidFill>
                <a:effectLst/>
                <a:latin typeface="Consolas" panose="020B0609020204030204" pitchFamily="49" charset="0"/>
              </a:rPr>
              <a:t>x: x ** </a:t>
            </a:r>
            <a:r>
              <a:rPr kumimoji="0" lang="zh-CN" altLang="zh-CN" sz="2000" b="0" i="0" u="none" strike="noStrike" cap="none" normalizeH="0" baseline="0" dirty="0">
                <a:ln>
                  <a:noFill/>
                </a:ln>
                <a:solidFill>
                  <a:srgbClr val="6897BB"/>
                </a:solidFill>
                <a:effectLst/>
                <a:latin typeface="Consolas" panose="020B0609020204030204" pitchFamily="49" charset="0"/>
              </a:rPr>
              <a:t>2</a:t>
            </a:r>
            <a:br>
              <a:rPr kumimoji="0" lang="zh-CN" altLang="zh-CN" sz="2000" b="0" i="0" u="none" strike="noStrike" cap="none" normalizeH="0" baseline="0" dirty="0">
                <a:ln>
                  <a:noFill/>
                </a:ln>
                <a:solidFill>
                  <a:srgbClr val="6897BB"/>
                </a:solidFill>
                <a:effectLst/>
                <a:latin typeface="Consolas" panose="020B0609020204030204" pitchFamily="49" charset="0"/>
              </a:rPr>
            </a:b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(func(</a:t>
            </a:r>
            <a:r>
              <a:rPr kumimoji="0" lang="zh-CN" altLang="zh-CN" sz="2000" b="0" i="0" u="none" strike="noStrike" cap="none" normalizeH="0" baseline="0" dirty="0">
                <a:ln>
                  <a:noFill/>
                </a:ln>
                <a:solidFill>
                  <a:srgbClr val="6897BB"/>
                </a:solidFill>
                <a:effectLst/>
                <a:latin typeface="Consolas" panose="020B0609020204030204" pitchFamily="49" charset="0"/>
              </a:rPr>
              <a:t>5</a:t>
            </a:r>
            <a:r>
              <a:rPr kumimoji="0" lang="zh-CN" altLang="zh-CN" sz="2000" b="0" i="0" u="none" strike="noStrike" cap="none" normalizeH="0" baseline="0" dirty="0">
                <a:ln>
                  <a:noFill/>
                </a:ln>
                <a:solidFill>
                  <a:srgbClr val="A9B7C6"/>
                </a:solidFill>
                <a:effectLst/>
                <a:latin typeface="Consolas" panose="020B0609020204030204" pitchFamily="49" charset="0"/>
              </a:rPr>
              <a:t>))</a:t>
            </a:r>
            <a:br>
              <a:rPr kumimoji="0" lang="zh-CN" altLang="zh-CN" sz="2000" b="0" i="0" u="none" strike="noStrike" cap="none" normalizeH="0" baseline="0" dirty="0">
                <a:ln>
                  <a:noFill/>
                </a:ln>
                <a:solidFill>
                  <a:srgbClr val="A9B7C6"/>
                </a:solidFill>
                <a:effectLst/>
                <a:latin typeface="Consolas" panose="020B0609020204030204" pitchFamily="49" charset="0"/>
              </a:rPr>
            </a:b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808080"/>
                </a:solidFill>
                <a:effectLst/>
                <a:latin typeface="Consolas" panose="020B0609020204030204" pitchFamily="49" charset="0"/>
              </a:rPr>
              <a:t># </a:t>
            </a:r>
            <a:r>
              <a:rPr kumimoji="0" lang="zh-CN" altLang="zh-CN" sz="2000" b="0" i="0" u="none" strike="noStrike" cap="none" normalizeH="0" baseline="0" dirty="0">
                <a:ln>
                  <a:noFill/>
                </a:ln>
                <a:solidFill>
                  <a:srgbClr val="808080"/>
                </a:solidFill>
                <a:effectLst/>
                <a:latin typeface="Adobe 仿宋 Std R" panose="02020400000000000000" pitchFamily="18" charset="-122"/>
                <a:ea typeface="Adobe 仿宋 Std R" panose="02020400000000000000" pitchFamily="18" charset="-122"/>
              </a:rPr>
              <a:t>示例</a:t>
            </a:r>
            <a:r>
              <a:rPr kumimoji="0" lang="zh-CN" altLang="zh-CN" sz="2000" b="0" i="0" u="none" strike="noStrike" cap="none" normalizeH="0" baseline="0" dirty="0">
                <a:ln>
                  <a:noFill/>
                </a:ln>
                <a:solidFill>
                  <a:srgbClr val="808080"/>
                </a:solidFill>
                <a:effectLst/>
                <a:latin typeface="Consolas" panose="020B0609020204030204" pitchFamily="49" charset="0"/>
              </a:rPr>
              <a:t>2</a:t>
            </a:r>
            <a:br>
              <a:rPr kumimoji="0" lang="zh-CN" altLang="zh-CN" sz="2000" b="0" i="0" u="none" strike="noStrike" cap="none" normalizeH="0" baseline="0" dirty="0">
                <a:ln>
                  <a:noFill/>
                </a:ln>
                <a:solidFill>
                  <a:srgbClr val="808080"/>
                </a:solidFill>
                <a:effectLst/>
                <a:latin typeface="Consolas" panose="020B0609020204030204" pitchFamily="49" charset="0"/>
              </a:rPr>
            </a:br>
            <a:r>
              <a:rPr kumimoji="0" lang="zh-CN" altLang="zh-CN" sz="2000" b="0" i="0" u="none" strike="noStrike" cap="none" normalizeH="0" baseline="0" dirty="0">
                <a:ln>
                  <a:noFill/>
                </a:ln>
                <a:solidFill>
                  <a:srgbClr val="8888C6"/>
                </a:solidFill>
                <a:effectLst/>
                <a:latin typeface="Consolas" panose="020B0609020204030204" pitchFamily="49" charset="0"/>
              </a:rPr>
              <a:t>print</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CC7832"/>
                </a:solidFill>
                <a:effectLst/>
                <a:latin typeface="Consolas" panose="020B0609020204030204" pitchFamily="49" charset="0"/>
              </a:rPr>
              <a:t>lambda </a:t>
            </a:r>
            <a:r>
              <a:rPr kumimoji="0" lang="zh-CN" altLang="zh-CN" sz="2000" b="0" i="0" u="none" strike="noStrike" cap="none" normalizeH="0" baseline="0" dirty="0">
                <a:ln>
                  <a:noFill/>
                </a:ln>
                <a:solidFill>
                  <a:srgbClr val="A9B7C6"/>
                </a:solidFill>
                <a:effectLst/>
                <a:latin typeface="Consolas" panose="020B0609020204030204" pitchFamily="49" charset="0"/>
              </a:rPr>
              <a:t>x: x * </a:t>
            </a:r>
            <a:r>
              <a:rPr kumimoji="0" lang="zh-CN" altLang="zh-CN" sz="2000" b="0" i="0" u="none" strike="noStrike" cap="none" normalizeH="0" baseline="0" dirty="0">
                <a:ln>
                  <a:noFill/>
                </a:ln>
                <a:solidFill>
                  <a:srgbClr val="6897BB"/>
                </a:solidFill>
                <a:effectLst/>
                <a:latin typeface="Consolas" panose="020B0609020204030204" pitchFamily="49" charset="0"/>
              </a:rPr>
              <a:t>10</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897BB"/>
                </a:solidFill>
                <a:effectLst/>
                <a:latin typeface="Consolas" panose="020B0609020204030204" pitchFamily="49" charset="0"/>
              </a:rPr>
              <a:t>5</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7998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2" grpId="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47909" y="697301"/>
            <a:ext cx="6355850" cy="67207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solidFill>
                  <a:srgbClr val="354A5D"/>
                </a:solidFill>
                <a:latin typeface="微软雅黑" panose="020B0503020204020204" pitchFamily="34" charset="-122"/>
                <a:ea typeface="微软雅黑" panose="020B0503020204020204" pitchFamily="34" charset="-122"/>
              </a:rPr>
              <a:t>6.2 </a:t>
            </a:r>
            <a:r>
              <a:rPr lang="zh-CN" altLang="en-US" b="1" dirty="0">
                <a:solidFill>
                  <a:srgbClr val="354A5D"/>
                </a:solidFill>
                <a:latin typeface="微软雅黑" panose="020B0503020204020204" pitchFamily="34" charset="-122"/>
                <a:ea typeface="微软雅黑" panose="020B0503020204020204" pitchFamily="34" charset="-122"/>
              </a:rPr>
              <a:t>常用内置函数</a:t>
            </a:r>
            <a:endParaRPr lang="en-GB" sz="2400" b="1" dirty="0">
              <a:solidFill>
                <a:srgbClr val="354A5D"/>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296776" y="1535264"/>
            <a:ext cx="9934337" cy="0"/>
          </a:xfrm>
          <a:prstGeom prst="line">
            <a:avLst/>
          </a:prstGeom>
          <a:ln>
            <a:solidFill>
              <a:srgbClr val="354A5D"/>
            </a:solidFill>
          </a:ln>
        </p:spPr>
        <p:style>
          <a:lnRef idx="1">
            <a:schemeClr val="accent1"/>
          </a:lnRef>
          <a:fillRef idx="0">
            <a:schemeClr val="accent1"/>
          </a:fillRef>
          <a:effectRef idx="0">
            <a:schemeClr val="accent1"/>
          </a:effectRef>
          <a:fontRef idx="minor">
            <a:schemeClr val="tx1"/>
          </a:fontRef>
        </p:style>
      </p:cxnSp>
      <p:graphicFrame>
        <p:nvGraphicFramePr>
          <p:cNvPr id="2" name="表格 2">
            <a:extLst>
              <a:ext uri="{FF2B5EF4-FFF2-40B4-BE49-F238E27FC236}">
                <a16:creationId xmlns:a16="http://schemas.microsoft.com/office/drawing/2014/main" id="{9CF1D1FC-9547-4554-B038-5E8889A1E51F}"/>
              </a:ext>
            </a:extLst>
          </p:cNvPr>
          <p:cNvGraphicFramePr>
            <a:graphicFrameLocks noGrp="1"/>
          </p:cNvGraphicFramePr>
          <p:nvPr>
            <p:extLst>
              <p:ext uri="{D42A27DB-BD31-4B8C-83A1-F6EECF244321}">
                <p14:modId xmlns:p14="http://schemas.microsoft.com/office/powerpoint/2010/main" val="3331631340"/>
              </p:ext>
            </p:extLst>
          </p:nvPr>
        </p:nvGraphicFramePr>
        <p:xfrm>
          <a:off x="1296776" y="1701153"/>
          <a:ext cx="9934336" cy="4582160"/>
        </p:xfrm>
        <a:graphic>
          <a:graphicData uri="http://schemas.openxmlformats.org/drawingml/2006/table">
            <a:tbl>
              <a:tblPr firstRow="1" bandRow="1">
                <a:tableStyleId>{F5AB1C69-6EDB-4FF4-983F-18BD219EF322}</a:tableStyleId>
              </a:tblPr>
              <a:tblGrid>
                <a:gridCol w="1404479">
                  <a:extLst>
                    <a:ext uri="{9D8B030D-6E8A-4147-A177-3AD203B41FA5}">
                      <a16:colId xmlns:a16="http://schemas.microsoft.com/office/drawing/2014/main" val="4012336651"/>
                    </a:ext>
                  </a:extLst>
                </a:gridCol>
                <a:gridCol w="2862517">
                  <a:extLst>
                    <a:ext uri="{9D8B030D-6E8A-4147-A177-3AD203B41FA5}">
                      <a16:colId xmlns:a16="http://schemas.microsoft.com/office/drawing/2014/main" val="3602394551"/>
                    </a:ext>
                  </a:extLst>
                </a:gridCol>
                <a:gridCol w="4079631">
                  <a:extLst>
                    <a:ext uri="{9D8B030D-6E8A-4147-A177-3AD203B41FA5}">
                      <a16:colId xmlns:a16="http://schemas.microsoft.com/office/drawing/2014/main" val="51266489"/>
                    </a:ext>
                  </a:extLst>
                </a:gridCol>
                <a:gridCol w="1587709">
                  <a:extLst>
                    <a:ext uri="{9D8B030D-6E8A-4147-A177-3AD203B41FA5}">
                      <a16:colId xmlns:a16="http://schemas.microsoft.com/office/drawing/2014/main" val="1179507438"/>
                    </a:ext>
                  </a:extLst>
                </a:gridCol>
              </a:tblGrid>
              <a:tr h="370840">
                <a:tc>
                  <a:txBody>
                    <a:bodyPr/>
                    <a:lstStyle/>
                    <a:p>
                      <a:pPr algn="ctr"/>
                      <a:r>
                        <a:rPr lang="zh-CN" altLang="en-US" sz="1600" dirty="0"/>
                        <a:t>函数</a:t>
                      </a:r>
                    </a:p>
                  </a:txBody>
                  <a:tcPr/>
                </a:tc>
                <a:tc>
                  <a:txBody>
                    <a:bodyPr/>
                    <a:lstStyle/>
                    <a:p>
                      <a:pPr algn="ctr"/>
                      <a:r>
                        <a:rPr lang="zh-CN" altLang="en-US" sz="1600" dirty="0"/>
                        <a:t>参数</a:t>
                      </a:r>
                    </a:p>
                  </a:txBody>
                  <a:tcPr/>
                </a:tc>
                <a:tc>
                  <a:txBody>
                    <a:bodyPr/>
                    <a:lstStyle/>
                    <a:p>
                      <a:pPr algn="ctr"/>
                      <a:r>
                        <a:rPr lang="zh-CN" altLang="en-US" sz="1600" dirty="0"/>
                        <a:t>功能</a:t>
                      </a:r>
                    </a:p>
                  </a:txBody>
                  <a:tcPr/>
                </a:tc>
                <a:tc>
                  <a:txBody>
                    <a:bodyPr/>
                    <a:lstStyle/>
                    <a:p>
                      <a:pPr algn="ctr"/>
                      <a:r>
                        <a:rPr lang="zh-CN" altLang="en-US" sz="1600" dirty="0"/>
                        <a:t>返回值</a:t>
                      </a:r>
                    </a:p>
                  </a:txBody>
                  <a:tcPr/>
                </a:tc>
                <a:extLst>
                  <a:ext uri="{0D108BD9-81ED-4DB2-BD59-A6C34878D82A}">
                    <a16:rowId xmlns:a16="http://schemas.microsoft.com/office/drawing/2014/main" val="2853048213"/>
                  </a:ext>
                </a:extLst>
              </a:tr>
              <a:tr h="370840">
                <a:tc>
                  <a:txBody>
                    <a:bodyPr/>
                    <a:lstStyle/>
                    <a:p>
                      <a:r>
                        <a:rPr lang="en-US" altLang="zh-CN" sz="1400" b="1" dirty="0">
                          <a:solidFill>
                            <a:schemeClr val="accent2">
                              <a:lumMod val="75000"/>
                            </a:schemeClr>
                          </a:solidFill>
                        </a:rPr>
                        <a:t>abs(x)</a:t>
                      </a:r>
                      <a:endParaRPr lang="zh-CN" altLang="en-US" sz="1400" b="1" dirty="0">
                        <a:solidFill>
                          <a:schemeClr val="accent2">
                            <a:lumMod val="75000"/>
                          </a:schemeClr>
                        </a:solidFill>
                      </a:endParaRPr>
                    </a:p>
                  </a:txBody>
                  <a:tcPr/>
                </a:tc>
                <a:tc>
                  <a:txBody>
                    <a:bodyPr/>
                    <a:lstStyle/>
                    <a:p>
                      <a:r>
                        <a:rPr lang="en-US" altLang="zh-CN" sz="1400" dirty="0"/>
                        <a:t>x</a:t>
                      </a:r>
                      <a:r>
                        <a:rPr lang="zh-CN" altLang="en-US" sz="1400" dirty="0"/>
                        <a:t>：一个数值</a:t>
                      </a:r>
                    </a:p>
                  </a:txBody>
                  <a:tcPr/>
                </a:tc>
                <a:tc>
                  <a:txBody>
                    <a:bodyPr/>
                    <a:lstStyle/>
                    <a:p>
                      <a:r>
                        <a:rPr lang="zh-CN" altLang="en-US" sz="1400" dirty="0"/>
                        <a:t>获取数字的绝对值</a:t>
                      </a:r>
                    </a:p>
                  </a:txBody>
                  <a:tcPr/>
                </a:tc>
                <a:tc>
                  <a:txBody>
                    <a:bodyPr/>
                    <a:lstStyle/>
                    <a:p>
                      <a:r>
                        <a:rPr lang="zh-CN" altLang="en-US" sz="1400" dirty="0"/>
                        <a:t>数字的绝对值</a:t>
                      </a:r>
                    </a:p>
                  </a:txBody>
                  <a:tcPr/>
                </a:tc>
                <a:extLst>
                  <a:ext uri="{0D108BD9-81ED-4DB2-BD59-A6C34878D82A}">
                    <a16:rowId xmlns:a16="http://schemas.microsoft.com/office/drawing/2014/main" val="2586707131"/>
                  </a:ext>
                </a:extLst>
              </a:tr>
              <a:tr h="370840">
                <a:tc>
                  <a:txBody>
                    <a:bodyPr/>
                    <a:lstStyle/>
                    <a:p>
                      <a:r>
                        <a:rPr lang="en-US" altLang="zh-CN" sz="1400" b="1" dirty="0">
                          <a:solidFill>
                            <a:schemeClr val="accent2">
                              <a:lumMod val="75000"/>
                            </a:schemeClr>
                          </a:solidFill>
                        </a:rPr>
                        <a:t>pow(x, y)</a:t>
                      </a:r>
                      <a:endParaRPr lang="zh-CN" altLang="en-US" sz="1400" b="1" dirty="0">
                        <a:solidFill>
                          <a:schemeClr val="accent2">
                            <a:lumMod val="75000"/>
                          </a:schemeClr>
                        </a:solidFill>
                      </a:endParaRPr>
                    </a:p>
                  </a:txBody>
                  <a:tcPr/>
                </a:tc>
                <a:tc>
                  <a:txBody>
                    <a:bodyPr/>
                    <a:lstStyle/>
                    <a:p>
                      <a:r>
                        <a:rPr lang="en-US" altLang="zh-CN" sz="1400" dirty="0"/>
                        <a:t>x</a:t>
                      </a:r>
                      <a:r>
                        <a:rPr lang="zh-CN" altLang="en-US" sz="1400" dirty="0"/>
                        <a:t>：一个数值</a:t>
                      </a:r>
                      <a:endParaRPr lang="en-US" altLang="zh-CN" sz="1400" dirty="0"/>
                    </a:p>
                    <a:p>
                      <a:r>
                        <a:rPr lang="en-US" altLang="zh-CN" sz="1400" dirty="0"/>
                        <a:t>y</a:t>
                      </a:r>
                      <a:r>
                        <a:rPr lang="zh-CN" altLang="en-US" sz="1400" dirty="0"/>
                        <a:t>：另一个数值</a:t>
                      </a:r>
                    </a:p>
                  </a:txBody>
                  <a:tcPr/>
                </a:tc>
                <a:tc>
                  <a:txBody>
                    <a:bodyPr/>
                    <a:lstStyle/>
                    <a:p>
                      <a:r>
                        <a:rPr lang="zh-CN" altLang="en-US" sz="1400" dirty="0"/>
                        <a:t>计算</a:t>
                      </a:r>
                      <a:r>
                        <a:rPr lang="en-US" altLang="zh-CN" sz="1400" dirty="0"/>
                        <a:t>x</a:t>
                      </a:r>
                      <a:r>
                        <a:rPr lang="zh-CN" altLang="en-US" sz="1400" dirty="0"/>
                        <a:t>的</a:t>
                      </a:r>
                      <a:r>
                        <a:rPr lang="en-US" altLang="zh-CN" sz="1400" dirty="0"/>
                        <a:t>y</a:t>
                      </a:r>
                      <a:r>
                        <a:rPr lang="zh-CN" altLang="en-US" sz="1400" dirty="0"/>
                        <a:t>次方</a:t>
                      </a:r>
                    </a:p>
                  </a:txBody>
                  <a:tcPr/>
                </a:tc>
                <a:tc>
                  <a:txBody>
                    <a:bodyPr/>
                    <a:lstStyle/>
                    <a:p>
                      <a:r>
                        <a:rPr lang="en-US" altLang="zh-CN" sz="1400" dirty="0"/>
                        <a:t>x</a:t>
                      </a:r>
                      <a:r>
                        <a:rPr lang="zh-CN" altLang="en-US" sz="1400" dirty="0"/>
                        <a:t>的</a:t>
                      </a:r>
                      <a:r>
                        <a:rPr lang="en-US" altLang="zh-CN" sz="1400" dirty="0"/>
                        <a:t>y</a:t>
                      </a:r>
                      <a:r>
                        <a:rPr lang="zh-CN" altLang="en-US" sz="1400" dirty="0"/>
                        <a:t>次方</a:t>
                      </a:r>
                    </a:p>
                  </a:txBody>
                  <a:tcPr/>
                </a:tc>
                <a:extLst>
                  <a:ext uri="{0D108BD9-81ED-4DB2-BD59-A6C34878D82A}">
                    <a16:rowId xmlns:a16="http://schemas.microsoft.com/office/drawing/2014/main" val="3451851518"/>
                  </a:ext>
                </a:extLst>
              </a:tr>
              <a:tr h="370840">
                <a:tc>
                  <a:txBody>
                    <a:bodyPr/>
                    <a:lstStyle/>
                    <a:p>
                      <a:r>
                        <a:rPr lang="en-US" altLang="zh-CN" sz="1400" b="1" dirty="0">
                          <a:solidFill>
                            <a:schemeClr val="accent2">
                              <a:lumMod val="75000"/>
                            </a:schemeClr>
                          </a:solidFill>
                        </a:rPr>
                        <a:t>round(x[, n])</a:t>
                      </a:r>
                      <a:endParaRPr lang="zh-CN" altLang="en-US" sz="1400" b="1" dirty="0">
                        <a:solidFill>
                          <a:schemeClr val="accent2">
                            <a:lumMod val="75000"/>
                          </a:schemeClr>
                        </a:solidFill>
                      </a:endParaRPr>
                    </a:p>
                  </a:txBody>
                  <a:tcPr/>
                </a:tc>
                <a:tc>
                  <a:txBody>
                    <a:bodyPr/>
                    <a:lstStyle/>
                    <a:p>
                      <a:r>
                        <a:rPr lang="en-US" altLang="zh-CN" sz="1400" dirty="0"/>
                        <a:t>x</a:t>
                      </a:r>
                      <a:r>
                        <a:rPr lang="zh-CN" altLang="en-US" sz="1400" dirty="0"/>
                        <a:t>：一个浮点数，类型为</a:t>
                      </a:r>
                      <a:r>
                        <a:rPr lang="en-US" altLang="zh-CN" sz="1400" dirty="0"/>
                        <a:t>float</a:t>
                      </a:r>
                    </a:p>
                    <a:p>
                      <a:r>
                        <a:rPr lang="en-US" altLang="zh-CN" sz="1400" dirty="0"/>
                        <a:t>n</a:t>
                      </a:r>
                      <a:r>
                        <a:rPr lang="zh-CN" altLang="en-US" sz="1400" dirty="0"/>
                        <a:t>：小数点位数，类型为</a:t>
                      </a:r>
                      <a:r>
                        <a:rPr lang="en-US" altLang="zh-CN" sz="1400" dirty="0"/>
                        <a:t>int</a:t>
                      </a:r>
                      <a:endParaRPr lang="zh-CN" altLang="en-US" sz="1400" dirty="0"/>
                    </a:p>
                  </a:txBody>
                  <a:tcPr/>
                </a:tc>
                <a:tc>
                  <a:txBody>
                    <a:bodyPr/>
                    <a:lstStyle/>
                    <a:p>
                      <a:r>
                        <a:rPr lang="zh-CN" altLang="en-US" sz="1400" dirty="0"/>
                        <a:t>获取浮点数</a:t>
                      </a:r>
                      <a:r>
                        <a:rPr lang="en-US" altLang="zh-CN" sz="1400" dirty="0"/>
                        <a:t>x</a:t>
                      </a:r>
                      <a:r>
                        <a:rPr lang="zh-CN" altLang="en-US" sz="1400" dirty="0"/>
                        <a:t>的四舍五入值</a:t>
                      </a:r>
                    </a:p>
                  </a:txBody>
                  <a:tcPr/>
                </a:tc>
                <a:tc>
                  <a:txBody>
                    <a:bodyPr/>
                    <a:lstStyle/>
                    <a:p>
                      <a:r>
                        <a:rPr lang="en-US" altLang="zh-CN" sz="1400" dirty="0"/>
                        <a:t>x</a:t>
                      </a:r>
                      <a:r>
                        <a:rPr lang="zh-CN" altLang="en-US" sz="1400" dirty="0"/>
                        <a:t>四舍五入后的值</a:t>
                      </a:r>
                    </a:p>
                  </a:txBody>
                  <a:tcPr/>
                </a:tc>
                <a:extLst>
                  <a:ext uri="{0D108BD9-81ED-4DB2-BD59-A6C34878D82A}">
                    <a16:rowId xmlns:a16="http://schemas.microsoft.com/office/drawing/2014/main" val="242365005"/>
                  </a:ext>
                </a:extLst>
              </a:tr>
              <a:tr h="370840">
                <a:tc>
                  <a:txBody>
                    <a:bodyPr/>
                    <a:lstStyle/>
                    <a:p>
                      <a:r>
                        <a:rPr lang="en-US" altLang="zh-CN" sz="1400" b="1" dirty="0">
                          <a:solidFill>
                            <a:schemeClr val="accent2">
                              <a:lumMod val="75000"/>
                            </a:schemeClr>
                          </a:solidFill>
                        </a:rPr>
                        <a:t>zip(*</a:t>
                      </a:r>
                      <a:r>
                        <a:rPr lang="en-US" altLang="zh-CN" sz="1400" b="1" dirty="0" err="1">
                          <a:solidFill>
                            <a:schemeClr val="accent2">
                              <a:lumMod val="75000"/>
                            </a:schemeClr>
                          </a:solidFill>
                        </a:rPr>
                        <a:t>i</a:t>
                      </a:r>
                      <a:r>
                        <a:rPr lang="en-US" altLang="zh-CN" sz="1400" b="1" dirty="0">
                          <a:solidFill>
                            <a:schemeClr val="accent2">
                              <a:lumMod val="75000"/>
                            </a:schemeClr>
                          </a:solidFill>
                        </a:rPr>
                        <a:t>)</a:t>
                      </a:r>
                      <a:endParaRPr lang="zh-CN" altLang="en-US" sz="1400" b="1" dirty="0">
                        <a:solidFill>
                          <a:schemeClr val="accent2">
                            <a:lumMod val="75000"/>
                          </a:schemeClr>
                        </a:solidFill>
                      </a:endParaRPr>
                    </a:p>
                  </a:txBody>
                  <a:tcPr/>
                </a:tc>
                <a:tc>
                  <a:txBody>
                    <a:bodyPr/>
                    <a:lstStyle/>
                    <a:p>
                      <a:r>
                        <a:rPr lang="en-US" altLang="zh-CN" sz="1400" dirty="0" err="1"/>
                        <a:t>i</a:t>
                      </a:r>
                      <a:r>
                        <a:rPr lang="zh-CN" altLang="en-US" sz="1400" dirty="0"/>
                        <a:t>：一个或多个可迭代对象</a:t>
                      </a:r>
                    </a:p>
                  </a:txBody>
                  <a:tcPr/>
                </a:tc>
                <a:tc>
                  <a:txBody>
                    <a:bodyPr/>
                    <a:lstStyle/>
                    <a:p>
                      <a:r>
                        <a:rPr lang="zh-CN" altLang="en-US" sz="1400" dirty="0"/>
                        <a:t>将多个可迭代对象中对应的元素打包成一个个元组，然后返回由这些元组组成的对象</a:t>
                      </a:r>
                    </a:p>
                  </a:txBody>
                  <a:tcPr/>
                </a:tc>
                <a:tc>
                  <a:txBody>
                    <a:bodyPr/>
                    <a:lstStyle/>
                    <a:p>
                      <a:r>
                        <a:rPr lang="zh-CN" altLang="en-US" sz="1400" dirty="0"/>
                        <a:t>一个对象，类型为</a:t>
                      </a:r>
                      <a:r>
                        <a:rPr lang="en-US" altLang="zh-CN" sz="1400" dirty="0"/>
                        <a:t>zip</a:t>
                      </a:r>
                      <a:endParaRPr lang="zh-CN" altLang="en-US" sz="1400" dirty="0"/>
                    </a:p>
                  </a:txBody>
                  <a:tcPr/>
                </a:tc>
                <a:extLst>
                  <a:ext uri="{0D108BD9-81ED-4DB2-BD59-A6C34878D82A}">
                    <a16:rowId xmlns:a16="http://schemas.microsoft.com/office/drawing/2014/main" val="534601118"/>
                  </a:ext>
                </a:extLst>
              </a:tr>
              <a:tr h="370840">
                <a:tc>
                  <a:txBody>
                    <a:bodyPr/>
                    <a:lstStyle/>
                    <a:p>
                      <a:r>
                        <a:rPr lang="en-US" altLang="zh-CN" sz="1400" b="1" dirty="0">
                          <a:solidFill>
                            <a:schemeClr val="accent2">
                              <a:lumMod val="75000"/>
                            </a:schemeClr>
                          </a:solidFill>
                        </a:rPr>
                        <a:t>map(f, *</a:t>
                      </a:r>
                      <a:r>
                        <a:rPr lang="en-US" altLang="zh-CN" sz="1400" b="1" dirty="0" err="1">
                          <a:solidFill>
                            <a:schemeClr val="accent2">
                              <a:lumMod val="75000"/>
                            </a:schemeClr>
                          </a:solidFill>
                        </a:rPr>
                        <a:t>i</a:t>
                      </a:r>
                      <a:r>
                        <a:rPr lang="en-US" altLang="zh-CN" sz="1400" b="1" dirty="0">
                          <a:solidFill>
                            <a:schemeClr val="accent2">
                              <a:lumMod val="75000"/>
                            </a:schemeClr>
                          </a:solidFill>
                        </a:rPr>
                        <a:t>)</a:t>
                      </a:r>
                      <a:endParaRPr lang="zh-CN" altLang="en-US" sz="1400" b="1" dirty="0">
                        <a:solidFill>
                          <a:schemeClr val="accent2">
                            <a:lumMod val="75000"/>
                          </a:schemeClr>
                        </a:solidFill>
                      </a:endParaRPr>
                    </a:p>
                  </a:txBody>
                  <a:tcPr/>
                </a:tc>
                <a:tc>
                  <a:txBody>
                    <a:bodyPr/>
                    <a:lstStyle/>
                    <a:p>
                      <a:r>
                        <a:rPr lang="en-US" altLang="zh-CN" sz="1400" dirty="0"/>
                        <a:t>f</a:t>
                      </a:r>
                      <a:r>
                        <a:rPr lang="zh-CN" altLang="en-US" sz="1400" dirty="0"/>
                        <a:t>：一个函数</a:t>
                      </a:r>
                      <a:endParaRPr lang="en-US" altLang="zh-CN" sz="1400" dirty="0"/>
                    </a:p>
                    <a:p>
                      <a:r>
                        <a:rPr lang="en-US" altLang="zh-CN" sz="1400" dirty="0" err="1"/>
                        <a:t>i</a:t>
                      </a:r>
                      <a:r>
                        <a:rPr lang="zh-CN" altLang="en-US" sz="1400" dirty="0"/>
                        <a:t>：一个或多个序列</a:t>
                      </a:r>
                    </a:p>
                  </a:txBody>
                  <a:tcPr/>
                </a:tc>
                <a:tc>
                  <a:txBody>
                    <a:bodyPr/>
                    <a:lstStyle/>
                    <a:p>
                      <a:r>
                        <a:rPr lang="zh-CN" altLang="en-US" sz="1400" dirty="0"/>
                        <a:t>根据提供的函数对指定序列做映射</a:t>
                      </a:r>
                    </a:p>
                  </a:txBody>
                  <a:tcPr/>
                </a:tc>
                <a:tc>
                  <a:txBody>
                    <a:bodyPr/>
                    <a:lstStyle/>
                    <a:p>
                      <a:r>
                        <a:rPr lang="zh-CN" altLang="en-US" sz="1400" dirty="0"/>
                        <a:t>映射后的列表，类型为</a:t>
                      </a:r>
                      <a:r>
                        <a:rPr lang="en-US" altLang="zh-CN" sz="1400" dirty="0"/>
                        <a:t>list</a:t>
                      </a:r>
                      <a:endParaRPr lang="zh-CN" altLang="en-US" sz="1400" dirty="0"/>
                    </a:p>
                  </a:txBody>
                  <a:tcPr/>
                </a:tc>
                <a:extLst>
                  <a:ext uri="{0D108BD9-81ED-4DB2-BD59-A6C34878D82A}">
                    <a16:rowId xmlns:a16="http://schemas.microsoft.com/office/drawing/2014/main" val="1496304335"/>
                  </a:ext>
                </a:extLst>
              </a:tr>
              <a:tr h="370840">
                <a:tc>
                  <a:txBody>
                    <a:bodyPr/>
                    <a:lstStyle/>
                    <a:p>
                      <a:r>
                        <a:rPr lang="en-US" altLang="zh-CN" sz="1400" b="1" dirty="0">
                          <a:solidFill>
                            <a:schemeClr val="accent2">
                              <a:lumMod val="75000"/>
                            </a:schemeClr>
                          </a:solidFill>
                        </a:rPr>
                        <a:t>enumerate(</a:t>
                      </a:r>
                      <a:r>
                        <a:rPr lang="en-US" altLang="zh-CN" sz="1400" b="1" dirty="0" err="1">
                          <a:solidFill>
                            <a:schemeClr val="accent2">
                              <a:lumMod val="75000"/>
                            </a:schemeClr>
                          </a:solidFill>
                        </a:rPr>
                        <a:t>i</a:t>
                      </a:r>
                      <a:r>
                        <a:rPr lang="en-US" altLang="zh-CN" sz="1400" b="1" dirty="0">
                          <a:solidFill>
                            <a:schemeClr val="accent2">
                              <a:lumMod val="75000"/>
                            </a:schemeClr>
                          </a:solidFill>
                        </a:rPr>
                        <a:t>, [start=0])</a:t>
                      </a:r>
                      <a:endParaRPr lang="zh-CN" altLang="en-US" sz="1400" b="1" dirty="0">
                        <a:solidFill>
                          <a:schemeClr val="accent2">
                            <a:lumMod val="75000"/>
                          </a:schemeClr>
                        </a:solidFill>
                      </a:endParaRPr>
                    </a:p>
                  </a:txBody>
                  <a:tcPr/>
                </a:tc>
                <a:tc>
                  <a:txBody>
                    <a:bodyPr/>
                    <a:lstStyle/>
                    <a:p>
                      <a:r>
                        <a:rPr lang="en-US" altLang="zh-CN" sz="1400" dirty="0" err="1"/>
                        <a:t>i</a:t>
                      </a:r>
                      <a:r>
                        <a:rPr lang="zh-CN" altLang="en-US" sz="1400" dirty="0"/>
                        <a:t>：一个序列</a:t>
                      </a:r>
                      <a:endParaRPr lang="en-US" altLang="zh-CN" sz="1400" dirty="0"/>
                    </a:p>
                    <a:p>
                      <a:r>
                        <a:rPr lang="en-US" altLang="zh-CN" sz="1400" dirty="0"/>
                        <a:t>start</a:t>
                      </a:r>
                      <a:r>
                        <a:rPr lang="zh-CN" altLang="en-US" sz="1400" dirty="0"/>
                        <a:t>：索引起始位置</a:t>
                      </a:r>
                    </a:p>
                  </a:txBody>
                  <a:tcPr/>
                </a:tc>
                <a:tc>
                  <a:txBody>
                    <a:bodyPr/>
                    <a:lstStyle/>
                    <a:p>
                      <a:r>
                        <a:rPr lang="zh-CN" altLang="en-US" sz="1400" dirty="0"/>
                        <a:t>将一个可遍历的数据对象</a:t>
                      </a:r>
                      <a:r>
                        <a:rPr lang="en-US" altLang="zh-CN" sz="1400" dirty="0"/>
                        <a:t>(</a:t>
                      </a:r>
                      <a:r>
                        <a:rPr lang="zh-CN" altLang="en-US" sz="1400" dirty="0"/>
                        <a:t>如列表、元组或字符串</a:t>
                      </a:r>
                      <a:r>
                        <a:rPr lang="en-US" altLang="zh-CN" sz="1400" dirty="0"/>
                        <a:t>)</a:t>
                      </a:r>
                      <a:r>
                        <a:rPr lang="zh-CN" altLang="en-US" sz="1400" dirty="0"/>
                        <a:t>组合为一个索引序列，同时列出数据和数据下标</a:t>
                      </a:r>
                    </a:p>
                  </a:txBody>
                  <a:tcPr/>
                </a:tc>
                <a:tc>
                  <a:txBody>
                    <a:bodyPr/>
                    <a:lstStyle/>
                    <a:p>
                      <a:r>
                        <a:rPr lang="zh-CN" altLang="en-US" sz="1400" dirty="0"/>
                        <a:t>组合后的对象，类型为</a:t>
                      </a:r>
                      <a:r>
                        <a:rPr lang="en-US" altLang="zh-CN" sz="1400" dirty="0"/>
                        <a:t>enumerate</a:t>
                      </a:r>
                      <a:endParaRPr lang="zh-CN" altLang="en-US" sz="1400" dirty="0"/>
                    </a:p>
                  </a:txBody>
                  <a:tcPr/>
                </a:tc>
                <a:extLst>
                  <a:ext uri="{0D108BD9-81ED-4DB2-BD59-A6C34878D82A}">
                    <a16:rowId xmlns:a16="http://schemas.microsoft.com/office/drawing/2014/main" val="431175772"/>
                  </a:ext>
                </a:extLst>
              </a:tr>
              <a:tr h="370840">
                <a:tc>
                  <a:txBody>
                    <a:bodyPr/>
                    <a:lstStyle/>
                    <a:p>
                      <a:r>
                        <a:rPr lang="en-US" altLang="zh-CN" sz="1400" b="1" dirty="0" err="1">
                          <a:solidFill>
                            <a:schemeClr val="accent2">
                              <a:lumMod val="75000"/>
                            </a:schemeClr>
                          </a:solidFill>
                        </a:rPr>
                        <a:t>isinstance</a:t>
                      </a:r>
                      <a:r>
                        <a:rPr lang="en-US" altLang="zh-CN" sz="1400" b="1" dirty="0">
                          <a:solidFill>
                            <a:schemeClr val="accent2">
                              <a:lumMod val="75000"/>
                            </a:schemeClr>
                          </a:solidFill>
                        </a:rPr>
                        <a:t>(object, class)</a:t>
                      </a:r>
                      <a:endParaRPr lang="zh-CN" altLang="en-US" sz="1400" b="1" dirty="0">
                        <a:solidFill>
                          <a:schemeClr val="accent2">
                            <a:lumMod val="75000"/>
                          </a:schemeClr>
                        </a:solidFill>
                      </a:endParaRPr>
                    </a:p>
                  </a:txBody>
                  <a:tcPr/>
                </a:tc>
                <a:tc>
                  <a:txBody>
                    <a:bodyPr/>
                    <a:lstStyle/>
                    <a:p>
                      <a:r>
                        <a:rPr lang="en-US" altLang="zh-CN" sz="1400" dirty="0"/>
                        <a:t>object</a:t>
                      </a:r>
                      <a:r>
                        <a:rPr lang="zh-CN" altLang="en-US" sz="1400" dirty="0"/>
                        <a:t>：要判断的对象</a:t>
                      </a:r>
                      <a:endParaRPr lang="en-US" altLang="zh-CN" sz="1400" dirty="0"/>
                    </a:p>
                    <a:p>
                      <a:r>
                        <a:rPr lang="en-US" altLang="zh-CN" sz="1400" dirty="0"/>
                        <a:t>class</a:t>
                      </a:r>
                      <a:r>
                        <a:rPr lang="zh-CN" altLang="en-US" sz="1400" dirty="0"/>
                        <a:t>：直接或间接类名、基本类型或者由它们组成的元组</a:t>
                      </a:r>
                    </a:p>
                  </a:txBody>
                  <a:tcPr/>
                </a:tc>
                <a:tc>
                  <a:txBody>
                    <a:bodyPr/>
                    <a:lstStyle/>
                    <a:p>
                      <a:r>
                        <a:rPr lang="zh-CN" altLang="en-US" sz="1400" dirty="0"/>
                        <a:t>判断一个对象是否是特定的类型</a:t>
                      </a:r>
                    </a:p>
                  </a:txBody>
                  <a:tcPr/>
                </a:tc>
                <a:tc>
                  <a:txBody>
                    <a:bodyPr/>
                    <a:lstStyle/>
                    <a:p>
                      <a:r>
                        <a:rPr lang="en-US" altLang="zh-CN" sz="1400" dirty="0"/>
                        <a:t>object </a:t>
                      </a:r>
                      <a:r>
                        <a:rPr lang="zh-CN" altLang="en-US" sz="1400" dirty="0"/>
                        <a:t>是否为</a:t>
                      </a:r>
                      <a:r>
                        <a:rPr lang="en-US" altLang="zh-CN" sz="1400" dirty="0"/>
                        <a:t>class</a:t>
                      </a:r>
                      <a:r>
                        <a:rPr lang="zh-CN" altLang="en-US" sz="1400" dirty="0"/>
                        <a:t>类型，类型为</a:t>
                      </a:r>
                      <a:r>
                        <a:rPr lang="en-US" altLang="zh-CN" sz="1400" dirty="0"/>
                        <a:t>bool</a:t>
                      </a:r>
                      <a:endParaRPr lang="zh-CN" altLang="en-US" sz="1400" dirty="0"/>
                    </a:p>
                  </a:txBody>
                  <a:tcPr/>
                </a:tc>
                <a:extLst>
                  <a:ext uri="{0D108BD9-81ED-4DB2-BD59-A6C34878D82A}">
                    <a16:rowId xmlns:a16="http://schemas.microsoft.com/office/drawing/2014/main" val="1255186389"/>
                  </a:ext>
                </a:extLst>
              </a:tr>
              <a:tr h="370840">
                <a:tc>
                  <a:txBody>
                    <a:bodyPr/>
                    <a:lstStyle/>
                    <a:p>
                      <a:r>
                        <a:rPr lang="en-US" altLang="zh-CN" sz="1400" dirty="0" err="1"/>
                        <a:t>globals</a:t>
                      </a:r>
                      <a:r>
                        <a:rPr lang="en-US" altLang="zh-CN" sz="1400" dirty="0"/>
                        <a:t>()</a:t>
                      </a:r>
                      <a:endParaRPr lang="zh-CN" altLang="en-US" sz="1400" dirty="0"/>
                    </a:p>
                  </a:txBody>
                  <a:tcPr/>
                </a:tc>
                <a:tc>
                  <a:txBody>
                    <a:bodyPr/>
                    <a:lstStyle/>
                    <a:p>
                      <a:r>
                        <a:rPr lang="zh-CN" altLang="en-US" sz="1400" dirty="0"/>
                        <a:t>无</a:t>
                      </a:r>
                    </a:p>
                  </a:txBody>
                  <a:tcPr/>
                </a:tc>
                <a:tc>
                  <a:txBody>
                    <a:bodyPr/>
                    <a:lstStyle/>
                    <a:p>
                      <a:r>
                        <a:rPr lang="zh-CN" altLang="en-US" sz="1400" dirty="0"/>
                        <a:t>以字典类型返回当前位置的全部全局变量</a:t>
                      </a:r>
                    </a:p>
                  </a:txBody>
                  <a:tcPr/>
                </a:tc>
                <a:tc>
                  <a:txBody>
                    <a:bodyPr/>
                    <a:lstStyle/>
                    <a:p>
                      <a:r>
                        <a:rPr lang="zh-CN" altLang="en-US" sz="1400" dirty="0"/>
                        <a:t>全部全局变量，类型为</a:t>
                      </a:r>
                      <a:r>
                        <a:rPr lang="en-US" altLang="zh-CN" sz="1400" dirty="0" err="1"/>
                        <a:t>dict</a:t>
                      </a:r>
                      <a:endParaRPr lang="zh-CN" altLang="en-US" sz="1400" dirty="0"/>
                    </a:p>
                  </a:txBody>
                  <a:tcPr/>
                </a:tc>
                <a:extLst>
                  <a:ext uri="{0D108BD9-81ED-4DB2-BD59-A6C34878D82A}">
                    <a16:rowId xmlns:a16="http://schemas.microsoft.com/office/drawing/2014/main" val="2339180531"/>
                  </a:ext>
                </a:extLst>
              </a:tr>
            </a:tbl>
          </a:graphicData>
        </a:graphic>
      </p:graphicFrame>
    </p:spTree>
    <p:extLst>
      <p:ext uri="{BB962C8B-B14F-4D97-AF65-F5344CB8AC3E}">
        <p14:creationId xmlns:p14="http://schemas.microsoft.com/office/powerpoint/2010/main" val="6655148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3261</TotalTime>
  <Words>11668</Words>
  <Application>Microsoft Office PowerPoint</Application>
  <PresentationFormat>宽屏</PresentationFormat>
  <Paragraphs>1686</Paragraphs>
  <Slides>136</Slides>
  <Notes>136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136</vt:i4>
      </vt:variant>
    </vt:vector>
  </HeadingPairs>
  <TitlesOfParts>
    <vt:vector size="146" baseType="lpstr">
      <vt:lpstr>Adobe Gothic Std B</vt:lpstr>
      <vt:lpstr>Adobe 仿宋 Std R</vt:lpstr>
      <vt:lpstr>Adobe 宋体 Std L</vt:lpstr>
      <vt:lpstr>等线</vt:lpstr>
      <vt:lpstr>等线 Light</vt:lpstr>
      <vt:lpstr>微软雅黑</vt:lpstr>
      <vt:lpstr>Arial</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洪玉 石</dc:creator>
  <cp:lastModifiedBy>石 洪玉</cp:lastModifiedBy>
  <cp:revision>32</cp:revision>
  <dcterms:created xsi:type="dcterms:W3CDTF">2019-10-29T13:01:30Z</dcterms:created>
  <dcterms:modified xsi:type="dcterms:W3CDTF">2019-11-28T10:44:26Z</dcterms:modified>
</cp:coreProperties>
</file>