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89" r:id="rId3"/>
    <p:sldId id="257" r:id="rId4"/>
    <p:sldId id="274" r:id="rId5"/>
    <p:sldId id="280" r:id="rId6"/>
    <p:sldId id="275" r:id="rId7"/>
    <p:sldId id="307" r:id="rId8"/>
    <p:sldId id="258" r:id="rId9"/>
    <p:sldId id="290" r:id="rId10"/>
    <p:sldId id="277" r:id="rId11"/>
    <p:sldId id="278" r:id="rId12"/>
    <p:sldId id="279" r:id="rId13"/>
    <p:sldId id="266" r:id="rId14"/>
    <p:sldId id="264" r:id="rId15"/>
    <p:sldId id="281" r:id="rId16"/>
    <p:sldId id="282" r:id="rId17"/>
    <p:sldId id="283" r:id="rId18"/>
    <p:sldId id="284" r:id="rId19"/>
    <p:sldId id="285" r:id="rId20"/>
    <p:sldId id="273" r:id="rId21"/>
    <p:sldId id="308" r:id="rId22"/>
    <p:sldId id="304" r:id="rId23"/>
    <p:sldId id="291" r:id="rId24"/>
    <p:sldId id="305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9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A00-8C9D-4092-9542-7F60AE8E3418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6DB-6559-4AB9-866D-26127EE1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A00-8C9D-4092-9542-7F60AE8E3418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6DB-6559-4AB9-866D-26127EE1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2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A00-8C9D-4092-9542-7F60AE8E3418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6DB-6559-4AB9-866D-26127EE1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A00-8C9D-4092-9542-7F60AE8E3418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6DB-6559-4AB9-866D-26127EE1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A00-8C9D-4092-9542-7F60AE8E3418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6DB-6559-4AB9-866D-26127EE1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4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A00-8C9D-4092-9542-7F60AE8E3418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6DB-6559-4AB9-866D-26127EE1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A00-8C9D-4092-9542-7F60AE8E3418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6DB-6559-4AB9-866D-26127EE1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A00-8C9D-4092-9542-7F60AE8E3418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6DB-6559-4AB9-866D-26127EE1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A00-8C9D-4092-9542-7F60AE8E3418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6DB-6559-4AB9-866D-26127EE1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A00-8C9D-4092-9542-7F60AE8E3418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6DB-6559-4AB9-866D-26127EE1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5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A00-8C9D-4092-9542-7F60AE8E3418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6DB-6559-4AB9-866D-26127EE1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BA00-8C9D-4092-9542-7F60AE8E3418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F6DB-6559-4AB9-866D-26127EE1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#include &lt;</a:t>
            </a:r>
            <a:r>
              <a:rPr lang="en-US" sz="2400" dirty="0" err="1" smtClean="0">
                <a:latin typeface="Lucida Sans Typewriter" pitchFamily="49" charset="0"/>
              </a:rPr>
              <a:t>stdio.h</a:t>
            </a:r>
            <a:r>
              <a:rPr lang="en-US" sz="2400" dirty="0" smtClean="0">
                <a:latin typeface="Lucida Sans Typewriter" pitchFamily="49" charset="0"/>
              </a:rPr>
              <a:t>&gt;</a:t>
            </a:r>
          </a:p>
          <a:p>
            <a:pPr marL="0" indent="0">
              <a:buNone/>
            </a:pP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long </a:t>
            </a:r>
            <a:r>
              <a:rPr lang="en-US" sz="2400" dirty="0" err="1" smtClean="0">
                <a:solidFill>
                  <a:srgbClr val="002060"/>
                </a:solidFill>
                <a:latin typeface="Lucida Sans Typewriter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factorial(</a:t>
            </a:r>
            <a:r>
              <a:rPr lang="en-US" sz="2400" dirty="0" err="1" smtClean="0">
                <a:solidFill>
                  <a:srgbClr val="002060"/>
                </a:solidFill>
                <a:latin typeface="Lucida Sans Typewriter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i)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  </a:t>
            </a:r>
            <a:r>
              <a:rPr lang="en-US" sz="2400" dirty="0" smtClean="0">
                <a:latin typeface="Lucida Sans Typewriter" pitchFamily="49" charset="0"/>
              </a:rPr>
              <a:t>long </a:t>
            </a:r>
            <a:r>
              <a:rPr lang="en-US" sz="2400" dirty="0" err="1" smtClean="0">
                <a:solidFill>
                  <a:srgbClr val="002060"/>
                </a:solidFill>
                <a:latin typeface="Lucida Sans Typewriter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result = 1;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  while (i &gt; 1)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	result *= i--;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  return result;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Lucida Sans Typewriter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  </a:t>
            </a:r>
            <a:r>
              <a:rPr lang="en-US" sz="2400" dirty="0" err="1" smtClean="0">
                <a:solidFill>
                  <a:srgbClr val="002060"/>
                </a:solidFill>
                <a:latin typeface="Lucida Sans Typewriter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ix;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  for (ix = 0; ix &lt;= 20; ix++)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Lucida Sans Typewriter" pitchFamily="49" charset="0"/>
              </a:rPr>
              <a:t>printf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(“%d\</a:t>
            </a:r>
            <a:r>
              <a:rPr lang="en-US" sz="2400" dirty="0" err="1" smtClean="0">
                <a:solidFill>
                  <a:srgbClr val="002060"/>
                </a:solidFill>
                <a:latin typeface="Lucida Sans Typewriter" pitchFamily="49" charset="0"/>
              </a:rPr>
              <a:t>t%</a:t>
            </a:r>
            <a:r>
              <a:rPr lang="en-US" sz="2400" dirty="0" err="1" smtClean="0">
                <a:latin typeface="Lucida Sans Typewriter" pitchFamily="49" charset="0"/>
              </a:rPr>
              <a:t>l</a:t>
            </a:r>
            <a:r>
              <a:rPr lang="en-US" sz="2400" dirty="0" err="1" smtClean="0">
                <a:solidFill>
                  <a:srgbClr val="002060"/>
                </a:solidFill>
                <a:latin typeface="Lucida Sans Typewriter" pitchFamily="49" charset="0"/>
              </a:rPr>
              <a:t>d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\n”, ix, factorial(ix));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}</a:t>
            </a:r>
            <a:endParaRPr lang="en-US" sz="2400" dirty="0" smtClean="0">
              <a:solidFill>
                <a:srgbClr val="00206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3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“Make”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Pain in butt invoking compiler…</a:t>
            </a:r>
          </a:p>
          <a:p>
            <a:r>
              <a:rPr lang="en-US" dirty="0" smtClean="0"/>
              <a:t>AND now have dependencies!  “lab3.c” must be recompiled if “</a:t>
            </a:r>
            <a:r>
              <a:rPr lang="en-US" dirty="0" err="1" smtClean="0"/>
              <a:t>fact.h</a:t>
            </a:r>
            <a:r>
              <a:rPr lang="en-US" dirty="0" smtClean="0"/>
              <a:t>”  is changed!</a:t>
            </a:r>
          </a:p>
          <a:p>
            <a:r>
              <a:rPr lang="en-US" dirty="0" smtClean="0"/>
              <a:t>“Make” automates the process</a:t>
            </a:r>
          </a:p>
          <a:p>
            <a:pPr lvl="1"/>
            <a:r>
              <a:rPr lang="en-US" dirty="0" smtClean="0"/>
              <a:t>Looks for “</a:t>
            </a:r>
            <a:r>
              <a:rPr lang="en-US" dirty="0" err="1" smtClean="0"/>
              <a:t>Makefile</a:t>
            </a:r>
            <a:r>
              <a:rPr lang="en-US" dirty="0" smtClean="0"/>
              <a:t>” within current </a:t>
            </a:r>
            <a:r>
              <a:rPr lang="en-US" dirty="0" err="1" smtClean="0"/>
              <a:t>dir</a:t>
            </a:r>
            <a:r>
              <a:rPr lang="en-US" dirty="0" smtClean="0"/>
              <a:t> (or “</a:t>
            </a:r>
            <a:r>
              <a:rPr lang="en-US" dirty="0" err="1" smtClean="0"/>
              <a:t>makefile</a:t>
            </a:r>
            <a:r>
              <a:rPr lang="en-US" dirty="0" smtClean="0"/>
              <a:t>” as second priority)</a:t>
            </a:r>
          </a:p>
          <a:p>
            <a:pPr lvl="1"/>
            <a:r>
              <a:rPr lang="en-US" dirty="0" smtClean="0"/>
              <a:t>Opens </a:t>
            </a:r>
            <a:r>
              <a:rPr lang="en-US" dirty="0" err="1" smtClean="0"/>
              <a:t>Makefile</a:t>
            </a:r>
            <a:r>
              <a:rPr lang="en-US" dirty="0" smtClean="0"/>
              <a:t>, interprets it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05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0046"/>
            <a:ext cx="83820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lab3</a:t>
            </a:r>
            <a:r>
              <a:rPr lang="en-US" sz="2400" b="1" dirty="0" smtClean="0">
                <a:solidFill>
                  <a:srgbClr val="FF0000"/>
                </a:solidFill>
                <a:latin typeface="Lucida Sans Typewriter" pitchFamily="49" charset="0"/>
              </a:rPr>
              <a:t>:</a:t>
            </a:r>
            <a:r>
              <a:rPr lang="en-US" sz="2400" dirty="0" smtClean="0">
                <a:latin typeface="Lucida Sans Typewriter" pitchFamily="49" charset="0"/>
              </a:rPr>
              <a:t> lab3.o </a:t>
            </a:r>
            <a:r>
              <a:rPr lang="en-US" sz="2400" dirty="0" err="1" smtClean="0">
                <a:latin typeface="Lucida Sans Typewriter" pitchFamily="49" charset="0"/>
              </a:rPr>
              <a:t>factorial.o</a:t>
            </a: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Sans Typewriter" pitchFamily="49" charset="0"/>
              </a:rPr>
              <a:t>	</a:t>
            </a:r>
            <a:r>
              <a:rPr lang="en-US" sz="2400" dirty="0" err="1" smtClean="0">
                <a:latin typeface="Lucida Sans Typewriter" pitchFamily="49" charset="0"/>
              </a:rPr>
              <a:t>gcc</a:t>
            </a:r>
            <a:r>
              <a:rPr lang="en-US" sz="2400" dirty="0" smtClean="0">
                <a:latin typeface="Lucida Sans Typewriter" pitchFamily="49" charset="0"/>
              </a:rPr>
              <a:t> lab3.o </a:t>
            </a:r>
            <a:r>
              <a:rPr lang="en-US" sz="2400" dirty="0" err="1" smtClean="0">
                <a:latin typeface="Lucida Sans Typewriter" pitchFamily="49" charset="0"/>
              </a:rPr>
              <a:t>factorial.o</a:t>
            </a:r>
            <a:r>
              <a:rPr lang="en-US" sz="2400" dirty="0" smtClean="0">
                <a:latin typeface="Lucida Sans Typewriter" pitchFamily="49" charset="0"/>
              </a:rPr>
              <a:t> –o lab3</a:t>
            </a:r>
          </a:p>
          <a:p>
            <a:pPr marL="0" indent="0">
              <a:buNone/>
            </a:pPr>
            <a:endParaRPr lang="en-US" sz="2400" dirty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lab3.o</a:t>
            </a:r>
            <a:r>
              <a:rPr lang="en-US" sz="2400" b="1" dirty="0" smtClean="0">
                <a:solidFill>
                  <a:srgbClr val="FF0000"/>
                </a:solidFill>
                <a:latin typeface="Lucida Sans Typewriter" pitchFamily="49" charset="0"/>
              </a:rPr>
              <a:t>:</a:t>
            </a:r>
            <a:r>
              <a:rPr lang="en-US" sz="2400" dirty="0" smtClean="0">
                <a:latin typeface="Lucida Sans Typewriter" pitchFamily="49" charset="0"/>
              </a:rPr>
              <a:t> lab3.c  </a:t>
            </a:r>
            <a:r>
              <a:rPr lang="en-US" sz="2400" dirty="0" err="1" smtClean="0">
                <a:latin typeface="Lucida Sans Typewriter" pitchFamily="49" charset="0"/>
              </a:rPr>
              <a:t>fact.h</a:t>
            </a: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Sans Typewriter" pitchFamily="49" charset="0"/>
              </a:rPr>
              <a:t>	</a:t>
            </a:r>
            <a:r>
              <a:rPr lang="en-US" sz="2400" dirty="0" err="1" smtClean="0">
                <a:latin typeface="Lucida Sans Typewriter" pitchFamily="49" charset="0"/>
              </a:rPr>
              <a:t>gcc</a:t>
            </a:r>
            <a:r>
              <a:rPr lang="en-US" sz="2400" dirty="0" smtClean="0">
                <a:latin typeface="Lucida Sans Typewriter" pitchFamily="49" charset="0"/>
              </a:rPr>
              <a:t> –Wall –c lab3.c</a:t>
            </a:r>
          </a:p>
          <a:p>
            <a:pPr marL="0" indent="0">
              <a:buNone/>
            </a:pPr>
            <a:endParaRPr lang="en-US" sz="2400" dirty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Lucida Sans Typewriter" pitchFamily="49" charset="0"/>
              </a:rPr>
              <a:t>factorial.o</a:t>
            </a:r>
            <a:r>
              <a:rPr lang="en-US" sz="2400" b="1" dirty="0" smtClean="0">
                <a:solidFill>
                  <a:srgbClr val="FF0000"/>
                </a:solidFill>
                <a:latin typeface="Lucida Sans Typewriter" pitchFamily="49" charset="0"/>
              </a:rPr>
              <a:t>:</a:t>
            </a:r>
            <a:r>
              <a:rPr lang="en-US" sz="2400" dirty="0" smtClean="0">
                <a:latin typeface="Lucida Sans Typewriter" pitchFamily="49" charset="0"/>
              </a:rPr>
              <a:t> </a:t>
            </a:r>
            <a:r>
              <a:rPr lang="en-US" sz="2400" dirty="0" err="1" smtClean="0">
                <a:latin typeface="Lucida Sans Typewriter" pitchFamily="49" charset="0"/>
              </a:rPr>
              <a:t>fact.c</a:t>
            </a: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Sans Typewriter" pitchFamily="49" charset="0"/>
              </a:rPr>
              <a:t>	</a:t>
            </a:r>
            <a:r>
              <a:rPr lang="en-US" sz="2400" dirty="0" err="1" smtClean="0">
                <a:latin typeface="Lucida Sans Typewriter" pitchFamily="49" charset="0"/>
              </a:rPr>
              <a:t>gcc</a:t>
            </a:r>
            <a:r>
              <a:rPr lang="en-US" sz="2400" dirty="0" smtClean="0">
                <a:latin typeface="Lucida Sans Typewriter" pitchFamily="49" charset="0"/>
              </a:rPr>
              <a:t> –Wall –c </a:t>
            </a:r>
            <a:r>
              <a:rPr lang="en-US" sz="2400" dirty="0" err="1" smtClean="0">
                <a:latin typeface="Lucida Sans Typewriter" pitchFamily="49" charset="0"/>
              </a:rPr>
              <a:t>fact.c</a:t>
            </a:r>
            <a:endParaRPr lang="en-US" sz="2400" dirty="0">
              <a:latin typeface="Lucida Sans Typewriter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Lucida Sans Typewriter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986246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38200" y="1367246"/>
            <a:ext cx="609600" cy="41148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4400" y="5482046"/>
            <a:ext cx="1741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Ultimate target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772" y="986246"/>
            <a:ext cx="3483428" cy="3048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24200" y="1367247"/>
            <a:ext cx="609600" cy="4765114"/>
          </a:xfrm>
          <a:prstGeom prst="straightConnector1">
            <a:avLst/>
          </a:prstGeom>
          <a:ln w="3810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93571" y="6132361"/>
            <a:ext cx="2732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Dependencies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0972" y="1428206"/>
            <a:ext cx="5845628" cy="3352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248400" y="1785257"/>
            <a:ext cx="381000" cy="3315789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78284" y="5111932"/>
            <a:ext cx="2960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Commands that build target</a:t>
            </a:r>
            <a:endParaRPr lang="en-US" sz="3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>
            <a:off x="1026523" y="1393371"/>
            <a:ext cx="842554" cy="783772"/>
          </a:xfrm>
          <a:prstGeom prst="curvedConnector3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  <p:bldP spid="9" grpId="0"/>
      <p:bldP spid="13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“Make”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text file named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Identifiers </a:t>
            </a:r>
            <a:r>
              <a:rPr lang="en-US" i="1" dirty="0" smtClean="0"/>
              <a:t>before</a:t>
            </a:r>
            <a:r>
              <a:rPr lang="en-US" dirty="0" smtClean="0"/>
              <a:t> “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” are </a:t>
            </a:r>
            <a:r>
              <a:rPr lang="en-US" b="1" i="1" dirty="0" smtClean="0"/>
              <a:t>targets</a:t>
            </a:r>
            <a:r>
              <a:rPr lang="en-US" dirty="0" smtClean="0"/>
              <a:t>. Put </a:t>
            </a:r>
            <a:r>
              <a:rPr lang="en-US" i="1" dirty="0" smtClean="0"/>
              <a:t>ultimate target</a:t>
            </a:r>
            <a:r>
              <a:rPr lang="en-US" dirty="0" smtClean="0"/>
              <a:t> as first line in file</a:t>
            </a:r>
          </a:p>
          <a:p>
            <a:r>
              <a:rPr lang="en-US" i="1" dirty="0" smtClean="0"/>
              <a:t>After</a:t>
            </a:r>
            <a:r>
              <a:rPr lang="en-US" dirty="0" smtClean="0"/>
              <a:t> “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” are files that the target </a:t>
            </a:r>
            <a:r>
              <a:rPr lang="en-US" b="1" i="1" dirty="0" smtClean="0"/>
              <a:t>depends</a:t>
            </a:r>
            <a:r>
              <a:rPr lang="en-US" dirty="0" smtClean="0"/>
              <a:t> on</a:t>
            </a:r>
          </a:p>
          <a:p>
            <a:r>
              <a:rPr lang="en-US" dirty="0" smtClean="0"/>
              <a:t>Next line shows how to “make” that target</a:t>
            </a:r>
          </a:p>
          <a:p>
            <a:r>
              <a:rPr lang="en-US" dirty="0" smtClean="0"/>
              <a:t>Subordinate target/instruction pairs are placed beneath the ultimate target</a:t>
            </a:r>
          </a:p>
          <a:p>
            <a:pPr lvl="1"/>
            <a:r>
              <a:rPr lang="en-US" dirty="0" smtClean="0"/>
              <a:t>.o suffix contains “object code” – machine language ready to be linked into executable</a:t>
            </a:r>
          </a:p>
          <a:p>
            <a:pPr lvl="1"/>
            <a:r>
              <a:rPr lang="en-US" dirty="0" err="1" smtClean="0"/>
              <a:t>gcc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-c </a:t>
            </a:r>
            <a:r>
              <a:rPr lang="en-US" dirty="0" smtClean="0"/>
              <a:t>flag generates object code from .c</a:t>
            </a:r>
          </a:p>
          <a:p>
            <a:r>
              <a:rPr lang="en-US" dirty="0" smtClean="0"/>
              <a:t>Then…   at </a:t>
            </a:r>
            <a:r>
              <a:rPr lang="en-US" dirty="0" err="1" smtClean="0"/>
              <a:t>linux</a:t>
            </a:r>
            <a:r>
              <a:rPr lang="en-US" dirty="0" smtClean="0"/>
              <a:t> prompt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 $  make</a:t>
            </a:r>
          </a:p>
        </p:txBody>
      </p:sp>
    </p:spTree>
    <p:extLst>
      <p:ext uri="{BB962C8B-B14F-4D97-AF65-F5344CB8AC3E}">
        <p14:creationId xmlns:p14="http://schemas.microsoft.com/office/powerpoint/2010/main" val="392934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&lt;</a:t>
            </a:r>
            <a:r>
              <a:rPr lang="en-US" sz="2400" dirty="0" err="1" smtClean="0">
                <a:latin typeface="Lucida Sans Typewriter" pitchFamily="49" charset="0"/>
              </a:rPr>
              <a:t>element_type</a:t>
            </a:r>
            <a:r>
              <a:rPr lang="en-US" sz="2400" dirty="0" smtClean="0">
                <a:latin typeface="Lucida Sans Typewriter" pitchFamily="49" charset="0"/>
              </a:rPr>
              <a:t>&gt; &lt;</a:t>
            </a:r>
            <a:r>
              <a:rPr lang="en-US" sz="2400" dirty="0" err="1" smtClean="0">
                <a:latin typeface="Lucida Sans Typewriter" pitchFamily="49" charset="0"/>
              </a:rPr>
              <a:t>name_u_give</a:t>
            </a:r>
            <a:r>
              <a:rPr lang="en-US" sz="2400" dirty="0" smtClean="0">
                <a:latin typeface="Lucida Sans Typewriter" pitchFamily="49" charset="0"/>
              </a:rPr>
              <a:t>&gt;</a:t>
            </a:r>
            <a:r>
              <a:rPr lang="en-US" sz="2400" b="1" dirty="0" smtClean="0">
                <a:solidFill>
                  <a:srgbClr val="FF0000"/>
                </a:solidFill>
                <a:latin typeface="Lucida Sans Typewriter" pitchFamily="49" charset="0"/>
              </a:rPr>
              <a:t>[</a:t>
            </a:r>
            <a:r>
              <a:rPr lang="en-US" sz="2400" dirty="0" smtClean="0">
                <a:latin typeface="Lucida Sans Typewriter" pitchFamily="49" charset="0"/>
              </a:rPr>
              <a:t>&lt;</a:t>
            </a:r>
            <a:r>
              <a:rPr lang="en-US" sz="2400" i="1" dirty="0" smtClean="0">
                <a:latin typeface="Lucida Sans Typewriter" pitchFamily="49" charset="0"/>
              </a:rPr>
              <a:t># elements</a:t>
            </a:r>
            <a:r>
              <a:rPr lang="en-US" sz="2400" dirty="0" smtClean="0">
                <a:latin typeface="Lucida Sans Typewriter" pitchFamily="49" charset="0"/>
              </a:rPr>
              <a:t>&gt;</a:t>
            </a:r>
            <a:r>
              <a:rPr lang="en-US" sz="2400" b="1" dirty="0" smtClean="0">
                <a:solidFill>
                  <a:srgbClr val="FF0000"/>
                </a:solidFill>
                <a:latin typeface="Lucida Sans Typewriter" pitchFamily="49" charset="0"/>
              </a:rPr>
              <a:t>] ;</a:t>
            </a:r>
          </a:p>
          <a:p>
            <a:r>
              <a:rPr lang="en-US" sz="2400" dirty="0">
                <a:latin typeface="Lucida Sans Typewriter" pitchFamily="49" charset="0"/>
              </a:rPr>
              <a:t>Every element is of same type</a:t>
            </a:r>
          </a:p>
          <a:p>
            <a:r>
              <a:rPr lang="en-US" sz="2400" dirty="0" smtClean="0">
                <a:latin typeface="Lucida Sans Typewriter" pitchFamily="49" charset="0"/>
              </a:rPr>
              <a:t>Size of array is FIXED at creation</a:t>
            </a:r>
          </a:p>
          <a:p>
            <a:r>
              <a:rPr lang="en-US" sz="2400" dirty="0" smtClean="0">
                <a:latin typeface="Lucida Sans Typewriter" pitchFamily="49" charset="0"/>
              </a:rPr>
              <a:t>Can initialize when declaring</a:t>
            </a:r>
          </a:p>
          <a:p>
            <a:pPr lvl="1"/>
            <a:r>
              <a:rPr lang="en-US" sz="2000" dirty="0" smtClean="0">
                <a:latin typeface="Lucida Sans Typewriter" pitchFamily="49" charset="0"/>
              </a:rPr>
              <a:t>Can have &lt;# elements&gt; </a:t>
            </a:r>
            <a:r>
              <a:rPr lang="en-US" sz="2000" u="sng" dirty="0" smtClean="0">
                <a:latin typeface="Lucida Sans Typewriter" pitchFamily="49" charset="0"/>
              </a:rPr>
              <a:t>implied</a:t>
            </a:r>
            <a:r>
              <a:rPr lang="en-US" sz="2000" dirty="0" smtClean="0">
                <a:latin typeface="Lucida Sans Typewriter" pitchFamily="49" charset="0"/>
              </a:rPr>
              <a:t> based on initializer</a:t>
            </a:r>
          </a:p>
          <a:p>
            <a:r>
              <a:rPr lang="en-US" sz="2400" dirty="0" smtClean="0">
                <a:latin typeface="Lucida Sans Typewriter" pitchFamily="49" charset="0"/>
              </a:rPr>
              <a:t>NO bounds checking provided!  You do it!</a:t>
            </a:r>
          </a:p>
          <a:p>
            <a:r>
              <a:rPr lang="en-US" sz="2400" dirty="0" smtClean="0">
                <a:latin typeface="Lucida Sans Typewriter" pitchFamily="49" charset="0"/>
              </a:rPr>
              <a:t>YOU keep track of “valid” content</a:t>
            </a:r>
          </a:p>
          <a:p>
            <a:r>
              <a:rPr lang="en-US" sz="2400" dirty="0" smtClean="0">
                <a:latin typeface="Lucida Sans Typewriter" pitchFamily="49" charset="0"/>
              </a:rPr>
              <a:t>bracket-index syntax to access   </a:t>
            </a:r>
            <a:r>
              <a:rPr lang="en-US" sz="2400" dirty="0" err="1" smtClean="0">
                <a:latin typeface="Lucida Sans Typewriter" pitchFamily="49" charset="0"/>
              </a:rPr>
              <a:t>myArray</a:t>
            </a:r>
            <a:r>
              <a:rPr lang="en-US" sz="2400" dirty="0" smtClean="0">
                <a:latin typeface="Lucida Sans Typewriter" pitchFamily="49" charset="0"/>
              </a:rPr>
              <a:t>[5]</a:t>
            </a:r>
          </a:p>
          <a:p>
            <a:r>
              <a:rPr lang="en-US" sz="2400" dirty="0" smtClean="0">
                <a:latin typeface="Lucida Sans Typewriter" pitchFamily="49" charset="0"/>
              </a:rPr>
              <a:t>First element is at index value zero</a:t>
            </a:r>
          </a:p>
          <a:p>
            <a:r>
              <a:rPr lang="en-US" sz="2400" dirty="0" smtClean="0">
                <a:latin typeface="Lucida Sans Typewriter" pitchFamily="49" charset="0"/>
              </a:rPr>
              <a:t>&lt;</a:t>
            </a:r>
            <a:r>
              <a:rPr lang="en-US" sz="2400" dirty="0" err="1" smtClean="0">
                <a:latin typeface="Lucida Sans Typewriter" pitchFamily="49" charset="0"/>
              </a:rPr>
              <a:t>name_u_give</a:t>
            </a:r>
            <a:r>
              <a:rPr lang="en-US" sz="2400" dirty="0" smtClean="0">
                <a:latin typeface="Lucida Sans Typewriter" pitchFamily="49" charset="0"/>
              </a:rPr>
              <a:t>&gt; is fixed at [0</a:t>
            </a:r>
            <a:r>
              <a:rPr lang="en-US" sz="2400" baseline="30000" dirty="0" smtClean="0">
                <a:latin typeface="Lucida Sans Typewriter" pitchFamily="49" charset="0"/>
              </a:rPr>
              <a:t>th</a:t>
            </a:r>
            <a:r>
              <a:rPr lang="en-US" sz="2400" dirty="0" smtClean="0">
                <a:latin typeface="Lucida Sans Typewriter" pitchFamily="49" charset="0"/>
              </a:rPr>
              <a:t>] element</a:t>
            </a:r>
          </a:p>
          <a:p>
            <a:r>
              <a:rPr lang="en-US" sz="2400" dirty="0" smtClean="0">
                <a:latin typeface="Lucida Sans Typewriter" pitchFamily="49" charset="0"/>
              </a:rPr>
              <a:t>&amp; operator can reference sub-array</a:t>
            </a:r>
          </a:p>
          <a:p>
            <a:pPr marL="0" indent="0">
              <a:buNone/>
            </a:pPr>
            <a:endParaRPr lang="en-US" sz="24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1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Array – declaring, initializing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Lucida Sans Typewriter" pitchFamily="49" charset="0"/>
              </a:rPr>
              <a:t>int</a:t>
            </a:r>
            <a:r>
              <a:rPr lang="en-US" sz="2400" dirty="0" smtClean="0">
                <a:latin typeface="Lucida Sans Typewriter" pitchFamily="49" charset="0"/>
              </a:rPr>
              <a:t> </a:t>
            </a:r>
            <a:r>
              <a:rPr lang="en-US" sz="2400" dirty="0" err="1" smtClean="0">
                <a:latin typeface="Lucida Sans Typewriter" pitchFamily="49" charset="0"/>
              </a:rPr>
              <a:t>iArray</a:t>
            </a:r>
            <a:r>
              <a:rPr lang="en-US" sz="2400" dirty="0" smtClean="0">
                <a:latin typeface="Lucida Sans Typewriter" pitchFamily="49" charset="0"/>
              </a:rPr>
              <a:t>[4]; 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4 elements, all </a:t>
            </a:r>
            <a:r>
              <a:rPr lang="en-US" sz="2400" dirty="0" err="1" smtClean="0">
                <a:solidFill>
                  <a:srgbClr val="00B050"/>
                </a:solidFill>
                <a:latin typeface="Lucida Sans Typewriter" pitchFamily="49" charset="0"/>
              </a:rPr>
              <a:t>ints</a:t>
            </a:r>
            <a:endParaRPr lang="en-US" sz="2400" dirty="0" smtClean="0">
              <a:solidFill>
                <a:srgbClr val="00B05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Lucida Sans Typewriter" pitchFamily="49" charset="0"/>
              </a:rPr>
              <a:t>//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Initialize in { }. </a:t>
            </a:r>
            <a:r>
              <a:rPr lang="en-US" sz="2400" i="1" dirty="0" smtClean="0">
                <a:solidFill>
                  <a:srgbClr val="00B050"/>
                </a:solidFill>
                <a:latin typeface="Lucida Sans Typewriter" pitchFamily="49" charset="0"/>
              </a:rPr>
              <a:t>Establishes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 size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Sans Typewriter" pitchFamily="49" charset="0"/>
              </a:rPr>
              <a:t>int</a:t>
            </a:r>
            <a:r>
              <a:rPr lang="en-US" sz="2400" dirty="0" smtClean="0">
                <a:latin typeface="Lucida Sans Typewriter" pitchFamily="49" charset="0"/>
              </a:rPr>
              <a:t> </a:t>
            </a:r>
            <a:r>
              <a:rPr lang="en-US" sz="2400" dirty="0" err="1" smtClean="0">
                <a:latin typeface="Lucida Sans Typewriter" pitchFamily="49" charset="0"/>
              </a:rPr>
              <a:t>iArray</a:t>
            </a:r>
            <a:r>
              <a:rPr lang="en-US" sz="2400" dirty="0" smtClean="0">
                <a:latin typeface="Lucida Sans Typewriter" pitchFamily="49" charset="0"/>
              </a:rPr>
              <a:t>[] = { 1, 2, 3 }; </a:t>
            </a:r>
          </a:p>
          <a:p>
            <a:pPr marL="0" indent="0">
              <a:buNone/>
            </a:pP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Can hold 5, only 1</a:t>
            </a:r>
            <a:r>
              <a:rPr lang="en-US" sz="2400" baseline="30000" dirty="0" smtClean="0">
                <a:solidFill>
                  <a:srgbClr val="00B050"/>
                </a:solidFill>
                <a:latin typeface="Lucida Sans Typewriter" pitchFamily="49" charset="0"/>
              </a:rPr>
              <a:t>st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 3 are initialized</a:t>
            </a:r>
          </a:p>
          <a:p>
            <a:pPr marL="0" indent="0">
              <a:buNone/>
            </a:pPr>
            <a:r>
              <a:rPr lang="en-US" sz="2400" dirty="0">
                <a:latin typeface="Lucida Sans Typewriter" pitchFamily="49" charset="0"/>
              </a:rPr>
              <a:t>f</a:t>
            </a:r>
            <a:r>
              <a:rPr lang="en-US" sz="2400" dirty="0" smtClean="0">
                <a:latin typeface="Lucida Sans Typewriter" pitchFamily="49" charset="0"/>
              </a:rPr>
              <a:t>loat </a:t>
            </a:r>
            <a:r>
              <a:rPr lang="en-US" sz="2400" dirty="0" err="1">
                <a:latin typeface="Lucida Sans Typewriter" pitchFamily="49" charset="0"/>
              </a:rPr>
              <a:t>f</a:t>
            </a:r>
            <a:r>
              <a:rPr lang="en-US" sz="2400" dirty="0" err="1" smtClean="0">
                <a:latin typeface="Lucida Sans Typewriter" pitchFamily="49" charset="0"/>
              </a:rPr>
              <a:t>Array</a:t>
            </a:r>
            <a:r>
              <a:rPr lang="en-US" sz="2400" dirty="0" smtClean="0">
                <a:latin typeface="Lucida Sans Typewriter" pitchFamily="49" charset="0"/>
              </a:rPr>
              <a:t>[5] </a:t>
            </a:r>
            <a:r>
              <a:rPr lang="en-US" sz="2400" dirty="0">
                <a:latin typeface="Lucida Sans Typewriter" pitchFamily="49" charset="0"/>
              </a:rPr>
              <a:t>= { </a:t>
            </a:r>
            <a:r>
              <a:rPr lang="en-US" sz="2400" dirty="0" smtClean="0">
                <a:latin typeface="Lucida Sans Typewriter" pitchFamily="49" charset="0"/>
              </a:rPr>
              <a:t>1.3, 2.99, </a:t>
            </a:r>
            <a:r>
              <a:rPr lang="en-US" sz="2400" dirty="0">
                <a:latin typeface="Lucida Sans Typewriter" pitchFamily="49" charset="0"/>
              </a:rPr>
              <a:t>3 </a:t>
            </a:r>
            <a:r>
              <a:rPr lang="en-US" sz="2400" dirty="0" smtClean="0">
                <a:latin typeface="Lucida Sans Typewriter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#define MAXSIZE 10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char </a:t>
            </a:r>
            <a:r>
              <a:rPr lang="en-US" sz="2400" dirty="0" err="1" smtClean="0">
                <a:latin typeface="Lucida Sans Typewriter" pitchFamily="49" charset="0"/>
              </a:rPr>
              <a:t>cArray</a:t>
            </a:r>
            <a:r>
              <a:rPr lang="en-US" sz="2400" dirty="0" smtClean="0">
                <a:latin typeface="Lucida Sans Typewriter" pitchFamily="49" charset="0"/>
              </a:rPr>
              <a:t>[MAXSIZE];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Typical usage</a:t>
            </a:r>
          </a:p>
          <a:p>
            <a:pPr marL="0" indent="0">
              <a:buNone/>
            </a:pP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 </a:t>
            </a:r>
            <a:endParaRPr lang="en-US" sz="2400" dirty="0">
              <a:latin typeface="Lucida Sans Typewriter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Array – referencing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Lucida Sans Typewriter" pitchFamily="49" charset="0"/>
              </a:rPr>
              <a:t>int</a:t>
            </a:r>
            <a:r>
              <a:rPr lang="en-US" sz="2400" dirty="0" smtClean="0">
                <a:latin typeface="Lucida Sans Typewriter" pitchFamily="49" charset="0"/>
              </a:rPr>
              <a:t> </a:t>
            </a:r>
            <a:r>
              <a:rPr lang="en-US" sz="2400" dirty="0" err="1" smtClean="0">
                <a:latin typeface="Lucida Sans Typewriter" pitchFamily="49" charset="0"/>
              </a:rPr>
              <a:t>iA</a:t>
            </a:r>
            <a:r>
              <a:rPr lang="en-US" sz="2400" dirty="0" smtClean="0">
                <a:latin typeface="Lucida Sans Typewriter" pitchFamily="49" charset="0"/>
              </a:rPr>
              <a:t>[] = { 10, 20, 30 }; 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Sans Typewriter" pitchFamily="49" charset="0"/>
              </a:rPr>
              <a:t>int</a:t>
            </a:r>
            <a:r>
              <a:rPr lang="en-US" sz="2400" dirty="0" smtClean="0">
                <a:latin typeface="Lucida Sans Typewriter" pitchFamily="49" charset="0"/>
              </a:rPr>
              <a:t> ix = 1;</a:t>
            </a:r>
          </a:p>
          <a:p>
            <a:pPr marL="0" indent="0">
              <a:buNone/>
            </a:pP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latin typeface="Lucida Sans Typewriter" pitchFamily="49" charset="0"/>
              </a:rPr>
              <a:t>iA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[</a:t>
            </a:r>
            <a:r>
              <a:rPr lang="en-US" sz="2400" dirty="0" smtClean="0">
                <a:solidFill>
                  <a:srgbClr val="FF0000"/>
                </a:solidFill>
                <a:latin typeface="Lucida Sans Typewriter" pitchFamily="49" charset="0"/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  <a:latin typeface="Lucida Sans Typewriter" pitchFamily="49" charset="0"/>
              </a:rPr>
              <a:t>int_expression</a:t>
            </a:r>
            <a:r>
              <a:rPr lang="en-US" sz="2400" dirty="0" smtClean="0">
                <a:solidFill>
                  <a:srgbClr val="FF0000"/>
                </a:solidFill>
                <a:latin typeface="Lucida Sans Typewriter" pitchFamily="49" charset="0"/>
              </a:rPr>
              <a:t>&gt;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] to access one element</a:t>
            </a:r>
            <a:endParaRPr lang="en-US" sz="2400" dirty="0">
              <a:solidFill>
                <a:srgbClr val="00B05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Lucida Sans Typewriter" pitchFamily="49" charset="0"/>
              </a:rPr>
              <a:t>iA</a:t>
            </a:r>
            <a:r>
              <a:rPr lang="en-US" sz="2400" dirty="0" smtClean="0">
                <a:latin typeface="Lucida Sans Typewriter" pitchFamily="49" charset="0"/>
              </a:rPr>
              <a:t>[</a:t>
            </a:r>
            <a:r>
              <a:rPr lang="en-US" sz="2400" dirty="0" smtClean="0">
                <a:solidFill>
                  <a:srgbClr val="FF0000"/>
                </a:solidFill>
                <a:latin typeface="Lucida Sans Typewriter" pitchFamily="49" charset="0"/>
              </a:rPr>
              <a:t>0</a:t>
            </a:r>
            <a:r>
              <a:rPr lang="en-US" sz="2400" dirty="0" smtClean="0">
                <a:latin typeface="Lucida Sans Typewriter" pitchFamily="49" charset="0"/>
              </a:rPr>
              <a:t>] = 5; 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using constant </a:t>
            </a:r>
            <a:r>
              <a:rPr lang="en-US" sz="2400" dirty="0" err="1" smtClean="0">
                <a:solidFill>
                  <a:srgbClr val="00B050"/>
                </a:solidFill>
                <a:latin typeface="Lucida Sans Typewriter" pitchFamily="49" charset="0"/>
              </a:rPr>
              <a:t>int_expr</a:t>
            </a:r>
            <a:endParaRPr lang="en-US" sz="2400" dirty="0" smtClean="0">
              <a:solidFill>
                <a:srgbClr val="00B05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Lucida Sans Typewriter" pitchFamily="49" charset="0"/>
              </a:rPr>
              <a:t>iA</a:t>
            </a:r>
            <a:r>
              <a:rPr lang="en-US" sz="2400" dirty="0" smtClean="0">
                <a:latin typeface="Lucida Sans Typewriter" pitchFamily="49" charset="0"/>
              </a:rPr>
              <a:t>[</a:t>
            </a:r>
            <a:r>
              <a:rPr lang="en-US" sz="2400" dirty="0" smtClean="0">
                <a:solidFill>
                  <a:srgbClr val="FF0000"/>
                </a:solidFill>
                <a:latin typeface="Lucida Sans Typewriter" pitchFamily="49" charset="0"/>
              </a:rPr>
              <a:t>ix</a:t>
            </a:r>
            <a:r>
              <a:rPr lang="en-US" sz="2400" dirty="0" smtClean="0">
                <a:latin typeface="Lucida Sans Typewriter" pitchFamily="49" charset="0"/>
              </a:rPr>
              <a:t>] = 10;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using variable </a:t>
            </a:r>
            <a:r>
              <a:rPr lang="en-US" sz="2400" dirty="0" err="1" smtClean="0">
                <a:solidFill>
                  <a:srgbClr val="00B050"/>
                </a:solidFill>
                <a:latin typeface="Lucida Sans Typewriter" pitchFamily="49" charset="0"/>
              </a:rPr>
              <a:t>int_expr</a:t>
            </a:r>
            <a:endParaRPr lang="en-US" sz="2400" dirty="0" smtClean="0">
              <a:solidFill>
                <a:srgbClr val="00B05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Lucida Sans Typewriter" pitchFamily="49" charset="0"/>
              </a:rPr>
              <a:t>iA</a:t>
            </a:r>
            <a:r>
              <a:rPr lang="en-US" sz="2400" dirty="0" smtClean="0">
                <a:latin typeface="Lucida Sans Typewriter" pitchFamily="49" charset="0"/>
              </a:rPr>
              <a:t>[</a:t>
            </a:r>
            <a:r>
              <a:rPr lang="en-US" sz="2400" dirty="0" err="1" smtClean="0">
                <a:latin typeface="Lucida Sans Typewriter" pitchFamily="49" charset="0"/>
              </a:rPr>
              <a:t>intFunc</a:t>
            </a:r>
            <a:r>
              <a:rPr lang="en-US" sz="2400" dirty="0" smtClean="0">
                <a:latin typeface="Lucida Sans Typewriter" pitchFamily="49" charset="0"/>
              </a:rPr>
              <a:t>()];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</a:t>
            </a:r>
            <a:r>
              <a:rPr lang="en-US" sz="2400" b="1" i="1" dirty="0" smtClean="0">
                <a:solidFill>
                  <a:srgbClr val="00B050"/>
                </a:solidFill>
                <a:latin typeface="Lucida Sans Typewriter" pitchFamily="49" charset="0"/>
              </a:rPr>
              <a:t>If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Lucida Sans Typewriter" pitchFamily="49" charset="0"/>
              </a:rPr>
              <a:t>intFunc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 returns </a:t>
            </a:r>
            <a:r>
              <a:rPr lang="en-US" sz="2400" dirty="0" err="1" smtClean="0">
                <a:solidFill>
                  <a:srgbClr val="00B050"/>
                </a:solidFill>
                <a:latin typeface="Lucida Sans Typewriter" pitchFamily="49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, OK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ix = </a:t>
            </a:r>
            <a:r>
              <a:rPr lang="en-US" sz="2400" dirty="0" err="1" smtClean="0">
                <a:latin typeface="Lucida Sans Typewriter" pitchFamily="49" charset="0"/>
              </a:rPr>
              <a:t>iA</a:t>
            </a:r>
            <a:r>
              <a:rPr lang="en-US" sz="2400" dirty="0" smtClean="0">
                <a:latin typeface="Lucida Sans Typewriter" pitchFamily="49" charset="0"/>
              </a:rPr>
              <a:t>[3];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NO!!  Referencing past end!</a:t>
            </a:r>
          </a:p>
          <a:p>
            <a:pPr marL="0" indent="0">
              <a:buNone/>
            </a:pP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“for” loop well-suited to arrays</a:t>
            </a:r>
          </a:p>
          <a:p>
            <a:pPr marL="0" indent="0">
              <a:buNone/>
            </a:pPr>
            <a:r>
              <a:rPr lang="en-US" sz="2400" dirty="0">
                <a:latin typeface="Lucida Sans Typewriter" pitchFamily="49" charset="0"/>
              </a:rPr>
              <a:t>f</a:t>
            </a:r>
            <a:r>
              <a:rPr lang="en-US" sz="2400" dirty="0" smtClean="0">
                <a:latin typeface="Lucida Sans Typewriter" pitchFamily="49" charset="0"/>
              </a:rPr>
              <a:t>or (ix = 0; ix &lt; 3; ix++)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   </a:t>
            </a:r>
            <a:r>
              <a:rPr lang="en-US" sz="2400" dirty="0" err="1" smtClean="0">
                <a:latin typeface="Lucida Sans Typewriter" pitchFamily="49" charset="0"/>
              </a:rPr>
              <a:t>printf</a:t>
            </a:r>
            <a:r>
              <a:rPr lang="en-US" sz="2400" dirty="0" smtClean="0">
                <a:latin typeface="Lucida Sans Typewriter" pitchFamily="49" charset="0"/>
              </a:rPr>
              <a:t>(“%d\n”, </a:t>
            </a:r>
            <a:r>
              <a:rPr lang="en-US" sz="2400" dirty="0" err="1" smtClean="0">
                <a:latin typeface="Lucida Sans Typewriter" pitchFamily="49" charset="0"/>
              </a:rPr>
              <a:t>iA</a:t>
            </a:r>
            <a:r>
              <a:rPr lang="en-US" sz="2400" dirty="0" smtClean="0">
                <a:latin typeface="Lucida Sans Typewriter" pitchFamily="49" charset="0"/>
              </a:rPr>
              <a:t>[ix]);</a:t>
            </a:r>
          </a:p>
          <a:p>
            <a:pPr marL="0" indent="0">
              <a:buNone/>
            </a:pP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 </a:t>
            </a:r>
            <a:endParaRPr lang="en-US" sz="2400" dirty="0">
              <a:latin typeface="Lucida Sans Typewriter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Array of char vs. “string”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Here’s an array of char -- each in </a:t>
            </a:r>
            <a:r>
              <a:rPr lang="en-US" sz="2400" dirty="0" smtClean="0">
                <a:solidFill>
                  <a:srgbClr val="FF0000"/>
                </a:solidFill>
                <a:latin typeface="Lucida Sans Typewriter" pitchFamily="49" charset="0"/>
              </a:rPr>
              <a:t>‘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latin typeface="Lucida Sans Typewriter" pitchFamily="49" charset="0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char cA1[] = {‘</a:t>
            </a:r>
            <a:r>
              <a:rPr lang="en-US" sz="2400" dirty="0" err="1" smtClean="0">
                <a:latin typeface="Lucida Sans Typewriter" pitchFamily="49" charset="0"/>
              </a:rPr>
              <a:t>D’,‘a’,‘v’,‘i’,‘d</a:t>
            </a:r>
            <a:r>
              <a:rPr lang="en-US" sz="2400" dirty="0" smtClean="0">
                <a:latin typeface="Lucida Sans Typewriter" pitchFamily="49" charset="0"/>
              </a:rPr>
              <a:t>’};</a:t>
            </a:r>
            <a:endParaRPr lang="en-US" sz="2400" dirty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Here’s a “string literal” – in </a:t>
            </a:r>
            <a:r>
              <a:rPr lang="en-US" sz="2400" dirty="0" smtClean="0">
                <a:solidFill>
                  <a:srgbClr val="FF0000"/>
                </a:solidFill>
                <a:latin typeface="Lucida Sans Typewriter" pitchFamily="49" charset="0"/>
              </a:rPr>
              <a:t>“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xx</a:t>
            </a:r>
            <a:r>
              <a:rPr lang="en-US" sz="2400" dirty="0" smtClean="0">
                <a:solidFill>
                  <a:srgbClr val="FF0000"/>
                </a:solidFill>
                <a:latin typeface="Lucida Sans Typewriter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C puts a ‘\0’ null terminator at end!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char cA2[] = “David”;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cA3 is identical to cA2, and BOTH are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one byte larger than cA1.</a:t>
            </a:r>
            <a:endParaRPr lang="en-US" sz="2400" dirty="0">
              <a:solidFill>
                <a:srgbClr val="00B05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char cA3[] = </a:t>
            </a:r>
            <a:r>
              <a:rPr lang="en-US" sz="2400" dirty="0">
                <a:latin typeface="Lucida Sans Typewriter" pitchFamily="49" charset="0"/>
              </a:rPr>
              <a:t>{‘</a:t>
            </a:r>
            <a:r>
              <a:rPr lang="en-US" sz="2400" dirty="0" err="1">
                <a:latin typeface="Lucida Sans Typewriter" pitchFamily="49" charset="0"/>
              </a:rPr>
              <a:t>D</a:t>
            </a:r>
            <a:r>
              <a:rPr lang="en-US" sz="2400" dirty="0" err="1" smtClean="0">
                <a:latin typeface="Lucida Sans Typewriter" pitchFamily="49" charset="0"/>
              </a:rPr>
              <a:t>’,‘a’,‘</a:t>
            </a:r>
            <a:r>
              <a:rPr lang="en-US" sz="2400" dirty="0" err="1">
                <a:latin typeface="Lucida Sans Typewriter" pitchFamily="49" charset="0"/>
              </a:rPr>
              <a:t>v</a:t>
            </a:r>
            <a:r>
              <a:rPr lang="en-US" sz="2400" dirty="0" err="1" smtClean="0">
                <a:latin typeface="Lucida Sans Typewriter" pitchFamily="49" charset="0"/>
              </a:rPr>
              <a:t>’,‘</a:t>
            </a:r>
            <a:r>
              <a:rPr lang="en-US" sz="2400" dirty="0" err="1">
                <a:latin typeface="Lucida Sans Typewriter" pitchFamily="49" charset="0"/>
              </a:rPr>
              <a:t>i</a:t>
            </a:r>
            <a:r>
              <a:rPr lang="en-US" sz="2400" dirty="0" err="1" smtClean="0">
                <a:latin typeface="Lucida Sans Typewriter" pitchFamily="49" charset="0"/>
              </a:rPr>
              <a:t>’,‘</a:t>
            </a:r>
            <a:r>
              <a:rPr lang="en-US" sz="2400" dirty="0" err="1">
                <a:latin typeface="Lucida Sans Typewriter" pitchFamily="49" charset="0"/>
              </a:rPr>
              <a:t>d</a:t>
            </a:r>
            <a:r>
              <a:rPr lang="en-US" sz="2400" dirty="0" smtClean="0">
                <a:latin typeface="Lucida Sans Typewriter" pitchFamily="49" charset="0"/>
              </a:rPr>
              <a:t>’,’\0’};</a:t>
            </a:r>
          </a:p>
          <a:p>
            <a:pPr marL="0" indent="0">
              <a:buNone/>
            </a:pP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‘\0’ terminator used as loop test </a:t>
            </a:r>
            <a:r>
              <a:rPr lang="en-US" sz="2400" dirty="0" err="1" smtClean="0">
                <a:solidFill>
                  <a:srgbClr val="00B050"/>
                </a:solidFill>
                <a:latin typeface="Lucida Sans Typewriter" pitchFamily="49" charset="0"/>
              </a:rPr>
              <a:t>expr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for (ix = 0; cA2[ix] != ‘\0’ ; )</a:t>
            </a:r>
          </a:p>
          <a:p>
            <a:pPr marL="0" indent="0">
              <a:buNone/>
            </a:pPr>
            <a:r>
              <a:rPr lang="en-US" sz="2400" dirty="0">
                <a:latin typeface="Lucida Sans Typewriter" pitchFamily="49" charset="0"/>
              </a:rPr>
              <a:t>	</a:t>
            </a:r>
            <a:r>
              <a:rPr lang="en-US" sz="2400" dirty="0" err="1" smtClean="0">
                <a:latin typeface="Lucida Sans Typewriter" pitchFamily="49" charset="0"/>
              </a:rPr>
              <a:t>printf</a:t>
            </a:r>
            <a:r>
              <a:rPr lang="en-US" sz="2400" dirty="0" smtClean="0">
                <a:latin typeface="Lucida Sans Typewriter" pitchFamily="49" charset="0"/>
              </a:rPr>
              <a:t>(“%c”, cA2[ix++]);</a:t>
            </a:r>
          </a:p>
        </p:txBody>
      </p:sp>
    </p:spTree>
    <p:extLst>
      <p:ext uri="{BB962C8B-B14F-4D97-AF65-F5344CB8AC3E}">
        <p14:creationId xmlns:p14="http://schemas.microsoft.com/office/powerpoint/2010/main" val="302619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“string” library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#include &lt;</a:t>
            </a:r>
            <a:r>
              <a:rPr lang="en-US" sz="2400" dirty="0" err="1" smtClean="0">
                <a:latin typeface="Lucida Sans Typewriter" pitchFamily="49" charset="0"/>
              </a:rPr>
              <a:t>string.h</a:t>
            </a:r>
            <a:r>
              <a:rPr lang="en-US" sz="2400" dirty="0" smtClean="0">
                <a:latin typeface="Lucida Sans Typewriter" pitchFamily="49" charset="0"/>
              </a:rPr>
              <a:t>&gt; </a:t>
            </a:r>
            <a:r>
              <a:rPr lang="en-US" sz="2400" dirty="0">
                <a:solidFill>
                  <a:srgbClr val="00B050"/>
                </a:solidFill>
                <a:latin typeface="Lucida Sans Typewriter" pitchFamily="49" charset="0"/>
              </a:rPr>
              <a:t>//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Import </a:t>
            </a:r>
            <a:r>
              <a:rPr lang="en-US" sz="2400" dirty="0">
                <a:solidFill>
                  <a:srgbClr val="00B050"/>
                </a:solidFill>
                <a:latin typeface="Lucida Sans Typewriter" pitchFamily="49" charset="0"/>
              </a:rPr>
              <a:t>helper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routines</a:t>
            </a: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char cA2[] = “David”;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char cA3[] = </a:t>
            </a:r>
            <a:r>
              <a:rPr lang="en-US" sz="2400" dirty="0">
                <a:latin typeface="Lucida Sans Typewriter" pitchFamily="49" charset="0"/>
              </a:rPr>
              <a:t>{‘</a:t>
            </a:r>
            <a:r>
              <a:rPr lang="en-US" sz="2400" dirty="0" err="1">
                <a:latin typeface="Lucida Sans Typewriter" pitchFamily="49" charset="0"/>
              </a:rPr>
              <a:t>D</a:t>
            </a:r>
            <a:r>
              <a:rPr lang="en-US" sz="2400" dirty="0" err="1" smtClean="0">
                <a:latin typeface="Lucida Sans Typewriter" pitchFamily="49" charset="0"/>
              </a:rPr>
              <a:t>’,‘a’,‘</a:t>
            </a:r>
            <a:r>
              <a:rPr lang="en-US" sz="2400" dirty="0" err="1">
                <a:latin typeface="Lucida Sans Typewriter" pitchFamily="49" charset="0"/>
              </a:rPr>
              <a:t>v</a:t>
            </a:r>
            <a:r>
              <a:rPr lang="en-US" sz="2400" dirty="0" err="1" smtClean="0">
                <a:latin typeface="Lucida Sans Typewriter" pitchFamily="49" charset="0"/>
              </a:rPr>
              <a:t>’,‘</a:t>
            </a:r>
            <a:r>
              <a:rPr lang="en-US" sz="2400" dirty="0" err="1">
                <a:latin typeface="Lucida Sans Typewriter" pitchFamily="49" charset="0"/>
              </a:rPr>
              <a:t>i</a:t>
            </a:r>
            <a:r>
              <a:rPr lang="en-US" sz="2400" dirty="0" err="1" smtClean="0">
                <a:latin typeface="Lucida Sans Typewriter" pitchFamily="49" charset="0"/>
              </a:rPr>
              <a:t>’,‘</a:t>
            </a:r>
            <a:r>
              <a:rPr lang="en-US" sz="2400" dirty="0" err="1">
                <a:latin typeface="Lucida Sans Typewriter" pitchFamily="49" charset="0"/>
              </a:rPr>
              <a:t>d</a:t>
            </a:r>
            <a:r>
              <a:rPr lang="en-US" sz="2400" dirty="0" smtClean="0">
                <a:latin typeface="Lucida Sans Typewriter" pitchFamily="49" charset="0"/>
              </a:rPr>
              <a:t>’,’\0’};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Sans Typewriter" pitchFamily="49" charset="0"/>
              </a:rPr>
              <a:t>int</a:t>
            </a:r>
            <a:r>
              <a:rPr lang="en-US" sz="2400" dirty="0" smtClean="0">
                <a:latin typeface="Lucida Sans Typewriter" pitchFamily="49" charset="0"/>
              </a:rPr>
              <a:t> ix = </a:t>
            </a:r>
            <a:r>
              <a:rPr lang="en-US" sz="2400" dirty="0" err="1" smtClean="0">
                <a:solidFill>
                  <a:srgbClr val="FF0000"/>
                </a:solidFill>
                <a:latin typeface="Lucida Sans Typewriter" pitchFamily="49" charset="0"/>
              </a:rPr>
              <a:t>strlen</a:t>
            </a:r>
            <a:r>
              <a:rPr lang="en-US" sz="2400" dirty="0" smtClean="0">
                <a:latin typeface="Lucida Sans Typewriter" pitchFamily="49" charset="0"/>
              </a:rPr>
              <a:t>(cA2);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== 5, ignores ‘\0’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if (</a:t>
            </a:r>
            <a:r>
              <a:rPr lang="en-US" sz="2400" dirty="0" err="1" smtClean="0">
                <a:solidFill>
                  <a:srgbClr val="FF0000"/>
                </a:solidFill>
                <a:latin typeface="Lucida Sans Typewriter" pitchFamily="49" charset="0"/>
              </a:rPr>
              <a:t>strcmp</a:t>
            </a:r>
            <a:r>
              <a:rPr lang="en-US" sz="2400" dirty="0" smtClean="0">
                <a:latin typeface="Lucida Sans Typewriter" pitchFamily="49" charset="0"/>
              </a:rPr>
              <a:t>(cA2, cA3)==0);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!0 means unequal</a:t>
            </a: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Sans Typewriter" pitchFamily="49" charset="0"/>
              </a:rPr>
              <a:t>if (</a:t>
            </a:r>
            <a:r>
              <a:rPr lang="en-US" sz="2400" dirty="0" err="1" smtClean="0">
                <a:solidFill>
                  <a:srgbClr val="FF0000"/>
                </a:solidFill>
                <a:latin typeface="Lucida Sans Typewriter" pitchFamily="49" charset="0"/>
              </a:rPr>
              <a:t>strncmp</a:t>
            </a:r>
            <a:r>
              <a:rPr lang="en-US" sz="2400" dirty="0" smtClean="0">
                <a:latin typeface="Lucida Sans Typewriter" pitchFamily="49" charset="0"/>
              </a:rPr>
              <a:t>(cA2</a:t>
            </a:r>
            <a:r>
              <a:rPr lang="en-US" sz="2400" dirty="0">
                <a:latin typeface="Lucida Sans Typewriter" pitchFamily="49" charset="0"/>
              </a:rPr>
              <a:t>, </a:t>
            </a:r>
            <a:r>
              <a:rPr lang="en-US" sz="2400" dirty="0" smtClean="0">
                <a:latin typeface="Lucida Sans Typewriter" pitchFamily="49" charset="0"/>
              </a:rPr>
              <a:t>cA3, 3)==</a:t>
            </a:r>
            <a:r>
              <a:rPr lang="en-US" sz="2400" dirty="0">
                <a:latin typeface="Lucida Sans Typewriter" pitchFamily="49" charset="0"/>
              </a:rPr>
              <a:t>0);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1</a:t>
            </a:r>
            <a:r>
              <a:rPr lang="en-US" sz="2400" baseline="30000" dirty="0" smtClean="0">
                <a:solidFill>
                  <a:srgbClr val="00B050"/>
                </a:solidFill>
                <a:latin typeface="Lucida Sans Typewriter" pitchFamily="49" charset="0"/>
              </a:rPr>
              <a:t>st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 3 chars</a:t>
            </a:r>
            <a:endParaRPr lang="en-US" sz="2400" dirty="0">
              <a:latin typeface="Lucida Sans Typewriter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//Below, YOU </a:t>
            </a:r>
            <a:r>
              <a:rPr lang="en-US" sz="2400" dirty="0">
                <a:solidFill>
                  <a:srgbClr val="00B050"/>
                </a:solidFill>
                <a:latin typeface="Lucida Sans Typewriter" pitchFamily="49" charset="0"/>
              </a:rPr>
              <a:t>must prevent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bounds-errors!</a:t>
            </a:r>
            <a:endParaRPr lang="en-US" sz="2400" dirty="0">
              <a:solidFill>
                <a:srgbClr val="00B05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Lucida Sans Typewriter" pitchFamily="49" charset="0"/>
              </a:rPr>
              <a:t>strcpy</a:t>
            </a:r>
            <a:r>
              <a:rPr lang="en-US" sz="2400" dirty="0" smtClean="0">
                <a:latin typeface="Lucida Sans Typewriter" pitchFamily="49" charset="0"/>
              </a:rPr>
              <a:t>(</a:t>
            </a:r>
            <a:r>
              <a:rPr lang="en-US" sz="2400" dirty="0" err="1" smtClean="0">
                <a:latin typeface="Lucida Sans Typewriter" pitchFamily="49" charset="0"/>
              </a:rPr>
              <a:t>dest</a:t>
            </a:r>
            <a:r>
              <a:rPr lang="en-US" sz="2400" dirty="0" smtClean="0">
                <a:latin typeface="Lucida Sans Typewriter" pitchFamily="49" charset="0"/>
              </a:rPr>
              <a:t>, </a:t>
            </a:r>
            <a:r>
              <a:rPr lang="en-US" sz="2400" dirty="0" err="1" smtClean="0">
                <a:latin typeface="Lucida Sans Typewriter" pitchFamily="49" charset="0"/>
              </a:rPr>
              <a:t>src</a:t>
            </a:r>
            <a:r>
              <a:rPr lang="en-US" sz="2400" dirty="0" smtClean="0">
                <a:latin typeface="Lucida Sans Typewriter" pitchFamily="49" charset="0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Until ‘\0’ in </a:t>
            </a:r>
            <a:r>
              <a:rPr lang="en-US" sz="2400" dirty="0" err="1" smtClean="0">
                <a:solidFill>
                  <a:srgbClr val="00B050"/>
                </a:solidFill>
                <a:latin typeface="Lucida Sans Typewriter" pitchFamily="49" charset="0"/>
              </a:rPr>
              <a:t>src</a:t>
            </a:r>
            <a:endParaRPr lang="en-US" sz="2400" dirty="0" smtClean="0">
              <a:solidFill>
                <a:srgbClr val="00B05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Lucida Sans Typewriter" pitchFamily="49" charset="0"/>
              </a:rPr>
              <a:t>strncpy</a:t>
            </a:r>
            <a:r>
              <a:rPr lang="en-US" sz="2400" dirty="0" smtClean="0">
                <a:latin typeface="Lucida Sans Typewriter" pitchFamily="49" charset="0"/>
              </a:rPr>
              <a:t>(</a:t>
            </a:r>
            <a:r>
              <a:rPr lang="en-US" sz="2400" dirty="0" err="1" smtClean="0">
                <a:latin typeface="Lucida Sans Typewriter" pitchFamily="49" charset="0"/>
              </a:rPr>
              <a:t>dest</a:t>
            </a:r>
            <a:r>
              <a:rPr lang="en-US" sz="2400" dirty="0" smtClean="0">
                <a:latin typeface="Lucida Sans Typewriter" pitchFamily="49" charset="0"/>
              </a:rPr>
              <a:t>, </a:t>
            </a:r>
            <a:r>
              <a:rPr lang="en-US" sz="2400" dirty="0" err="1" smtClean="0">
                <a:latin typeface="Lucida Sans Typewriter" pitchFamily="49" charset="0"/>
              </a:rPr>
              <a:t>src</a:t>
            </a:r>
            <a:r>
              <a:rPr lang="en-US" sz="2400" dirty="0" smtClean="0">
                <a:latin typeface="Lucida Sans Typewriter" pitchFamily="49" charset="0"/>
              </a:rPr>
              <a:t>, n)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Until #n, OR‘\0’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Lucida Sans Typewriter" pitchFamily="49" charset="0"/>
              </a:rPr>
              <a:t>strncat</a:t>
            </a:r>
            <a:r>
              <a:rPr lang="en-US" sz="2400" dirty="0" smtClean="0">
                <a:latin typeface="Lucida Sans Typewriter" pitchFamily="49" charset="0"/>
              </a:rPr>
              <a:t>(</a:t>
            </a:r>
            <a:r>
              <a:rPr lang="en-US" sz="2400" dirty="0" err="1" smtClean="0">
                <a:latin typeface="Lucida Sans Typewriter" pitchFamily="49" charset="0"/>
              </a:rPr>
              <a:t>dest</a:t>
            </a:r>
            <a:r>
              <a:rPr lang="en-US" sz="2400" dirty="0" smtClean="0">
                <a:latin typeface="Lucida Sans Typewriter" pitchFamily="49" charset="0"/>
              </a:rPr>
              <a:t>, </a:t>
            </a:r>
            <a:r>
              <a:rPr lang="en-US" sz="2400" dirty="0" err="1" smtClean="0">
                <a:latin typeface="Lucida Sans Typewriter" pitchFamily="49" charset="0"/>
              </a:rPr>
              <a:t>src</a:t>
            </a:r>
            <a:r>
              <a:rPr lang="en-US" sz="2400" dirty="0" smtClean="0">
                <a:latin typeface="Lucida Sans Typewriter" pitchFamily="49" charset="0"/>
              </a:rPr>
              <a:t>, n)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Concatenate n chars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Lucida Sans Typewriter" pitchFamily="49" charset="0"/>
              </a:rPr>
              <a:t>strcat</a:t>
            </a:r>
            <a:r>
              <a:rPr lang="en-US" sz="2400" dirty="0" smtClean="0">
                <a:latin typeface="Lucida Sans Typewriter" pitchFamily="49" charset="0"/>
              </a:rPr>
              <a:t>(</a:t>
            </a:r>
            <a:r>
              <a:rPr lang="en-US" sz="2400" dirty="0" err="1" smtClean="0">
                <a:latin typeface="Lucida Sans Typewriter" pitchFamily="49" charset="0"/>
              </a:rPr>
              <a:t>dest</a:t>
            </a:r>
            <a:r>
              <a:rPr lang="en-US" sz="2400" dirty="0">
                <a:latin typeface="Lucida Sans Typewriter" pitchFamily="49" charset="0"/>
              </a:rPr>
              <a:t>, </a:t>
            </a:r>
            <a:r>
              <a:rPr lang="en-US" sz="2400" dirty="0" err="1" smtClean="0">
                <a:latin typeface="Lucida Sans Typewriter" pitchFamily="49" charset="0"/>
              </a:rPr>
              <a:t>src</a:t>
            </a:r>
            <a:r>
              <a:rPr lang="en-US" sz="2400" dirty="0" smtClean="0">
                <a:latin typeface="Lucida Sans Typewriter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6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Array as function arg.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Lucida Sans Typewriter" pitchFamily="49" charset="0"/>
              </a:rPr>
              <a:t>int</a:t>
            </a:r>
            <a:r>
              <a:rPr lang="en-US" sz="2400" dirty="0" smtClean="0">
                <a:latin typeface="Lucida Sans Typewriter" pitchFamily="49" charset="0"/>
              </a:rPr>
              <a:t> </a:t>
            </a:r>
            <a:r>
              <a:rPr lang="en-US" sz="2400" dirty="0" err="1" smtClean="0">
                <a:latin typeface="Lucida Sans Typewriter" pitchFamily="49" charset="0"/>
              </a:rPr>
              <a:t>strlen</a:t>
            </a:r>
            <a:r>
              <a:rPr lang="en-US" sz="2400" dirty="0" smtClean="0">
                <a:latin typeface="Lucida Sans Typewriter" pitchFamily="49" charset="0"/>
              </a:rPr>
              <a:t>(char </a:t>
            </a:r>
            <a:r>
              <a:rPr lang="en-US" sz="2400" dirty="0" err="1" smtClean="0">
                <a:latin typeface="Lucida Sans Typewriter" pitchFamily="49" charset="0"/>
              </a:rPr>
              <a:t>cA</a:t>
            </a:r>
            <a:r>
              <a:rPr lang="en-US" sz="2400" dirty="0" smtClean="0">
                <a:latin typeface="Lucida Sans Typewriter" pitchFamily="49" charset="0"/>
              </a:rPr>
              <a:t>[]) {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Expects array arg.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	</a:t>
            </a:r>
            <a:r>
              <a:rPr lang="en-US" sz="2400" dirty="0" err="1" smtClean="0">
                <a:latin typeface="Lucida Sans Typewriter" pitchFamily="49" charset="0"/>
              </a:rPr>
              <a:t>int</a:t>
            </a:r>
            <a:r>
              <a:rPr lang="en-US" sz="2400" dirty="0" smtClean="0">
                <a:latin typeface="Lucida Sans Typewriter" pitchFamily="49" charset="0"/>
              </a:rPr>
              <a:t> ix = 0;</a:t>
            </a:r>
          </a:p>
          <a:p>
            <a:pPr marL="0" indent="0">
              <a:buNone/>
            </a:pPr>
            <a:r>
              <a:rPr lang="en-US" sz="2400" dirty="0">
                <a:latin typeface="Lucida Sans Typewriter" pitchFamily="49" charset="0"/>
              </a:rPr>
              <a:t>	</a:t>
            </a:r>
            <a:r>
              <a:rPr lang="en-US" sz="2400" dirty="0" smtClean="0">
                <a:latin typeface="Lucida Sans Typewriter" pitchFamily="49" charset="0"/>
              </a:rPr>
              <a:t>while (</a:t>
            </a:r>
            <a:r>
              <a:rPr lang="en-US" sz="2400" dirty="0" err="1" smtClean="0">
                <a:latin typeface="Lucida Sans Typewriter" pitchFamily="49" charset="0"/>
              </a:rPr>
              <a:t>cA</a:t>
            </a:r>
            <a:r>
              <a:rPr lang="en-US" sz="2400" dirty="0" smtClean="0">
                <a:latin typeface="Lucida Sans Typewriter" pitchFamily="49" charset="0"/>
              </a:rPr>
              <a:t>[ix])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At the ‘\0’ yet?</a:t>
            </a:r>
          </a:p>
          <a:p>
            <a:pPr marL="0" indent="0">
              <a:buNone/>
            </a:pPr>
            <a:r>
              <a:rPr lang="en-US" sz="2400" dirty="0">
                <a:latin typeface="Lucida Sans Typewriter" pitchFamily="49" charset="0"/>
              </a:rPr>
              <a:t>	</a:t>
            </a:r>
            <a:r>
              <a:rPr lang="en-US" sz="2400" dirty="0" smtClean="0">
                <a:latin typeface="Lucida Sans Typewriter" pitchFamily="49" charset="0"/>
              </a:rPr>
              <a:t>	ix++;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	return ix;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Lucida Sans Typewriter" pitchFamily="49" charset="0"/>
              </a:rPr>
              <a:t>char </a:t>
            </a:r>
            <a:r>
              <a:rPr lang="en-US" sz="2400" dirty="0" err="1">
                <a:latin typeface="Lucida Sans Typewriter" pitchFamily="49" charset="0"/>
              </a:rPr>
              <a:t>anArray</a:t>
            </a:r>
            <a:r>
              <a:rPr lang="en-US" sz="2400" dirty="0">
                <a:latin typeface="Lucida Sans Typewriter" pitchFamily="49" charset="0"/>
              </a:rPr>
              <a:t>[] = “David”;</a:t>
            </a:r>
          </a:p>
          <a:p>
            <a:pPr marL="0" indent="0">
              <a:buNone/>
            </a:pP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Lucida Sans Typewriter" pitchFamily="49" charset="0"/>
              </a:rPr>
              <a:t>//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Pass </a:t>
            </a:r>
            <a:r>
              <a:rPr lang="en-US" sz="2400" dirty="0">
                <a:solidFill>
                  <a:srgbClr val="00B050"/>
                </a:solidFill>
                <a:latin typeface="Lucida Sans Typewriter" pitchFamily="49" charset="0"/>
              </a:rPr>
              <a:t>array’s name to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function w/out [].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Array name IS reference to [0</a:t>
            </a:r>
            <a:r>
              <a:rPr lang="en-US" sz="2400" baseline="30000" dirty="0" smtClean="0">
                <a:solidFill>
                  <a:srgbClr val="00B050"/>
                </a:solidFill>
                <a:latin typeface="Lucida Sans Typewriter" pitchFamily="49" charset="0"/>
              </a:rPr>
              <a:t>th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] element</a:t>
            </a:r>
            <a:endParaRPr lang="en-US" sz="2400" dirty="0">
              <a:solidFill>
                <a:srgbClr val="00B05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ix = </a:t>
            </a:r>
            <a:r>
              <a:rPr lang="en-US" sz="2400" dirty="0" err="1">
                <a:latin typeface="Lucida Sans Typewriter" pitchFamily="49" charset="0"/>
              </a:rPr>
              <a:t>strlen</a:t>
            </a:r>
            <a:r>
              <a:rPr lang="en-US" sz="2400" dirty="0">
                <a:latin typeface="Lucida Sans Typewriter" pitchFamily="49" charset="0"/>
              </a:rPr>
              <a:t>(</a:t>
            </a:r>
            <a:r>
              <a:rPr lang="en-US" sz="2400" dirty="0" err="1">
                <a:latin typeface="Lucida Sans Typewriter" pitchFamily="49" charset="0"/>
              </a:rPr>
              <a:t>anArray</a:t>
            </a:r>
            <a:r>
              <a:rPr lang="en-US" sz="2400" dirty="0">
                <a:latin typeface="Lucida Sans Typewriter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Lucida Sans Typewriter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5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 </a:t>
            </a:r>
            <a:r>
              <a:rPr lang="en-US" dirty="0" smtClean="0"/>
              <a:t>-- the “address of”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5344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char </a:t>
            </a:r>
            <a:r>
              <a:rPr lang="en-US" sz="2400" dirty="0" err="1">
                <a:latin typeface="Lucida Sans Typewriter" pitchFamily="49" charset="0"/>
              </a:rPr>
              <a:t>anArray</a:t>
            </a:r>
            <a:r>
              <a:rPr lang="en-US" sz="2400" dirty="0">
                <a:latin typeface="Lucida Sans Typewriter" pitchFamily="49" charset="0"/>
              </a:rPr>
              <a:t>[] = “David</a:t>
            </a:r>
            <a:r>
              <a:rPr lang="en-US" sz="2400" dirty="0" smtClean="0">
                <a:latin typeface="Lucida Sans Typewriter" pitchFamily="49" charset="0"/>
              </a:rPr>
              <a:t>”;</a:t>
            </a:r>
            <a:endParaRPr lang="en-US" sz="2400" dirty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Lucida Sans Typewriter" pitchFamily="49" charset="0"/>
              </a:rPr>
              <a:t>int</a:t>
            </a:r>
            <a:r>
              <a:rPr lang="en-US" sz="2400" dirty="0" smtClean="0">
                <a:latin typeface="Lucida Sans Typewriter" pitchFamily="49" charset="0"/>
              </a:rPr>
              <a:t> i1 </a:t>
            </a:r>
            <a:r>
              <a:rPr lang="en-US" sz="2400" dirty="0">
                <a:latin typeface="Lucida Sans Typewriter" pitchFamily="49" charset="0"/>
              </a:rPr>
              <a:t>= </a:t>
            </a:r>
            <a:r>
              <a:rPr lang="en-US" sz="2400" dirty="0" err="1">
                <a:latin typeface="Lucida Sans Typewriter" pitchFamily="49" charset="0"/>
              </a:rPr>
              <a:t>strlen</a:t>
            </a:r>
            <a:r>
              <a:rPr lang="en-US" sz="2400" dirty="0">
                <a:latin typeface="Lucida Sans Typewriter" pitchFamily="49" charset="0"/>
              </a:rPr>
              <a:t>(</a:t>
            </a:r>
            <a:r>
              <a:rPr lang="en-US" sz="2400" dirty="0" err="1">
                <a:latin typeface="Lucida Sans Typewriter" pitchFamily="49" charset="0"/>
              </a:rPr>
              <a:t>anArray</a:t>
            </a:r>
            <a:r>
              <a:rPr lang="en-US" sz="2400" dirty="0" smtClean="0">
                <a:latin typeface="Lucida Sans Typewriter" pitchFamily="49" charset="0"/>
              </a:rPr>
              <a:t>);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Ref @ 0</a:t>
            </a:r>
            <a:r>
              <a:rPr lang="en-US" sz="2400" baseline="30000" dirty="0" smtClean="0">
                <a:solidFill>
                  <a:srgbClr val="00B050"/>
                </a:solidFill>
                <a:latin typeface="Lucida Sans Typewriter" pitchFamily="49" charset="0"/>
              </a:rPr>
              <a:t>th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 element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Sans Typewriter" pitchFamily="49" charset="0"/>
              </a:rPr>
              <a:t>int</a:t>
            </a:r>
            <a:r>
              <a:rPr lang="en-US" sz="2400" dirty="0" smtClean="0">
                <a:latin typeface="Lucida Sans Typewriter" pitchFamily="49" charset="0"/>
              </a:rPr>
              <a:t> i2 = </a:t>
            </a:r>
            <a:r>
              <a:rPr lang="en-US" sz="2400" dirty="0" err="1" smtClean="0">
                <a:latin typeface="Lucida Sans Typewriter" pitchFamily="49" charset="0"/>
              </a:rPr>
              <a:t>strlen</a:t>
            </a:r>
            <a:r>
              <a:rPr lang="en-US" sz="2400" dirty="0" smtClean="0">
                <a:latin typeface="Lucida Sans Typewriter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Lucida Sans Typewriter" pitchFamily="49" charset="0"/>
              </a:rPr>
              <a:t>&amp;</a:t>
            </a:r>
            <a:r>
              <a:rPr lang="en-US" sz="2400" dirty="0" err="1" smtClean="0">
                <a:latin typeface="Lucida Sans Typewriter" pitchFamily="49" charset="0"/>
              </a:rPr>
              <a:t>anArray</a:t>
            </a:r>
            <a:r>
              <a:rPr lang="en-US" sz="2400" dirty="0" smtClean="0">
                <a:latin typeface="Lucida Sans Typewriter" pitchFamily="49" charset="0"/>
              </a:rPr>
              <a:t>[0]);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Ditto!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					// i1 == i2 == 5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i1 = </a:t>
            </a:r>
            <a:r>
              <a:rPr lang="en-US" sz="2400" dirty="0" err="1" smtClean="0">
                <a:latin typeface="Lucida Sans Typewriter" pitchFamily="49" charset="0"/>
              </a:rPr>
              <a:t>strlen</a:t>
            </a:r>
            <a:r>
              <a:rPr lang="en-US" sz="2400" dirty="0" smtClean="0">
                <a:latin typeface="Lucida Sans Typewriter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Lucida Sans Typewriter" pitchFamily="49" charset="0"/>
              </a:rPr>
              <a:t>&amp;</a:t>
            </a:r>
            <a:r>
              <a:rPr lang="en-US" sz="2400" dirty="0" err="1" smtClean="0">
                <a:latin typeface="Lucida Sans Typewriter" pitchFamily="49" charset="0"/>
              </a:rPr>
              <a:t>anArray</a:t>
            </a:r>
            <a:r>
              <a:rPr lang="en-US" sz="2400" dirty="0" smtClean="0">
                <a:latin typeface="Lucida Sans Typewriter" pitchFamily="49" charset="0"/>
              </a:rPr>
              <a:t>[2]);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</a:t>
            </a:r>
            <a:r>
              <a:rPr lang="en-US" sz="2400" dirty="0" smtClean="0">
                <a:latin typeface="Lucida Sans Typewriter" pitchFamily="49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Ref @ 2</a:t>
            </a:r>
            <a:r>
              <a:rPr lang="en-US" sz="2400" baseline="30000" dirty="0" smtClean="0">
                <a:solidFill>
                  <a:srgbClr val="00B050"/>
                </a:solidFill>
                <a:latin typeface="Lucida Sans Typewriter" pitchFamily="49" charset="0"/>
              </a:rPr>
              <a:t>nd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 element</a:t>
            </a:r>
            <a:endParaRPr lang="en-US" sz="2400" dirty="0">
              <a:solidFill>
                <a:srgbClr val="00B05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Lucida Sans Typewriter" pitchFamily="49" charset="0"/>
              </a:rPr>
              <a:t>//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now i1 </a:t>
            </a:r>
            <a:r>
              <a:rPr lang="en-US" sz="2400" dirty="0">
                <a:solidFill>
                  <a:srgbClr val="00B050"/>
                </a:solidFill>
                <a:latin typeface="Lucida Sans Typewriter" pitchFamily="49" charset="0"/>
              </a:rPr>
              <a:t>==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3</a:t>
            </a:r>
            <a:endParaRPr lang="en-US" sz="2400" dirty="0" smtClean="0"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Sans Typewriter" pitchFamily="49" charset="0"/>
              </a:rPr>
              <a:t>strlen</a:t>
            </a:r>
            <a:r>
              <a:rPr lang="en-US" sz="2400" dirty="0" smtClean="0">
                <a:latin typeface="Lucida Sans Typewriter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Lucida Sans Typewriter" pitchFamily="49" charset="0"/>
              </a:rPr>
              <a:t>&amp;</a:t>
            </a:r>
            <a:r>
              <a:rPr lang="en-US" sz="2400" dirty="0" err="1" smtClean="0">
                <a:latin typeface="Lucida Sans Typewriter" pitchFamily="49" charset="0"/>
              </a:rPr>
              <a:t>anArray</a:t>
            </a:r>
            <a:r>
              <a:rPr lang="en-US" sz="2400" dirty="0" smtClean="0">
                <a:latin typeface="Lucida Sans Typewriter" pitchFamily="49" charset="0"/>
              </a:rPr>
              <a:t>[6]);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Chaos! Beyond bounds!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45971"/>
              </p:ext>
            </p:extLst>
          </p:nvPr>
        </p:nvGraphicFramePr>
        <p:xfrm>
          <a:off x="1524000" y="1066800"/>
          <a:ext cx="4800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‘D’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‘a’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‘v’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‘i’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‘d’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‘\0’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60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#include &lt;</a:t>
            </a:r>
            <a:r>
              <a:rPr lang="en-US" sz="2400" dirty="0" err="1" smtClean="0">
                <a:latin typeface="Lucida Sans Typewriter" pitchFamily="49" charset="0"/>
              </a:rPr>
              <a:t>stdio.h</a:t>
            </a:r>
            <a:r>
              <a:rPr lang="en-US" sz="2400" dirty="0" smtClean="0">
                <a:latin typeface="Lucida Sans Typewriter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long </a:t>
            </a:r>
            <a:r>
              <a:rPr lang="en-US" sz="2400" dirty="0" err="1" smtClean="0">
                <a:latin typeface="Lucida Sans Typewriter" pitchFamily="49" charset="0"/>
              </a:rPr>
              <a:t>int</a:t>
            </a:r>
            <a:r>
              <a:rPr lang="en-US" sz="2400" dirty="0" smtClean="0">
                <a:latin typeface="Lucida Sans Typewriter" pitchFamily="49" charset="0"/>
              </a:rPr>
              <a:t> factorial(</a:t>
            </a:r>
            <a:r>
              <a:rPr lang="en-US" sz="2400" dirty="0" err="1" smtClean="0">
                <a:latin typeface="Lucida Sans Typewriter" pitchFamily="49" charset="0"/>
              </a:rPr>
              <a:t>int</a:t>
            </a:r>
            <a:r>
              <a:rPr lang="en-US" sz="2400" dirty="0" smtClean="0">
                <a:latin typeface="Lucida Sans Typewriter" pitchFamily="49" charset="0"/>
              </a:rPr>
              <a:t>);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latin typeface="Lucida Sans Typewriter" pitchFamily="49" charset="0"/>
              </a:rPr>
              <a:t>Func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 “prototype”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Lucida Sans Typewriter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  </a:t>
            </a:r>
            <a:r>
              <a:rPr lang="en-US" sz="2400" dirty="0" err="1" smtClean="0">
                <a:solidFill>
                  <a:srgbClr val="002060"/>
                </a:solidFill>
                <a:latin typeface="Lucida Sans Typewriter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ix;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  for (ix = 0; ix &lt;= 20; ix++)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Lucida Sans Typewriter" pitchFamily="49" charset="0"/>
              </a:rPr>
              <a:t>printf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(“%d\</a:t>
            </a:r>
            <a:r>
              <a:rPr lang="en-US" sz="2400" dirty="0" err="1" smtClean="0">
                <a:solidFill>
                  <a:srgbClr val="002060"/>
                </a:solidFill>
                <a:latin typeface="Lucida Sans Typewriter" pitchFamily="49" charset="0"/>
              </a:rPr>
              <a:t>t%</a:t>
            </a:r>
            <a:r>
              <a:rPr lang="en-US" sz="2400" dirty="0" err="1" smtClean="0">
                <a:latin typeface="Lucida Sans Typewriter" pitchFamily="49" charset="0"/>
              </a:rPr>
              <a:t>l</a:t>
            </a:r>
            <a:r>
              <a:rPr lang="en-US" sz="2400" dirty="0" err="1" smtClean="0">
                <a:solidFill>
                  <a:srgbClr val="002060"/>
                </a:solidFill>
                <a:latin typeface="Lucida Sans Typewriter" pitchFamily="49" charset="0"/>
              </a:rPr>
              <a:t>d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\n”, ix, factorial(ix));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}</a:t>
            </a:r>
            <a:endParaRPr lang="en-US" sz="2400" dirty="0" smtClean="0">
              <a:solidFill>
                <a:srgbClr val="00206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Sans Typewriter" pitchFamily="49" charset="0"/>
              </a:rPr>
              <a:t>long </a:t>
            </a:r>
            <a:r>
              <a:rPr lang="en-US" sz="2400" dirty="0" err="1">
                <a:solidFill>
                  <a:srgbClr val="00206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 factorial(</a:t>
            </a:r>
            <a:r>
              <a:rPr lang="en-US" sz="2400" dirty="0" err="1">
                <a:solidFill>
                  <a:srgbClr val="00206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 i)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   </a:t>
            </a:r>
            <a:r>
              <a:rPr lang="en-US" sz="2400" dirty="0">
                <a:latin typeface="Lucida Sans Typewriter" pitchFamily="49" charset="0"/>
              </a:rPr>
              <a:t>long </a:t>
            </a:r>
            <a:r>
              <a:rPr lang="en-US" sz="2400" dirty="0" err="1">
                <a:solidFill>
                  <a:srgbClr val="00206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 result = 1;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   while (i &gt; 1)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	result *= i-</a:t>
            </a:r>
            <a:r>
              <a:rPr lang="en-US" sz="2400" dirty="0" smtClean="0">
                <a:solidFill>
                  <a:srgbClr val="002060"/>
                </a:solidFill>
                <a:latin typeface="Lucida Sans Typewriter" pitchFamily="49" charset="0"/>
              </a:rPr>
              <a:t>-;   </a:t>
            </a: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Lucida Sans Typewriter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164134"/>
            <a:ext cx="838199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Get files </a:t>
            </a:r>
            <a:r>
              <a:rPr lang="en-US" sz="2800" dirty="0"/>
              <a:t>“</a:t>
            </a:r>
            <a:r>
              <a:rPr lang="en-US" sz="2800" dirty="0" smtClean="0"/>
              <a:t>sample2.txt” and “lab4start.c” in </a:t>
            </a:r>
            <a:r>
              <a:rPr lang="en-US" sz="2800" dirty="0" err="1" smtClean="0"/>
              <a:t>Dropbox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Write “</a:t>
            </a:r>
            <a:r>
              <a:rPr lang="en-US" sz="2800" dirty="0" err="1" smtClean="0"/>
              <a:t>toLower</a:t>
            </a:r>
            <a:r>
              <a:rPr lang="en-US" sz="2800" dirty="0" smtClean="0"/>
              <a:t>()” function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Write “get1Word()” function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/>
              <a:t>It gobbles chars using “</a:t>
            </a:r>
            <a:r>
              <a:rPr lang="en-US" sz="2400" dirty="0" err="1" smtClean="0"/>
              <a:t>getchar</a:t>
            </a:r>
            <a:r>
              <a:rPr lang="en-US" sz="2400" dirty="0" smtClean="0"/>
              <a:t>()”, copying them into the global “word[]” array, until it hits the EOF char, or hits a char that’s NOT part of a word (e.g., space, period)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/>
              <a:t>It should ‘\0’ null terminate the “word[]” array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/>
              <a:t>It returns an </a:t>
            </a:r>
            <a:r>
              <a:rPr lang="en-US" sz="2400" dirty="0" err="1" smtClean="0"/>
              <a:t>int</a:t>
            </a:r>
            <a:r>
              <a:rPr lang="en-US" sz="2400" dirty="0" smtClean="0"/>
              <a:t>, the </a:t>
            </a:r>
            <a:r>
              <a:rPr lang="en-US" sz="2400" dirty="0"/>
              <a:t># of </a:t>
            </a:r>
            <a:r>
              <a:rPr lang="en-US" sz="2400" dirty="0" smtClean="0"/>
              <a:t>valid chars </a:t>
            </a:r>
            <a:r>
              <a:rPr lang="en-US" sz="2400" dirty="0"/>
              <a:t>in the </a:t>
            </a:r>
            <a:r>
              <a:rPr lang="en-US" sz="2400" dirty="0" smtClean="0"/>
              <a:t>“word[]” array.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Write main</a:t>
            </a:r>
            <a:r>
              <a:rPr lang="en-US" sz="2800" dirty="0"/>
              <a:t>(). It </a:t>
            </a:r>
            <a:r>
              <a:rPr lang="en-US" sz="2800" dirty="0" smtClean="0"/>
              <a:t>loop</a:t>
            </a:r>
            <a:r>
              <a:rPr lang="en-US" sz="2800" dirty="0"/>
              <a:t>s</a:t>
            </a:r>
            <a:r>
              <a:rPr lang="en-US" sz="2800" dirty="0" smtClean="0"/>
              <a:t> using “get1Word()” to gobble 1 word at </a:t>
            </a:r>
            <a:r>
              <a:rPr lang="en-US" sz="2800" dirty="0"/>
              <a:t>a </a:t>
            </a:r>
            <a:r>
              <a:rPr lang="en-US" sz="2800" dirty="0" smtClean="0"/>
              <a:t>time.  It should use “</a:t>
            </a:r>
            <a:r>
              <a:rPr lang="en-US" sz="2800" dirty="0" err="1" smtClean="0"/>
              <a:t>toLower</a:t>
            </a:r>
            <a:r>
              <a:rPr lang="en-US" sz="2800" dirty="0" smtClean="0"/>
              <a:t>()” followed by “</a:t>
            </a:r>
            <a:r>
              <a:rPr lang="en-US" sz="2800" smtClean="0"/>
              <a:t>strcmp</a:t>
            </a:r>
            <a:r>
              <a:rPr lang="en-US" sz="2800" dirty="0" smtClean="0"/>
              <a:t>()” to count occurrences of the string “the” in the file. Print each word, one per line, as well as total </a:t>
            </a:r>
            <a:r>
              <a:rPr lang="en-US" sz="2800" dirty="0"/>
              <a:t># of </a:t>
            </a:r>
            <a:r>
              <a:rPr lang="en-US" sz="2800" dirty="0" smtClean="0"/>
              <a:t>words, and # of “the”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064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/>
          </a:bodyPr>
          <a:lstStyle/>
          <a:p>
            <a:r>
              <a:rPr lang="en-US" dirty="0" smtClean="0"/>
              <a:t>STOP!  Look beyond here only if stumped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90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382000" cy="6553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char </a:t>
            </a:r>
            <a:r>
              <a:rPr lang="en-US" sz="2400" dirty="0" err="1"/>
              <a:t>toLower</a:t>
            </a:r>
            <a:r>
              <a:rPr lang="en-US" sz="2400" dirty="0"/>
              <a:t>(char c)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if ((c &gt;= 'A') &amp;&amp; (c &lt;= 'Z'))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c += 32;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return (c);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382000" cy="6553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get1Word() </a:t>
            </a:r>
            <a:r>
              <a:rPr lang="en-US" sz="2400" dirty="0" smtClean="0"/>
              <a:t>{  </a:t>
            </a:r>
            <a:r>
              <a:rPr lang="en-US" sz="2400" dirty="0">
                <a:solidFill>
                  <a:srgbClr val="00B050"/>
                </a:solidFill>
              </a:rPr>
              <a:t>// Get 1 word into global word[]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  </a:t>
            </a:r>
            <a:r>
              <a:rPr lang="en-US" sz="2400" dirty="0" err="1" smtClean="0"/>
              <a:t>charsInWord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0, </a:t>
            </a:r>
            <a:r>
              <a:rPr lang="en-US" sz="2400" dirty="0" err="1" smtClean="0"/>
              <a:t>wordBegun</a:t>
            </a:r>
            <a:r>
              <a:rPr lang="en-US" sz="2400" dirty="0" smtClean="0"/>
              <a:t> = 0;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char   </a:t>
            </a:r>
            <a:r>
              <a:rPr lang="en-US" sz="2400" dirty="0" err="1" smtClean="0"/>
              <a:t>thisChar</a:t>
            </a:r>
            <a:r>
              <a:rPr lang="en-US" sz="2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while </a:t>
            </a:r>
            <a:r>
              <a:rPr lang="en-US" sz="2400" dirty="0"/>
              <a:t>((</a:t>
            </a:r>
            <a:r>
              <a:rPr lang="en-US" sz="2400" dirty="0" err="1"/>
              <a:t>thisChar</a:t>
            </a:r>
            <a:r>
              <a:rPr lang="en-US" sz="2400" dirty="0"/>
              <a:t> = </a:t>
            </a:r>
            <a:r>
              <a:rPr lang="en-US" sz="2400" dirty="0" err="1"/>
              <a:t>getchar</a:t>
            </a:r>
            <a:r>
              <a:rPr lang="en-US" sz="2400" dirty="0"/>
              <a:t>()) != EOF)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	if </a:t>
            </a:r>
            <a:r>
              <a:rPr lang="en-US" sz="2400" dirty="0"/>
              <a:t>(   </a:t>
            </a:r>
            <a:r>
              <a:rPr lang="en-US" sz="2400" dirty="0" smtClean="0"/>
              <a:t>   ((</a:t>
            </a:r>
            <a:r>
              <a:rPr lang="en-US" sz="2400" dirty="0" err="1"/>
              <a:t>thisChar</a:t>
            </a:r>
            <a:r>
              <a:rPr lang="en-US" sz="2400" dirty="0"/>
              <a:t> &gt;= 'A') &amp;&amp; (</a:t>
            </a:r>
            <a:r>
              <a:rPr lang="en-US" sz="2400" dirty="0" err="1"/>
              <a:t>thisChar</a:t>
            </a:r>
            <a:r>
              <a:rPr lang="en-US" sz="2400" dirty="0"/>
              <a:t> &lt;= 'Z'))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smtClean="0"/>
              <a:t>		     ||  ((</a:t>
            </a:r>
            <a:r>
              <a:rPr lang="en-US" sz="2400" dirty="0" err="1"/>
              <a:t>thisChar</a:t>
            </a:r>
            <a:r>
              <a:rPr lang="en-US" sz="2400" dirty="0"/>
              <a:t> &gt;= 'a') &amp;&amp; (</a:t>
            </a:r>
            <a:r>
              <a:rPr lang="en-US" sz="2400" dirty="0" err="1"/>
              <a:t>thisChar</a:t>
            </a:r>
            <a:r>
              <a:rPr lang="en-US" sz="2400" dirty="0"/>
              <a:t> &lt;= 'z'))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smtClean="0"/>
              <a:t>		     ||  ((</a:t>
            </a:r>
            <a:r>
              <a:rPr lang="en-US" sz="2400" dirty="0" err="1"/>
              <a:t>thisChar</a:t>
            </a:r>
            <a:r>
              <a:rPr lang="en-US" sz="2400" dirty="0"/>
              <a:t> &gt;= '0') &amp;&amp; (</a:t>
            </a:r>
            <a:r>
              <a:rPr lang="en-US" sz="2400" dirty="0" err="1"/>
              <a:t>thisChar</a:t>
            </a:r>
            <a:r>
              <a:rPr lang="en-US" sz="2400" dirty="0"/>
              <a:t> &lt;= '9')) 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wordBegun</a:t>
            </a:r>
            <a:r>
              <a:rPr lang="en-US" sz="2400" dirty="0" smtClean="0"/>
              <a:t> </a:t>
            </a:r>
            <a:r>
              <a:rPr lang="en-US" sz="2400" dirty="0"/>
              <a:t>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		word[</a:t>
            </a:r>
            <a:r>
              <a:rPr lang="en-US" sz="2400" dirty="0" err="1" smtClean="0"/>
              <a:t>charsInWord</a:t>
            </a:r>
            <a:r>
              <a:rPr lang="en-US" sz="2400" dirty="0"/>
              <a:t>++] = </a:t>
            </a:r>
            <a:r>
              <a:rPr lang="en-US" sz="2400" dirty="0" err="1"/>
              <a:t>thisChar</a:t>
            </a:r>
            <a:r>
              <a:rPr lang="en-US" sz="2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		continue</a:t>
            </a:r>
            <a:r>
              <a:rPr lang="en-US" sz="2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	}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	if </a:t>
            </a:r>
            <a:r>
              <a:rPr lang="en-US" sz="2400" dirty="0"/>
              <a:t>(</a:t>
            </a:r>
            <a:r>
              <a:rPr lang="en-US" sz="2400" dirty="0" err="1"/>
              <a:t>wordBegun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		break</a:t>
            </a:r>
            <a:r>
              <a:rPr lang="en-US" sz="2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}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word[</a:t>
            </a:r>
            <a:r>
              <a:rPr lang="en-US" sz="2400" dirty="0" err="1" smtClean="0"/>
              <a:t>charsInWord</a:t>
            </a:r>
            <a:r>
              <a:rPr lang="en-US" sz="2400" dirty="0"/>
              <a:t>] = '\0';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return </a:t>
            </a:r>
            <a:r>
              <a:rPr lang="en-US" sz="2400" dirty="0" err="1"/>
              <a:t>charsInWord</a:t>
            </a:r>
            <a:r>
              <a:rPr lang="en-US" sz="2400" dirty="0"/>
              <a:t>; // return # valid chars in word[]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US" sz="2400" dirty="0" smtClean="0">
              <a:solidFill>
                <a:srgbClr val="002060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382000" cy="6553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  </a:t>
            </a:r>
            <a:r>
              <a:rPr lang="en-US" sz="2400" dirty="0" err="1" smtClean="0"/>
              <a:t>theCount</a:t>
            </a:r>
            <a:r>
              <a:rPr lang="en-US" sz="2400" dirty="0" smtClean="0"/>
              <a:t> </a:t>
            </a:r>
            <a:r>
              <a:rPr lang="en-US" sz="2400" dirty="0"/>
              <a:t>= 0, </a:t>
            </a:r>
            <a:r>
              <a:rPr lang="en-US" sz="2400" dirty="0" err="1"/>
              <a:t>wordCount</a:t>
            </a:r>
            <a:r>
              <a:rPr lang="en-US" sz="2400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  </a:t>
            </a:r>
            <a:r>
              <a:rPr lang="en-US" sz="2400" dirty="0" err="1" smtClean="0"/>
              <a:t>charCount</a:t>
            </a:r>
            <a:r>
              <a:rPr lang="en-US" sz="2400" dirty="0"/>
              <a:t>, ix;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while </a:t>
            </a:r>
            <a:r>
              <a:rPr lang="en-US" sz="2400" dirty="0"/>
              <a:t>((</a:t>
            </a:r>
            <a:r>
              <a:rPr lang="en-US" sz="2400" dirty="0" err="1"/>
              <a:t>charCount</a:t>
            </a:r>
            <a:r>
              <a:rPr lang="en-US" sz="2400" dirty="0"/>
              <a:t> = get1Word()) !=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wordCount</a:t>
            </a:r>
            <a:r>
              <a:rPr lang="en-US" sz="2400" dirty="0"/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	for </a:t>
            </a:r>
            <a:r>
              <a:rPr lang="en-US" sz="2400" dirty="0"/>
              <a:t>(ix = 0; ix &lt; </a:t>
            </a:r>
            <a:r>
              <a:rPr lang="en-US" sz="2400" dirty="0" err="1"/>
              <a:t>charCount</a:t>
            </a:r>
            <a:r>
              <a:rPr lang="en-US" sz="2400" dirty="0"/>
              <a:t>; ix++)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		word[ix</a:t>
            </a:r>
            <a:r>
              <a:rPr lang="en-US" sz="2400" dirty="0"/>
              <a:t>] = </a:t>
            </a:r>
            <a:r>
              <a:rPr lang="en-US" sz="2400" dirty="0" err="1"/>
              <a:t>toLower</a:t>
            </a:r>
            <a:r>
              <a:rPr lang="en-US" sz="2400" dirty="0"/>
              <a:t>(word[ix]);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	if </a:t>
            </a:r>
            <a:r>
              <a:rPr lang="en-US" sz="2400" dirty="0"/>
              <a:t>(</a:t>
            </a:r>
            <a:r>
              <a:rPr lang="en-US" sz="2400" dirty="0" err="1"/>
              <a:t>strcmp</a:t>
            </a:r>
            <a:r>
              <a:rPr lang="en-US" sz="2400" dirty="0"/>
              <a:t>(word, "the")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theCount</a:t>
            </a:r>
            <a:r>
              <a:rPr lang="en-US" sz="2400" dirty="0"/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printf</a:t>
            </a:r>
            <a:r>
              <a:rPr lang="en-US" sz="2400" dirty="0"/>
              <a:t>("%s\n", word);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}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/>
              <a:t>("%d instances of \"the\" and %d words overall\n", </a:t>
            </a:r>
            <a:r>
              <a:rPr lang="en-US" sz="2400" dirty="0" smtClean="0"/>
              <a:t>		</a:t>
            </a:r>
            <a:r>
              <a:rPr lang="en-US" sz="2400" dirty="0" err="1" smtClean="0"/>
              <a:t>theCount</a:t>
            </a:r>
            <a:r>
              <a:rPr lang="en-US" sz="2400" dirty="0"/>
              <a:t>, </a:t>
            </a:r>
            <a:r>
              <a:rPr lang="en-US" sz="2400" dirty="0" err="1"/>
              <a:t>wordCount</a:t>
            </a:r>
            <a:r>
              <a:rPr lang="en-US" sz="2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return </a:t>
            </a:r>
            <a:r>
              <a:rPr lang="en-US" sz="2400" dirty="0"/>
              <a:t>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US" sz="2400" dirty="0" smtClean="0">
              <a:solidFill>
                <a:srgbClr val="002060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Gdb</a:t>
            </a:r>
            <a:r>
              <a:rPr lang="en-US" dirty="0" smtClean="0"/>
              <a:t>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Recompile Lab4 code </a:t>
            </a:r>
          </a:p>
          <a:p>
            <a:pPr lvl="1"/>
            <a:r>
              <a:rPr lang="en-US" dirty="0" smtClean="0"/>
              <a:t>     </a:t>
            </a:r>
            <a:r>
              <a:rPr lang="en-US" dirty="0" err="1" smtClean="0"/>
              <a:t>gcc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-O0  -g </a:t>
            </a:r>
            <a:r>
              <a:rPr lang="en-US" dirty="0" smtClean="0"/>
              <a:t>lab4.c  -o  lab4</a:t>
            </a:r>
          </a:p>
          <a:p>
            <a:pPr lvl="1"/>
            <a:r>
              <a:rPr lang="en-US" dirty="0" smtClean="0"/>
              <a:t>    -O0 disables optimizing (</a:t>
            </a:r>
            <a:r>
              <a:rPr lang="en-US" dirty="0" err="1" smtClean="0"/>
              <a:t>u.c</a:t>
            </a:r>
            <a:r>
              <a:rPr lang="en-US" dirty="0" smtClean="0"/>
              <a:t>. O, digit 0)</a:t>
            </a:r>
          </a:p>
          <a:p>
            <a:pPr lvl="1"/>
            <a:r>
              <a:rPr lang="en-US" dirty="0" smtClean="0"/>
              <a:t>    -g generates “symbol table” </a:t>
            </a:r>
          </a:p>
          <a:p>
            <a:r>
              <a:rPr lang="en-US" dirty="0" smtClean="0"/>
              <a:t>Start debugger   </a:t>
            </a:r>
            <a:r>
              <a:rPr lang="en-US" dirty="0" smtClean="0">
                <a:solidFill>
                  <a:srgbClr val="0070C0"/>
                </a:solidFill>
              </a:rPr>
              <a:t>$ </a:t>
            </a:r>
            <a:r>
              <a:rPr lang="en-US" dirty="0" err="1" smtClean="0">
                <a:solidFill>
                  <a:srgbClr val="0070C0"/>
                </a:solidFill>
              </a:rPr>
              <a:t>gdb</a:t>
            </a:r>
            <a:r>
              <a:rPr lang="en-US" dirty="0" smtClean="0">
                <a:solidFill>
                  <a:srgbClr val="0070C0"/>
                </a:solidFill>
              </a:rPr>
              <a:t> lab4</a:t>
            </a:r>
          </a:p>
          <a:p>
            <a:pPr lvl="1"/>
            <a:r>
              <a:rPr lang="en-US" dirty="0" smtClean="0"/>
              <a:t>Set breakpoint: 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gdb</a:t>
            </a:r>
            <a:r>
              <a:rPr lang="en-US" dirty="0" smtClean="0">
                <a:solidFill>
                  <a:srgbClr val="0070C0"/>
                </a:solidFill>
              </a:rPr>
              <a:t>) break main</a:t>
            </a:r>
          </a:p>
          <a:p>
            <a:pPr lvl="1"/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gdb</a:t>
            </a:r>
            <a:r>
              <a:rPr lang="en-US" dirty="0" smtClean="0">
                <a:solidFill>
                  <a:srgbClr val="0070C0"/>
                </a:solidFill>
              </a:rPr>
              <a:t>) run &lt; sample.txt</a:t>
            </a:r>
          </a:p>
          <a:p>
            <a:pPr lvl="1"/>
            <a:r>
              <a:rPr lang="en-US" dirty="0" smtClean="0"/>
              <a:t>Note error, missing component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gdb</a:t>
            </a:r>
            <a:r>
              <a:rPr lang="en-US" dirty="0" smtClean="0">
                <a:solidFill>
                  <a:srgbClr val="0070C0"/>
                </a:solidFill>
              </a:rPr>
              <a:t>) quit   </a:t>
            </a:r>
            <a:r>
              <a:rPr lang="en-US" dirty="0" smtClean="0"/>
              <a:t>, fix error,   “Password01”</a:t>
            </a:r>
          </a:p>
          <a:p>
            <a:r>
              <a:rPr lang="en-US" sz="1800" dirty="0" smtClean="0">
                <a:latin typeface="Lucida Sans Typewriter" pitchFamily="49" charset="0"/>
              </a:rPr>
              <a:t>$ </a:t>
            </a:r>
            <a:r>
              <a:rPr lang="en-US" sz="1800" dirty="0" err="1" smtClean="0">
                <a:latin typeface="Lucida Sans Typewriter" pitchFamily="49" charset="0"/>
              </a:rPr>
              <a:t>sudo</a:t>
            </a:r>
            <a:r>
              <a:rPr lang="en-US" sz="1800" dirty="0" smtClean="0">
                <a:latin typeface="Lucida Sans Typewriter" pitchFamily="49" charset="0"/>
              </a:rPr>
              <a:t> </a:t>
            </a:r>
            <a:r>
              <a:rPr lang="en-US" sz="1800" dirty="0" err="1" smtClean="0">
                <a:latin typeface="Lucida Sans Typewriter" pitchFamily="49" charset="0"/>
              </a:rPr>
              <a:t>debuginfo</a:t>
            </a:r>
            <a:r>
              <a:rPr lang="en-US" sz="1800" dirty="0" smtClean="0">
                <a:latin typeface="Lucida Sans Typewriter" pitchFamily="49" charset="0"/>
              </a:rPr>
              <a:t>-install glibc-2.17-106.el7_2.6.x86_64</a:t>
            </a:r>
          </a:p>
        </p:txBody>
      </p:sp>
    </p:spTree>
    <p:extLst>
      <p:ext uri="{BB962C8B-B14F-4D97-AF65-F5344CB8AC3E}">
        <p14:creationId xmlns:p14="http://schemas.microsoft.com/office/powerpoint/2010/main" val="29287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Gdb</a:t>
            </a:r>
            <a:r>
              <a:rPr lang="en-US" dirty="0" smtClean="0"/>
              <a:t>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Start debugger   </a:t>
            </a:r>
            <a:r>
              <a:rPr lang="en-US" dirty="0" smtClean="0">
                <a:solidFill>
                  <a:srgbClr val="0070C0"/>
                </a:solidFill>
              </a:rPr>
              <a:t>$ </a:t>
            </a:r>
            <a:r>
              <a:rPr lang="en-US" dirty="0" err="1" smtClean="0">
                <a:solidFill>
                  <a:srgbClr val="0070C0"/>
                </a:solidFill>
              </a:rPr>
              <a:t>gdb</a:t>
            </a:r>
            <a:r>
              <a:rPr lang="en-US" dirty="0" smtClean="0">
                <a:solidFill>
                  <a:srgbClr val="0070C0"/>
                </a:solidFill>
              </a:rPr>
              <a:t> lab4</a:t>
            </a:r>
          </a:p>
          <a:p>
            <a:pPr lvl="1"/>
            <a:r>
              <a:rPr lang="en-US" dirty="0" smtClean="0"/>
              <a:t>Set breakpoint: 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gdb</a:t>
            </a:r>
            <a:r>
              <a:rPr lang="en-US" dirty="0" smtClean="0">
                <a:solidFill>
                  <a:srgbClr val="0070C0"/>
                </a:solidFill>
              </a:rPr>
              <a:t>) break main</a:t>
            </a:r>
          </a:p>
          <a:p>
            <a:pPr lvl="1"/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gdb</a:t>
            </a:r>
            <a:r>
              <a:rPr lang="en-US" dirty="0" smtClean="0">
                <a:solidFill>
                  <a:srgbClr val="0070C0"/>
                </a:solidFill>
              </a:rPr>
              <a:t>) run &lt; sample.txt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gdb</a:t>
            </a:r>
            <a:r>
              <a:rPr lang="en-US" dirty="0" smtClean="0">
                <a:solidFill>
                  <a:srgbClr val="0070C0"/>
                </a:solidFill>
              </a:rPr>
              <a:t>) list       </a:t>
            </a:r>
            <a:r>
              <a:rPr lang="en-US" dirty="0" smtClean="0"/>
              <a:t>shows some source context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gdb</a:t>
            </a:r>
            <a:r>
              <a:rPr lang="en-US" dirty="0" smtClean="0">
                <a:solidFill>
                  <a:srgbClr val="0070C0"/>
                </a:solidFill>
              </a:rPr>
              <a:t>) info locals     </a:t>
            </a:r>
            <a:r>
              <a:rPr lang="en-US" dirty="0" smtClean="0"/>
              <a:t>see local var. values</a:t>
            </a:r>
          </a:p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gdb</a:t>
            </a:r>
            <a:r>
              <a:rPr lang="en-US" dirty="0">
                <a:solidFill>
                  <a:schemeClr val="accent1"/>
                </a:solidFill>
              </a:rPr>
              <a:t>) print &lt;</a:t>
            </a:r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chemeClr val="accent1"/>
                </a:solidFill>
              </a:rPr>
              <a:t>&gt;   </a:t>
            </a:r>
            <a:r>
              <a:rPr lang="en-US" dirty="0"/>
              <a:t>see </a:t>
            </a:r>
            <a:r>
              <a:rPr lang="en-US" dirty="0" err="1"/>
              <a:t>var’s</a:t>
            </a:r>
            <a:r>
              <a:rPr lang="en-US" dirty="0"/>
              <a:t> value  1X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gdb</a:t>
            </a:r>
            <a:r>
              <a:rPr lang="en-US" dirty="0" smtClean="0">
                <a:solidFill>
                  <a:schemeClr val="accent1"/>
                </a:solidFill>
              </a:rPr>
              <a:t>) display &lt;</a:t>
            </a:r>
            <a:r>
              <a:rPr lang="en-US" dirty="0" err="1" smtClean="0">
                <a:solidFill>
                  <a:schemeClr val="accent1"/>
                </a:solidFill>
              </a:rPr>
              <a:t>var</a:t>
            </a:r>
            <a:r>
              <a:rPr lang="en-US" dirty="0" smtClean="0">
                <a:solidFill>
                  <a:schemeClr val="accent1"/>
                </a:solidFill>
              </a:rPr>
              <a:t>&gt;   </a:t>
            </a:r>
            <a:r>
              <a:rPr lang="en-US" dirty="0" smtClean="0"/>
              <a:t>see value after each step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gdb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err="1" smtClean="0">
                <a:solidFill>
                  <a:schemeClr val="accent1"/>
                </a:solidFill>
              </a:rPr>
              <a:t>undisplay</a:t>
            </a:r>
            <a:r>
              <a:rPr lang="en-US" dirty="0" smtClean="0">
                <a:solidFill>
                  <a:schemeClr val="accent1"/>
                </a:solidFill>
              </a:rPr>
              <a:t> &lt;display#&gt;  </a:t>
            </a:r>
            <a:r>
              <a:rPr lang="en-US" dirty="0" smtClean="0"/>
              <a:t>stop seeing value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gdb</a:t>
            </a:r>
            <a:r>
              <a:rPr lang="en-US" dirty="0" smtClean="0">
                <a:solidFill>
                  <a:schemeClr val="accent1"/>
                </a:solidFill>
              </a:rPr>
              <a:t>) set &lt;</a:t>
            </a:r>
            <a:r>
              <a:rPr lang="en-US" dirty="0" err="1" smtClean="0">
                <a:solidFill>
                  <a:schemeClr val="accent1"/>
                </a:solidFill>
              </a:rPr>
              <a:t>var</a:t>
            </a:r>
            <a:r>
              <a:rPr lang="en-US" dirty="0" smtClean="0">
                <a:solidFill>
                  <a:schemeClr val="accent1"/>
                </a:solidFill>
              </a:rPr>
              <a:t>&gt; = &lt;value&gt;   </a:t>
            </a:r>
            <a:r>
              <a:rPr lang="en-US" dirty="0" smtClean="0"/>
              <a:t>change </a:t>
            </a:r>
            <a:r>
              <a:rPr lang="en-US" dirty="0" err="1" smtClean="0"/>
              <a:t>var</a:t>
            </a:r>
            <a:r>
              <a:rPr lang="en-US" dirty="0" smtClean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0923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Gdb</a:t>
            </a:r>
            <a:r>
              <a:rPr lang="en-US" dirty="0" smtClean="0"/>
              <a:t>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gdb</a:t>
            </a:r>
            <a:r>
              <a:rPr lang="en-US" dirty="0">
                <a:solidFill>
                  <a:schemeClr val="accent1"/>
                </a:solidFill>
              </a:rPr>
              <a:t>) next      </a:t>
            </a:r>
            <a:r>
              <a:rPr lang="en-US" dirty="0"/>
              <a:t>exec. inst. (skip </a:t>
            </a:r>
            <a:r>
              <a:rPr lang="en-US" u="sng" dirty="0"/>
              <a:t>over</a:t>
            </a:r>
            <a:r>
              <a:rPr lang="en-US" dirty="0"/>
              <a:t> function)</a:t>
            </a:r>
          </a:p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gdb</a:t>
            </a:r>
            <a:r>
              <a:rPr lang="en-US" dirty="0">
                <a:solidFill>
                  <a:schemeClr val="accent1"/>
                </a:solidFill>
              </a:rPr>
              <a:t>) step      </a:t>
            </a:r>
            <a:r>
              <a:rPr lang="en-US" dirty="0"/>
              <a:t>exec. inst. (step </a:t>
            </a:r>
            <a:r>
              <a:rPr lang="en-US" u="sng" dirty="0"/>
              <a:t>into</a:t>
            </a:r>
            <a:r>
              <a:rPr lang="en-US" dirty="0"/>
              <a:t> function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gdb</a:t>
            </a:r>
            <a:r>
              <a:rPr lang="en-US" dirty="0" smtClean="0">
                <a:solidFill>
                  <a:srgbClr val="0070C0"/>
                </a:solidFill>
              </a:rPr>
              <a:t>) finish     </a:t>
            </a:r>
            <a:r>
              <a:rPr lang="en-US" dirty="0" smtClean="0"/>
              <a:t>run until current function ends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gdb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smtClean="0">
                <a:solidFill>
                  <a:schemeClr val="accent1"/>
                </a:solidFill>
              </a:rPr>
              <a:t>break &lt;line #&gt; </a:t>
            </a:r>
            <a:r>
              <a:rPr lang="en-US" dirty="0" smtClean="0"/>
              <a:t>OR</a:t>
            </a:r>
            <a:r>
              <a:rPr lang="en-US" dirty="0" smtClean="0">
                <a:solidFill>
                  <a:schemeClr val="accent1"/>
                </a:solidFill>
              </a:rPr>
              <a:t> &lt;</a:t>
            </a:r>
            <a:r>
              <a:rPr lang="en-US" dirty="0" err="1" smtClean="0">
                <a:solidFill>
                  <a:schemeClr val="accent1"/>
                </a:solidFill>
              </a:rPr>
              <a:t>func</a:t>
            </a:r>
            <a:r>
              <a:rPr lang="en-US" dirty="0" smtClean="0">
                <a:solidFill>
                  <a:schemeClr val="accent1"/>
                </a:solidFill>
              </a:rPr>
              <a:t>. name&gt;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gdb</a:t>
            </a:r>
            <a:r>
              <a:rPr lang="en-US" dirty="0" smtClean="0">
                <a:solidFill>
                  <a:schemeClr val="accent1"/>
                </a:solidFill>
              </a:rPr>
              <a:t>) delete &lt;</a:t>
            </a:r>
            <a:r>
              <a:rPr lang="en-US" dirty="0" err="1" smtClean="0">
                <a:solidFill>
                  <a:schemeClr val="accent1"/>
                </a:solidFill>
              </a:rPr>
              <a:t>b.p</a:t>
            </a:r>
            <a:r>
              <a:rPr lang="en-US" dirty="0" smtClean="0">
                <a:solidFill>
                  <a:schemeClr val="accent1"/>
                </a:solidFill>
              </a:rPr>
              <a:t>.#&gt;   </a:t>
            </a:r>
            <a:r>
              <a:rPr lang="en-US" dirty="0" smtClean="0"/>
              <a:t>delete a breakpoint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gdb</a:t>
            </a:r>
            <a:r>
              <a:rPr lang="en-US" dirty="0" smtClean="0">
                <a:solidFill>
                  <a:schemeClr val="accent1"/>
                </a:solidFill>
              </a:rPr>
              <a:t>) clear     </a:t>
            </a:r>
            <a:r>
              <a:rPr lang="en-US" dirty="0" err="1" smtClean="0"/>
              <a:t>clear</a:t>
            </a:r>
            <a:r>
              <a:rPr lang="en-US" dirty="0" smtClean="0"/>
              <a:t> all breakpoints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gdb</a:t>
            </a:r>
            <a:r>
              <a:rPr lang="en-US" dirty="0" smtClean="0">
                <a:solidFill>
                  <a:schemeClr val="accent1"/>
                </a:solidFill>
              </a:rPr>
              <a:t>) continue    </a:t>
            </a:r>
            <a:r>
              <a:rPr lang="en-US" dirty="0" smtClean="0"/>
              <a:t>run normally (until </a:t>
            </a:r>
            <a:r>
              <a:rPr lang="en-US" dirty="0" err="1" smtClean="0"/>
              <a:t>b.p</a:t>
            </a:r>
            <a:r>
              <a:rPr lang="en-US" dirty="0" smtClean="0"/>
              <a:t>.)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gdb</a:t>
            </a:r>
            <a:r>
              <a:rPr lang="en-US" dirty="0" smtClean="0">
                <a:solidFill>
                  <a:srgbClr val="0070C0"/>
                </a:solidFill>
              </a:rPr>
              <a:t>) kill             </a:t>
            </a:r>
            <a:r>
              <a:rPr lang="en-US" dirty="0" err="1" smtClean="0"/>
              <a:t>kill</a:t>
            </a:r>
            <a:r>
              <a:rPr lang="en-US" dirty="0" smtClean="0"/>
              <a:t> the running program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gdb</a:t>
            </a:r>
            <a:r>
              <a:rPr lang="en-US" dirty="0" smtClean="0">
                <a:solidFill>
                  <a:srgbClr val="0070C0"/>
                </a:solidFill>
              </a:rPr>
              <a:t>) quit       </a:t>
            </a:r>
            <a:r>
              <a:rPr lang="en-US" dirty="0" err="1" smtClean="0"/>
              <a:t>quit</a:t>
            </a:r>
            <a:r>
              <a:rPr lang="en-US" dirty="0" smtClean="0"/>
              <a:t> </a:t>
            </a:r>
            <a:r>
              <a:rPr lang="en-US" dirty="0" err="1" smtClean="0"/>
              <a:t>gdb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1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Gdb</a:t>
            </a:r>
            <a:r>
              <a:rPr lang="en-US" dirty="0" smtClean="0"/>
              <a:t>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err="1" smtClean="0"/>
              <a:t>gdb</a:t>
            </a:r>
            <a:r>
              <a:rPr lang="en-US" dirty="0" smtClean="0"/>
              <a:t> “cheat sheet” is in </a:t>
            </a:r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Play with </a:t>
            </a:r>
            <a:r>
              <a:rPr lang="en-US" dirty="0" err="1" smtClean="0"/>
              <a:t>gdb</a:t>
            </a:r>
            <a:r>
              <a:rPr lang="en-US" dirty="0" smtClean="0"/>
              <a:t> and the lab4.c code</a:t>
            </a:r>
          </a:p>
          <a:p>
            <a:pPr lvl="1"/>
            <a:r>
              <a:rPr lang="en-US" dirty="0" smtClean="0"/>
              <a:t>DON’T step into </a:t>
            </a:r>
            <a:r>
              <a:rPr lang="en-US" dirty="0" err="1" smtClean="0"/>
              <a:t>getchar</a:t>
            </a:r>
            <a:r>
              <a:rPr lang="en-US" dirty="0" smtClean="0"/>
              <a:t>() – if you do, “finish”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ist, set/clear breakpoints, continue, step, next</a:t>
            </a:r>
          </a:p>
          <a:p>
            <a:pPr lvl="1"/>
            <a:r>
              <a:rPr lang="en-US" dirty="0" smtClean="0"/>
              <a:t>Change the value of “</a:t>
            </a:r>
            <a:r>
              <a:rPr lang="en-US" dirty="0" err="1" smtClean="0"/>
              <a:t>theCount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Set a breakpoint after a word of text has been input, then change the spelling of “the” in the </a:t>
            </a:r>
            <a:r>
              <a:rPr lang="en-US" dirty="0" smtClean="0"/>
              <a:t>word[] </a:t>
            </a:r>
            <a:r>
              <a:rPr lang="en-US" dirty="0" smtClean="0"/>
              <a:t>array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gdb</a:t>
            </a:r>
            <a:r>
              <a:rPr lang="en-US" dirty="0" smtClean="0">
                <a:solidFill>
                  <a:srgbClr val="0070C0"/>
                </a:solidFill>
              </a:rPr>
              <a:t>) set </a:t>
            </a:r>
            <a:r>
              <a:rPr lang="en-US" dirty="0" smtClean="0">
                <a:solidFill>
                  <a:srgbClr val="0070C0"/>
                </a:solidFill>
              </a:rPr>
              <a:t>word[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array index&gt;</a:t>
            </a:r>
            <a:r>
              <a:rPr lang="en-US" dirty="0" smtClean="0">
                <a:solidFill>
                  <a:srgbClr val="0070C0"/>
                </a:solidFill>
              </a:rPr>
              <a:t>] = ‘z’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0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Guts of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Transistors.  Either </a:t>
            </a:r>
            <a:r>
              <a:rPr lang="en-US" i="1" dirty="0" smtClean="0"/>
              <a:t>charged</a:t>
            </a:r>
            <a:r>
              <a:rPr lang="en-US" dirty="0" smtClean="0"/>
              <a:t>, or </a:t>
            </a:r>
            <a:r>
              <a:rPr lang="en-US" i="1" dirty="0" smtClean="0"/>
              <a:t>uncharged</a:t>
            </a:r>
            <a:r>
              <a:rPr lang="en-US" dirty="0" smtClean="0"/>
              <a:t> – i.e., either ON or OFF</a:t>
            </a:r>
          </a:p>
          <a:p>
            <a:r>
              <a:rPr lang="en-US" dirty="0" smtClean="0"/>
              <a:t>Things therefore represented by </a:t>
            </a:r>
            <a:r>
              <a:rPr lang="en-US" b="1" i="1" dirty="0" smtClean="0"/>
              <a:t>binary</a:t>
            </a:r>
            <a:r>
              <a:rPr lang="en-US" dirty="0" smtClean="0"/>
              <a:t> “bit”.  Charge represents number, either 0 or 1.</a:t>
            </a:r>
          </a:p>
          <a:p>
            <a:r>
              <a:rPr lang="en-US" dirty="0" smtClean="0"/>
              <a:t>In chip, all </a:t>
            </a:r>
            <a:r>
              <a:rPr lang="en-US" dirty="0"/>
              <a:t>math </a:t>
            </a:r>
            <a:r>
              <a:rPr lang="en-US" dirty="0" smtClean="0"/>
              <a:t>done </a:t>
            </a:r>
            <a:r>
              <a:rPr lang="en-US" dirty="0"/>
              <a:t>in base </a:t>
            </a:r>
            <a:r>
              <a:rPr lang="en-US" dirty="0" smtClean="0"/>
              <a:t>2 (binary), </a:t>
            </a:r>
            <a:r>
              <a:rPr lang="en-US" dirty="0"/>
              <a:t>rather than </a:t>
            </a:r>
            <a:r>
              <a:rPr lang="en-US" dirty="0" smtClean="0"/>
              <a:t>base </a:t>
            </a:r>
            <a:r>
              <a:rPr lang="en-US" dirty="0"/>
              <a:t>10 </a:t>
            </a:r>
            <a:r>
              <a:rPr lang="en-US" dirty="0" smtClean="0"/>
              <a:t>we’re </a:t>
            </a:r>
            <a:r>
              <a:rPr lang="en-US" dirty="0"/>
              <a:t>used to.</a:t>
            </a:r>
          </a:p>
          <a:p>
            <a:r>
              <a:rPr lang="en-US" dirty="0" smtClean="0"/>
              <a:t>8 bits in byte (4 bits in “nibble”)</a:t>
            </a:r>
          </a:p>
        </p:txBody>
      </p:sp>
    </p:spTree>
    <p:extLst>
      <p:ext uri="{BB962C8B-B14F-4D97-AF65-F5344CB8AC3E}">
        <p14:creationId xmlns:p14="http://schemas.microsoft.com/office/powerpoint/2010/main" val="39876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Preproccesor</a:t>
            </a:r>
            <a:r>
              <a:rPr lang="en-US" dirty="0" smtClean="0"/>
              <a:t>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A line that starts with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 is a directive to the “preprocessor” -- NO semicolon at the end!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#include</a:t>
            </a:r>
            <a:r>
              <a:rPr lang="en-US" dirty="0" smtClean="0"/>
              <a:t>     directive </a:t>
            </a:r>
            <a:r>
              <a:rPr lang="en-US" dirty="0" smtClean="0">
                <a:sym typeface="Wingdings" pitchFamily="2" charset="2"/>
              </a:rPr>
              <a:t>means </a:t>
            </a:r>
            <a:r>
              <a:rPr lang="en-US" dirty="0" smtClean="0"/>
              <a:t>find the designated file and copy/paste it into THIS file, at THIS location, before beginning to compile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#include </a:t>
            </a:r>
            <a:r>
              <a:rPr lang="en-US" b="1" dirty="0" smtClean="0">
                <a:solidFill>
                  <a:srgbClr val="0070C0"/>
                </a:solidFill>
              </a:rPr>
              <a:t>“</a:t>
            </a:r>
            <a:r>
              <a:rPr lang="en-US" b="1" dirty="0" err="1" smtClean="0">
                <a:solidFill>
                  <a:srgbClr val="0070C0"/>
                </a:solidFill>
              </a:rPr>
              <a:t>myfile.h</a:t>
            </a:r>
            <a:r>
              <a:rPr lang="en-US" b="1" dirty="0" smtClean="0">
                <a:solidFill>
                  <a:srgbClr val="0070C0"/>
                </a:solidFill>
              </a:rPr>
              <a:t>”    </a:t>
            </a:r>
            <a:r>
              <a:rPr lang="en-US" dirty="0" smtClean="0"/>
              <a:t>in quotes, means it’s a file YOU wrote, and it’s in your current directory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#include &lt;</a:t>
            </a:r>
            <a:r>
              <a:rPr lang="en-US" b="1" dirty="0" err="1" smtClean="0">
                <a:solidFill>
                  <a:srgbClr val="0070C0"/>
                </a:solidFill>
              </a:rPr>
              <a:t>stdio.h</a:t>
            </a:r>
            <a:r>
              <a:rPr lang="en-US" b="1" dirty="0" smtClean="0">
                <a:solidFill>
                  <a:srgbClr val="0070C0"/>
                </a:solidFill>
              </a:rPr>
              <a:t>&gt;      </a:t>
            </a:r>
            <a:r>
              <a:rPr lang="en-US" dirty="0" smtClean="0"/>
              <a:t>in angle brackets, means it’s a system library file, so preprocessor looks in well-known remote directories</a:t>
            </a:r>
          </a:p>
        </p:txBody>
      </p:sp>
    </p:spTree>
    <p:extLst>
      <p:ext uri="{BB962C8B-B14F-4D97-AF65-F5344CB8AC3E}">
        <p14:creationId xmlns:p14="http://schemas.microsoft.com/office/powerpoint/2010/main" val="32571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36827"/>
              </p:ext>
            </p:extLst>
          </p:nvPr>
        </p:nvGraphicFramePr>
        <p:xfrm>
          <a:off x="1524000" y="1909465"/>
          <a:ext cx="64770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14478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are used to base 10: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22989" y="3124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base 2 (binary):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46558"/>
              </p:ext>
            </p:extLst>
          </p:nvPr>
        </p:nvGraphicFramePr>
        <p:xfrm>
          <a:off x="1371600" y="3612927"/>
          <a:ext cx="64770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55748" y="6172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base 16 (hexadecimal):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09108"/>
              </p:ext>
            </p:extLst>
          </p:nvPr>
        </p:nvGraphicFramePr>
        <p:xfrm>
          <a:off x="1371600" y="5295736"/>
          <a:ext cx="64770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4096s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256s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  <a:endParaRPr lang="en-US" sz="24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16200000">
            <a:off x="6096000" y="3276600"/>
            <a:ext cx="304800" cy="2743200"/>
          </a:xfrm>
          <a:prstGeom prst="leftBrac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81058" y="4800600"/>
            <a:ext cx="2124342" cy="60960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16200000">
            <a:off x="2828658" y="3273038"/>
            <a:ext cx="304800" cy="2743200"/>
          </a:xfrm>
          <a:prstGeom prst="leftBrac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48400" y="4800600"/>
            <a:ext cx="685800" cy="60960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8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3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304800"/>
            <a:ext cx="4191000" cy="1143000"/>
          </a:xfrm>
        </p:spPr>
        <p:txBody>
          <a:bodyPr/>
          <a:lstStyle/>
          <a:p>
            <a:r>
              <a:rPr lang="en-US" dirty="0" smtClean="0"/>
              <a:t>Hex to binary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67400"/>
              </p:ext>
            </p:extLst>
          </p:nvPr>
        </p:nvGraphicFramePr>
        <p:xfrm>
          <a:off x="381000" y="152400"/>
          <a:ext cx="42672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73200"/>
                <a:gridCol w="1371600"/>
              </a:tblGrid>
              <a:tr h="25274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 nibble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1593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81600" y="1676400"/>
            <a:ext cx="350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represent a number larger than decimal 9 with a SINGLE symbol, letters A – F are used.  Each </a:t>
            </a:r>
            <a:r>
              <a:rPr lang="en-US" sz="2800" dirty="0"/>
              <a:t>hex “digit” is a single “nibble</a:t>
            </a:r>
            <a:r>
              <a:rPr lang="en-US" sz="2800" dirty="0" smtClean="0"/>
              <a:t>”, so it takes 2 hex “digits” to represent a single byte of data.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67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01483"/>
              </p:ext>
            </p:extLst>
          </p:nvPr>
        </p:nvGraphicFramePr>
        <p:xfrm>
          <a:off x="813275" y="1905000"/>
          <a:ext cx="3274992" cy="1187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6192"/>
                <a:gridCol w="457200"/>
                <a:gridCol w="457200"/>
                <a:gridCol w="457200"/>
                <a:gridCol w="457200"/>
              </a:tblGrid>
              <a:tr h="5938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Orig.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593837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>
                          <a:solidFill>
                            <a:srgbClr val="FF0000"/>
                          </a:solidFill>
                        </a:rPr>
                        <a:t>~</a:t>
                      </a:r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 Orig.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22859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  bit-logic operators:    ~, &amp;, |, ^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44327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“negate”  </a:t>
            </a:r>
            <a:r>
              <a:rPr lang="en-US" sz="2800" b="1" dirty="0" smtClean="0">
                <a:solidFill>
                  <a:srgbClr val="FF0000"/>
                </a:solidFill>
              </a:rPr>
              <a:t>~</a:t>
            </a:r>
            <a:r>
              <a:rPr lang="en-US" sz="2800" dirty="0" smtClean="0"/>
              <a:t>  (invert bits)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48582"/>
              </p:ext>
            </p:extLst>
          </p:nvPr>
        </p:nvGraphicFramePr>
        <p:xfrm>
          <a:off x="5144304" y="1884648"/>
          <a:ext cx="3274992" cy="1781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6192"/>
                <a:gridCol w="457200"/>
                <a:gridCol w="457200"/>
                <a:gridCol w="457200"/>
                <a:gridCol w="457200"/>
              </a:tblGrid>
              <a:tr h="5938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Val 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593837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Val 2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383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&amp;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1244327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“and”  </a:t>
            </a:r>
            <a:r>
              <a:rPr lang="en-US" sz="2800" b="1" dirty="0" smtClean="0">
                <a:solidFill>
                  <a:srgbClr val="FF0000"/>
                </a:solidFill>
              </a:rPr>
              <a:t>&amp;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24535"/>
              </p:ext>
            </p:extLst>
          </p:nvPr>
        </p:nvGraphicFramePr>
        <p:xfrm>
          <a:off x="776956" y="4572000"/>
          <a:ext cx="3274992" cy="1781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6192"/>
                <a:gridCol w="457200"/>
                <a:gridCol w="457200"/>
                <a:gridCol w="457200"/>
                <a:gridCol w="457200"/>
              </a:tblGrid>
              <a:tr h="5938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Val 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593837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Val 2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383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|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2503" y="3911327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“or”  </a:t>
            </a:r>
            <a:r>
              <a:rPr lang="en-US" sz="2800" b="1" dirty="0" smtClean="0">
                <a:solidFill>
                  <a:srgbClr val="FF0000"/>
                </a:solidFill>
              </a:rPr>
              <a:t>|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8480"/>
              </p:ext>
            </p:extLst>
          </p:nvPr>
        </p:nvGraphicFramePr>
        <p:xfrm>
          <a:off x="5144304" y="4579826"/>
          <a:ext cx="3274992" cy="1781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6192"/>
                <a:gridCol w="457200"/>
                <a:gridCol w="457200"/>
                <a:gridCol w="457200"/>
                <a:gridCol w="457200"/>
              </a:tblGrid>
              <a:tr h="5938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Val 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593837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Val 2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383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99851" y="391915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“exclusive or”  </a:t>
            </a:r>
            <a:r>
              <a:rPr lang="en-US" sz="2800" b="1" dirty="0" smtClean="0">
                <a:solidFill>
                  <a:srgbClr val="FF0000"/>
                </a:solidFill>
              </a:rPr>
              <a:t>^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mtClean="0"/>
              <a:t>Typical use </a:t>
            </a:r>
            <a:r>
              <a:rPr lang="en-US" dirty="0" smtClean="0"/>
              <a:t>of &amp; and 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|  used to SET bits, without affecting OTHER bits in target</a:t>
            </a:r>
          </a:p>
          <a:p>
            <a:pPr lvl="1"/>
            <a:r>
              <a:rPr lang="en-US" dirty="0" smtClean="0"/>
              <a:t>Want to ensure that  0000 </a:t>
            </a:r>
            <a:r>
              <a:rPr lang="en-US" dirty="0" smtClean="0">
                <a:solidFill>
                  <a:srgbClr val="FF0000"/>
                </a:solidFill>
              </a:rPr>
              <a:t>xx</a:t>
            </a:r>
            <a:r>
              <a:rPr lang="en-US" dirty="0" smtClean="0"/>
              <a:t>00 bits are SET to 1?</a:t>
            </a:r>
          </a:p>
          <a:p>
            <a:pPr lvl="1"/>
            <a:r>
              <a:rPr lang="en-US" dirty="0" smtClean="0"/>
              <a:t>“or” target value with  0000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00</a:t>
            </a:r>
          </a:p>
          <a:p>
            <a:pPr lvl="1"/>
            <a:r>
              <a:rPr lang="en-US" dirty="0" smtClean="0"/>
              <a:t>0100 1001   |   0000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00   gives  0100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01</a:t>
            </a:r>
          </a:p>
          <a:p>
            <a:r>
              <a:rPr lang="en-US" dirty="0" smtClean="0"/>
              <a:t>&amp; is used for “masking” – RESETTING bits to 0 without affecting other bits in target</a:t>
            </a:r>
          </a:p>
          <a:p>
            <a:pPr lvl="1"/>
            <a:r>
              <a:rPr lang="en-US" dirty="0" smtClean="0"/>
              <a:t>  Want to ensure  0000  </a:t>
            </a:r>
            <a:r>
              <a:rPr lang="en-US" dirty="0" smtClean="0">
                <a:solidFill>
                  <a:srgbClr val="FF0000"/>
                </a:solidFill>
              </a:rPr>
              <a:t>xx</a:t>
            </a:r>
            <a:r>
              <a:rPr lang="en-US" dirty="0" smtClean="0"/>
              <a:t>00  bits are reset to 0?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Negate to give a “mask” of  1111 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/>
              <a:t>11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“And” the mask to the target value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0100 1001 &amp;  1111 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/>
              <a:t>11  gives 0100 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902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Normal logic operators:    !, &amp;&amp;, ||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Zero is “false”, ANYTHING non-zero is “true”</a:t>
            </a:r>
          </a:p>
          <a:p>
            <a:r>
              <a:rPr lang="en-US" dirty="0" smtClean="0"/>
              <a:t>“true” evaluates to 1, “false” evaluates to 0</a:t>
            </a:r>
          </a:p>
          <a:p>
            <a:pPr lvl="1"/>
            <a:r>
              <a:rPr lang="en-US" dirty="0" smtClean="0"/>
              <a:t>    !   of  “false” (zero) is “true” (1)</a:t>
            </a:r>
          </a:p>
          <a:p>
            <a:pPr lvl="1"/>
            <a:r>
              <a:rPr lang="en-US" dirty="0" smtClean="0"/>
              <a:t>    !   of “true” (non-zero) is “false” (0)</a:t>
            </a:r>
          </a:p>
          <a:p>
            <a:r>
              <a:rPr lang="en-US" dirty="0" smtClean="0"/>
              <a:t>&amp;&amp; evaluates to “true” (1) if BOTH operands are “true” (non-zero).  Otherwise evaluates to “false” (zero)</a:t>
            </a:r>
          </a:p>
          <a:p>
            <a:r>
              <a:rPr lang="en-US" dirty="0" smtClean="0"/>
              <a:t>|| evaluates to “true” (1) if EITHER operand is “true” (non-zero).  Otherwise evaluates to</a:t>
            </a:r>
            <a:r>
              <a:rPr lang="en-US" dirty="0"/>
              <a:t> </a:t>
            </a:r>
            <a:r>
              <a:rPr lang="en-US" dirty="0" smtClean="0"/>
              <a:t>“false” (zero)</a:t>
            </a:r>
          </a:p>
        </p:txBody>
      </p:sp>
    </p:spTree>
    <p:extLst>
      <p:ext uri="{BB962C8B-B14F-4D97-AF65-F5344CB8AC3E}">
        <p14:creationId xmlns:p14="http://schemas.microsoft.com/office/powerpoint/2010/main" val="38207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Preproccesor</a:t>
            </a:r>
            <a:r>
              <a:rPr lang="en-US" dirty="0" smtClean="0"/>
              <a:t>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#define   </a:t>
            </a:r>
            <a:r>
              <a:rPr lang="en-US" dirty="0" smtClean="0"/>
              <a:t>is a way to define “macros” – i.e., an exact literal substitution of </a:t>
            </a:r>
            <a:r>
              <a:rPr lang="en-US" i="1" dirty="0" smtClean="0"/>
              <a:t>one</a:t>
            </a:r>
            <a:r>
              <a:rPr lang="en-US" dirty="0" smtClean="0"/>
              <a:t> bunch of text for </a:t>
            </a:r>
            <a:r>
              <a:rPr lang="en-US" i="1" dirty="0" smtClean="0"/>
              <a:t>another</a:t>
            </a:r>
            <a:r>
              <a:rPr lang="en-US" dirty="0" smtClean="0"/>
              <a:t> bunch within the code that follows</a:t>
            </a:r>
          </a:p>
          <a:p>
            <a:r>
              <a:rPr lang="en-US" dirty="0" smtClean="0"/>
              <a:t>#define  </a:t>
            </a:r>
            <a:r>
              <a:rPr lang="en-US" dirty="0" smtClean="0"/>
              <a:t>LOOPMAX 20</a:t>
            </a:r>
            <a:endParaRPr lang="en-US" dirty="0" smtClean="0"/>
          </a:p>
          <a:p>
            <a:pPr lvl="1"/>
            <a:r>
              <a:rPr lang="en-US" dirty="0" smtClean="0"/>
              <a:t>Before compiling, find every occurrence of the text </a:t>
            </a:r>
            <a:r>
              <a:rPr lang="en-US" dirty="0" smtClean="0"/>
              <a:t>“</a:t>
            </a:r>
            <a:r>
              <a:rPr lang="en-US" dirty="0" smtClean="0"/>
              <a:t>LOOPMAX</a:t>
            </a:r>
            <a:r>
              <a:rPr lang="en-US" dirty="0" smtClean="0"/>
              <a:t>” </a:t>
            </a:r>
            <a:r>
              <a:rPr lang="en-US" dirty="0" smtClean="0"/>
              <a:t>and replace it with the text </a:t>
            </a:r>
            <a:r>
              <a:rPr lang="en-US" dirty="0" smtClean="0"/>
              <a:t>“</a:t>
            </a:r>
            <a:r>
              <a:rPr lang="en-US" dirty="0" smtClean="0"/>
              <a:t>20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 equals sign, no semicolon.  NOT a ‘C’ statement…   essentially just word processing</a:t>
            </a:r>
          </a:p>
          <a:p>
            <a:pPr lvl="1"/>
            <a:r>
              <a:rPr lang="en-US" dirty="0" smtClean="0"/>
              <a:t>Can be dangerous! Use sparingly.</a:t>
            </a:r>
          </a:p>
        </p:txBody>
      </p:sp>
    </p:spTree>
    <p:extLst>
      <p:ext uri="{BB962C8B-B14F-4D97-AF65-F5344CB8AC3E}">
        <p14:creationId xmlns:p14="http://schemas.microsoft.com/office/powerpoint/2010/main" val="38407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Preprocessor</a:t>
            </a:r>
            <a:r>
              <a:rPr lang="en-US" dirty="0" smtClean="0"/>
              <a:t>.  Take </a:t>
            </a:r>
            <a:r>
              <a:rPr lang="en-US" b="1" dirty="0" smtClean="0">
                <a:solidFill>
                  <a:srgbClr val="FF0000"/>
                </a:solidFill>
              </a:rPr>
              <a:t>.c </a:t>
            </a:r>
            <a:r>
              <a:rPr lang="en-US" dirty="0" smtClean="0"/>
              <a:t>file, produce human-readable </a:t>
            </a:r>
            <a:r>
              <a:rPr lang="en-US" b="1" dirty="0" smtClean="0">
                <a:solidFill>
                  <a:srgbClr val="FF0000"/>
                </a:solidFill>
              </a:rPr>
              <a:t>.i </a:t>
            </a:r>
            <a:r>
              <a:rPr lang="en-US" dirty="0" smtClean="0"/>
              <a:t>file.     Handles #include, #define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Compiler</a:t>
            </a:r>
            <a:r>
              <a:rPr lang="en-US" dirty="0" smtClean="0"/>
              <a:t>.  Take .i file, produce human-readable assembly code in </a:t>
            </a:r>
            <a:r>
              <a:rPr lang="en-US" b="1" dirty="0" smtClean="0">
                <a:solidFill>
                  <a:srgbClr val="FF0000"/>
                </a:solidFill>
              </a:rPr>
              <a:t>.s </a:t>
            </a:r>
            <a:r>
              <a:rPr lang="en-US" dirty="0" smtClean="0"/>
              <a:t>file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Assembler</a:t>
            </a:r>
            <a:r>
              <a:rPr lang="en-US" dirty="0" smtClean="0"/>
              <a:t>.  Take .s file, produce binary machine code (“object” code) in </a:t>
            </a:r>
            <a:r>
              <a:rPr lang="en-US" b="1" dirty="0" smtClean="0">
                <a:solidFill>
                  <a:srgbClr val="FF0000"/>
                </a:solidFill>
              </a:rPr>
              <a:t>.o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BUT doesn’t yet know address of library routine like “</a:t>
            </a:r>
            <a:r>
              <a:rPr lang="en-US" dirty="0" err="1" smtClean="0"/>
              <a:t>printf</a:t>
            </a:r>
            <a:r>
              <a:rPr lang="en-US" dirty="0" smtClean="0"/>
              <a:t>”, so placeholders are left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Linker</a:t>
            </a:r>
            <a:r>
              <a:rPr lang="en-US" dirty="0" smtClean="0"/>
              <a:t>.  Links your .o files with .o files found</a:t>
            </a:r>
            <a:r>
              <a:rPr lang="en-US" dirty="0"/>
              <a:t> </a:t>
            </a:r>
            <a:r>
              <a:rPr lang="en-US" dirty="0" smtClean="0"/>
              <a:t>in object libraries, produces </a:t>
            </a:r>
            <a:r>
              <a:rPr lang="en-US" b="1" dirty="0" smtClean="0">
                <a:solidFill>
                  <a:srgbClr val="FF0000"/>
                </a:solidFill>
              </a:rPr>
              <a:t>.exe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-save-temps   </a:t>
            </a:r>
            <a:r>
              <a:rPr lang="en-US" dirty="0" smtClean="0"/>
              <a:t>preserves all intermediaries</a:t>
            </a:r>
          </a:p>
        </p:txBody>
      </p:sp>
    </p:spTree>
    <p:extLst>
      <p:ext uri="{BB962C8B-B14F-4D97-AF65-F5344CB8AC3E}">
        <p14:creationId xmlns:p14="http://schemas.microsoft.com/office/powerpoint/2010/main" val="28479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/>
              <a:t>Look at </a:t>
            </a:r>
            <a:r>
              <a:rPr lang="en-US" dirty="0" smtClean="0"/>
              <a:t>“</a:t>
            </a:r>
            <a:r>
              <a:rPr lang="en-US" dirty="0" err="1"/>
              <a:t>factorial.c</a:t>
            </a:r>
            <a:r>
              <a:rPr lang="en-US" dirty="0"/>
              <a:t>” program to see how it is pre-processed</a:t>
            </a:r>
          </a:p>
          <a:p>
            <a:pPr lvl="1"/>
            <a:r>
              <a:rPr lang="en-US" dirty="0"/>
              <a:t> $ </a:t>
            </a:r>
            <a:r>
              <a:rPr lang="en-US" dirty="0" err="1"/>
              <a:t>gcc</a:t>
            </a:r>
            <a:r>
              <a:rPr lang="en-US" dirty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-save-temps   </a:t>
            </a:r>
            <a:r>
              <a:rPr lang="en-US" dirty="0" err="1" smtClean="0"/>
              <a:t>factorial.c</a:t>
            </a:r>
            <a:endParaRPr lang="en-US" dirty="0" smtClean="0"/>
          </a:p>
          <a:p>
            <a:pPr lvl="1"/>
            <a:r>
              <a:rPr lang="en-US" dirty="0" smtClean="0"/>
              <a:t> $ </a:t>
            </a:r>
            <a:r>
              <a:rPr lang="en-US" dirty="0" err="1" smtClean="0"/>
              <a:t>gedit</a:t>
            </a:r>
            <a:r>
              <a:rPr lang="en-US" dirty="0" smtClean="0"/>
              <a:t> </a:t>
            </a:r>
            <a:r>
              <a:rPr lang="en-US" dirty="0" err="1" smtClean="0"/>
              <a:t>factorial.pre</a:t>
            </a:r>
            <a:endParaRPr lang="en-US" dirty="0"/>
          </a:p>
          <a:p>
            <a:pPr lvl="1"/>
            <a:r>
              <a:rPr lang="en-US" dirty="0"/>
              <a:t>Lot of stuff!  No code!  Only prototypes, #defines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$ </a:t>
            </a:r>
            <a:r>
              <a:rPr lang="en-US" dirty="0" err="1" smtClean="0"/>
              <a:t>gedit</a:t>
            </a:r>
            <a:r>
              <a:rPr lang="en-US" dirty="0" smtClean="0"/>
              <a:t> </a:t>
            </a:r>
            <a:r>
              <a:rPr lang="en-US" dirty="0" err="1" smtClean="0"/>
              <a:t>factorial.s</a:t>
            </a:r>
            <a:endParaRPr lang="en-US" dirty="0" smtClean="0"/>
          </a:p>
          <a:p>
            <a:pPr lvl="1"/>
            <a:r>
              <a:rPr lang="en-US" dirty="0" smtClean="0"/>
              <a:t>THERE’S x86_64 ASSEMBLY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Large </a:t>
            </a:r>
            <a:r>
              <a:rPr lang="en-US" dirty="0" smtClean="0"/>
              <a:t>project implies multiple files.   HOW handle the issue of function “prototype”??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.h     </a:t>
            </a:r>
            <a:r>
              <a:rPr lang="en-US" dirty="0" smtClean="0"/>
              <a:t>header file!</a:t>
            </a:r>
          </a:p>
          <a:p>
            <a:r>
              <a:rPr lang="en-US" dirty="0" smtClean="0"/>
              <a:t>Put prototypes into file with “.h” suffix, then #include that file in “.c” </a:t>
            </a:r>
            <a:r>
              <a:rPr lang="en-US" dirty="0" smtClean="0"/>
              <a:t>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87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dirty="0" smtClean="0"/>
              <a:t>Split “</a:t>
            </a:r>
            <a:r>
              <a:rPr lang="en-US" dirty="0" err="1" smtClean="0"/>
              <a:t>factorial.c</a:t>
            </a:r>
            <a:r>
              <a:rPr lang="en-US" dirty="0" smtClean="0"/>
              <a:t>” source file into THREE files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fact.h</a:t>
            </a:r>
            <a:r>
              <a:rPr lang="en-US" dirty="0" smtClean="0"/>
              <a:t>” will contain the single function prototype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fact.c</a:t>
            </a:r>
            <a:r>
              <a:rPr lang="en-US" dirty="0" smtClean="0"/>
              <a:t>” will contain the factorial function</a:t>
            </a:r>
          </a:p>
          <a:p>
            <a:pPr lvl="1"/>
            <a:r>
              <a:rPr lang="en-US" dirty="0" smtClean="0"/>
              <a:t>“lab3.c”  will contain your main() function.  In THIS file, put directive </a:t>
            </a:r>
            <a:r>
              <a:rPr lang="en-US" b="1" dirty="0" smtClean="0">
                <a:solidFill>
                  <a:srgbClr val="0070C0"/>
                </a:solidFill>
              </a:rPr>
              <a:t>#include “</a:t>
            </a:r>
            <a:r>
              <a:rPr lang="en-US" b="1" dirty="0" err="1" smtClean="0">
                <a:solidFill>
                  <a:srgbClr val="0070C0"/>
                </a:solidFill>
              </a:rPr>
              <a:t>fact.h</a:t>
            </a:r>
            <a:r>
              <a:rPr lang="en-US" b="1" dirty="0" smtClean="0">
                <a:solidFill>
                  <a:srgbClr val="0070C0"/>
                </a:solidFill>
              </a:rPr>
              <a:t>” </a:t>
            </a:r>
            <a:r>
              <a:rPr lang="en-US" dirty="0" smtClean="0"/>
              <a:t>just beneath the &lt;</a:t>
            </a:r>
            <a:r>
              <a:rPr lang="en-US" dirty="0" err="1" smtClean="0"/>
              <a:t>stdio.h</a:t>
            </a:r>
            <a:r>
              <a:rPr lang="en-US" dirty="0" smtClean="0"/>
              <a:t>&gt; include</a:t>
            </a:r>
          </a:p>
          <a:p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$  </a:t>
            </a:r>
            <a:r>
              <a:rPr lang="en-US" dirty="0" err="1" smtClean="0"/>
              <a:t>gcc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FF0000"/>
                </a:solidFill>
              </a:rPr>
              <a:t>fact.c</a:t>
            </a:r>
            <a:r>
              <a:rPr lang="en-US" b="1" dirty="0" smtClean="0">
                <a:solidFill>
                  <a:srgbClr val="FF0000"/>
                </a:solidFill>
              </a:rPr>
              <a:t>  lab3.c  </a:t>
            </a:r>
            <a:r>
              <a:rPr lang="en-US" dirty="0" smtClean="0"/>
              <a:t>-o  lab3</a:t>
            </a:r>
          </a:p>
          <a:p>
            <a:pPr lvl="1"/>
            <a:r>
              <a:rPr lang="en-US" dirty="0" smtClean="0"/>
              <a:t>Test!   Still work?</a:t>
            </a:r>
          </a:p>
        </p:txBody>
      </p:sp>
    </p:spTree>
    <p:extLst>
      <p:ext uri="{BB962C8B-B14F-4D97-AF65-F5344CB8AC3E}">
        <p14:creationId xmlns:p14="http://schemas.microsoft.com/office/powerpoint/2010/main" val="39998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#include &lt;</a:t>
            </a:r>
            <a:r>
              <a:rPr lang="en-US" sz="2400" dirty="0" err="1" smtClean="0">
                <a:latin typeface="Lucida Sans Typewriter" pitchFamily="49" charset="0"/>
              </a:rPr>
              <a:t>stdio.h</a:t>
            </a:r>
            <a:r>
              <a:rPr lang="en-US" sz="2400" dirty="0" smtClean="0">
                <a:latin typeface="Lucida Sans Typewriter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Lucida Sans Typewriter" pitchFamily="49" charset="0"/>
              </a:rPr>
              <a:t>long </a:t>
            </a:r>
            <a:r>
              <a:rPr lang="en-US" sz="2400" dirty="0" err="1" smtClean="0">
                <a:latin typeface="Lucida Sans Typewriter" pitchFamily="49" charset="0"/>
              </a:rPr>
              <a:t>int</a:t>
            </a:r>
            <a:r>
              <a:rPr lang="en-US" sz="2400" dirty="0" smtClean="0">
                <a:latin typeface="Lucida Sans Typewriter" pitchFamily="49" charset="0"/>
              </a:rPr>
              <a:t> factorial(</a:t>
            </a:r>
            <a:r>
              <a:rPr lang="en-US" sz="2400" dirty="0" err="1" smtClean="0">
                <a:latin typeface="Lucida Sans Typewriter" pitchFamily="49" charset="0"/>
              </a:rPr>
              <a:t>int</a:t>
            </a:r>
            <a:r>
              <a:rPr lang="en-US" sz="2400" dirty="0" smtClean="0">
                <a:latin typeface="Lucida Sans Typewriter" pitchFamily="49" charset="0"/>
              </a:rPr>
              <a:t>);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in “</a:t>
            </a:r>
            <a:r>
              <a:rPr lang="en-US" sz="2400" dirty="0" err="1" smtClean="0">
                <a:solidFill>
                  <a:srgbClr val="00B050"/>
                </a:solidFill>
                <a:latin typeface="Lucida Sans Typewriter" pitchFamily="49" charset="0"/>
              </a:rPr>
              <a:t>fact.h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” file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2"/>
                </a:solidFill>
                <a:latin typeface="Lucida Sans Typewriter" pitchFamily="49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Lucida Sans Typewriter" pitchFamily="49" charset="0"/>
              </a:rPr>
              <a:t> main() { 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in “lab3.c” file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Lucida Sans Typewriter" pitchFamily="49" charset="0"/>
              </a:rPr>
              <a:t>   </a:t>
            </a:r>
            <a:r>
              <a:rPr lang="en-US" sz="2400" dirty="0" err="1" smtClean="0">
                <a:solidFill>
                  <a:schemeClr val="tx2"/>
                </a:solidFill>
                <a:latin typeface="Lucida Sans Typewriter" pitchFamily="49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Lucida Sans Typewriter" pitchFamily="49" charset="0"/>
              </a:rPr>
              <a:t> ix;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Lucida Sans Typewriter" pitchFamily="49" charset="0"/>
              </a:rPr>
              <a:t>   for (ix = 0; ix &lt;= 20; ix++)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Lucida Sans Typewriter" pitchFamily="49" charset="0"/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  <a:latin typeface="Lucida Sans Typewriter" pitchFamily="49" charset="0"/>
              </a:rPr>
              <a:t>printf</a:t>
            </a:r>
            <a:r>
              <a:rPr lang="en-US" sz="2400" dirty="0" smtClean="0">
                <a:solidFill>
                  <a:schemeClr val="tx2"/>
                </a:solidFill>
                <a:latin typeface="Lucida Sans Typewriter" pitchFamily="49" charset="0"/>
              </a:rPr>
              <a:t>(“%d\</a:t>
            </a:r>
            <a:r>
              <a:rPr lang="en-US" sz="2400" dirty="0" err="1" smtClean="0">
                <a:solidFill>
                  <a:schemeClr val="tx2"/>
                </a:solidFill>
                <a:latin typeface="Lucida Sans Typewriter" pitchFamily="49" charset="0"/>
              </a:rPr>
              <a:t>t%ld</a:t>
            </a:r>
            <a:r>
              <a:rPr lang="en-US" sz="2400" dirty="0" smtClean="0">
                <a:solidFill>
                  <a:schemeClr val="tx2"/>
                </a:solidFill>
                <a:latin typeface="Lucida Sans Typewriter" pitchFamily="49" charset="0"/>
              </a:rPr>
              <a:t>\n”, ix, factorial(ix));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Lucida Sans Typewriter" pitchFamily="49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Sans Typewriter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Lucida Sans Typewriter" pitchFamily="49" charset="0"/>
              </a:rPr>
              <a:t>}</a:t>
            </a:r>
            <a:endParaRPr lang="en-US" sz="2400" dirty="0" smtClean="0">
              <a:solidFill>
                <a:schemeClr val="tx2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Lucida Sans Typewriter" pitchFamily="49" charset="0"/>
              </a:rPr>
              <a:t>long </a:t>
            </a:r>
            <a:r>
              <a:rPr lang="en-US" sz="2400" dirty="0" err="1">
                <a:solidFill>
                  <a:schemeClr val="tx2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Lucida Sans Typewriter" pitchFamily="49" charset="0"/>
              </a:rPr>
              <a:t> factorial(</a:t>
            </a:r>
            <a:r>
              <a:rPr lang="en-US" sz="2400" dirty="0" err="1">
                <a:solidFill>
                  <a:schemeClr val="tx2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Lucida Sans Typewriter" pitchFamily="49" charset="0"/>
              </a:rPr>
              <a:t> i) </a:t>
            </a:r>
            <a:r>
              <a:rPr lang="en-US" sz="2400" dirty="0" smtClean="0">
                <a:solidFill>
                  <a:schemeClr val="tx2"/>
                </a:solidFill>
                <a:latin typeface="Lucida Sans Typewriter" pitchFamily="49" charset="0"/>
              </a:rPr>
              <a:t>{ 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// in “</a:t>
            </a:r>
            <a:r>
              <a:rPr lang="en-US" sz="2400" dirty="0" err="1" smtClean="0">
                <a:solidFill>
                  <a:srgbClr val="00B050"/>
                </a:solidFill>
                <a:latin typeface="Lucida Sans Typewriter" pitchFamily="49" charset="0"/>
              </a:rPr>
              <a:t>fact.c</a:t>
            </a:r>
            <a:r>
              <a:rPr lang="en-US" sz="2400" dirty="0" smtClean="0">
                <a:solidFill>
                  <a:srgbClr val="00B050"/>
                </a:solidFill>
                <a:latin typeface="Lucida Sans Typewriter" pitchFamily="49" charset="0"/>
              </a:rPr>
              <a:t>”</a:t>
            </a:r>
            <a:endParaRPr lang="en-US" sz="2400" dirty="0">
              <a:solidFill>
                <a:srgbClr val="00B05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Lucida Sans Typewriter" pitchFamily="49" charset="0"/>
              </a:rPr>
              <a:t>   long </a:t>
            </a:r>
            <a:r>
              <a:rPr lang="en-US" sz="2400" dirty="0" err="1">
                <a:solidFill>
                  <a:schemeClr val="tx2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Lucida Sans Typewriter" pitchFamily="49" charset="0"/>
              </a:rPr>
              <a:t> result = 1;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Lucida Sans Typewriter" pitchFamily="49" charset="0"/>
              </a:rPr>
              <a:t>   while (i &gt; 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Lucida Sans Typewriter" pitchFamily="49" charset="0"/>
              </a:rPr>
              <a:t>	result *= i-</a:t>
            </a:r>
            <a:r>
              <a:rPr lang="en-US" sz="2400" dirty="0" smtClean="0">
                <a:solidFill>
                  <a:schemeClr val="tx2"/>
                </a:solidFill>
                <a:latin typeface="Lucida Sans Typewriter" pitchFamily="49" charset="0"/>
              </a:rPr>
              <a:t>-;   </a:t>
            </a:r>
            <a:r>
              <a:rPr lang="en-US" sz="2400" dirty="0">
                <a:solidFill>
                  <a:schemeClr val="tx2"/>
                </a:solidFill>
                <a:latin typeface="Lucida Sans Typewriter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Lucida Sans Typewriter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Lucida Sans Typewriter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2323</Words>
  <Application>Microsoft Office PowerPoint</Application>
  <PresentationFormat>On-screen Show (4:3)</PresentationFormat>
  <Paragraphs>466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Preproccesor Directives</vt:lpstr>
      <vt:lpstr>Preproccesor Directives</vt:lpstr>
      <vt:lpstr>Compilation process</vt:lpstr>
      <vt:lpstr>Compilation process</vt:lpstr>
      <vt:lpstr>Separate Compilation</vt:lpstr>
      <vt:lpstr>Lab 3</vt:lpstr>
      <vt:lpstr>PowerPoint Presentation</vt:lpstr>
      <vt:lpstr>“Make” utility</vt:lpstr>
      <vt:lpstr>PowerPoint Presentation</vt:lpstr>
      <vt:lpstr>“Make” utility</vt:lpstr>
      <vt:lpstr>Arrays</vt:lpstr>
      <vt:lpstr>Array – declaring, initializing</vt:lpstr>
      <vt:lpstr>Array – referencing element</vt:lpstr>
      <vt:lpstr>Array of char vs. “string”</vt:lpstr>
      <vt:lpstr>“string” library routines</vt:lpstr>
      <vt:lpstr>Array as function arg.</vt:lpstr>
      <vt:lpstr>&amp; -- the “address of” operator</vt:lpstr>
      <vt:lpstr>Lab 4</vt:lpstr>
      <vt:lpstr>STOP!  Look beyond here only if stumped</vt:lpstr>
      <vt:lpstr>PowerPoint Presentation</vt:lpstr>
      <vt:lpstr>PowerPoint Presentation</vt:lpstr>
      <vt:lpstr>PowerPoint Presentation</vt:lpstr>
      <vt:lpstr>Gdb debugger</vt:lpstr>
      <vt:lpstr>Gdb debugger</vt:lpstr>
      <vt:lpstr>Gdb debugger</vt:lpstr>
      <vt:lpstr>Gdb practice</vt:lpstr>
      <vt:lpstr>Guts of Computer</vt:lpstr>
      <vt:lpstr>Binary Numbers</vt:lpstr>
      <vt:lpstr>Hex to binary</vt:lpstr>
      <vt:lpstr>PowerPoint Presentation</vt:lpstr>
      <vt:lpstr>Typical use of &amp; and |</vt:lpstr>
      <vt:lpstr>Normal logic operators:    !, &amp;&amp;, ||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Davidson</dc:creator>
  <cp:lastModifiedBy>David Davidson</cp:lastModifiedBy>
  <cp:revision>92</cp:revision>
  <dcterms:created xsi:type="dcterms:W3CDTF">2018-06-04T15:11:58Z</dcterms:created>
  <dcterms:modified xsi:type="dcterms:W3CDTF">2019-06-18T13:56:04Z</dcterms:modified>
</cp:coreProperties>
</file>