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56" r:id="rId3"/>
    <p:sldId id="267" r:id="rId4"/>
    <p:sldId id="268" r:id="rId5"/>
    <p:sldId id="272" r:id="rId6"/>
    <p:sldId id="269" r:id="rId7"/>
    <p:sldId id="273" r:id="rId8"/>
    <p:sldId id="270" r:id="rId9"/>
    <p:sldId id="274" r:id="rId10"/>
    <p:sldId id="276" r:id="rId11"/>
    <p:sldId id="277" r:id="rId12"/>
    <p:sldId id="275" r:id="rId13"/>
    <p:sldId id="271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903736-BCE1-8649-0394-6C630F9435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37C9B-97B9-BC1A-7280-85B90E130FD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758BB2F-5B0D-4707-92B8-9CF6CCD3BEEE}" type="datetime1">
              <a:rPr lang="sv-SE"/>
              <a:pPr lvl="0"/>
              <a:t>2023-10-17</a:t>
            </a:fld>
            <a:endParaRPr lang="sv-S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7E3826-C1DA-A156-AE7D-8D1F5DB0F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3A215C-3AF2-C477-8096-6C4A14E4FE3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BEEA-AB95-D2DC-CF34-EAEC0679ED1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A253F-6B9F-2C2C-DB90-D4746A7F69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A27ED7-FD79-4928-8E3E-B2EB504348EC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56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5E7E320-3CC6-F7F1-23BE-FB2175888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BB10BC1-6732-DE48-6AA7-BB7F08BCF7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D7365C-F414-39E3-E9A6-D2509873290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AC4002-A691-415A-BA5D-0C837491F34E}" type="slidenum">
              <a:t>15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3BFBEB9-4947-B396-037E-B0F34DF6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3C3CDD0-BA65-3668-5704-61AC3FD612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BE"/>
              <a:t>Yes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D90375-235B-462C-85D8-F04EB817EDA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B7E229-A887-459D-8AFC-C452EEA80586}" type="slidenum">
              <a:t>16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U_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9862-D8B4-5945-745F-3989AEA3D7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3800"/>
            </a:lvl1pPr>
          </a:lstStyle>
          <a:p>
            <a:pPr lvl="0"/>
            <a:r>
              <a:rPr lang="en-GB"/>
              <a:t>CLICK HERE TO CHANGE HEADING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556A-F951-4161-DB0D-EB42886C33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834271"/>
            <a:ext cx="9144000" cy="1655758"/>
          </a:xfrm>
        </p:spPr>
        <p:txBody>
          <a:bodyPr anchorCtr="1"/>
          <a:lstStyle>
            <a:lvl1pPr marL="0" indent="0" algn="ctr">
              <a:buNone/>
              <a:defRPr sz="1800" spc="300"/>
            </a:lvl1pPr>
          </a:lstStyle>
          <a:p>
            <a:pPr lvl="0"/>
            <a:r>
              <a:rPr lang="sv-SE"/>
              <a:t>CLICK HERE TO CHANGE SUBHEADING</a:t>
            </a:r>
          </a:p>
        </p:txBody>
      </p:sp>
    </p:spTree>
    <p:extLst>
      <p:ext uri="{BB962C8B-B14F-4D97-AF65-F5344CB8AC3E}">
        <p14:creationId xmlns:p14="http://schemas.microsoft.com/office/powerpoint/2010/main" val="20177411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U_White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BE17BCC-4EBC-B8E7-7C15-6681342CF00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524003" y="2265682"/>
            <a:ext cx="9144000" cy="310896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sv-SE"/>
              <a:t>Click on the icon to add an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3E44D4-4FAD-0AE9-5BC4-86895722CD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461964"/>
            <a:ext cx="9144000" cy="1417640"/>
          </a:xfrm>
        </p:spPr>
        <p:txBody>
          <a:bodyPr anchor="b" anchorCtr="1"/>
          <a:lstStyle>
            <a:lvl1pPr algn="ctr">
              <a:defRPr sz="3800"/>
            </a:lvl1pPr>
          </a:lstStyle>
          <a:p>
            <a:pPr lvl="0"/>
            <a:r>
              <a:rPr lang="en-GB"/>
              <a:t>CLICK HERE TO CHANGE HEADING</a:t>
            </a:r>
            <a:endParaRPr lang="sv-SE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D3E517-1BB8-46FB-7227-FBDB443306B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24003" y="5760720"/>
            <a:ext cx="9144000" cy="259076"/>
          </a:xfrm>
        </p:spPr>
        <p:txBody>
          <a:bodyPr anchorCtr="1">
            <a:noAutofit/>
          </a:bodyPr>
          <a:lstStyle>
            <a:lvl1pPr marL="0" indent="0" algn="ctr">
              <a:buNone/>
              <a:defRPr lang="en-GB" sz="1500" spc="300"/>
            </a:lvl1pPr>
          </a:lstStyle>
          <a:p>
            <a:pPr lvl="0"/>
            <a:r>
              <a:rPr lang="en-GB"/>
              <a:t>CLICK HERE TO CHANGE SUBHEADING</a:t>
            </a:r>
          </a:p>
        </p:txBody>
      </p:sp>
    </p:spTree>
    <p:extLst>
      <p:ext uri="{BB962C8B-B14F-4D97-AF65-F5344CB8AC3E}">
        <p14:creationId xmlns:p14="http://schemas.microsoft.com/office/powerpoint/2010/main" val="36883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UU_White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DEC3-1C9C-471A-20A2-1324FB02A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987423"/>
            <a:ext cx="8852855" cy="445139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GB"/>
              <a:t>CLICK HERE TO CHANGE HEADING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9AA25-2661-8038-49EB-F39E8F87610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096003" y="1778005"/>
            <a:ext cx="3596636" cy="4083052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sv-SE"/>
              <a:t>Click in the icon to add an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EBB2-F0DE-E35E-3D35-B1404B9ECB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1785942"/>
            <a:ext cx="4900607" cy="4083052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r>
              <a:rPr lang="en-GB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209247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U_white_text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2823-BAAE-60D9-3FEF-39B105209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987423"/>
            <a:ext cx="8852855" cy="445139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GB"/>
              <a:t>CLICK HERE TO CHANGE HEADING</a:t>
            </a:r>
            <a:endParaRPr lang="sv-SE"/>
          </a:p>
        </p:txBody>
      </p:sp>
      <p:sp>
        <p:nvSpPr>
          <p:cNvPr id="3" name="Platshållare för innehåll 5">
            <a:extLst>
              <a:ext uri="{FF2B5EF4-FFF2-40B4-BE49-F238E27FC236}">
                <a16:creationId xmlns:a16="http://schemas.microsoft.com/office/drawing/2014/main" id="{D8C1237D-E7FE-4CCD-4411-8450EEA7ADC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880436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U_White_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DBE2ECB-C84F-CFA3-5F31-205631EA5AE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sv-SE"/>
              <a:t>Click on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20275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8">
            <a:extLst>
              <a:ext uri="{FF2B5EF4-FFF2-40B4-BE49-F238E27FC236}">
                <a16:creationId xmlns:a16="http://schemas.microsoft.com/office/drawing/2014/main" id="{A24C3678-0DE2-05B6-B861-53522E920D3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>
            <a:fillRect/>
          </a:stretch>
        </p:blipFill>
        <p:spPr>
          <a:xfrm>
            <a:off x="9923498" y="0"/>
            <a:ext cx="2268507" cy="25161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A93A210-35E5-33AE-E34A-196971BC5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HERE TO CHANGE HEADING</a:t>
            </a:r>
            <a:endParaRPr lang="sv-SE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0E2F07B-A94B-65D9-AC48-333B375391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sv-SE"/>
              <a:t>Click here to add text</a:t>
            </a:r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872E8432-52BC-00D5-F3EC-A015D9D53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6583" y="5456553"/>
            <a:ext cx="1036316" cy="103631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3900" b="0" i="0" u="none" strike="noStrike" kern="1200" cap="none" spc="300" baseline="0">
          <a:solidFill>
            <a:srgbClr val="000000"/>
          </a:solidFill>
          <a:uFillTx/>
          <a:latin typeface="Arial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sv-SE" sz="17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0">
            <a:extLst>
              <a:ext uri="{FF2B5EF4-FFF2-40B4-BE49-F238E27FC236}">
                <a16:creationId xmlns:a16="http://schemas.microsoft.com/office/drawing/2014/main" id="{244FFB38-7F06-89D0-D9EF-828996547D22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5EB48F6-1ADF-32B6-BA68-14EEA045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6" y="152403"/>
            <a:ext cx="6553203" cy="65532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81627-89BC-A2A7-7E50-3DC1C65C2F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Bayesian MCMC – 16S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6B6DBB-04D3-C082-8127-46CCF62728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BE"/>
              <a:t>-&gt; Frogs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69D0C5D-F9A2-713C-B6C2-5AF964346A00}"/>
              </a:ext>
            </a:extLst>
          </p:cNvPr>
          <p:cNvGraphicFramePr/>
          <p:nvPr/>
        </p:nvGraphicFramePr>
        <p:xfrm>
          <a:off x="5430841" y="1182803"/>
          <a:ext cx="5921370" cy="489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09882" imgH="4169923" progId="">
                  <p:embed/>
                </p:oleObj>
              </mc:Choice>
              <mc:Fallback>
                <p:oleObj name="Acrobat Document" r:id="rId2" imgW="5009882" imgH="41699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0841" y="1182803"/>
                        <a:ext cx="5921370" cy="489267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0D2DC72-646F-03AA-F077-0C80FADA7BFC}"/>
              </a:ext>
            </a:extLst>
          </p:cNvPr>
          <p:cNvGraphicFramePr/>
          <p:nvPr/>
        </p:nvGraphicFramePr>
        <p:xfrm>
          <a:off x="3431459" y="581485"/>
          <a:ext cx="7724110" cy="616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09882" imgH="4027251" progId="">
                  <p:embed/>
                </p:oleObj>
              </mc:Choice>
              <mc:Fallback>
                <p:oleObj name="Acrobat Document" r:id="rId2" imgW="5009882" imgH="40272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31459" y="581485"/>
                        <a:ext cx="7724110" cy="61627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4D14062B-4D48-8800-5A34-70ACDE36FE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Bayesian MCMC – cytB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090C8E7-90B4-4258-8EB9-1FE53E0989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BE"/>
              <a:t>-&gt; Lizards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644B-A8B8-3257-7A89-A5C18EAC42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Bayesian MCMC – 16S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23D46B-92A5-6C40-8F99-901E17A432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BE"/>
              <a:t>-&gt; Frogs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9095294-898A-5C56-D8A0-F2D6707F5D7B}"/>
              </a:ext>
            </a:extLst>
          </p:cNvPr>
          <p:cNvGraphicFramePr/>
          <p:nvPr/>
        </p:nvGraphicFramePr>
        <p:xfrm>
          <a:off x="5427338" y="681035"/>
          <a:ext cx="6302373" cy="57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331854" imgH="4915711" progId="">
                  <p:embed/>
                </p:oleObj>
              </mc:Choice>
              <mc:Fallback>
                <p:oleObj name="Acrobat Document" r:id="rId2" imgW="5331854" imgH="491571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7338" y="681035"/>
                        <a:ext cx="6302373" cy="576738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A1E854E5-141C-15D2-988C-025E3A44B214}"/>
              </a:ext>
            </a:extLst>
          </p:cNvPr>
          <p:cNvGraphicFramePr/>
          <p:nvPr/>
        </p:nvGraphicFramePr>
        <p:xfrm>
          <a:off x="1920514" y="987423"/>
          <a:ext cx="1015047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583769" imgH="4578485" progId="">
                  <p:embed/>
                </p:oleObj>
              </mc:Choice>
              <mc:Fallback>
                <p:oleObj name="Acrobat Document" r:id="rId2" imgW="8583769" imgH="4578485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0514" y="987423"/>
                        <a:ext cx="10150470" cy="53721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C06B9DC8-2DA3-3145-FAB7-92BF5DB735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Bayesian MCMC - CytB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E1EB541-94EF-8B45-CEB6-67F0A26798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marL="0" lvl="0" indent="0">
              <a:buNone/>
            </a:pPr>
            <a:r>
              <a:rPr lang="nl-BE"/>
              <a:t>-&gt; Lizards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1609-6DAC-7C74-A03C-A1A86A7161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Why do the results differ?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1E9194-5716-DFBA-5DB3-81FAA4A966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lvl="0"/>
            <a:r>
              <a:rPr lang="nl-BE"/>
              <a:t>Assumptions </a:t>
            </a:r>
          </a:p>
          <a:p>
            <a:pPr lvl="0"/>
            <a:r>
              <a:rPr lang="nl-BE"/>
              <a:t>Algorithms: evolutionary model vs. Distance matrix vs. Bayesian MCMC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ABE80-48DA-9D8F-6188-7803932D72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sz="2200"/>
              <a:t>Which trees are most supported? What does the bootstrap analysis tell? </a:t>
            </a:r>
          </a:p>
        </p:txBody>
      </p:sp>
      <p:pic>
        <p:nvPicPr>
          <p:cNvPr id="3" name="Tijdelijke aanduiding voor inhoud 4">
            <a:extLst>
              <a:ext uri="{FF2B5EF4-FFF2-40B4-BE49-F238E27FC236}">
                <a16:creationId xmlns:a16="http://schemas.microsoft.com/office/drawing/2014/main" id="{3473CEE1-B850-F5E9-E276-19D38727C31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420130" y="1822179"/>
            <a:ext cx="5892183" cy="4156633"/>
          </a:xfrm>
        </p:spPr>
      </p:pic>
      <p:sp>
        <p:nvSpPr>
          <p:cNvPr id="4" name="Tekstvak 5">
            <a:extLst>
              <a:ext uri="{FF2B5EF4-FFF2-40B4-BE49-F238E27FC236}">
                <a16:creationId xmlns:a16="http://schemas.microsoft.com/office/drawing/2014/main" id="{80708FB7-BC07-8BD0-6CF9-DE6CDEDC0616}"/>
              </a:ext>
            </a:extLst>
          </p:cNvPr>
          <p:cNvSpPr txBox="1"/>
          <p:nvPr/>
        </p:nvSpPr>
        <p:spPr>
          <a:xfrm>
            <a:off x="2074609" y="6135331"/>
            <a:ext cx="21434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B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16S </a:t>
            </a:r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D4725A36-FF60-EB27-7391-303ADAB6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12" y="1822179"/>
            <a:ext cx="6337166" cy="41566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324539D0-0B54-4C6B-35DB-94F5DF36895A}"/>
              </a:ext>
            </a:extLst>
          </p:cNvPr>
          <p:cNvSpPr txBox="1"/>
          <p:nvPr/>
        </p:nvSpPr>
        <p:spPr>
          <a:xfrm>
            <a:off x="8131274" y="6135331"/>
            <a:ext cx="16813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B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cytB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3DFE5-1E08-EF58-1615-D2D90779D2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Substitution models different? No, TIM2+F+I+G4 </a:t>
            </a:r>
          </a:p>
        </p:txBody>
      </p:sp>
      <p:pic>
        <p:nvPicPr>
          <p:cNvPr id="3" name="Tijdelijke aanduiding voor inhoud 4">
            <a:extLst>
              <a:ext uri="{FF2B5EF4-FFF2-40B4-BE49-F238E27FC236}">
                <a16:creationId xmlns:a16="http://schemas.microsoft.com/office/drawing/2014/main" id="{F20D36CE-F0E1-E09D-5CAB-0898201B9E4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420130" y="1822179"/>
            <a:ext cx="5892183" cy="4156633"/>
          </a:xfrm>
        </p:spPr>
      </p:pic>
      <p:sp>
        <p:nvSpPr>
          <p:cNvPr id="4" name="Tekstvak 5">
            <a:extLst>
              <a:ext uri="{FF2B5EF4-FFF2-40B4-BE49-F238E27FC236}">
                <a16:creationId xmlns:a16="http://schemas.microsoft.com/office/drawing/2014/main" id="{17F343E8-7AA2-ABF4-15A2-3C6DEBE4CE90}"/>
              </a:ext>
            </a:extLst>
          </p:cNvPr>
          <p:cNvSpPr txBox="1"/>
          <p:nvPr/>
        </p:nvSpPr>
        <p:spPr>
          <a:xfrm>
            <a:off x="2074609" y="6135331"/>
            <a:ext cx="21434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B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16S </a:t>
            </a:r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DA5202EC-11DC-8EAD-9B04-30027F0B4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12" y="1822179"/>
            <a:ext cx="6337166" cy="41566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kstvak 8">
            <a:extLst>
              <a:ext uri="{FF2B5EF4-FFF2-40B4-BE49-F238E27FC236}">
                <a16:creationId xmlns:a16="http://schemas.microsoft.com/office/drawing/2014/main" id="{7DF170C9-17C1-3E93-7D0F-9E35F1318C29}"/>
              </a:ext>
            </a:extLst>
          </p:cNvPr>
          <p:cNvSpPr txBox="1"/>
          <p:nvPr/>
        </p:nvSpPr>
        <p:spPr>
          <a:xfrm>
            <a:off x="8131274" y="6135331"/>
            <a:ext cx="16813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B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cytB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9403F-F8F9-9860-82D0-55DDE1B30E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Was the choice of species appropriate?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F8C34E-A516-0A46-4B0E-AB3AADE66B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lvl="0"/>
            <a:r>
              <a:rPr lang="nl-BE"/>
              <a:t>Yes</a:t>
            </a:r>
          </a:p>
          <a:p>
            <a:pPr lvl="0"/>
            <a:r>
              <a:rPr lang="nl-BE"/>
              <a:t>Frogs, lizards, and salamanders always clustered together</a:t>
            </a:r>
          </a:p>
          <a:p>
            <a:pPr lvl="0"/>
            <a:r>
              <a:rPr lang="nl-BE"/>
              <a:t>Outgroup was ok </a:t>
            </a:r>
          </a:p>
          <a:p>
            <a:pPr marL="0" lvl="0" indent="0">
              <a:buNone/>
            </a:pPr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FC9609E9-A26C-7A42-642A-2107BF462F6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Phylogeny project</a:t>
            </a:r>
          </a:p>
        </p:txBody>
      </p:sp>
      <p:sp>
        <p:nvSpPr>
          <p:cNvPr id="3" name="Subtitle 9">
            <a:extLst>
              <a:ext uri="{FF2B5EF4-FFF2-40B4-BE49-F238E27FC236}">
                <a16:creationId xmlns:a16="http://schemas.microsoft.com/office/drawing/2014/main" id="{3FB55B22-1AD8-D94A-FBF6-8720098801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Introduction to bioinformatics </a:t>
            </a:r>
          </a:p>
          <a:p>
            <a:pPr lvl="0"/>
            <a:r>
              <a:rPr lang="en-GB"/>
              <a:t>Group 9: Ditte Jacobs, Michal Jarski, Jakob Siljebo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182D1-14A0-3802-B26E-AE686568A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000"/>
              <a:t>Are Salamanders more closely related to frogs or lizards? </a:t>
            </a:r>
            <a:br>
              <a:rPr lang="en-GB" sz="2000"/>
            </a:br>
            <a:endParaRPr lang="en-GB" sz="200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193E63-9D8E-1BE5-0DEF-CF997FADFF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lvl="0"/>
            <a:r>
              <a:rPr lang="en-GB">
                <a:highlight>
                  <a:srgbClr val="00FFFF"/>
                </a:highlight>
              </a:rPr>
              <a:t>Salamanders</a:t>
            </a:r>
          </a:p>
          <a:p>
            <a:pPr lvl="0"/>
            <a:r>
              <a:rPr lang="en-GB">
                <a:highlight>
                  <a:srgbClr val="00FF00"/>
                </a:highlight>
              </a:rPr>
              <a:t>Frogs </a:t>
            </a:r>
          </a:p>
          <a:p>
            <a:pPr lvl="0"/>
            <a:r>
              <a:rPr lang="en-GB">
                <a:highlight>
                  <a:srgbClr val="FFFF00"/>
                </a:highlight>
              </a:rPr>
              <a:t>Lizards </a:t>
            </a:r>
          </a:p>
          <a:p>
            <a:pPr lvl="0"/>
            <a:endParaRPr lang="en-GB"/>
          </a:p>
          <a:p>
            <a:pPr lvl="0"/>
            <a:r>
              <a:rPr lang="en-GB"/>
              <a:t>Outgroup: Fish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id="{5560EF5C-0C0C-F47F-57A8-FF7EE07C65F3}"/>
              </a:ext>
            </a:extLst>
          </p:cNvPr>
          <p:cNvGraphicFramePr/>
          <p:nvPr/>
        </p:nvGraphicFramePr>
        <p:xfrm>
          <a:off x="2705115" y="247144"/>
          <a:ext cx="8170602" cy="675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09882" imgH="4169923" progId="">
                  <p:embed/>
                </p:oleObj>
              </mc:Choice>
              <mc:Fallback>
                <p:oleObj name="Acrobat Document" r:id="rId2" imgW="5009882" imgH="41699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5115" y="247144"/>
                        <a:ext cx="8170602" cy="675115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ubrik 1">
            <a:extLst>
              <a:ext uri="{FF2B5EF4-FFF2-40B4-BE49-F238E27FC236}">
                <a16:creationId xmlns:a16="http://schemas.microsoft.com/office/drawing/2014/main" id="{69D34303-FD4D-856F-196B-78D4B00359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000"/>
              <a:t>Maximum Parsimony - 16S</a:t>
            </a:r>
            <a:br>
              <a:rPr lang="en-GB" sz="2000"/>
            </a:br>
            <a:endParaRPr lang="en-GB" sz="200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07C38E82-59E0-AFD0-33B7-8B721347E8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-&gt; Lizards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8D911363-CDB6-BFCF-C811-8AF1D7D4E694}"/>
              </a:ext>
            </a:extLst>
          </p:cNvPr>
          <p:cNvGraphicFramePr/>
          <p:nvPr/>
        </p:nvGraphicFramePr>
        <p:xfrm>
          <a:off x="3972235" y="475149"/>
          <a:ext cx="8096664" cy="612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16321" imgH="3852153" progId="">
                  <p:embed/>
                </p:oleObj>
              </mc:Choice>
              <mc:Fallback>
                <p:oleObj name="Acrobat Document" r:id="rId2" imgW="5016321" imgH="385215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2235" y="475149"/>
                        <a:ext cx="8096664" cy="612401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ubrik 1">
            <a:extLst>
              <a:ext uri="{FF2B5EF4-FFF2-40B4-BE49-F238E27FC236}">
                <a16:creationId xmlns:a16="http://schemas.microsoft.com/office/drawing/2014/main" id="{99CE95E2-8AD3-8FB9-35A6-42F9064511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2000"/>
              <a:t>Maximum Parsimony - cytB</a:t>
            </a:r>
            <a:br>
              <a:rPr lang="en-GB" sz="2000"/>
            </a:br>
            <a:endParaRPr lang="en-GB" sz="200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504C1CAB-25AE-6590-6228-89DA93A39A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marL="0" lvl="0" indent="0">
              <a:buNone/>
            </a:pPr>
            <a:r>
              <a:rPr lang="en-GB"/>
              <a:t>-&gt; Frogs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C629D2ED-5A4E-677A-3C00-91483BAD60A8}"/>
              </a:ext>
            </a:extLst>
          </p:cNvPr>
          <p:cNvGraphicFramePr/>
          <p:nvPr/>
        </p:nvGraphicFramePr>
        <p:xfrm>
          <a:off x="4584701" y="464871"/>
          <a:ext cx="7174684" cy="5928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09882" imgH="4169923" progId="">
                  <p:embed/>
                </p:oleObj>
              </mc:Choice>
              <mc:Fallback>
                <p:oleObj name="Acrobat Document" r:id="rId2" imgW="5009882" imgH="41699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4701" y="464871"/>
                        <a:ext cx="7174684" cy="592824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9B5229C6-4D00-E90D-C2CA-1E11D00151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Neighbour joining – 16S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0EB73F1-604E-8F8B-E1D3-2D4EED3FE0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marL="0" lvl="0" indent="0">
              <a:buNone/>
            </a:pPr>
            <a:r>
              <a:rPr lang="nl-BE"/>
              <a:t>-&gt; Frog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32555BCA-0719-CE0E-9112-90805F119552}"/>
              </a:ext>
            </a:extLst>
          </p:cNvPr>
          <p:cNvGraphicFramePr/>
          <p:nvPr/>
        </p:nvGraphicFramePr>
        <p:xfrm>
          <a:off x="3396273" y="425397"/>
          <a:ext cx="8439683" cy="643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16321" imgH="3852153" progId="">
                  <p:embed/>
                </p:oleObj>
              </mc:Choice>
              <mc:Fallback>
                <p:oleObj name="Acrobat Document" r:id="rId2" imgW="5016321" imgH="385215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6273" y="425397"/>
                        <a:ext cx="8439683" cy="643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1BBD7F9E-7FD6-5B28-7EE9-92030A9598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Neighbour joining – cytB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B796CB5-2844-9A16-1544-24F4818838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BE"/>
              <a:t>-&gt; Frogs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AF0886F-DA0E-9FBD-C3AF-2A0A706C19EE}"/>
              </a:ext>
            </a:extLst>
          </p:cNvPr>
          <p:cNvGraphicFramePr/>
          <p:nvPr/>
        </p:nvGraphicFramePr>
        <p:xfrm>
          <a:off x="1966984" y="243065"/>
          <a:ext cx="9821863" cy="62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306873" imgH="4332051" progId="">
                  <p:embed/>
                </p:oleObj>
              </mc:Choice>
              <mc:Fallback>
                <p:oleObj name="Acrobat Document" r:id="rId2" imgW="8306873" imgH="433205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6984" y="243065"/>
                        <a:ext cx="9821863" cy="627266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C46E79EF-96EE-3D14-2BFD-63DDF61241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Maximum likelihood – 16S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2BE259B-3868-B080-84FA-1629A04BD3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9784" y="1785942"/>
            <a:ext cx="8853485" cy="4084633"/>
          </a:xfrm>
        </p:spPr>
        <p:txBody>
          <a:bodyPr/>
          <a:lstStyle/>
          <a:p>
            <a:pPr marL="0" lvl="0" indent="0">
              <a:buNone/>
            </a:pPr>
            <a:r>
              <a:rPr lang="nl-BE"/>
              <a:t>-&gt; Frogs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6427667-0C77-C877-2AEF-428C952F39DB}"/>
              </a:ext>
            </a:extLst>
          </p:cNvPr>
          <p:cNvGraphicFramePr/>
          <p:nvPr/>
        </p:nvGraphicFramePr>
        <p:xfrm>
          <a:off x="3819649" y="231964"/>
          <a:ext cx="8019178" cy="662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09882" imgH="4169923" progId="">
                  <p:embed/>
                </p:oleObj>
              </mc:Choice>
              <mc:Fallback>
                <p:oleObj name="Acrobat Document" r:id="rId2" imgW="5009882" imgH="41699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9649" y="231964"/>
                        <a:ext cx="8019178" cy="662603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3A20263F-9411-DA11-1030-3069F5F45B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/>
              <a:t>Maximum likelihood - cytB 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C9B7300-5CC8-EF66-FC45-46F2C2A77B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BE"/>
              <a:t>-&gt; Lizards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U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2022_09-28_UU_template_16_9_eng%20PC</Template>
  <TotalTime>63</TotalTime>
  <Words>167</Words>
  <Application>Microsoft Office PowerPoint</Application>
  <PresentationFormat>Breedbeeld</PresentationFormat>
  <Paragraphs>45</Paragraphs>
  <Slides>17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UU_white</vt:lpstr>
      <vt:lpstr>Acrobat Document</vt:lpstr>
      <vt:lpstr>PowerPoint-presentatie</vt:lpstr>
      <vt:lpstr>Phylogeny project</vt:lpstr>
      <vt:lpstr>Are Salamanders more closely related to frogs or lizards?  </vt:lpstr>
      <vt:lpstr>Maximum Parsimony - 16S </vt:lpstr>
      <vt:lpstr>Maximum Parsimony - cytB </vt:lpstr>
      <vt:lpstr>Neighbour joining – 16S </vt:lpstr>
      <vt:lpstr>Neighbour joining – cytB </vt:lpstr>
      <vt:lpstr>Maximum likelihood – 16S </vt:lpstr>
      <vt:lpstr>Maximum likelihood - cytB </vt:lpstr>
      <vt:lpstr>Bayesian MCMC – 16S </vt:lpstr>
      <vt:lpstr>Bayesian MCMC – cytB </vt:lpstr>
      <vt:lpstr>Bayesian MCMC – 16S </vt:lpstr>
      <vt:lpstr>Bayesian MCMC - CytB </vt:lpstr>
      <vt:lpstr>Why do the results differ? </vt:lpstr>
      <vt:lpstr>Which trees are most supported? What does the bootstrap analysis tell? </vt:lpstr>
      <vt:lpstr>Substitution models different? No, TIM2+F+I+G4 </vt:lpstr>
      <vt:lpstr>Was the choice of species appropriate?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Ditte Jacobs</dc:creator>
  <cp:lastModifiedBy>Ditte Jacobs</cp:lastModifiedBy>
  <cp:revision>6</cp:revision>
  <dcterms:created xsi:type="dcterms:W3CDTF">2023-09-27T12:31:41Z</dcterms:created>
  <dcterms:modified xsi:type="dcterms:W3CDTF">2023-10-17T13:28:38Z</dcterms:modified>
</cp:coreProperties>
</file>