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78" r:id="rId7"/>
    <p:sldId id="294" r:id="rId8"/>
    <p:sldId id="295" r:id="rId9"/>
    <p:sldId id="296" r:id="rId10"/>
    <p:sldId id="297" r:id="rId11"/>
    <p:sldId id="298" r:id="rId12"/>
    <p:sldId id="299" r:id="rId13"/>
    <p:sldId id="289" r:id="rId14"/>
    <p:sldId id="264" r:id="rId15"/>
    <p:sldId id="302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herlock-holmes-png/download/38266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777" y="4387627"/>
            <a:ext cx="8364446" cy="112220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Credit card fraud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15" y="5564470"/>
            <a:ext cx="4941770" cy="1273775"/>
          </a:xfrm>
        </p:spPr>
        <p:txBody>
          <a:bodyPr/>
          <a:lstStyle/>
          <a:p>
            <a:pPr algn="ctr"/>
            <a:r>
              <a:rPr lang="en-US" dirty="0"/>
              <a:t>DS4-Fall 2023</a:t>
            </a:r>
          </a:p>
          <a:p>
            <a:pPr algn="ctr"/>
            <a:r>
              <a:rPr lang="en-US" dirty="0"/>
              <a:t>Hooman Hashemi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BB2D3-16B2-BB26-F30A-EA63BC36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82252" y="166238"/>
            <a:ext cx="6174557" cy="34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2F67DC7-DA90-53D1-59E2-0A9142B6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4" y="3821426"/>
            <a:ext cx="11787809" cy="1679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D3F1B14-977E-DBEA-BB14-352D671CEF7A}"/>
              </a:ext>
            </a:extLst>
          </p:cNvPr>
          <p:cNvSpPr txBox="1"/>
          <p:nvPr/>
        </p:nvSpPr>
        <p:spPr>
          <a:xfrm>
            <a:off x="2890629" y="882998"/>
            <a:ext cx="6410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dataset that I chose:</a:t>
            </a:r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SequentialFeatureSelection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choose the top features in each dataset.</a:t>
            </a:r>
          </a:p>
          <a:p>
            <a:endParaRPr lang="en-US" dirty="0"/>
          </a:p>
          <a:p>
            <a:r>
              <a:rPr lang="en-US" dirty="0"/>
              <a:t>Then merge them to create a final dataset.</a:t>
            </a:r>
          </a:p>
          <a:p>
            <a:endParaRPr lang="en-US" dirty="0"/>
          </a:p>
          <a:p>
            <a:r>
              <a:rPr lang="en-US" dirty="0"/>
              <a:t>Under sampled the transaction dataset to have balanced data.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Logistic Regression (base model)</a:t>
            </a:r>
          </a:p>
          <a:p>
            <a:r>
              <a:rPr lang="en-US" sz="1800" noProof="1"/>
              <a:t>Random Forest Classifier</a:t>
            </a:r>
          </a:p>
          <a:p>
            <a:r>
              <a:rPr lang="en-US" sz="1800" noProof="1"/>
              <a:t>Deep Neural Network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r>
              <a:rPr lang="en-US" dirty="0"/>
              <a:t>Split data train/test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90193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Logistic Regression (base model)</a:t>
            </a:r>
          </a:p>
          <a:p>
            <a:r>
              <a:rPr lang="en-US" sz="1800" noProof="1"/>
              <a:t>Random Forest Classifier</a:t>
            </a:r>
          </a:p>
          <a:p>
            <a:r>
              <a:rPr lang="en-US" sz="1800" noProof="1"/>
              <a:t>Deep Neural Network </a:t>
            </a:r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B01E3-454A-2258-49E9-96439FDBC7FC}"/>
              </a:ext>
            </a:extLst>
          </p:cNvPr>
          <p:cNvSpPr txBox="1"/>
          <p:nvPr/>
        </p:nvSpPr>
        <p:spPr>
          <a:xfrm>
            <a:off x="1362075" y="4458878"/>
            <a:ext cx="511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the models, I split the data in to two sets, train and test, where test were %30 of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36366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5DC76C-2D9C-3DBB-F6AD-C3CE794382EA}"/>
                  </a:ext>
                </a:extLst>
              </p:cNvPr>
              <p:cNvSpPr txBox="1"/>
              <p:nvPr/>
            </p:nvSpPr>
            <p:spPr>
              <a:xfrm>
                <a:off x="433633" y="2007909"/>
                <a:ext cx="11227324" cy="338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Logistic Regression is a binary classification algorithm used for predicting the probability of an observation belonging to a particular class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…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Where: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p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probability of the event occurring.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e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base of the natural logarithm.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b0​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intercept.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374151"/>
                    </a:solidFill>
                    <a:latin typeface="KaTeX_Main"/>
                  </a:rPr>
                  <a:t>b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1,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b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2​,…,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bn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are the coefficients associated with the predictor variables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1​,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2​,…,</a:t>
                </a:r>
                <a:r>
                  <a:rPr lang="en-US" b="0" i="1" dirty="0" err="1">
                    <a:solidFill>
                      <a:srgbClr val="374151"/>
                    </a:solidFill>
                    <a:effectLst/>
                    <a:latin typeface="KaTeX_Math"/>
                  </a:rPr>
                  <a:t>xn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5DC76C-2D9C-3DBB-F6AD-C3CE7943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2007909"/>
                <a:ext cx="11227324" cy="3387338"/>
              </a:xfrm>
              <a:prstGeom prst="rect">
                <a:avLst/>
              </a:prstGeom>
              <a:blipFill>
                <a:blip r:embed="rId2"/>
                <a:stretch>
                  <a:fillRect l="-434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1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77636-A1E7-76DB-CEB2-4C2A4E58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" y="2486096"/>
            <a:ext cx="7626896" cy="2493408"/>
          </a:xfrm>
          <a:prstGeom prst="rect">
            <a:avLst/>
          </a:prstGeom>
        </p:spPr>
      </p:pic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F7A3EFBF-55A1-3FA9-A085-95503184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94" y="2217740"/>
            <a:ext cx="4837186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28671"/>
            <a:ext cx="10183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 Forest is an ensemble learning method that constructs a multitude of decision trees during training and outputs the class that is the mode of the classes (classification) or mean prediction (regression) of the individual trees.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Aggregates predictions from multiple decision trees to improve overall accuracy and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DC133-1BB2-67C7-AAD6-646134A5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9"/>
            <a:ext cx="7385207" cy="2903211"/>
          </a:xfrm>
          <a:prstGeom prst="rect">
            <a:avLst/>
          </a:pr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4632D67E-9265-FE10-A4EB-23C79398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99" y="1946033"/>
            <a:ext cx="4837186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17740"/>
            <a:ext cx="10183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Multi-layer Perceptron classifier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One hidden layer with 100 neurons.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model optimizes the log-loss function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-apple-system"/>
              </a:rPr>
              <a:t>‘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’ optimizer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78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17740"/>
            <a:ext cx="10183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Multi-layer Perceptron classifier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One hidden layer with 100 neurons.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model optimizes the log-loss function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-apple-system"/>
              </a:rPr>
              <a:t>‘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’ optimizer.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9832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0A74-D833-3C04-2C6F-E927CFF2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479"/>
            <a:ext cx="7096125" cy="3114675"/>
          </a:xfrm>
          <a:prstGeom prst="rect">
            <a:avLst/>
          </a:prstGeom>
        </p:spPr>
      </p:pic>
      <p:pic>
        <p:nvPicPr>
          <p:cNvPr id="7" name="Picture 6" descr="A chart of a number of labels&#10;&#10;Description automatically generated with medium confidence">
            <a:extLst>
              <a:ext uri="{FF2B5EF4-FFF2-40B4-BE49-F238E27FC236}">
                <a16:creationId xmlns:a16="http://schemas.microsoft.com/office/drawing/2014/main" id="{5731AB1C-8D53-AEEE-E7A8-9CC67599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37" y="1896952"/>
            <a:ext cx="491948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29" y="2999590"/>
            <a:ext cx="4322583" cy="3269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a robust fraud detection and monitoring system to address the escalating issue of financial fraud in the US, where consumers lost $8.8 billion in 2022. Focus on credit card fraud, a prevalent form causing over $180 million in annual losses, impacting 26% of US adults. Financial institutions aim to curb losses through significant investments in anti-fraud technologies, with analytics being a key focus. The challenge is to create a system that integrates data from various sources, including transactional details, customer behaviors, and machine learning outcomes, to provide actionable insights for mitigating fraud risks.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2E39DAA-66F9-A929-9F34-6506EAED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8" y="466219"/>
            <a:ext cx="5491311" cy="625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Logistic Regression: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Simple, interpretable.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Suitable for binary classification.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Assumes linearity, may struggle with non-linear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Random Forest: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Ensemble method, high accuracy.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Robust to outliers, handles complex relationships.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Less interpretable compared to individual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MLPClassifier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(Deep Neural Net):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Ability to model complex non-linear relationships.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Automatic feature learning.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Requires more data, sensitive to hyperparameters.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Best Model: Random Forest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Reasoning: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Achieved highest accuracy.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Robust performance, handled complex patterns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4DA4000-B9EF-1571-7903-FC5332FE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8" y="6053426"/>
            <a:ext cx="9917784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our model comparison, the Random Forest outperformed Logistic Regression and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MLPClassifier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demonstrating superior accuracy and robustness.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97178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exploratory data analysis to identify insights and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Understand the dataset and its features to assess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feature engineering to select relevant features for the model</a:t>
            </a:r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84692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Building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510" y="4176354"/>
            <a:ext cx="5431971" cy="557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Build a predictive model capable of predicting the probability that a transaction is fraudulent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936" y="494672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Compare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510" y="5276150"/>
            <a:ext cx="5431971" cy="557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Compare Accuracy and confusion matrix to choose the best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User dataset: How the data is distributed based on the gender of the customer</a:t>
            </a:r>
          </a:p>
        </p:txBody>
      </p:sp>
      <p:pic>
        <p:nvPicPr>
          <p:cNvPr id="10" name="Picture 9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8393508-AB89-40FE-B739-D14F19C0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9" y="2957198"/>
            <a:ext cx="6388584" cy="3399152"/>
          </a:xfrm>
          <a:prstGeom prst="rect">
            <a:avLst/>
          </a:prstGeom>
        </p:spPr>
      </p:pic>
      <p:pic>
        <p:nvPicPr>
          <p:cNvPr id="13" name="Picture 12" descr="A blue and orange rectangular bars&#10;&#10;Description automatically generated">
            <a:extLst>
              <a:ext uri="{FF2B5EF4-FFF2-40B4-BE49-F238E27FC236}">
                <a16:creationId xmlns:a16="http://schemas.microsoft.com/office/drawing/2014/main" id="{7FDE1FB6-3D7E-0BF0-B49D-84AE12DC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63" y="2859466"/>
            <a:ext cx="4826104" cy="35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User dataset: How many credit cards each user has?</a:t>
            </a:r>
          </a:p>
        </p:txBody>
      </p:sp>
      <p:pic>
        <p:nvPicPr>
          <p:cNvPr id="3" name="Picture 2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FA9A0439-14C0-24C1-4B70-C0AC3CB1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68" y="2396355"/>
            <a:ext cx="769926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Card dataset: What is the number of card in each category? Do they appear on dark web?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5EEC968-81C6-B9D7-ED08-18959BE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6" y="2592992"/>
            <a:ext cx="5530084" cy="4118959"/>
          </a:xfrm>
          <a:prstGeom prst="rect">
            <a:avLst/>
          </a:prstGeom>
        </p:spPr>
      </p:pic>
      <p:pic>
        <p:nvPicPr>
          <p:cNvPr id="8" name="Picture 7" descr="A graph of a card&#10;&#10;Description automatically generated">
            <a:extLst>
              <a:ext uri="{FF2B5EF4-FFF2-40B4-BE49-F238E27FC236}">
                <a16:creationId xmlns:a16="http://schemas.microsoft.com/office/drawing/2014/main" id="{ED468022-CA9D-C524-8227-D1DEAAC1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2516"/>
            <a:ext cx="5530084" cy="41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Card dataset: What is the number of card in each category? Do they appear on dark web?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answers are ‘No’, drop </a:t>
            </a:r>
          </a:p>
          <a:p>
            <a:pPr marL="0" indent="0">
              <a:buNone/>
            </a:pPr>
            <a:r>
              <a:rPr lang="en-US" dirty="0"/>
              <a:t>the column!</a:t>
            </a:r>
          </a:p>
        </p:txBody>
      </p:sp>
      <p:pic>
        <p:nvPicPr>
          <p:cNvPr id="8" name="Picture 7" descr="A graph of a card&#10;&#10;Description automatically generated">
            <a:extLst>
              <a:ext uri="{FF2B5EF4-FFF2-40B4-BE49-F238E27FC236}">
                <a16:creationId xmlns:a16="http://schemas.microsoft.com/office/drawing/2014/main" id="{ED468022-CA9D-C524-8227-D1DEAAC1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2516"/>
            <a:ext cx="5530084" cy="41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Transaction dataset: Is the data balance?</a:t>
            </a:r>
          </a:p>
          <a:p>
            <a:endParaRPr lang="en-US" dirty="0"/>
          </a:p>
        </p:txBody>
      </p:sp>
      <p:pic>
        <p:nvPicPr>
          <p:cNvPr id="3" name="Picture 2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CAFD4709-2F1B-B170-37C7-910BAA8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22" y="2442392"/>
            <a:ext cx="5065786" cy="4096520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28DDB9D-AF4A-26C6-C5D8-DB77B66B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30786"/>
              </p:ext>
            </p:extLst>
          </p:nvPr>
        </p:nvGraphicFramePr>
        <p:xfrm>
          <a:off x="7126664" y="3016251"/>
          <a:ext cx="478777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3885">
                  <a:extLst>
                    <a:ext uri="{9D8B030D-6E8A-4147-A177-3AD203B41FA5}">
                      <a16:colId xmlns:a16="http://schemas.microsoft.com/office/drawing/2014/main" val="1171874600"/>
                    </a:ext>
                  </a:extLst>
                </a:gridCol>
                <a:gridCol w="2393885">
                  <a:extLst>
                    <a:ext uri="{9D8B030D-6E8A-4147-A177-3AD203B41FA5}">
                      <a16:colId xmlns:a16="http://schemas.microsoft.com/office/drawing/2014/main" val="296137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6869425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85899"/>
            <a:ext cx="5111750" cy="1204912"/>
          </a:xfrm>
        </p:spPr>
        <p:txBody>
          <a:bodyPr/>
          <a:lstStyle/>
          <a:p>
            <a:r>
              <a:rPr lang="en-US" dirty="0"/>
              <a:t>Handle Imbalance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253430-E47A-AFE8-6A12-8947C131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31189"/>
            <a:ext cx="5751136" cy="40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Söhne"/>
              </a:rPr>
              <a:t>Resampling Techniques:</a:t>
            </a: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Over-sampling (e.g., SMOTE)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Under-sampling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Söhne"/>
              </a:rPr>
              <a:t>Algorithm-Level Techniques:</a:t>
            </a: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Cost-sensitive Learning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Ensemble Methods (e.g., boosting)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360B8-0327-DE98-7A0F-04DAA00ED565}"/>
              </a:ext>
            </a:extLst>
          </p:cNvPr>
          <p:cNvSpPr txBox="1"/>
          <p:nvPr/>
        </p:nvSpPr>
        <p:spPr>
          <a:xfrm>
            <a:off x="838200" y="4886237"/>
            <a:ext cx="6103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Addressing imbalance enhances model performance and ensures fair representation of all classes.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902AA-CC7E-97C8-2BA2-5029A64F2DD2}"/>
              </a:ext>
            </a:extLst>
          </p:cNvPr>
          <p:cNvSpPr txBox="1"/>
          <p:nvPr/>
        </p:nvSpPr>
        <p:spPr>
          <a:xfrm>
            <a:off x="743930" y="2304011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Söhne"/>
              </a:rPr>
              <a:t>Under-sampling</a:t>
            </a:r>
          </a:p>
        </p:txBody>
      </p:sp>
    </p:spTree>
    <p:extLst>
      <p:ext uri="{BB962C8B-B14F-4D97-AF65-F5344CB8AC3E}">
        <p14:creationId xmlns:p14="http://schemas.microsoft.com/office/powerpoint/2010/main" val="15312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248</TotalTime>
  <Words>749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Cambria Math</vt:lpstr>
      <vt:lpstr>KaTeX_Main</vt:lpstr>
      <vt:lpstr>KaTeX_Math</vt:lpstr>
      <vt:lpstr>Söhne</vt:lpstr>
      <vt:lpstr>Tenorite</vt:lpstr>
      <vt:lpstr>Monoline</vt:lpstr>
      <vt:lpstr>Credit card fraud detection</vt:lpstr>
      <vt:lpstr>Problem Statement</vt:lpstr>
      <vt:lpstr>Steps</vt:lpstr>
      <vt:lpstr>Data Exploration</vt:lpstr>
      <vt:lpstr>Data Exploration</vt:lpstr>
      <vt:lpstr>Data Exploration</vt:lpstr>
      <vt:lpstr>Data Exploration</vt:lpstr>
      <vt:lpstr>Data Exploration</vt:lpstr>
      <vt:lpstr>Handle Imbalance Data</vt:lpstr>
      <vt:lpstr>PowerPoint Presentation</vt:lpstr>
      <vt:lpstr>Predictive Models</vt:lpstr>
      <vt:lpstr>Split data train/test</vt:lpstr>
      <vt:lpstr>Logistic Regression</vt:lpstr>
      <vt:lpstr>Logistic Regression</vt:lpstr>
      <vt:lpstr>Random Forest</vt:lpstr>
      <vt:lpstr>Random Forest</vt:lpstr>
      <vt:lpstr>Deep nN-MLPClassifier</vt:lpstr>
      <vt:lpstr>Deep nN-MLPClassifier</vt:lpstr>
      <vt:lpstr>Deep nN-MLPClassifier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Hooman Hashemi</dc:creator>
  <cp:lastModifiedBy>Hooman Hashemi</cp:lastModifiedBy>
  <cp:revision>31</cp:revision>
  <dcterms:created xsi:type="dcterms:W3CDTF">2023-11-13T01:54:18Z</dcterms:created>
  <dcterms:modified xsi:type="dcterms:W3CDTF">2023-11-15T05:37:01Z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