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89" r:id="rId3"/>
    <p:sldId id="291" r:id="rId4"/>
    <p:sldId id="341" r:id="rId5"/>
    <p:sldId id="342" r:id="rId6"/>
    <p:sldId id="346" r:id="rId7"/>
    <p:sldId id="345" r:id="rId8"/>
    <p:sldId id="333" r:id="rId9"/>
    <p:sldId id="295" r:id="rId10"/>
    <p:sldId id="334" r:id="rId11"/>
    <p:sldId id="337" r:id="rId12"/>
    <p:sldId id="338" r:id="rId13"/>
    <p:sldId id="339" r:id="rId14"/>
    <p:sldId id="335" r:id="rId15"/>
    <p:sldId id="303" r:id="rId16"/>
    <p:sldId id="34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86" d="100"/>
          <a:sy n="86" d="100"/>
        </p:scale>
        <p:origin x="474" y="108"/>
      </p:cViewPr>
      <p:guideLst>
        <p:guide orient="horz" pos="1570"/>
        <p:guide orient="horz" pos="4020"/>
        <p:guide pos="324"/>
        <p:guide pos="7401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전화번호로 간편하게 가입할 수 있는 회원가입 기능과 로그인 기능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회원의 정보와 매출 정보에 따라 메뉴를 추천하거나 이전 주문 목록을 불러오는 등의 사용자 맞춤 서비스 기능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메뉴 별 다양한 옵션 지정 및 결제방식 선택 등 다양한 주문 기능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주문관리 및 매출, 재고, 상품 관리를 한 프로그램 내에서 관리 할 수 있는 기능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전화번호로 간편하게 가입할 수 있는 회원가입 기능과 로그인 기능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회원의 정보와 매출 정보에 따라 메뉴를 추천하거나 이전 주문 목록을 불러오는 등의 사용자 맞춤 서비스 기능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메뉴 별 다양한 옵션 지정 및 결제방식 선택 등 다양한 주문 기능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주문관리 및 매출, 재고, 상품 관리를 한 프로그램 내에서 관리 할 수 있는 기능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15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0992-A2F5-42B7-8FDA-0C4D99C832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6537029"/>
            <a:ext cx="911510" cy="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41.png"  /><Relationship Id="rId3" Type="http://schemas.openxmlformats.org/officeDocument/2006/relationships/image" Target="../media/image8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41.png"  /><Relationship Id="rId3" Type="http://schemas.openxmlformats.org/officeDocument/2006/relationships/image" Target="../media/image8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41.png"  /><Relationship Id="rId3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4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41.png"  /><Relationship Id="rId3" Type="http://schemas.openxmlformats.org/officeDocument/2006/relationships/image" Target="../media/image89.png"  /><Relationship Id="rId4" Type="http://schemas.openxmlformats.org/officeDocument/2006/relationships/image" Target="../media/image90.png"  /><Relationship Id="rId5" Type="http://schemas.openxmlformats.org/officeDocument/2006/relationships/image" Target="../media/image9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41.png"  /><Relationship Id="rId3" Type="http://schemas.openxmlformats.org/officeDocument/2006/relationships/image" Target="../media/image89.png"  /><Relationship Id="rId4" Type="http://schemas.openxmlformats.org/officeDocument/2006/relationships/image" Target="../media/image90.png"  /><Relationship Id="rId5" Type="http://schemas.openxmlformats.org/officeDocument/2006/relationships/image" Target="../media/image9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8.png"  /><Relationship Id="rId11" Type="http://schemas.openxmlformats.org/officeDocument/2006/relationships/image" Target="../media/image19.svg"  /><Relationship Id="rId12" Type="http://schemas.openxmlformats.org/officeDocument/2006/relationships/image" Target="../media/image20.png"  /><Relationship Id="rId13" Type="http://schemas.openxmlformats.org/officeDocument/2006/relationships/image" Target="../media/image21.svg"  /><Relationship Id="rId14" Type="http://schemas.openxmlformats.org/officeDocument/2006/relationships/image" Target="../media/image22.png"  /><Relationship Id="rId15" Type="http://schemas.openxmlformats.org/officeDocument/2006/relationships/image" Target="../media/image23.svg"  /><Relationship Id="rId16" Type="http://schemas.openxmlformats.org/officeDocument/2006/relationships/image" Target="../media/image24.png"  /><Relationship Id="rId17" Type="http://schemas.openxmlformats.org/officeDocument/2006/relationships/image" Target="../media/image25.svg"  /><Relationship Id="rId18" Type="http://schemas.openxmlformats.org/officeDocument/2006/relationships/image" Target="../media/image26.png"  /><Relationship Id="rId19" Type="http://schemas.openxmlformats.org/officeDocument/2006/relationships/image" Target="../media/image27.svg"  /><Relationship Id="rId2" Type="http://schemas.openxmlformats.org/officeDocument/2006/relationships/image" Target="../media/image10.png"  /><Relationship Id="rId20" Type="http://schemas.openxmlformats.org/officeDocument/2006/relationships/image" Target="../media/image28.png"  /><Relationship Id="rId21" Type="http://schemas.openxmlformats.org/officeDocument/2006/relationships/image" Target="../media/image29.svg"  /><Relationship Id="rId3" Type="http://schemas.openxmlformats.org/officeDocument/2006/relationships/image" Target="../media/image11.svg"  /><Relationship Id="rId4" Type="http://schemas.openxmlformats.org/officeDocument/2006/relationships/image" Target="../media/image12.png"  /><Relationship Id="rId5" Type="http://schemas.openxmlformats.org/officeDocument/2006/relationships/image" Target="../media/image13.svg"  /><Relationship Id="rId6" Type="http://schemas.openxmlformats.org/officeDocument/2006/relationships/image" Target="../media/image14.png"  /><Relationship Id="rId7" Type="http://schemas.openxmlformats.org/officeDocument/2006/relationships/image" Target="../media/image15.svg"  /><Relationship Id="rId8" Type="http://schemas.openxmlformats.org/officeDocument/2006/relationships/image" Target="../media/image16.png"  /><Relationship Id="rId9" Type="http://schemas.openxmlformats.org/officeDocument/2006/relationships/image" Target="../media/image17.sv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37.png"  /><Relationship Id="rId11" Type="http://schemas.openxmlformats.org/officeDocument/2006/relationships/image" Target="../media/image38.png"  /><Relationship Id="rId12" Type="http://schemas.openxmlformats.org/officeDocument/2006/relationships/image" Target="../media/image39.png"  /><Relationship Id="rId13" Type="http://schemas.openxmlformats.org/officeDocument/2006/relationships/image" Target="../media/image40.png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2.png"  /><Relationship Id="rId7" Type="http://schemas.openxmlformats.org/officeDocument/2006/relationships/image" Target="../media/image34.png"  /><Relationship Id="rId8" Type="http://schemas.openxmlformats.org/officeDocument/2006/relationships/image" Target="../media/image35.png"  /><Relationship Id="rId9" Type="http://schemas.openxmlformats.org/officeDocument/2006/relationships/image" Target="../media/image3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2.png"  /><Relationship Id="rId11" Type="http://schemas.openxmlformats.org/officeDocument/2006/relationships/image" Target="../media/image44.png"  /><Relationship Id="rId12" Type="http://schemas.openxmlformats.org/officeDocument/2006/relationships/image" Target="../media/image45.png"  /><Relationship Id="rId13" Type="http://schemas.openxmlformats.org/officeDocument/2006/relationships/image" Target="../media/image46.png"  /><Relationship Id="rId14" Type="http://schemas.openxmlformats.org/officeDocument/2006/relationships/image" Target="../media/image47.png"  /><Relationship Id="rId15" Type="http://schemas.openxmlformats.org/officeDocument/2006/relationships/image" Target="../media/image48.png"  /><Relationship Id="rId16" Type="http://schemas.openxmlformats.org/officeDocument/2006/relationships/image" Target="../media/image49.png"  /><Relationship Id="rId17" Type="http://schemas.openxmlformats.org/officeDocument/2006/relationships/image" Target="../media/image46.png"  /><Relationship Id="rId18" Type="http://schemas.openxmlformats.org/officeDocument/2006/relationships/image" Target="../media/image50.png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41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42.png"  /><Relationship Id="rId7" Type="http://schemas.openxmlformats.org/officeDocument/2006/relationships/image" Target="../media/image32.png"  /><Relationship Id="rId8" Type="http://schemas.openxmlformats.org/officeDocument/2006/relationships/image" Target="../media/image43.png"  /><Relationship Id="rId9" Type="http://schemas.openxmlformats.org/officeDocument/2006/relationships/image" Target="../media/image3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2.png"  /><Relationship Id="rId11" Type="http://schemas.openxmlformats.org/officeDocument/2006/relationships/image" Target="../media/image44.png"  /><Relationship Id="rId12" Type="http://schemas.openxmlformats.org/officeDocument/2006/relationships/image" Target="../media/image51.png"  /><Relationship Id="rId13" Type="http://schemas.openxmlformats.org/officeDocument/2006/relationships/image" Target="../media/image52.png"  /><Relationship Id="rId14" Type="http://schemas.openxmlformats.org/officeDocument/2006/relationships/image" Target="../media/image52.png"  /><Relationship Id="rId15" Type="http://schemas.openxmlformats.org/officeDocument/2006/relationships/image" Target="../media/image53.png"  /><Relationship Id="rId16" Type="http://schemas.openxmlformats.org/officeDocument/2006/relationships/image" Target="../media/image54.png"  /><Relationship Id="rId17" Type="http://schemas.openxmlformats.org/officeDocument/2006/relationships/image" Target="../media/image54.png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41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42.png"  /><Relationship Id="rId7" Type="http://schemas.openxmlformats.org/officeDocument/2006/relationships/image" Target="../media/image32.png"  /><Relationship Id="rId8" Type="http://schemas.openxmlformats.org/officeDocument/2006/relationships/image" Target="../media/image43.png"  /><Relationship Id="rId9" Type="http://schemas.openxmlformats.org/officeDocument/2006/relationships/image" Target="../media/image3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44.png"  /><Relationship Id="rId11" Type="http://schemas.openxmlformats.org/officeDocument/2006/relationships/image" Target="../media/image46.png"  /><Relationship Id="rId12" Type="http://schemas.openxmlformats.org/officeDocument/2006/relationships/image" Target="../media/image46.png"  /><Relationship Id="rId2" Type="http://schemas.openxmlformats.org/officeDocument/2006/relationships/image" Target="../media/image41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42.png"  /><Relationship Id="rId6" Type="http://schemas.openxmlformats.org/officeDocument/2006/relationships/image" Target="../media/image32.png"  /><Relationship Id="rId7" Type="http://schemas.openxmlformats.org/officeDocument/2006/relationships/image" Target="../media/image43.png"  /><Relationship Id="rId8" Type="http://schemas.openxmlformats.org/officeDocument/2006/relationships/image" Target="../media/image33.png"  /><Relationship Id="rId9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63.svg"  /><Relationship Id="rId11" Type="http://schemas.openxmlformats.org/officeDocument/2006/relationships/image" Target="../media/image64.png"  /><Relationship Id="rId12" Type="http://schemas.openxmlformats.org/officeDocument/2006/relationships/image" Target="../media/image65.svg"  /><Relationship Id="rId13" Type="http://schemas.openxmlformats.org/officeDocument/2006/relationships/image" Target="../media/image66.png"  /><Relationship Id="rId14" Type="http://schemas.openxmlformats.org/officeDocument/2006/relationships/image" Target="../media/image67.svg"  /><Relationship Id="rId15" Type="http://schemas.openxmlformats.org/officeDocument/2006/relationships/image" Target="../media/image68.png"  /><Relationship Id="rId16" Type="http://schemas.openxmlformats.org/officeDocument/2006/relationships/image" Target="../media/image69.svg"  /><Relationship Id="rId17" Type="http://schemas.openxmlformats.org/officeDocument/2006/relationships/image" Target="../media/image70.png"  /><Relationship Id="rId18" Type="http://schemas.openxmlformats.org/officeDocument/2006/relationships/image" Target="../media/image71.svg"  /><Relationship Id="rId19" Type="http://schemas.openxmlformats.org/officeDocument/2006/relationships/image" Target="../media/image72.png"  /><Relationship Id="rId2" Type="http://schemas.openxmlformats.org/officeDocument/2006/relationships/image" Target="../media/image55.png"  /><Relationship Id="rId20" Type="http://schemas.openxmlformats.org/officeDocument/2006/relationships/image" Target="../media/image73.svg"  /><Relationship Id="rId21" Type="http://schemas.openxmlformats.org/officeDocument/2006/relationships/image" Target="../media/image74.png"  /><Relationship Id="rId22" Type="http://schemas.openxmlformats.org/officeDocument/2006/relationships/image" Target="../media/image75.svg"  /><Relationship Id="rId23" Type="http://schemas.openxmlformats.org/officeDocument/2006/relationships/image" Target="../media/image76.png"  /><Relationship Id="rId24" Type="http://schemas.openxmlformats.org/officeDocument/2006/relationships/image" Target="../media/image77.svg"  /><Relationship Id="rId3" Type="http://schemas.openxmlformats.org/officeDocument/2006/relationships/image" Target="../media/image56.svg"  /><Relationship Id="rId4" Type="http://schemas.openxmlformats.org/officeDocument/2006/relationships/image" Target="../media/image57.png"  /><Relationship Id="rId5" Type="http://schemas.openxmlformats.org/officeDocument/2006/relationships/image" Target="../media/image58.png"  /><Relationship Id="rId6" Type="http://schemas.openxmlformats.org/officeDocument/2006/relationships/image" Target="../media/image59.svg"  /><Relationship Id="rId7" Type="http://schemas.openxmlformats.org/officeDocument/2006/relationships/image" Target="../media/image60.png"  /><Relationship Id="rId8" Type="http://schemas.openxmlformats.org/officeDocument/2006/relationships/image" Target="../media/image61.svg"  /><Relationship Id="rId9" Type="http://schemas.openxmlformats.org/officeDocument/2006/relationships/image" Target="../media/image6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80.png"  /><Relationship Id="rId11" Type="http://schemas.openxmlformats.org/officeDocument/2006/relationships/image" Target="../media/image80.png"  /><Relationship Id="rId12" Type="http://schemas.openxmlformats.org/officeDocument/2006/relationships/image" Target="../media/image80.png"  /><Relationship Id="rId13" Type="http://schemas.openxmlformats.org/officeDocument/2006/relationships/image" Target="../media/image80.png"  /><Relationship Id="rId14" Type="http://schemas.openxmlformats.org/officeDocument/2006/relationships/image" Target="../media/image80.png"  /><Relationship Id="rId2" Type="http://schemas.openxmlformats.org/officeDocument/2006/relationships/image" Target="../media/image41.png"  /><Relationship Id="rId3" Type="http://schemas.openxmlformats.org/officeDocument/2006/relationships/image" Target="../media/image78.png"  /><Relationship Id="rId4" Type="http://schemas.openxmlformats.org/officeDocument/2006/relationships/image" Target="../media/image33.png"  /><Relationship Id="rId5" Type="http://schemas.openxmlformats.org/officeDocument/2006/relationships/image" Target="../media/image79.png"  /><Relationship Id="rId6" Type="http://schemas.openxmlformats.org/officeDocument/2006/relationships/image" Target="../media/image80.png"  /><Relationship Id="rId7" Type="http://schemas.openxmlformats.org/officeDocument/2006/relationships/image" Target="../media/image80.png"  /><Relationship Id="rId8" Type="http://schemas.openxmlformats.org/officeDocument/2006/relationships/image" Target="../media/image80.png"  /><Relationship Id="rId9" Type="http://schemas.openxmlformats.org/officeDocument/2006/relationships/image" Target="../media/image8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26.png"  /><Relationship Id="rId11" Type="http://schemas.openxmlformats.org/officeDocument/2006/relationships/image" Target="../media/image27.svg"  /><Relationship Id="rId12" Type="http://schemas.openxmlformats.org/officeDocument/2006/relationships/image" Target="../media/image86.png"  /><Relationship Id="rId13" Type="http://schemas.openxmlformats.org/officeDocument/2006/relationships/image" Target="../media/image87.svg"  /><Relationship Id="rId2" Type="http://schemas.openxmlformats.org/officeDocument/2006/relationships/image" Target="../media/image55.png"  /><Relationship Id="rId3" Type="http://schemas.openxmlformats.org/officeDocument/2006/relationships/image" Target="../media/image56.svg"  /><Relationship Id="rId4" Type="http://schemas.openxmlformats.org/officeDocument/2006/relationships/image" Target="../media/image81.png"  /><Relationship Id="rId5" Type="http://schemas.openxmlformats.org/officeDocument/2006/relationships/image" Target="../media/image82.svg"  /><Relationship Id="rId6" Type="http://schemas.openxmlformats.org/officeDocument/2006/relationships/image" Target="../media/image58.png"  /><Relationship Id="rId7" Type="http://schemas.openxmlformats.org/officeDocument/2006/relationships/image" Target="../media/image83.svg"  /><Relationship Id="rId8" Type="http://schemas.openxmlformats.org/officeDocument/2006/relationships/image" Target="../media/image84.png"  /><Relationship Id="rId9" Type="http://schemas.openxmlformats.org/officeDocument/2006/relationships/image" Target="../media/image85.sv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/>
          <p:cNvPicPr>
            <a:picLocks noChangeAspect="1"/>
          </p:cNvPicPr>
          <p:nvPr/>
        </p:nvPicPr>
        <p:blipFill rotWithShape="1">
          <a:blip r:embed="rId3"/>
          <a:srcRect t="37990" r="48350"/>
          <a:stretch>
            <a:fillRect/>
          </a:stretch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 rot="0">
            <a:off x="4367809" y="1737174"/>
            <a:ext cx="7115886" cy="1331786"/>
            <a:chOff x="6747213" y="1370504"/>
            <a:chExt cx="4736481" cy="1331786"/>
          </a:xfrm>
        </p:grpSpPr>
        <p:sp>
          <p:nvSpPr>
            <p:cNvPr id="4" name="TextBox 3"/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한국정보교육원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47213" y="1809738"/>
              <a:ext cx="4736481" cy="892552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>
                <a:defRPr/>
              </a:pPr>
              <a:r>
                <a:rPr lang="en-US" altLang="ko-KR" sz="4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CafeOrder</a:t>
              </a:r>
              <a:br>
                <a:rPr lang="en-US" altLang="ko-KR" sz="4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/>
                <a:t>Java, JavaFX, MySQL </a:t>
              </a:r>
              <a:r>
                <a:rPr lang="ko-KR" altLang="en-US"/>
                <a:t>을 활용한 키오스크 </a:t>
              </a:r>
              <a:r>
                <a:rPr lang="en-US" altLang="ko-KR"/>
                <a:t>GUI </a:t>
              </a:r>
              <a:r>
                <a:rPr lang="ko-KR" altLang="en-US"/>
                <a:t>프로그램 개발</a:t>
              </a: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r>
              <a:rPr lang="en-US" altLang="ko-KR" sz="1600" b="1" spc="60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/>
                <a:ea typeface="맑은 고딕"/>
              </a:rPr>
              <a:t>K-Digital Training</a:t>
            </a: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/>
              <a:ea typeface="맑은 고딕"/>
            </a:endParaRPr>
          </a:p>
        </p:txBody>
      </p:sp>
      <p:pic>
        <p:nvPicPr>
          <p:cNvPr id="83" name="그래픽 8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/>
          <p:cNvPicPr>
            <a:picLocks noChangeAspect="1"/>
          </p:cNvPicPr>
          <p:nvPr/>
        </p:nvPicPr>
        <p:blipFill rotWithShape="1">
          <a:blip r:embed="rId5"/>
          <a:srcRect l="21660" b="17380"/>
          <a:stretch>
            <a:fillRect/>
          </a:stretch>
        </p:blipFill>
        <p:spPr>
          <a:xfrm>
            <a:off x="0" y="1216705"/>
            <a:ext cx="6616357" cy="5641295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 rot="0"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/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6" name="자유형: 도형 45"/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pic>
        <p:nvPicPr>
          <p:cNvPr id="81" name="그래픽 8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 rot="0"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lv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rPr>
                <a:t>TEAM 1</a:t>
              </a:r>
              <a:r>
                <a:rPr lang="ko-KR" altLang="en-US" sz="24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rPr>
                <a:t>조</a:t>
              </a:r>
              <a:r>
                <a:rPr lang="ko-KR" altLang="en-US" sz="24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  카페오더</a:t>
              </a:r>
              <a:endParaRPr lang="ko-KR" altLang="en-US" sz="2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  <a:p>
              <a:pPr lv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김정훈</a:t>
              </a:r>
              <a:r>
                <a:rPr lang="en-US" altLang="ko-KR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김완규</a:t>
              </a:r>
              <a:r>
                <a:rPr lang="en-US" altLang="ko-KR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이민아</a:t>
              </a:r>
              <a:r>
                <a:rPr lang="en-US" altLang="ko-KR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장서진</a:t>
              </a:r>
              <a:r>
                <a:rPr lang="en-US" altLang="ko-KR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장세진</a:t>
              </a:r>
              <a:endParaRPr lang="en-US" altLang="ko-KR" sz="20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45730" y="5121188"/>
              <a:ext cx="5158568" cy="45093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ko-KR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[</a:t>
              </a:r>
              <a:r>
                <a:rPr lang="ko-KR" altLang="en-US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멘토</a:t>
              </a:r>
              <a:r>
                <a:rPr lang="en-US" altLang="ko-KR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] </a:t>
              </a:r>
              <a:r>
                <a:rPr lang="ko-KR" altLang="en-US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김경훈</a:t>
              </a:r>
              <a:endParaRPr lang="ko-KR" altLang="en-US" sz="20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182110" y="6248042"/>
            <a:ext cx="1793952" cy="402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/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프로젝트 수행 경과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ko-KR" altLang="en-US" sz="4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/>
                <a:ea typeface="세방고딕 Regular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grpSp>
        <p:nvGrpSpPr>
          <p:cNvPr id="14" name="그룹 13"/>
          <p:cNvGrpSpPr/>
          <p:nvPr/>
        </p:nvGrpSpPr>
        <p:grpSpPr>
          <a:xfrm rot="0"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spc="-10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키오스크 어플리케이션 구성</a:t>
              </a:r>
              <a:endParaRPr lang="ko-KR" altLang="en-US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/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*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탐색적 분석 및 전처리</a:t>
            </a:r>
            <a:endParaRPr lang="ko-KR" altLang="en-US" sz="1400" b="1" spc="-100">
              <a:solidFill>
                <a:schemeClr val="accent1"/>
              </a:solidFill>
              <a:latin typeface="+mn-ea"/>
            </a:endParaRPr>
          </a:p>
          <a:p>
            <a:pPr lvl="0" algn="r">
              <a:defRPr/>
            </a:pPr>
            <a:endParaRPr lang="ko-KR" altLang="en-US" sz="1400" b="1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/>
              <a:ea typeface="맑은 고딕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alphaModFix amt="27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/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프로젝트 수행 경과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ko-KR" altLang="en-US" sz="4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/>
                <a:ea typeface="세방고딕 Regular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grpSp>
        <p:nvGrpSpPr>
          <p:cNvPr id="14" name="그룹 13"/>
          <p:cNvGrpSpPr/>
          <p:nvPr/>
        </p:nvGrpSpPr>
        <p:grpSpPr>
          <a:xfrm rot="0"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Pos </a:t>
              </a:r>
              <a:r>
                <a:rPr lang="ko-KR" altLang="en-US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어플리케이션 구성</a:t>
              </a:r>
              <a:endPara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/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*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모델 개요</a:t>
            </a:r>
            <a:endParaRPr lang="ko-KR" altLang="en-US" sz="1400" b="1" spc="-100">
              <a:solidFill>
                <a:schemeClr val="accent1"/>
              </a:solidFill>
              <a:latin typeface="+mn-ea"/>
            </a:endParaRPr>
          </a:p>
          <a:p>
            <a:pPr lvl="0" algn="r">
              <a:defRPr/>
            </a:pPr>
            <a:endParaRPr lang="ko-KR" altLang="en-US" sz="1400" b="1" spc="-100">
              <a:solidFill>
                <a:schemeClr val="accent1"/>
              </a:solidFill>
              <a:latin typeface="+mn-ea"/>
            </a:endParaRPr>
          </a:p>
          <a:p>
            <a:pPr lvl="0" algn="r">
              <a:defRPr/>
            </a:pPr>
            <a:endParaRPr lang="ko-KR" altLang="en-US" sz="1400" b="1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alphaModFix amt="27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/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프로젝트 수행 경과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ko-KR" altLang="en-US" sz="4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/>
                <a:ea typeface="세방고딕 Regular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grpSp>
        <p:nvGrpSpPr>
          <p:cNvPr id="14" name="그룹 13"/>
          <p:cNvGrpSpPr/>
          <p:nvPr/>
        </p:nvGrpSpPr>
        <p:grpSpPr>
          <a:xfrm rot="0"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spc="-10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서버 및 어플리케이션 구성</a:t>
              </a:r>
              <a:endParaRPr lang="en-US" altLang="ko-KR" b="1" spc="-10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/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*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모델 선정 및 분석</a:t>
            </a:r>
            <a:endParaRPr lang="ko-KR" altLang="en-US" sz="1400" b="1" spc="-100">
              <a:solidFill>
                <a:schemeClr val="accent1"/>
              </a:solidFill>
              <a:latin typeface="+mn-ea"/>
            </a:endParaRPr>
          </a:p>
          <a:p>
            <a:pPr lvl="0" algn="r">
              <a:defRPr/>
            </a:pPr>
            <a:endParaRPr lang="ko-KR" altLang="en-US" sz="1400" b="1" spc="-100">
              <a:solidFill>
                <a:schemeClr val="accent1"/>
              </a:solidFill>
              <a:latin typeface="+mn-ea"/>
            </a:endParaRPr>
          </a:p>
          <a:p>
            <a:pPr lvl="0" algn="r">
              <a:defRPr/>
            </a:pPr>
            <a:endParaRPr lang="ko-KR" altLang="en-US" sz="1400" b="1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alphaModFix amt="27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/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프로젝트 수행 경과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ko-KR" altLang="en-US" sz="4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/>
                <a:ea typeface="세방고딕 Regular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2084" y="3249548"/>
            <a:ext cx="4887832" cy="844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시연을 준비 중 입니다</a:t>
            </a:r>
            <a:r>
              <a:rPr lang="en-US" altLang="ko-KR" sz="25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500" b="1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조금만 기다려주세요</a:t>
            </a:r>
            <a:r>
              <a:rPr lang="en-US" altLang="ko-KR" sz="25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2500" b="1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/>
                <a:ea typeface="맑은 고딕"/>
              </a:rPr>
              <a:t>*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시연 동영상</a:t>
            </a:r>
            <a:endParaRPr lang="ko-KR" altLang="en-US" sz="1400" b="1" spc="-100">
              <a:solidFill>
                <a:schemeClr val="accent1"/>
              </a:solidFill>
              <a:latin typeface="+mn-ea"/>
            </a:endParaRPr>
          </a:p>
          <a:p>
            <a:pPr lvl="0" algn="r">
              <a:defRPr/>
            </a:pPr>
            <a:endParaRPr lang="ko-KR" altLang="en-US" sz="1400" b="1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1447" y="6370868"/>
            <a:ext cx="8964933" cy="294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400" b="1">
              <a:solidFill>
                <a:srgbClr val="3378c8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/>
          <p:cNvPicPr>
            <a:picLocks noChangeAspect="1"/>
          </p:cNvPicPr>
          <p:nvPr/>
        </p:nvPicPr>
        <p:blipFill rotWithShape="1">
          <a:blip r:embed="rId3"/>
          <a:srcRect r="2100" b="22190"/>
          <a:stretch>
            <a:fillRect/>
          </a:stretch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/>
          <p:cNvPicPr>
            <a:picLocks noChangeAspect="1"/>
          </p:cNvPicPr>
          <p:nvPr/>
        </p:nvPicPr>
        <p:blipFill rotWithShape="1">
          <a:blip r:embed="rId4"/>
          <a:srcRect t="5760" r="51760"/>
          <a:stretch>
            <a:fillRect/>
          </a:stretch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/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자체 평가 의견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/>
                  <a:ea typeface="세방고딕 Bold"/>
                </a:rPr>
                <a:t>05</a:t>
              </a:r>
              <a:endParaRPr lang="ko-KR" altLang="en-US" sz="4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/>
                <a:ea typeface="세방고딕 Regular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6096000" y="2060848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/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ko-KR" altLang="en-US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ko-KR" altLang="en-US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 rot="0">
            <a:off x="3474176" y="4272798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/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52259" y="4841896"/>
              <a:ext cx="4622912" cy="10734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ko-KR" altLang="en-US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상세한 요구 분석에 대한 중요성을 느낌</a:t>
              </a:r>
              <a:r>
                <a:rPr lang="en-US" altLang="ko-KR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협업 시에는 코드 분석이나 설명에 더 주안점을 두어야 한다는 점을 알게되었다</a:t>
              </a:r>
              <a:r>
                <a:rPr lang="en-US" altLang="ko-KR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541892" y="2060848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/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10000"/>
                </a:lnSpc>
                <a:defRPr/>
              </a:pPr>
              <a:r>
                <a:rPr lang="ko-KR" altLang="en-US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8" name="그래픽 5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sp>
        <p:nvSpPr>
          <p:cNvPr id="63" name="TextBox 46"/>
          <p:cNvSpPr txBox="1"/>
          <p:nvPr/>
        </p:nvSpPr>
        <p:spPr>
          <a:xfrm>
            <a:off x="695400" y="1737787"/>
            <a:ext cx="4995646" cy="39506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맑은 고딕"/>
                <a:ea typeface="맑은 고딕"/>
              </a:rPr>
              <a:t>김정훈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c000"/>
              </a:solidFill>
              <a:latin typeface="맑은 고딕"/>
              <a:ea typeface="맑은 고딕"/>
            </a:endParaRPr>
          </a:p>
        </p:txBody>
      </p:sp>
      <p:sp>
        <p:nvSpPr>
          <p:cNvPr id="64" name="TextBox 46"/>
          <p:cNvSpPr txBox="1"/>
          <p:nvPr/>
        </p:nvSpPr>
        <p:spPr>
          <a:xfrm>
            <a:off x="6284930" y="1700808"/>
            <a:ext cx="4995646" cy="39506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accent1"/>
                </a:solidFill>
                <a:latin typeface="맑은 고딕"/>
                <a:ea typeface="맑은 고딕"/>
              </a:rPr>
              <a:t>김완규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sp>
        <p:nvSpPr>
          <p:cNvPr id="65" name="TextBox 46"/>
          <p:cNvSpPr txBox="1"/>
          <p:nvPr/>
        </p:nvSpPr>
        <p:spPr>
          <a:xfrm>
            <a:off x="3598177" y="3862023"/>
            <a:ext cx="4995646" cy="39506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맑은 고딕"/>
                <a:ea typeface="맑은 고딕"/>
              </a:rPr>
              <a:t>이민아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c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/>
          <p:cNvPicPr>
            <a:picLocks noChangeAspect="1"/>
          </p:cNvPicPr>
          <p:nvPr/>
        </p:nvPicPr>
        <p:blipFill rotWithShape="1">
          <a:blip r:embed="rId3"/>
          <a:srcRect r="2100" b="22190"/>
          <a:stretch>
            <a:fillRect/>
          </a:stretch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/>
          <p:cNvPicPr>
            <a:picLocks noChangeAspect="1"/>
          </p:cNvPicPr>
          <p:nvPr/>
        </p:nvPicPr>
        <p:blipFill rotWithShape="1">
          <a:blip r:embed="rId4"/>
          <a:srcRect t="5760" r="51760"/>
          <a:stretch>
            <a:fillRect/>
          </a:stretch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/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자체 평가 의견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/>
                  <a:ea typeface="세방고딕 Bold"/>
                </a:rPr>
                <a:t>05</a:t>
              </a:r>
              <a:endParaRPr lang="ko-KR" altLang="en-US" sz="4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/>
                <a:ea typeface="세방고딕 Regular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735108" y="320064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/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ko-KR" altLang="en-US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ko-KR" altLang="en-US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 rot="0">
            <a:off x="6286166" y="3236091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/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ko-KR" altLang="en-US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ko-KR" altLang="en-US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lvl="0" algn="ctr">
                <a:lnSpc>
                  <a:spcPct val="120000"/>
                </a:lnSpc>
                <a:defRPr/>
              </a:pPr>
              <a:r>
                <a:rPr lang="ko-KR" altLang="en-US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8" name="그래픽 5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sp>
        <p:nvSpPr>
          <p:cNvPr id="62" name="TextBox 46"/>
          <p:cNvSpPr txBox="1"/>
          <p:nvPr/>
        </p:nvSpPr>
        <p:spPr>
          <a:xfrm>
            <a:off x="875420" y="2853911"/>
            <a:ext cx="4995646" cy="39506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4472c4"/>
                </a:solidFill>
                <a:latin typeface="맑은 고딕"/>
                <a:ea typeface="맑은 고딕"/>
              </a:rPr>
              <a:t>장서진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4472c4"/>
              </a:solidFill>
              <a:latin typeface="맑은 고딕"/>
              <a:ea typeface="맑은 고딕"/>
            </a:endParaRPr>
          </a:p>
        </p:txBody>
      </p:sp>
      <p:sp>
        <p:nvSpPr>
          <p:cNvPr id="63" name="TextBox 46"/>
          <p:cNvSpPr txBox="1"/>
          <p:nvPr/>
        </p:nvSpPr>
        <p:spPr>
          <a:xfrm>
            <a:off x="6348028" y="2889915"/>
            <a:ext cx="4995646" cy="39506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c000"/>
                </a:solidFill>
                <a:latin typeface="맑은 고딕"/>
                <a:ea typeface="맑은 고딕"/>
              </a:rPr>
              <a:t>장세진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c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633979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/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 rot="0"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프로젝트 개요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/>
                  <a:ea typeface="세방고딕 Bold"/>
                </a:rPr>
                <a:t>01</a:t>
              </a:r>
              <a:endParaRPr lang="ko-KR" altLang="en-US" sz="4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/>
                <a:ea typeface="세방고딕 Regular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pic>
        <p:nvPicPr>
          <p:cNvPr id="38" name="그래픽 37"/>
          <p:cNvPicPr>
            <a:picLocks noChangeAspect="1"/>
          </p:cNvPicPr>
          <p:nvPr/>
        </p:nvPicPr>
        <p:blipFill rotWithShape="1">
          <a:blip r:embed="rId2"/>
          <a:srcRect l="34970"/>
          <a:stretch>
            <a:fillRect/>
          </a:stretch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3" name="그래픽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5" name="그래픽 4"/>
          <p:cNvPicPr>
            <a:picLocks noChangeAspect="1"/>
          </p:cNvPicPr>
          <p:nvPr/>
        </p:nvPicPr>
        <p:blipFill rotWithShape="1">
          <a:blip r:embed="rId5"/>
          <a:srcRect l="45410"/>
          <a:stretch>
            <a:fillRect/>
          </a:stretch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 rot="0">
            <a:off x="635915" y="1800356"/>
            <a:ext cx="2651773" cy="4376787"/>
            <a:chOff x="501797" y="1800356"/>
            <a:chExt cx="2122308" cy="4376787"/>
          </a:xfrm>
        </p:grpSpPr>
        <p:grpSp>
          <p:nvGrpSpPr>
            <p:cNvPr id="81" name="그룹 80"/>
            <p:cNvGrpSpPr/>
            <p:nvPr/>
          </p:nvGrpSpPr>
          <p:grpSpPr>
            <a:xfrm rot="0">
              <a:off x="501798" y="1962879"/>
              <a:ext cx="2122307" cy="4214264"/>
              <a:chOff x="541891" y="1962879"/>
              <a:chExt cx="2122307" cy="4214264"/>
            </a:xfrm>
            <a:effectLst/>
          </p:grpSpPr>
          <p:sp>
            <p:nvSpPr>
              <p:cNvPr id="89" name="사각형: 둥근 위쪽 모서리 88"/>
              <p:cNvSpPr/>
              <p:nvPr/>
            </p:nvSpPr>
            <p:spPr>
              <a:xfrm>
                <a:off x="541891" y="1962879"/>
                <a:ext cx="2122307" cy="4214264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710829" y="2681878"/>
              <a:ext cx="1704241" cy="3870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10000"/>
                </a:lnSpc>
                <a:defRPr/>
              </a:pPr>
              <a:r>
                <a:rPr lang="ko-KR" altLang="en-US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  <a:ea typeface="맑은 고딕"/>
                </a:rPr>
                <a:t>프로젝트 주제</a:t>
              </a:r>
              <a:endParaRPr lang="ko-KR" altLang="en-US" b="1">
                <a:solidFill>
                  <a:srgbClr val="3378c8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 rot="0">
              <a:off x="1398903" y="1800356"/>
              <a:ext cx="408282" cy="368503"/>
              <a:chOff x="450324" y="880410"/>
              <a:chExt cx="889526" cy="802861"/>
            </a:xfrm>
          </p:grpSpPr>
          <p:sp>
            <p:nvSpPr>
              <p:cNvPr id="86" name="육각형 85"/>
              <p:cNvSpPr/>
              <p:nvPr/>
            </p:nvSpPr>
            <p:spPr>
              <a:xfrm>
                <a:off x="450324" y="880410"/>
                <a:ext cx="889526" cy="76683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 sz="1400"/>
              </a:p>
            </p:txBody>
          </p:sp>
          <p:sp>
            <p:nvSpPr>
              <p:cNvPr id="87" name="자유형: 도형 86"/>
              <p:cNvSpPr/>
              <p:nvPr/>
            </p:nvSpPr>
            <p:spPr>
              <a:xfrm rot="4666750">
                <a:off x="505813" y="889738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lvl="0" algn="ctr">
                  <a:defRPr/>
                </a:pPr>
                <a:endParaRPr lang="ko-KR" altLang="en-US" sz="140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16568" y="980774"/>
                <a:ext cx="557043" cy="702497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lvl="0" algn="ctr" latinLnBrk="0">
                  <a:defRPr/>
                </a:pPr>
                <a:r>
                  <a:rPr lang="en-US" altLang="ko-KR" sz="1600">
                    <a:ln w="9525"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/>
                    <a:ea typeface="세방고딕 Bold"/>
                    <a:cs typeface="Pretendard SemiBold"/>
                  </a:rPr>
                  <a:t>1</a:t>
                </a:r>
                <a:endParaRPr lang="ko-KR" altLang="en-US" sz="120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/>
                  <a:ea typeface="세방고딕 Bold"/>
                  <a:cs typeface="Pretendard SemiBold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01797" y="3813872"/>
              <a:ext cx="2122307" cy="1497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10000"/>
                </a:lnSpc>
                <a:defRPr/>
              </a:pP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</a:rPr>
                <a:t>Java, JavaFX, MySQL </a:t>
              </a:r>
              <a:r>
                <a:rPr lang="ko-KR" altLang="en-US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</a:rPr>
                <a:t>을 활용한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/>
              </a:endParaRPr>
            </a:p>
            <a:p>
              <a:pPr lvl="0" algn="ctr">
                <a:lnSpc>
                  <a:spcPct val="110000"/>
                </a:lnSpc>
                <a:defRPr/>
              </a:pPr>
              <a:r>
                <a:rPr lang="ko-KR" altLang="en-US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/>
                </a:rPr>
                <a:t>키오스크 </a:t>
              </a: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/>
                </a:rPr>
                <a:t>GUI </a:t>
              </a:r>
              <a:r>
                <a:rPr lang="ko-KR" altLang="en-US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/>
                </a:rPr>
                <a:t>프로그램</a:t>
              </a:r>
              <a:r>
                <a:rPr lang="ko-KR" altLang="en-US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</a:rPr>
                <a:t> 개발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/>
              </a:endParaRPr>
            </a:p>
            <a:p>
              <a:pPr lvl="0" algn="ctr">
                <a:lnSpc>
                  <a:spcPct val="110000"/>
                </a:lnSpc>
                <a:defRPr/>
              </a:pPr>
              <a:b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</a:rPr>
              </a:br>
              <a:r>
                <a:rPr lang="ko-KR" altLang="en-US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</a:rPr>
                <a:t>추천</a:t>
              </a: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</a:rPr>
                <a:t>, </a:t>
              </a:r>
              <a:r>
                <a:rPr lang="ko-KR" altLang="en-US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</a:rPr>
                <a:t>이전에 주문한 메뉴 등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/>
              </a:endParaRPr>
            </a:p>
            <a:p>
              <a:pPr lvl="0" algn="ctr">
                <a:lnSpc>
                  <a:spcPct val="110000"/>
                </a:lnSpc>
                <a:defRPr/>
              </a:pPr>
              <a:r>
                <a:rPr lang="ko-KR" altLang="en-US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</a:rPr>
                <a:t>기존제품과 달리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/>
              </a:endParaRPr>
            </a:p>
            <a:p>
              <a:pPr lvl="0" algn="ctr">
                <a:lnSpc>
                  <a:spcPct val="110000"/>
                </a:lnSpc>
                <a:defRPr/>
              </a:pPr>
              <a:r>
                <a:rPr lang="ko-KR" altLang="en-US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/>
                </a:rPr>
                <a:t>사용자 맞춤 서비스</a:t>
              </a:r>
              <a:r>
                <a:rPr lang="ko-KR" altLang="en-US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</a:rPr>
                <a:t>를 제공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/>
              </a:endParaRPr>
            </a:p>
            <a:p>
              <a:pPr lvl="0" algn="ctr">
                <a:lnSpc>
                  <a:spcPct val="110000"/>
                </a:lnSpc>
                <a:defRPr/>
              </a:pPr>
              <a:endParaRPr lang="en-US" altLang="ko-KR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458728" y="3620975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256240" y="4986565"/>
            <a:ext cx="2652898" cy="1106730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400256" y="3429000"/>
            <a:ext cx="2592288" cy="1944216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9"/>
          <a:srcRect b="53280"/>
          <a:stretch>
            <a:fillRect/>
          </a:stretch>
        </p:blipFill>
        <p:spPr>
          <a:xfrm flipH="1">
            <a:off x="3827748" y="1412775"/>
            <a:ext cx="4140460" cy="3204356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672065" y="3537012"/>
            <a:ext cx="2160240" cy="2160240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639830">
            <a:off x="7104112" y="548680"/>
            <a:ext cx="3552056" cy="2192284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968208" y="908720"/>
            <a:ext cx="1584176" cy="1235162"/>
          </a:xfrm>
          <a:prstGeom prst="rect">
            <a:avLst/>
          </a:prstGeom>
        </p:spPr>
      </p:pic>
      <p:sp>
        <p:nvSpPr>
          <p:cNvPr id="101" name="시계 방향 화살표 100"/>
          <p:cNvSpPr/>
          <p:nvPr/>
        </p:nvSpPr>
        <p:spPr>
          <a:xfrm rot="7070617">
            <a:off x="8063532" y="2043881"/>
            <a:ext cx="1166350" cy="118813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300356" y="2577244"/>
            <a:ext cx="707740" cy="707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/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 rot="0"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프로젝트 개요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/>
                  <a:ea typeface="세방고딕 Bold"/>
                </a:rPr>
                <a:t>01</a:t>
              </a:r>
              <a:endParaRPr lang="ko-KR" altLang="en-US" sz="4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/>
                <a:ea typeface="세방고딕 Regular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pic>
        <p:nvPicPr>
          <p:cNvPr id="38" name="그래픽 37"/>
          <p:cNvPicPr>
            <a:picLocks noChangeAspect="1"/>
          </p:cNvPicPr>
          <p:nvPr/>
        </p:nvPicPr>
        <p:blipFill rotWithShape="1">
          <a:blip r:embed="rId4"/>
          <a:srcRect l="34970"/>
          <a:stretch>
            <a:fillRect/>
          </a:stretch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/>
          <p:cNvPicPr>
            <a:picLocks noChangeAspect="1"/>
          </p:cNvPicPr>
          <p:nvPr/>
        </p:nvPicPr>
        <p:blipFill rotWithShape="1">
          <a:blip r:embed="rId8"/>
          <a:srcRect l="44920"/>
          <a:stretch>
            <a:fillRect/>
          </a:stretch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/>
          <p:cNvPicPr>
            <a:picLocks noChangeAspect="1"/>
          </p:cNvPicPr>
          <p:nvPr/>
        </p:nvPicPr>
        <p:blipFill rotWithShape="1">
          <a:blip r:embed="rId9"/>
          <a:srcRect l="45410"/>
          <a:stretch>
            <a:fillRect/>
          </a:stretch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775520" y="1898401"/>
            <a:ext cx="1175792" cy="979214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2423592" y="2229544"/>
            <a:ext cx="945016" cy="983431"/>
          </a:xfrm>
          <a:prstGeom prst="rect">
            <a:avLst/>
          </a:prstGeom>
        </p:spPr>
      </p:pic>
      <p:sp>
        <p:nvSpPr>
          <p:cNvPr id="104" name="TextBox 94"/>
          <p:cNvSpPr txBox="1"/>
          <p:nvPr/>
        </p:nvSpPr>
        <p:spPr>
          <a:xfrm>
            <a:off x="3935760" y="2420888"/>
            <a:ext cx="2736304" cy="3228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회원가입 및 로그인 기능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2867980" y="2865784"/>
            <a:ext cx="743744" cy="371872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9904651" y="3429000"/>
            <a:ext cx="876325" cy="997950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8872764" y="2778651"/>
            <a:ext cx="1286470" cy="1300697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8508268" y="3429000"/>
            <a:ext cx="945016" cy="983431"/>
          </a:xfrm>
          <a:prstGeom prst="rect">
            <a:avLst/>
          </a:prstGeom>
        </p:spPr>
      </p:pic>
      <p:sp>
        <p:nvSpPr>
          <p:cNvPr id="109" name="TextBox 94"/>
          <p:cNvSpPr txBox="1"/>
          <p:nvPr/>
        </p:nvSpPr>
        <p:spPr>
          <a:xfrm>
            <a:off x="3755740" y="3789040"/>
            <a:ext cx="4403812" cy="55455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메뉴를 추천하거나 이전 주문 목록을 불러오는 등의 사용자 맞춤 서비스 기능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2063552" y="4978120"/>
            <a:ext cx="1296583" cy="1187184"/>
          </a:xfrm>
          <a:prstGeom prst="rect">
            <a:avLst/>
          </a:prstGeom>
        </p:spPr>
      </p:pic>
      <p:sp>
        <p:nvSpPr>
          <p:cNvPr id="111" name="TextBox 94"/>
          <p:cNvSpPr txBox="1"/>
          <p:nvPr/>
        </p:nvSpPr>
        <p:spPr>
          <a:xfrm>
            <a:off x="4007768" y="5337212"/>
            <a:ext cx="4176464" cy="5568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다양한 커스텀 주문 기능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/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 rot="0"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프로젝트 개요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/>
                  <a:ea typeface="세방고딕 Bold"/>
                </a:rPr>
                <a:t>01</a:t>
              </a:r>
              <a:endParaRPr lang="ko-KR" altLang="en-US" sz="4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/>
                <a:ea typeface="세방고딕 Regular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pic>
        <p:nvPicPr>
          <p:cNvPr id="38" name="그래픽 37"/>
          <p:cNvPicPr>
            <a:picLocks noChangeAspect="1"/>
          </p:cNvPicPr>
          <p:nvPr/>
        </p:nvPicPr>
        <p:blipFill rotWithShape="1">
          <a:blip r:embed="rId4"/>
          <a:srcRect l="34970"/>
          <a:stretch>
            <a:fillRect/>
          </a:stretch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/>
          <p:cNvPicPr>
            <a:picLocks noChangeAspect="1"/>
          </p:cNvPicPr>
          <p:nvPr/>
        </p:nvPicPr>
        <p:blipFill rotWithShape="1">
          <a:blip r:embed="rId8"/>
          <a:srcRect l="44920"/>
          <a:stretch>
            <a:fillRect/>
          </a:stretch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/>
          <p:cNvPicPr>
            <a:picLocks noChangeAspect="1"/>
          </p:cNvPicPr>
          <p:nvPr/>
        </p:nvPicPr>
        <p:blipFill rotWithShape="1">
          <a:blip r:embed="rId9"/>
          <a:srcRect l="45410"/>
          <a:stretch>
            <a:fillRect/>
          </a:stretch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891111" y="1769015"/>
            <a:ext cx="856516" cy="647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그림 112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2999656" y="1985039"/>
            <a:ext cx="1564618" cy="1188131"/>
          </a:xfrm>
          <a:prstGeom prst="rect">
            <a:avLst/>
          </a:prstGeom>
        </p:spPr>
      </p:pic>
      <p:cxnSp>
        <p:nvCxnSpPr>
          <p:cNvPr id="114" name="화살표 113"/>
          <p:cNvCxnSpPr/>
          <p:nvPr/>
        </p:nvCxnSpPr>
        <p:spPr>
          <a:xfrm>
            <a:off x="1775520" y="2561104"/>
            <a:ext cx="115212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miter/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94"/>
          <p:cNvSpPr txBox="1"/>
          <p:nvPr/>
        </p:nvSpPr>
        <p:spPr>
          <a:xfrm>
            <a:off x="6096000" y="2454268"/>
            <a:ext cx="2736304" cy="3266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키오스크에서 주문을 받는 기능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8743850" y="4377502"/>
            <a:ext cx="1564618" cy="1188131"/>
          </a:xfrm>
          <a:prstGeom prst="rect">
            <a:avLst/>
          </a:prstGeom>
          <a:effectLst/>
        </p:spPr>
      </p:pic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9800306" y="3705766"/>
            <a:ext cx="959768" cy="95976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8114777" y="4701538"/>
            <a:ext cx="917105" cy="914239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 rot="2923524">
            <a:off x="7658947" y="5273980"/>
            <a:ext cx="681049" cy="678920"/>
          </a:xfrm>
          <a:prstGeom prst="rect">
            <a:avLst/>
          </a:prstGeom>
        </p:spPr>
      </p:pic>
      <p:sp>
        <p:nvSpPr>
          <p:cNvPr id="120" name="TextBox 94"/>
          <p:cNvSpPr txBox="1"/>
          <p:nvPr/>
        </p:nvSpPr>
        <p:spPr>
          <a:xfrm>
            <a:off x="2315580" y="4797152"/>
            <a:ext cx="4403812" cy="3257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주문관리 및 매출, 재고, 상품 등 매장 관리 기능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/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 rot="0"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프로젝트 개요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/>
                  <a:ea typeface="세방고딕 Bold"/>
                </a:rPr>
                <a:t>01</a:t>
              </a:r>
              <a:endParaRPr lang="ko-KR" altLang="en-US" sz="4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/>
                <a:ea typeface="세방고딕 Regular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pic>
        <p:nvPicPr>
          <p:cNvPr id="38" name="그래픽 37"/>
          <p:cNvPicPr>
            <a:picLocks noChangeAspect="1"/>
          </p:cNvPicPr>
          <p:nvPr/>
        </p:nvPicPr>
        <p:blipFill rotWithShape="1">
          <a:blip r:embed="rId3"/>
          <a:srcRect l="34970"/>
          <a:stretch>
            <a:fillRect/>
          </a:stretch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/>
          <p:cNvPicPr>
            <a:picLocks noChangeAspect="1"/>
          </p:cNvPicPr>
          <p:nvPr/>
        </p:nvPicPr>
        <p:blipFill rotWithShape="1">
          <a:blip r:embed="rId7"/>
          <a:srcRect l="44920"/>
          <a:stretch>
            <a:fillRect/>
          </a:stretch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/>
          <p:cNvPicPr>
            <a:picLocks noChangeAspect="1"/>
          </p:cNvPicPr>
          <p:nvPr/>
        </p:nvPicPr>
        <p:blipFill rotWithShape="1">
          <a:blip r:embed="rId8"/>
          <a:srcRect l="45410"/>
          <a:stretch>
            <a:fillRect/>
          </a:stretch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02" name="그룹 101"/>
          <p:cNvGrpSpPr/>
          <p:nvPr/>
        </p:nvGrpSpPr>
        <p:grpSpPr>
          <a:xfrm rot="0">
            <a:off x="807008" y="1566766"/>
            <a:ext cx="10473568" cy="4117753"/>
            <a:chOff x="5081869" y="1646931"/>
            <a:chExt cx="2229610" cy="13380095"/>
          </a:xfrm>
        </p:grpSpPr>
        <p:grpSp>
          <p:nvGrpSpPr>
            <p:cNvPr id="103" name="그룹 102"/>
            <p:cNvGrpSpPr/>
            <p:nvPr/>
          </p:nvGrpSpPr>
          <p:grpSpPr>
            <a:xfrm rot="0">
              <a:off x="5081869" y="1777781"/>
              <a:ext cx="2229610" cy="3346456"/>
              <a:chOff x="557219" y="1777779"/>
              <a:chExt cx="2229610" cy="3346456"/>
            </a:xfrm>
            <a:effectLst/>
          </p:grpSpPr>
          <p:sp>
            <p:nvSpPr>
              <p:cNvPr id="111" name="사각형: 둥근 위쪽 모서리 110"/>
              <p:cNvSpPr/>
              <p:nvPr/>
            </p:nvSpPr>
            <p:spPr>
              <a:xfrm>
                <a:off x="557219" y="1777779"/>
                <a:ext cx="2229610" cy="3229463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557220" y="5007240"/>
                <a:ext cx="2229609" cy="116994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5999855" y="1646931"/>
              <a:ext cx="255676" cy="78953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 algn="ctr" latinLnBrk="0">
                <a:defRPr/>
              </a:pPr>
              <a:r>
                <a:rPr lang="en-US" altLang="ko-KR" sz="1600">
                  <a:ln w="9525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/>
                  <a:ea typeface="세방고딕 Bold"/>
                  <a:cs typeface="Pretendard SemiBold"/>
                </a:rPr>
                <a:t>3</a:t>
              </a:r>
              <a:endParaRPr lang="en-US" altLang="ko-KR" sz="1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세방고딕 Bold"/>
                <a:ea typeface="세방고딕 Bold"/>
                <a:cs typeface="Pretendard SemiBold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323650" y="2667432"/>
              <a:ext cx="1704241" cy="13790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10000"/>
                </a:lnSpc>
                <a:defRPr/>
              </a:pPr>
              <a:r>
                <a:rPr lang="ko-KR" altLang="en-US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</a:rPr>
                <a:t>활용방안 및 기대 효과</a:t>
              </a:r>
              <a:endParaRPr lang="ko-KR" altLang="en-US" sz="2000" b="1">
                <a:solidFill>
                  <a:srgbClr val="3378c8"/>
                </a:solidFill>
                <a:latin typeface="맑은 고딕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732588" y="11675677"/>
              <a:ext cx="1126684" cy="33513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r">
                <a:lnSpc>
                  <a:spcPct val="110000"/>
                </a:lnSpc>
                <a:defRPr/>
              </a:pPr>
              <a:r>
                <a:rPr lang="ko-KR" altLang="en-US" sz="14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</a:rPr>
                <a:t>사</a:t>
              </a:r>
              <a:r>
                <a:rPr lang="en-US" altLang="ko-KR" sz="14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</a:rPr>
                <a:t>용자 맞춤형 서비스를 제공함으로써 </a:t>
              </a:r>
              <a:r>
                <a:rPr lang="en-US" altLang="ko-KR" sz="14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/>
                </a:rPr>
                <a:t>고객 편의</a:t>
              </a:r>
              <a:r>
                <a:rPr lang="ko-KR" altLang="en-US" sz="14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/>
                </a:rPr>
                <a:t> 증대</a:t>
              </a:r>
              <a:endParaRPr lang="ko-KR" altLang="en-US" sz="1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highlight>
                  <a:srgbClr val="ffff00"/>
                </a:highlight>
                <a:latin typeface="맑은 고딕"/>
              </a:endParaRPr>
            </a:p>
            <a:p>
              <a:pPr lvl="0" algn="r">
                <a:lnSpc>
                  <a:spcPct val="110000"/>
                </a:lnSpc>
                <a:defRPr/>
              </a:pPr>
              <a:endParaRPr lang="ko-KR" altLang="en-US" sz="1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highlight>
                  <a:srgbClr val="ffff00"/>
                </a:highlight>
                <a:latin typeface="맑은 고딕"/>
              </a:endParaRPr>
            </a:p>
            <a:p>
              <a:pPr lvl="0" algn="r">
                <a:lnSpc>
                  <a:spcPct val="110000"/>
                </a:lnSpc>
                <a:defRPr/>
              </a:pPr>
              <a:r>
                <a:rPr lang="ko-KR" altLang="en-US" sz="14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</a:rPr>
                <a:t>사용자 맞춤형 서비스를 통해</a:t>
              </a:r>
              <a:endParaRPr lang="en-US" altLang="ko-KR" sz="1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/>
              </a:endParaRPr>
            </a:p>
            <a:p>
              <a:pPr lvl="0" algn="r">
                <a:lnSpc>
                  <a:spcPct val="110000"/>
                </a:lnSpc>
                <a:defRPr/>
              </a:pPr>
              <a:r>
                <a:rPr lang="en-US" altLang="ko-KR" sz="14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highlight>
                    <a:srgbClr val="ffff00"/>
                  </a:highlight>
                  <a:latin typeface="맑은 고딕"/>
                </a:rPr>
                <a:t>더 많은 구매를 유도</a:t>
              </a:r>
              <a:r>
                <a:rPr lang="en-US" altLang="ko-KR" sz="14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</a:rPr>
                <a:t>할 가능성이 기대됩니다.</a:t>
              </a:r>
              <a:endParaRPr lang="en-US" altLang="ko-KR" sz="1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/>
              </a:endParaRPr>
            </a:p>
          </p:txBody>
        </p:sp>
      </p:grpSp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451484" y="3429000"/>
            <a:ext cx="945016" cy="983431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507467" y="4576855"/>
            <a:ext cx="945016" cy="983431"/>
          </a:xfrm>
          <a:prstGeom prst="rect">
            <a:avLst/>
          </a:prstGeom>
        </p:spPr>
      </p:pic>
      <p:sp>
        <p:nvSpPr>
          <p:cNvPr id="119" name="TextBox 104"/>
          <p:cNvSpPr txBox="1"/>
          <p:nvPr/>
        </p:nvSpPr>
        <p:spPr>
          <a:xfrm>
            <a:off x="839416" y="4545124"/>
            <a:ext cx="2245015" cy="417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378c8"/>
                </a:solidFill>
                <a:latin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3378c8"/>
                </a:solidFill>
                <a:latin typeface="맑은 고딕"/>
              </a:rPr>
              <a:t>카페 주인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378c8"/>
                </a:solidFill>
                <a:latin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3378c8"/>
              </a:solidFill>
              <a:latin typeface="맑은 고딕"/>
            </a:endParaRPr>
          </a:p>
        </p:txBody>
      </p:sp>
      <p:sp>
        <p:nvSpPr>
          <p:cNvPr id="120" name="TextBox 104"/>
          <p:cNvSpPr txBox="1"/>
          <p:nvPr/>
        </p:nvSpPr>
        <p:spPr>
          <a:xfrm>
            <a:off x="8904312" y="5567339"/>
            <a:ext cx="2245015" cy="417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378c8"/>
                </a:solidFill>
                <a:latin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3378c8"/>
                </a:solidFill>
                <a:latin typeface="맑은 고딕"/>
              </a:rPr>
              <a:t>카페 손님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3378c8"/>
                </a:solidFill>
                <a:latin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3378c8"/>
              </a:solidFill>
              <a:latin typeface="맑은 고딕"/>
            </a:endParaRPr>
          </a:p>
        </p:txBody>
      </p:sp>
      <p:sp>
        <p:nvSpPr>
          <p:cNvPr id="121" name="TextBox 105"/>
          <p:cNvSpPr txBox="1"/>
          <p:nvPr/>
        </p:nvSpPr>
        <p:spPr>
          <a:xfrm>
            <a:off x="2495599" y="3574641"/>
            <a:ext cx="5832648" cy="55730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ln w="9525" cap="flat" cmpd="sng" algn="ctr">
                  <a:solidFill>
                    <a:schemeClr val="accent1">
                      <a:shade val="15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378c8"/>
                </a:solidFill>
                <a:latin typeface="맑은 고딕"/>
              </a:rPr>
              <a:t>복잡한 주문을 자동으로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ln w="9525" cap="flat" cmpd="sng" algn="ctr">
                  <a:solidFill>
                    <a:schemeClr val="accent1">
                      <a:shade val="15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378c8"/>
                </a:solidFill>
                <a:latin typeface="맑은 고딕"/>
              </a:rPr>
              <a:t> 접수하여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ln w="9525" cap="flat" cmpd="sng" algn="ctr">
                <a:solidFill>
                  <a:schemeClr val="accent1">
                    <a:shade val="15000"/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rgbClr val="3378c8"/>
              </a:solidFill>
              <a:latin typeface="맑은 고딕"/>
            </a:endParaRPr>
          </a:p>
          <a:p>
            <a:pPr marL="0" lvl="0" indent="0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ln w="9525" cap="flat" cmpd="sng" algn="ctr">
                  <a:solidFill>
                    <a:schemeClr val="accent1">
                      <a:shade val="15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378c8"/>
                </a:solidFill>
                <a:latin typeface="맑은 고딕"/>
              </a:rPr>
              <a:t>주문서로 전달함으로서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ln w="9525" cap="flat" cmpd="sng" algn="ctr">
                  <a:solidFill>
                    <a:schemeClr val="accent1">
                      <a:shade val="15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378c8"/>
                </a:solidFill>
                <a:highlight>
                  <a:srgbClr val="ffff00"/>
                </a:highlight>
                <a:latin typeface="맑은 고딕"/>
              </a:rPr>
              <a:t>효율성 증대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ln w="9525" cap="flat" cmpd="sng" algn="ctr">
                  <a:solidFill>
                    <a:schemeClr val="accent1">
                      <a:shade val="15000"/>
                      <a:alpha val="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3378c8"/>
                </a:solidFill>
                <a:highlight>
                  <a:srgbClr val="ffff00"/>
                </a:highlight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ln w="9525" cap="flat" cmpd="sng" algn="ctr">
                <a:solidFill>
                  <a:schemeClr val="accent1">
                    <a:shade val="15000"/>
                    <a:alpha val="0"/>
                  </a:schemeClr>
                </a:solidFill>
                <a:prstDash val="solid"/>
                <a:round/>
                <a:headEnd w="med" len="med"/>
                <a:tailEnd w="med" len="med"/>
              </a:ln>
              <a:solidFill>
                <a:srgbClr val="3378c8"/>
              </a:solidFill>
              <a:highlight>
                <a:srgbClr val="ffff00"/>
              </a:highlight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17333"/>
              </p:ext>
            </p:extLst>
          </p:nvPr>
        </p:nvGraphicFramePr>
        <p:xfrm>
          <a:off x="524528" y="2024844"/>
          <a:ext cx="11218265" cy="4013275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7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김정훈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김완규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이민아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장서진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50849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장세진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861486"/>
                  </a:ext>
                </a:extLst>
              </a:tr>
              <a:tr h="573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김정훈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4979" y="5017052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Pos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4525872" y="3259173"/>
            <a:ext cx="2713128" cy="358635"/>
            <a:chOff x="3937821" y="1761576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3937821" y="1761576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3937821" y="1761576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4492135" y="1788133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키오스크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42929" y="1836118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7440877" y="2755081"/>
            <a:ext cx="3443655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7440878" y="2755081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7938042" y="2781638"/>
            <a:ext cx="3139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서버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</a:rPr>
              <a:t>어플리케이션 연결 및 테스트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08103" y="2839231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4979" y="4425111"/>
            <a:ext cx="2713128" cy="368606"/>
            <a:chOff x="4525872" y="5035700"/>
            <a:chExt cx="2713128" cy="368606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3570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서버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4525872" y="2727875"/>
            <a:ext cx="2713128" cy="358635"/>
            <a:chOff x="4525872" y="2727875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4525872" y="2727875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4525872" y="2727875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5080186" y="2754432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데이터베이스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596942" y="2793192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586498"/>
            <a:ext cx="4378440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21165700">
            <a:off x="8621099" y="4789111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F91FAB99-BF59-4631-BADB-CBD5EEA1EF33}"/>
              </a:ext>
            </a:extLst>
          </p:cNvPr>
          <p:cNvGrpSpPr/>
          <p:nvPr/>
        </p:nvGrpSpPr>
        <p:grpSpPr>
          <a:xfrm>
            <a:off x="4525872" y="3840839"/>
            <a:ext cx="2713128" cy="358635"/>
            <a:chOff x="3937821" y="1761576"/>
            <a:chExt cx="2713128" cy="358635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2FBBC00-53E6-4225-B0B5-94C47C1A18F3}"/>
                </a:ext>
              </a:extLst>
            </p:cNvPr>
            <p:cNvSpPr/>
            <p:nvPr/>
          </p:nvSpPr>
          <p:spPr>
            <a:xfrm>
              <a:off x="3937821" y="1761576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50BE0A6-8524-4682-BCF0-B19DED07FFC8}"/>
                </a:ext>
              </a:extLst>
            </p:cNvPr>
            <p:cNvSpPr/>
            <p:nvPr/>
          </p:nvSpPr>
          <p:spPr>
            <a:xfrm>
              <a:off x="3937821" y="1761576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8EDCEA-E298-4EBD-A7E0-0769651274E6}"/>
                </a:ext>
              </a:extLst>
            </p:cNvPr>
            <p:cNvSpPr txBox="1"/>
            <p:nvPr/>
          </p:nvSpPr>
          <p:spPr>
            <a:xfrm>
              <a:off x="4492135" y="1788133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키오스크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그래픽 60">
              <a:extLst>
                <a:ext uri="{FF2B5EF4-FFF2-40B4-BE49-F238E27FC236}">
                  <a16:creationId xmlns:a16="http://schemas.microsoft.com/office/drawing/2014/main" id="{C665F4C6-20F2-4622-A18C-E28D5843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42929" y="1836118"/>
              <a:ext cx="191121" cy="203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/>
          <p:cNvPicPr>
            <a:picLocks noChangeAspect="1"/>
          </p:cNvPicPr>
          <p:nvPr/>
        </p:nvPicPr>
        <p:blipFill rotWithShape="1">
          <a:blip r:embed="rId3"/>
          <a:srcRect t="4360" r="36130"/>
          <a:stretch>
            <a:fillRect/>
          </a:stretch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/>
          <p:cNvPicPr>
            <a:picLocks noChangeAspect="1"/>
          </p:cNvPicPr>
          <p:nvPr/>
        </p:nvPicPr>
        <p:blipFill rotWithShape="1">
          <a:blip r:embed="rId4"/>
          <a:srcRect r="16080" b="36590"/>
          <a:stretch>
            <a:fillRect/>
          </a:stretch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/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ko-KR" altLang="en-US" sz="12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8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프로젝트 수행 절차 및 방법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/>
                  <a:ea typeface="세방고딕 Bold"/>
                </a:rPr>
                <a:t>03</a:t>
              </a:r>
              <a:endParaRPr lang="ko-KR" altLang="en-US" sz="4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/>
                <a:ea typeface="세방고딕 Regular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anchor="ctr">
            <a:noAutofit/>
          </a:bodyPr>
          <a:lstStyle/>
          <a:p>
            <a:pPr lvl="0" algn="ctr">
              <a:defRPr/>
            </a:pP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/>
              <a:ea typeface="세방고딕 Regular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524528" y="1416054"/>
          <a:ext cx="11296109" cy="4972044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31012"/>
                <a:gridCol w="2376264"/>
                <a:gridCol w="7488833"/>
              </a:tblGrid>
              <a:tr h="710292">
                <a:tc>
                  <a:txBody>
                    <a:bodyPr vert="horz" lIns="91440" tIns="45741" rIns="91440" bIns="45741" anchor="ctr" anchorCtr="0"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600" b="1" i="0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구분</a:t>
                      </a:r>
                      <a:endParaRPr lang="ko-KR" altLang="en-US" sz="1600" b="1" i="0" kern="120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 vert="horz" lIns="91440" tIns="45741" rIns="91440" bIns="45741" anchor="ctr" anchorCtr="0"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600" b="1" i="0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기간</a:t>
                      </a:r>
                      <a:endParaRPr lang="ko-KR" altLang="en-US" sz="1600" b="1" i="0" kern="120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marT="45741" marB="45741"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 vert="horz" lIns="91440" tIns="45741" rIns="91440" bIns="45741" anchor="ctr" anchorCtr="0"/>
                    <a:p>
                      <a:pPr lvl="0"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600" b="1" i="0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활동</a:t>
                      </a:r>
                      <a:endParaRPr lang="ko-KR" altLang="en-US" sz="1600" b="1" i="0" kern="120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1440" marR="91440" marT="45741" marB="45741"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</a:tr>
              <a:tr h="710292">
                <a:tc>
                  <a:txBody>
                    <a:bodyPr vert="horz" lIns="84930" tIns="42485" rIns="84930" bIns="42485" anchor="ctr" anchorCtr="0"/>
                    <a:p>
                      <a:pPr lvl="0"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주제 선정 및</a:t>
                      </a:r>
                      <a:endParaRPr lang="ko-KR" altLang="en-US" sz="1200" b="1" kern="120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lvl="0"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유의점 확인</a:t>
                      </a:r>
                      <a:endParaRPr lang="ko-KR" altLang="en-US" sz="1200" b="1" kern="120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33437" tIns="3915" rIns="391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8/26(</a:t>
                      </a: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) ~ 8/29(</a:t>
                      </a: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목</a:t>
                      </a: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lang="en-US" altLang="ko-KR" sz="1200" b="1" kern="120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 vert="horz" lIns="91440" tIns="45741" rIns="91440" bIns="45741" anchor="ctr" anchorCtr="0"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endParaRPr kumimoji="0" lang="ko-KR" altLang="en-US" sz="1400" i="0" u="none" strike="noStrike" kern="1200" cap="none" spc="0" normalizeH="0" baseline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/>
                        <a:ea typeface="세방고딕 Regular"/>
                        <a:cs typeface="+mn-cs"/>
                      </a:endParaRPr>
                    </a:p>
                  </a:txBody>
                  <a:tcPr marL="91440" marR="91440"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0292">
                <a:tc>
                  <a:txBody>
                    <a:bodyPr vert="horz" lIns="84930" tIns="42485" rIns="84930" bIns="42485" anchor="ctr" anchorCtr="0"/>
                    <a:p>
                      <a:pPr lvl="0"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설계 및</a:t>
                      </a:r>
                      <a:endParaRPr lang="ko-KR" altLang="en-US" sz="1200" b="1" kern="120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lvl="0"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역할 담분</a:t>
                      </a:r>
                      <a:endParaRPr lang="ko-KR" altLang="en-US" sz="1200" b="1" kern="120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33437" tIns="3915" rIns="391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8/26(</a:t>
                      </a: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) ~ 8/20(</a:t>
                      </a: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lang="en-US" altLang="ko-KR" sz="1200" b="1" kern="120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 vert="horz" lIns="91440" tIns="45741" rIns="91440" bIns="45741" anchor="ctr" anchorCtr="0"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endParaRPr kumimoji="0" lang="ko-KR" altLang="en-US" sz="1400" i="0" u="none" strike="noStrike" kern="1200" cap="none" spc="0" normalizeH="0" baseline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/>
                        <a:ea typeface="세방고딕 Regular"/>
                        <a:cs typeface="+mn-cs"/>
                      </a:endParaRPr>
                    </a:p>
                  </a:txBody>
                  <a:tcPr marL="91440" marR="91440"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0292">
                <a:tc>
                  <a:txBody>
                    <a:bodyPr vert="horz" lIns="84930" tIns="42485" rIns="84930" bIns="42485" anchor="ctr" anchorCtr="0"/>
                    <a:p>
                      <a:pPr lvl="0"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키오스크</a:t>
                      </a: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, Pos</a:t>
                      </a:r>
                      <a:endParaRPr lang="en-US" altLang="ko-KR" sz="1200" b="1" kern="120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lvl="0"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  <a:defRPr/>
                      </a:pP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구현</a:t>
                      </a:r>
                      <a:endParaRPr lang="en-US" altLang="ko-KR" sz="1200" b="1" kern="120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33437" tIns="3915" rIns="391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9/11(</a:t>
                      </a: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수</a:t>
                      </a: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) ~ 9/23(</a:t>
                      </a: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수</a:t>
                      </a: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lang="en-US" altLang="ko-KR" sz="1200" b="1" kern="120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 vert="horz" lIns="91440" tIns="45741" rIns="91440" bIns="45741" anchor="ctr" anchorCtr="0"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endParaRPr kumimoji="0" lang="ko-KR" altLang="en-US" sz="1400" i="0" u="none" strike="noStrike" kern="1200" cap="none" spc="0" normalizeH="0" baseline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/>
                        <a:ea typeface="세방고딕 Regular"/>
                        <a:cs typeface="+mn-cs"/>
                      </a:endParaRPr>
                    </a:p>
                  </a:txBody>
                  <a:tcPr marL="91440" marR="91440"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0292">
                <a:tc>
                  <a:txBody>
                    <a:bodyPr vert="horz" lIns="84930" tIns="42485" rIns="84930" bIns="42485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서버</a:t>
                      </a: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, DB</a:t>
                      </a: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 구현</a:t>
                      </a:r>
                      <a:endParaRPr lang="ko-KR" altLang="en-US" sz="1200" b="1" kern="120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및</a:t>
                      </a: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연결</a:t>
                      </a:r>
                      <a:endParaRPr lang="ko-KR" altLang="en-US" sz="1200" b="1" kern="120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33437" tIns="3915" rIns="391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9/11(</a:t>
                      </a: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수</a:t>
                      </a: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) ~ 9/25(</a:t>
                      </a: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수</a:t>
                      </a: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lang="en-US" altLang="ko-KR" sz="1200" b="1" kern="120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 vert="horz" lIns="91440" tIns="45741" rIns="91440" bIns="45741" anchor="ctr" anchorCtr="0"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endParaRPr kumimoji="0" lang="en-US" altLang="ko-KR" sz="1400" i="0" u="none" strike="noStrike" kern="1200" cap="none" spc="0" normalizeH="0" baseline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/>
                        <a:ea typeface="세방고딕 Regular"/>
                      </a:endParaRPr>
                    </a:p>
                  </a:txBody>
                  <a:tcPr marL="91440" marR="91440"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0292">
                <a:tc>
                  <a:txBody>
                    <a:bodyPr vert="horz" lIns="84930" tIns="42485" rIns="84930" bIns="42485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테스트</a:t>
                      </a:r>
                      <a:endParaRPr lang="ko-KR" altLang="en-US" sz="1200" b="1" kern="120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33437" tIns="3915" rIns="391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9/20(</a:t>
                      </a: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) ~ 9/25(</a:t>
                      </a: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수</a:t>
                      </a: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lang="en-US" altLang="ko-KR" sz="1200" b="1" kern="120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 vert="horz" lIns="91440" tIns="45741" rIns="91440" bIns="45741" anchor="ctr" anchorCtr="0"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endParaRPr kumimoji="0" lang="ko-KR" altLang="en-US" sz="1400" b="0" i="0" u="none" strike="noStrike" kern="1200" cap="none" spc="0" normalizeH="0" baseline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/>
                        <a:ea typeface="세방고딕 Regular"/>
                        <a:cs typeface="+mn-cs"/>
                      </a:endParaRPr>
                    </a:p>
                  </a:txBody>
                  <a:tcPr marL="91440" marR="91440"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0292">
                <a:tc>
                  <a:txBody>
                    <a:bodyPr vert="horz" lIns="84930" tIns="42485" rIns="84930" bIns="42485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총 개발기간</a:t>
                      </a:r>
                      <a:endParaRPr lang="ko-KR" altLang="en-US" sz="1200" b="1" kern="120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33437" tIns="3915" rIns="3915" bIns="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8/26(</a:t>
                      </a: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) ~ 9/25(</a:t>
                      </a: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수</a:t>
                      </a: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)(</a:t>
                      </a:r>
                      <a:r>
                        <a:rPr lang="ko-KR" altLang="en-US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총 한달</a:t>
                      </a:r>
                      <a:r>
                        <a:rPr lang="en-US" altLang="ko-KR" sz="1200" b="1" kern="120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lang="en-US" altLang="ko-KR" sz="1200" b="1" kern="120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 vert="horz" lIns="91440" tIns="45741" rIns="91440" bIns="45741" anchor="ctr" anchorCtr="0"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endParaRPr kumimoji="0" lang="ko-KR" altLang="en-US" sz="1400" b="0" i="0" u="none" strike="noStrike" kern="1200" cap="none" spc="0" normalizeH="0" baseline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/>
                        <a:ea typeface="세방고딕 Regular"/>
                        <a:cs typeface="+mn-cs"/>
                      </a:endParaRPr>
                    </a:p>
                  </a:txBody>
                  <a:tcPr marL="91440" marR="91440"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4" name="그래픽 10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 rot="0">
            <a:off x="4485251" y="2348880"/>
            <a:ext cx="2456768" cy="326913"/>
            <a:chOff x="4574111" y="3307757"/>
            <a:chExt cx="2456768" cy="326913"/>
          </a:xfrm>
        </p:grpSpPr>
        <p:grpSp>
          <p:nvGrpSpPr>
            <p:cNvPr id="48" name="그룹 47"/>
            <p:cNvGrpSpPr/>
            <p:nvPr/>
          </p:nvGrpSpPr>
          <p:grpSpPr>
            <a:xfrm rot="0">
              <a:off x="4574111" y="3307757"/>
              <a:ext cx="2456768" cy="326913"/>
              <a:chOff x="4665551" y="3307757"/>
              <a:chExt cx="2456768" cy="326913"/>
            </a:xfrm>
          </p:grpSpPr>
          <p:grpSp>
            <p:nvGrpSpPr>
              <p:cNvPr id="47" name="그룹 46"/>
              <p:cNvGrpSpPr/>
              <p:nvPr/>
            </p:nvGrpSpPr>
            <p:grpSpPr>
              <a:xfrm rot="0"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/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 sz="1600">
                    <a:latin typeface="세방고딕 Regular"/>
                    <a:ea typeface="세방고딕 Regular"/>
                  </a:endParaRPr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latin typeface="세방고딕 Regular"/>
                    <a:ea typeface="세방고딕 Regular"/>
                  </a:endParaRPr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5018659" y="3340188"/>
                <a:ext cx="10617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/>
                    <a:ea typeface="맑은 고딕"/>
                  </a:rPr>
                  <a:t>주제 선정</a:t>
                </a:r>
                <a:endParaRPr lang="en-US" altLang="ko-KR" sz="1200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endParaRPr>
              </a:p>
            </p:txBody>
          </p:sp>
        </p:grpSp>
        <p:pic>
          <p:nvPicPr>
            <p:cNvPr id="106" name="그래픽 10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 rot="0">
            <a:off x="7258330" y="2375945"/>
            <a:ext cx="2402066" cy="326913"/>
            <a:chOff x="7383737" y="3307757"/>
            <a:chExt cx="2402066" cy="326913"/>
          </a:xfrm>
        </p:grpSpPr>
        <p:grpSp>
          <p:nvGrpSpPr>
            <p:cNvPr id="49" name="그룹 48"/>
            <p:cNvGrpSpPr/>
            <p:nvPr/>
          </p:nvGrpSpPr>
          <p:grpSpPr>
            <a:xfrm rot="0">
              <a:off x="7383737" y="3307757"/>
              <a:ext cx="2402066" cy="326913"/>
              <a:chOff x="4665551" y="3307757"/>
              <a:chExt cx="2402066" cy="326913"/>
            </a:xfrm>
          </p:grpSpPr>
          <p:grpSp>
            <p:nvGrpSpPr>
              <p:cNvPr id="50" name="그룹 49"/>
              <p:cNvGrpSpPr/>
              <p:nvPr/>
            </p:nvGrpSpPr>
            <p:grpSpPr>
              <a:xfrm rot="0"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/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 sz="1600">
                    <a:latin typeface="세방고딕 Regular"/>
                    <a:ea typeface="세방고딕 Regular"/>
                  </a:endParaRPr>
                </a:p>
              </p:txBody>
            </p:sp>
            <p:sp>
              <p:nvSpPr>
                <p:cNvPr id="53" name="타원 52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latin typeface="세방고딕 Regular"/>
                    <a:ea typeface="세방고딕 Regular"/>
                  </a:endParaRPr>
                </a:p>
              </p:txBody>
            </p:sp>
          </p:grpSp>
          <p:sp>
            <p:nvSpPr>
              <p:cNvPr id="51" name="TextBox 50"/>
              <p:cNvSpPr txBox="1"/>
              <p:nvPr/>
            </p:nvSpPr>
            <p:spPr>
              <a:xfrm>
                <a:off x="5018659" y="3340188"/>
                <a:ext cx="204895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/>
                    <a:ea typeface="맑은 고딕"/>
                  </a:rPr>
                  <a:t>계획서 작성</a:t>
                </a:r>
                <a:endParaRPr lang="en-US" altLang="ko-KR" sz="1200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endParaRPr>
              </a:p>
            </p:txBody>
          </p:sp>
        </p:grpSp>
        <p:pic>
          <p:nvPicPr>
            <p:cNvPr id="107" name="그래픽 106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 rot="0">
            <a:off x="4485251" y="3050958"/>
            <a:ext cx="2474845" cy="326913"/>
            <a:chOff x="4574111" y="3841157"/>
            <a:chExt cx="2474845" cy="326913"/>
          </a:xfrm>
        </p:grpSpPr>
        <p:grpSp>
          <p:nvGrpSpPr>
            <p:cNvPr id="58" name="그룹 57"/>
            <p:cNvGrpSpPr/>
            <p:nvPr/>
          </p:nvGrpSpPr>
          <p:grpSpPr>
            <a:xfrm rot="0">
              <a:off x="4574111" y="3841157"/>
              <a:ext cx="2474845" cy="326913"/>
              <a:chOff x="4665551" y="3307757"/>
              <a:chExt cx="2474845" cy="326913"/>
            </a:xfrm>
          </p:grpSpPr>
          <p:grpSp>
            <p:nvGrpSpPr>
              <p:cNvPr id="59" name="그룹 58"/>
              <p:cNvGrpSpPr/>
              <p:nvPr/>
            </p:nvGrpSpPr>
            <p:grpSpPr>
              <a:xfrm rot="0"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/>
                <p:cNvSpPr/>
                <p:nvPr/>
              </p:nvSpPr>
              <p:spPr bwMode="invGray"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 sz="1600">
                    <a:latin typeface="세방고딕 Regular"/>
                    <a:ea typeface="세방고딕 Regular"/>
                  </a:endParaRPr>
                </a:p>
              </p:txBody>
            </p:sp>
            <p:sp>
              <p:nvSpPr>
                <p:cNvPr id="62" name="타원 61"/>
                <p:cNvSpPr/>
                <p:nvPr/>
              </p:nvSpPr>
              <p:spPr bwMode="invGray"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latin typeface="세방고딕 Regular"/>
                    <a:ea typeface="세방고딕 Regular"/>
                  </a:endParaRPr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 bwMode="invGray"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/>
                    <a:ea typeface="맑은 고딕"/>
                  </a:rPr>
                  <a:t>명세서</a:t>
                </a:r>
                <a:r>
                  <a:rPr lang="en-US" altLang="ko-KR" sz="12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/>
                    <a:ea typeface="맑은 고딕"/>
                  </a:rPr>
                  <a:t>, WBS </a:t>
                </a:r>
                <a:r>
                  <a:rPr lang="ko-KR" altLang="en-US" sz="12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/>
                    <a:ea typeface="맑은 고딕"/>
                  </a:rPr>
                  <a:t>작성</a:t>
                </a:r>
                <a:endParaRPr lang="en-US" altLang="ko-KR" sz="1200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endParaRPr>
              </a:p>
            </p:txBody>
          </p:sp>
        </p:grpSp>
        <p:pic>
          <p:nvPicPr>
            <p:cNvPr id="108" name="그래픽 107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 bwMode="invGray"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 rot="0">
            <a:off x="7251090" y="3063000"/>
            <a:ext cx="1716293" cy="326913"/>
            <a:chOff x="7383738" y="3841157"/>
            <a:chExt cx="1716293" cy="326913"/>
          </a:xfrm>
        </p:grpSpPr>
        <p:grpSp>
          <p:nvGrpSpPr>
            <p:cNvPr id="64" name="그룹 63"/>
            <p:cNvGrpSpPr/>
            <p:nvPr/>
          </p:nvGrpSpPr>
          <p:grpSpPr>
            <a:xfrm rot="0"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/>
              <p:cNvGrpSpPr/>
              <p:nvPr/>
            </p:nvGrpSpPr>
            <p:grpSpPr>
              <a:xfrm rot="0"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/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 sz="1600">
                    <a:latin typeface="세방고딕 Regular"/>
                    <a:ea typeface="세방고딕 Regular"/>
                  </a:endParaRPr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latin typeface="세방고딕 Regular"/>
                    <a:ea typeface="세방고딕 Regular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/>
                    <a:ea typeface="맑은 고딕"/>
                  </a:rPr>
                  <a:t>역할 분배</a:t>
                </a:r>
                <a:endParaRPr lang="en-US" altLang="ko-KR" sz="12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/>
                  <a:ea typeface="세방고딕 Regular"/>
                </a:endParaRPr>
              </a:p>
            </p:txBody>
          </p:sp>
        </p:grpSp>
        <p:pic>
          <p:nvPicPr>
            <p:cNvPr id="109" name="그래픽 108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 rot="0">
            <a:off x="4485251" y="3753036"/>
            <a:ext cx="2324617" cy="326913"/>
            <a:chOff x="4574111" y="4369794"/>
            <a:chExt cx="2324617" cy="326913"/>
          </a:xfrm>
        </p:grpSpPr>
        <p:grpSp>
          <p:nvGrpSpPr>
            <p:cNvPr id="70" name="그룹 69"/>
            <p:cNvGrpSpPr/>
            <p:nvPr/>
          </p:nvGrpSpPr>
          <p:grpSpPr>
            <a:xfrm rot="0">
              <a:off x="4574111" y="4369794"/>
              <a:ext cx="2324617" cy="326913"/>
              <a:chOff x="4665551" y="3307757"/>
              <a:chExt cx="2324617" cy="326913"/>
            </a:xfrm>
          </p:grpSpPr>
          <p:grpSp>
            <p:nvGrpSpPr>
              <p:cNvPr id="71" name="그룹 70"/>
              <p:cNvGrpSpPr/>
              <p:nvPr/>
            </p:nvGrpSpPr>
            <p:grpSpPr>
              <a:xfrm rot="0">
                <a:off x="4665551" y="3307757"/>
                <a:ext cx="2158923" cy="326913"/>
                <a:chOff x="4665552" y="3307757"/>
                <a:chExt cx="2311026" cy="358635"/>
              </a:xfrm>
            </p:grpSpPr>
            <p:sp>
              <p:nvSpPr>
                <p:cNvPr id="73" name="사각형: 둥근 모서리 72"/>
                <p:cNvSpPr/>
                <p:nvPr/>
              </p:nvSpPr>
              <p:spPr>
                <a:xfrm>
                  <a:off x="4665552" y="3307757"/>
                  <a:ext cx="2311026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 sz="1600">
                    <a:latin typeface="세방고딕 Regular"/>
                    <a:ea typeface="세방고딕 Regular"/>
                  </a:endParaRPr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latin typeface="세방고딕 Regular"/>
                    <a:ea typeface="세방고딕 Regular"/>
                  </a:endParaRPr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/>
                    <a:ea typeface="맑은 고딕"/>
                  </a:rPr>
                  <a:t>키오스크 화면 구현</a:t>
                </a:r>
                <a:endParaRPr lang="en-US" altLang="ko-KR" sz="1200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endParaRPr>
              </a:p>
            </p:txBody>
          </p:sp>
        </p:grpSp>
        <p:pic>
          <p:nvPicPr>
            <p:cNvPr id="110" name="그래픽 109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 rot="0">
            <a:off x="4485251" y="4437112"/>
            <a:ext cx="2324618" cy="326913"/>
            <a:chOff x="4574110" y="4896844"/>
            <a:chExt cx="2324618" cy="326913"/>
          </a:xfrm>
        </p:grpSpPr>
        <p:grpSp>
          <p:nvGrpSpPr>
            <p:cNvPr id="76" name="그룹 75"/>
            <p:cNvGrpSpPr/>
            <p:nvPr/>
          </p:nvGrpSpPr>
          <p:grpSpPr>
            <a:xfrm rot="0">
              <a:off x="4574110" y="4896844"/>
              <a:ext cx="2324618" cy="326913"/>
              <a:chOff x="4665550" y="3307757"/>
              <a:chExt cx="2324618" cy="326913"/>
            </a:xfrm>
          </p:grpSpPr>
          <p:grpSp>
            <p:nvGrpSpPr>
              <p:cNvPr id="77" name="그룹 76"/>
              <p:cNvGrpSpPr/>
              <p:nvPr/>
            </p:nvGrpSpPr>
            <p:grpSpPr>
              <a:xfrm rot="0">
                <a:off x="4665550" y="3307757"/>
                <a:ext cx="2324617" cy="326913"/>
                <a:chOff x="4665552" y="3307757"/>
                <a:chExt cx="2488394" cy="358635"/>
              </a:xfrm>
            </p:grpSpPr>
            <p:sp>
              <p:nvSpPr>
                <p:cNvPr id="79" name="사각형: 둥근 모서리 78"/>
                <p:cNvSpPr/>
                <p:nvPr/>
              </p:nvSpPr>
              <p:spPr>
                <a:xfrm>
                  <a:off x="4665552" y="3307757"/>
                  <a:ext cx="248839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 sz="1600">
                    <a:latin typeface="세방고딕 Regular"/>
                    <a:ea typeface="세방고딕 Regular"/>
                  </a:endParaRPr>
                </a:p>
              </p:txBody>
            </p:sp>
            <p:sp>
              <p:nvSpPr>
                <p:cNvPr id="80" name="타원 79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latin typeface="세방고딕 Regular"/>
                    <a:ea typeface="세방고딕 Regular"/>
                  </a:endParaRPr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/>
                    <a:ea typeface="맑은 고딕"/>
                  </a:rPr>
                  <a:t>서버</a:t>
                </a:r>
                <a:r>
                  <a:rPr lang="en-US" altLang="ko-KR" sz="12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/>
                    <a:ea typeface="맑은 고딕"/>
                  </a:rPr>
                  <a:t>, DB</a:t>
                </a:r>
                <a:r>
                  <a:rPr lang="ko-KR" altLang="en-US" sz="12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/>
                    <a:ea typeface="맑은 고딕"/>
                  </a:rPr>
                  <a:t> 구현</a:t>
                </a:r>
                <a:endParaRPr lang="en-US" altLang="ko-KR" sz="1200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endParaRPr>
              </a:p>
            </p:txBody>
          </p:sp>
        </p:grpSp>
        <p:pic>
          <p:nvPicPr>
            <p:cNvPr id="116" name="그래픽 115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 rot="0">
            <a:off x="4485251" y="5157192"/>
            <a:ext cx="2474845" cy="326913"/>
            <a:chOff x="4574111" y="5427069"/>
            <a:chExt cx="2474845" cy="326913"/>
          </a:xfrm>
        </p:grpSpPr>
        <p:grpSp>
          <p:nvGrpSpPr>
            <p:cNvPr id="82" name="그룹 81"/>
            <p:cNvGrpSpPr/>
            <p:nvPr/>
          </p:nvGrpSpPr>
          <p:grpSpPr>
            <a:xfrm rot="0"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/>
              <p:cNvGrpSpPr/>
              <p:nvPr/>
            </p:nvGrpSpPr>
            <p:grpSpPr>
              <a:xfrm rot="0"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/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 sz="1600">
                    <a:latin typeface="세방고딕 Regular"/>
                    <a:ea typeface="세방고딕 Regular"/>
                  </a:endParaRPr>
                </a:p>
              </p:txBody>
            </p:sp>
            <p:sp>
              <p:nvSpPr>
                <p:cNvPr id="86" name="타원 85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latin typeface="세방고딕 Regular"/>
                    <a:ea typeface="세방고딕 Regular"/>
                  </a:endParaRPr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indent="0">
                  <a:spcBef>
                    <a:spcPts val="600"/>
                  </a:spcBef>
                  <a:buFont typeface="Arial"/>
                  <a:buNone/>
                  <a:defRPr/>
                </a:pPr>
                <a:r>
                  <a:rPr lang="ko-KR" altLang="en-US" sz="12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/>
                    <a:ea typeface="맑은 고딕"/>
                  </a:rPr>
                  <a:t>테스트 및 코드 수정</a:t>
                </a:r>
                <a:endParaRPr lang="en-US" altLang="ko-KR" sz="1200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endParaRPr>
              </a:p>
            </p:txBody>
          </p:sp>
        </p:grpSp>
        <p:pic>
          <p:nvPicPr>
            <p:cNvPr id="117" name="그래픽 116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 rot="0">
            <a:off x="7258330" y="3750056"/>
            <a:ext cx="2324617" cy="326913"/>
            <a:chOff x="4574111" y="4369794"/>
            <a:chExt cx="2324617" cy="326913"/>
          </a:xfrm>
        </p:grpSpPr>
        <p:grpSp>
          <p:nvGrpSpPr>
            <p:cNvPr id="81" name="그룹 80"/>
            <p:cNvGrpSpPr/>
            <p:nvPr/>
          </p:nvGrpSpPr>
          <p:grpSpPr>
            <a:xfrm rot="0">
              <a:off x="4574111" y="4369794"/>
              <a:ext cx="2324617" cy="326913"/>
              <a:chOff x="4665551" y="3307757"/>
              <a:chExt cx="2324617" cy="326913"/>
            </a:xfrm>
          </p:grpSpPr>
          <p:grpSp>
            <p:nvGrpSpPr>
              <p:cNvPr id="93" name="그룹 92"/>
              <p:cNvGrpSpPr/>
              <p:nvPr/>
            </p:nvGrpSpPr>
            <p:grpSpPr>
              <a:xfrm rot="0">
                <a:off x="4665551" y="3307757"/>
                <a:ext cx="2158923" cy="326913"/>
                <a:chOff x="4665552" y="3307757"/>
                <a:chExt cx="2311026" cy="358635"/>
              </a:xfrm>
            </p:grpSpPr>
            <p:sp>
              <p:nvSpPr>
                <p:cNvPr id="95" name="사각형: 둥근 모서리 94"/>
                <p:cNvSpPr/>
                <p:nvPr/>
              </p:nvSpPr>
              <p:spPr>
                <a:xfrm>
                  <a:off x="4665552" y="3307757"/>
                  <a:ext cx="2311026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 sz="1600">
                    <a:latin typeface="세방고딕 Regular"/>
                    <a:ea typeface="세방고딕 Regular"/>
                  </a:endParaRPr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latin typeface="세방고딕 Regular"/>
                    <a:ea typeface="세방고딕 Regular"/>
                  </a:endParaRPr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2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/>
                    <a:ea typeface="맑은 고딕"/>
                  </a:rPr>
                  <a:t>Pos</a:t>
                </a:r>
                <a:r>
                  <a:rPr lang="ko-KR" altLang="en-US" sz="12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/>
                    <a:ea typeface="맑은 고딕"/>
                  </a:rPr>
                  <a:t> 화면 구현</a:t>
                </a:r>
                <a:endParaRPr lang="en-US" altLang="ko-KR" sz="1200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endParaRPr>
              </a:p>
            </p:txBody>
          </p:sp>
        </p:grpSp>
        <p:pic>
          <p:nvPicPr>
            <p:cNvPr id="87" name="그래픽 86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97" name="그룹 96"/>
          <p:cNvGrpSpPr/>
          <p:nvPr/>
        </p:nvGrpSpPr>
        <p:grpSpPr>
          <a:xfrm rot="0">
            <a:off x="7291081" y="4437112"/>
            <a:ext cx="2324618" cy="326913"/>
            <a:chOff x="4574110" y="4896844"/>
            <a:chExt cx="2324618" cy="326913"/>
          </a:xfrm>
        </p:grpSpPr>
        <p:grpSp>
          <p:nvGrpSpPr>
            <p:cNvPr id="98" name="그룹 97"/>
            <p:cNvGrpSpPr/>
            <p:nvPr/>
          </p:nvGrpSpPr>
          <p:grpSpPr>
            <a:xfrm rot="0">
              <a:off x="4574110" y="4896844"/>
              <a:ext cx="2324618" cy="326913"/>
              <a:chOff x="4665550" y="3307757"/>
              <a:chExt cx="2324618" cy="326913"/>
            </a:xfrm>
          </p:grpSpPr>
          <p:grpSp>
            <p:nvGrpSpPr>
              <p:cNvPr id="101" name="그룹 100"/>
              <p:cNvGrpSpPr/>
              <p:nvPr/>
            </p:nvGrpSpPr>
            <p:grpSpPr>
              <a:xfrm rot="0">
                <a:off x="4665550" y="3307757"/>
                <a:ext cx="2324617" cy="326913"/>
                <a:chOff x="4665552" y="3307757"/>
                <a:chExt cx="2488394" cy="358635"/>
              </a:xfrm>
            </p:grpSpPr>
            <p:sp>
              <p:nvSpPr>
                <p:cNvPr id="105" name="사각형: 둥근 모서리 104"/>
                <p:cNvSpPr/>
                <p:nvPr/>
              </p:nvSpPr>
              <p:spPr>
                <a:xfrm>
                  <a:off x="4665552" y="3307757"/>
                  <a:ext cx="248839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 sz="1600">
                    <a:latin typeface="세방고딕 Regular"/>
                    <a:ea typeface="세방고딕 Regular"/>
                  </a:endParaRPr>
                </a:p>
              </p:txBody>
            </p:sp>
            <p:sp>
              <p:nvSpPr>
                <p:cNvPr id="111" name="타원 110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latin typeface="세방고딕 Regular"/>
                    <a:ea typeface="세방고딕 Regular"/>
                  </a:endParaRPr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b="1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/>
                    <a:ea typeface="맑은 고딕"/>
                  </a:rPr>
                  <a:t>서버 연결 및 기능 구현</a:t>
                </a:r>
                <a:endParaRPr lang="en-US" altLang="ko-KR" sz="1200" b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endParaRPr>
              </a:p>
            </p:txBody>
          </p:sp>
        </p:grpSp>
        <p:pic>
          <p:nvPicPr>
            <p:cNvPr id="99" name="그래픽 98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2501727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369232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141786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Pos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어플리케이션 개발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078708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서버 및 데이터베이스 개발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204864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884353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키오스크 어플리케이션 개발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015630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712410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최종 결과물 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438</ep:Words>
  <ep:PresentationFormat>와이드스크린</ep:PresentationFormat>
  <ep:Paragraphs>24</ep:Paragraphs>
  <ep:Slides>15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2023-12-20T03:00:25.000</dcterms:created>
  <dc:creator>김준영</dc:creator>
  <cp:lastModifiedBy>user</cp:lastModifiedBy>
  <dcterms:modified xsi:type="dcterms:W3CDTF">2024-09-24T15:23:35.659</dcterms:modified>
  <cp:revision>69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