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1" r:id="rId4"/>
    <p:sldId id="342" r:id="rId5"/>
    <p:sldId id="345" r:id="rId6"/>
    <p:sldId id="346" r:id="rId7"/>
    <p:sldId id="333" r:id="rId8"/>
    <p:sldId id="295" r:id="rId9"/>
    <p:sldId id="334" r:id="rId10"/>
    <p:sldId id="348" r:id="rId11"/>
    <p:sldId id="337" r:id="rId12"/>
    <p:sldId id="338" r:id="rId13"/>
    <p:sldId id="339" r:id="rId14"/>
    <p:sldId id="303" r:id="rId15"/>
    <p:sldId id="347" r:id="rId16"/>
    <p:sldId id="34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96" y="15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4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8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5.svg"/><Relationship Id="rId7" Type="http://schemas.openxmlformats.org/officeDocument/2006/relationships/image" Target="../media/image8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5.svg"/><Relationship Id="rId7" Type="http://schemas.openxmlformats.org/officeDocument/2006/relationships/image" Target="../media/image96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png"/><Relationship Id="rId5" Type="http://schemas.openxmlformats.org/officeDocument/2006/relationships/image" Target="../media/image94.svg"/><Relationship Id="rId4" Type="http://schemas.openxmlformats.org/officeDocument/2006/relationships/image" Target="../media/image93.png"/><Relationship Id="rId9" Type="http://schemas.openxmlformats.org/officeDocument/2006/relationships/image" Target="../media/image9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21" Type="http://schemas.openxmlformats.org/officeDocument/2006/relationships/image" Target="../media/image52.pn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23" Type="http://schemas.openxmlformats.org/officeDocument/2006/relationships/image" Target="../media/image54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18" Type="http://schemas.openxmlformats.org/officeDocument/2006/relationships/image" Target="../media/image67.svg"/><Relationship Id="rId3" Type="http://schemas.openxmlformats.org/officeDocument/2006/relationships/image" Target="../media/image35.svg"/><Relationship Id="rId21" Type="http://schemas.openxmlformats.org/officeDocument/2006/relationships/image" Target="../media/image68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17" Type="http://schemas.openxmlformats.org/officeDocument/2006/relationships/image" Target="../media/image66.png"/><Relationship Id="rId2" Type="http://schemas.openxmlformats.org/officeDocument/2006/relationships/image" Target="../media/image34.png"/><Relationship Id="rId16" Type="http://schemas.openxmlformats.org/officeDocument/2006/relationships/image" Target="../media/image6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60.png"/><Relationship Id="rId5" Type="http://schemas.openxmlformats.org/officeDocument/2006/relationships/image" Target="../media/image36.png"/><Relationship Id="rId15" Type="http://schemas.openxmlformats.org/officeDocument/2006/relationships/image" Target="../media/image64.png"/><Relationship Id="rId10" Type="http://schemas.openxmlformats.org/officeDocument/2006/relationships/image" Target="../media/image59.svg"/><Relationship Id="rId19" Type="http://schemas.openxmlformats.org/officeDocument/2006/relationships/image" Target="../media/image38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svg"/><Relationship Id="rId22" Type="http://schemas.openxmlformats.org/officeDocument/2006/relationships/image" Target="../media/image6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5.svg"/><Relationship Id="rId7" Type="http://schemas.openxmlformats.org/officeDocument/2006/relationships/image" Target="../media/image7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76.svg"/><Relationship Id="rId5" Type="http://schemas.openxmlformats.org/officeDocument/2006/relationships/image" Target="../media/image71.sv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svg"/><Relationship Id="rId3" Type="http://schemas.openxmlformats.org/officeDocument/2006/relationships/image" Target="../media/image35.svg"/><Relationship Id="rId7" Type="http://schemas.openxmlformats.org/officeDocument/2006/relationships/image" Target="../media/image79.svg"/><Relationship Id="rId12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image" Target="../media/image78.svg"/><Relationship Id="rId10" Type="http://schemas.openxmlformats.org/officeDocument/2006/relationships/image" Target="../media/image30.png"/><Relationship Id="rId4" Type="http://schemas.openxmlformats.org/officeDocument/2006/relationships/image" Target="../media/image77.png"/><Relationship Id="rId9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73717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en-US" altLang="ko-KR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CafeOrder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dirty="0"/>
                <a:t>Java, JavaFX, MySQL </a:t>
              </a:r>
              <a:r>
                <a:rPr lang="ko-KR" altLang="en-US" dirty="0"/>
                <a:t>을 활용한 키오스크 </a:t>
              </a:r>
              <a:r>
                <a:rPr lang="en-US" altLang="ko-KR" dirty="0"/>
                <a:t>GUI </a:t>
              </a:r>
              <a:r>
                <a:rPr lang="ko-KR" altLang="en-US" dirty="0"/>
                <a:t>프로그램 개발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카페오더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김완규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이민아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  <a:ea typeface="+mj-ea"/>
                </a:rPr>
                <a:t>ERD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8DD2E-352A-4E6D-B804-B6E6E036B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1" y="1937057"/>
            <a:ext cx="9734018" cy="47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키오스크 어플리케이션 구성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71F29B-F9A0-4203-BD44-871BC7242A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5"/>
          <a:stretch/>
        </p:blipFill>
        <p:spPr>
          <a:xfrm>
            <a:off x="1199456" y="2082974"/>
            <a:ext cx="2356618" cy="40066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76F172-1E54-4C95-8BBC-A153273302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4471881" y="2155672"/>
            <a:ext cx="2356618" cy="4052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C5E299-DEBC-4C63-B5CE-4F84D48948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7"/>
          <a:stretch/>
        </p:blipFill>
        <p:spPr>
          <a:xfrm>
            <a:off x="7723262" y="2150430"/>
            <a:ext cx="2342416" cy="39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어플리케이션 구성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8451F-15E3-4BB7-B5E5-1ED36510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03" y="1938000"/>
            <a:ext cx="3883694" cy="24190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A3DDF4-3FBA-4FAE-AAD5-696D7AF78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562" y="2910825"/>
            <a:ext cx="4445014" cy="2756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1F350-5E07-491E-B3A2-494EBC948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04" y="4049700"/>
            <a:ext cx="4423545" cy="27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어플리케이션 구성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B99C2BFF-EA78-C19A-51EB-D8554E7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99" y="3231537"/>
            <a:ext cx="2196244" cy="2196244"/>
          </a:xfrm>
          <a:prstGeom prst="rect">
            <a:avLst/>
          </a:prstGeom>
        </p:spPr>
      </p:pic>
      <p:pic>
        <p:nvPicPr>
          <p:cNvPr id="12" name="그림 11" descr="코일 스프링, 봄, 자연이(가) 표시된 사진&#10;&#10;자동 생성된 설명">
            <a:extLst>
              <a:ext uri="{FF2B5EF4-FFF2-40B4-BE49-F238E27FC236}">
                <a16:creationId xmlns:a16="http://schemas.microsoft.com/office/drawing/2014/main" id="{2EE592E1-1AD9-2124-F556-6E1AF5A0B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96" y="3231537"/>
            <a:ext cx="1734990" cy="2108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C7C621-09A1-67E3-35EC-F70A3BD7621B}"/>
              </a:ext>
            </a:extLst>
          </p:cNvPr>
          <p:cNvSpPr txBox="1"/>
          <p:nvPr/>
        </p:nvSpPr>
        <p:spPr>
          <a:xfrm>
            <a:off x="6574289" y="558459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0287F-69E1-8F7E-0BA8-2C2739B1E712}"/>
              </a:ext>
            </a:extLst>
          </p:cNvPr>
          <p:cNvSpPr txBox="1"/>
          <p:nvPr/>
        </p:nvSpPr>
        <p:spPr>
          <a:xfrm>
            <a:off x="10272464" y="5584594"/>
            <a:ext cx="123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E39AB5D-EA78-84DA-DC31-913C72D97EC9}"/>
              </a:ext>
            </a:extLst>
          </p:cNvPr>
          <p:cNvSpPr/>
          <p:nvPr/>
        </p:nvSpPr>
        <p:spPr>
          <a:xfrm>
            <a:off x="8276457" y="3826894"/>
            <a:ext cx="1070140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54B2742-13CD-AFF9-6D7E-D42892B86386}"/>
              </a:ext>
            </a:extLst>
          </p:cNvPr>
          <p:cNvSpPr/>
          <p:nvPr/>
        </p:nvSpPr>
        <p:spPr>
          <a:xfrm rot="10800000">
            <a:off x="8274242" y="4609143"/>
            <a:ext cx="1070140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7291488-91E3-9B21-42D5-977E638AA639}"/>
              </a:ext>
            </a:extLst>
          </p:cNvPr>
          <p:cNvSpPr/>
          <p:nvPr/>
        </p:nvSpPr>
        <p:spPr>
          <a:xfrm rot="10131470">
            <a:off x="3154937" y="5301642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F279612-6B5B-0A46-006E-972B567E6D12}"/>
              </a:ext>
            </a:extLst>
          </p:cNvPr>
          <p:cNvSpPr/>
          <p:nvPr/>
        </p:nvSpPr>
        <p:spPr>
          <a:xfrm rot="20970656">
            <a:off x="3073964" y="4979393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29DB329-EF5A-D995-A2E8-23D0872C6823}"/>
              </a:ext>
            </a:extLst>
          </p:cNvPr>
          <p:cNvSpPr/>
          <p:nvPr/>
        </p:nvSpPr>
        <p:spPr>
          <a:xfrm rot="11404738">
            <a:off x="3192416" y="3544922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16174C9-86F9-70AA-D4CB-EAA91A7D8D94}"/>
              </a:ext>
            </a:extLst>
          </p:cNvPr>
          <p:cNvSpPr/>
          <p:nvPr/>
        </p:nvSpPr>
        <p:spPr>
          <a:xfrm rot="613535">
            <a:off x="3251684" y="3103223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838A324-9351-469F-82F3-C77D40A7BE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592464" y="2080338"/>
            <a:ext cx="1074757" cy="18480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0128E0-EEED-45E1-964C-CC3E393344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1883898" y="2083860"/>
            <a:ext cx="1074757" cy="184809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2A1648-C37D-45A4-B44E-781B21C47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27" y="4787258"/>
            <a:ext cx="2453378" cy="15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6096000" y="2267527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완성도 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5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처음에 기획한 내용의 절반정도 달성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3474176" y="4117529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프로그램 완성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이미지 저장 방식 변경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541892" y="2267527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878766" y="3400530"/>
              <a:ext cx="364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소통이 적고 능동적이지 않음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하지만 끝까지 열심히 개발함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6814642" y="3509186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96000" y="2060848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804154"/>
              <a:ext cx="5051965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잘 정리된 코드와 의사소통의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중요성에 대해 </a:t>
              </a:r>
              <a:r>
                <a:rPr lang="ko-KR" altLang="en-US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알게되었고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앞으로는 이를 보완하고자 함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74176" y="4272798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2259" y="4841896"/>
              <a:ext cx="4622912" cy="1073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상세한 요구 분석에 대한 중요성을 느낌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코드 분석이나 설명에 더 주안점을 두어야 한다는 점을 알게되었다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1892" y="2060848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6060" y="2867681"/>
              <a:ext cx="4995645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프로그램 설계가 완벽하게 되지 않으니 개발 기간이 계속 길어지고 코드를 수정하는 일이 잦아져 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설계의 중요성을 깨달음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3" name="TextBox 46"/>
          <p:cNvSpPr txBox="1"/>
          <p:nvPr/>
        </p:nvSpPr>
        <p:spPr>
          <a:xfrm>
            <a:off x="695400" y="1737787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김정훈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6284930" y="1700808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accent1"/>
                </a:solidFill>
                <a:latin typeface="맑은 고딕"/>
                <a:ea typeface="맑은 고딕"/>
              </a:rPr>
              <a:t>김완규</a:t>
            </a:r>
          </a:p>
        </p:txBody>
      </p:sp>
      <p:sp>
        <p:nvSpPr>
          <p:cNvPr id="65" name="TextBox 46"/>
          <p:cNvSpPr txBox="1"/>
          <p:nvPr/>
        </p:nvSpPr>
        <p:spPr>
          <a:xfrm>
            <a:off x="3598177" y="3862023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이민아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35108" y="320064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816490"/>
              <a:ext cx="5051965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생각보다 구현에 많은 어려움이 있었으며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개인의 실력과 소통에 대한 부족함을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알아가는 시간이 되었다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86166" y="3236091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2406" y="4863839"/>
              <a:ext cx="4622911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초기에는 어려움을 겪었지만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소통을 통해 문제를 해결하며 많은 경험을 얻었고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이로서 소통의 중요성을 </a:t>
              </a:r>
              <a:r>
                <a:rPr lang="ko-KR" altLang="en-US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알게되었다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2" name="TextBox 46"/>
          <p:cNvSpPr txBox="1"/>
          <p:nvPr/>
        </p:nvSpPr>
        <p:spPr>
          <a:xfrm>
            <a:off x="875420" y="2853911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4472C4"/>
                </a:solidFill>
                <a:latin typeface="맑은 고딕"/>
                <a:ea typeface="맑은 고딕"/>
              </a:rPr>
              <a:t>장서진</a:t>
            </a:r>
          </a:p>
        </p:txBody>
      </p:sp>
      <p:sp>
        <p:nvSpPr>
          <p:cNvPr id="63" name="TextBox 46"/>
          <p:cNvSpPr txBox="1"/>
          <p:nvPr/>
        </p:nvSpPr>
        <p:spPr>
          <a:xfrm>
            <a:off x="6348028" y="2889915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장세진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83" y="-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8" y="1800356"/>
            <a:ext cx="2651773" cy="4376787"/>
            <a:chOff x="501797" y="1800356"/>
            <a:chExt cx="2122308" cy="437678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1962879"/>
              <a:ext cx="2122307" cy="4214264"/>
              <a:chOff x="541891" y="1962879"/>
              <a:chExt cx="2122307" cy="4214264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1962879"/>
                <a:ext cx="2122307" cy="4214264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2420888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1800356"/>
              <a:ext cx="408282" cy="881480"/>
              <a:chOff x="450324" y="880410"/>
              <a:chExt cx="889526" cy="1920484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880410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980774"/>
                <a:ext cx="557043" cy="70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3813872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Java, JavaFX, MySQL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을 활용한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키오스크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GUI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프로그램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 개발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추천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이전에 주문한 메뉴 등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기존제품과 달리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사용자 맞춤 서비스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를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62097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4B82F8-FBED-4094-9CC5-F4BBFE58D08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3"/>
          <a:stretch/>
        </p:blipFill>
        <p:spPr>
          <a:xfrm>
            <a:off x="5492668" y="2078509"/>
            <a:ext cx="4009437" cy="31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9158269" y="1471946"/>
            <a:ext cx="2122307" cy="4705197"/>
            <a:chOff x="2784169" y="1471946"/>
            <a:chExt cx="2122307" cy="47051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1703242"/>
              <a:ext cx="2122307" cy="4473901"/>
              <a:chOff x="2815881" y="1703242"/>
              <a:chExt cx="2122307" cy="447390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1703242"/>
                <a:ext cx="2122307" cy="4473901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1471946"/>
              <a:ext cx="408282" cy="372878"/>
              <a:chOff x="450324" y="164906"/>
              <a:chExt cx="889526" cy="812391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0467"/>
                <a:ext cx="889526" cy="766830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149422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353405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81349B-1149-3C93-768D-1F3CA5BD60CD}"/>
              </a:ext>
            </a:extLst>
          </p:cNvPr>
          <p:cNvSpPr txBox="1"/>
          <p:nvPr/>
        </p:nvSpPr>
        <p:spPr>
          <a:xfrm>
            <a:off x="964353" y="872716"/>
            <a:ext cx="4771607" cy="455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키오스크 프로그램 개발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사용자가 손쉽게 사용할 수 있도록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JavaFX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를 활용해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GUI 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를 적용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상품 추가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삭제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수정을 쉽게 할 수 있도록 개발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MySQL 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을 사용해 회원 및 상품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47206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개발 환경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 descr="그래픽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A476C336-45D1-D86F-C908-DDF7F8DB13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4" y="1833221"/>
            <a:ext cx="2413708" cy="1206854"/>
          </a:xfrm>
          <a:prstGeom prst="rect">
            <a:avLst/>
          </a:prstGeom>
        </p:spPr>
      </p:pic>
      <p:pic>
        <p:nvPicPr>
          <p:cNvPr id="12" name="그림 11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732BFE8-4A98-425A-0292-A751B2DE85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52" y="2999710"/>
            <a:ext cx="2481780" cy="1054476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7D269E2-AA64-9870-961A-C8DFD3E717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6895" y="4241671"/>
            <a:ext cx="1592652" cy="10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9E3618-A340-A070-2941-040547F06819}"/>
              </a:ext>
            </a:extLst>
          </p:cNvPr>
          <p:cNvSpPr txBox="1"/>
          <p:nvPr/>
        </p:nvSpPr>
        <p:spPr>
          <a:xfrm>
            <a:off x="4295800" y="213285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키오스크의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절감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효율적인 주문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주문내역 자동 저장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7BC3F-4C26-E6C0-DC2D-B40EFDAE142C}"/>
              </a:ext>
            </a:extLst>
          </p:cNvPr>
          <p:cNvSpPr txBox="1"/>
          <p:nvPr/>
        </p:nvSpPr>
        <p:spPr>
          <a:xfrm>
            <a:off x="4295800" y="4041068"/>
            <a:ext cx="706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프로젝트의 기대 효용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 데이터를 수집하여 고객의 선호도와 구매 패턴을 분석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통해 마케팅 전략을 개선할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 맞춤형 추천 상품을 제공 가능</a:t>
            </a:r>
          </a:p>
        </p:txBody>
      </p:sp>
    </p:spTree>
    <p:extLst>
      <p:ext uri="{BB962C8B-B14F-4D97-AF65-F5344CB8AC3E}">
        <p14:creationId xmlns:p14="http://schemas.microsoft.com/office/powerpoint/2010/main" val="23292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69542"/>
              </p:ext>
            </p:extLst>
          </p:nvPr>
        </p:nvGraphicFramePr>
        <p:xfrm>
          <a:off x="524528" y="2024844"/>
          <a:ext cx="11218265" cy="40132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장세진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이민아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5084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김완규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6148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4979" y="5017052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Pos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4525872" y="3259173"/>
            <a:ext cx="2713128" cy="358635"/>
            <a:chOff x="3937821" y="1761576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7440877" y="2755081"/>
            <a:ext cx="3443655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7440878" y="275508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7938042" y="2781638"/>
            <a:ext cx="313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어플리케이션 연결 및 테스트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103" y="2839231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4979" y="4425111"/>
            <a:ext cx="2713128" cy="368606"/>
            <a:chOff x="4525872" y="5035700"/>
            <a:chExt cx="2713128" cy="36860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3570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4525872" y="2727875"/>
            <a:ext cx="2713128" cy="358635"/>
            <a:chOff x="4525872" y="2727875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4525872" y="2727875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4525872" y="2727875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5080186" y="275443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6942" y="2793192"/>
              <a:ext cx="228600" cy="21907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165700">
            <a:off x="8621099" y="478911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FAB99-BF59-4631-BADB-CBD5EEA1EF33}"/>
              </a:ext>
            </a:extLst>
          </p:cNvPr>
          <p:cNvGrpSpPr/>
          <p:nvPr/>
        </p:nvGrpSpPr>
        <p:grpSpPr>
          <a:xfrm>
            <a:off x="4525872" y="3840839"/>
            <a:ext cx="2713128" cy="358635"/>
            <a:chOff x="3937821" y="1761576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2FBBC00-53E6-4225-B0B5-94C47C1A18F3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0BE0A6-8524-4682-BCF0-B19DED07FFC8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EDCEA-E298-4EBD-A7E0-0769651274E6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665F4C6-20F2-4622-A18C-E28D5843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6320"/>
              </p:ext>
            </p:extLst>
          </p:nvPr>
        </p:nvGraphicFramePr>
        <p:xfrm>
          <a:off x="524528" y="1416054"/>
          <a:ext cx="11296109" cy="49720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310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8883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선정 및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유의점 확인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 담분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키오스크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Pos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DB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한달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7149" y="2375946"/>
            <a:ext cx="2456768" cy="32691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617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6923255" y="2375945"/>
            <a:ext cx="2402066" cy="326913"/>
            <a:chOff x="7383737" y="3307757"/>
            <a:chExt cx="2402066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2402066" cy="326913"/>
              <a:chOff x="4665551" y="3307757"/>
              <a:chExt cx="2402066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0489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 bwMode="invGray">
          <a:xfrm>
            <a:off x="4519072" y="2993112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 bwMode="invGray"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 bwMode="invGray"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 bwMode="invGray"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명세서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WBS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 bwMode="invGray"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6916015" y="3006503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역할 분배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13141" y="3722347"/>
            <a:ext cx="2324617" cy="326913"/>
            <a:chOff x="4574111" y="4369794"/>
            <a:chExt cx="232461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키오스크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13140" y="4385111"/>
            <a:ext cx="2324618" cy="326913"/>
            <a:chOff x="4574110" y="4896844"/>
            <a:chExt cx="232461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20610" y="5078560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코드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5109116-3770-4FDD-923A-389A80A67895}"/>
              </a:ext>
            </a:extLst>
          </p:cNvPr>
          <p:cNvGrpSpPr/>
          <p:nvPr/>
        </p:nvGrpSpPr>
        <p:grpSpPr>
          <a:xfrm>
            <a:off x="6923255" y="3686561"/>
            <a:ext cx="2324617" cy="326913"/>
            <a:chOff x="4574111" y="4369794"/>
            <a:chExt cx="2324617" cy="32691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4E8E00E-0D5F-49D3-A7E0-11E6DE4C6CCA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21D6BC4E-4A4F-421A-B220-47E7F4B12D74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4EAE5C51-E9FE-452A-AEFC-5716C44D4E3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6C07D266-A61F-4579-82A7-954BEE3F035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D2762C-AB43-430E-8C36-BCE24619941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70BD7F39-CA27-4CA7-A458-8D0D7FC9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63D070-7C60-4A4D-B9EA-507517553535}"/>
              </a:ext>
            </a:extLst>
          </p:cNvPr>
          <p:cNvGrpSpPr/>
          <p:nvPr/>
        </p:nvGrpSpPr>
        <p:grpSpPr>
          <a:xfrm>
            <a:off x="6956006" y="4352709"/>
            <a:ext cx="2324618" cy="326913"/>
            <a:chOff x="4574110" y="4896844"/>
            <a:chExt cx="2324618" cy="32691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FAB134E-4AD2-49AE-B9CA-EC5DAEFC8ECD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1F26984-47DE-4D76-828D-14795C1BF8C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D20DAB6B-62FA-4F73-B50D-937E3E64F46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CF368A4D-C070-46EA-8CD6-16AD4E99ACA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3577E54-0182-4DBE-9895-89AE2550FA9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연결 및 기능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DDBBE93F-CE84-4383-AFE1-CA7988243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501727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369232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141786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어플리케이션 개발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078708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데이터베이스 개발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204864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84353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키오스크 어플리케이션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015630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712410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최종 결과물 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564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45</cp:revision>
  <dcterms:created xsi:type="dcterms:W3CDTF">2023-12-20T03:00:25Z</dcterms:created>
  <dcterms:modified xsi:type="dcterms:W3CDTF">2024-09-25T05:40:33Z</dcterms:modified>
</cp:coreProperties>
</file>