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1" r:id="rId3"/>
    <p:sldId id="341" r:id="rId4"/>
    <p:sldId id="342" r:id="rId5"/>
    <p:sldId id="345" r:id="rId6"/>
    <p:sldId id="346" r:id="rId7"/>
    <p:sldId id="333" r:id="rId8"/>
    <p:sldId id="295" r:id="rId9"/>
    <p:sldId id="334" r:id="rId10"/>
    <p:sldId id="337" r:id="rId11"/>
    <p:sldId id="338" r:id="rId12"/>
    <p:sldId id="339" r:id="rId13"/>
    <p:sldId id="303" r:id="rId14"/>
    <p:sldId id="347" r:id="rId15"/>
    <p:sldId id="34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64" d="100"/>
          <a:sy n="64" d="100"/>
        </p:scale>
        <p:origin x="96" y="156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840992-A2F5-42B7-8FDA-0C4D99C832C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52" y="6537029"/>
            <a:ext cx="911510" cy="2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7" Type="http://schemas.openxmlformats.org/officeDocument/2006/relationships/image" Target="../media/image8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7" Type="http://schemas.openxmlformats.org/officeDocument/2006/relationships/image" Target="../media/image8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35.svg"/><Relationship Id="rId7" Type="http://schemas.openxmlformats.org/officeDocument/2006/relationships/image" Target="../media/image8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35.svg"/><Relationship Id="rId7" Type="http://schemas.openxmlformats.org/officeDocument/2006/relationships/image" Target="../media/image9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4.png"/><Relationship Id="rId5" Type="http://schemas.openxmlformats.org/officeDocument/2006/relationships/image" Target="../media/image93.svg"/><Relationship Id="rId4" Type="http://schemas.openxmlformats.org/officeDocument/2006/relationships/image" Target="../media/image92.png"/><Relationship Id="rId9" Type="http://schemas.openxmlformats.org/officeDocument/2006/relationships/image" Target="../media/image9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3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2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.sv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12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5" Type="http://schemas.openxmlformats.org/officeDocument/2006/relationships/image" Target="../media/image37.sv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svg"/><Relationship Id="rId1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8.svg"/><Relationship Id="rId18" Type="http://schemas.openxmlformats.org/officeDocument/2006/relationships/image" Target="../media/image49.pn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12" Type="http://schemas.openxmlformats.org/officeDocument/2006/relationships/image" Target="../media/image47.png"/><Relationship Id="rId17" Type="http://schemas.openxmlformats.org/officeDocument/2006/relationships/image" Target="../media/image3.svg"/><Relationship Id="rId2" Type="http://schemas.openxmlformats.org/officeDocument/2006/relationships/image" Target="../media/image34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41.svg"/><Relationship Id="rId5" Type="http://schemas.openxmlformats.org/officeDocument/2006/relationships/image" Target="../media/image37.svg"/><Relationship Id="rId15" Type="http://schemas.openxmlformats.org/officeDocument/2006/relationships/image" Target="../media/image43.svg"/><Relationship Id="rId10" Type="http://schemas.openxmlformats.org/officeDocument/2006/relationships/image" Target="../media/image40.png"/><Relationship Id="rId19" Type="http://schemas.openxmlformats.org/officeDocument/2006/relationships/image" Target="../media/image50.svg"/><Relationship Id="rId4" Type="http://schemas.openxmlformats.org/officeDocument/2006/relationships/image" Target="../media/image36.png"/><Relationship Id="rId9" Type="http://schemas.openxmlformats.org/officeDocument/2006/relationships/image" Target="../media/image46.svg"/><Relationship Id="rId1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8.svg"/><Relationship Id="rId18" Type="http://schemas.openxmlformats.org/officeDocument/2006/relationships/image" Target="../media/image49.png"/><Relationship Id="rId3" Type="http://schemas.openxmlformats.org/officeDocument/2006/relationships/image" Target="../media/image35.svg"/><Relationship Id="rId21" Type="http://schemas.openxmlformats.org/officeDocument/2006/relationships/image" Target="../media/image52.png"/><Relationship Id="rId7" Type="http://schemas.openxmlformats.org/officeDocument/2006/relationships/image" Target="../media/image39.svg"/><Relationship Id="rId12" Type="http://schemas.openxmlformats.org/officeDocument/2006/relationships/image" Target="../media/image47.png"/><Relationship Id="rId17" Type="http://schemas.openxmlformats.org/officeDocument/2006/relationships/image" Target="../media/image3.svg"/><Relationship Id="rId2" Type="http://schemas.openxmlformats.org/officeDocument/2006/relationships/image" Target="../media/image34.png"/><Relationship Id="rId16" Type="http://schemas.openxmlformats.org/officeDocument/2006/relationships/image" Target="../media/image2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41.svg"/><Relationship Id="rId5" Type="http://schemas.openxmlformats.org/officeDocument/2006/relationships/image" Target="../media/image37.svg"/><Relationship Id="rId15" Type="http://schemas.openxmlformats.org/officeDocument/2006/relationships/image" Target="../media/image43.svg"/><Relationship Id="rId23" Type="http://schemas.openxmlformats.org/officeDocument/2006/relationships/image" Target="../media/image54.svg"/><Relationship Id="rId10" Type="http://schemas.openxmlformats.org/officeDocument/2006/relationships/image" Target="../media/image40.png"/><Relationship Id="rId19" Type="http://schemas.openxmlformats.org/officeDocument/2006/relationships/image" Target="../media/image50.svg"/><Relationship Id="rId4" Type="http://schemas.openxmlformats.org/officeDocument/2006/relationships/image" Target="../media/image36.png"/><Relationship Id="rId9" Type="http://schemas.openxmlformats.org/officeDocument/2006/relationships/image" Target="../media/image46.svg"/><Relationship Id="rId14" Type="http://schemas.openxmlformats.org/officeDocument/2006/relationships/image" Target="../media/image42.png"/><Relationship Id="rId22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8.svg"/><Relationship Id="rId18" Type="http://schemas.openxmlformats.org/officeDocument/2006/relationships/image" Target="../media/image49.pn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12" Type="http://schemas.openxmlformats.org/officeDocument/2006/relationships/image" Target="../media/image47.png"/><Relationship Id="rId17" Type="http://schemas.openxmlformats.org/officeDocument/2006/relationships/image" Target="../media/image3.svg"/><Relationship Id="rId2" Type="http://schemas.openxmlformats.org/officeDocument/2006/relationships/image" Target="../media/image34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41.svg"/><Relationship Id="rId5" Type="http://schemas.openxmlformats.org/officeDocument/2006/relationships/image" Target="../media/image37.svg"/><Relationship Id="rId15" Type="http://schemas.openxmlformats.org/officeDocument/2006/relationships/image" Target="../media/image43.svg"/><Relationship Id="rId10" Type="http://schemas.openxmlformats.org/officeDocument/2006/relationships/image" Target="../media/image40.png"/><Relationship Id="rId19" Type="http://schemas.openxmlformats.org/officeDocument/2006/relationships/image" Target="../media/image50.svg"/><Relationship Id="rId4" Type="http://schemas.openxmlformats.org/officeDocument/2006/relationships/image" Target="../media/image36.png"/><Relationship Id="rId9" Type="http://schemas.openxmlformats.org/officeDocument/2006/relationships/image" Target="../media/image46.svg"/><Relationship Id="rId1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13" Type="http://schemas.openxmlformats.org/officeDocument/2006/relationships/image" Target="../media/image62.png"/><Relationship Id="rId18" Type="http://schemas.openxmlformats.org/officeDocument/2006/relationships/image" Target="../media/image67.svg"/><Relationship Id="rId3" Type="http://schemas.openxmlformats.org/officeDocument/2006/relationships/image" Target="../media/image35.svg"/><Relationship Id="rId21" Type="http://schemas.openxmlformats.org/officeDocument/2006/relationships/image" Target="../media/image68.png"/><Relationship Id="rId7" Type="http://schemas.openxmlformats.org/officeDocument/2006/relationships/image" Target="../media/image56.png"/><Relationship Id="rId12" Type="http://schemas.openxmlformats.org/officeDocument/2006/relationships/image" Target="../media/image61.svg"/><Relationship Id="rId17" Type="http://schemas.openxmlformats.org/officeDocument/2006/relationships/image" Target="../media/image66.png"/><Relationship Id="rId2" Type="http://schemas.openxmlformats.org/officeDocument/2006/relationships/image" Target="../media/image34.png"/><Relationship Id="rId16" Type="http://schemas.openxmlformats.org/officeDocument/2006/relationships/image" Target="../media/image65.svg"/><Relationship Id="rId20" Type="http://schemas.openxmlformats.org/officeDocument/2006/relationships/image" Target="../media/image39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svg"/><Relationship Id="rId11" Type="http://schemas.openxmlformats.org/officeDocument/2006/relationships/image" Target="../media/image60.png"/><Relationship Id="rId5" Type="http://schemas.openxmlformats.org/officeDocument/2006/relationships/image" Target="../media/image36.png"/><Relationship Id="rId15" Type="http://schemas.openxmlformats.org/officeDocument/2006/relationships/image" Target="../media/image64.png"/><Relationship Id="rId10" Type="http://schemas.openxmlformats.org/officeDocument/2006/relationships/image" Target="../media/image59.svg"/><Relationship Id="rId19" Type="http://schemas.openxmlformats.org/officeDocument/2006/relationships/image" Target="../media/image38.png"/><Relationship Id="rId4" Type="http://schemas.openxmlformats.org/officeDocument/2006/relationships/image" Target="../media/image55.png"/><Relationship Id="rId9" Type="http://schemas.openxmlformats.org/officeDocument/2006/relationships/image" Target="../media/image58.png"/><Relationship Id="rId14" Type="http://schemas.openxmlformats.org/officeDocument/2006/relationships/image" Target="../media/image63.svg"/><Relationship Id="rId22" Type="http://schemas.openxmlformats.org/officeDocument/2006/relationships/image" Target="../media/image6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35.svg"/><Relationship Id="rId7" Type="http://schemas.openxmlformats.org/officeDocument/2006/relationships/image" Target="../media/image72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11" Type="http://schemas.openxmlformats.org/officeDocument/2006/relationships/image" Target="../media/image76.svg"/><Relationship Id="rId5" Type="http://schemas.openxmlformats.org/officeDocument/2006/relationships/image" Target="../media/image71.svg"/><Relationship Id="rId10" Type="http://schemas.openxmlformats.org/officeDocument/2006/relationships/image" Target="../media/image75.png"/><Relationship Id="rId4" Type="http://schemas.openxmlformats.org/officeDocument/2006/relationships/image" Target="../media/image70.png"/><Relationship Id="rId9" Type="http://schemas.openxmlformats.org/officeDocument/2006/relationships/image" Target="../media/image7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3.svg"/><Relationship Id="rId3" Type="http://schemas.openxmlformats.org/officeDocument/2006/relationships/image" Target="../media/image35.svg"/><Relationship Id="rId7" Type="http://schemas.openxmlformats.org/officeDocument/2006/relationships/image" Target="../media/image79.svg"/><Relationship Id="rId12" Type="http://schemas.openxmlformats.org/officeDocument/2006/relationships/image" Target="../media/image8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11" Type="http://schemas.openxmlformats.org/officeDocument/2006/relationships/image" Target="../media/image31.svg"/><Relationship Id="rId5" Type="http://schemas.openxmlformats.org/officeDocument/2006/relationships/image" Target="../media/image78.svg"/><Relationship Id="rId10" Type="http://schemas.openxmlformats.org/officeDocument/2006/relationships/image" Target="../media/image30.png"/><Relationship Id="rId4" Type="http://schemas.openxmlformats.org/officeDocument/2006/relationships/image" Target="../media/image77.png"/><Relationship Id="rId9" Type="http://schemas.openxmlformats.org/officeDocument/2006/relationships/image" Target="../media/image8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737174"/>
            <a:ext cx="7115886" cy="1331786"/>
            <a:chOff x="6747213" y="1370504"/>
            <a:chExt cx="4736481" cy="13317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한국정보교육원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892552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>
                <a:defRPr/>
              </a:pPr>
              <a:r>
                <a:rPr lang="en-US" altLang="ko-KR" sz="4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CafeOrder</a:t>
              </a:r>
              <a:b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en-US" altLang="ko-KR" dirty="0"/>
                <a:t>Java, JavaFX, MySQL </a:t>
              </a:r>
              <a:r>
                <a:rPr lang="ko-KR" altLang="en-US" dirty="0"/>
                <a:t>을 활용한 키오스크 </a:t>
              </a:r>
              <a:r>
                <a:rPr lang="en-US" altLang="ko-KR" dirty="0"/>
                <a:t>GUI </a:t>
              </a:r>
              <a:r>
                <a:rPr lang="ko-KR" altLang="en-US" dirty="0"/>
                <a:t>프로그램 개발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1662" t="1" b="17379"/>
          <a:stretch/>
        </p:blipFill>
        <p:spPr>
          <a:xfrm>
            <a:off x="0" y="1216705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1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카페오더</a:t>
              </a:r>
              <a:endPara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김정훈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김완규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이민아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장서진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장세진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김정훈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19A9C1C-0662-4499-B8DE-51A372C7FDB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110" y="6248042"/>
            <a:ext cx="1793952" cy="40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키오스크 어플리케이션 구성</a:t>
              </a: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71F29B-F9A0-4203-BD44-871BC7242A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5"/>
          <a:stretch/>
        </p:blipFill>
        <p:spPr>
          <a:xfrm>
            <a:off x="1199456" y="2082974"/>
            <a:ext cx="2356618" cy="400669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076F172-1E54-4C95-8BBC-A153273302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6"/>
          <a:stretch/>
        </p:blipFill>
        <p:spPr>
          <a:xfrm>
            <a:off x="4471881" y="2155672"/>
            <a:ext cx="2356618" cy="405230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3C5E299-DEBC-4C63-B5CE-4F84D48948E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17"/>
          <a:stretch/>
        </p:blipFill>
        <p:spPr>
          <a:xfrm>
            <a:off x="7723262" y="2150430"/>
            <a:ext cx="2342416" cy="398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Pos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어플리케이션 구성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88451F-15E3-4BB7-B5E5-1ED365104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103" y="1938000"/>
            <a:ext cx="3883694" cy="24190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A3DDF4-3FBA-4FAE-AAD5-696D7AF785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0562" y="2910825"/>
            <a:ext cx="4445014" cy="27561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A1F350-5E07-491E-B3A2-494EBC9484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9504" y="4049700"/>
            <a:ext cx="4423545" cy="275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서버 및 어플리케이션 구성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pic>
        <p:nvPicPr>
          <p:cNvPr id="9" name="그림 8" descr="블랙, 어둠이(가) 표시된 사진&#10;&#10;자동 생성된 설명">
            <a:extLst>
              <a:ext uri="{FF2B5EF4-FFF2-40B4-BE49-F238E27FC236}">
                <a16:creationId xmlns:a16="http://schemas.microsoft.com/office/drawing/2014/main" id="{B99C2BFF-EA78-C19A-51EB-D8554E7A06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199" y="3231537"/>
            <a:ext cx="2196244" cy="2196244"/>
          </a:xfrm>
          <a:prstGeom prst="rect">
            <a:avLst/>
          </a:prstGeom>
        </p:spPr>
      </p:pic>
      <p:pic>
        <p:nvPicPr>
          <p:cNvPr id="12" name="그림 11" descr="코일 스프링, 봄, 자연이(가) 표시된 사진&#10;&#10;자동 생성된 설명">
            <a:extLst>
              <a:ext uri="{FF2B5EF4-FFF2-40B4-BE49-F238E27FC236}">
                <a16:creationId xmlns:a16="http://schemas.microsoft.com/office/drawing/2014/main" id="{2EE592E1-1AD9-2124-F556-6E1AF5A0BF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396" y="3231537"/>
            <a:ext cx="1734990" cy="21085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C7C621-09A1-67E3-35EC-F70A3BD7621B}"/>
              </a:ext>
            </a:extLst>
          </p:cNvPr>
          <p:cNvSpPr txBox="1"/>
          <p:nvPr/>
        </p:nvSpPr>
        <p:spPr>
          <a:xfrm>
            <a:off x="6574289" y="5584594"/>
            <a:ext cx="277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30287F-69E1-8F7E-0BA8-2C2739B1E712}"/>
              </a:ext>
            </a:extLst>
          </p:cNvPr>
          <p:cNvSpPr txBox="1"/>
          <p:nvPr/>
        </p:nvSpPr>
        <p:spPr>
          <a:xfrm>
            <a:off x="10272464" y="5584594"/>
            <a:ext cx="123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E39AB5D-EA78-84DA-DC31-913C72D97EC9}"/>
              </a:ext>
            </a:extLst>
          </p:cNvPr>
          <p:cNvSpPr/>
          <p:nvPr/>
        </p:nvSpPr>
        <p:spPr>
          <a:xfrm>
            <a:off x="8276457" y="3826894"/>
            <a:ext cx="1070140" cy="23358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54B2742-13CD-AFF9-6D7E-D42892B86386}"/>
              </a:ext>
            </a:extLst>
          </p:cNvPr>
          <p:cNvSpPr/>
          <p:nvPr/>
        </p:nvSpPr>
        <p:spPr>
          <a:xfrm rot="10800000">
            <a:off x="8274242" y="4609143"/>
            <a:ext cx="1070140" cy="23358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7291488-91E3-9B21-42D5-977E638AA639}"/>
              </a:ext>
            </a:extLst>
          </p:cNvPr>
          <p:cNvSpPr/>
          <p:nvPr/>
        </p:nvSpPr>
        <p:spPr>
          <a:xfrm rot="10131470">
            <a:off x="3154937" y="5301642"/>
            <a:ext cx="2269321" cy="23358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9F279612-6B5B-0A46-006E-972B567E6D12}"/>
              </a:ext>
            </a:extLst>
          </p:cNvPr>
          <p:cNvSpPr/>
          <p:nvPr/>
        </p:nvSpPr>
        <p:spPr>
          <a:xfrm rot="20970656">
            <a:off x="3073964" y="4979393"/>
            <a:ext cx="2269321" cy="23358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29DB329-EF5A-D995-A2E8-23D0872C6823}"/>
              </a:ext>
            </a:extLst>
          </p:cNvPr>
          <p:cNvSpPr/>
          <p:nvPr/>
        </p:nvSpPr>
        <p:spPr>
          <a:xfrm rot="11404738">
            <a:off x="3192416" y="3544922"/>
            <a:ext cx="2269321" cy="23358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B16174C9-86F9-70AA-D4CB-EAA91A7D8D94}"/>
              </a:ext>
            </a:extLst>
          </p:cNvPr>
          <p:cNvSpPr/>
          <p:nvPr/>
        </p:nvSpPr>
        <p:spPr>
          <a:xfrm rot="613535">
            <a:off x="3251684" y="3103223"/>
            <a:ext cx="2269321" cy="23358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838A324-9351-469F-82F3-C77D40A7BE5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6"/>
          <a:stretch/>
        </p:blipFill>
        <p:spPr>
          <a:xfrm>
            <a:off x="592464" y="2080338"/>
            <a:ext cx="1074757" cy="184809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70128E0-EEED-45E1-964C-CC3E3933443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6"/>
          <a:stretch/>
        </p:blipFill>
        <p:spPr>
          <a:xfrm>
            <a:off x="1883898" y="2083860"/>
            <a:ext cx="1074757" cy="184809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12A1648-C37D-45A4-B44E-781B21C47F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727" y="4787258"/>
            <a:ext cx="2453378" cy="152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6096000" y="2267527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완성도 </a:t>
              </a:r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5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78C8"/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처음에 기획한 내용의 절반정도 달성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3474176" y="4117529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10567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개선점이나 보완할 점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프로그램 완성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이미지 저장 방식 변경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541892" y="2267527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36060" y="2900049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 또는 우리 팀이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BFA61-909C-6DFC-2F3E-B5C44522F4AE}"/>
                </a:ext>
              </a:extLst>
            </p:cNvPr>
            <p:cNvSpPr txBox="1"/>
            <p:nvPr/>
          </p:nvSpPr>
          <p:spPr>
            <a:xfrm>
              <a:off x="7878766" y="3400530"/>
              <a:ext cx="364049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소통이 적고 능동적이지 않음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하지만 끝까지 열심히 개발함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D969652-523C-023E-663E-3084DFB93342}"/>
                </a:ext>
              </a:extLst>
            </p:cNvPr>
            <p:cNvSpPr/>
            <p:nvPr/>
          </p:nvSpPr>
          <p:spPr>
            <a:xfrm>
              <a:off x="6814642" y="3509186"/>
              <a:ext cx="230456" cy="230456"/>
            </a:xfrm>
            <a:prstGeom prst="ellipse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/>
          <p:cNvPicPr>
            <a:picLocks noChangeAspect="1"/>
          </p:cNvPicPr>
          <p:nvPr/>
        </p:nvPicPr>
        <p:blipFill rotWithShape="1">
          <a:blip r:embed="rId3"/>
          <a:srcRect r="2100" b="22190"/>
          <a:stretch>
            <a:fillRect/>
          </a:stretch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/>
          <p:cNvPicPr>
            <a:picLocks noChangeAspect="1"/>
          </p:cNvPicPr>
          <p:nvPr/>
        </p:nvPicPr>
        <p:blipFill rotWithShape="1">
          <a:blip r:embed="rId4"/>
          <a:srcRect t="5760" r="51760"/>
          <a:stretch>
            <a:fillRect/>
          </a:stretch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/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ko-KR" altLang="en-US" sz="12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8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자체 평가 의견</a:t>
              </a:r>
              <a:endPara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lvl="0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/>
                  <a:ea typeface="세방고딕 Bold"/>
                </a:rPr>
                <a:t>05</a:t>
              </a:r>
              <a:endParaRPr lang="ko-KR" altLang="en-US" sz="44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/>
                <a:ea typeface="세방고딕 Regular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anchor="ctr">
            <a:noAutofit/>
          </a:bodyPr>
          <a:lstStyle/>
          <a:p>
            <a:pPr lvl="0" algn="ctr">
              <a:defRPr/>
            </a:pPr>
            <a:endParaRPr lang="ko-KR" altLang="en-US" sz="1600" b="1" spc="600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/>
              <a:ea typeface="세방고딕 Regula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anchor="ctr">
            <a:noAutofit/>
          </a:bodyPr>
          <a:lstStyle/>
          <a:p>
            <a:pPr lvl="0" algn="ctr">
              <a:defRPr/>
            </a:pPr>
            <a:endParaRPr lang="ko-KR" altLang="en-US" sz="1600" b="1" spc="600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/>
              <a:ea typeface="세방고딕 Regular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096000" y="2060848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/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8026" y="2804154"/>
              <a:ext cx="5051965" cy="10567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ko-KR" altLang="en-US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협업 시에는 잘 정리된 코드와 의사소통의</a:t>
              </a:r>
              <a:endParaRPr lang="en-US" altLang="ko-KR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lvl="0" algn="ctr">
                <a:lnSpc>
                  <a:spcPct val="120000"/>
                </a:lnSpc>
                <a:defRPr/>
              </a:pPr>
              <a:r>
                <a:rPr lang="ko-KR" altLang="en-US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중요성에 대해 </a:t>
              </a:r>
              <a:r>
                <a:rPr lang="ko-KR" altLang="en-US" dirty="0" err="1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알게되었고</a:t>
              </a:r>
              <a:endParaRPr lang="en-US" altLang="ko-KR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lvl="0" algn="ctr">
                <a:lnSpc>
                  <a:spcPct val="120000"/>
                </a:lnSpc>
                <a:defRPr/>
              </a:pPr>
              <a:r>
                <a:rPr lang="ko-KR" altLang="en-US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앞으로는 이를 보완하고자 함</a:t>
              </a:r>
              <a:r>
                <a:rPr lang="en-US" altLang="ko-KR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474176" y="4272798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/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52259" y="4841896"/>
              <a:ext cx="4622912" cy="10734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ko-KR" altLang="en-US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상세한 요구 분석에 대한 중요성을 느낌</a:t>
              </a:r>
              <a:r>
                <a:rPr lang="en-US" altLang="ko-KR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lvl="0" algn="ctr">
                <a:lnSpc>
                  <a:spcPct val="120000"/>
                </a:lnSpc>
                <a:defRPr/>
              </a:pPr>
              <a:r>
                <a:rPr lang="ko-KR" altLang="en-US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협업 시에는 코드 분석이나 설명에 더 주안점을 두어야 한다는 점을 알게되었다</a:t>
              </a:r>
              <a:r>
                <a:rPr lang="en-US" altLang="ko-KR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41892" y="2060848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/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36060" y="2867681"/>
              <a:ext cx="4995645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10000"/>
                </a:lnSpc>
                <a:defRPr/>
              </a:pPr>
              <a:r>
                <a:rPr lang="ko-KR" altLang="en-US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프로그램 설계가 완벽하게 되지 않으니 개발 기간이 계속 길어지고 코드를 수정하는 일이 잦아져 </a:t>
              </a:r>
              <a:r>
                <a:rPr lang="en-US" altLang="ko-KR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설계의 중요성을 깨달음</a:t>
              </a:r>
              <a:r>
                <a:rPr lang="en-US" altLang="ko-KR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en-US" altLang="ko-KR" b="1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8" name="그래픽 5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sp>
        <p:nvSpPr>
          <p:cNvPr id="63" name="TextBox 46"/>
          <p:cNvSpPr txBox="1"/>
          <p:nvPr/>
        </p:nvSpPr>
        <p:spPr>
          <a:xfrm>
            <a:off x="695400" y="1737787"/>
            <a:ext cx="4995646" cy="395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FFC000"/>
                </a:solidFill>
                <a:latin typeface="맑은 고딕"/>
                <a:ea typeface="맑은 고딕"/>
              </a:rPr>
              <a:t>김정훈</a:t>
            </a:r>
          </a:p>
        </p:txBody>
      </p:sp>
      <p:sp>
        <p:nvSpPr>
          <p:cNvPr id="64" name="TextBox 46"/>
          <p:cNvSpPr txBox="1"/>
          <p:nvPr/>
        </p:nvSpPr>
        <p:spPr>
          <a:xfrm>
            <a:off x="6284930" y="1700808"/>
            <a:ext cx="4995646" cy="395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chemeClr val="accent1"/>
                </a:solidFill>
                <a:latin typeface="맑은 고딕"/>
                <a:ea typeface="맑은 고딕"/>
              </a:rPr>
              <a:t>김완규</a:t>
            </a:r>
          </a:p>
        </p:txBody>
      </p:sp>
      <p:sp>
        <p:nvSpPr>
          <p:cNvPr id="65" name="TextBox 46"/>
          <p:cNvSpPr txBox="1"/>
          <p:nvPr/>
        </p:nvSpPr>
        <p:spPr>
          <a:xfrm>
            <a:off x="3598177" y="3862023"/>
            <a:ext cx="4995646" cy="395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FFC000"/>
                </a:solidFill>
                <a:latin typeface="맑은 고딕"/>
                <a:ea typeface="맑은 고딕"/>
              </a:rPr>
              <a:t>이민아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/>
          <p:cNvPicPr>
            <a:picLocks noChangeAspect="1"/>
          </p:cNvPicPr>
          <p:nvPr/>
        </p:nvPicPr>
        <p:blipFill rotWithShape="1">
          <a:blip r:embed="rId3"/>
          <a:srcRect r="2100" b="22190"/>
          <a:stretch>
            <a:fillRect/>
          </a:stretch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/>
          <p:cNvPicPr>
            <a:picLocks noChangeAspect="1"/>
          </p:cNvPicPr>
          <p:nvPr/>
        </p:nvPicPr>
        <p:blipFill rotWithShape="1">
          <a:blip r:embed="rId4"/>
          <a:srcRect t="5760" r="51760"/>
          <a:stretch>
            <a:fillRect/>
          </a:stretch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/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ko-KR" altLang="en-US" sz="12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8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자체 평가 의견</a:t>
              </a:r>
              <a:endPara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lvl="0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/>
                  <a:ea typeface="세방고딕 Bold"/>
                </a:rPr>
                <a:t>05</a:t>
              </a:r>
              <a:endParaRPr lang="ko-KR" altLang="en-US" sz="44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/>
                <a:ea typeface="세방고딕 Regular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anchor="ctr">
            <a:noAutofit/>
          </a:bodyPr>
          <a:lstStyle/>
          <a:p>
            <a:pPr lvl="0" algn="ctr">
              <a:defRPr/>
            </a:pPr>
            <a:endParaRPr lang="ko-KR" altLang="en-US" sz="1600" b="1" spc="600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/>
              <a:ea typeface="세방고딕 Regula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anchor="ctr">
            <a:noAutofit/>
          </a:bodyPr>
          <a:lstStyle/>
          <a:p>
            <a:pPr lvl="0" algn="ctr">
              <a:defRPr/>
            </a:pPr>
            <a:endParaRPr lang="ko-KR" altLang="en-US" sz="1600" b="1" spc="600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/>
              <a:ea typeface="세방고딕 Regular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35108" y="320064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/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8026" y="2816490"/>
              <a:ext cx="5051965" cy="10567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ko-KR" altLang="en-US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생각보다 구현에 많은 어려움이 있었으며</a:t>
              </a:r>
              <a:endParaRPr lang="en-US" altLang="ko-KR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lvl="0" algn="ctr">
                <a:lnSpc>
                  <a:spcPct val="120000"/>
                </a:lnSpc>
                <a:defRPr/>
              </a:pPr>
              <a:r>
                <a:rPr lang="ko-KR" altLang="en-US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개인의 실력과 소통에 대한 부족함을</a:t>
              </a:r>
              <a:endParaRPr lang="en-US" altLang="ko-KR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lvl="0" algn="ctr">
                <a:lnSpc>
                  <a:spcPct val="120000"/>
                </a:lnSpc>
                <a:defRPr/>
              </a:pPr>
              <a:r>
                <a:rPr lang="ko-KR" altLang="en-US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알아가는 시간이 되었다</a:t>
              </a:r>
              <a:r>
                <a:rPr lang="en-US" altLang="ko-KR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286166" y="3236091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/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12406" y="4863839"/>
              <a:ext cx="4622911" cy="10567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ko-KR" altLang="en-US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초기에는 어려움을 겪었지만</a:t>
              </a:r>
              <a:r>
                <a:rPr lang="en-US" altLang="ko-KR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소통을 통해 문제를 해결하며 많은 경험을 얻었고</a:t>
              </a:r>
              <a:endParaRPr lang="en-US" altLang="ko-KR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lvl="0" algn="ctr">
                <a:lnSpc>
                  <a:spcPct val="120000"/>
                </a:lnSpc>
                <a:defRPr/>
              </a:pPr>
              <a:r>
                <a:rPr lang="ko-KR" altLang="en-US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이로서 소통의 중요성을 </a:t>
              </a:r>
              <a:r>
                <a:rPr lang="ko-KR" altLang="en-US" dirty="0" err="1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알게되었다</a:t>
              </a:r>
              <a:r>
                <a:rPr lang="en-US" altLang="ko-KR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</p:grpSp>
      <p:pic>
        <p:nvPicPr>
          <p:cNvPr id="58" name="그래픽 5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sp>
        <p:nvSpPr>
          <p:cNvPr id="62" name="TextBox 46"/>
          <p:cNvSpPr txBox="1"/>
          <p:nvPr/>
        </p:nvSpPr>
        <p:spPr>
          <a:xfrm>
            <a:off x="875420" y="2853911"/>
            <a:ext cx="4995646" cy="395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4472C4"/>
                </a:solidFill>
                <a:latin typeface="맑은 고딕"/>
                <a:ea typeface="맑은 고딕"/>
              </a:rPr>
              <a:t>장서진</a:t>
            </a:r>
          </a:p>
        </p:txBody>
      </p:sp>
      <p:sp>
        <p:nvSpPr>
          <p:cNvPr id="63" name="TextBox 46"/>
          <p:cNvSpPr txBox="1"/>
          <p:nvPr/>
        </p:nvSpPr>
        <p:spPr>
          <a:xfrm>
            <a:off x="6348028" y="2889915"/>
            <a:ext cx="4995646" cy="395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FFC000"/>
                </a:solidFill>
                <a:latin typeface="맑은 고딕"/>
                <a:ea typeface="맑은 고딕"/>
              </a:rPr>
              <a:t>장세진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633979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6317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383" y="-15535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8" y="1800356"/>
            <a:ext cx="2651773" cy="4376787"/>
            <a:chOff x="501797" y="1800356"/>
            <a:chExt cx="2122308" cy="4376787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1962879"/>
              <a:ext cx="2122307" cy="4214264"/>
              <a:chOff x="541891" y="1962879"/>
              <a:chExt cx="2122307" cy="4214264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1962879"/>
                <a:ext cx="2122307" cy="4214264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2420888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1800356"/>
              <a:ext cx="408282" cy="881480"/>
              <a:chOff x="450324" y="880410"/>
              <a:chExt cx="889526" cy="1920484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880410"/>
                <a:ext cx="889526" cy="766830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980774"/>
                <a:ext cx="557043" cy="7024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3813872"/>
              <a:ext cx="2122307" cy="14970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Java, JavaFX, MySQL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을 활용한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highlight>
                    <a:srgbClr val="FFFF00"/>
                  </a:highlight>
                  <a:latin typeface="맑은 고딕" panose="020B0503020000020004" pitchFamily="50" charset="-127"/>
                </a:rPr>
                <a:t>키오스크 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highlight>
                    <a:srgbClr val="FFFF00"/>
                  </a:highlight>
                  <a:latin typeface="맑은 고딕" panose="020B0503020000020004" pitchFamily="50" charset="-127"/>
                </a:rPr>
                <a:t>GUI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highlight>
                    <a:srgbClr val="FFFF00"/>
                  </a:highlight>
                  <a:latin typeface="맑은 고딕" panose="020B0503020000020004" pitchFamily="50" charset="-127"/>
                </a:rPr>
                <a:t>프로그램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 개발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추천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이전에 주문한 메뉴 등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기존제품과 달리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highlight>
                    <a:srgbClr val="FFFF00"/>
                  </a:highlight>
                  <a:latin typeface="맑은 고딕" panose="020B0503020000020004" pitchFamily="50" charset="-127"/>
                </a:rPr>
                <a:t>사용자 맞춤 서비스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를 제공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3620975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14B82F8-FBED-4094-9CC5-F4BBFE58D08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03"/>
          <a:stretch/>
        </p:blipFill>
        <p:spPr>
          <a:xfrm>
            <a:off x="5492668" y="2078509"/>
            <a:ext cx="4009437" cy="314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8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9158269" y="1471946"/>
            <a:ext cx="2122307" cy="4705197"/>
            <a:chOff x="2784169" y="1471946"/>
            <a:chExt cx="2122307" cy="4705197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1703242"/>
              <a:ext cx="2122307" cy="4473901"/>
              <a:chOff x="2815881" y="1703242"/>
              <a:chExt cx="2122307" cy="4473901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1703242"/>
                <a:ext cx="2122307" cy="4473901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1471946"/>
              <a:ext cx="408282" cy="372878"/>
              <a:chOff x="450324" y="164906"/>
              <a:chExt cx="889526" cy="812391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0467"/>
                <a:ext cx="889526" cy="766830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149422"/>
                <a:ext cx="667577" cy="69854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353405"/>
                <a:ext cx="557043" cy="536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381349B-1149-3C93-768D-1F3CA5BD60CD}"/>
              </a:ext>
            </a:extLst>
          </p:cNvPr>
          <p:cNvSpPr txBox="1"/>
          <p:nvPr/>
        </p:nvSpPr>
        <p:spPr>
          <a:xfrm>
            <a:off x="964353" y="872716"/>
            <a:ext cx="4771607" cy="4556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키오스크 프로그램 개발</a:t>
            </a: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사용자가 손쉽게 사용할 수 있도록 </a:t>
            </a:r>
            <a:r>
              <a:rPr lang="en-US" altLang="ko-KR" sz="2000" dirty="0">
                <a:solidFill>
                  <a:schemeClr val="tx1">
                    <a:alpha val="80000"/>
                  </a:schemeClr>
                </a:solidFill>
              </a:rPr>
              <a:t>JavaFX</a:t>
            </a:r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를 활용해 </a:t>
            </a:r>
            <a:r>
              <a:rPr lang="en-US" altLang="ko-KR" sz="2000" dirty="0">
                <a:solidFill>
                  <a:schemeClr val="tx1">
                    <a:alpha val="80000"/>
                  </a:schemeClr>
                </a:solidFill>
              </a:rPr>
              <a:t>GUI </a:t>
            </a:r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를 적용</a:t>
            </a: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상품 추가</a:t>
            </a:r>
            <a:r>
              <a:rPr lang="en-US" altLang="ko-KR" sz="2000" dirty="0">
                <a:solidFill>
                  <a:schemeClr val="tx1">
                    <a:alpha val="80000"/>
                  </a:schemeClr>
                </a:solidFill>
              </a:rPr>
              <a:t>/</a:t>
            </a:r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삭제</a:t>
            </a:r>
            <a:r>
              <a:rPr lang="en-US" altLang="ko-KR" sz="2000" dirty="0">
                <a:solidFill>
                  <a:schemeClr val="tx1">
                    <a:alpha val="80000"/>
                  </a:schemeClr>
                </a:solidFill>
              </a:rPr>
              <a:t>/</a:t>
            </a:r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수정을 쉽게 할 수 있도록 개발</a:t>
            </a: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alpha val="80000"/>
                  </a:schemeClr>
                </a:solidFill>
              </a:rPr>
              <a:t>MySQL </a:t>
            </a:r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을 사용해 회원 및 상품 데이터 관리</a:t>
            </a:r>
          </a:p>
        </p:txBody>
      </p:sp>
    </p:spTree>
    <p:extLst>
      <p:ext uri="{BB962C8B-B14F-4D97-AF65-F5344CB8AC3E}">
        <p14:creationId xmlns:p14="http://schemas.microsoft.com/office/powerpoint/2010/main" val="47206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724324" y="1537910"/>
            <a:ext cx="2124575" cy="4623980"/>
            <a:chOff x="5064272" y="1553163"/>
            <a:chExt cx="2124575" cy="4623980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1777780"/>
              <a:ext cx="2122307" cy="4399363"/>
              <a:chOff x="541891" y="1777780"/>
              <a:chExt cx="2122307" cy="4399363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1777780"/>
                <a:ext cx="2122307" cy="4399363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06111" y="1553163"/>
              <a:ext cx="425723" cy="378922"/>
              <a:chOff x="412325" y="341848"/>
              <a:chExt cx="927525" cy="825559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400577"/>
                <a:ext cx="889526" cy="766830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427809" y="326364"/>
                <a:ext cx="667577" cy="69854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546160"/>
                <a:ext cx="557043" cy="536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개발 환경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 descr="그래픽, 폰트, 로고, 디자인이(가) 표시된 사진&#10;&#10;자동 생성된 설명">
            <a:extLst>
              <a:ext uri="{FF2B5EF4-FFF2-40B4-BE49-F238E27FC236}">
                <a16:creationId xmlns:a16="http://schemas.microsoft.com/office/drawing/2014/main" id="{A476C336-45D1-D86F-C908-DDF7F8DB13A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824" y="1833221"/>
            <a:ext cx="2413708" cy="1206854"/>
          </a:xfrm>
          <a:prstGeom prst="rect">
            <a:avLst/>
          </a:prstGeom>
        </p:spPr>
      </p:pic>
      <p:pic>
        <p:nvPicPr>
          <p:cNvPr id="12" name="그림 11" descr="폰트, 그래픽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5732BFE8-4A98-425A-0292-A751B2DE854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452" y="2999710"/>
            <a:ext cx="2481780" cy="1054476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7D269E2-AA64-9870-961A-C8DFD3E7176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826895" y="4241671"/>
            <a:ext cx="1592652" cy="108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6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724324" y="1537910"/>
            <a:ext cx="2124575" cy="4623980"/>
            <a:chOff x="5064272" y="1553163"/>
            <a:chExt cx="2124575" cy="4623980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1777780"/>
              <a:ext cx="2122307" cy="4399363"/>
              <a:chOff x="541891" y="1777780"/>
              <a:chExt cx="2122307" cy="4399363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1777780"/>
                <a:ext cx="2122307" cy="4399363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06111" y="1553163"/>
              <a:ext cx="425723" cy="378922"/>
              <a:chOff x="412325" y="341848"/>
              <a:chExt cx="927525" cy="825559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400577"/>
                <a:ext cx="889526" cy="766830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427809" y="326364"/>
                <a:ext cx="667577" cy="69854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546160"/>
                <a:ext cx="557043" cy="536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활용방안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B9E3618-A340-A070-2941-040547F06819}"/>
              </a:ext>
            </a:extLst>
          </p:cNvPr>
          <p:cNvSpPr txBox="1"/>
          <p:nvPr/>
        </p:nvSpPr>
        <p:spPr>
          <a:xfrm>
            <a:off x="4295800" y="2132856"/>
            <a:ext cx="3888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키오스크의 장점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인건비 절감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효율적인 주문 처리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주문내역 자동 저장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C7BC3F-4C26-E6C0-DC2D-B40EFDAE142C}"/>
              </a:ext>
            </a:extLst>
          </p:cNvPr>
          <p:cNvSpPr txBox="1"/>
          <p:nvPr/>
        </p:nvSpPr>
        <p:spPr>
          <a:xfrm>
            <a:off x="4295800" y="4041068"/>
            <a:ext cx="7068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프로젝트의 기대 효용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주문 데이터를 수집하여 고객의 선호도와 구매 패턴을 분석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이를 통해 마케팅 전략을 개선할 수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개인 맞춤형 추천 상품을 제공 가능</a:t>
            </a:r>
          </a:p>
        </p:txBody>
      </p:sp>
    </p:spTree>
    <p:extLst>
      <p:ext uri="{BB962C8B-B14F-4D97-AF65-F5344CB8AC3E}">
        <p14:creationId xmlns:p14="http://schemas.microsoft.com/office/powerpoint/2010/main" val="232925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해당 프로젝트를 진행하면서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 별로 주도적으로 참여한 부분을 중심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269542"/>
              </p:ext>
            </p:extLst>
          </p:nvPr>
        </p:nvGraphicFramePr>
        <p:xfrm>
          <a:off x="524528" y="2024844"/>
          <a:ext cx="11218265" cy="4013275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73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73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김정훈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7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장세진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7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이민아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7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장서진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50849"/>
                  </a:ext>
                </a:extLst>
              </a:tr>
              <a:tr h="57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김완규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861486"/>
                  </a:ext>
                </a:extLst>
              </a:tr>
              <a:tr h="57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4979" y="5017052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Pos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4525872" y="3259173"/>
            <a:ext cx="2713128" cy="358635"/>
            <a:chOff x="3937821" y="1761576"/>
            <a:chExt cx="2713128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3937821" y="1761576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3937821" y="1761576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4492135" y="1788133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키오스크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42929" y="1836118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7440877" y="2755081"/>
            <a:ext cx="3443655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7440878" y="2755081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7938042" y="2781638"/>
            <a:ext cx="3139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서버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어플리케이션 연결 및 테스트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08103" y="2839231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4979" y="4425111"/>
            <a:ext cx="2713128" cy="368606"/>
            <a:chOff x="4525872" y="5035700"/>
            <a:chExt cx="2713128" cy="368606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3570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서버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4525872" y="2727875"/>
            <a:ext cx="2713128" cy="358635"/>
            <a:chOff x="4525872" y="2727875"/>
            <a:chExt cx="2713128" cy="358635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4525872" y="2727875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4525872" y="2727875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5080186" y="2754432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데이터베이스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596942" y="2793192"/>
              <a:ext cx="228600" cy="219075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21165700">
            <a:off x="8621099" y="4789111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F91FAB99-BF59-4631-BADB-CBD5EEA1EF33}"/>
              </a:ext>
            </a:extLst>
          </p:cNvPr>
          <p:cNvGrpSpPr/>
          <p:nvPr/>
        </p:nvGrpSpPr>
        <p:grpSpPr>
          <a:xfrm>
            <a:off x="4525872" y="3840839"/>
            <a:ext cx="2713128" cy="358635"/>
            <a:chOff x="3937821" y="1761576"/>
            <a:chExt cx="2713128" cy="358635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52FBBC00-53E6-4225-B0B5-94C47C1A18F3}"/>
                </a:ext>
              </a:extLst>
            </p:cNvPr>
            <p:cNvSpPr/>
            <p:nvPr/>
          </p:nvSpPr>
          <p:spPr>
            <a:xfrm>
              <a:off x="3937821" y="1761576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D50BE0A6-8524-4682-BCF0-B19DED07FFC8}"/>
                </a:ext>
              </a:extLst>
            </p:cNvPr>
            <p:cNvSpPr/>
            <p:nvPr/>
          </p:nvSpPr>
          <p:spPr>
            <a:xfrm>
              <a:off x="3937821" y="1761576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E8EDCEA-E298-4EBD-A7E0-0769651274E6}"/>
                </a:ext>
              </a:extLst>
            </p:cNvPr>
            <p:cNvSpPr txBox="1"/>
            <p:nvPr/>
          </p:nvSpPr>
          <p:spPr>
            <a:xfrm>
              <a:off x="4492135" y="1788133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키오스크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1" name="그래픽 60">
              <a:extLst>
                <a:ext uri="{FF2B5EF4-FFF2-40B4-BE49-F238E27FC236}">
                  <a16:creationId xmlns:a16="http://schemas.microsoft.com/office/drawing/2014/main" id="{C665F4C6-20F2-4622-A18C-E28D5843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42929" y="1836118"/>
              <a:ext cx="191121" cy="2038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36320"/>
              </p:ext>
            </p:extLst>
          </p:nvPr>
        </p:nvGraphicFramePr>
        <p:xfrm>
          <a:off x="524528" y="1416054"/>
          <a:ext cx="11296109" cy="4972044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3101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8883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7102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102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주제 선정 및</a:t>
                      </a:r>
                      <a:endParaRPr lang="en-US" altLang="ko-KR" sz="1200" b="1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유의점 확인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8/26(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8/29(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102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기능 설계 및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 담분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8/26(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8/20(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7102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키오스크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Pos</a:t>
                      </a:r>
                    </a:p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구현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9/11(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9/23(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7102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서버</a:t>
                      </a:r>
                      <a:r>
                        <a:rPr lang="en-US" altLang="ko-KR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DB</a:t>
                      </a: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구현</a:t>
                      </a:r>
                      <a:endParaRPr lang="en-US" altLang="ko-KR" sz="1200" b="1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및</a:t>
                      </a:r>
                      <a:r>
                        <a:rPr lang="en-US" altLang="ko-KR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연결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9/11(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9/25(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102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9/20(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9/25(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102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8/26(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9/25(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한달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37149" y="2375946"/>
            <a:ext cx="2456768" cy="326913"/>
            <a:chOff x="4574111" y="3307757"/>
            <a:chExt cx="2456768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56768" cy="326913"/>
              <a:chOff x="4665551" y="3307757"/>
              <a:chExt cx="2456768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617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6923255" y="2375945"/>
            <a:ext cx="2402066" cy="326913"/>
            <a:chOff x="7383737" y="3307757"/>
            <a:chExt cx="2402066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2402066" cy="326913"/>
              <a:chOff x="4665551" y="3307757"/>
              <a:chExt cx="2402066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04895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계획서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 bwMode="invGray">
          <a:xfrm>
            <a:off x="4519072" y="2993112"/>
            <a:ext cx="2474845" cy="326913"/>
            <a:chOff x="4574111" y="3841157"/>
            <a:chExt cx="2474845" cy="326913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 bwMode="invGray">
            <a:xfrm>
              <a:off x="4574111" y="3841157"/>
              <a:ext cx="2474845" cy="326913"/>
              <a:chOff x="4665551" y="3307757"/>
              <a:chExt cx="2474845" cy="326913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 bwMode="invGray"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 bwMode="invGray"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 bwMode="invGray"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 bwMode="invGray"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명세서</a:t>
                </a: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WBS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 bwMode="invGray"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6916015" y="3006503"/>
            <a:ext cx="1716293" cy="326913"/>
            <a:chOff x="7383738" y="3841157"/>
            <a:chExt cx="1716293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716293" cy="326913"/>
              <a:chOff x="4665552" y="3307757"/>
              <a:chExt cx="1716293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36318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역할 분배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13141" y="3722347"/>
            <a:ext cx="2324617" cy="326913"/>
            <a:chOff x="4574111" y="4369794"/>
            <a:chExt cx="2324617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324617" cy="326913"/>
              <a:chOff x="4665551" y="3307757"/>
              <a:chExt cx="2324617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158923" cy="326913"/>
                <a:chOff x="4665552" y="3307757"/>
                <a:chExt cx="2311026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311026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키오스크 화면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13140" y="4385111"/>
            <a:ext cx="2324618" cy="326913"/>
            <a:chOff x="4574110" y="4896844"/>
            <a:chExt cx="2324618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0" y="4896844"/>
              <a:ext cx="2324618" cy="326913"/>
              <a:chOff x="4665550" y="3307757"/>
              <a:chExt cx="2324618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0" y="3307757"/>
                <a:ext cx="2324617" cy="326913"/>
                <a:chOff x="4665552" y="3307757"/>
                <a:chExt cx="2488394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488394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서버</a:t>
                </a: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DB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92785A-1488-81E8-8926-A91D1A214D4B}"/>
              </a:ext>
            </a:extLst>
          </p:cNvPr>
          <p:cNvGrpSpPr/>
          <p:nvPr/>
        </p:nvGrpSpPr>
        <p:grpSpPr>
          <a:xfrm>
            <a:off x="4520610" y="5078560"/>
            <a:ext cx="2474845" cy="326913"/>
            <a:chOff x="4574111" y="5427069"/>
            <a:chExt cx="2474845" cy="32691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3DDF3FC-4E6B-2215-D355-EF844455C59D}"/>
                </a:ext>
              </a:extLst>
            </p:cNvPr>
            <p:cNvGrpSpPr/>
            <p:nvPr/>
          </p:nvGrpSpPr>
          <p:grpSpPr>
            <a:xfrm>
              <a:off x="4574111" y="5427069"/>
              <a:ext cx="2474845" cy="326913"/>
              <a:chOff x="4665551" y="3307757"/>
              <a:chExt cx="2474845" cy="32691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2B9F5418-A583-2D10-0E17-270C2518FD5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085CAA8B-560C-951E-7A12-FF6ED0E82B0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BA64813E-02E1-AB0E-776B-F41AF9BB33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36BC604-1341-255F-4D68-038320EDB4D1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테스트 및 코드 수정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15109116-3770-4FDD-923A-389A80A67895}"/>
              </a:ext>
            </a:extLst>
          </p:cNvPr>
          <p:cNvGrpSpPr/>
          <p:nvPr/>
        </p:nvGrpSpPr>
        <p:grpSpPr>
          <a:xfrm>
            <a:off x="6923255" y="3686561"/>
            <a:ext cx="2324617" cy="326913"/>
            <a:chOff x="4574111" y="4369794"/>
            <a:chExt cx="2324617" cy="326913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94E8E00E-0D5F-49D3-A7E0-11E6DE4C6CCA}"/>
                </a:ext>
              </a:extLst>
            </p:cNvPr>
            <p:cNvGrpSpPr/>
            <p:nvPr/>
          </p:nvGrpSpPr>
          <p:grpSpPr>
            <a:xfrm>
              <a:off x="4574111" y="4369794"/>
              <a:ext cx="2324617" cy="326913"/>
              <a:chOff x="4665551" y="3307757"/>
              <a:chExt cx="2324617" cy="326913"/>
            </a:xfrm>
          </p:grpSpPr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21D6BC4E-4A4F-421A-B220-47E7F4B12D74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158923" cy="326913"/>
                <a:chOff x="4665552" y="3307757"/>
                <a:chExt cx="2311026" cy="358635"/>
              </a:xfrm>
            </p:grpSpPr>
            <p:sp>
              <p:nvSpPr>
                <p:cNvPr id="95" name="사각형: 둥근 모서리 94">
                  <a:extLst>
                    <a:ext uri="{FF2B5EF4-FFF2-40B4-BE49-F238E27FC236}">
                      <a16:creationId xmlns:a16="http://schemas.microsoft.com/office/drawing/2014/main" id="{4EAE5C51-E9FE-452A-AEFC-5716C44D4E36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311026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6C07D266-A61F-4579-82A7-954BEE3F035F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6D2762C-AB43-430E-8C36-BCE246199415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Pos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화면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87" name="그래픽 86">
              <a:extLst>
                <a:ext uri="{FF2B5EF4-FFF2-40B4-BE49-F238E27FC236}">
                  <a16:creationId xmlns:a16="http://schemas.microsoft.com/office/drawing/2014/main" id="{70BD7F39-CA27-4CA7-A458-8D0D7FC99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063D070-7C60-4A4D-B9EA-507517553535}"/>
              </a:ext>
            </a:extLst>
          </p:cNvPr>
          <p:cNvGrpSpPr/>
          <p:nvPr/>
        </p:nvGrpSpPr>
        <p:grpSpPr>
          <a:xfrm>
            <a:off x="6956006" y="4352709"/>
            <a:ext cx="2324618" cy="326913"/>
            <a:chOff x="4574110" y="4896844"/>
            <a:chExt cx="2324618" cy="326913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4FAB134E-4AD2-49AE-B9CA-EC5DAEFC8ECD}"/>
                </a:ext>
              </a:extLst>
            </p:cNvPr>
            <p:cNvGrpSpPr/>
            <p:nvPr/>
          </p:nvGrpSpPr>
          <p:grpSpPr>
            <a:xfrm>
              <a:off x="4574110" y="4896844"/>
              <a:ext cx="2324618" cy="326913"/>
              <a:chOff x="4665550" y="3307757"/>
              <a:chExt cx="2324618" cy="326913"/>
            </a:xfrm>
          </p:grpSpPr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61F26984-47DE-4D76-828D-14795C1BF8C7}"/>
                  </a:ext>
                </a:extLst>
              </p:cNvPr>
              <p:cNvGrpSpPr/>
              <p:nvPr/>
            </p:nvGrpSpPr>
            <p:grpSpPr>
              <a:xfrm>
                <a:off x="4665550" y="3307757"/>
                <a:ext cx="2324617" cy="326913"/>
                <a:chOff x="4665552" y="3307757"/>
                <a:chExt cx="2488394" cy="358635"/>
              </a:xfrm>
            </p:grpSpPr>
            <p:sp>
              <p:nvSpPr>
                <p:cNvPr id="105" name="사각형: 둥근 모서리 104">
                  <a:extLst>
                    <a:ext uri="{FF2B5EF4-FFF2-40B4-BE49-F238E27FC236}">
                      <a16:creationId xmlns:a16="http://schemas.microsoft.com/office/drawing/2014/main" id="{D20DAB6B-62FA-4F73-B50D-937E3E64F46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488394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11" name="타원 110">
                  <a:extLst>
                    <a:ext uri="{FF2B5EF4-FFF2-40B4-BE49-F238E27FC236}">
                      <a16:creationId xmlns:a16="http://schemas.microsoft.com/office/drawing/2014/main" id="{CF368A4D-C070-46EA-8CD6-16AD4E99ACA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3577E54-0182-4DBE-9895-89AE2550FA91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서버 연결 및 기능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99" name="그래픽 98">
              <a:extLst>
                <a:ext uri="{FF2B5EF4-FFF2-40B4-BE49-F238E27FC236}">
                  <a16:creationId xmlns:a16="http://schemas.microsoft.com/office/drawing/2014/main" id="{DDBBE93F-CE84-4383-AFE1-CA7988243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A2D157E-DC4B-3915-37B9-389E3A4FFCFC}"/>
              </a:ext>
            </a:extLst>
          </p:cNvPr>
          <p:cNvSpPr/>
          <p:nvPr/>
        </p:nvSpPr>
        <p:spPr>
          <a:xfrm>
            <a:off x="2235565" y="2501727"/>
            <a:ext cx="290767" cy="2827409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513707" y="2369232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638615" y="3141786"/>
            <a:ext cx="9211099" cy="673099"/>
            <a:chOff x="2665127" y="3661000"/>
            <a:chExt cx="9211099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Pos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어플리케이션 개발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638615" y="4078708"/>
            <a:ext cx="9095030" cy="673099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서버 및 데이터베이스 개발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638615" y="2204864"/>
            <a:ext cx="9095030" cy="673099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76220" y="2884353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키오스크 어플리케이션 개발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638615" y="5015630"/>
            <a:ext cx="9095030" cy="673099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76220" y="5712410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최종 결과물 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8EA9C-7E9C-B73B-B961-169901066557}"/>
                </a:ext>
              </a:extLst>
            </p:cNvPr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69379C-8748-91C9-144D-FE47E2D5A0C4}"/>
              </a:ext>
            </a:extLst>
          </p:cNvPr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557</Words>
  <Application>Microsoft Office PowerPoint</Application>
  <PresentationFormat>와이드스크린</PresentationFormat>
  <Paragraphs>178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Pretendard SemiBold</vt:lpstr>
      <vt:lpstr>맑은 고딕</vt:lpstr>
      <vt:lpstr>맑은 고딕 Semilight</vt:lpstr>
      <vt:lpstr>세방고딕 Bold</vt:lpstr>
      <vt:lpstr>세방고딕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user</cp:lastModifiedBy>
  <cp:revision>43</cp:revision>
  <dcterms:created xsi:type="dcterms:W3CDTF">2023-12-20T03:00:25Z</dcterms:created>
  <dcterms:modified xsi:type="dcterms:W3CDTF">2024-09-25T04:57:00Z</dcterms:modified>
</cp:coreProperties>
</file>