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sldIdLst>
    <p:sldId id="256" r:id="rId2"/>
    <p:sldId id="261" r:id="rId3"/>
    <p:sldId id="258" r:id="rId4"/>
    <p:sldId id="276" r:id="rId5"/>
    <p:sldId id="266" r:id="rId6"/>
    <p:sldId id="264" r:id="rId7"/>
    <p:sldId id="277" r:id="rId8"/>
    <p:sldId id="278" r:id="rId9"/>
    <p:sldId id="279" r:id="rId10"/>
    <p:sldId id="280" r:id="rId11"/>
    <p:sldId id="271" r:id="rId12"/>
    <p:sldId id="272" r:id="rId13"/>
    <p:sldId id="268" r:id="rId14"/>
    <p:sldId id="269" r:id="rId15"/>
    <p:sldId id="273" r:id="rId16"/>
    <p:sldId id="274" r:id="rId17"/>
    <p:sldId id="267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1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0" y="3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03F1-AD02-BA6C-E354-4125B1911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AD5E2-50BD-B83F-923E-92663EAE1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BB36B-2BDE-DB2C-8748-E205B30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57582-71F5-60EB-A467-CF7E5AFA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C1A4-5F3D-493F-4E89-26514A7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61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4A684-7A7F-9193-185D-306E07D5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E3C8A-E917-3489-0F1C-550A4AF7D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7B90C-BB0D-2F75-206F-4C3CD600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C9684-9079-41A3-88FB-0B9D3F0C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E2011-21CF-37D7-D109-7B145D62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39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331-BB35-D581-15C3-9D83B426C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A8AE1-4B20-2879-AD41-4AEAF720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65A09-C4B2-EDC7-E6AA-9FE1424E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753B4-E278-A4A8-0F13-F7ED58B1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D60F3-492F-F921-0E79-2D586C68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27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DFBF-B08F-FCF9-2BE1-F40D4AF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D8652-A662-C83C-2439-C51F2D47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AAF46-0608-D108-53F3-829FE780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E7B01-37E3-B9B1-2F61-7BFE3B0F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C76BB-25F6-8575-9D34-9455FF32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27A10-A5A3-03B3-BB19-9C5A1266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5F258-45B6-D8F6-CCF0-B51DB5C13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ABEAC-FC3C-46DB-29F3-F054B1D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791A6-4C80-5548-F340-AEDC46F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244A9-3C2F-1BB8-016E-8A007B69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30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3BBE8-74AE-C86D-1819-818F85E8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1E487-D83C-71BC-B24C-0C87DEECE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98FC4-0594-A662-C834-1D9076366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5BC59-1E34-727F-1BF0-6B6CFD76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3AC21-E70B-D384-A2AB-4E44B6A3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A3DC5-5D21-DFC5-533A-505E664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48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5680B-81F9-1C60-A9DB-56C17BBC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41514-E2D8-A2CD-6820-77073BD0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B062-A030-9B02-3F5D-F8F1549B2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70F510-42B8-E65F-A589-F403B232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C3AD09-BFFA-4263-FA1E-1F4956067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644FF-8CF5-3CCC-EB0E-8103D0EE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6FE045-C3F3-5BEB-EC43-74480B4B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408E90-5FEE-7FE8-9DFA-8EEE2701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09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481C8-31B9-2682-43B7-11BB877C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57403F-4F71-0B43-DBE8-400CA70F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18702C-152C-948F-6844-6FF42599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CDCDE-55D2-D849-6E63-C53BC99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12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9D2C00-67B2-42CA-A411-DD7E9A47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E07134-44CF-3556-DB3A-5B2BB3C9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D476F-64AE-B15D-4AA4-80008C08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4D993-0A24-A7A8-DD93-D01D4EAB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67487-0BFB-E016-5FDB-5283616D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E87DC8-527C-2981-730A-E338CCFF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C9802-490A-E500-C49C-4591939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F137C-A668-8A26-C8E2-ECEC8240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D5B34-6C6B-1A21-C321-A9BF2688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74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0D42-9A83-C69E-C32D-8EF63322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FFFE85-82A3-6C5C-2FE8-7036E359F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0B1B9-25A0-A276-9C0E-2664843B2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3A774-03CF-70F5-6D3A-8A4851E8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E6A74-3721-E298-DC8F-3D714CD0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399FA-0B92-0477-B311-412115B9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5247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7AF123-DDBD-1EF2-2A02-A1C213EF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BBCD1-A84E-FD02-68BD-970449EC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D059E-4FEE-8182-7357-BBA4B0EDB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349B-3FC3-4BDC-A602-CD289A08CCB5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26B11-E60E-2FB3-CF35-28C3C0B01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70DDD-D599-69A6-0FFD-76B10F5CF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AB1B-9FC0-4726-9E51-4BF32F1B96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7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e3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2673" y="2467263"/>
            <a:ext cx="7522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rgbClr val="391b1b"/>
                </a:solidFill>
                <a:latin typeface="배달의민족 도현"/>
                <a:ea typeface="배달의민족 도현"/>
              </a:rPr>
              <a:t>Happy House Project</a:t>
            </a:r>
            <a:endParaRPr lang="ko-KR" altLang="en-US" sz="5400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8538" y="3390593"/>
            <a:ext cx="251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SSAFY 7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기 구미 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5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반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48450" y="5602995"/>
            <a:ext cx="1047750" cy="1047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1316" y="4537972"/>
            <a:ext cx="2190445" cy="21904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050887" y="5238165"/>
            <a:ext cx="1869988" cy="903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391b1b"/>
                </a:solidFill>
                <a:latin typeface="배달의민족 도현"/>
                <a:ea typeface="배달의민족 도현"/>
              </a:rPr>
              <a:t>팀장 </a:t>
            </a:r>
            <a:r>
              <a:rPr lang="en-US" altLang="ko-KR">
                <a:solidFill>
                  <a:srgbClr val="391b1b"/>
                </a:solidFill>
                <a:latin typeface="배달의민족 도현"/>
                <a:ea typeface="배달의민족 도현"/>
              </a:rPr>
              <a:t>:</a:t>
            </a:r>
            <a:r>
              <a:rPr lang="ko-KR" altLang="en-US">
                <a:solidFill>
                  <a:srgbClr val="391b1b"/>
                </a:solidFill>
                <a:latin typeface="배달의민족 도현"/>
                <a:ea typeface="배달의민족 도현"/>
              </a:rPr>
              <a:t> 박한훈</a:t>
            </a:r>
            <a:endParaRPr lang="ko-KR" altLang="en-US">
              <a:solidFill>
                <a:srgbClr val="391b1b"/>
              </a:solidFill>
              <a:latin typeface="배달의민족 도현"/>
              <a:ea typeface="배달의민족 도현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391b1b"/>
                </a:solidFill>
                <a:latin typeface="배달의민족 도현"/>
                <a:ea typeface="배달의민족 도현"/>
              </a:rPr>
              <a:t>팀원 </a:t>
            </a:r>
            <a:r>
              <a:rPr lang="en-US" altLang="ko-KR">
                <a:solidFill>
                  <a:srgbClr val="391b1b"/>
                </a:solidFill>
                <a:latin typeface="배달의민족 도현"/>
                <a:ea typeface="배달의민족 도현"/>
              </a:rPr>
              <a:t>:</a:t>
            </a:r>
            <a:r>
              <a:rPr lang="ko-KR" altLang="en-US">
                <a:solidFill>
                  <a:srgbClr val="391b1b"/>
                </a:solidFill>
                <a:latin typeface="배달의민족 도현"/>
                <a:ea typeface="배달의민족 도현"/>
              </a:rPr>
              <a:t> 복성범</a:t>
            </a:r>
            <a:endParaRPr lang="ko-KR" altLang="en-US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Class Diagram 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(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Qna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)</a:t>
            </a:r>
            <a:endParaRPr lang="en-US" altLang="ko-KR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31913" y="741018"/>
            <a:ext cx="5584551" cy="5532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52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유저 계정 관리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(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회원가입 로그인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)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7382" y="3161736"/>
            <a:ext cx="5412949" cy="2124348"/>
          </a:xfrm>
          <a:prstGeom prst="rect">
            <a:avLst/>
          </a:prstGeom>
        </p:spPr>
      </p:pic>
      <p:pic>
        <p:nvPicPr>
          <p:cNvPr id="12" name="그림 11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33208" y="1370512"/>
            <a:ext cx="1381318" cy="11622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8406" y="1370512"/>
            <a:ext cx="5540904" cy="3915572"/>
          </a:xfrm>
          <a:prstGeom prst="rect">
            <a:avLst/>
          </a:prstGeom>
        </p:spPr>
      </p:pic>
      <p:sp>
        <p:nvSpPr>
          <p:cNvPr id="15" name="화살표: 오른쪽 14"/>
          <p:cNvSpPr/>
          <p:nvPr/>
        </p:nvSpPr>
        <p:spPr>
          <a:xfrm rot="10800000">
            <a:off x="6762469" y="1701198"/>
            <a:ext cx="753534" cy="50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 rot="5400000">
            <a:off x="8673446" y="2637540"/>
            <a:ext cx="500841" cy="50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유저 계정 관리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(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계정 정보 수정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)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90271" y="1982139"/>
            <a:ext cx="4345698" cy="28233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02339" y="3708720"/>
            <a:ext cx="4327996" cy="26330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1189" y="785628"/>
            <a:ext cx="4319146" cy="2814525"/>
          </a:xfrm>
          <a:prstGeom prst="rect">
            <a:avLst/>
          </a:prstGeom>
        </p:spPr>
      </p:pic>
      <p:sp>
        <p:nvSpPr>
          <p:cNvPr id="15" name="화살표: 오른쪽 14"/>
          <p:cNvSpPr/>
          <p:nvPr/>
        </p:nvSpPr>
        <p:spPr>
          <a:xfrm>
            <a:off x="5983536" y="3305150"/>
            <a:ext cx="753534" cy="50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공지사항 및 게시판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3169" y="1269414"/>
            <a:ext cx="5317444" cy="36593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91389" y="1269414"/>
            <a:ext cx="5301603" cy="36593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15272" y="5092056"/>
            <a:ext cx="285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&lt;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게시판 초기 화면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&gt;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3490" y="5092056"/>
            <a:ext cx="285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&lt;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페이징 기능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&gt;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공지사항 및 게시판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13" name="그림 12" descr="텍스트, 모니터, 검은색, 스크린샷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48851" y="1327167"/>
            <a:ext cx="5354407" cy="36435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435" y="5117057"/>
            <a:ext cx="285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&lt;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게시판 검색 기능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&gt;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공지사항 및 게시판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5272" y="5092056"/>
            <a:ext cx="285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&lt;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게시글 작성화면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&gt;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3490" y="5092056"/>
            <a:ext cx="285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&lt;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게시글 자세히 보기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&gt;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7905" y="1274508"/>
            <a:ext cx="5391120" cy="3174271"/>
          </a:xfrm>
          <a:prstGeom prst="rect">
            <a:avLst/>
          </a:prstGeom>
        </p:spPr>
      </p:pic>
      <p:pic>
        <p:nvPicPr>
          <p:cNvPr id="12" name="그림 11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64187" y="2181813"/>
            <a:ext cx="5371843" cy="1779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공지사항 및 게시판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5272" y="5092056"/>
            <a:ext cx="285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&lt;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게시글 수정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&gt;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3490" y="5092056"/>
            <a:ext cx="285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&lt;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게시글 수정 후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&gt;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6668" y="1377988"/>
            <a:ext cx="5043829" cy="2967312"/>
          </a:xfrm>
          <a:prstGeom prst="rect">
            <a:avLst/>
          </a:prstGeom>
        </p:spPr>
      </p:pic>
      <p:pic>
        <p:nvPicPr>
          <p:cNvPr id="12" name="그림 11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1999" y="2554015"/>
            <a:ext cx="5043829" cy="146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B9D98D-C7BA-B3B0-26BA-1BF2C16FBA71}"/>
              </a:ext>
            </a:extLst>
          </p:cNvPr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7A6DBF-3820-0939-8249-D2BFE2CCE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BA7C9C-8DCC-416B-A130-80C0CA192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1E822C5-5829-E89E-3789-CB152630C11D}"/>
              </a:ext>
            </a:extLst>
          </p:cNvPr>
          <p:cNvSpPr/>
          <p:nvPr/>
        </p:nvSpPr>
        <p:spPr>
          <a:xfrm>
            <a:off x="283169" y="516194"/>
            <a:ext cx="3339035" cy="115038"/>
          </a:xfrm>
          <a:prstGeom prst="round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8E38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07FA0-E0A4-33F6-645E-6A8556438F08}"/>
              </a:ext>
            </a:extLst>
          </p:cNvPr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91B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아파트 거래내역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3DCEDC-A811-5F2D-85A7-005EB7FA58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7"/>
          <a:stretch/>
        </p:blipFill>
        <p:spPr>
          <a:xfrm>
            <a:off x="6900302" y="1636302"/>
            <a:ext cx="4835178" cy="26261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0FBF61-BEBF-3F3A-0294-4F3A0B7ADA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0"/>
          <a:stretch/>
        </p:blipFill>
        <p:spPr>
          <a:xfrm>
            <a:off x="298977" y="998315"/>
            <a:ext cx="4835178" cy="4240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EA0DE7-99B7-E00D-25AB-929912235486}"/>
              </a:ext>
            </a:extLst>
          </p:cNvPr>
          <p:cNvSpPr txBox="1"/>
          <p:nvPr/>
        </p:nvSpPr>
        <p:spPr>
          <a:xfrm>
            <a:off x="1515272" y="5422258"/>
            <a:ext cx="285323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91B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b="1" dirty="0">
                <a:solidFill>
                  <a:srgbClr val="391B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아파트 거래내역 검색</a:t>
            </a:r>
            <a:r>
              <a:rPr lang="en-US" altLang="ko-KR" b="1" dirty="0">
                <a:solidFill>
                  <a:srgbClr val="391B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b="1" dirty="0">
              <a:solidFill>
                <a:srgbClr val="391B1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93B23-D711-3E4E-48A6-72FEACB4EA40}"/>
              </a:ext>
            </a:extLst>
          </p:cNvPr>
          <p:cNvSpPr txBox="1"/>
          <p:nvPr/>
        </p:nvSpPr>
        <p:spPr>
          <a:xfrm>
            <a:off x="7823490" y="5422258"/>
            <a:ext cx="285323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91B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b="1" dirty="0">
                <a:solidFill>
                  <a:srgbClr val="391B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 검색</a:t>
            </a:r>
            <a:r>
              <a:rPr lang="en-US" altLang="ko-KR" b="1" dirty="0">
                <a:solidFill>
                  <a:srgbClr val="391B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b="1" dirty="0">
              <a:solidFill>
                <a:srgbClr val="391B1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8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2D5122-7944-D71C-12E7-C7962ED73A61}"/>
              </a:ext>
            </a:extLst>
          </p:cNvPr>
          <p:cNvSpPr txBox="1"/>
          <p:nvPr/>
        </p:nvSpPr>
        <p:spPr>
          <a:xfrm>
            <a:off x="2392673" y="2467263"/>
            <a:ext cx="752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391B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5400" dirty="0">
              <a:solidFill>
                <a:srgbClr val="391B1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6032B-3E82-D241-AF5B-36078A9D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5602995"/>
            <a:ext cx="1047750" cy="1047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E04008-4DB0-C3AF-A770-E9F509F6C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16" y="4537972"/>
            <a:ext cx="2190445" cy="21904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AD8269-483D-347C-8651-094BEDBA7B76}"/>
              </a:ext>
            </a:extLst>
          </p:cNvPr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1F396F-13F9-46DD-BC24-0D64A135ADD0}"/>
              </a:ext>
            </a:extLst>
          </p:cNvPr>
          <p:cNvSpPr/>
          <p:nvPr/>
        </p:nvSpPr>
        <p:spPr>
          <a:xfrm>
            <a:off x="283169" y="516194"/>
            <a:ext cx="3339035" cy="115038"/>
          </a:xfrm>
          <a:prstGeom prst="round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8E385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D9E86C-F693-E31A-3B75-0599B65F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68" y="1612779"/>
            <a:ext cx="1256806" cy="12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4244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865534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5362" y="3862813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7398" y="3292502"/>
            <a:ext cx="1252326" cy="1252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654" y="971796"/>
            <a:ext cx="5081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rgbClr val="391b1b"/>
                </a:solidFill>
                <a:latin typeface="배달의민족 도현"/>
                <a:ea typeface="배달의민족 도현"/>
              </a:rPr>
              <a:t>Happy House Project</a:t>
            </a:r>
            <a:endParaRPr lang="ko-KR" altLang="en-US" sz="3600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6721" y="1098776"/>
            <a:ext cx="1662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CONTENTS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6040" y="2430567"/>
            <a:ext cx="2316482" cy="35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● 프로젝트 소개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6040" y="4107844"/>
            <a:ext cx="2316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● 기능소개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7206040" y="1925863"/>
            <a:ext cx="2316482" cy="35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● 팀 소개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7419450" y="5089443"/>
            <a:ext cx="2316482" cy="27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 아파트 거래내역 조회</a:t>
            </a:r>
            <a:endParaRPr lang="ko-KR" altLang="en-US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7419450" y="4804973"/>
            <a:ext cx="2316482" cy="27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 공지사항 및 게시판</a:t>
            </a:r>
            <a:endParaRPr lang="ko-KR" altLang="en-US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7419450" y="4520501"/>
            <a:ext cx="2316482" cy="27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 유저계정 관리</a:t>
            </a:r>
            <a:endParaRPr lang="ko-KR" altLang="en-US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7398964" y="3428942"/>
            <a:ext cx="2316482" cy="27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 DB E</a:t>
            </a: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R Diagram</a:t>
            </a:r>
            <a:endParaRPr lang="ko-KR" altLang="en-US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7398964" y="3716406"/>
            <a:ext cx="2316482" cy="27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 Class Diagram</a:t>
            </a:r>
            <a:endParaRPr lang="ko-KR" altLang="en-US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7398964" y="2854014"/>
            <a:ext cx="2316482" cy="27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 사용 기술</a:t>
            </a:r>
            <a:endParaRPr lang="ko-KR" altLang="en-US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7398964" y="3141478"/>
            <a:ext cx="2316482" cy="27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 기능 소개</a:t>
            </a:r>
            <a:endParaRPr lang="ko-KR" altLang="en-US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팀 소개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&amp;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역할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4835" y="3683411"/>
            <a:ext cx="1789249" cy="47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rgbClr val="391b1b"/>
                </a:solidFill>
                <a:latin typeface="배달의민족 도현"/>
                <a:ea typeface="배달의민족 도현"/>
              </a:rPr>
              <a:t>복성범</a:t>
            </a:r>
            <a:endParaRPr lang="ko-KR" altLang="en-US" sz="25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7964" y="2033335"/>
            <a:ext cx="1789247" cy="46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rgbClr val="391b1b"/>
                </a:solidFill>
                <a:latin typeface="배달의민족 도현"/>
                <a:ea typeface="배달의민족 도현"/>
              </a:rPr>
              <a:t>박한훈</a:t>
            </a:r>
            <a:endParaRPr lang="ko-KR" altLang="en-US" sz="25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4947864" y="3741408"/>
            <a:ext cx="3536304" cy="54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 </a:t>
            </a:r>
            <a:r>
              <a:rPr lang="en-US" altLang="ko-KR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 UI 설계</a:t>
            </a:r>
            <a:endParaRPr lang="ko-KR" altLang="en-US" sz="1500" b="1">
              <a:solidFill>
                <a:srgbClr val="391b1b"/>
              </a:solidFill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ko-KR" altLang="en-US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 </a:t>
            </a:r>
            <a:r>
              <a:rPr lang="en-US" altLang="ko-KR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 아파트 거래내역 조회</a:t>
            </a:r>
            <a:endParaRPr lang="ko-KR" altLang="en-US" sz="15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4907148" y="2177771"/>
            <a:ext cx="4126240" cy="544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 </a:t>
            </a:r>
            <a:r>
              <a:rPr lang="en-US" altLang="ko-KR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 서버 및 DB 구축</a:t>
            </a:r>
            <a:endParaRPr lang="ko-KR" altLang="en-US" sz="1500" b="1">
              <a:solidFill>
                <a:srgbClr val="391b1b"/>
              </a:solidFill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ko-KR" altLang="en-US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 </a:t>
            </a:r>
            <a:r>
              <a:rPr lang="en-US" altLang="ko-KR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-</a:t>
            </a:r>
            <a:r>
              <a:rPr lang="ko-KR" altLang="en-US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 유저계정 관리</a:t>
            </a:r>
            <a:r>
              <a:rPr lang="en-US" altLang="ko-KR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,</a:t>
            </a:r>
            <a:r>
              <a:rPr lang="ko-KR" altLang="en-US" sz="1500" b="1">
                <a:solidFill>
                  <a:srgbClr val="391b1b"/>
                </a:solidFill>
                <a:latin typeface="배달의민족 도현"/>
                <a:ea typeface="배달의민족 도현"/>
              </a:rPr>
              <a:t> 공지사항 및 게시판</a:t>
            </a:r>
            <a:endParaRPr lang="ko-KR" altLang="en-US" sz="15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2821198" y="4172564"/>
            <a:ext cx="2023114" cy="45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vvs9439@naver.com</a:t>
            </a:r>
            <a:endParaRPr lang="en-US" altLang="ko-KR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010-2989-9439</a:t>
            </a:r>
            <a:endParaRPr lang="en-US" altLang="ko-KR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2797439" y="2559879"/>
            <a:ext cx="2003475" cy="45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hoongramer</a:t>
            </a: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@</a:t>
            </a:r>
            <a:r>
              <a:rPr lang="ko-KR" altLang="en-US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gmail</a:t>
            </a: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.com</a:t>
            </a:r>
            <a:endParaRPr lang="en-US" altLang="ko-KR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391b1b"/>
                </a:solidFill>
                <a:latin typeface="배달의민족 도현"/>
                <a:ea typeface="배달의민족 도현"/>
              </a:rPr>
              <a:t>010-4509-7485</a:t>
            </a:r>
            <a:endParaRPr lang="en-US" altLang="ko-KR" sz="12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사용 기술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9" name="Google Shape;119;p20"/>
          <p:cNvPicPr/>
          <p:nvPr/>
        </p:nvPicPr>
        <p:blipFill rotWithShape="1">
          <a:blip r:embed="rId4">
            <a:alphaModFix/>
          </a:blip>
          <a:srcRect l="10360" t="18610" r="12920" b="14970"/>
          <a:stretch>
            <a:fillRect/>
          </a:stretch>
        </p:blipFill>
        <p:spPr>
          <a:xfrm>
            <a:off x="1058061" y="1593588"/>
            <a:ext cx="1789247" cy="154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0;p20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1952684" y="3492196"/>
            <a:ext cx="2229788" cy="157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1;p20"/>
          <p:cNvPicPr/>
          <p:nvPr/>
        </p:nvPicPr>
        <p:blipFill rotWithShape="1">
          <a:blip r:embed="rId6">
            <a:alphaModFix/>
          </a:blip>
          <a:srcRect l="20890" r="20200"/>
          <a:stretch>
            <a:fillRect/>
          </a:stretch>
        </p:blipFill>
        <p:spPr>
          <a:xfrm>
            <a:off x="409223" y="3633581"/>
            <a:ext cx="1543463" cy="1572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4;p20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4984786" y="3680830"/>
            <a:ext cx="2769355" cy="144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7;p20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5324155" y="1523425"/>
            <a:ext cx="2090617" cy="198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22;p20"/>
          <p:cNvPicPr/>
          <p:nvPr/>
        </p:nvPicPr>
        <p:blipFill rotWithShape="1">
          <a:blip r:embed="rId9">
            <a:alphaModFix/>
          </a:blip>
          <a:stretch>
            <a:fillRect/>
          </a:stretch>
        </p:blipFill>
        <p:spPr>
          <a:xfrm>
            <a:off x="9465685" y="1521558"/>
            <a:ext cx="1984640" cy="198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23;p20"/>
          <p:cNvPicPr/>
          <p:nvPr/>
        </p:nvPicPr>
        <p:blipFill rotWithShape="1">
          <a:blip r:embed="rId10">
            <a:alphaModFix/>
          </a:blip>
          <a:stretch>
            <a:fillRect/>
          </a:stretch>
        </p:blipFill>
        <p:spPr>
          <a:xfrm>
            <a:off x="8235168" y="3470900"/>
            <a:ext cx="1898177" cy="1898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058062" y="1008390"/>
            <a:ext cx="1789247" cy="37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Back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2060" y="769278"/>
            <a:ext cx="1789247" cy="37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API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71163" y="769278"/>
            <a:ext cx="1789247" cy="37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Front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프로젝트 소개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7157" y="4318240"/>
            <a:ext cx="2853240" cy="36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아파트 거래 내역 조회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7759" y="4293047"/>
            <a:ext cx="2316482" cy="362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공지사항 및 게시판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65416" y="4332137"/>
            <a:ext cx="2316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유저 계정 관리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52166" y="1682922"/>
            <a:ext cx="2573930" cy="257393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5933" y="1682922"/>
            <a:ext cx="2573930" cy="257393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38400" y="1682922"/>
            <a:ext cx="2505043" cy="2505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DB ER-D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iagram</a:t>
            </a:r>
            <a:endParaRPr lang="ko-KR" altLang="en-US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4016" y="1093494"/>
            <a:ext cx="3459162" cy="522925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09067" y="1650681"/>
            <a:ext cx="3762375" cy="4619625"/>
          </a:xfrm>
          <a:prstGeom prst="rect">
            <a:avLst/>
          </a:prstGeom>
        </p:spPr>
      </p:pic>
      <p:sp>
        <p:nvSpPr>
          <p:cNvPr id="14" name="TextBox 7"/>
          <p:cNvSpPr txBox="1"/>
          <p:nvPr/>
        </p:nvSpPr>
        <p:spPr>
          <a:xfrm>
            <a:off x="1695521" y="817710"/>
            <a:ext cx="1277295" cy="2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00" b="1">
                <a:solidFill>
                  <a:srgbClr val="391b1b"/>
                </a:solidFill>
                <a:latin typeface="배달의민족 도현"/>
                <a:ea typeface="배달의민족 도현"/>
              </a:rPr>
              <a:t>&lt;</a:t>
            </a:r>
            <a:r>
              <a:rPr lang="ko-KR" altLang="en-US" sz="1000" b="1">
                <a:solidFill>
                  <a:srgbClr val="391b1b"/>
                </a:solidFill>
                <a:latin typeface="배달의민족 도현"/>
                <a:ea typeface="배달의민족 도현"/>
              </a:rPr>
              <a:t>House</a:t>
            </a:r>
            <a:r>
              <a:rPr lang="en-US" altLang="ko-KR" sz="1000" b="1">
                <a:solidFill>
                  <a:srgbClr val="391b1b"/>
                </a:solidFill>
                <a:latin typeface="배달의민족 도현"/>
                <a:ea typeface="배달의민족 도현"/>
              </a:rPr>
              <a:t>&gt;</a:t>
            </a:r>
            <a:endParaRPr lang="en-US" altLang="ko-KR" sz="10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7599092" y="952025"/>
            <a:ext cx="1277295" cy="2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00" b="1">
                <a:solidFill>
                  <a:srgbClr val="391b1b"/>
                </a:solidFill>
                <a:latin typeface="배달의민족 도현"/>
                <a:ea typeface="배달의민족 도현"/>
              </a:rPr>
              <a:t>&lt;</a:t>
            </a:r>
            <a:r>
              <a:rPr lang="ko-KR" altLang="en-US" sz="1000" b="1">
                <a:solidFill>
                  <a:srgbClr val="391b1b"/>
                </a:solidFill>
                <a:latin typeface="배달의민족 도현"/>
                <a:ea typeface="배달의민족 도현"/>
              </a:rPr>
              <a:t>board</a:t>
            </a:r>
            <a:r>
              <a:rPr lang="en-US" altLang="ko-KR" sz="1000" b="1">
                <a:solidFill>
                  <a:srgbClr val="391b1b"/>
                </a:solidFill>
                <a:latin typeface="배달의민족 도현"/>
                <a:ea typeface="배달의민족 도현"/>
              </a:rPr>
              <a:t>&gt;</a:t>
            </a:r>
            <a:endParaRPr lang="en-US" altLang="ko-KR" sz="1000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Class Diagram 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(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Board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)</a:t>
            </a:r>
            <a:endParaRPr lang="en-US" altLang="ko-KR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76259" y="962320"/>
            <a:ext cx="7022456" cy="5169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Class Diagram 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(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Member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)</a:t>
            </a:r>
            <a:endParaRPr lang="en-US" altLang="ko-KR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3612" y="836346"/>
            <a:ext cx="8077490" cy="5450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96202"/>
            <a:ext cx="12192000" cy="369332"/>
          </a:xfrm>
          <a:prstGeom prst="rect">
            <a:avLst/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5969" y="5939388"/>
            <a:ext cx="599022" cy="59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8005" y="5369077"/>
            <a:ext cx="1252326" cy="125232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83169" y="516194"/>
            <a:ext cx="3339035" cy="115038"/>
          </a:xfrm>
          <a:prstGeom prst="roundRect">
            <a:avLst>
              <a:gd name="adj" fmla="val 16667"/>
            </a:avLst>
          </a:prstGeom>
          <a:solidFill>
            <a:srgbClr val="f8e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8e38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9" y="146862"/>
            <a:ext cx="33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Class Diagram 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(</a:t>
            </a:r>
            <a:r>
              <a:rPr lang="ko-KR" altLang="en-US" b="1">
                <a:solidFill>
                  <a:srgbClr val="391b1b"/>
                </a:solidFill>
                <a:latin typeface="배달의민족 도현"/>
                <a:ea typeface="배달의민족 도현"/>
              </a:rPr>
              <a:t>House</a:t>
            </a:r>
            <a:r>
              <a:rPr lang="en-US" altLang="ko-KR" b="1">
                <a:solidFill>
                  <a:srgbClr val="391b1b"/>
                </a:solidFill>
                <a:latin typeface="배달의민족 도현"/>
                <a:ea typeface="배달의민족 도현"/>
              </a:rPr>
              <a:t>)</a:t>
            </a:r>
            <a:endParaRPr lang="en-US" altLang="ko-KR" b="1">
              <a:solidFill>
                <a:srgbClr val="391b1b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73591" y="949494"/>
            <a:ext cx="5078351" cy="5257851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38577" y="2071687"/>
            <a:ext cx="2790825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154</ep:Words>
  <ep:PresentationFormat>와이드스크린</ep:PresentationFormat>
  <ep:Paragraphs>59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2022-05-06T06:36:15.000</dcterms:created>
  <dc:creator>복 성범</dc:creator>
  <cp:lastModifiedBy>phh74</cp:lastModifiedBy>
  <dcterms:modified xsi:type="dcterms:W3CDTF">2022-05-26T23:41:06.068</dcterms:modified>
  <cp:revision>22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