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Corbel"/>
      <p:regular r:id="rId23"/>
      <p:bold r:id="rId24"/>
      <p:italic r:id="rId25"/>
      <p:boldItalic r:id="rId26"/>
    </p:embeddedFon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jfiTm0s2oFNnwiZG0XnXX3QCBZ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nda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Candar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/>
          <p:nvPr/>
        </p:nvSpPr>
        <p:spPr>
          <a:xfrm>
            <a:off x="11393715" y="5873327"/>
            <a:ext cx="798285" cy="987315"/>
          </a:xfrm>
          <a:custGeom>
            <a:rect b="b" l="l" r="r" t="t"/>
            <a:pathLst>
              <a:path extrusionOk="0" h="987315" w="598714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" name="Google Shape;25;p30"/>
          <p:cNvSpPr/>
          <p:nvPr/>
        </p:nvSpPr>
        <p:spPr>
          <a:xfrm>
            <a:off x="10406744" y="2677887"/>
            <a:ext cx="1790009" cy="3298371"/>
          </a:xfrm>
          <a:custGeom>
            <a:rect b="b" l="l" r="r" t="t"/>
            <a:pathLst>
              <a:path extrusionOk="0" h="3298371" w="1342507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" name="Google Shape;26;p30"/>
          <p:cNvSpPr/>
          <p:nvPr/>
        </p:nvSpPr>
        <p:spPr>
          <a:xfrm>
            <a:off x="-14515" y="2917372"/>
            <a:ext cx="11509829" cy="3940629"/>
          </a:xfrm>
          <a:custGeom>
            <a:rect b="b" l="l" r="r" t="t"/>
            <a:pathLst>
              <a:path extrusionOk="0" h="3940629" w="8632372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865632" y="6419088"/>
            <a:ext cx="104607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11558016" y="6419088"/>
            <a:ext cx="633984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" name="Google Shape;29;p30"/>
          <p:cNvSpPr/>
          <p:nvPr/>
        </p:nvSpPr>
        <p:spPr>
          <a:xfrm>
            <a:off x="2363433" y="1"/>
            <a:ext cx="1747915" cy="1115627"/>
          </a:xfrm>
          <a:custGeom>
            <a:rect b="b" l="l" r="r" t="t"/>
            <a:pathLst>
              <a:path extrusionOk="0" h="1115627" w="1310936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" name="Google Shape;30;p30"/>
          <p:cNvSpPr/>
          <p:nvPr/>
        </p:nvSpPr>
        <p:spPr>
          <a:xfrm>
            <a:off x="-7890" y="1"/>
            <a:ext cx="2693033" cy="1452979"/>
          </a:xfrm>
          <a:custGeom>
            <a:rect b="b" l="l" r="r" t="t"/>
            <a:pathLst>
              <a:path extrusionOk="0" h="1452979" w="2019775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" name="Google Shape;31;p30"/>
          <p:cNvSpPr/>
          <p:nvPr/>
        </p:nvSpPr>
        <p:spPr>
          <a:xfrm>
            <a:off x="-4175" y="895611"/>
            <a:ext cx="2875420" cy="1399784"/>
          </a:xfrm>
          <a:custGeom>
            <a:rect b="b" l="l" r="r" t="t"/>
            <a:pathLst>
              <a:path extrusionOk="0" h="1399784" w="2156565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48768" y="36576"/>
            <a:ext cx="2474976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/>
          <p:nvPr/>
        </p:nvSpPr>
        <p:spPr>
          <a:xfrm>
            <a:off x="10119360" y="283464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" name="Google Shape;34;p30"/>
          <p:cNvSpPr/>
          <p:nvPr/>
        </p:nvSpPr>
        <p:spPr>
          <a:xfrm>
            <a:off x="10728960" y="283464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" name="Google Shape;35;p30"/>
          <p:cNvSpPr/>
          <p:nvPr/>
        </p:nvSpPr>
        <p:spPr>
          <a:xfrm>
            <a:off x="11338560" y="283464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" name="Google Shape;36;p30"/>
          <p:cNvSpPr txBox="1"/>
          <p:nvPr>
            <p:ph type="ctrTitle"/>
          </p:nvPr>
        </p:nvSpPr>
        <p:spPr>
          <a:xfrm>
            <a:off x="902208" y="1755648"/>
            <a:ext cx="103632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subTitle"/>
          </p:nvPr>
        </p:nvSpPr>
        <p:spPr>
          <a:xfrm>
            <a:off x="902208" y="2834640"/>
            <a:ext cx="8583168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16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/>
          <p:nvPr>
            <p:ph type="title"/>
          </p:nvPr>
        </p:nvSpPr>
        <p:spPr>
          <a:xfrm>
            <a:off x="1999488" y="128016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" type="body"/>
          </p:nvPr>
        </p:nvSpPr>
        <p:spPr>
          <a:xfrm rot="5400000">
            <a:off x="3796284" y="-1659636"/>
            <a:ext cx="459943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9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7" name="Google Shape;127;p39"/>
          <p:cNvSpPr/>
          <p:nvPr/>
        </p:nvSpPr>
        <p:spPr>
          <a:xfrm>
            <a:off x="4023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8" name="Google Shape;128;p39"/>
          <p:cNvSpPr/>
          <p:nvPr/>
        </p:nvSpPr>
        <p:spPr>
          <a:xfrm>
            <a:off x="10119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9" name="Google Shape;129;p39"/>
          <p:cNvSpPr/>
          <p:nvPr/>
        </p:nvSpPr>
        <p:spPr>
          <a:xfrm>
            <a:off x="16215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0" name="Google Shape;130;p39"/>
          <p:cNvSpPr/>
          <p:nvPr/>
        </p:nvSpPr>
        <p:spPr>
          <a:xfrm>
            <a:off x="101803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1" name="Google Shape;131;p39"/>
          <p:cNvSpPr/>
          <p:nvPr/>
        </p:nvSpPr>
        <p:spPr>
          <a:xfrm>
            <a:off x="107899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2" name="Google Shape;132;p39"/>
          <p:cNvSpPr/>
          <p:nvPr/>
        </p:nvSpPr>
        <p:spPr>
          <a:xfrm>
            <a:off x="113995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/>
          <p:nvPr/>
        </p:nvSpPr>
        <p:spPr>
          <a:xfrm rot="10800000">
            <a:off x="9025831" y="6204296"/>
            <a:ext cx="1137093" cy="653704"/>
          </a:xfrm>
          <a:custGeom>
            <a:rect b="b" l="l" r="r" t="t"/>
            <a:pathLst>
              <a:path extrusionOk="0" h="1063415" w="1328969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5" name="Google Shape;135;p40"/>
          <p:cNvSpPr/>
          <p:nvPr/>
        </p:nvSpPr>
        <p:spPr>
          <a:xfrm rot="10800000">
            <a:off x="9882508" y="5623560"/>
            <a:ext cx="2316480" cy="1234440"/>
          </a:xfrm>
          <a:custGeom>
            <a:rect b="b" l="l" r="r" t="t"/>
            <a:pathLst>
              <a:path extrusionOk="0" h="1452979" w="2019775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36" name="Google Shape;136;p40"/>
          <p:cNvGrpSpPr/>
          <p:nvPr/>
        </p:nvGrpSpPr>
        <p:grpSpPr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137" name="Google Shape;137;p40"/>
            <p:cNvSpPr/>
            <p:nvPr/>
          </p:nvSpPr>
          <p:spPr>
            <a:xfrm>
              <a:off x="1772575" y="0"/>
              <a:ext cx="1310936" cy="1115627"/>
            </a:xfrm>
            <a:custGeom>
              <a:rect b="b" l="l" r="r" t="t"/>
              <a:pathLst>
                <a:path extrusionOk="0" h="1115627" w="1310936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8" name="Google Shape;138;p40"/>
            <p:cNvSpPr/>
            <p:nvPr/>
          </p:nvSpPr>
          <p:spPr>
            <a:xfrm>
              <a:off x="-5918" y="0"/>
              <a:ext cx="2019775" cy="1452979"/>
            </a:xfrm>
            <a:custGeom>
              <a:rect b="b" l="l" r="r" t="t"/>
              <a:pathLst>
                <a:path extrusionOk="0" h="1452979" w="2019775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9" name="Google Shape;139;p40"/>
            <p:cNvSpPr/>
            <p:nvPr/>
          </p:nvSpPr>
          <p:spPr>
            <a:xfrm>
              <a:off x="-3132" y="895611"/>
              <a:ext cx="2156565" cy="1399784"/>
            </a:xfrm>
            <a:custGeom>
              <a:rect b="b" l="l" r="r" t="t"/>
              <a:pathLst>
                <a:path extrusionOk="0" h="1399784" w="2156565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40" name="Google Shape;140;p40"/>
          <p:cNvSpPr txBox="1"/>
          <p:nvPr>
            <p:ph type="title"/>
          </p:nvPr>
        </p:nvSpPr>
        <p:spPr>
          <a:xfrm rot="5400000">
            <a:off x="7534974" y="2078738"/>
            <a:ext cx="5851525" cy="2243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" type="body"/>
          </p:nvPr>
        </p:nvSpPr>
        <p:spPr>
          <a:xfrm rot="5400000">
            <a:off x="1951038" y="-1066798"/>
            <a:ext cx="5851525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0"/>
          <p:cNvSpPr txBox="1"/>
          <p:nvPr>
            <p:ph idx="10" type="dt"/>
          </p:nvPr>
        </p:nvSpPr>
        <p:spPr>
          <a:xfrm>
            <a:off x="609600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0"/>
          <p:cNvSpPr txBox="1"/>
          <p:nvPr>
            <p:ph idx="11" type="ftr"/>
          </p:nvPr>
        </p:nvSpPr>
        <p:spPr>
          <a:xfrm>
            <a:off x="3560064" y="6583680"/>
            <a:ext cx="548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0"/>
          <p:cNvSpPr txBox="1"/>
          <p:nvPr>
            <p:ph idx="12" type="sldNum"/>
          </p:nvPr>
        </p:nvSpPr>
        <p:spPr>
          <a:xfrm>
            <a:off x="9351264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type="title"/>
          </p:nvPr>
        </p:nvSpPr>
        <p:spPr>
          <a:xfrm>
            <a:off x="963168" y="3438145"/>
            <a:ext cx="10314432" cy="1352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2706624" y="1929384"/>
            <a:ext cx="855878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1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" name="Google Shape;44;p31"/>
          <p:cNvSpPr/>
          <p:nvPr/>
        </p:nvSpPr>
        <p:spPr>
          <a:xfrm>
            <a:off x="1011936" y="3099816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31"/>
          <p:cNvSpPr/>
          <p:nvPr/>
        </p:nvSpPr>
        <p:spPr>
          <a:xfrm>
            <a:off x="1621536" y="3099816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31"/>
          <p:cNvSpPr/>
          <p:nvPr/>
        </p:nvSpPr>
        <p:spPr>
          <a:xfrm>
            <a:off x="2231136" y="3099816"/>
            <a:ext cx="377952" cy="283464"/>
          </a:xfrm>
          <a:prstGeom prst="ellipse">
            <a:avLst/>
          </a:prstGeom>
          <a:noFill/>
          <a:ln cap="flat" cmpd="sng" w="57150">
            <a:solidFill>
              <a:schemeClr val="accent6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2133600" y="10972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609600" y="1527048"/>
            <a:ext cx="109728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" name="Google Shape;53;p32"/>
          <p:cNvSpPr/>
          <p:nvPr/>
        </p:nvSpPr>
        <p:spPr>
          <a:xfrm>
            <a:off x="4023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4" name="Google Shape;54;p32"/>
          <p:cNvSpPr/>
          <p:nvPr/>
        </p:nvSpPr>
        <p:spPr>
          <a:xfrm>
            <a:off x="10119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5" name="Google Shape;55;p32"/>
          <p:cNvSpPr/>
          <p:nvPr/>
        </p:nvSpPr>
        <p:spPr>
          <a:xfrm>
            <a:off x="16215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6" name="Google Shape;56;p32"/>
          <p:cNvSpPr/>
          <p:nvPr/>
        </p:nvSpPr>
        <p:spPr>
          <a:xfrm>
            <a:off x="101803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" name="Google Shape;57;p32"/>
          <p:cNvSpPr/>
          <p:nvPr/>
        </p:nvSpPr>
        <p:spPr>
          <a:xfrm>
            <a:off x="107899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8" name="Google Shape;58;p32"/>
          <p:cNvSpPr/>
          <p:nvPr/>
        </p:nvSpPr>
        <p:spPr>
          <a:xfrm>
            <a:off x="113995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🞂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🞂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🞂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🞂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3pPr>
            <a:lvl4pPr indent="-331469" lvl="3" marL="18288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4pPr>
            <a:lvl5pPr indent="-331470" lvl="4" marL="22860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6" name="Google Shape;66;p33"/>
          <p:cNvSpPr/>
          <p:nvPr/>
        </p:nvSpPr>
        <p:spPr>
          <a:xfrm>
            <a:off x="4023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7" name="Google Shape;67;p33"/>
          <p:cNvSpPr/>
          <p:nvPr/>
        </p:nvSpPr>
        <p:spPr>
          <a:xfrm>
            <a:off x="10119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8" name="Google Shape;68;p33"/>
          <p:cNvSpPr/>
          <p:nvPr/>
        </p:nvSpPr>
        <p:spPr>
          <a:xfrm>
            <a:off x="16215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" name="Google Shape;69;p33"/>
          <p:cNvSpPr/>
          <p:nvPr/>
        </p:nvSpPr>
        <p:spPr>
          <a:xfrm>
            <a:off x="101803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0" name="Google Shape;70;p33"/>
          <p:cNvSpPr/>
          <p:nvPr/>
        </p:nvSpPr>
        <p:spPr>
          <a:xfrm>
            <a:off x="107899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" name="Google Shape;71;p33"/>
          <p:cNvSpPr/>
          <p:nvPr/>
        </p:nvSpPr>
        <p:spPr>
          <a:xfrm>
            <a:off x="113995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597408" y="1426464"/>
            <a:ext cx="5388864" cy="786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Font typeface="Arial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597408" y="2240280"/>
            <a:ext cx="5401056" cy="3776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🞂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3pPr>
            <a:lvl4pPr indent="-320039" lvl="3" marL="1828800" algn="l">
              <a:spcBef>
                <a:spcPts val="320"/>
              </a:spcBef>
              <a:spcAft>
                <a:spcPts val="0"/>
              </a:spcAft>
              <a:buSzPts val="1440"/>
              <a:buChar char="🞂"/>
              <a:defRPr sz="1600"/>
            </a:lvl4pPr>
            <a:lvl5pPr indent="-320039" lvl="4" marL="2286000" algn="l">
              <a:spcBef>
                <a:spcPts val="320"/>
              </a:spcBef>
              <a:spcAft>
                <a:spcPts val="0"/>
              </a:spcAft>
              <a:buSzPts val="1440"/>
              <a:buChar char="🞂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34"/>
          <p:cNvSpPr txBox="1"/>
          <p:nvPr>
            <p:ph idx="3" type="body"/>
          </p:nvPr>
        </p:nvSpPr>
        <p:spPr>
          <a:xfrm>
            <a:off x="6132576" y="1426464"/>
            <a:ext cx="5388864" cy="786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>
                <a:solidFill>
                  <a:schemeClr val="accent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34"/>
          <p:cNvSpPr txBox="1"/>
          <p:nvPr>
            <p:ph idx="4" type="body"/>
          </p:nvPr>
        </p:nvSpPr>
        <p:spPr>
          <a:xfrm>
            <a:off x="6132576" y="2240280"/>
            <a:ext cx="5401056" cy="3776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🞂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🞂"/>
              <a:defRPr sz="1800"/>
            </a:lvl3pPr>
            <a:lvl4pPr indent="-320039" lvl="3" marL="1828800" algn="l">
              <a:spcBef>
                <a:spcPts val="320"/>
              </a:spcBef>
              <a:spcAft>
                <a:spcPts val="0"/>
              </a:spcAft>
              <a:buSzPts val="1440"/>
              <a:buChar char="🞂"/>
              <a:defRPr sz="1600"/>
            </a:lvl4pPr>
            <a:lvl5pPr indent="-320039" lvl="4" marL="2286000" algn="l">
              <a:spcBef>
                <a:spcPts val="320"/>
              </a:spcBef>
              <a:spcAft>
                <a:spcPts val="0"/>
              </a:spcAft>
              <a:buSzPts val="1440"/>
              <a:buChar char="🞂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0" name="Google Shape;80;p34"/>
          <p:cNvSpPr/>
          <p:nvPr/>
        </p:nvSpPr>
        <p:spPr>
          <a:xfrm>
            <a:off x="4023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1" name="Google Shape;81;p34"/>
          <p:cNvSpPr/>
          <p:nvPr/>
        </p:nvSpPr>
        <p:spPr>
          <a:xfrm>
            <a:off x="10119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2" name="Google Shape;82;p34"/>
          <p:cNvSpPr/>
          <p:nvPr/>
        </p:nvSpPr>
        <p:spPr>
          <a:xfrm>
            <a:off x="107899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3" name="Google Shape;83;p34"/>
          <p:cNvSpPr/>
          <p:nvPr/>
        </p:nvSpPr>
        <p:spPr>
          <a:xfrm>
            <a:off x="113995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4" name="Google Shape;84;p34"/>
          <p:cNvSpPr txBox="1"/>
          <p:nvPr>
            <p:ph type="title"/>
          </p:nvPr>
        </p:nvSpPr>
        <p:spPr>
          <a:xfrm>
            <a:off x="1426464" y="73152"/>
            <a:ext cx="93390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>
            <a:off x="1426464" y="109728"/>
            <a:ext cx="93390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0" name="Google Shape;90;p35"/>
          <p:cNvSpPr/>
          <p:nvPr/>
        </p:nvSpPr>
        <p:spPr>
          <a:xfrm>
            <a:off x="4023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1" name="Google Shape;91;p35"/>
          <p:cNvSpPr/>
          <p:nvPr/>
        </p:nvSpPr>
        <p:spPr>
          <a:xfrm>
            <a:off x="1011936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2" name="Google Shape;92;p35"/>
          <p:cNvSpPr/>
          <p:nvPr/>
        </p:nvSpPr>
        <p:spPr>
          <a:xfrm>
            <a:off x="107899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3" name="Google Shape;93;p35"/>
          <p:cNvSpPr/>
          <p:nvPr/>
        </p:nvSpPr>
        <p:spPr>
          <a:xfrm>
            <a:off x="11399520" y="530352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37"/>
          <p:cNvGrpSpPr/>
          <p:nvPr/>
        </p:nvGrpSpPr>
        <p:grpSpPr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100" name="Google Shape;100;p37"/>
            <p:cNvSpPr/>
            <p:nvPr/>
          </p:nvSpPr>
          <p:spPr>
            <a:xfrm>
              <a:off x="1772575" y="0"/>
              <a:ext cx="1310936" cy="1115627"/>
            </a:xfrm>
            <a:custGeom>
              <a:rect b="b" l="l" r="r" t="t"/>
              <a:pathLst>
                <a:path extrusionOk="0" h="1115627" w="1310936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1" name="Google Shape;101;p37"/>
            <p:cNvSpPr/>
            <p:nvPr/>
          </p:nvSpPr>
          <p:spPr>
            <a:xfrm>
              <a:off x="-5918" y="0"/>
              <a:ext cx="2019775" cy="1452979"/>
            </a:xfrm>
            <a:custGeom>
              <a:rect b="b" l="l" r="r" t="t"/>
              <a:pathLst>
                <a:path extrusionOk="0" h="1452979" w="2019775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>
              <a:off x="-3132" y="895611"/>
              <a:ext cx="2156565" cy="1399784"/>
            </a:xfrm>
            <a:custGeom>
              <a:rect b="b" l="l" r="r" t="t"/>
              <a:pathLst>
                <a:path extrusionOk="0" h="1399784" w="2156565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3" name="Google Shape;103;p37"/>
          <p:cNvSpPr txBox="1"/>
          <p:nvPr>
            <p:ph type="title"/>
          </p:nvPr>
        </p:nvSpPr>
        <p:spPr>
          <a:xfrm>
            <a:off x="4767071" y="411480"/>
            <a:ext cx="686409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rbel"/>
              <a:buNone/>
              <a:defRPr b="1"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>
            <a:off x="4766733" y="1664208"/>
            <a:ext cx="6815667" cy="4700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spcBef>
                <a:spcPts val="640"/>
              </a:spcBef>
              <a:spcAft>
                <a:spcPts val="0"/>
              </a:spcAft>
              <a:buSzPts val="2880"/>
              <a:buChar char="🞂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🞂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🞂"/>
              <a:defRPr sz="24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🞂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5" name="Google Shape;105;p37"/>
          <p:cNvSpPr txBox="1"/>
          <p:nvPr>
            <p:ph idx="2" type="body"/>
          </p:nvPr>
        </p:nvSpPr>
        <p:spPr>
          <a:xfrm>
            <a:off x="853440" y="1664208"/>
            <a:ext cx="3767328" cy="469087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rotWithShape="0" algn="ctr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7"/>
          <p:cNvSpPr txBox="1"/>
          <p:nvPr>
            <p:ph idx="10" type="dt"/>
          </p:nvPr>
        </p:nvSpPr>
        <p:spPr>
          <a:xfrm>
            <a:off x="856343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1" type="ftr"/>
          </p:nvPr>
        </p:nvSpPr>
        <p:spPr>
          <a:xfrm>
            <a:off x="3759200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9" name="Google Shape;109;p37"/>
          <p:cNvSpPr/>
          <p:nvPr/>
        </p:nvSpPr>
        <p:spPr>
          <a:xfrm>
            <a:off x="3011424" y="1161288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0" name="Google Shape;110;p37"/>
          <p:cNvSpPr/>
          <p:nvPr/>
        </p:nvSpPr>
        <p:spPr>
          <a:xfrm>
            <a:off x="3621024" y="1161288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1" name="Google Shape;111;p37"/>
          <p:cNvSpPr/>
          <p:nvPr/>
        </p:nvSpPr>
        <p:spPr>
          <a:xfrm>
            <a:off x="4230624" y="1161288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type="title"/>
          </p:nvPr>
        </p:nvSpPr>
        <p:spPr>
          <a:xfrm>
            <a:off x="1146048" y="502920"/>
            <a:ext cx="10204704" cy="56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rbel"/>
              <a:buNone/>
              <a:defRPr b="1" sz="2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/>
          <p:nvPr>
            <p:ph idx="2" type="pic"/>
          </p:nvPr>
        </p:nvSpPr>
        <p:spPr>
          <a:xfrm>
            <a:off x="1146048" y="1170432"/>
            <a:ext cx="10192512" cy="411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38"/>
          <p:cNvSpPr txBox="1"/>
          <p:nvPr>
            <p:ph idx="1" type="body"/>
          </p:nvPr>
        </p:nvSpPr>
        <p:spPr>
          <a:xfrm>
            <a:off x="1146048" y="5385816"/>
            <a:ext cx="10204704" cy="78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8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9" name="Google Shape;119;p38"/>
          <p:cNvSpPr/>
          <p:nvPr/>
        </p:nvSpPr>
        <p:spPr>
          <a:xfrm>
            <a:off x="621792" y="658368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0" name="Google Shape;120;p38"/>
          <p:cNvSpPr/>
          <p:nvPr/>
        </p:nvSpPr>
        <p:spPr>
          <a:xfrm>
            <a:off x="621792" y="5440680"/>
            <a:ext cx="377952" cy="283464"/>
          </a:xfrm>
          <a:prstGeom prst="ellipse">
            <a:avLst/>
          </a:prstGeom>
          <a:noFill/>
          <a:ln cap="flat" cmpd="sng" w="57150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🞂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🞂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160"/>
              <a:buFont typeface="Noto Sans Symbols"/>
              <a:buChar char="🞂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29"/>
          <p:cNvSpPr/>
          <p:nvPr/>
        </p:nvSpPr>
        <p:spPr>
          <a:xfrm>
            <a:off x="-1" y="6229431"/>
            <a:ext cx="1822764" cy="209846"/>
          </a:xfrm>
          <a:custGeom>
            <a:rect b="b" l="l" r="r" t="t"/>
            <a:pathLst>
              <a:path extrusionOk="0" h="209846" w="1367073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" name="Google Shape;13;p29"/>
          <p:cNvSpPr/>
          <p:nvPr/>
        </p:nvSpPr>
        <p:spPr>
          <a:xfrm>
            <a:off x="749" y="6469524"/>
            <a:ext cx="1451972" cy="388477"/>
          </a:xfrm>
          <a:custGeom>
            <a:rect b="b" l="l" r="r" t="t"/>
            <a:pathLst>
              <a:path extrusionOk="0" h="388477" w="1088979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" name="Google Shape;14;p29"/>
          <p:cNvSpPr/>
          <p:nvPr/>
        </p:nvSpPr>
        <p:spPr>
          <a:xfrm>
            <a:off x="668880" y="6389202"/>
            <a:ext cx="6048469" cy="160684"/>
          </a:xfrm>
          <a:custGeom>
            <a:rect b="b" l="l" r="r" t="t"/>
            <a:pathLst>
              <a:path extrusionOk="0" h="369387" w="4536352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" name="Google Shape;15;p29"/>
          <p:cNvSpPr/>
          <p:nvPr/>
        </p:nvSpPr>
        <p:spPr>
          <a:xfrm>
            <a:off x="1411361" y="6550388"/>
            <a:ext cx="9519352" cy="318498"/>
          </a:xfrm>
          <a:custGeom>
            <a:rect b="b" l="l" r="r" t="t"/>
            <a:pathLst>
              <a:path extrusionOk="0" h="340372" w="4562315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" name="Google Shape;16;p29"/>
          <p:cNvSpPr/>
          <p:nvPr/>
        </p:nvSpPr>
        <p:spPr>
          <a:xfrm>
            <a:off x="6673851" y="6324681"/>
            <a:ext cx="1569095" cy="200026"/>
          </a:xfrm>
          <a:custGeom>
            <a:rect b="b" l="l" r="r" t="t"/>
            <a:pathLst>
              <a:path extrusionOk="0" h="323214" w="4670581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29"/>
          <p:cNvSpPr/>
          <p:nvPr/>
        </p:nvSpPr>
        <p:spPr>
          <a:xfrm>
            <a:off x="8224171" y="6353256"/>
            <a:ext cx="3290141" cy="166689"/>
          </a:xfrm>
          <a:custGeom>
            <a:rect b="b" l="l" r="r" t="t"/>
            <a:pathLst>
              <a:path extrusionOk="0" h="269345" w="5289574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29"/>
          <p:cNvSpPr/>
          <p:nvPr/>
        </p:nvSpPr>
        <p:spPr>
          <a:xfrm>
            <a:off x="11223081" y="6360400"/>
            <a:ext cx="791120" cy="149573"/>
          </a:xfrm>
          <a:custGeom>
            <a:rect b="b" l="l" r="r" t="t"/>
            <a:pathLst>
              <a:path extrusionOk="0" h="241689" w="5883982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" name="Google Shape;19;p29"/>
          <p:cNvSpPr/>
          <p:nvPr/>
        </p:nvSpPr>
        <p:spPr>
          <a:xfrm>
            <a:off x="10883358" y="6362781"/>
            <a:ext cx="1307596" cy="495219"/>
          </a:xfrm>
          <a:custGeom>
            <a:rect b="b" l="l" r="r" t="t"/>
            <a:pathLst>
              <a:path extrusionOk="0" h="368609" w="9725290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97536" y="6583680"/>
            <a:ext cx="284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3560064" y="6583680"/>
            <a:ext cx="670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11070336" y="6583680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902208" y="2123087"/>
            <a:ext cx="103632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TermProject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902208" y="3904488"/>
            <a:ext cx="8583168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8조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SzPct val="90000"/>
              <a:buNone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서진욱, 이승민, 하연지, 하태훈</a:t>
            </a:r>
            <a:endParaRPr/>
          </a:p>
        </p:txBody>
      </p:sp>
      <p:sp>
        <p:nvSpPr>
          <p:cNvPr id="151" name="Google Shape;151;p1"/>
          <p:cNvSpPr txBox="1"/>
          <p:nvPr/>
        </p:nvSpPr>
        <p:spPr>
          <a:xfrm>
            <a:off x="902208" y="1907628"/>
            <a:ext cx="3527903" cy="455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임베디드시스템 설계 및 실험</a:t>
            </a:r>
            <a:endParaRPr/>
          </a:p>
        </p:txBody>
      </p:sp>
      <p:sp>
        <p:nvSpPr>
          <p:cNvPr id="152" name="Google Shape;152;p1"/>
          <p:cNvSpPr txBox="1"/>
          <p:nvPr/>
        </p:nvSpPr>
        <p:spPr>
          <a:xfrm>
            <a:off x="902208" y="3131820"/>
            <a:ext cx="8583168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Bluetooth 통신을 활용한 도어락 시스템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부품 별 설정(서보 모터)</a:t>
            </a:r>
            <a:endParaRPr/>
          </a:p>
        </p:txBody>
      </p:sp>
      <p:sp>
        <p:nvSpPr>
          <p:cNvPr id="223" name="Google Shape;223;p16"/>
          <p:cNvSpPr txBox="1"/>
          <p:nvPr>
            <p:ph idx="2" type="body"/>
          </p:nvPr>
        </p:nvSpPr>
        <p:spPr>
          <a:xfrm>
            <a:off x="5521535" y="1600201"/>
            <a:ext cx="63067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서보 모터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문 열림 및 닫힘을 위한 고리 역할 수행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PB0사용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대체 기능의 출력을 푸시-풀로 제어</a:t>
            </a:r>
            <a:br>
              <a:rPr lang="ko-KR">
                <a:latin typeface="Corbel"/>
                <a:ea typeface="Corbel"/>
                <a:cs typeface="Corbel"/>
                <a:sym typeface="Corbel"/>
              </a:rPr>
            </a:br>
            <a:r>
              <a:rPr lang="ko-KR">
                <a:latin typeface="Corbel"/>
                <a:ea typeface="Corbel"/>
                <a:cs typeface="Corbel"/>
                <a:sym typeface="Corbel"/>
              </a:rPr>
              <a:t>(AF_PP)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PWM 사용(PWM_Configure1,2 정의)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TIM2, TIM3 사용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상황에 맞는 함수(openDoor, closeDoor) 정의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각 상황별 pulse</a:t>
            </a:r>
            <a:endParaRPr/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잠김 : 500(각도 : 0º)</a:t>
            </a:r>
            <a:endParaRPr/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열림 : 2300(각도 : 180º)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32" y="928992"/>
            <a:ext cx="4626537" cy="14892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573" y="2418273"/>
            <a:ext cx="4277454" cy="45694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부품 별 설정(버튼)</a:t>
            </a:r>
            <a:endParaRPr/>
          </a:p>
        </p:txBody>
      </p:sp>
      <p:sp>
        <p:nvSpPr>
          <p:cNvPr id="231" name="Google Shape;231;p17"/>
          <p:cNvSpPr txBox="1"/>
          <p:nvPr>
            <p:ph idx="2" type="body"/>
          </p:nvPr>
        </p:nvSpPr>
        <p:spPr>
          <a:xfrm>
            <a:off x="5894961" y="1600201"/>
            <a:ext cx="593328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Button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내부에서 open 및 close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PC4 사용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입력으로 설정, 내부적으로 풀업 저항을 사용(IPU)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해당 신호를 바탕으로 외부 인터럽트를 바탕으로, 보드에 인터럽트를 발생시키는 함수 구현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EXTI4_IRQHandler()</a:t>
            </a:r>
            <a:endParaRPr/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잠김(pulse = 500(0º))일 경우, Open</a:t>
            </a:r>
            <a:endParaRPr/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열림(pulse = 2300(180º))일 경우, Close</a:t>
            </a:r>
            <a:endParaRPr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2" name="Google Shape;2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725" y="3171224"/>
            <a:ext cx="5072876" cy="3135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00" y="1154650"/>
            <a:ext cx="5375201" cy="18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부품별 설정(피에조 부저)</a:t>
            </a:r>
            <a:endParaRPr/>
          </a:p>
        </p:txBody>
      </p:sp>
      <p:sp>
        <p:nvSpPr>
          <p:cNvPr id="239" name="Google Shape;239;p18"/>
          <p:cNvSpPr txBox="1"/>
          <p:nvPr>
            <p:ph idx="2" type="body"/>
          </p:nvPr>
        </p:nvSpPr>
        <p:spPr>
          <a:xfrm>
            <a:off x="5476673" y="1600201"/>
            <a:ext cx="635157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Piezo Buzzer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문이 열리고, 닫힐 때 동작음을 출력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PA3에 정의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Define 형태로 PIN, PORT 정의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Beep() 함수 정의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Delay함수를 활용하여, </a:t>
            </a:r>
            <a:br>
              <a:rPr lang="ko-KR">
                <a:latin typeface="Corbel"/>
                <a:ea typeface="Corbel"/>
                <a:cs typeface="Corbel"/>
                <a:sym typeface="Corbel"/>
              </a:rPr>
            </a:br>
            <a:r>
              <a:rPr lang="ko-KR">
                <a:latin typeface="Corbel"/>
                <a:ea typeface="Corbel"/>
                <a:cs typeface="Corbel"/>
                <a:sym typeface="Corbel"/>
              </a:rPr>
              <a:t>소리가 짧게 한번 출력하도록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GPIO_ResetBits, GPIO_SetBits 활용 </a:t>
            </a:r>
            <a:endParaRPr/>
          </a:p>
        </p:txBody>
      </p:sp>
      <p:pic>
        <p:nvPicPr>
          <p:cNvPr id="240" name="Google Shape;2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27" y="3334758"/>
            <a:ext cx="4667234" cy="14419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888" y="1724831"/>
            <a:ext cx="4671173" cy="15904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부품별 설정(TIM4_IRQHandler)</a:t>
            </a:r>
            <a:endParaRPr/>
          </a:p>
        </p:txBody>
      </p:sp>
      <p:sp>
        <p:nvSpPr>
          <p:cNvPr id="247" name="Google Shape;247;p20"/>
          <p:cNvSpPr txBox="1"/>
          <p:nvPr>
            <p:ph idx="2" type="body"/>
          </p:nvPr>
        </p:nvSpPr>
        <p:spPr>
          <a:xfrm>
            <a:off x="5585195" y="1216152"/>
            <a:ext cx="6351576" cy="5049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TIM4_IRQHandler()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TIM4의 업데이트 인터럽트 처리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적외선 센서, 마그네틱 센서, 블루투스 연결 여부(bluetoothUser)에 대한 입력들을 받아와 변수들을 업데이트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적외선(motion)</a:t>
            </a:r>
            <a:endParaRPr/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사람 O : true, 사람 X : false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마그네틱 센서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문이 열린 경우(cur : open(true))</a:t>
            </a:r>
            <a:endParaRPr/>
          </a:p>
          <a:p>
            <a:pPr indent="-228600" lvl="4" marL="20574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prevDoorClosed = curDoorClosed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4" marL="20574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curDoorClosed = false(문이 열림)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블루투스 연결(bluetoothUser)</a:t>
            </a:r>
            <a:endParaRPr/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연결 O : true, 연결 X : false</a:t>
            </a:r>
            <a:endParaRPr/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8" y="1076366"/>
            <a:ext cx="5437557" cy="55736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1999487" y="73152"/>
            <a:ext cx="8208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orbel"/>
              <a:buNone/>
            </a:pPr>
            <a:r>
              <a:rPr lang="ko-KR" sz="3559">
                <a:latin typeface="Corbel"/>
                <a:ea typeface="Corbel"/>
                <a:cs typeface="Corbel"/>
                <a:sym typeface="Corbel"/>
              </a:rPr>
              <a:t>동작별 구현 내용(openDoor</a:t>
            </a:r>
            <a:r>
              <a:rPr lang="ko-KR" sz="3559"/>
              <a:t>,closeDoor</a:t>
            </a:r>
            <a:r>
              <a:rPr lang="ko-KR" sz="3559">
                <a:latin typeface="Corbel"/>
                <a:ea typeface="Corbel"/>
                <a:cs typeface="Corbel"/>
                <a:sym typeface="Corbel"/>
              </a:rPr>
              <a:t>)</a:t>
            </a:r>
            <a:endParaRPr sz="3559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21"/>
          <p:cNvSpPr txBox="1"/>
          <p:nvPr>
            <p:ph idx="2" type="body"/>
          </p:nvPr>
        </p:nvSpPr>
        <p:spPr>
          <a:xfrm>
            <a:off x="5377775" y="1164650"/>
            <a:ext cx="62358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94894" lvl="0" marL="342900" rtl="0" algn="l">
              <a:spcBef>
                <a:spcPts val="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openDoor()</a:t>
            </a:r>
            <a:endParaRPr/>
          </a:p>
          <a:p>
            <a:pPr indent="-244602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닫혀있던 문을 열어주는 함수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44602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Pulse = 2300(각도 : 180º)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194310" lvl="2" marL="1143000" rtl="0" algn="l">
              <a:spcBef>
                <a:spcPts val="40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서보 모터 회전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44602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isOpen(문이 열려 있는 내용 저장 변수)</a:t>
            </a:r>
            <a:endParaRPr/>
          </a:p>
          <a:p>
            <a:pPr indent="-194310" lvl="2" marL="1143000" rtl="0" algn="l">
              <a:spcBef>
                <a:spcPts val="40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True(열려있음)로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44602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문을 열면서, 피에조 부저를 통하여 소리 1번 출력(beep())</a:t>
            </a:r>
            <a:endParaRPr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  <p:pic>
        <p:nvPicPr>
          <p:cNvPr id="255" name="Google Shape;2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11" y="1295678"/>
            <a:ext cx="5018446" cy="22207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595" y="3647460"/>
            <a:ext cx="5181736" cy="23568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21"/>
          <p:cNvSpPr txBox="1"/>
          <p:nvPr>
            <p:ph idx="2" type="body"/>
          </p:nvPr>
        </p:nvSpPr>
        <p:spPr>
          <a:xfrm>
            <a:off x="5377775" y="3647462"/>
            <a:ext cx="62358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94894" lvl="0" marL="342900" rtl="0" algn="l">
              <a:spcBef>
                <a:spcPts val="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closeDoor()</a:t>
            </a:r>
            <a:endParaRPr/>
          </a:p>
          <a:p>
            <a:pPr indent="-244602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열려있던 문을 열어주는 함수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44602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Pulse = 500(각도 : 0º)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194310" lvl="2" marL="1143000" rtl="0" algn="l">
              <a:spcBef>
                <a:spcPts val="40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서보 모터 회전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44602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isOpen(문이 열려 있는 내용 저장 변수)</a:t>
            </a:r>
            <a:endParaRPr/>
          </a:p>
          <a:p>
            <a:pPr indent="-194310" lvl="2" marL="1143000" rtl="0" algn="l">
              <a:spcBef>
                <a:spcPts val="40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False(닫혀있음)로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44602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문을 열면서, 피에조 부저를 통하여 소리 2번 출력(beep())</a:t>
            </a:r>
            <a:endParaRPr/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1999487" y="73152"/>
            <a:ext cx="820838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동작별 구현 내용(changePW)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3" name="Google Shape;263;p23"/>
          <p:cNvSpPr txBox="1"/>
          <p:nvPr>
            <p:ph idx="2" type="body"/>
          </p:nvPr>
        </p:nvSpPr>
        <p:spPr>
          <a:xfrm>
            <a:off x="5346456" y="1216152"/>
            <a:ext cx="6235943" cy="491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changePW()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문이 열려 있을 때, 기존 비밀번호를 변경해주기 위해 구현한 함수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접근을 위하여 열려있는 상태에서 #버튼 입력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기존 입력(keypad_input) 재초기화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getKeyPressed()를 통하여, 변경할 비밀번호 4자리 입력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입력 후 *를 입력하여 변경 완료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변경 이후 keypad_input은 초기화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974" y="1216152"/>
            <a:ext cx="3613119" cy="47547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1999487" y="73152"/>
            <a:ext cx="820838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전체 동작(main 함수)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0" name="Google Shape;270;p24"/>
          <p:cNvSpPr txBox="1"/>
          <p:nvPr>
            <p:ph idx="2" type="body"/>
          </p:nvPr>
        </p:nvSpPr>
        <p:spPr>
          <a:xfrm>
            <a:off x="5327050" y="1216150"/>
            <a:ext cx="6255300" cy="2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247" lvl="0" marL="342900" rtl="0" algn="l">
              <a:spcBef>
                <a:spcPts val="0"/>
              </a:spcBef>
              <a:spcAft>
                <a:spcPts val="0"/>
              </a:spcAft>
              <a:buSzPct val="90403"/>
              <a:buChar char="🞂"/>
            </a:pPr>
            <a:r>
              <a:rPr lang="ko-KR" sz="2917">
                <a:latin typeface="Corbel"/>
                <a:ea typeface="Corbel"/>
                <a:cs typeface="Corbel"/>
                <a:sym typeface="Corbel"/>
              </a:rPr>
              <a:t>Main 함수(1)</a:t>
            </a:r>
            <a:endParaRPr sz="2917"/>
          </a:p>
          <a:p>
            <a:pPr indent="-271526" lvl="1" marL="742950" rtl="0" algn="l">
              <a:spcBef>
                <a:spcPts val="480"/>
              </a:spcBef>
              <a:spcAft>
                <a:spcPts val="0"/>
              </a:spcAft>
              <a:buSzPct val="90467"/>
              <a:buChar char="🞂"/>
            </a:pPr>
            <a:r>
              <a:rPr lang="ko-KR" sz="2517">
                <a:latin typeface="Corbel"/>
                <a:ea typeface="Corbel"/>
                <a:cs typeface="Corbel"/>
                <a:sym typeface="Corbel"/>
              </a:rPr>
              <a:t>앞서 while문 실행전 SystemInit(), RCC_Configure()등의 기본 Init, Configure 함수 정의</a:t>
            </a:r>
            <a:endParaRPr sz="2517">
              <a:latin typeface="Corbel"/>
              <a:ea typeface="Corbel"/>
              <a:cs typeface="Corbel"/>
              <a:sym typeface="Corbel"/>
            </a:endParaRPr>
          </a:p>
          <a:p>
            <a:pPr indent="-271526" lvl="1" marL="742950" rtl="0" algn="l">
              <a:spcBef>
                <a:spcPts val="480"/>
              </a:spcBef>
              <a:spcAft>
                <a:spcPts val="0"/>
              </a:spcAft>
              <a:buSzPct val="90467"/>
              <a:buChar char="🞂"/>
            </a:pPr>
            <a:r>
              <a:rPr lang="ko-KR" sz="2517">
                <a:latin typeface="Corbel"/>
                <a:ea typeface="Corbel"/>
                <a:cs typeface="Corbel"/>
                <a:sym typeface="Corbel"/>
              </a:rPr>
              <a:t>(curDoorClosed == true &amp;&amp; motion == true)</a:t>
            </a:r>
            <a:endParaRPr sz="2517"/>
          </a:p>
          <a:p>
            <a:pPr indent="-217805" lvl="2" marL="1143000" rtl="0" algn="l">
              <a:spcBef>
                <a:spcPts val="400"/>
              </a:spcBef>
              <a:spcAft>
                <a:spcPts val="0"/>
              </a:spcAft>
              <a:buSzPct val="90555"/>
              <a:buChar char="🞂"/>
            </a:pPr>
            <a:r>
              <a:rPr lang="ko-KR" sz="2117">
                <a:latin typeface="Corbel"/>
                <a:ea typeface="Corbel"/>
                <a:cs typeface="Corbel"/>
                <a:sym typeface="Corbel"/>
              </a:rPr>
              <a:t>문이 닫혀 있고, 문 앞에 사람이 있는 경우</a:t>
            </a:r>
            <a:endParaRPr sz="2117">
              <a:latin typeface="Corbel"/>
              <a:ea typeface="Corbel"/>
              <a:cs typeface="Corbel"/>
              <a:sym typeface="Corbel"/>
            </a:endParaRPr>
          </a:p>
          <a:p>
            <a:pPr indent="-217805" lvl="2" marL="1143000" rtl="0" algn="l">
              <a:spcBef>
                <a:spcPts val="400"/>
              </a:spcBef>
              <a:spcAft>
                <a:spcPts val="0"/>
              </a:spcAft>
              <a:buSzPct val="90555"/>
              <a:buChar char="🞂"/>
            </a:pPr>
            <a:r>
              <a:rPr lang="ko-KR" sz="2117">
                <a:latin typeface="Corbel"/>
                <a:ea typeface="Corbel"/>
                <a:cs typeface="Corbel"/>
                <a:sym typeface="Corbel"/>
              </a:rPr>
              <a:t>Bluetooth에 등록 된 사용자인지 판단</a:t>
            </a:r>
            <a:endParaRPr sz="2117">
              <a:latin typeface="Corbel"/>
              <a:ea typeface="Corbel"/>
              <a:cs typeface="Corbel"/>
              <a:sym typeface="Corbel"/>
            </a:endParaRPr>
          </a:p>
          <a:p>
            <a:pPr indent="-219519" lvl="3" marL="1600200" rtl="0" algn="l">
              <a:spcBef>
                <a:spcPts val="360"/>
              </a:spcBef>
              <a:spcAft>
                <a:spcPts val="0"/>
              </a:spcAft>
              <a:buSzPct val="90613"/>
              <a:buChar char="🞂"/>
            </a:pPr>
            <a:r>
              <a:rPr lang="ko-KR" sz="1917">
                <a:latin typeface="Corbel"/>
                <a:ea typeface="Corbel"/>
                <a:cs typeface="Corbel"/>
                <a:sym typeface="Corbel"/>
              </a:rPr>
              <a:t>등록된 사용자 : 별다른 추가동작 없이 open</a:t>
            </a:r>
            <a:endParaRPr sz="1917"/>
          </a:p>
          <a:p>
            <a:pPr indent="-219519" lvl="3" marL="1600200" rtl="0" algn="l">
              <a:spcBef>
                <a:spcPts val="360"/>
              </a:spcBef>
              <a:spcAft>
                <a:spcPts val="0"/>
              </a:spcAft>
              <a:buSzPct val="90613"/>
              <a:buChar char="🞂"/>
            </a:pPr>
            <a:r>
              <a:rPr lang="ko-KR" sz="1917">
                <a:latin typeface="Corbel"/>
                <a:ea typeface="Corbel"/>
                <a:cs typeface="Corbel"/>
                <a:sym typeface="Corbel"/>
              </a:rPr>
              <a:t>그 외 : 키패드 입력 및 확인 작업 수행</a:t>
            </a:r>
            <a:endParaRPr/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3">
            <a:alphaModFix/>
          </a:blip>
          <a:srcRect b="23031" l="0" r="0" t="0"/>
          <a:stretch/>
        </p:blipFill>
        <p:spPr>
          <a:xfrm>
            <a:off x="386926" y="1063350"/>
            <a:ext cx="4697474" cy="289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4">
            <a:alphaModFix/>
          </a:blip>
          <a:srcRect b="79206" l="0" r="0" t="0"/>
          <a:stretch/>
        </p:blipFill>
        <p:spPr>
          <a:xfrm>
            <a:off x="386925" y="4558825"/>
            <a:ext cx="4963950" cy="813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24"/>
          <p:cNvSpPr txBox="1"/>
          <p:nvPr>
            <p:ph idx="2" type="body"/>
          </p:nvPr>
        </p:nvSpPr>
        <p:spPr>
          <a:xfrm>
            <a:off x="5511350" y="4041075"/>
            <a:ext cx="56988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294894" lvl="0" marL="342900" rtl="0" algn="l">
              <a:spcBef>
                <a:spcPts val="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Main 함수(2)</a:t>
            </a:r>
            <a:endParaRPr/>
          </a:p>
          <a:p>
            <a:pPr indent="-244602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prevDoorClosed == false &amp;&amp; curDoorClosed == true</a:t>
            </a:r>
            <a:endParaRPr/>
          </a:p>
          <a:p>
            <a:pPr indent="-194310" lvl="2" marL="1143000" rtl="0" algn="l">
              <a:spcBef>
                <a:spcPts val="40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전 상황에 대해(prevDoorClosed) 문이 열려 있었지만, 이후에(curDoorClosed) 대하여 문이 닫힌 경우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194310" lvl="2" marL="1143000" rtl="0" algn="l">
              <a:spcBef>
                <a:spcPts val="40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시간 대기 후, 문을 닫는 작업 수행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1999487" y="73152"/>
            <a:ext cx="820838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전체 동작(main 함수)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9" name="Google Shape;279;p26"/>
          <p:cNvSpPr txBox="1"/>
          <p:nvPr>
            <p:ph idx="2" type="body"/>
          </p:nvPr>
        </p:nvSpPr>
        <p:spPr>
          <a:xfrm>
            <a:off x="5883579" y="1216153"/>
            <a:ext cx="5857705" cy="4902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Main 함수(3)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prevDoorClosed == true &amp;&amp; curDoorClosed == true &amp;&amp; isOpen == true</a:t>
            </a:r>
            <a:endParaRPr/>
          </a:p>
          <a:p>
            <a:pPr indent="-228600" lvl="2" marL="1143000" rtl="0" algn="l">
              <a:spcBef>
                <a:spcPts val="34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이전 상황과 현상황 모두 문이 닫혀있는 상황이지만, 문고리(서보모터)가 열려있는 상황일 경우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34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bluetoothUser == false</a:t>
            </a:r>
            <a:endParaRPr/>
          </a:p>
          <a:p>
            <a:pPr indent="-228600" lvl="3" marL="1600200" rtl="0" algn="l">
              <a:spcBef>
                <a:spcPts val="306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블루투스 등록자가 아닌 경우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06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문앞에 사용자가 있더라도 일정 시간 이후 문고리(서보모터)가 자동으로 닫히도록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34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bluetoothUser == true &amp;&amp; motion == false</a:t>
            </a:r>
            <a:endParaRPr/>
          </a:p>
          <a:p>
            <a:pPr indent="-228600" lvl="3" marL="1600200" rtl="0" algn="l">
              <a:spcBef>
                <a:spcPts val="306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블루투스 등록자이지만, 문 앞에 있지 않은 경우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06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문앞에 사용자가 있더라도 일정 시간 이후 문고리(서보모터)가 자동으로 닫히도록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06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블루투스 등록자의 경우, 기본적으로 문 앞에 있으면 문고리가 자동으로 닫히지 않도록 설정되어 있음</a:t>
            </a:r>
            <a:endParaRPr/>
          </a:p>
          <a:p>
            <a:pPr indent="-206883" lvl="0" marL="342900" rtl="0" algn="l">
              <a:spcBef>
                <a:spcPts val="476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  <p:pic>
        <p:nvPicPr>
          <p:cNvPr id="280" name="Google Shape;280;p26"/>
          <p:cNvPicPr preferRelativeResize="0"/>
          <p:nvPr/>
        </p:nvPicPr>
        <p:blipFill rotWithShape="1">
          <a:blip r:embed="rId3">
            <a:alphaModFix/>
          </a:blip>
          <a:srcRect b="0" l="0" r="0" t="22285"/>
          <a:stretch/>
        </p:blipFill>
        <p:spPr>
          <a:xfrm>
            <a:off x="184759" y="2146729"/>
            <a:ext cx="5698820" cy="30413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1999487" y="73152"/>
            <a:ext cx="820838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전체 동작(main 함수)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6" name="Google Shape;286;p27"/>
          <p:cNvSpPr txBox="1"/>
          <p:nvPr>
            <p:ph idx="2" type="body"/>
          </p:nvPr>
        </p:nvSpPr>
        <p:spPr>
          <a:xfrm>
            <a:off x="5327048" y="1877437"/>
            <a:ext cx="6255352" cy="4248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Main 함수(4)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curDoorClosed == false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현재 문이 열려있는 경우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문이 열려 있을 때, # 버튼을 누를 경우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비밀번호 변경(changePW) 수행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※ 동작 확인을 위한 LCD_ShowString 함수 추가 사용(제거 가능)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7" name="Google Shape;2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28" y="2378690"/>
            <a:ext cx="4972152" cy="20376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초기 구성 흐름도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618" y="1216152"/>
            <a:ext cx="10096764" cy="49531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1999488" y="2"/>
            <a:ext cx="819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흐름 및 동작 시나리오</a:t>
            </a:r>
            <a:endParaRPr/>
          </a:p>
        </p:txBody>
      </p:sp>
      <p:sp>
        <p:nvSpPr>
          <p:cNvPr id="166" name="Google Shape;166;p6"/>
          <p:cNvSpPr txBox="1"/>
          <p:nvPr>
            <p:ph idx="2" type="body"/>
          </p:nvPr>
        </p:nvSpPr>
        <p:spPr>
          <a:xfrm>
            <a:off x="5122600" y="1015674"/>
            <a:ext cx="66060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1. 기본 - 활성화 &amp; 비활성화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65176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기본 : 문 닫힌 상태, 도어락 비활성화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65176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적외선 센서 감지에 따른 활성화 여부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11455" lvl="2" marL="1143000" rtl="0" algn="l">
              <a:spcBef>
                <a:spcPts val="40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일정 거리내에 사용자가 들어올 경우,</a:t>
            </a:r>
            <a:br>
              <a:rPr lang="ko-KR">
                <a:latin typeface="Corbel"/>
                <a:ea typeface="Corbel"/>
                <a:cs typeface="Corbel"/>
                <a:sym typeface="Corbel"/>
              </a:rPr>
            </a:br>
            <a:r>
              <a:rPr lang="ko-KR">
                <a:latin typeface="Corbel"/>
                <a:ea typeface="Corbel"/>
                <a:cs typeface="Corbel"/>
                <a:sym typeface="Corbel"/>
              </a:rPr>
              <a:t>도어락 활성화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11455" lvl="2" marL="1143000" rtl="0" algn="l">
              <a:spcBef>
                <a:spcPts val="40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일정 거리를 벗어날 경우,</a:t>
            </a:r>
            <a:br>
              <a:rPr lang="ko-KR">
                <a:latin typeface="Corbel"/>
                <a:ea typeface="Corbel"/>
                <a:cs typeface="Corbel"/>
                <a:sym typeface="Corbel"/>
              </a:rPr>
            </a:br>
            <a:r>
              <a:rPr lang="ko-KR">
                <a:latin typeface="Corbel"/>
                <a:ea typeface="Corbel"/>
                <a:cs typeface="Corbel"/>
                <a:sym typeface="Corbel"/>
              </a:rPr>
              <a:t>도어락 비활성화</a:t>
            </a:r>
            <a:endParaRPr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000" y="1015663"/>
            <a:ext cx="3088550" cy="2322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550" y="3994701"/>
            <a:ext cx="3925445" cy="17913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6"/>
          <p:cNvSpPr txBox="1"/>
          <p:nvPr>
            <p:ph idx="2" type="body"/>
          </p:nvPr>
        </p:nvSpPr>
        <p:spPr>
          <a:xfrm>
            <a:off x="5331350" y="3634075"/>
            <a:ext cx="64563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2. 블루투스 등록 사용자 판단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54889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사용자 O</a:t>
            </a:r>
            <a:endParaRPr/>
          </a:p>
          <a:p>
            <a:pPr indent="-202882" lvl="2" marL="1143000" rtl="0" algn="l">
              <a:spcBef>
                <a:spcPts val="40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거리 파악 후, 센서 범위 내에 존재할 경우,</a:t>
            </a:r>
            <a:br>
              <a:rPr lang="ko-KR">
                <a:latin typeface="Corbel"/>
                <a:ea typeface="Corbel"/>
                <a:cs typeface="Corbel"/>
                <a:sym typeface="Corbel"/>
              </a:rPr>
            </a:br>
            <a:r>
              <a:rPr lang="ko-KR">
                <a:latin typeface="Corbel"/>
                <a:ea typeface="Corbel"/>
                <a:cs typeface="Corbel"/>
                <a:sym typeface="Corbel"/>
              </a:rPr>
              <a:t>잠금 해제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54889" lvl="1" marL="742950" rtl="0" algn="l">
              <a:spcBef>
                <a:spcPts val="48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사용자 X</a:t>
            </a:r>
            <a:endParaRPr/>
          </a:p>
          <a:p>
            <a:pPr indent="-202882" lvl="2" marL="1143000" rtl="0" algn="l">
              <a:spcBef>
                <a:spcPts val="40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키패드 입력 활성화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02882" lvl="2" marL="1143000" rtl="0" algn="l">
              <a:spcBef>
                <a:spcPts val="400"/>
              </a:spcBef>
              <a:spcAft>
                <a:spcPts val="0"/>
              </a:spcAft>
              <a:buSzPct val="900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4자리의 비밀번호 입력 유도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흐름 및 동작 시나리오</a:t>
            </a:r>
            <a:endParaRPr/>
          </a:p>
        </p:txBody>
      </p:sp>
      <p:sp>
        <p:nvSpPr>
          <p:cNvPr id="176" name="Google Shape;176;p8"/>
          <p:cNvSpPr txBox="1"/>
          <p:nvPr>
            <p:ph idx="2" type="body"/>
          </p:nvPr>
        </p:nvSpPr>
        <p:spPr>
          <a:xfrm>
            <a:off x="6673362" y="1589599"/>
            <a:ext cx="540140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3. 블루투스 등록 사용자가 아닌 경우에 대한, 비밀번호 입력 및 확인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4자리 비밀번호 입력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0~9 범위의 번호를 입력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입력완료 후 사전에 정의한 비밀번호와 비교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올바른 입력 : 문 열림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틀린 입력 : 입력값 초기화 및 </a:t>
            </a:r>
            <a:br>
              <a:rPr lang="ko-KR">
                <a:latin typeface="Corbel"/>
                <a:ea typeface="Corbel"/>
                <a:cs typeface="Corbel"/>
                <a:sym typeface="Corbel"/>
              </a:rPr>
            </a:br>
            <a:r>
              <a:rPr lang="ko-KR">
                <a:latin typeface="Corbel"/>
                <a:ea typeface="Corbel"/>
                <a:cs typeface="Corbel"/>
                <a:sym typeface="Corbel"/>
              </a:rPr>
              <a:t>		 재입력</a:t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00" y="2535275"/>
            <a:ext cx="6277024" cy="263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부품 별 설정(Keypad)</a:t>
            </a:r>
            <a:endParaRPr/>
          </a:p>
        </p:txBody>
      </p:sp>
      <p:sp>
        <p:nvSpPr>
          <p:cNvPr id="183" name="Google Shape;183;p11"/>
          <p:cNvSpPr txBox="1"/>
          <p:nvPr>
            <p:ph idx="2" type="body"/>
          </p:nvPr>
        </p:nvSpPr>
        <p:spPr>
          <a:xfrm>
            <a:off x="6576310" y="1600201"/>
            <a:ext cx="525193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Keypad(</a:t>
            </a:r>
            <a:r>
              <a:rPr lang="ko-KR"/>
              <a:t>NT-804AN-BW)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0~9 및 *, # 입력 패드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Row(1~4 순서)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PA1, PA2, PA11, PA4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Col(1~3 순서)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PA5, PA6, PA7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GPIO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Row : 입력 모드(IPU)로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Col : Open-Drain(Out_OD)로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57" y="2511854"/>
            <a:ext cx="6411853" cy="18342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부품 별 설정(Keypad)</a:t>
            </a:r>
            <a:endParaRPr/>
          </a:p>
        </p:txBody>
      </p:sp>
      <p:sp>
        <p:nvSpPr>
          <p:cNvPr id="190" name="Google Shape;190;p12"/>
          <p:cNvSpPr txBox="1"/>
          <p:nvPr>
            <p:ph idx="2" type="body"/>
          </p:nvPr>
        </p:nvSpPr>
        <p:spPr>
          <a:xfrm>
            <a:off x="4625258" y="1483469"/>
            <a:ext cx="689576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Keypad(</a:t>
            </a:r>
            <a:r>
              <a:rPr lang="ko-KR"/>
              <a:t>NT-804AN-BW)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동작 : getKeyPressed() 구현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키패드에서 숫자 입력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입력된 값 하나를 value라는 변수에 저장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각 row별 resetbits 지정 후 특정 버튼에 해당하는 col에 맞도록 값 지정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Value에 저장된 값을 keypad_input 배열에 저장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총 4자리 저장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Char 형태로 저장하므로, 아스키 코드에 대응되는 값으로 저장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978" y="1167512"/>
            <a:ext cx="3595405" cy="29135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979" y="4081802"/>
            <a:ext cx="3595404" cy="23818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부품 별 설정(Bluetooth)</a:t>
            </a:r>
            <a:endParaRPr/>
          </a:p>
        </p:txBody>
      </p:sp>
      <p:sp>
        <p:nvSpPr>
          <p:cNvPr id="198" name="Google Shape;198;p13"/>
          <p:cNvSpPr txBox="1"/>
          <p:nvPr>
            <p:ph idx="2" type="body"/>
          </p:nvPr>
        </p:nvSpPr>
        <p:spPr>
          <a:xfrm>
            <a:off x="4625258" y="1483469"/>
            <a:ext cx="689576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Bluetooth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기본적인 동작 방식은 이전 수업 때 진행한 내용과 비슷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USART1_Init, USART2_Init, GPIO 설정 동일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TX : PD5, RX : PD6, CONNECT CHECK : PD4</a:t>
            </a:r>
            <a:endParaRPr/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CONFIG SELECT : 3v3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isConnect 정의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블루투스 기기(스마트폰)가 보드와 연결되었는 지 확인하기 위한 정의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3" marL="1600200" rtl="0" algn="l">
              <a:spcBef>
                <a:spcPts val="360"/>
              </a:spcBef>
              <a:spcAft>
                <a:spcPts val="0"/>
              </a:spcAft>
              <a:buSzPts val="16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TIM4 Interrupt 사용위한 Interrupt 정의</a:t>
            </a:r>
            <a:br>
              <a:rPr lang="ko-KR">
                <a:latin typeface="Corbel"/>
                <a:ea typeface="Corbel"/>
                <a:cs typeface="Corbel"/>
                <a:sym typeface="Corbel"/>
              </a:rPr>
            </a:br>
            <a:r>
              <a:rPr lang="ko-KR">
                <a:latin typeface="Corbel"/>
                <a:ea typeface="Corbel"/>
                <a:cs typeface="Corbel"/>
                <a:sym typeface="Corbel"/>
              </a:rPr>
              <a:t>(이후, TIM4_IRQHandler() 내용에서 확인)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979" y="2504873"/>
            <a:ext cx="3701240" cy="1001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979" y="3506385"/>
            <a:ext cx="3701240" cy="10204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ko-KR"/>
              <a:t>부품 별 설정</a:t>
            </a:r>
            <a:br>
              <a:rPr lang="ko-KR"/>
            </a:br>
            <a:r>
              <a:rPr lang="ko-KR"/>
              <a:t>(적외선 거리 감지 센서)</a:t>
            </a:r>
            <a:endParaRPr/>
          </a:p>
        </p:txBody>
      </p:sp>
      <p:sp>
        <p:nvSpPr>
          <p:cNvPr id="206" name="Google Shape;206;p14"/>
          <p:cNvSpPr txBox="1"/>
          <p:nvPr>
            <p:ph idx="2" type="body"/>
          </p:nvPr>
        </p:nvSpPr>
        <p:spPr>
          <a:xfrm>
            <a:off x="6096000" y="1641197"/>
            <a:ext cx="5732248" cy="4246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적외선 거리 감지 센서 [MD0052]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PD2 사용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입력으로 설정, 내부적으로 풀업 저항을 사용(IPU)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TIM4을 사용한 Human_Configure 정의하여 Timer 설정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해당 신호를 바탕으로 외부 인터럽트를 바탕으로, 보드에 인터럽트를 발생시키는 함수 구현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EXTI_Configure()</a:t>
            </a:r>
            <a:endParaRPr/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854" y="1363803"/>
            <a:ext cx="4914898" cy="17568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855" y="3120648"/>
            <a:ext cx="4914898" cy="17794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854" y="4900088"/>
            <a:ext cx="4914898" cy="19758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1999488" y="73152"/>
            <a:ext cx="8193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ko-KR"/>
              <a:t>부품 별 설정(마그네틱 센서)</a:t>
            </a:r>
            <a:endParaRPr/>
          </a:p>
        </p:txBody>
      </p:sp>
      <p:sp>
        <p:nvSpPr>
          <p:cNvPr id="215" name="Google Shape;215;p15"/>
          <p:cNvSpPr txBox="1"/>
          <p:nvPr>
            <p:ph idx="2" type="body"/>
          </p:nvPr>
        </p:nvSpPr>
        <p:spPr>
          <a:xfrm>
            <a:off x="6021421" y="1600201"/>
            <a:ext cx="580682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4901" lvl="0" marL="342900" rtl="0" algn="l">
              <a:spcBef>
                <a:spcPts val="0"/>
              </a:spcBef>
              <a:spcAft>
                <a:spcPts val="0"/>
              </a:spcAft>
              <a:buSzPts val="252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마그네틱 센서 </a:t>
            </a:r>
            <a:br>
              <a:rPr lang="ko-KR">
                <a:latin typeface="Corbel"/>
                <a:ea typeface="Corbel"/>
                <a:cs typeface="Corbel"/>
                <a:sym typeface="Corbel"/>
              </a:rPr>
            </a:br>
            <a:r>
              <a:rPr lang="ko-KR">
                <a:latin typeface="Corbel"/>
                <a:ea typeface="Corbel"/>
                <a:cs typeface="Corbel"/>
                <a:sym typeface="Corbel"/>
              </a:rPr>
              <a:t>[</a:t>
            </a:r>
            <a:r>
              <a:rPr lang="ko-KR"/>
              <a:t>US1881LUA-AAA-000-BU</a:t>
            </a:r>
            <a:r>
              <a:rPr lang="ko-KR"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  <a:p>
            <a:pPr indent="-296036" lvl="1" marL="742950" rtl="0" algn="l">
              <a:spcBef>
                <a:spcPts val="444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문 열림 및 닫힘 감지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96036" lvl="1" marL="742950" rtl="0" algn="l">
              <a:spcBef>
                <a:spcPts val="444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PB1 사용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96036" lvl="1" marL="742950" rtl="0" algn="l">
              <a:spcBef>
                <a:spcPts val="444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입력으로 설정, 내부적으로 풀업 저항을 사용(IPU)</a:t>
            </a:r>
            <a:endParaRPr/>
          </a:p>
          <a:p>
            <a:pPr indent="-296036" lvl="1" marL="742950" rtl="0" algn="l">
              <a:spcBef>
                <a:spcPts val="444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TIM4 Interrupt 사용위한 Interrupt 정의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96036" lvl="1" marL="742950" rtl="0" algn="l">
              <a:spcBef>
                <a:spcPts val="444"/>
              </a:spcBef>
              <a:spcAft>
                <a:spcPts val="0"/>
              </a:spcAft>
              <a:buSzPts val="216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해당 센서를 통하여 openDoor(), closeDoor()의 isOpen 판단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37172" lvl="2" marL="1143000" rtl="0" algn="l">
              <a:spcBef>
                <a:spcPts val="37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isOpen : 문이 열렸는지 닫혔는지에 대한</a:t>
            </a:r>
            <a:br>
              <a:rPr lang="ko-KR">
                <a:latin typeface="Corbel"/>
                <a:ea typeface="Corbel"/>
                <a:cs typeface="Corbel"/>
                <a:sym typeface="Corbel"/>
              </a:rPr>
            </a:br>
            <a:r>
              <a:rPr lang="ko-KR">
                <a:latin typeface="Corbel"/>
                <a:ea typeface="Corbel"/>
                <a:cs typeface="Corbel"/>
                <a:sym typeface="Corbel"/>
              </a:rPr>
              <a:t>            boolean형 변수 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237172" lvl="2" marL="1143000" rtl="0" algn="l">
              <a:spcBef>
                <a:spcPts val="370"/>
              </a:spcBef>
              <a:spcAft>
                <a:spcPts val="0"/>
              </a:spcAft>
              <a:buSzPts val="1800"/>
              <a:buChar char="🞂"/>
            </a:pPr>
            <a:r>
              <a:rPr lang="ko-KR">
                <a:latin typeface="Corbel"/>
                <a:ea typeface="Corbel"/>
                <a:cs typeface="Corbel"/>
                <a:sym typeface="Corbel"/>
              </a:rPr>
              <a:t>PWM, TIM3 사용</a:t>
            </a:r>
            <a:br>
              <a:rPr lang="ko-KR">
                <a:latin typeface="Corbel"/>
                <a:ea typeface="Corbel"/>
                <a:cs typeface="Corbel"/>
                <a:sym typeface="Corbel"/>
              </a:rPr>
            </a:b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076" y="1106751"/>
            <a:ext cx="3789958" cy="13379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767" y="2690205"/>
            <a:ext cx="4441727" cy="40946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2023-10-26T11:36:57Z</dcterms:created>
  <dc:creator>하태훈</dc:creator>
</cp:coreProperties>
</file>