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4597c748ae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4597c748ae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4597c748ae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4597c748ae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4597c748a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4597c748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4597c748a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4597c748a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4597c748a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4597c748a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4597c748ae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4597c748ae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4597c748ae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597c748ae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4597c748ae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597c748ae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4597c748ae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597c748ae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4597c748ae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4597c748ae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yujuwon.tistory.com/entry/TENSORFLOW-seq2seq-%EA%B8%B0%EB%B0%98-%EC%B1%97%EB%B4%87-%EB%A7%8C%EB%93%A4%EA%B8%B0" TargetMode="External"/><Relationship Id="rId4" Type="http://schemas.openxmlformats.org/officeDocument/2006/relationships/hyperlink" Target="https://reniew.github.io/35/" TargetMode="External"/><Relationship Id="rId5" Type="http://schemas.openxmlformats.org/officeDocument/2006/relationships/image" Target="../media/image1.png"/><Relationship Id="rId6"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yujuwon.tistory.com/entry/TENSORFLOW-seq2seq-%EA%B8%B0%EB%B0%98-%EC%B1%97%EB%B4%87-%EB%A7%8C%EB%93%A4%EA%B8%B0" TargetMode="Externa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374600"/>
            <a:ext cx="8520600" cy="23943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ko" sz="4000"/>
              <a:t>A Neural Conversational Model</a:t>
            </a:r>
            <a:endParaRPr b="1" sz="4000"/>
          </a:p>
          <a:p>
            <a:pPr indent="0" lvl="0" marL="0" rtl="0" algn="ctr">
              <a:lnSpc>
                <a:spcPct val="115000"/>
              </a:lnSpc>
              <a:spcBef>
                <a:spcPts val="0"/>
              </a:spcBef>
              <a:spcAft>
                <a:spcPts val="0"/>
              </a:spcAft>
              <a:buNone/>
            </a:pPr>
            <a:r>
              <a:t/>
            </a:r>
            <a:endParaRPr b="1" sz="2400"/>
          </a:p>
          <a:p>
            <a:pPr indent="0" lvl="0" marL="0" rtl="0" algn="ctr">
              <a:lnSpc>
                <a:spcPct val="115000"/>
              </a:lnSpc>
              <a:spcBef>
                <a:spcPts val="0"/>
              </a:spcBef>
              <a:spcAft>
                <a:spcPts val="0"/>
              </a:spcAft>
              <a:buNone/>
            </a:pPr>
            <a:r>
              <a:rPr lang="ko" sz="1800"/>
              <a:t>Oriol Vinyals, Quoc V. Le</a:t>
            </a:r>
            <a:endParaRPr sz="1800"/>
          </a:p>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ko" sz="1400"/>
              <a:t>발표: 원종국</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2"/>
          <p:cNvSpPr txBox="1"/>
          <p:nvPr>
            <p:ph type="title"/>
          </p:nvPr>
        </p:nvSpPr>
        <p:spPr>
          <a:xfrm>
            <a:off x="159400" y="123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sz="2400"/>
              <a:t>Discussion</a:t>
            </a:r>
            <a:endParaRPr sz="2400"/>
          </a:p>
        </p:txBody>
      </p:sp>
      <p:sp>
        <p:nvSpPr>
          <p:cNvPr id="107" name="Google Shape;107;p22"/>
          <p:cNvSpPr txBox="1"/>
          <p:nvPr>
            <p:ph idx="1" type="body"/>
          </p:nvPr>
        </p:nvSpPr>
        <p:spPr>
          <a:xfrm>
            <a:off x="0" y="696525"/>
            <a:ext cx="9144000" cy="384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sz="1200">
                <a:solidFill>
                  <a:schemeClr val="dk1"/>
                </a:solidFill>
              </a:rPr>
              <a:t>I</a:t>
            </a:r>
            <a:r>
              <a:rPr lang="ko" sz="1200">
                <a:solidFill>
                  <a:schemeClr val="dk1"/>
                </a:solidFill>
              </a:rPr>
              <a:t>n this paper, we show that a simple language model based on the </a:t>
            </a:r>
            <a:r>
              <a:rPr i="1" lang="ko" sz="1200">
                <a:solidFill>
                  <a:schemeClr val="dk1"/>
                </a:solidFill>
              </a:rPr>
              <a:t>seq2seq </a:t>
            </a:r>
            <a:r>
              <a:rPr lang="ko" sz="1200">
                <a:solidFill>
                  <a:schemeClr val="dk1"/>
                </a:solidFill>
              </a:rPr>
              <a:t>framework can be used to train a conversational engine. Our modest results show that it can generate simple and basic conversations, and extract knowledge from a noisy but open domain dataset. </a:t>
            </a:r>
            <a:endParaRPr sz="1200">
              <a:solidFill>
                <a:schemeClr val="dk1"/>
              </a:solidFill>
            </a:endParaRPr>
          </a:p>
          <a:p>
            <a:pPr indent="0" lvl="0" marL="0" rtl="0" algn="l">
              <a:spcBef>
                <a:spcPts val="0"/>
              </a:spcBef>
              <a:spcAft>
                <a:spcPts val="0"/>
              </a:spcAft>
              <a:buNone/>
            </a:pPr>
            <a:r>
              <a:t/>
            </a:r>
            <a:endParaRPr b="1" sz="1200">
              <a:solidFill>
                <a:schemeClr val="dk1"/>
              </a:solidFill>
            </a:endParaRPr>
          </a:p>
          <a:p>
            <a:pPr indent="0" lvl="0" marL="0" rtl="0" algn="l">
              <a:spcBef>
                <a:spcPts val="0"/>
              </a:spcBef>
              <a:spcAft>
                <a:spcPts val="0"/>
              </a:spcAft>
              <a:buNone/>
            </a:pPr>
            <a:r>
              <a:rPr b="1" lang="ko" sz="1200">
                <a:solidFill>
                  <a:schemeClr val="dk1"/>
                </a:solidFill>
              </a:rPr>
              <a:t>Even though the model has obvious limitations, it is surprising to us that a purely data driven approach without any rules can produce rather proper answers to many types of questions.</a:t>
            </a:r>
            <a:r>
              <a:rPr lang="ko" sz="1200">
                <a:solidFill>
                  <a:schemeClr val="dk1"/>
                </a:solidFill>
              </a:rPr>
              <a:t>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ko" sz="1200">
                <a:solidFill>
                  <a:schemeClr val="dk1"/>
                </a:solidFill>
              </a:rPr>
              <a:t>However, the model may</a:t>
            </a:r>
            <a:r>
              <a:rPr b="1" lang="ko" sz="1200">
                <a:solidFill>
                  <a:schemeClr val="dk1"/>
                </a:solidFill>
              </a:rPr>
              <a:t> require substantial modifications to be able to deliver realistic conversations.</a:t>
            </a:r>
            <a:r>
              <a:rPr lang="ko" sz="1200">
                <a:solidFill>
                  <a:schemeClr val="dk1"/>
                </a:solidFill>
              </a:rPr>
              <a:t> Amongst the many limitations, </a:t>
            </a:r>
            <a:r>
              <a:rPr b="1" lang="ko" sz="1200">
                <a:solidFill>
                  <a:schemeClr val="dk1"/>
                </a:solidFill>
              </a:rPr>
              <a:t>the lack of a coherent personality makes it difficult for our system to pass the Turing test</a:t>
            </a:r>
            <a:r>
              <a:rPr lang="ko" sz="1200">
                <a:solidFill>
                  <a:schemeClr val="dk1"/>
                </a:solidFill>
              </a:rPr>
              <a:t>(Turing, 1950).</a:t>
            </a:r>
            <a:endParaRPr sz="1200">
              <a:solidFill>
                <a:schemeClr val="dk1"/>
              </a:solidFill>
            </a:endParaRPr>
          </a:p>
          <a:p>
            <a:pPr indent="266700" lvl="0" marL="0" rtl="0" algn="l">
              <a:spcBef>
                <a:spcPts val="0"/>
              </a:spcBef>
              <a:spcAft>
                <a:spcPts val="0"/>
              </a:spcAft>
              <a:buNone/>
            </a:pPr>
            <a:r>
              <a:rPr lang="ko" sz="2400">
                <a:solidFill>
                  <a:schemeClr val="dk1"/>
                </a:solidFill>
              </a:rPr>
              <a:t>				</a:t>
            </a:r>
            <a:endParaRPr sz="2400">
              <a:solidFill>
                <a:schemeClr val="dk1"/>
              </a:solidFill>
            </a:endParaRPr>
          </a:p>
          <a:p>
            <a:pPr indent="266700" lvl="0" marL="0" rtl="0" algn="l">
              <a:spcBef>
                <a:spcPts val="0"/>
              </a:spcBef>
              <a:spcAft>
                <a:spcPts val="0"/>
              </a:spcAft>
              <a:buNone/>
            </a:pPr>
            <a:r>
              <a:rPr lang="ko" sz="2400">
                <a:solidFill>
                  <a:schemeClr val="dk1"/>
                </a:solidFill>
              </a:rPr>
              <a:t>			</a:t>
            </a:r>
            <a:endParaRPr sz="2400">
              <a:solidFill>
                <a:schemeClr val="dk1"/>
              </a:solidFill>
            </a:endParaRPr>
          </a:p>
          <a:p>
            <a:pPr indent="266700" lvl="0" marL="0" rtl="0" algn="l">
              <a:spcBef>
                <a:spcPts val="0"/>
              </a:spcBef>
              <a:spcAft>
                <a:spcPts val="0"/>
              </a:spcAft>
              <a:buNone/>
            </a:pPr>
            <a:r>
              <a:rPr lang="ko" sz="2400">
                <a:solidFill>
                  <a:schemeClr val="dk1"/>
                </a:solidFill>
              </a:rPr>
              <a:t>		</a:t>
            </a:r>
            <a:endParaRPr sz="2400">
              <a:solidFill>
                <a:schemeClr val="dk1"/>
              </a:solidFill>
            </a:endParaRPr>
          </a:p>
          <a:p>
            <a:pPr indent="0" lvl="0" marL="0" rtl="0" algn="l">
              <a:spcBef>
                <a:spcPts val="0"/>
              </a:spcBef>
              <a:spcAft>
                <a:spcPts val="0"/>
              </a:spcAft>
              <a:buNone/>
            </a:pPr>
            <a:r>
              <a:t/>
            </a:r>
            <a:endParaRPr sz="14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pic>
        <p:nvPicPr>
          <p:cNvPr id="112" name="Google Shape;112;p23"/>
          <p:cNvPicPr preferRelativeResize="0"/>
          <p:nvPr/>
        </p:nvPicPr>
        <p:blipFill>
          <a:blip r:embed="rId3">
            <a:alphaModFix/>
          </a:blip>
          <a:stretch>
            <a:fillRect/>
          </a:stretch>
        </p:blipFill>
        <p:spPr>
          <a:xfrm>
            <a:off x="1901125" y="486062"/>
            <a:ext cx="5341752" cy="417137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4"/>
          <p:cNvSpPr txBox="1"/>
          <p:nvPr>
            <p:ph type="title"/>
          </p:nvPr>
        </p:nvSpPr>
        <p:spPr>
          <a:xfrm>
            <a:off x="336850" y="161925"/>
            <a:ext cx="8470500" cy="43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sz="2400"/>
              <a:t>Abstract</a:t>
            </a:r>
            <a:endParaRPr sz="2400"/>
          </a:p>
        </p:txBody>
      </p:sp>
      <p:sp>
        <p:nvSpPr>
          <p:cNvPr id="60" name="Google Shape;60;p14"/>
          <p:cNvSpPr txBox="1"/>
          <p:nvPr>
            <p:ph idx="1" type="body"/>
          </p:nvPr>
        </p:nvSpPr>
        <p:spPr>
          <a:xfrm>
            <a:off x="0" y="771525"/>
            <a:ext cx="9144000" cy="442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sz="1200">
                <a:solidFill>
                  <a:schemeClr val="dk1"/>
                </a:solidFill>
              </a:rPr>
              <a:t>1. </a:t>
            </a:r>
            <a:r>
              <a:rPr lang="ko" sz="1200">
                <a:solidFill>
                  <a:schemeClr val="dk1"/>
                </a:solidFill>
              </a:rPr>
              <a:t>Previous conversational modeling</a:t>
            </a:r>
            <a:endParaRPr sz="1200">
              <a:solidFill>
                <a:schemeClr val="dk1"/>
              </a:solidFill>
            </a:endParaRPr>
          </a:p>
          <a:p>
            <a:pPr indent="-304800" lvl="0" marL="457200" rtl="0" algn="l">
              <a:spcBef>
                <a:spcPts val="0"/>
              </a:spcBef>
              <a:spcAft>
                <a:spcPts val="0"/>
              </a:spcAft>
              <a:buClr>
                <a:schemeClr val="dk1"/>
              </a:buClr>
              <a:buSzPts val="1200"/>
              <a:buChar char="-"/>
            </a:pPr>
            <a:r>
              <a:rPr lang="ko" sz="1200">
                <a:solidFill>
                  <a:schemeClr val="dk1"/>
                </a:solidFill>
              </a:rPr>
              <a:t>Restricted to </a:t>
            </a:r>
            <a:r>
              <a:rPr b="1" lang="ko" sz="1200">
                <a:solidFill>
                  <a:schemeClr val="dk1"/>
                </a:solidFill>
              </a:rPr>
              <a:t>specific domains</a:t>
            </a:r>
            <a:endParaRPr b="1" sz="1200">
              <a:solidFill>
                <a:schemeClr val="dk1"/>
              </a:solidFill>
            </a:endParaRPr>
          </a:p>
          <a:p>
            <a:pPr indent="-304800" lvl="0" marL="457200" rtl="0" algn="l">
              <a:spcBef>
                <a:spcPts val="0"/>
              </a:spcBef>
              <a:spcAft>
                <a:spcPts val="0"/>
              </a:spcAft>
              <a:buClr>
                <a:schemeClr val="dk1"/>
              </a:buClr>
              <a:buSzPts val="1200"/>
              <a:buChar char="-"/>
            </a:pPr>
            <a:r>
              <a:rPr lang="ko" sz="1200">
                <a:solidFill>
                  <a:schemeClr val="dk1"/>
                </a:solidFill>
              </a:rPr>
              <a:t>Require </a:t>
            </a:r>
            <a:r>
              <a:rPr b="1" lang="ko" sz="1200">
                <a:solidFill>
                  <a:schemeClr val="dk1"/>
                </a:solidFill>
              </a:rPr>
              <a:t>hand-crafted rules</a:t>
            </a:r>
            <a:endParaRPr b="1"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ko" sz="1200">
                <a:solidFill>
                  <a:schemeClr val="dk1"/>
                </a:solidFill>
              </a:rPr>
              <a:t>2. ‘Sequence to Sequence’ </a:t>
            </a:r>
            <a:r>
              <a:rPr lang="ko" sz="1200">
                <a:solidFill>
                  <a:schemeClr val="dk1"/>
                </a:solidFill>
              </a:rPr>
              <a:t>conversational modeling</a:t>
            </a:r>
            <a:endParaRPr sz="1200">
              <a:solidFill>
                <a:schemeClr val="dk1"/>
              </a:solidFill>
            </a:endParaRPr>
          </a:p>
          <a:p>
            <a:pPr indent="-304800" lvl="0" marL="457200" rtl="0" algn="l">
              <a:spcBef>
                <a:spcPts val="0"/>
              </a:spcBef>
              <a:spcAft>
                <a:spcPts val="0"/>
              </a:spcAft>
              <a:buClr>
                <a:schemeClr val="dk1"/>
              </a:buClr>
              <a:buSzPts val="1200"/>
              <a:buChar char="-"/>
            </a:pPr>
            <a:r>
              <a:rPr lang="ko" sz="1200">
                <a:solidFill>
                  <a:schemeClr val="dk1"/>
                </a:solidFill>
              </a:rPr>
              <a:t>Our model converses by </a:t>
            </a:r>
            <a:r>
              <a:rPr b="1" lang="ko" sz="1200">
                <a:solidFill>
                  <a:schemeClr val="dk1"/>
                </a:solidFill>
              </a:rPr>
              <a:t>predicting the next sentence</a:t>
            </a:r>
            <a:r>
              <a:rPr lang="ko" sz="1200">
                <a:solidFill>
                  <a:schemeClr val="dk1"/>
                </a:solidFill>
              </a:rPr>
              <a:t> given the </a:t>
            </a:r>
            <a:r>
              <a:rPr b="1" lang="ko" sz="1200">
                <a:solidFill>
                  <a:schemeClr val="dk1"/>
                </a:solidFill>
              </a:rPr>
              <a:t>previous sentence or sentences</a:t>
            </a:r>
            <a:r>
              <a:rPr lang="ko" sz="1200">
                <a:solidFill>
                  <a:schemeClr val="dk1"/>
                </a:solidFill>
              </a:rPr>
              <a:t> in a conversation.</a:t>
            </a:r>
            <a:endParaRPr sz="1200">
              <a:solidFill>
                <a:schemeClr val="dk1"/>
              </a:solidFill>
            </a:endParaRPr>
          </a:p>
          <a:p>
            <a:pPr indent="-304800" lvl="0" marL="457200" rtl="0" algn="l">
              <a:spcBef>
                <a:spcPts val="0"/>
              </a:spcBef>
              <a:spcAft>
                <a:spcPts val="0"/>
              </a:spcAft>
              <a:buClr>
                <a:schemeClr val="dk1"/>
              </a:buClr>
              <a:buSzPts val="1200"/>
              <a:buChar char="-"/>
            </a:pPr>
            <a:r>
              <a:rPr lang="ko" sz="1200">
                <a:solidFill>
                  <a:schemeClr val="dk1"/>
                </a:solidFill>
              </a:rPr>
              <a:t>I</a:t>
            </a:r>
            <a:r>
              <a:rPr lang="ko" sz="1200">
                <a:solidFill>
                  <a:schemeClr val="dk1"/>
                </a:solidFill>
              </a:rPr>
              <a:t>t can be trained </a:t>
            </a:r>
            <a:r>
              <a:rPr b="1" lang="ko" sz="1200">
                <a:solidFill>
                  <a:schemeClr val="dk1"/>
                </a:solidFill>
              </a:rPr>
              <a:t>end-to-end</a:t>
            </a:r>
            <a:r>
              <a:rPr lang="ko" sz="1200">
                <a:solidFill>
                  <a:schemeClr val="dk1"/>
                </a:solidFill>
              </a:rPr>
              <a:t> and thus </a:t>
            </a:r>
            <a:r>
              <a:rPr b="1" lang="ko" sz="1200">
                <a:solidFill>
                  <a:schemeClr val="dk1"/>
                </a:solidFill>
              </a:rPr>
              <a:t>requires much fewer hand-crafted rules.</a:t>
            </a:r>
            <a:endParaRPr b="1" sz="1200">
              <a:solidFill>
                <a:schemeClr val="dk1"/>
              </a:solidFill>
            </a:endParaRPr>
          </a:p>
          <a:p>
            <a:pPr indent="-304800" lvl="0" marL="457200" rtl="0" algn="l">
              <a:spcBef>
                <a:spcPts val="0"/>
              </a:spcBef>
              <a:spcAft>
                <a:spcPts val="0"/>
              </a:spcAft>
              <a:buClr>
                <a:schemeClr val="dk1"/>
              </a:buClr>
              <a:buSzPts val="1200"/>
              <a:buChar char="-"/>
            </a:pPr>
            <a:r>
              <a:rPr b="1" lang="ko" sz="1200">
                <a:solidFill>
                  <a:schemeClr val="dk1"/>
                </a:solidFill>
              </a:rPr>
              <a:t>Can generate simple conversations</a:t>
            </a:r>
            <a:r>
              <a:rPr lang="ko" sz="1200">
                <a:solidFill>
                  <a:schemeClr val="dk1"/>
                </a:solidFill>
              </a:rPr>
              <a:t> given a </a:t>
            </a:r>
            <a:r>
              <a:rPr b="1" lang="ko" sz="1200">
                <a:solidFill>
                  <a:schemeClr val="dk1"/>
                </a:solidFill>
              </a:rPr>
              <a:t>large conversational training dataset.</a:t>
            </a:r>
            <a:endParaRPr b="1"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ko" sz="1200">
                <a:solidFill>
                  <a:schemeClr val="dk1"/>
                </a:solidFill>
              </a:rPr>
              <a:t>3. Dataset</a:t>
            </a:r>
            <a:endParaRPr sz="1200">
              <a:solidFill>
                <a:schemeClr val="dk1"/>
              </a:solidFill>
            </a:endParaRPr>
          </a:p>
          <a:p>
            <a:pPr indent="-304800" lvl="0" marL="457200" rtl="0" algn="l">
              <a:spcBef>
                <a:spcPts val="0"/>
              </a:spcBef>
              <a:spcAft>
                <a:spcPts val="0"/>
              </a:spcAft>
              <a:buClr>
                <a:schemeClr val="dk1"/>
              </a:buClr>
              <a:buSzPts val="1200"/>
              <a:buChar char="-"/>
            </a:pPr>
            <a:r>
              <a:rPr lang="ko" sz="1200">
                <a:solidFill>
                  <a:schemeClr val="dk1"/>
                </a:solidFill>
              </a:rPr>
              <a:t>Despite optimizing the </a:t>
            </a:r>
            <a:r>
              <a:rPr b="1" lang="ko" sz="1200">
                <a:solidFill>
                  <a:schemeClr val="dk1"/>
                </a:solidFill>
              </a:rPr>
              <a:t>wrong objective function</a:t>
            </a:r>
            <a:r>
              <a:rPr lang="ko" sz="1200">
                <a:solidFill>
                  <a:schemeClr val="dk1"/>
                </a:solidFill>
              </a:rPr>
              <a:t>, the model is able to converse well. </a:t>
            </a:r>
            <a:endParaRPr sz="1200">
              <a:solidFill>
                <a:schemeClr val="dk1"/>
              </a:solidFill>
            </a:endParaRPr>
          </a:p>
          <a:p>
            <a:pPr indent="-304800" lvl="0" marL="457200" rtl="0" algn="l">
              <a:spcBef>
                <a:spcPts val="0"/>
              </a:spcBef>
              <a:spcAft>
                <a:spcPts val="0"/>
              </a:spcAft>
              <a:buClr>
                <a:schemeClr val="dk1"/>
              </a:buClr>
              <a:buSzPts val="1200"/>
              <a:buChar char="-"/>
            </a:pPr>
            <a:r>
              <a:rPr lang="ko" sz="1200">
                <a:solidFill>
                  <a:schemeClr val="dk1"/>
                </a:solidFill>
              </a:rPr>
              <a:t>It is able extract knowledge from both a </a:t>
            </a:r>
            <a:r>
              <a:rPr b="1" lang="ko" sz="1200">
                <a:solidFill>
                  <a:schemeClr val="dk1"/>
                </a:solidFill>
              </a:rPr>
              <a:t>domain specific dataset</a:t>
            </a:r>
            <a:r>
              <a:rPr lang="ko" sz="1200">
                <a:solidFill>
                  <a:schemeClr val="dk1"/>
                </a:solidFill>
              </a:rPr>
              <a:t>, and from a </a:t>
            </a:r>
            <a:r>
              <a:rPr b="1" lang="ko" sz="1200">
                <a:solidFill>
                  <a:schemeClr val="dk1"/>
                </a:solidFill>
              </a:rPr>
              <a:t>large, noisy, and general domain dataset.</a:t>
            </a:r>
            <a:endParaRPr b="1" sz="1200">
              <a:solidFill>
                <a:schemeClr val="dk1"/>
              </a:solidFill>
            </a:endParaRPr>
          </a:p>
          <a:p>
            <a:pPr indent="-336550" lvl="0" marL="457200" rtl="0" algn="l">
              <a:spcBef>
                <a:spcPts val="0"/>
              </a:spcBef>
              <a:spcAft>
                <a:spcPts val="0"/>
              </a:spcAft>
              <a:buClr>
                <a:schemeClr val="dk1"/>
              </a:buClr>
              <a:buSzPts val="1700"/>
              <a:buChar char="-"/>
            </a:pPr>
            <a:r>
              <a:rPr b="1" lang="ko" sz="1200">
                <a:solidFill>
                  <a:schemeClr val="dk1"/>
                </a:solidFill>
              </a:rPr>
              <a:t>Lack of consistency</a:t>
            </a:r>
            <a:r>
              <a:rPr lang="ko" sz="1200">
                <a:solidFill>
                  <a:schemeClr val="dk1"/>
                </a:solidFill>
              </a:rPr>
              <a:t> is a common failure mode our model.	</a:t>
            </a:r>
            <a:r>
              <a:rPr lang="ko" sz="1400">
                <a:solidFill>
                  <a:schemeClr val="dk1"/>
                </a:solidFill>
              </a:rPr>
              <a:t>	</a:t>
            </a:r>
            <a:r>
              <a:rPr lang="ko" sz="1700">
                <a:solidFill>
                  <a:schemeClr val="dk1"/>
                </a:solidFill>
              </a:rPr>
              <a:t>	</a:t>
            </a:r>
            <a:r>
              <a:rPr lang="ko">
                <a:solidFill>
                  <a:schemeClr val="dk1"/>
                </a:solidFill>
              </a:rPr>
              <a:t>	</a:t>
            </a:r>
            <a:endParaRPr>
              <a:solidFill>
                <a:schemeClr val="dk1"/>
              </a:solidFill>
            </a:endParaRPr>
          </a:p>
          <a:p>
            <a:pPr indent="3873500" lvl="0" marL="0" rtl="0" algn="l">
              <a:spcBef>
                <a:spcPts val="0"/>
              </a:spcBef>
              <a:spcAft>
                <a:spcPts val="0"/>
              </a:spcAft>
              <a:buClr>
                <a:schemeClr val="dk1"/>
              </a:buClr>
              <a:buSzPts val="1100"/>
              <a:buFont typeface="Arial"/>
              <a:buNone/>
            </a:pPr>
            <a:r>
              <a:rPr lang="ko">
                <a:solidFill>
                  <a:schemeClr val="dk1"/>
                </a:solidFill>
              </a:rPr>
              <a:t>				</a:t>
            </a:r>
            <a:endParaRPr>
              <a:solidFill>
                <a:schemeClr val="dk1"/>
              </a:solidFill>
            </a:endParaRPr>
          </a:p>
          <a:p>
            <a:pPr indent="3873500" lvl="0" marL="0" rtl="0" algn="l">
              <a:spcBef>
                <a:spcPts val="0"/>
              </a:spcBef>
              <a:spcAft>
                <a:spcPts val="0"/>
              </a:spcAft>
              <a:buClr>
                <a:schemeClr val="dk1"/>
              </a:buClr>
              <a:buSzPts val="1100"/>
              <a:buFont typeface="Arial"/>
              <a:buNone/>
            </a:pPr>
            <a:r>
              <a:rPr lang="ko">
                <a:solidFill>
                  <a:schemeClr val="dk1"/>
                </a:solidFill>
              </a:rPr>
              <a:t>			</a:t>
            </a:r>
            <a:endParaRPr>
              <a:solidFill>
                <a:schemeClr val="dk1"/>
              </a:solidFill>
            </a:endParaRPr>
          </a:p>
          <a:p>
            <a:pPr indent="3873500" lvl="0" marL="0" rtl="0" algn="l">
              <a:spcBef>
                <a:spcPts val="0"/>
              </a:spcBef>
              <a:spcAft>
                <a:spcPts val="0"/>
              </a:spcAft>
              <a:buClr>
                <a:schemeClr val="dk1"/>
              </a:buClr>
              <a:buSzPts val="1100"/>
              <a:buFont typeface="Arial"/>
              <a:buNone/>
            </a:pPr>
            <a:r>
              <a:rPr lang="ko">
                <a:solidFill>
                  <a:schemeClr val="dk1"/>
                </a:solidFill>
              </a:rPr>
              <a:t>		</a:t>
            </a:r>
            <a:endParaRPr>
              <a:solidFill>
                <a:schemeClr val="dk1"/>
              </a:solidFill>
            </a:endParaRPr>
          </a:p>
          <a:p>
            <a:pPr indent="0" lvl="0" marL="0" rtl="0" algn="l">
              <a:spcBef>
                <a:spcPts val="0"/>
              </a:spcBef>
              <a:spcAft>
                <a:spcPts val="0"/>
              </a:spcAft>
              <a:buNone/>
            </a:pPr>
            <a:r>
              <a:t/>
            </a:r>
            <a:endParaRPr sz="1700">
              <a:solidFill>
                <a:schemeClr val="dk1"/>
              </a:solidFill>
            </a:endParaRPr>
          </a:p>
          <a:p>
            <a:pPr indent="3873500" lvl="0" marL="0" rtl="0" algn="l">
              <a:spcBef>
                <a:spcPts val="0"/>
              </a:spcBef>
              <a:spcAft>
                <a:spcPts val="0"/>
              </a:spcAft>
              <a:buNone/>
            </a:pPr>
            <a:r>
              <a:rPr lang="ko">
                <a:solidFill>
                  <a:schemeClr val="dk1"/>
                </a:solidFill>
              </a:rPr>
              <a:t>					</a:t>
            </a:r>
            <a:endParaRPr>
              <a:solidFill>
                <a:schemeClr val="dk1"/>
              </a:solidFill>
            </a:endParaRPr>
          </a:p>
          <a:p>
            <a:pPr indent="3873500" lvl="0" marL="0" rtl="0" algn="l">
              <a:spcBef>
                <a:spcPts val="0"/>
              </a:spcBef>
              <a:spcAft>
                <a:spcPts val="0"/>
              </a:spcAft>
              <a:buNone/>
            </a:pPr>
            <a:r>
              <a:rPr lang="ko">
                <a:solidFill>
                  <a:schemeClr val="dk1"/>
                </a:solidFill>
              </a:rPr>
              <a:t>				</a:t>
            </a:r>
            <a:endParaRPr>
              <a:solidFill>
                <a:schemeClr val="dk1"/>
              </a:solidFill>
            </a:endParaRPr>
          </a:p>
          <a:p>
            <a:pPr indent="3873500" lvl="0" marL="0" rtl="0" algn="l">
              <a:spcBef>
                <a:spcPts val="0"/>
              </a:spcBef>
              <a:spcAft>
                <a:spcPts val="0"/>
              </a:spcAft>
              <a:buNone/>
            </a:pPr>
            <a:r>
              <a:rPr lang="ko">
                <a:solidFill>
                  <a:schemeClr val="dk1"/>
                </a:solidFill>
              </a:rPr>
              <a:t>			</a:t>
            </a:r>
            <a:endParaRPr>
              <a:solidFill>
                <a:schemeClr val="dk1"/>
              </a:solidFill>
            </a:endParaRPr>
          </a:p>
          <a:p>
            <a:pPr indent="3873500" lvl="0" marL="0" rtl="0" algn="l">
              <a:spcBef>
                <a:spcPts val="0"/>
              </a:spcBef>
              <a:spcAft>
                <a:spcPts val="0"/>
              </a:spcAft>
              <a:buNone/>
            </a:pPr>
            <a:r>
              <a:rPr lang="ko">
                <a:solidFill>
                  <a:schemeClr val="dk1"/>
                </a:solidFill>
              </a:rPr>
              <a:t>		</a:t>
            </a:r>
            <a:endParaRPr>
              <a:solidFill>
                <a:schemeClr val="dk1"/>
              </a:solidFill>
            </a:endParaRPr>
          </a:p>
          <a:p>
            <a:pPr indent="0" lvl="0" marL="0" rtl="0" algn="l">
              <a:spcBef>
                <a:spcPts val="0"/>
              </a:spcBef>
              <a:spcAft>
                <a:spcPts val="0"/>
              </a:spcAft>
              <a:buNone/>
            </a:pPr>
            <a:r>
              <a:rPr lang="ko">
                <a:solidFill>
                  <a:schemeClr val="dk1"/>
                </a:solidFill>
              </a:rPr>
              <a:t>				</a:t>
            </a:r>
            <a:endParaRPr>
              <a:solidFill>
                <a:schemeClr val="dk1"/>
              </a:solidFill>
            </a:endParaRPr>
          </a:p>
          <a:p>
            <a:pPr indent="3352800" lvl="0" marL="0" rtl="0" algn="l">
              <a:spcBef>
                <a:spcPts val="0"/>
              </a:spcBef>
              <a:spcAft>
                <a:spcPts val="0"/>
              </a:spcAft>
              <a:buNone/>
            </a:pPr>
            <a:r>
              <a:rPr lang="ko">
                <a:solidFill>
                  <a:schemeClr val="dk1"/>
                </a:solidFill>
              </a:rPr>
              <a:t>			</a:t>
            </a:r>
            <a:endParaRPr>
              <a:solidFill>
                <a:schemeClr val="dk1"/>
              </a:solidFill>
            </a:endParaRPr>
          </a:p>
          <a:p>
            <a:pPr indent="3352800" lvl="0" marL="0" rtl="0" algn="l">
              <a:spcBef>
                <a:spcPts val="0"/>
              </a:spcBef>
              <a:spcAft>
                <a:spcPts val="0"/>
              </a:spcAft>
              <a:buNone/>
            </a:pPr>
            <a:r>
              <a:rPr lang="ko">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1536700" lvl="0" marL="0" rtl="0" algn="l">
              <a:spcBef>
                <a:spcPts val="0"/>
              </a:spcBef>
              <a:spcAft>
                <a:spcPts val="0"/>
              </a:spcAft>
              <a:buClr>
                <a:schemeClr val="dk1"/>
              </a:buClr>
              <a:buSzPts val="1100"/>
              <a:buFont typeface="Arial"/>
              <a:buNone/>
            </a:pPr>
            <a:r>
              <a:rPr lang="ko" sz="2800">
                <a:solidFill>
                  <a:schemeClr val="dk1"/>
                </a:solidFill>
              </a:rPr>
              <a:t>					</a:t>
            </a:r>
            <a:endParaRPr sz="2800">
              <a:solidFill>
                <a:schemeClr val="dk1"/>
              </a:solidFill>
            </a:endParaRPr>
          </a:p>
          <a:p>
            <a:pPr indent="1536700" lvl="0" marL="0" rtl="0" algn="l">
              <a:spcBef>
                <a:spcPts val="0"/>
              </a:spcBef>
              <a:spcAft>
                <a:spcPts val="0"/>
              </a:spcAft>
              <a:buClr>
                <a:schemeClr val="dk1"/>
              </a:buClr>
              <a:buSzPts val="1100"/>
              <a:buFont typeface="Arial"/>
              <a:buNone/>
            </a:pPr>
            <a:r>
              <a:rPr lang="ko" sz="2800">
                <a:solidFill>
                  <a:schemeClr val="dk1"/>
                </a:solidFill>
              </a:rPr>
              <a:t>				</a:t>
            </a:r>
            <a:endParaRPr sz="2800">
              <a:solidFill>
                <a:schemeClr val="dk1"/>
              </a:solidFill>
            </a:endParaRPr>
          </a:p>
          <a:p>
            <a:pPr indent="1536700" lvl="0" marL="0" rtl="0" algn="l">
              <a:spcBef>
                <a:spcPts val="0"/>
              </a:spcBef>
              <a:spcAft>
                <a:spcPts val="0"/>
              </a:spcAft>
              <a:buClr>
                <a:schemeClr val="dk1"/>
              </a:buClr>
              <a:buSzPts val="1100"/>
              <a:buFont typeface="Arial"/>
              <a:buNone/>
            </a:pPr>
            <a:r>
              <a:rPr lang="ko" sz="2800">
                <a:solidFill>
                  <a:schemeClr val="dk1"/>
                </a:solidFill>
              </a:rPr>
              <a:t>			</a:t>
            </a:r>
            <a:endParaRPr sz="2800">
              <a:solidFill>
                <a:schemeClr val="dk1"/>
              </a:solidFill>
            </a:endParaRPr>
          </a:p>
          <a:p>
            <a:pPr indent="1536700" lvl="0" marL="0" rtl="0" algn="l">
              <a:spcBef>
                <a:spcPts val="0"/>
              </a:spcBef>
              <a:spcAft>
                <a:spcPts val="0"/>
              </a:spcAft>
              <a:buClr>
                <a:schemeClr val="dk1"/>
              </a:buClr>
              <a:buSzPts val="1100"/>
              <a:buFont typeface="Arial"/>
              <a:buNone/>
            </a:pPr>
            <a:r>
              <a:rPr lang="ko" sz="2800">
                <a:solidFill>
                  <a:schemeClr val="dk1"/>
                </a:solidFill>
              </a:rPr>
              <a:t>		</a:t>
            </a:r>
            <a:endParaRPr sz="28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132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sz="2400"/>
              <a:t>Model</a:t>
            </a:r>
            <a:endParaRPr sz="2400"/>
          </a:p>
        </p:txBody>
      </p:sp>
      <p:sp>
        <p:nvSpPr>
          <p:cNvPr id="66" name="Google Shape;66;p15"/>
          <p:cNvSpPr txBox="1"/>
          <p:nvPr>
            <p:ph idx="1" type="body"/>
          </p:nvPr>
        </p:nvSpPr>
        <p:spPr>
          <a:xfrm>
            <a:off x="0" y="629000"/>
            <a:ext cx="9144000" cy="440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ko" sz="1400">
                <a:solidFill>
                  <a:srgbClr val="000000"/>
                </a:solidFill>
                <a:highlight>
                  <a:srgbClr val="FFFFFF"/>
                </a:highlight>
              </a:rPr>
              <a:t>Seq2Seq Review</a:t>
            </a:r>
            <a:endParaRPr b="1" sz="1400">
              <a:solidFill>
                <a:srgbClr val="000000"/>
              </a:solidFill>
              <a:highlight>
                <a:srgbClr val="FFFFFF"/>
              </a:highlight>
            </a:endParaRPr>
          </a:p>
          <a:p>
            <a:pPr indent="0" lvl="0" marL="0" rtl="0" algn="l">
              <a:spcBef>
                <a:spcPts val="0"/>
              </a:spcBef>
              <a:spcAft>
                <a:spcPts val="0"/>
              </a:spcAft>
              <a:buNone/>
            </a:pPr>
            <a:r>
              <a:rPr lang="ko" sz="1200">
                <a:solidFill>
                  <a:srgbClr val="000000"/>
                </a:solidFill>
                <a:highlight>
                  <a:srgbClr val="FFFFFF"/>
                </a:highlight>
              </a:rPr>
              <a:t>input sequence를 LSTM을 통해 </a:t>
            </a:r>
            <a:r>
              <a:rPr b="1" lang="ko" sz="1200">
                <a:solidFill>
                  <a:srgbClr val="000000"/>
                </a:solidFill>
                <a:highlight>
                  <a:srgbClr val="FFFFFF"/>
                </a:highlight>
              </a:rPr>
              <a:t>고정된 길이의 vector</a:t>
            </a:r>
            <a:r>
              <a:rPr lang="ko" sz="1200">
                <a:solidFill>
                  <a:srgbClr val="000000"/>
                </a:solidFill>
                <a:highlight>
                  <a:srgbClr val="FFFFFF"/>
                </a:highlight>
              </a:rPr>
              <a:t>로 만든 후에 다시 그 vector를 LSTM을 통해 </a:t>
            </a:r>
            <a:r>
              <a:rPr b="1" lang="ko" sz="1200">
                <a:solidFill>
                  <a:srgbClr val="000000"/>
                </a:solidFill>
                <a:highlight>
                  <a:srgbClr val="FFFFFF"/>
                </a:highlight>
              </a:rPr>
              <a:t>원하는 target sequence</a:t>
            </a:r>
            <a:r>
              <a:rPr lang="ko" sz="1200">
                <a:solidFill>
                  <a:srgbClr val="000000"/>
                </a:solidFill>
                <a:highlight>
                  <a:srgbClr val="FFFFFF"/>
                </a:highlight>
              </a:rPr>
              <a:t>로 구함</a:t>
            </a:r>
            <a:endParaRPr sz="1200">
              <a:solidFill>
                <a:srgbClr val="000000"/>
              </a:solidFill>
              <a:highlight>
                <a:srgbClr val="FFFFFF"/>
              </a:highlight>
            </a:endParaRPr>
          </a:p>
          <a:p>
            <a:pPr indent="0" lvl="0" marL="0" rtl="0" algn="l">
              <a:spcBef>
                <a:spcPts val="0"/>
              </a:spcBef>
              <a:spcAft>
                <a:spcPts val="0"/>
              </a:spcAft>
              <a:buNone/>
            </a:pPr>
            <a:r>
              <a:rPr lang="ko" sz="1200">
                <a:solidFill>
                  <a:srgbClr val="000000"/>
                </a:solidFill>
                <a:highlight>
                  <a:srgbClr val="FFFFFF"/>
                </a:highlight>
              </a:rPr>
              <a:t>-&gt; </a:t>
            </a:r>
            <a:r>
              <a:rPr lang="ko" sz="1200">
                <a:solidFill>
                  <a:schemeClr val="dk1"/>
                </a:solidFill>
                <a:highlight>
                  <a:srgbClr val="FFFFFF"/>
                </a:highlight>
              </a:rPr>
              <a:t>input과 target의 길이에 대한 정보가 미리 주어지지 않은 sequence data를 다루는 것이 가능</a:t>
            </a:r>
            <a:endParaRPr sz="1200">
              <a:solidFill>
                <a:srgbClr val="000000"/>
              </a:solidFill>
              <a:highlight>
                <a:srgbClr val="FFFFFF"/>
              </a:highlight>
            </a:endParaRPr>
          </a:p>
          <a:p>
            <a:pPr indent="0" lvl="0" marL="0" rtl="0" algn="l">
              <a:spcBef>
                <a:spcPts val="0"/>
              </a:spcBef>
              <a:spcAft>
                <a:spcPts val="0"/>
              </a:spcAft>
              <a:buNone/>
            </a:pPr>
            <a:r>
              <a:t/>
            </a:r>
            <a:endParaRPr sz="2800">
              <a:solidFill>
                <a:schemeClr val="dk1"/>
              </a:solidFill>
            </a:endParaRPr>
          </a:p>
          <a:p>
            <a:pPr indent="1536700" lvl="0" marL="0" rtl="0" algn="l">
              <a:spcBef>
                <a:spcPts val="0"/>
              </a:spcBef>
              <a:spcAft>
                <a:spcPts val="0"/>
              </a:spcAft>
              <a:buNone/>
            </a:pPr>
            <a:r>
              <a:rPr lang="ko" sz="2800">
                <a:solidFill>
                  <a:schemeClr val="dk1"/>
                </a:solidFill>
              </a:rPr>
              <a:t>			</a:t>
            </a:r>
            <a:endParaRPr sz="2800">
              <a:solidFill>
                <a:schemeClr val="dk1"/>
              </a:solidFill>
            </a:endParaRPr>
          </a:p>
          <a:p>
            <a:pPr indent="0" lvl="0" marL="0" rtl="0" algn="l">
              <a:spcBef>
                <a:spcPts val="0"/>
              </a:spcBef>
              <a:spcAft>
                <a:spcPts val="0"/>
              </a:spcAft>
              <a:buNone/>
            </a:pPr>
            <a:r>
              <a:t/>
            </a:r>
            <a:endParaRPr sz="2800">
              <a:solidFill>
                <a:schemeClr val="dk1"/>
              </a:solidFill>
            </a:endParaRPr>
          </a:p>
          <a:p>
            <a:pPr indent="0" lvl="0" marL="0" rtl="0" algn="l">
              <a:spcBef>
                <a:spcPts val="0"/>
              </a:spcBef>
              <a:spcAft>
                <a:spcPts val="0"/>
              </a:spcAft>
              <a:buNone/>
            </a:pPr>
            <a:r>
              <a:t/>
            </a:r>
            <a:endParaRPr sz="2800">
              <a:solidFill>
                <a:schemeClr val="dk1"/>
              </a:solidFill>
            </a:endParaRPr>
          </a:p>
          <a:p>
            <a:pPr indent="0" lvl="0" marL="0" rtl="0" algn="l">
              <a:spcBef>
                <a:spcPts val="0"/>
              </a:spcBef>
              <a:spcAft>
                <a:spcPts val="0"/>
              </a:spcAft>
              <a:buNone/>
            </a:pPr>
            <a:r>
              <a:t/>
            </a:r>
            <a:endParaRPr sz="2800">
              <a:solidFill>
                <a:schemeClr val="dk1"/>
              </a:solidFill>
            </a:endParaRPr>
          </a:p>
          <a:p>
            <a:pPr indent="0" lvl="0" marL="0" rtl="0" algn="l">
              <a:spcBef>
                <a:spcPts val="0"/>
              </a:spcBef>
              <a:spcAft>
                <a:spcPts val="0"/>
              </a:spcAft>
              <a:buNone/>
            </a:pPr>
            <a:r>
              <a:t/>
            </a:r>
            <a:endParaRPr sz="2800">
              <a:solidFill>
                <a:schemeClr val="dk1"/>
              </a:solidFill>
            </a:endParaRPr>
          </a:p>
          <a:p>
            <a:pPr indent="0" lvl="0" marL="0" rtl="0" algn="l">
              <a:spcBef>
                <a:spcPts val="0"/>
              </a:spcBef>
              <a:spcAft>
                <a:spcPts val="0"/>
              </a:spcAft>
              <a:buNone/>
            </a:pPr>
            <a:r>
              <a:t/>
            </a:r>
            <a:endParaRPr sz="1050">
              <a:solidFill>
                <a:srgbClr val="666666"/>
              </a:solidFill>
              <a:highlight>
                <a:srgbClr val="FFFFFF"/>
              </a:highlight>
            </a:endParaRPr>
          </a:p>
          <a:p>
            <a:pPr indent="0" lvl="0" marL="0" rtl="0" algn="l">
              <a:spcBef>
                <a:spcPts val="0"/>
              </a:spcBef>
              <a:spcAft>
                <a:spcPts val="0"/>
              </a:spcAft>
              <a:buNone/>
            </a:pPr>
            <a:r>
              <a:t/>
            </a:r>
            <a:endParaRPr sz="1050">
              <a:solidFill>
                <a:srgbClr val="666666"/>
              </a:solidFill>
              <a:highlight>
                <a:srgbClr val="FFFFFF"/>
              </a:highlight>
            </a:endParaRPr>
          </a:p>
          <a:p>
            <a:pPr indent="0" lvl="0" marL="0" rtl="0" algn="ctr">
              <a:spcBef>
                <a:spcPts val="0"/>
              </a:spcBef>
              <a:spcAft>
                <a:spcPts val="0"/>
              </a:spcAft>
              <a:buNone/>
            </a:pPr>
            <a:r>
              <a:rPr lang="ko" sz="1100">
                <a:solidFill>
                  <a:srgbClr val="000000"/>
                </a:solidFill>
                <a:highlight>
                  <a:srgbClr val="FFFFFF"/>
                </a:highlight>
              </a:rPr>
              <a:t>출처: </a:t>
            </a:r>
            <a:r>
              <a:rPr lang="ko" sz="1100" u="sng">
                <a:solidFill>
                  <a:srgbClr val="000000"/>
                </a:solidFill>
                <a:highlight>
                  <a:srgbClr val="FFFFFF"/>
                </a:highlight>
                <a:hlinkClick r:id="rId3"/>
              </a:rPr>
              <a:t>http://yujuwon.tistory.com/entry/TENSORFLOW-seq2seq-기반-챗봇-만들기</a:t>
            </a:r>
            <a:r>
              <a:rPr lang="ko" sz="1100">
                <a:solidFill>
                  <a:srgbClr val="000000"/>
                </a:solidFill>
              </a:rPr>
              <a:t> &amp; </a:t>
            </a:r>
            <a:r>
              <a:rPr lang="ko" sz="1100" u="sng">
                <a:solidFill>
                  <a:srgbClr val="000000"/>
                </a:solidFill>
                <a:hlinkClick r:id="rId4"/>
              </a:rPr>
              <a:t>https://reniew.github.io/35/</a:t>
            </a:r>
            <a:endParaRPr sz="1100">
              <a:solidFill>
                <a:srgbClr val="000000"/>
              </a:solidFill>
            </a:endParaRPr>
          </a:p>
        </p:txBody>
      </p:sp>
      <p:pic>
        <p:nvPicPr>
          <p:cNvPr id="67" name="Google Shape;67;p15"/>
          <p:cNvPicPr preferRelativeResize="0"/>
          <p:nvPr/>
        </p:nvPicPr>
        <p:blipFill>
          <a:blip r:embed="rId5">
            <a:alphaModFix/>
          </a:blip>
          <a:stretch>
            <a:fillRect/>
          </a:stretch>
        </p:blipFill>
        <p:spPr>
          <a:xfrm>
            <a:off x="0" y="2156438"/>
            <a:ext cx="4484100" cy="1345225"/>
          </a:xfrm>
          <a:prstGeom prst="rect">
            <a:avLst/>
          </a:prstGeom>
          <a:noFill/>
          <a:ln>
            <a:noFill/>
          </a:ln>
        </p:spPr>
      </p:pic>
      <p:pic>
        <p:nvPicPr>
          <p:cNvPr id="68" name="Google Shape;68;p15"/>
          <p:cNvPicPr preferRelativeResize="0"/>
          <p:nvPr/>
        </p:nvPicPr>
        <p:blipFill>
          <a:blip r:embed="rId6">
            <a:alphaModFix/>
          </a:blip>
          <a:stretch>
            <a:fillRect/>
          </a:stretch>
        </p:blipFill>
        <p:spPr>
          <a:xfrm>
            <a:off x="4484100" y="1616925"/>
            <a:ext cx="4571999" cy="256733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idx="1" type="body"/>
          </p:nvPr>
        </p:nvSpPr>
        <p:spPr>
          <a:xfrm>
            <a:off x="100" y="225"/>
            <a:ext cx="91440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chemeClr val="dk1"/>
              </a:solidFill>
            </a:endParaRPr>
          </a:p>
          <a:p>
            <a:pPr indent="1536700" lvl="0" marL="0" rtl="0" algn="l">
              <a:spcBef>
                <a:spcPts val="0"/>
              </a:spcBef>
              <a:spcAft>
                <a:spcPts val="0"/>
              </a:spcAft>
              <a:buNone/>
            </a:pPr>
            <a:r>
              <a:rPr lang="ko" sz="2800">
                <a:solidFill>
                  <a:schemeClr val="dk1"/>
                </a:solidFill>
              </a:rPr>
              <a:t>			</a:t>
            </a:r>
            <a:endParaRPr sz="2800">
              <a:solidFill>
                <a:schemeClr val="dk1"/>
              </a:solidFill>
            </a:endParaRPr>
          </a:p>
          <a:p>
            <a:pPr indent="0" lvl="0" marL="0" rtl="0" algn="l">
              <a:spcBef>
                <a:spcPts val="0"/>
              </a:spcBef>
              <a:spcAft>
                <a:spcPts val="0"/>
              </a:spcAft>
              <a:buNone/>
            </a:pPr>
            <a:r>
              <a:t/>
            </a:r>
            <a:endParaRPr sz="2800">
              <a:solidFill>
                <a:schemeClr val="dk1"/>
              </a:solidFill>
            </a:endParaRPr>
          </a:p>
          <a:p>
            <a:pPr indent="0" lvl="0" marL="0" rtl="0" algn="l">
              <a:spcBef>
                <a:spcPts val="0"/>
              </a:spcBef>
              <a:spcAft>
                <a:spcPts val="0"/>
              </a:spcAft>
              <a:buNone/>
            </a:pPr>
            <a:r>
              <a:t/>
            </a:r>
            <a:endParaRPr sz="2800">
              <a:solidFill>
                <a:schemeClr val="dk1"/>
              </a:solidFill>
            </a:endParaRPr>
          </a:p>
          <a:p>
            <a:pPr indent="0" lvl="0" marL="0" rtl="0" algn="l">
              <a:spcBef>
                <a:spcPts val="0"/>
              </a:spcBef>
              <a:spcAft>
                <a:spcPts val="0"/>
              </a:spcAft>
              <a:buNone/>
            </a:pPr>
            <a:r>
              <a:t/>
            </a:r>
            <a:endParaRPr sz="2800">
              <a:solidFill>
                <a:schemeClr val="dk1"/>
              </a:solidFill>
            </a:endParaRPr>
          </a:p>
          <a:p>
            <a:pPr indent="0" lvl="0" marL="0" rtl="0" algn="l">
              <a:spcBef>
                <a:spcPts val="0"/>
              </a:spcBef>
              <a:spcAft>
                <a:spcPts val="0"/>
              </a:spcAft>
              <a:buNone/>
            </a:pPr>
            <a:r>
              <a:t/>
            </a:r>
            <a:endParaRPr sz="2800">
              <a:solidFill>
                <a:schemeClr val="dk1"/>
              </a:solidFill>
            </a:endParaRPr>
          </a:p>
          <a:p>
            <a:pPr indent="0" lvl="0" marL="0" rtl="0" algn="l">
              <a:spcBef>
                <a:spcPts val="0"/>
              </a:spcBef>
              <a:spcAft>
                <a:spcPts val="0"/>
              </a:spcAft>
              <a:buNone/>
            </a:pPr>
            <a:r>
              <a:t/>
            </a:r>
            <a:endParaRPr sz="1050">
              <a:solidFill>
                <a:srgbClr val="666666"/>
              </a:solidFill>
              <a:highlight>
                <a:srgbClr val="FFFFFF"/>
              </a:highlight>
            </a:endParaRPr>
          </a:p>
          <a:p>
            <a:pPr indent="0" lvl="0" marL="0" rtl="0" algn="l">
              <a:spcBef>
                <a:spcPts val="0"/>
              </a:spcBef>
              <a:spcAft>
                <a:spcPts val="0"/>
              </a:spcAft>
              <a:buNone/>
            </a:pPr>
            <a:r>
              <a:t/>
            </a:r>
            <a:endParaRPr sz="1050">
              <a:solidFill>
                <a:srgbClr val="666666"/>
              </a:solidFill>
              <a:highlight>
                <a:srgbClr val="FFFFFF"/>
              </a:highlight>
            </a:endParaRPr>
          </a:p>
          <a:p>
            <a:pPr indent="0" lvl="0" marL="0" rtl="0" algn="l">
              <a:spcBef>
                <a:spcPts val="0"/>
              </a:spcBef>
              <a:spcAft>
                <a:spcPts val="0"/>
              </a:spcAft>
              <a:buNone/>
            </a:pPr>
            <a:r>
              <a:t/>
            </a:r>
            <a:endParaRPr sz="1200">
              <a:solidFill>
                <a:srgbClr val="000000"/>
              </a:solidFill>
              <a:highlight>
                <a:srgbClr val="FFFFFF"/>
              </a:highlight>
            </a:endParaRPr>
          </a:p>
          <a:p>
            <a:pPr indent="0" lvl="0" marL="0" rtl="0" algn="l">
              <a:spcBef>
                <a:spcPts val="0"/>
              </a:spcBef>
              <a:spcAft>
                <a:spcPts val="0"/>
              </a:spcAft>
              <a:buNone/>
            </a:pPr>
            <a:r>
              <a:rPr lang="ko" sz="1200">
                <a:solidFill>
                  <a:srgbClr val="000000"/>
                </a:solidFill>
                <a:highlight>
                  <a:srgbClr val="FFFFFF"/>
                </a:highlight>
              </a:rPr>
              <a:t>encoder 부분에서는 입력 응답을 받아 하나의 hidden code 값으로 표현을 해주고 decoder 영역에서는 hidden code 값과 start tag를 받아 가장 적합한 결과 단어들을 추출해 준다. 여기서 train과 test의 모델이 각각 다르게 나타나는데, </a:t>
            </a:r>
            <a:r>
              <a:rPr b="1" lang="ko" sz="1200">
                <a:solidFill>
                  <a:srgbClr val="000000"/>
                </a:solidFill>
                <a:highlight>
                  <a:srgbClr val="FFFFFF"/>
                </a:highlight>
              </a:rPr>
              <a:t>train의 경우에는 decoder의 output과는 별개로 훈련 셋이 input으로</a:t>
            </a:r>
            <a:r>
              <a:rPr lang="ko" sz="1200">
                <a:solidFill>
                  <a:srgbClr val="000000"/>
                </a:solidFill>
                <a:highlight>
                  <a:srgbClr val="FFFFFF"/>
                </a:highlight>
              </a:rPr>
              <a:t> 들어가는데 반해 test 모델의 경우에는 decoder의 output이 다시 input으로 들어가게 된다. </a:t>
            </a:r>
            <a:endParaRPr sz="1200">
              <a:solidFill>
                <a:srgbClr val="000000"/>
              </a:solidFill>
              <a:highlight>
                <a:srgbClr val="FFFFFF"/>
              </a:highlight>
            </a:endParaRPr>
          </a:p>
          <a:p>
            <a:pPr indent="0" lvl="0" marL="0" rtl="0" algn="l">
              <a:spcBef>
                <a:spcPts val="0"/>
              </a:spcBef>
              <a:spcAft>
                <a:spcPts val="0"/>
              </a:spcAft>
              <a:buNone/>
            </a:pPr>
            <a:r>
              <a:rPr b="1" lang="ko" sz="1200">
                <a:solidFill>
                  <a:srgbClr val="000000"/>
                </a:solidFill>
                <a:highlight>
                  <a:srgbClr val="FFFFFF"/>
                </a:highlight>
              </a:rPr>
              <a:t>TRAIN 경우에는 올바른 결과 값을 예상할 수 없기 때문에 이전 output을 feed로 받지 않는 게 맞는 설명이며, TEST 시에는 응답 결과 셋이 없기 때문에 이전 output으로 feed를 받아야 한다.</a:t>
            </a:r>
            <a:endParaRPr b="1" sz="1200">
              <a:solidFill>
                <a:srgbClr val="000000"/>
              </a:solidFill>
              <a:highlight>
                <a:srgbClr val="FFFFFF"/>
              </a:highlight>
            </a:endParaRPr>
          </a:p>
          <a:p>
            <a:pPr indent="0" lvl="0" marL="0" rtl="0" algn="l">
              <a:spcBef>
                <a:spcPts val="0"/>
              </a:spcBef>
              <a:spcAft>
                <a:spcPts val="0"/>
              </a:spcAft>
              <a:buNone/>
            </a:pPr>
            <a:r>
              <a:t/>
            </a:r>
            <a:endParaRPr b="1" sz="1200">
              <a:solidFill>
                <a:srgbClr val="000000"/>
              </a:solidFill>
              <a:highlight>
                <a:srgbClr val="FFFFFF"/>
              </a:highlight>
            </a:endParaRPr>
          </a:p>
          <a:p>
            <a:pPr indent="0" lvl="0" marL="0" rtl="0" algn="ctr">
              <a:spcBef>
                <a:spcPts val="0"/>
              </a:spcBef>
              <a:spcAft>
                <a:spcPts val="0"/>
              </a:spcAft>
              <a:buClr>
                <a:schemeClr val="dk1"/>
              </a:buClr>
              <a:buSzPts val="1100"/>
              <a:buFont typeface="Arial"/>
              <a:buNone/>
            </a:pPr>
            <a:r>
              <a:rPr lang="ko" sz="1100">
                <a:solidFill>
                  <a:schemeClr val="dk1"/>
                </a:solidFill>
                <a:highlight>
                  <a:srgbClr val="FFFFFF"/>
                </a:highlight>
              </a:rPr>
              <a:t>출처: </a:t>
            </a:r>
            <a:r>
              <a:rPr lang="ko" sz="1100" u="sng">
                <a:solidFill>
                  <a:schemeClr val="dk1"/>
                </a:solidFill>
                <a:highlight>
                  <a:srgbClr val="FFFFFF"/>
                </a:highlight>
                <a:hlinkClick r:id="rId3"/>
              </a:rPr>
              <a:t>http://yujuwon.tistory.com/entry/TENSORFLOW-seq2seq-기반-챗봇-만들기</a:t>
            </a:r>
            <a:endParaRPr/>
          </a:p>
        </p:txBody>
      </p:sp>
      <p:pic>
        <p:nvPicPr>
          <p:cNvPr id="74" name="Google Shape;74;p16"/>
          <p:cNvPicPr preferRelativeResize="0"/>
          <p:nvPr/>
        </p:nvPicPr>
        <p:blipFill>
          <a:blip r:embed="rId4">
            <a:alphaModFix/>
          </a:blip>
          <a:stretch>
            <a:fillRect/>
          </a:stretch>
        </p:blipFill>
        <p:spPr>
          <a:xfrm>
            <a:off x="2009850" y="225"/>
            <a:ext cx="5124300" cy="3537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idx="1" type="body"/>
          </p:nvPr>
        </p:nvSpPr>
        <p:spPr>
          <a:xfrm>
            <a:off x="0" y="1458000"/>
            <a:ext cx="9144000" cy="222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sz="1200">
                <a:solidFill>
                  <a:srgbClr val="404040"/>
                </a:solidFill>
              </a:rPr>
              <a:t>The strength of this model lies in its simplicity and generality. We can use this model for machine translation, question/answering, and conversations without major changes in the architecture. Applying this technique to conversation modeling is also straightforward: the input sequence can be the concatenation of what has been conversed so far (the context), and the output sequence is the reply.</a:t>
            </a:r>
            <a:endParaRPr sz="1200">
              <a:solidFill>
                <a:srgbClr val="404040"/>
              </a:solidFill>
            </a:endParaRPr>
          </a:p>
          <a:p>
            <a:pPr indent="0" lvl="0" marL="0" rtl="0" algn="l">
              <a:spcBef>
                <a:spcPts val="0"/>
              </a:spcBef>
              <a:spcAft>
                <a:spcPts val="0"/>
              </a:spcAft>
              <a:buNone/>
            </a:pPr>
            <a:r>
              <a:t/>
            </a:r>
            <a:endParaRPr sz="1200">
              <a:solidFill>
                <a:srgbClr val="404040"/>
              </a:solidFill>
            </a:endParaRPr>
          </a:p>
          <a:p>
            <a:pPr indent="0" lvl="0" marL="0" rtl="0" algn="l">
              <a:spcBef>
                <a:spcPts val="0"/>
              </a:spcBef>
              <a:spcAft>
                <a:spcPts val="0"/>
              </a:spcAft>
              <a:buNone/>
            </a:pPr>
            <a:r>
              <a:rPr lang="ko" sz="1200">
                <a:solidFill>
                  <a:srgbClr val="404040"/>
                </a:solidFill>
              </a:rPr>
              <a:t>Unlike easier tasks like translation, however, a model like sequence-to-sequence will not be able to successfully “solve” the problem of modeling dialogue due to several obvious simplifications: </a:t>
            </a:r>
            <a:r>
              <a:rPr b="1" lang="ko" sz="1200">
                <a:solidFill>
                  <a:srgbClr val="404040"/>
                </a:solidFill>
              </a:rPr>
              <a:t>the objective function being optimized does not capture the actual objective achieved through human communication, which is typically longer term and based on exchange of information rather than next step prediction. The lack of a model to ensure consistency and general world knowledge is another obvious limitation of a purely unsupervised model.</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159400" y="123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sz="2400"/>
              <a:t>Datasets</a:t>
            </a:r>
            <a:endParaRPr sz="2400"/>
          </a:p>
        </p:txBody>
      </p:sp>
      <p:sp>
        <p:nvSpPr>
          <p:cNvPr id="85" name="Google Shape;85;p18"/>
          <p:cNvSpPr txBox="1"/>
          <p:nvPr>
            <p:ph idx="1" type="body"/>
          </p:nvPr>
        </p:nvSpPr>
        <p:spPr>
          <a:xfrm>
            <a:off x="0" y="600075"/>
            <a:ext cx="9144000" cy="45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sz="1300">
                <a:solidFill>
                  <a:schemeClr val="dk1"/>
                </a:solidFill>
              </a:rPr>
              <a:t>1. </a:t>
            </a:r>
            <a:r>
              <a:rPr b="1" lang="ko" sz="1300">
                <a:solidFill>
                  <a:schemeClr val="dk1"/>
                </a:solidFill>
              </a:rPr>
              <a:t>Domain specific dataset(</a:t>
            </a:r>
            <a:r>
              <a:rPr lang="ko" sz="1300">
                <a:solidFill>
                  <a:schemeClr val="dk1"/>
                </a:solidFill>
              </a:rPr>
              <a:t>IT helpdesk troubleshooting </a:t>
            </a:r>
            <a:r>
              <a:rPr lang="ko" sz="1300">
                <a:solidFill>
                  <a:schemeClr val="dk1"/>
                </a:solidFill>
              </a:rPr>
              <a:t>chat service)</a:t>
            </a:r>
            <a:endParaRPr sz="1300">
              <a:solidFill>
                <a:schemeClr val="dk1"/>
              </a:solidFill>
            </a:endParaRPr>
          </a:p>
          <a:p>
            <a:pPr indent="-304800" lvl="0" marL="457200" rtl="0" algn="l">
              <a:spcBef>
                <a:spcPts val="0"/>
              </a:spcBef>
              <a:spcAft>
                <a:spcPts val="0"/>
              </a:spcAft>
              <a:buClr>
                <a:schemeClr val="dk1"/>
              </a:buClr>
              <a:buSzPts val="1200"/>
              <a:buChar char="-"/>
            </a:pPr>
            <a:r>
              <a:rPr lang="ko" sz="1200">
                <a:solidFill>
                  <a:schemeClr val="dk1"/>
                </a:solidFill>
              </a:rPr>
              <a:t>customers face computer related issues, and a specialist help them by conversing and walking through a solution. </a:t>
            </a:r>
            <a:endParaRPr sz="1200">
              <a:solidFill>
                <a:schemeClr val="dk1"/>
              </a:solidFill>
            </a:endParaRPr>
          </a:p>
          <a:p>
            <a:pPr indent="-304800" lvl="0" marL="457200" rtl="0" algn="l">
              <a:spcBef>
                <a:spcPts val="0"/>
              </a:spcBef>
              <a:spcAft>
                <a:spcPts val="0"/>
              </a:spcAft>
              <a:buClr>
                <a:schemeClr val="dk1"/>
              </a:buClr>
              <a:buSzPts val="1200"/>
              <a:buChar char="-"/>
            </a:pPr>
            <a:r>
              <a:rPr lang="ko" sz="1200">
                <a:solidFill>
                  <a:schemeClr val="dk1"/>
                </a:solidFill>
              </a:rPr>
              <a:t>Typical interactions (or threads) are 400 words long, and turn taking is clearly signaled. </a:t>
            </a:r>
            <a:endParaRPr sz="1200">
              <a:solidFill>
                <a:schemeClr val="dk1"/>
              </a:solidFill>
            </a:endParaRPr>
          </a:p>
          <a:p>
            <a:pPr indent="-304800" lvl="0" marL="457200" rtl="0" algn="l">
              <a:spcBef>
                <a:spcPts val="0"/>
              </a:spcBef>
              <a:spcAft>
                <a:spcPts val="0"/>
              </a:spcAft>
              <a:buClr>
                <a:schemeClr val="dk1"/>
              </a:buClr>
              <a:buSzPts val="1200"/>
              <a:buChar char="-"/>
            </a:pPr>
            <a:r>
              <a:rPr lang="ko" sz="1200">
                <a:solidFill>
                  <a:schemeClr val="dk1"/>
                </a:solidFill>
              </a:rPr>
              <a:t>Our training set contains 30M tokens, and 3M tokens were used as validation. </a:t>
            </a:r>
            <a:endParaRPr sz="1200">
              <a:solidFill>
                <a:schemeClr val="dk1"/>
              </a:solidFill>
            </a:endParaRPr>
          </a:p>
          <a:p>
            <a:pPr indent="-304800" lvl="0" marL="457200" rtl="0" algn="l">
              <a:spcBef>
                <a:spcPts val="0"/>
              </a:spcBef>
              <a:spcAft>
                <a:spcPts val="0"/>
              </a:spcAft>
              <a:buClr>
                <a:schemeClr val="dk1"/>
              </a:buClr>
              <a:buSzPts val="1200"/>
              <a:buChar char="-"/>
            </a:pPr>
            <a:r>
              <a:rPr lang="ko" sz="1200">
                <a:solidFill>
                  <a:schemeClr val="dk1"/>
                </a:solidFill>
              </a:rPr>
              <a:t>Some amount of clean up was performed, such as removing common names, numbers, and full URLs.</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ko" sz="1300">
                <a:solidFill>
                  <a:schemeClr val="dk1"/>
                </a:solidFill>
              </a:rPr>
              <a:t>2.</a:t>
            </a:r>
            <a:r>
              <a:rPr b="1" lang="ko" sz="1300">
                <a:solidFill>
                  <a:schemeClr val="dk1"/>
                </a:solidFill>
              </a:rPr>
              <a:t> Open-domain conversation dataset</a:t>
            </a:r>
            <a:r>
              <a:rPr lang="ko" sz="1300">
                <a:solidFill>
                  <a:schemeClr val="dk1"/>
                </a:solidFill>
              </a:rPr>
              <a:t>(</a:t>
            </a:r>
            <a:r>
              <a:rPr lang="ko" sz="1200">
                <a:solidFill>
                  <a:schemeClr val="dk1"/>
                </a:solidFill>
              </a:rPr>
              <a:t>Movie subtitles</a:t>
            </a:r>
            <a:r>
              <a:rPr lang="ko" sz="1300">
                <a:solidFill>
                  <a:schemeClr val="dk1"/>
                </a:solidFill>
              </a:rPr>
              <a:t>)</a:t>
            </a:r>
            <a:endParaRPr sz="1300">
              <a:solidFill>
                <a:schemeClr val="dk1"/>
              </a:solidFill>
            </a:endParaRPr>
          </a:p>
          <a:p>
            <a:pPr indent="-304800" lvl="0" marL="457200" rtl="0" algn="l">
              <a:spcBef>
                <a:spcPts val="0"/>
              </a:spcBef>
              <a:spcAft>
                <a:spcPts val="0"/>
              </a:spcAft>
              <a:buClr>
                <a:schemeClr val="dk1"/>
              </a:buClr>
              <a:buSzPts val="1200"/>
              <a:buChar char="-"/>
            </a:pPr>
            <a:r>
              <a:rPr lang="ko" sz="1200">
                <a:solidFill>
                  <a:schemeClr val="dk1"/>
                </a:solidFill>
              </a:rPr>
              <a:t>This dataset consists of movie conversations in XML format. It contains sentences uttered by characters in movies. </a:t>
            </a:r>
            <a:endParaRPr sz="1200">
              <a:solidFill>
                <a:schemeClr val="dk1"/>
              </a:solidFill>
            </a:endParaRPr>
          </a:p>
          <a:p>
            <a:pPr indent="-304800" lvl="0" marL="457200" rtl="0" algn="l">
              <a:spcBef>
                <a:spcPts val="0"/>
              </a:spcBef>
              <a:spcAft>
                <a:spcPts val="0"/>
              </a:spcAft>
              <a:buClr>
                <a:schemeClr val="dk1"/>
              </a:buClr>
              <a:buSzPts val="1200"/>
              <a:buChar char="-"/>
            </a:pPr>
            <a:r>
              <a:rPr lang="ko" sz="1200">
                <a:solidFill>
                  <a:schemeClr val="dk1"/>
                </a:solidFill>
              </a:rPr>
              <a:t>We applied a simple processing step removing XML tags and obvious non-conversational text (e.g., hyperlinks) from the dataset. </a:t>
            </a:r>
            <a:endParaRPr sz="1200">
              <a:solidFill>
                <a:schemeClr val="dk1"/>
              </a:solidFill>
            </a:endParaRPr>
          </a:p>
          <a:p>
            <a:pPr indent="-304800" lvl="0" marL="457200" rtl="0" algn="l">
              <a:spcBef>
                <a:spcPts val="0"/>
              </a:spcBef>
              <a:spcAft>
                <a:spcPts val="0"/>
              </a:spcAft>
              <a:buClr>
                <a:schemeClr val="dk1"/>
              </a:buClr>
              <a:buSzPts val="1200"/>
              <a:buChar char="-"/>
            </a:pPr>
            <a:r>
              <a:rPr lang="ko" sz="1200">
                <a:solidFill>
                  <a:schemeClr val="dk1"/>
                </a:solidFill>
              </a:rPr>
              <a:t>As turn taking is not clearly indicated, we treated </a:t>
            </a:r>
            <a:r>
              <a:rPr b="1" lang="ko" sz="1200">
                <a:solidFill>
                  <a:schemeClr val="dk1"/>
                </a:solidFill>
              </a:rPr>
              <a:t>consecutive sentences assuming they were uttered by different characters.</a:t>
            </a:r>
            <a:r>
              <a:rPr lang="ko" sz="1200">
                <a:solidFill>
                  <a:schemeClr val="dk1"/>
                </a:solidFill>
              </a:rPr>
              <a:t> </a:t>
            </a:r>
            <a:endParaRPr sz="1200">
              <a:solidFill>
                <a:schemeClr val="dk1"/>
              </a:solidFill>
            </a:endParaRPr>
          </a:p>
          <a:p>
            <a:pPr indent="-304800" lvl="0" marL="457200" rtl="0" algn="l">
              <a:spcBef>
                <a:spcPts val="0"/>
              </a:spcBef>
              <a:spcAft>
                <a:spcPts val="0"/>
              </a:spcAft>
              <a:buClr>
                <a:schemeClr val="dk1"/>
              </a:buClr>
              <a:buSzPts val="1200"/>
              <a:buChar char="-"/>
            </a:pPr>
            <a:r>
              <a:rPr lang="ko" sz="1200">
                <a:solidFill>
                  <a:schemeClr val="dk1"/>
                </a:solidFill>
              </a:rPr>
              <a:t>Unlike the previous dataset, the OpenSubtitles is quite large, and rather noisy because </a:t>
            </a:r>
            <a:r>
              <a:rPr b="1" lang="ko" sz="1200">
                <a:solidFill>
                  <a:schemeClr val="dk1"/>
                </a:solidFill>
              </a:rPr>
              <a:t>consecutive sentences may be uttered by the same character.</a:t>
            </a:r>
            <a:r>
              <a:rPr lang="ko" sz="1200">
                <a:solidFill>
                  <a:schemeClr val="dk1"/>
                </a:solidFill>
              </a:rPr>
              <a:t> </a:t>
            </a:r>
            <a:endParaRPr sz="1200">
              <a:solidFill>
                <a:schemeClr val="dk1"/>
              </a:solidFill>
            </a:endParaRPr>
          </a:p>
          <a:p>
            <a:pPr indent="-304800" lvl="0" marL="457200" rtl="0" algn="l">
              <a:spcBef>
                <a:spcPts val="0"/>
              </a:spcBef>
              <a:spcAft>
                <a:spcPts val="0"/>
              </a:spcAft>
              <a:buClr>
                <a:schemeClr val="dk1"/>
              </a:buClr>
              <a:buSzPts val="1200"/>
              <a:buChar char="-"/>
            </a:pPr>
            <a:r>
              <a:rPr lang="ko" sz="1200">
                <a:solidFill>
                  <a:schemeClr val="dk1"/>
                </a:solidFill>
              </a:rPr>
              <a:t>Our training and validation split has 62M sentences (923M tokens) as training examples, and the validation set has 26M sentences (395M tokens). </a:t>
            </a:r>
            <a:endParaRPr sz="1200">
              <a:solidFill>
                <a:schemeClr val="dk1"/>
              </a:solidFill>
            </a:endParaRPr>
          </a:p>
          <a:p>
            <a:pPr indent="0" lvl="0" marL="45720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ko" sz="1200">
                <a:solidFill>
                  <a:schemeClr val="dk1"/>
                </a:solidFill>
              </a:rPr>
              <a:t>We trained our model to predict the next sentence given the previous one, and we did this for every sentence (</a:t>
            </a:r>
            <a:r>
              <a:rPr b="1" lang="ko" sz="1200">
                <a:solidFill>
                  <a:schemeClr val="dk1"/>
                </a:solidFill>
              </a:rPr>
              <a:t>noting that this doubles our dataset size, as each sentence is used both for context and as target</a:t>
            </a:r>
            <a:r>
              <a:rPr lang="ko" sz="1200">
                <a:solidFill>
                  <a:schemeClr val="dk1"/>
                </a:solidFill>
              </a:rPr>
              <a:t>). </a:t>
            </a:r>
            <a:endParaRPr sz="1200">
              <a:solidFill>
                <a:schemeClr val="dk1"/>
              </a:solidFill>
            </a:endParaRPr>
          </a:p>
          <a:p>
            <a:pPr indent="0" lvl="0" marL="0" rtl="0" algn="l">
              <a:spcBef>
                <a:spcPts val="0"/>
              </a:spcBef>
              <a:spcAft>
                <a:spcPts val="0"/>
              </a:spcAft>
              <a:buNone/>
            </a:pPr>
            <a:r>
              <a:rPr lang="ko" sz="1200">
                <a:solidFill>
                  <a:schemeClr val="dk1"/>
                </a:solidFill>
              </a:rPr>
              <a:t>The split is done in such a way that </a:t>
            </a:r>
            <a:r>
              <a:rPr b="1" lang="ko" sz="1200">
                <a:solidFill>
                  <a:schemeClr val="dk1"/>
                </a:solidFill>
              </a:rPr>
              <a:t>each sentence in a pair of sentences either appear together in the training set or test set but not both. </a:t>
            </a:r>
            <a:endParaRPr b="1"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ko" sz="1000">
                <a:solidFill>
                  <a:schemeClr val="dk1"/>
                </a:solidFill>
              </a:rPr>
              <a:t>	</a:t>
            </a:r>
            <a:r>
              <a:rPr lang="ko" sz="2400">
                <a:solidFill>
                  <a:schemeClr val="dk1"/>
                </a:solidFill>
              </a:rPr>
              <a:t>		</a:t>
            </a:r>
            <a:endParaRPr sz="2400">
              <a:solidFill>
                <a:schemeClr val="dk1"/>
              </a:solidFill>
            </a:endParaRPr>
          </a:p>
          <a:p>
            <a:pPr indent="787400" lvl="0" marL="0" rtl="0" algn="l">
              <a:spcBef>
                <a:spcPts val="0"/>
              </a:spcBef>
              <a:spcAft>
                <a:spcPts val="0"/>
              </a:spcAft>
              <a:buNone/>
            </a:pPr>
            <a:r>
              <a:rPr lang="ko" sz="2400">
                <a:solidFill>
                  <a:schemeClr val="dk1"/>
                </a:solidFill>
              </a:rPr>
              <a:t>		</a:t>
            </a:r>
            <a:endParaRPr sz="2400">
              <a:solidFill>
                <a:schemeClr val="dk1"/>
              </a:solidFill>
            </a:endParaRPr>
          </a:p>
          <a:p>
            <a:pPr indent="0" lvl="0" marL="0" rtl="0" algn="l">
              <a:spcBef>
                <a:spcPts val="0"/>
              </a:spcBef>
              <a:spcAft>
                <a:spcPts val="0"/>
              </a:spcAft>
              <a:buNone/>
            </a:pPr>
            <a:r>
              <a:t/>
            </a:r>
            <a:endParaRPr sz="1400">
              <a:solidFill>
                <a:srgbClr val="404040"/>
              </a:solidFill>
            </a:endParaRPr>
          </a:p>
          <a:p>
            <a:pPr indent="0" lvl="0" marL="0" rtl="0" algn="l">
              <a:spcBef>
                <a:spcPts val="0"/>
              </a:spcBef>
              <a:spcAft>
                <a:spcPts val="0"/>
              </a:spcAft>
              <a:buNone/>
            </a:pPr>
            <a:r>
              <a:t/>
            </a:r>
            <a:endParaRPr sz="1400">
              <a:solidFill>
                <a:srgbClr val="404040"/>
              </a:solidFill>
            </a:endParaRPr>
          </a:p>
          <a:p>
            <a:pPr indent="7962900" lvl="0" marL="0" rtl="0" algn="l">
              <a:spcBef>
                <a:spcPts val="0"/>
              </a:spcBef>
              <a:spcAft>
                <a:spcPts val="0"/>
              </a:spcAft>
              <a:buNone/>
            </a:pPr>
            <a:r>
              <a:rPr lang="ko" sz="1300">
                <a:solidFill>
                  <a:srgbClr val="404040"/>
                </a:solidFill>
              </a:rPr>
              <a:t>				</a:t>
            </a:r>
            <a:endParaRPr sz="1300">
              <a:solidFill>
                <a:srgbClr val="404040"/>
              </a:solidFill>
            </a:endParaRPr>
          </a:p>
          <a:p>
            <a:pPr indent="7962900" lvl="0" marL="0" rtl="0" algn="l">
              <a:spcBef>
                <a:spcPts val="0"/>
              </a:spcBef>
              <a:spcAft>
                <a:spcPts val="0"/>
              </a:spcAft>
              <a:buNone/>
            </a:pPr>
            <a:r>
              <a:rPr lang="ko" sz="1300">
                <a:solidFill>
                  <a:srgbClr val="404040"/>
                </a:solidFill>
              </a:rPr>
              <a:t>			</a:t>
            </a:r>
            <a:endParaRPr sz="1300">
              <a:solidFill>
                <a:srgbClr val="404040"/>
              </a:solidFill>
            </a:endParaRPr>
          </a:p>
          <a:p>
            <a:pPr indent="7962900" lvl="0" marL="0" rtl="0" algn="l">
              <a:spcBef>
                <a:spcPts val="0"/>
              </a:spcBef>
              <a:spcAft>
                <a:spcPts val="0"/>
              </a:spcAft>
              <a:buNone/>
            </a:pPr>
            <a:r>
              <a:rPr lang="ko" sz="1300">
                <a:solidFill>
                  <a:srgbClr val="404040"/>
                </a:solidFill>
              </a:rPr>
              <a:t>		</a:t>
            </a:r>
            <a:endParaRPr sz="1300">
              <a:solidFill>
                <a:srgbClr val="404040"/>
              </a:solidFill>
            </a:endParaRPr>
          </a:p>
          <a:p>
            <a:pPr indent="0" lvl="0" marL="0" rtl="0" algn="l">
              <a:spcBef>
                <a:spcPts val="0"/>
              </a:spcBef>
              <a:spcAft>
                <a:spcPts val="0"/>
              </a:spcAft>
              <a:buNone/>
            </a:pPr>
            <a:r>
              <a:t/>
            </a:r>
            <a:endParaRPr sz="28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159400" y="123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sz="2400"/>
              <a:t>Experiments</a:t>
            </a:r>
            <a:endParaRPr sz="2400"/>
          </a:p>
        </p:txBody>
      </p:sp>
      <p:sp>
        <p:nvSpPr>
          <p:cNvPr id="91" name="Google Shape;91;p19"/>
          <p:cNvSpPr txBox="1"/>
          <p:nvPr>
            <p:ph idx="1" type="body"/>
          </p:nvPr>
        </p:nvSpPr>
        <p:spPr>
          <a:xfrm>
            <a:off x="0" y="781050"/>
            <a:ext cx="9144000" cy="358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ko" sz="1400">
                <a:solidFill>
                  <a:schemeClr val="dk1"/>
                </a:solidFill>
              </a:rPr>
              <a:t>IT helpdesk troubleshooting</a:t>
            </a:r>
            <a:endParaRPr b="1" sz="1400">
              <a:solidFill>
                <a:schemeClr val="dk1"/>
              </a:solidFill>
            </a:endParaRPr>
          </a:p>
          <a:p>
            <a:pPr indent="-304800" lvl="0" marL="457200" rtl="0" algn="l">
              <a:spcBef>
                <a:spcPts val="0"/>
              </a:spcBef>
              <a:spcAft>
                <a:spcPts val="0"/>
              </a:spcAft>
              <a:buClr>
                <a:schemeClr val="dk1"/>
              </a:buClr>
              <a:buSzPts val="1200"/>
              <a:buChar char="-"/>
            </a:pPr>
            <a:r>
              <a:rPr lang="ko" sz="1200">
                <a:solidFill>
                  <a:schemeClr val="dk1"/>
                </a:solidFill>
              </a:rPr>
              <a:t>we trained a </a:t>
            </a:r>
            <a:r>
              <a:rPr b="1" lang="ko" sz="1200">
                <a:solidFill>
                  <a:schemeClr val="dk1"/>
                </a:solidFill>
              </a:rPr>
              <a:t>single layer LSTM with 1024 memory cells</a:t>
            </a:r>
            <a:r>
              <a:rPr lang="ko" sz="1200">
                <a:solidFill>
                  <a:schemeClr val="dk1"/>
                </a:solidFill>
              </a:rPr>
              <a:t> using </a:t>
            </a:r>
            <a:r>
              <a:rPr b="1" lang="ko" sz="1200">
                <a:solidFill>
                  <a:schemeClr val="dk1"/>
                </a:solidFill>
              </a:rPr>
              <a:t>stochastic gradient descent </a:t>
            </a:r>
            <a:r>
              <a:rPr lang="ko" sz="1200">
                <a:solidFill>
                  <a:schemeClr val="dk1"/>
                </a:solidFill>
              </a:rPr>
              <a:t>with </a:t>
            </a:r>
            <a:r>
              <a:rPr b="1" lang="ko" sz="1200">
                <a:solidFill>
                  <a:schemeClr val="dk1"/>
                </a:solidFill>
              </a:rPr>
              <a:t>gradient clipping. </a:t>
            </a:r>
            <a:endParaRPr b="1" sz="1200">
              <a:solidFill>
                <a:schemeClr val="dk1"/>
              </a:solidFill>
            </a:endParaRPr>
          </a:p>
          <a:p>
            <a:pPr indent="-304800" lvl="0" marL="457200" rtl="0" algn="l">
              <a:spcBef>
                <a:spcPts val="0"/>
              </a:spcBef>
              <a:spcAft>
                <a:spcPts val="0"/>
              </a:spcAft>
              <a:buClr>
                <a:schemeClr val="dk1"/>
              </a:buClr>
              <a:buSzPts val="1200"/>
              <a:buChar char="-"/>
            </a:pPr>
            <a:r>
              <a:rPr lang="ko" sz="1200">
                <a:solidFill>
                  <a:schemeClr val="dk1"/>
                </a:solidFill>
              </a:rPr>
              <a:t>The vocabulary consists of the </a:t>
            </a:r>
            <a:r>
              <a:rPr b="1" lang="ko" sz="1200">
                <a:solidFill>
                  <a:schemeClr val="dk1"/>
                </a:solidFill>
              </a:rPr>
              <a:t>most common 20K words</a:t>
            </a:r>
            <a:r>
              <a:rPr lang="ko" sz="1200">
                <a:solidFill>
                  <a:schemeClr val="dk1"/>
                </a:solidFill>
              </a:rPr>
              <a:t>, which includes special tokens indicating turn taking and actor.</a:t>
            </a:r>
            <a:endParaRPr sz="1200">
              <a:solidFill>
                <a:schemeClr val="dk1"/>
              </a:solidFill>
            </a:endParaRPr>
          </a:p>
          <a:p>
            <a:pPr indent="0" lvl="0" marL="457200" rtl="0" algn="l">
              <a:spcBef>
                <a:spcPts val="0"/>
              </a:spcBef>
              <a:spcAft>
                <a:spcPts val="0"/>
              </a:spcAft>
              <a:buNone/>
            </a:pPr>
            <a:r>
              <a:t/>
            </a:r>
            <a:endParaRPr sz="1200">
              <a:solidFill>
                <a:schemeClr val="dk1"/>
              </a:solidFill>
            </a:endParaRPr>
          </a:p>
          <a:p>
            <a:pPr indent="-304800" lvl="0" marL="457200" rtl="0" algn="l">
              <a:spcBef>
                <a:spcPts val="0"/>
              </a:spcBef>
              <a:spcAft>
                <a:spcPts val="0"/>
              </a:spcAft>
              <a:buClr>
                <a:schemeClr val="dk1"/>
              </a:buClr>
              <a:buSzPts val="1200"/>
              <a:buChar char="-"/>
            </a:pPr>
            <a:r>
              <a:rPr lang="ko" sz="1200">
                <a:solidFill>
                  <a:schemeClr val="dk1"/>
                </a:solidFill>
              </a:rPr>
              <a:t>At convergence, this model achieved a perplexity of 8, whereas an n-gram model achieved 18.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b="1" lang="ko" sz="1400">
                <a:solidFill>
                  <a:schemeClr val="dk1"/>
                </a:solidFill>
              </a:rPr>
              <a:t>Open subtitles experiment</a:t>
            </a:r>
            <a:endParaRPr b="1" sz="1400">
              <a:solidFill>
                <a:schemeClr val="dk1"/>
              </a:solidFill>
            </a:endParaRPr>
          </a:p>
          <a:p>
            <a:pPr indent="-304800" lvl="0" marL="457200" rtl="0" algn="l">
              <a:spcBef>
                <a:spcPts val="0"/>
              </a:spcBef>
              <a:spcAft>
                <a:spcPts val="0"/>
              </a:spcAft>
              <a:buClr>
                <a:schemeClr val="dk1"/>
              </a:buClr>
              <a:buSzPts val="1200"/>
              <a:buChar char="-"/>
            </a:pPr>
            <a:r>
              <a:rPr lang="ko" sz="1200">
                <a:solidFill>
                  <a:schemeClr val="dk1"/>
                </a:solidFill>
              </a:rPr>
              <a:t>we trained a </a:t>
            </a:r>
            <a:r>
              <a:rPr b="1" lang="ko" sz="1200">
                <a:solidFill>
                  <a:schemeClr val="dk1"/>
                </a:solidFill>
              </a:rPr>
              <a:t>two-layered LSTM using AdaGrad with gradient clipping</a:t>
            </a:r>
            <a:r>
              <a:rPr lang="ko" sz="1200">
                <a:solidFill>
                  <a:schemeClr val="dk1"/>
                </a:solidFill>
              </a:rPr>
              <a:t>. Each layer of the </a:t>
            </a:r>
            <a:r>
              <a:rPr b="1" lang="ko" sz="1200">
                <a:solidFill>
                  <a:schemeClr val="dk1"/>
                </a:solidFill>
              </a:rPr>
              <a:t>LSTM has 4096 memory cells</a:t>
            </a:r>
            <a:r>
              <a:rPr lang="ko" sz="1200">
                <a:solidFill>
                  <a:schemeClr val="dk1"/>
                </a:solidFill>
              </a:rPr>
              <a:t>, </a:t>
            </a:r>
            <a:endParaRPr sz="1200">
              <a:solidFill>
                <a:schemeClr val="dk1"/>
              </a:solidFill>
            </a:endParaRPr>
          </a:p>
          <a:p>
            <a:pPr indent="-304800" lvl="0" marL="457200" rtl="0" algn="l">
              <a:spcBef>
                <a:spcPts val="0"/>
              </a:spcBef>
              <a:spcAft>
                <a:spcPts val="0"/>
              </a:spcAft>
              <a:buClr>
                <a:schemeClr val="dk1"/>
              </a:buClr>
              <a:buSzPts val="1200"/>
              <a:buChar char="-"/>
            </a:pPr>
            <a:r>
              <a:rPr lang="ko" sz="1200">
                <a:solidFill>
                  <a:schemeClr val="dk1"/>
                </a:solidFill>
              </a:rPr>
              <a:t>and we built a vocabulary consisting of the </a:t>
            </a:r>
            <a:r>
              <a:rPr b="1" lang="ko" sz="1200">
                <a:solidFill>
                  <a:schemeClr val="dk1"/>
                </a:solidFill>
              </a:rPr>
              <a:t>most frequent 100K words</a:t>
            </a:r>
            <a:r>
              <a:rPr lang="ko" sz="1200">
                <a:solidFill>
                  <a:schemeClr val="dk1"/>
                </a:solidFill>
              </a:rPr>
              <a:t>. </a:t>
            </a:r>
            <a:endParaRPr sz="1200">
              <a:solidFill>
                <a:schemeClr val="dk1"/>
              </a:solidFill>
            </a:endParaRPr>
          </a:p>
          <a:p>
            <a:pPr indent="-304800" lvl="0" marL="457200" rtl="0" algn="l">
              <a:spcBef>
                <a:spcPts val="0"/>
              </a:spcBef>
              <a:spcAft>
                <a:spcPts val="0"/>
              </a:spcAft>
              <a:buClr>
                <a:schemeClr val="dk1"/>
              </a:buClr>
              <a:buSzPts val="1200"/>
              <a:buChar char="-"/>
            </a:pPr>
            <a:r>
              <a:rPr b="1" lang="ko" sz="1200">
                <a:solidFill>
                  <a:schemeClr val="dk1"/>
                </a:solidFill>
              </a:rPr>
              <a:t>To speed up the softmax</a:t>
            </a:r>
            <a:r>
              <a:rPr lang="ko" sz="1200">
                <a:solidFill>
                  <a:schemeClr val="dk1"/>
                </a:solidFill>
              </a:rPr>
              <a:t>, we project the memory cells to </a:t>
            </a:r>
            <a:r>
              <a:rPr b="1" lang="ko" sz="1200">
                <a:solidFill>
                  <a:schemeClr val="dk1"/>
                </a:solidFill>
              </a:rPr>
              <a:t>2048 linear units before feeding the information to the classifier</a:t>
            </a:r>
            <a:r>
              <a:rPr lang="ko" sz="1200">
                <a:solidFill>
                  <a:schemeClr val="dk1"/>
                </a:solidFill>
              </a:rPr>
              <a:t>.</a:t>
            </a:r>
            <a:endParaRPr sz="1200">
              <a:solidFill>
                <a:schemeClr val="dk1"/>
              </a:solidFill>
            </a:endParaRPr>
          </a:p>
          <a:p>
            <a:pPr indent="266700" lvl="0" marL="0" rtl="0" algn="l">
              <a:spcBef>
                <a:spcPts val="0"/>
              </a:spcBef>
              <a:spcAft>
                <a:spcPts val="0"/>
              </a:spcAft>
              <a:buClr>
                <a:schemeClr val="dk1"/>
              </a:buClr>
              <a:buSzPts val="1100"/>
              <a:buFont typeface="Arial"/>
              <a:buNone/>
            </a:pPr>
            <a:r>
              <a:rPr lang="ko" sz="1200">
                <a:solidFill>
                  <a:schemeClr val="dk1"/>
                </a:solidFill>
              </a:rPr>
              <a:t>					</a:t>
            </a:r>
            <a:endParaRPr sz="1200">
              <a:solidFill>
                <a:schemeClr val="dk1"/>
              </a:solidFill>
            </a:endParaRPr>
          </a:p>
          <a:p>
            <a:pPr indent="-304800" lvl="0" marL="457200" rtl="0" algn="l">
              <a:spcBef>
                <a:spcPts val="0"/>
              </a:spcBef>
              <a:spcAft>
                <a:spcPts val="0"/>
              </a:spcAft>
              <a:buClr>
                <a:schemeClr val="dk1"/>
              </a:buClr>
              <a:buSzPts val="1200"/>
              <a:buChar char="-"/>
            </a:pPr>
            <a:r>
              <a:rPr lang="ko" sz="1200">
                <a:solidFill>
                  <a:schemeClr val="dk1"/>
                </a:solidFill>
              </a:rPr>
              <a:t>At convergence the perplexity of the recurrent model on the validation set is 17. Our smoothed 5-gram model achieves a perplexity of 28. </a:t>
            </a:r>
            <a:endParaRPr sz="1200">
              <a:solidFill>
                <a:schemeClr val="dk1"/>
              </a:solidFill>
            </a:endParaRPr>
          </a:p>
          <a:p>
            <a:pPr indent="-304800" lvl="0" marL="457200" rtl="0" algn="l">
              <a:spcBef>
                <a:spcPts val="0"/>
              </a:spcBef>
              <a:spcAft>
                <a:spcPts val="0"/>
              </a:spcAft>
              <a:buClr>
                <a:schemeClr val="dk1"/>
              </a:buClr>
              <a:buSzPts val="1200"/>
              <a:buChar char="-"/>
            </a:pPr>
            <a:r>
              <a:rPr lang="ko" sz="1200">
                <a:solidFill>
                  <a:schemeClr val="dk1"/>
                </a:solidFill>
              </a:rPr>
              <a:t>Interestingly, </a:t>
            </a:r>
            <a:r>
              <a:rPr b="1" lang="ko" sz="1200">
                <a:solidFill>
                  <a:schemeClr val="dk1"/>
                </a:solidFill>
              </a:rPr>
              <a:t>adding the soft attention mechanism</a:t>
            </a:r>
            <a:r>
              <a:rPr lang="ko" sz="1200">
                <a:solidFill>
                  <a:schemeClr val="dk1"/>
                </a:solidFill>
              </a:rPr>
              <a:t> of (Bahdanau et al., 2014) </a:t>
            </a:r>
            <a:r>
              <a:rPr b="1" lang="ko" sz="1200">
                <a:solidFill>
                  <a:schemeClr val="dk1"/>
                </a:solidFill>
              </a:rPr>
              <a:t>did not significantly improve</a:t>
            </a:r>
            <a:r>
              <a:rPr lang="ko" sz="1200">
                <a:solidFill>
                  <a:schemeClr val="dk1"/>
                </a:solidFill>
              </a:rPr>
              <a:t> the perplexity on neither training or validation sets.</a:t>
            </a:r>
            <a:endParaRPr sz="1200">
              <a:solidFill>
                <a:schemeClr val="dk1"/>
              </a:solidFill>
            </a:endParaRPr>
          </a:p>
          <a:p>
            <a:pPr indent="266700" lvl="0" marL="0" rtl="0" algn="l">
              <a:spcBef>
                <a:spcPts val="0"/>
              </a:spcBef>
              <a:spcAft>
                <a:spcPts val="0"/>
              </a:spcAft>
              <a:buClr>
                <a:schemeClr val="dk1"/>
              </a:buClr>
              <a:buSzPts val="1100"/>
              <a:buFont typeface="Arial"/>
              <a:buNone/>
            </a:pPr>
            <a:r>
              <a:rPr lang="ko" sz="2400">
                <a:solidFill>
                  <a:schemeClr val="dk1"/>
                </a:solidFill>
              </a:rPr>
              <a:t>				</a:t>
            </a:r>
            <a:endParaRPr sz="2400">
              <a:solidFill>
                <a:schemeClr val="dk1"/>
              </a:solidFill>
            </a:endParaRPr>
          </a:p>
          <a:p>
            <a:pPr indent="266700" lvl="0" marL="0" rtl="0" algn="l">
              <a:spcBef>
                <a:spcPts val="0"/>
              </a:spcBef>
              <a:spcAft>
                <a:spcPts val="0"/>
              </a:spcAft>
              <a:buClr>
                <a:schemeClr val="dk1"/>
              </a:buClr>
              <a:buSzPts val="1100"/>
              <a:buFont typeface="Arial"/>
              <a:buNone/>
            </a:pPr>
            <a:r>
              <a:rPr lang="ko" sz="2400">
                <a:solidFill>
                  <a:schemeClr val="dk1"/>
                </a:solidFill>
              </a:rPr>
              <a:t>			</a:t>
            </a:r>
            <a:endParaRPr sz="2400">
              <a:solidFill>
                <a:schemeClr val="dk1"/>
              </a:solidFill>
            </a:endParaRPr>
          </a:p>
          <a:p>
            <a:pPr indent="266700" lvl="0" marL="0" rtl="0" algn="l">
              <a:spcBef>
                <a:spcPts val="0"/>
              </a:spcBef>
              <a:spcAft>
                <a:spcPts val="0"/>
              </a:spcAft>
              <a:buClr>
                <a:schemeClr val="dk1"/>
              </a:buClr>
              <a:buSzPts val="1100"/>
              <a:buFont typeface="Arial"/>
              <a:buNone/>
            </a:pPr>
            <a:r>
              <a:rPr lang="ko" sz="2400">
                <a:solidFill>
                  <a:schemeClr val="dk1"/>
                </a:solidFill>
              </a:rPr>
              <a:t>		</a:t>
            </a:r>
            <a:endParaRPr sz="2400">
              <a:solidFill>
                <a:schemeClr val="dk1"/>
              </a:solidFill>
            </a:endParaRPr>
          </a:p>
          <a:p>
            <a:pPr indent="0" lvl="0" marL="0" rtl="0" algn="l">
              <a:spcBef>
                <a:spcPts val="0"/>
              </a:spcBef>
              <a:spcAft>
                <a:spcPts val="0"/>
              </a:spcAft>
              <a:buNone/>
            </a:pPr>
            <a:r>
              <a:t/>
            </a:r>
            <a:endParaRPr sz="14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0"/>
          <p:cNvSpPr txBox="1"/>
          <p:nvPr>
            <p:ph idx="1" type="body"/>
          </p:nvPr>
        </p:nvSpPr>
        <p:spPr>
          <a:xfrm>
            <a:off x="0" y="304800"/>
            <a:ext cx="9144000" cy="453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sz="1200">
                <a:solidFill>
                  <a:schemeClr val="dk1"/>
                </a:solidFill>
              </a:rPr>
              <a:t>We find it encouraging that the </a:t>
            </a:r>
            <a:r>
              <a:rPr b="1" lang="ko" sz="1200">
                <a:solidFill>
                  <a:schemeClr val="dk1"/>
                </a:solidFill>
              </a:rPr>
              <a:t>model can remember facts, understand contexts, perform common sense</a:t>
            </a:r>
            <a:r>
              <a:rPr lang="ko" sz="1200">
                <a:solidFill>
                  <a:schemeClr val="dk1"/>
                </a:solidFill>
              </a:rPr>
              <a:t> reasoning without the complexity in traditional pipelines. What surprises us is that the model does so </a:t>
            </a:r>
            <a:r>
              <a:rPr b="1" lang="ko" sz="1200">
                <a:solidFill>
                  <a:schemeClr val="dk1"/>
                </a:solidFill>
              </a:rPr>
              <a:t>without any explicit knowledge representation component </a:t>
            </a:r>
            <a:r>
              <a:rPr lang="ko" sz="1200">
                <a:solidFill>
                  <a:schemeClr val="dk1"/>
                </a:solidFill>
              </a:rPr>
              <a:t>except for the </a:t>
            </a:r>
            <a:r>
              <a:rPr b="1" lang="ko" sz="1200">
                <a:solidFill>
                  <a:schemeClr val="dk1"/>
                </a:solidFill>
              </a:rPr>
              <a:t>parameters in the word vectors.</a:t>
            </a:r>
            <a:endParaRPr b="1" sz="1200">
              <a:solidFill>
                <a:schemeClr val="dk1"/>
              </a:solidFill>
            </a:endParaRPr>
          </a:p>
          <a:p>
            <a:pPr indent="3263900" lvl="0" marL="0" rtl="0" algn="l">
              <a:spcBef>
                <a:spcPts val="0"/>
              </a:spcBef>
              <a:spcAft>
                <a:spcPts val="0"/>
              </a:spcAft>
              <a:buNone/>
            </a:pPr>
            <a:r>
              <a:rPr lang="ko" sz="1200">
                <a:solidFill>
                  <a:schemeClr val="dk1"/>
                </a:solidFill>
              </a:rPr>
              <a:t>					</a:t>
            </a:r>
            <a:endParaRPr sz="1200">
              <a:solidFill>
                <a:schemeClr val="dk1"/>
              </a:solidFill>
            </a:endParaRPr>
          </a:p>
          <a:p>
            <a:pPr indent="0" lvl="0" marL="0" rtl="0" algn="l">
              <a:spcBef>
                <a:spcPts val="0"/>
              </a:spcBef>
              <a:spcAft>
                <a:spcPts val="0"/>
              </a:spcAft>
              <a:buNone/>
            </a:pPr>
            <a:r>
              <a:rPr lang="ko" sz="1200">
                <a:solidFill>
                  <a:schemeClr val="dk1"/>
                </a:solidFill>
              </a:rPr>
              <a:t>Perhaps most practically significant is the fact that the </a:t>
            </a:r>
            <a:r>
              <a:rPr b="1" lang="ko" sz="1200">
                <a:solidFill>
                  <a:schemeClr val="dk1"/>
                </a:solidFill>
              </a:rPr>
              <a:t>model can generalize to new questions.</a:t>
            </a:r>
            <a:r>
              <a:rPr lang="ko" sz="1200">
                <a:solidFill>
                  <a:schemeClr val="dk1"/>
                </a:solidFill>
              </a:rPr>
              <a:t> In other words, </a:t>
            </a:r>
            <a:r>
              <a:rPr b="1" lang="ko" sz="1200">
                <a:solidFill>
                  <a:schemeClr val="dk1"/>
                </a:solidFill>
              </a:rPr>
              <a:t>it does not simply look up for an answer by matching the question with the existing database.</a:t>
            </a:r>
            <a:r>
              <a:rPr lang="ko" sz="1200">
                <a:solidFill>
                  <a:schemeClr val="dk1"/>
                </a:solidFill>
              </a:rPr>
              <a:t> In fact, </a:t>
            </a:r>
            <a:r>
              <a:rPr b="1" lang="ko" sz="1200">
                <a:solidFill>
                  <a:schemeClr val="dk1"/>
                </a:solidFill>
              </a:rPr>
              <a:t>most of the questions presented above</a:t>
            </a:r>
            <a:r>
              <a:rPr lang="ko" sz="1200">
                <a:solidFill>
                  <a:schemeClr val="dk1"/>
                </a:solidFill>
              </a:rPr>
              <a:t>, except for the first conversation, </a:t>
            </a:r>
            <a:r>
              <a:rPr b="1" lang="ko" sz="1200">
                <a:solidFill>
                  <a:schemeClr val="dk1"/>
                </a:solidFill>
              </a:rPr>
              <a:t>do not appear in the training set.</a:t>
            </a:r>
            <a:endParaRPr b="1" sz="1200">
              <a:solidFill>
                <a:schemeClr val="dk1"/>
              </a:solidFill>
            </a:endParaRPr>
          </a:p>
          <a:p>
            <a:pPr indent="0" lvl="0" marL="0" rtl="0" algn="l">
              <a:spcBef>
                <a:spcPts val="0"/>
              </a:spcBef>
              <a:spcAft>
                <a:spcPts val="0"/>
              </a:spcAft>
              <a:buNone/>
            </a:pPr>
            <a:r>
              <a:t/>
            </a:r>
            <a:endParaRPr b="1" sz="1200">
              <a:solidFill>
                <a:schemeClr val="dk1"/>
              </a:solidFill>
            </a:endParaRPr>
          </a:p>
          <a:p>
            <a:pPr indent="0" lvl="0" marL="0" rtl="0" algn="l">
              <a:spcBef>
                <a:spcPts val="0"/>
              </a:spcBef>
              <a:spcAft>
                <a:spcPts val="0"/>
              </a:spcAft>
              <a:buNone/>
            </a:pPr>
            <a:r>
              <a:rPr b="1" lang="ko" sz="1200">
                <a:solidFill>
                  <a:schemeClr val="dk1"/>
                </a:solidFill>
              </a:rPr>
              <a:t>Human: </a:t>
            </a:r>
            <a:r>
              <a:rPr i="1" lang="ko" sz="1200">
                <a:solidFill>
                  <a:schemeClr val="dk1"/>
                </a:solidFill>
              </a:rPr>
              <a:t>what do you think about tesla ? </a:t>
            </a:r>
            <a:endParaRPr i="1" sz="1200">
              <a:solidFill>
                <a:schemeClr val="dk1"/>
              </a:solidFill>
            </a:endParaRPr>
          </a:p>
          <a:p>
            <a:pPr indent="0" lvl="0" marL="0" rtl="0" algn="l">
              <a:spcBef>
                <a:spcPts val="0"/>
              </a:spcBef>
              <a:spcAft>
                <a:spcPts val="0"/>
              </a:spcAft>
              <a:buNone/>
            </a:pPr>
            <a:r>
              <a:rPr b="1" lang="ko" sz="1200">
                <a:solidFill>
                  <a:schemeClr val="dk1"/>
                </a:solidFill>
              </a:rPr>
              <a:t>Machine: </a:t>
            </a:r>
            <a:r>
              <a:rPr i="1" lang="ko" sz="1200">
                <a:solidFill>
                  <a:schemeClr val="dk1"/>
                </a:solidFill>
              </a:rPr>
              <a:t>he ’s a good conductor .</a:t>
            </a:r>
            <a:endParaRPr i="1" sz="1200">
              <a:solidFill>
                <a:schemeClr val="dk1"/>
              </a:solidFill>
            </a:endParaRPr>
          </a:p>
          <a:p>
            <a:pPr indent="0" lvl="0" marL="0" rtl="0" algn="l">
              <a:spcBef>
                <a:spcPts val="0"/>
              </a:spcBef>
              <a:spcAft>
                <a:spcPts val="0"/>
              </a:spcAft>
              <a:buNone/>
            </a:pPr>
            <a:r>
              <a:rPr b="1" lang="ko" sz="1200">
                <a:solidFill>
                  <a:schemeClr val="dk1"/>
                </a:solidFill>
              </a:rPr>
              <a:t>Human: </a:t>
            </a:r>
            <a:r>
              <a:rPr i="1" lang="ko" sz="1200">
                <a:solidFill>
                  <a:schemeClr val="dk1"/>
                </a:solidFill>
              </a:rPr>
              <a:t>what do you think about bill gates ? </a:t>
            </a:r>
            <a:endParaRPr i="1" sz="1200">
              <a:solidFill>
                <a:schemeClr val="dk1"/>
              </a:solidFill>
            </a:endParaRPr>
          </a:p>
          <a:p>
            <a:pPr indent="0" lvl="0" marL="0" rtl="0" algn="l">
              <a:spcBef>
                <a:spcPts val="0"/>
              </a:spcBef>
              <a:spcAft>
                <a:spcPts val="0"/>
              </a:spcAft>
              <a:buNone/>
            </a:pPr>
            <a:r>
              <a:rPr b="1" lang="ko" sz="1200">
                <a:solidFill>
                  <a:schemeClr val="dk1"/>
                </a:solidFill>
              </a:rPr>
              <a:t>Machine: </a:t>
            </a:r>
            <a:r>
              <a:rPr i="1" lang="ko" sz="1200">
                <a:solidFill>
                  <a:schemeClr val="dk1"/>
                </a:solidFill>
              </a:rPr>
              <a:t>he ’s a good man .</a:t>
            </a:r>
            <a:endParaRPr i="1" sz="1200">
              <a:solidFill>
                <a:schemeClr val="dk1"/>
              </a:solidFill>
            </a:endParaRPr>
          </a:p>
          <a:p>
            <a:pPr indent="0" lvl="0" marL="0" rtl="0" algn="l">
              <a:spcBef>
                <a:spcPts val="0"/>
              </a:spcBef>
              <a:spcAft>
                <a:spcPts val="0"/>
              </a:spcAft>
              <a:buNone/>
            </a:pPr>
            <a:r>
              <a:rPr b="1" lang="ko" sz="1200">
                <a:solidFill>
                  <a:schemeClr val="dk1"/>
                </a:solidFill>
              </a:rPr>
              <a:t>Human: </a:t>
            </a:r>
            <a:r>
              <a:rPr i="1" lang="ko" sz="1200">
                <a:solidFill>
                  <a:schemeClr val="dk1"/>
                </a:solidFill>
              </a:rPr>
              <a:t>What do you think about messi ? </a:t>
            </a:r>
            <a:endParaRPr i="1" sz="1200">
              <a:solidFill>
                <a:schemeClr val="dk1"/>
              </a:solidFill>
            </a:endParaRPr>
          </a:p>
          <a:p>
            <a:pPr indent="0" lvl="0" marL="0" rtl="0" algn="l">
              <a:spcBef>
                <a:spcPts val="0"/>
              </a:spcBef>
              <a:spcAft>
                <a:spcPts val="0"/>
              </a:spcAft>
              <a:buNone/>
            </a:pPr>
            <a:r>
              <a:rPr b="1" lang="ko" sz="1200">
                <a:solidFill>
                  <a:schemeClr val="dk1"/>
                </a:solidFill>
              </a:rPr>
              <a:t>Machine: </a:t>
            </a:r>
            <a:r>
              <a:rPr i="1" lang="ko" sz="1200">
                <a:solidFill>
                  <a:schemeClr val="dk1"/>
                </a:solidFill>
              </a:rPr>
              <a:t>he ’s a great player .</a:t>
            </a:r>
            <a:endParaRPr i="1" sz="1200">
              <a:solidFill>
                <a:schemeClr val="dk1"/>
              </a:solidFill>
            </a:endParaRPr>
          </a:p>
          <a:p>
            <a:pPr indent="0" lvl="0" marL="0" rtl="0" algn="l">
              <a:spcBef>
                <a:spcPts val="0"/>
              </a:spcBef>
              <a:spcAft>
                <a:spcPts val="0"/>
              </a:spcAft>
              <a:buNone/>
            </a:pPr>
            <a:r>
              <a:rPr b="1" lang="ko" sz="1200">
                <a:solidFill>
                  <a:schemeClr val="dk1"/>
                </a:solidFill>
              </a:rPr>
              <a:t>Human: </a:t>
            </a:r>
            <a:r>
              <a:rPr i="1" lang="ko" sz="1200">
                <a:solidFill>
                  <a:schemeClr val="dk1"/>
                </a:solidFill>
              </a:rPr>
              <a:t>what do you think about cleopatra ? </a:t>
            </a:r>
            <a:endParaRPr i="1" sz="1200">
              <a:solidFill>
                <a:schemeClr val="dk1"/>
              </a:solidFill>
            </a:endParaRPr>
          </a:p>
          <a:p>
            <a:pPr indent="0" lvl="0" marL="0" rtl="0" algn="l">
              <a:spcBef>
                <a:spcPts val="0"/>
              </a:spcBef>
              <a:spcAft>
                <a:spcPts val="0"/>
              </a:spcAft>
              <a:buNone/>
            </a:pPr>
            <a:r>
              <a:rPr b="1" lang="ko" sz="1200">
                <a:solidFill>
                  <a:schemeClr val="dk1"/>
                </a:solidFill>
              </a:rPr>
              <a:t>Machine: </a:t>
            </a:r>
            <a:r>
              <a:rPr i="1" lang="ko" sz="1200">
                <a:solidFill>
                  <a:schemeClr val="dk1"/>
                </a:solidFill>
              </a:rPr>
              <a:t>oh , she ’s very regal .</a:t>
            </a:r>
            <a:endParaRPr i="1" sz="1200">
              <a:solidFill>
                <a:schemeClr val="dk1"/>
              </a:solidFill>
            </a:endParaRPr>
          </a:p>
          <a:p>
            <a:pPr indent="0" lvl="0" marL="0" rtl="0" algn="l">
              <a:spcBef>
                <a:spcPts val="0"/>
              </a:spcBef>
              <a:spcAft>
                <a:spcPts val="0"/>
              </a:spcAft>
              <a:buNone/>
            </a:pPr>
            <a:r>
              <a:rPr b="1" lang="ko" sz="1200">
                <a:solidFill>
                  <a:schemeClr val="dk1"/>
                </a:solidFill>
              </a:rPr>
              <a:t>Human: </a:t>
            </a:r>
            <a:r>
              <a:rPr i="1" lang="ko" sz="1200">
                <a:solidFill>
                  <a:schemeClr val="dk1"/>
                </a:solidFill>
              </a:rPr>
              <a:t>what do you think about england during the reign of elizabeth ?</a:t>
            </a:r>
            <a:endParaRPr i="1" sz="1200">
              <a:solidFill>
                <a:schemeClr val="dk1"/>
              </a:solidFill>
            </a:endParaRPr>
          </a:p>
          <a:p>
            <a:pPr indent="0" lvl="0" marL="0" rtl="0" algn="l">
              <a:spcBef>
                <a:spcPts val="0"/>
              </a:spcBef>
              <a:spcAft>
                <a:spcPts val="0"/>
              </a:spcAft>
              <a:buNone/>
            </a:pPr>
            <a:r>
              <a:rPr b="1" lang="ko" sz="1200">
                <a:solidFill>
                  <a:schemeClr val="dk1"/>
                </a:solidFill>
              </a:rPr>
              <a:t>Machine: </a:t>
            </a:r>
            <a:r>
              <a:rPr i="1" lang="ko" sz="1200">
                <a:solidFill>
                  <a:schemeClr val="dk1"/>
                </a:solidFill>
              </a:rPr>
              <a:t>it was a great place .</a:t>
            </a:r>
            <a:endParaRPr b="1" sz="1200">
              <a:solidFill>
                <a:schemeClr val="dk1"/>
              </a:solidFill>
            </a:endParaRPr>
          </a:p>
          <a:p>
            <a:pPr indent="3263900" lvl="0" marL="0" rtl="0" algn="l">
              <a:spcBef>
                <a:spcPts val="0"/>
              </a:spcBef>
              <a:spcAft>
                <a:spcPts val="0"/>
              </a:spcAft>
              <a:buNone/>
            </a:pPr>
            <a:r>
              <a:rPr lang="ko" sz="1200">
                <a:solidFill>
                  <a:schemeClr val="dk1"/>
                </a:solidFill>
              </a:rPr>
              <a:t>					</a:t>
            </a:r>
            <a:endParaRPr sz="1200">
              <a:solidFill>
                <a:schemeClr val="dk1"/>
              </a:solidFill>
            </a:endParaRPr>
          </a:p>
          <a:p>
            <a:pPr indent="0" lvl="0" marL="0" rtl="0" algn="l">
              <a:spcBef>
                <a:spcPts val="0"/>
              </a:spcBef>
              <a:spcAft>
                <a:spcPts val="0"/>
              </a:spcAft>
              <a:buNone/>
            </a:pPr>
            <a:r>
              <a:rPr lang="ko" sz="1200">
                <a:solidFill>
                  <a:schemeClr val="dk1"/>
                </a:solidFill>
              </a:rPr>
              <a:t>Nonetheless, one drawback of this basic model is that </a:t>
            </a:r>
            <a:r>
              <a:rPr b="1" lang="ko" sz="1200">
                <a:solidFill>
                  <a:schemeClr val="dk1"/>
                </a:solidFill>
              </a:rPr>
              <a:t>it only gives simple, short, sometimes unsatisfying answers</a:t>
            </a:r>
            <a:r>
              <a:rPr lang="ko" sz="1200">
                <a:solidFill>
                  <a:schemeClr val="dk1"/>
                </a:solidFill>
              </a:rPr>
              <a:t> to our questions as can be seen above. </a:t>
            </a:r>
            <a:endParaRPr sz="1200">
              <a:solidFill>
                <a:schemeClr val="dk1"/>
              </a:solidFill>
            </a:endParaRPr>
          </a:p>
          <a:p>
            <a:pPr indent="0" lvl="0" marL="0" rtl="0" algn="l">
              <a:spcBef>
                <a:spcPts val="0"/>
              </a:spcBef>
              <a:spcAft>
                <a:spcPts val="0"/>
              </a:spcAft>
              <a:buNone/>
            </a:pPr>
            <a:r>
              <a:t/>
            </a:r>
            <a:endParaRPr sz="12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1"/>
          <p:cNvSpPr txBox="1"/>
          <p:nvPr>
            <p:ph idx="1" type="body"/>
          </p:nvPr>
        </p:nvSpPr>
        <p:spPr>
          <a:xfrm>
            <a:off x="0" y="1628850"/>
            <a:ext cx="9144000" cy="188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sz="1200">
                <a:solidFill>
                  <a:schemeClr val="dk1"/>
                </a:solidFill>
              </a:rPr>
              <a:t>Perhaps a more problematic drawback is that the </a:t>
            </a:r>
            <a:r>
              <a:rPr b="1" lang="ko" sz="1200">
                <a:solidFill>
                  <a:schemeClr val="dk1"/>
                </a:solidFill>
              </a:rPr>
              <a:t>model does not capture a consistent personality</a:t>
            </a:r>
            <a:r>
              <a:rPr lang="ko" sz="1200">
                <a:solidFill>
                  <a:schemeClr val="dk1"/>
                </a:solidFill>
              </a:rPr>
              <a:t>. Indeed, if we ask not identical but semantically similar questions, the answers can sometimes be inconsistent. This is expected due to the </a:t>
            </a:r>
            <a:r>
              <a:rPr b="1" lang="ko" sz="1200">
                <a:solidFill>
                  <a:schemeClr val="dk1"/>
                </a:solidFill>
              </a:rPr>
              <a:t>simplicity of our model and the dataset</a:t>
            </a:r>
            <a:r>
              <a:rPr lang="ko" sz="1200">
                <a:solidFill>
                  <a:schemeClr val="dk1"/>
                </a:solidFill>
              </a:rPr>
              <a:t> in our experiments. The conversation below illustrates such failure:</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b="1" lang="ko" sz="1200">
                <a:solidFill>
                  <a:schemeClr val="dk1"/>
                </a:solidFill>
              </a:rPr>
              <a:t>Human: </a:t>
            </a:r>
            <a:r>
              <a:rPr i="1" lang="ko" sz="1200">
                <a:solidFill>
                  <a:schemeClr val="dk1"/>
                </a:solidFill>
              </a:rPr>
              <a:t>what is your job ? </a:t>
            </a:r>
            <a:endParaRPr i="1" sz="1200">
              <a:solidFill>
                <a:schemeClr val="dk1"/>
              </a:solidFill>
            </a:endParaRPr>
          </a:p>
          <a:p>
            <a:pPr indent="0" lvl="0" marL="0" rtl="0" algn="l">
              <a:spcBef>
                <a:spcPts val="0"/>
              </a:spcBef>
              <a:spcAft>
                <a:spcPts val="0"/>
              </a:spcAft>
              <a:buNone/>
            </a:pPr>
            <a:r>
              <a:rPr b="1" lang="ko" sz="1200">
                <a:solidFill>
                  <a:schemeClr val="dk1"/>
                </a:solidFill>
              </a:rPr>
              <a:t>Machine: </a:t>
            </a:r>
            <a:r>
              <a:rPr i="1" lang="ko" sz="1200">
                <a:solidFill>
                  <a:schemeClr val="dk1"/>
                </a:solidFill>
              </a:rPr>
              <a:t>i ’m a lawyer . </a:t>
            </a:r>
            <a:endParaRPr i="1" sz="1200">
              <a:solidFill>
                <a:schemeClr val="dk1"/>
              </a:solidFill>
            </a:endParaRPr>
          </a:p>
          <a:p>
            <a:pPr indent="0" lvl="0" marL="0" rtl="0" algn="l">
              <a:spcBef>
                <a:spcPts val="0"/>
              </a:spcBef>
              <a:spcAft>
                <a:spcPts val="0"/>
              </a:spcAft>
              <a:buNone/>
            </a:pPr>
            <a:r>
              <a:rPr b="1" lang="ko" sz="1200">
                <a:solidFill>
                  <a:schemeClr val="dk1"/>
                </a:solidFill>
              </a:rPr>
              <a:t>Human: </a:t>
            </a:r>
            <a:r>
              <a:rPr i="1" lang="ko" sz="1200">
                <a:solidFill>
                  <a:schemeClr val="dk1"/>
                </a:solidFill>
              </a:rPr>
              <a:t>what do you do ? </a:t>
            </a:r>
            <a:endParaRPr i="1" sz="1200">
              <a:solidFill>
                <a:schemeClr val="dk1"/>
              </a:solidFill>
            </a:endParaRPr>
          </a:p>
          <a:p>
            <a:pPr indent="0" lvl="0" marL="0" rtl="0" algn="l">
              <a:spcBef>
                <a:spcPts val="0"/>
              </a:spcBef>
              <a:spcAft>
                <a:spcPts val="0"/>
              </a:spcAft>
              <a:buNone/>
            </a:pPr>
            <a:r>
              <a:rPr b="1" lang="ko" sz="1200">
                <a:solidFill>
                  <a:schemeClr val="dk1"/>
                </a:solidFill>
              </a:rPr>
              <a:t>Machine: </a:t>
            </a:r>
            <a:r>
              <a:rPr i="1" lang="ko" sz="1200">
                <a:solidFill>
                  <a:schemeClr val="dk1"/>
                </a:solidFill>
              </a:rPr>
              <a:t>i ’m a doctor .</a:t>
            </a:r>
            <a:endParaRPr sz="12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