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80" r:id="rId5"/>
    <p:sldId id="258" r:id="rId6"/>
    <p:sldId id="259" r:id="rId7"/>
    <p:sldId id="269" r:id="rId8"/>
    <p:sldId id="273" r:id="rId9"/>
    <p:sldId id="275" r:id="rId10"/>
    <p:sldId id="261" r:id="rId11"/>
    <p:sldId id="262" r:id="rId12"/>
    <p:sldId id="270" r:id="rId13"/>
    <p:sldId id="271" r:id="rId14"/>
    <p:sldId id="272" r:id="rId15"/>
    <p:sldId id="263" r:id="rId16"/>
    <p:sldId id="279" r:id="rId17"/>
    <p:sldId id="264" r:id="rId18"/>
    <p:sldId id="266" r:id="rId19"/>
    <p:sldId id="267" r:id="rId20"/>
    <p:sldId id="286" r:id="rId21"/>
    <p:sldId id="277" r:id="rId22"/>
    <p:sldId id="287" r:id="rId23"/>
    <p:sldId id="278" r:id="rId24"/>
    <p:sldId id="281" r:id="rId25"/>
    <p:sldId id="282" r:id="rId26"/>
    <p:sldId id="284" r:id="rId27"/>
    <p:sldId id="288" r:id="rId28"/>
    <p:sldId id="289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300" r:id="rId38"/>
    <p:sldId id="301" r:id="rId39"/>
    <p:sldId id="299" r:id="rId40"/>
    <p:sldId id="302" r:id="rId41"/>
    <p:sldId id="303" r:id="rId42"/>
    <p:sldId id="304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35075-E702-482F-B113-0BC266075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8A37A1-68BA-4B67-BE8B-7494FF480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9BE995-01D3-47A0-926E-DC0E20D5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AC49-9598-4BC0-A082-10C7E32E2E2B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486CA-E06F-48FE-B69A-5A5456F6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4C8F74-D3FE-4E0A-A1C7-26E7369D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7348-0BA4-4ABD-8414-C9479914B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61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151E3-A1E7-493B-9E7D-C6C11F5C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CB89CD-6426-4857-B835-3CF81EC65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54E36-5907-46BB-956C-8697E525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AC49-9598-4BC0-A082-10C7E32E2E2B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79126-1950-4F06-B957-3994F502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E4DF5-FCAD-4687-AF07-15A0F662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7348-0BA4-4ABD-8414-C9479914B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03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403D67-DF20-418D-BA7D-AFFC1E8CA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5522E5-4271-44CC-B30A-48A395AFC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86827C-12BE-43D1-8D9C-4CF58691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AC49-9598-4BC0-A082-10C7E32E2E2B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6E7D5-7F75-4A55-BBC4-E70C80B5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80562-EF85-4692-B3C3-D220064E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7348-0BA4-4ABD-8414-C9479914B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7876F-23B5-4B85-A6DA-029AF85D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CF53B-F0F2-4628-B29C-E2146A7F1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669433-0C9F-49BF-B3BE-5D1BE992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AC49-9598-4BC0-A082-10C7E32E2E2B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71AE02-316F-4997-A1AE-9543DF6B5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21F42-8EF5-48C2-A71B-A6117039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7348-0BA4-4ABD-8414-C9479914B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15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8761D-C392-435F-B6E7-E58123FB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A99C6-0837-4AB5-9CF5-A66220B7B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5FE18-0046-4227-BF11-10374B49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AC49-9598-4BC0-A082-10C7E32E2E2B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09351-FEBC-4DFC-85F4-CB84E04F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E55F33-C230-47C3-BA02-95BA760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7348-0BA4-4ABD-8414-C9479914B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41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E0D5D-F6F0-41C8-989B-B830A949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FF98A-450E-4E7D-82F6-474F8FEF6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93D0FE-D741-48DD-95B5-4C871025C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92ECAB-BFC6-4F28-B9F4-D87E4BDF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AC49-9598-4BC0-A082-10C7E32E2E2B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C29F32-A2D4-4FFD-B4B6-CF6CAD68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A8CC7A-B480-4478-9D22-455885BE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7348-0BA4-4ABD-8414-C9479914B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1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B7322-BBD9-472A-8709-7EDA78B5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22DF1D-5B09-4A48-8EB7-2BE6A9B68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42208C-079B-4938-9923-A3BCA9FB9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DC4CD1-1E93-4395-B595-9451AC910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4C8498-F6C6-4C8A-A3DF-279A6E1D3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8F3372-4795-457D-9976-0550102F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AC49-9598-4BC0-A082-10C7E32E2E2B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19AD8C-4290-4DEE-9E89-1CE29F76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06B10C-39DA-4FF3-AD9B-FC77932A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7348-0BA4-4ABD-8414-C9479914B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67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670BC-86A6-45D1-BE5A-299FB69E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5984FB-8320-495A-9E90-0910B223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AC49-9598-4BC0-A082-10C7E32E2E2B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F34E83-EF86-411F-A0A4-BA5C5800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7981A0-12A6-414F-BAD7-34EB8E87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7348-0BA4-4ABD-8414-C9479914B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74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B5F670-B557-4936-B79C-674C8830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AC49-9598-4BC0-A082-10C7E32E2E2B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8048F4-A2C4-4953-9B7C-D6716D09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693894-3005-49E7-9616-B8C7F273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7348-0BA4-4ABD-8414-C9479914B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82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8ABE9-19A9-4B33-ACA3-892D4638D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02EA5-C4E1-444B-A0C3-CADA023A9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87A6A8-A06E-4065-81D3-8442BD239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FF8392-7A6F-4FFE-BF95-7ED9094BA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AC49-9598-4BC0-A082-10C7E32E2E2B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1839C-B092-42CA-9D4D-57FDA050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8D37D9-E028-4C85-BA1E-8CF9F2F6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7348-0BA4-4ABD-8414-C9479914B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60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4683D-A05D-4FD4-99D0-B8734B8A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2C1381-AA25-4397-B5BD-59656723C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7A5FA8-F487-4E16-8543-F94C58E1A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2603AF-B78D-4447-AC45-C0F3381A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AC49-9598-4BC0-A082-10C7E32E2E2B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0679C-F640-460B-A1A3-18695B88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44AE9A-53B6-478D-AB55-5671F7A2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7348-0BA4-4ABD-8414-C9479914B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97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2BAE36-C044-4973-B6E4-46B359C5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6433C9-5350-4F10-AE67-2EEEB4794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0F9A3B-F343-43C3-BC06-9DC922E31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CAC49-9598-4BC0-A082-10C7E32E2E2B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BA8AE5-02FF-4FC6-9079-1B57BF253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C0229-8768-4B94-9223-CFFA87CC1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17348-0BA4-4ABD-8414-C9479914B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60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4BC02-3D83-4095-A5A2-0AE3F8271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Bell MT" panose="02020503060305020303" pitchFamily="18" charset="0"/>
              </a:rPr>
              <a:t>Memory Network</a:t>
            </a:r>
            <a:endParaRPr lang="ko-KR" altLang="en-US" dirty="0">
              <a:latin typeface="Bell MT" panose="02020503060305020303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D2D97C-7852-473A-8470-2AD0E31C12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latin typeface="Bell MT" panose="02020503060305020303" pitchFamily="18" charset="0"/>
              </a:rPr>
              <a:t>Jason Weston, </a:t>
            </a:r>
            <a:r>
              <a:rPr lang="en-US" altLang="ko-KR" dirty="0" err="1">
                <a:latin typeface="Bell MT" panose="02020503060305020303" pitchFamily="18" charset="0"/>
              </a:rPr>
              <a:t>Sumit</a:t>
            </a:r>
            <a:r>
              <a:rPr lang="en-US" altLang="ko-KR" dirty="0">
                <a:latin typeface="Bell MT" panose="02020503060305020303" pitchFamily="18" charset="0"/>
              </a:rPr>
              <a:t> Chopra &amp; Antoine </a:t>
            </a:r>
            <a:r>
              <a:rPr lang="en-US" altLang="ko-KR" dirty="0" err="1">
                <a:latin typeface="Bell MT" panose="02020503060305020303" pitchFamily="18" charset="0"/>
              </a:rPr>
              <a:t>Bordes</a:t>
            </a:r>
            <a:endParaRPr lang="en-US" altLang="ko-KR" dirty="0">
              <a:latin typeface="Bell MT" panose="02020503060305020303" pitchFamily="18" charset="0"/>
            </a:endParaRPr>
          </a:p>
          <a:p>
            <a:r>
              <a:rPr lang="en-US" altLang="ko-KR" dirty="0">
                <a:latin typeface="Bell MT" panose="02020503060305020303" pitchFamily="18" charset="0"/>
              </a:rPr>
              <a:t>Facebook AI Research</a:t>
            </a:r>
          </a:p>
          <a:p>
            <a:endParaRPr lang="en-US" altLang="ko-KR" dirty="0">
              <a:latin typeface="Bell MT" panose="02020503060305020303" pitchFamily="18" charset="0"/>
            </a:endParaRPr>
          </a:p>
          <a:p>
            <a:pPr algn="r"/>
            <a:r>
              <a:rPr lang="ko-KR" altLang="en-US" dirty="0">
                <a:latin typeface="Bell MT" panose="02020503060305020303" pitchFamily="18" charset="0"/>
              </a:rPr>
              <a:t>정리</a:t>
            </a:r>
            <a:r>
              <a:rPr lang="en-US" altLang="ko-KR" dirty="0">
                <a:latin typeface="Bell MT" panose="02020503060305020303" pitchFamily="18" charset="0"/>
              </a:rPr>
              <a:t>: </a:t>
            </a:r>
            <a:r>
              <a:rPr lang="ko-KR" altLang="en-US" dirty="0">
                <a:latin typeface="Bell MT" panose="02020503060305020303" pitchFamily="18" charset="0"/>
              </a:rPr>
              <a:t>이명재</a:t>
            </a:r>
          </a:p>
        </p:txBody>
      </p:sp>
    </p:spTree>
    <p:extLst>
      <p:ext uri="{BB962C8B-B14F-4D97-AF65-F5344CB8AC3E}">
        <p14:creationId xmlns:p14="http://schemas.microsoft.com/office/powerpoint/2010/main" val="460305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4DDC101-6CDB-48A3-A009-6DDB457EE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8105"/>
            <a:ext cx="10515600" cy="2918858"/>
          </a:xfrm>
        </p:spPr>
        <p:txBody>
          <a:bodyPr/>
          <a:lstStyle/>
          <a:p>
            <a:r>
              <a:rPr lang="en-US" altLang="ko-KR" dirty="0">
                <a:latin typeface="Bell MT" panose="02020503060305020303" pitchFamily="18" charset="0"/>
              </a:rPr>
              <a:t>input</a:t>
            </a:r>
            <a:r>
              <a:rPr lang="ko-KR" altLang="en-US" dirty="0">
                <a:latin typeface="Bell MT" panose="02020503060305020303" pitchFamily="18" charset="0"/>
              </a:rPr>
              <a:t> → </a:t>
            </a:r>
            <a:r>
              <a:rPr lang="ko-KR" altLang="en-US" dirty="0" err="1">
                <a:latin typeface="Bell MT" panose="02020503060305020303" pitchFamily="18" charset="0"/>
              </a:rPr>
              <a:t>전처리</a:t>
            </a:r>
            <a:r>
              <a:rPr lang="ko-KR" altLang="en-US" dirty="0">
                <a:latin typeface="Bell MT" panose="02020503060305020303" pitchFamily="18" charset="0"/>
              </a:rPr>
              <a:t> →  </a:t>
            </a:r>
            <a:r>
              <a:rPr lang="en-US" altLang="ko-KR" dirty="0">
                <a:latin typeface="Bell MT" panose="02020503060305020303" pitchFamily="18" charset="0"/>
              </a:rPr>
              <a:t>feature vector (BOW (Bag of words))</a:t>
            </a:r>
          </a:p>
          <a:p>
            <a:endParaRPr lang="en-US" altLang="ko-KR" dirty="0">
              <a:latin typeface="Bell MT" panose="02020503060305020303" pitchFamily="18" charset="0"/>
            </a:endParaRPr>
          </a:p>
          <a:p>
            <a:endParaRPr lang="en-US" altLang="ko-KR" dirty="0">
              <a:latin typeface="Bell MT" panose="02020503060305020303" pitchFamily="18" charset="0"/>
            </a:endParaRPr>
          </a:p>
          <a:p>
            <a:endParaRPr lang="en-US" altLang="ko-KR" dirty="0">
              <a:latin typeface="Bell MT" panose="02020503060305020303" pitchFamily="18" charset="0"/>
            </a:endParaRPr>
          </a:p>
          <a:p>
            <a:endParaRPr lang="en-US" altLang="ko-KR" dirty="0">
              <a:latin typeface="Bell MT" panose="02020503060305020303" pitchFamily="18" charset="0"/>
            </a:endParaRPr>
          </a:p>
          <a:p>
            <a:endParaRPr lang="en-US" altLang="ko-KR" dirty="0">
              <a:latin typeface="Bell MT" panose="02020503060305020303" pitchFamily="18" charset="0"/>
            </a:endParaRPr>
          </a:p>
          <a:p>
            <a:endParaRPr lang="en-US" altLang="ko-KR" dirty="0">
              <a:latin typeface="Bell MT" panose="02020503060305020303" pitchFamily="18" charset="0"/>
            </a:endParaRPr>
          </a:p>
          <a:p>
            <a:endParaRPr lang="en-US" altLang="ko-KR" dirty="0">
              <a:latin typeface="Bell MT" panose="02020503060305020303" pitchFamily="18" charset="0"/>
            </a:endParaRPr>
          </a:p>
          <a:p>
            <a:endParaRPr lang="ko-KR" altLang="en-US" dirty="0">
              <a:latin typeface="Bell MT" panose="02020503060305020303" pitchFamily="18" charset="0"/>
            </a:endParaRPr>
          </a:p>
        </p:txBody>
      </p: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7E7E430D-B9B0-478B-8B4A-1AF928911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37" y="1102049"/>
            <a:ext cx="9139177" cy="9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69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2987B65-BE76-4490-BF4E-4C0ECE225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280" y="225487"/>
            <a:ext cx="7953440" cy="4004924"/>
          </a:xfrm>
          <a:prstGeom prst="rect">
            <a:avLst/>
          </a:prstGeom>
        </p:spPr>
      </p:pic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858DB970-1869-42A1-94AD-FFDA1C4DD3A4}"/>
              </a:ext>
            </a:extLst>
          </p:cNvPr>
          <p:cNvSpPr txBox="1">
            <a:spLocks/>
          </p:cNvSpPr>
          <p:nvPr/>
        </p:nvSpPr>
        <p:spPr>
          <a:xfrm>
            <a:off x="838200" y="4676171"/>
            <a:ext cx="10515600" cy="1500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Bell MT" panose="02020503060305020303" pitchFamily="18" charset="0"/>
              </a:rPr>
              <a:t>G component</a:t>
            </a:r>
            <a:r>
              <a:rPr lang="ko-KR" altLang="en-US" dirty="0">
                <a:latin typeface="Bell MT" panose="02020503060305020303" pitchFamily="18" charset="0"/>
              </a:rPr>
              <a:t>는 다음 그림 슬라이드로 설명</a:t>
            </a:r>
            <a:endParaRPr lang="en-US" altLang="ko-KR" dirty="0">
              <a:latin typeface="Bell MT" panose="02020503060305020303" pitchFamily="18" charset="0"/>
            </a:endParaRPr>
          </a:p>
          <a:p>
            <a:r>
              <a:rPr lang="ko-KR" altLang="en-US" dirty="0" err="1">
                <a:latin typeface="Bell MT" panose="02020503060305020303" pitchFamily="18" charset="0"/>
              </a:rPr>
              <a:t>뇌피셜로</a:t>
            </a:r>
            <a:r>
              <a:rPr lang="ko-KR" altLang="en-US" dirty="0">
                <a:latin typeface="Bell MT" panose="02020503060305020303" pitchFamily="18" charset="0"/>
              </a:rPr>
              <a:t> 그린 것이기에 참고만</a:t>
            </a:r>
            <a:endParaRPr lang="en-US" altLang="ko-KR" dirty="0">
              <a:latin typeface="Bell MT" panose="02020503060305020303" pitchFamily="18" charset="0"/>
            </a:endParaRPr>
          </a:p>
          <a:p>
            <a:endParaRPr lang="en-US" altLang="ko-KR" dirty="0">
              <a:latin typeface="Bell MT" panose="02020503060305020303" pitchFamily="18" charset="0"/>
            </a:endParaRPr>
          </a:p>
          <a:p>
            <a:endParaRPr lang="en-US" altLang="ko-KR" dirty="0">
              <a:latin typeface="Bell MT" panose="02020503060305020303" pitchFamily="18" charset="0"/>
            </a:endParaRPr>
          </a:p>
          <a:p>
            <a:endParaRPr lang="en-US" altLang="ko-KR" dirty="0">
              <a:latin typeface="Bell MT" panose="02020503060305020303" pitchFamily="18" charset="0"/>
            </a:endParaRPr>
          </a:p>
          <a:p>
            <a:endParaRPr lang="en-US" altLang="ko-KR" dirty="0">
              <a:latin typeface="Bell MT" panose="02020503060305020303" pitchFamily="18" charset="0"/>
            </a:endParaRPr>
          </a:p>
          <a:p>
            <a:endParaRPr lang="en-US" altLang="ko-KR" dirty="0">
              <a:latin typeface="Bell MT" panose="02020503060305020303" pitchFamily="18" charset="0"/>
            </a:endParaRPr>
          </a:p>
          <a:p>
            <a:endParaRPr lang="ko-KR" alt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83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025E8A0-F6AB-4D20-B598-D9966C906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2968" y="147882"/>
            <a:ext cx="8006063" cy="671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52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BCA5BD9-8803-47E2-B041-840A8D6B0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05" y="91016"/>
            <a:ext cx="11617139" cy="676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18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5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57E581-90B7-4FA0-9062-E783EA820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96" y="1757362"/>
            <a:ext cx="5282709" cy="297602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6303B5C-9BC7-4395-A275-94F9EA860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408" y="1564213"/>
            <a:ext cx="5433579" cy="338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41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514CCD-D49F-43E0-8E7F-54514FE69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8622"/>
            <a:ext cx="10515600" cy="2220765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Bell MT" panose="02020503060305020303" pitchFamily="18" charset="0"/>
              </a:rPr>
              <a:t>O</a:t>
            </a:r>
            <a:r>
              <a:rPr lang="ko-KR" altLang="en-US" dirty="0">
                <a:latin typeface="Bell MT" panose="02020503060305020303" pitchFamily="18" charset="0"/>
              </a:rPr>
              <a:t>는 메모리 읽고</a:t>
            </a:r>
            <a:r>
              <a:rPr lang="en-US" altLang="ko-KR" dirty="0">
                <a:latin typeface="Bell MT" panose="02020503060305020303" pitchFamily="18" charset="0"/>
              </a:rPr>
              <a:t>, output</a:t>
            </a:r>
            <a:r>
              <a:rPr lang="ko-KR" altLang="en-US" dirty="0">
                <a:latin typeface="Bell MT" panose="02020503060305020303" pitchFamily="18" charset="0"/>
              </a:rPr>
              <a:t> 추론하는 컴포넌트</a:t>
            </a:r>
            <a:endParaRPr lang="en-US" altLang="ko-KR" dirty="0">
              <a:latin typeface="Bell MT" panose="02020503060305020303" pitchFamily="18" charset="0"/>
            </a:endParaRPr>
          </a:p>
          <a:p>
            <a:r>
              <a:rPr lang="en-US" altLang="ko-KR" dirty="0">
                <a:latin typeface="Bell MT" panose="02020503060305020303" pitchFamily="18" charset="0"/>
              </a:rPr>
              <a:t>R</a:t>
            </a:r>
            <a:r>
              <a:rPr lang="ko-KR" altLang="en-US" dirty="0">
                <a:latin typeface="Bell MT" panose="02020503060305020303" pitchFamily="18" charset="0"/>
              </a:rPr>
              <a:t>은 </a:t>
            </a:r>
            <a:r>
              <a:rPr lang="en-US" altLang="ko-KR" dirty="0">
                <a:latin typeface="Bell MT" panose="02020503060305020303" pitchFamily="18" charset="0"/>
              </a:rPr>
              <a:t>output</a:t>
            </a:r>
            <a:r>
              <a:rPr lang="ko-KR" altLang="en-US" dirty="0">
                <a:latin typeface="Bell MT" panose="02020503060305020303" pitchFamily="18" charset="0"/>
              </a:rPr>
              <a:t>을 </a:t>
            </a:r>
            <a:r>
              <a:rPr lang="en-US" altLang="ko-KR" dirty="0">
                <a:latin typeface="Bell MT" panose="02020503060305020303" pitchFamily="18" charset="0"/>
              </a:rPr>
              <a:t>response format</a:t>
            </a:r>
            <a:r>
              <a:rPr lang="ko-KR" altLang="en-US" dirty="0">
                <a:latin typeface="Bell MT" panose="02020503060305020303" pitchFamily="18" charset="0"/>
              </a:rPr>
              <a:t>으로 </a:t>
            </a:r>
            <a:r>
              <a:rPr lang="en-US" altLang="ko-KR" dirty="0">
                <a:latin typeface="Bell MT" panose="02020503060305020303" pitchFamily="18" charset="0"/>
              </a:rPr>
              <a:t>convert</a:t>
            </a:r>
            <a:r>
              <a:rPr lang="ko-KR" altLang="en-US" dirty="0">
                <a:latin typeface="Bell MT" panose="02020503060305020303" pitchFamily="18" charset="0"/>
              </a:rPr>
              <a:t>하는 컴포넌트</a:t>
            </a:r>
            <a:endParaRPr lang="en-US" altLang="ko-KR" dirty="0">
              <a:latin typeface="Bell MT" panose="02020503060305020303" pitchFamily="18" charset="0"/>
            </a:endParaRPr>
          </a:p>
          <a:p>
            <a:r>
              <a:rPr lang="en-US" altLang="ko-KR" dirty="0">
                <a:latin typeface="Bell MT" panose="02020503060305020303" pitchFamily="18" charset="0"/>
              </a:rPr>
              <a:t>R</a:t>
            </a:r>
            <a:r>
              <a:rPr lang="ko-KR" altLang="en-US" dirty="0">
                <a:latin typeface="Bell MT" panose="02020503060305020303" pitchFamily="18" charset="0"/>
              </a:rPr>
              <a:t>에 </a:t>
            </a:r>
            <a:r>
              <a:rPr lang="en-US" altLang="ko-KR" dirty="0">
                <a:latin typeface="Bell MT" panose="02020503060305020303" pitchFamily="18" charset="0"/>
              </a:rPr>
              <a:t>O</a:t>
            </a:r>
            <a:r>
              <a:rPr lang="ko-KR" altLang="en-US" dirty="0">
                <a:latin typeface="Bell MT" panose="02020503060305020303" pitchFamily="18" charset="0"/>
              </a:rPr>
              <a:t>의 조건에 따라 </a:t>
            </a:r>
            <a:r>
              <a:rPr lang="ko-KR" altLang="en-US" dirty="0" err="1">
                <a:latin typeface="Bell MT" panose="02020503060305020303" pitchFamily="18" charset="0"/>
              </a:rPr>
              <a:t>머신러닝이</a:t>
            </a:r>
            <a:r>
              <a:rPr lang="ko-KR" altLang="en-US" dirty="0">
                <a:latin typeface="Bell MT" panose="02020503060305020303" pitchFamily="18" charset="0"/>
              </a:rPr>
              <a:t> 추가 될 수도 있음 </a:t>
            </a:r>
            <a:endParaRPr lang="en-US" altLang="ko-KR" dirty="0">
              <a:latin typeface="Bell MT" panose="02020503060305020303" pitchFamily="18" charset="0"/>
            </a:endParaRPr>
          </a:p>
          <a:p>
            <a:pPr lvl="1"/>
            <a:r>
              <a:rPr lang="en-US" altLang="ko-KR" dirty="0">
                <a:latin typeface="Bell MT" panose="02020503060305020303" pitchFamily="18" charset="0"/>
              </a:rPr>
              <a:t>(</a:t>
            </a:r>
            <a:r>
              <a:rPr lang="ko-KR" altLang="en-US" dirty="0">
                <a:latin typeface="Bell MT" panose="02020503060305020303" pitchFamily="18" charset="0"/>
              </a:rPr>
              <a:t>한번 더 추론이 필요한 경우를 말하는듯</a:t>
            </a:r>
            <a:r>
              <a:rPr lang="en-US" altLang="ko-KR" dirty="0">
                <a:latin typeface="Bell MT" panose="02020503060305020303" pitchFamily="18" charset="0"/>
              </a:rPr>
              <a:t>)</a:t>
            </a:r>
          </a:p>
          <a:p>
            <a:endParaRPr lang="en-US" altLang="ko-KR" dirty="0">
              <a:latin typeface="Bell MT" panose="02020503060305020303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E9D48A-2E05-4F9C-9341-BB4A4732E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455" y="1107146"/>
            <a:ext cx="9622149" cy="160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64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9DC5AEA-77B1-422D-A518-686ED6862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19" y="2053641"/>
            <a:ext cx="4811698" cy="2760098"/>
          </a:xfrm>
        </p:spPr>
        <p:txBody>
          <a:bodyPr>
            <a:normAutofit/>
          </a:bodyPr>
          <a:lstStyle/>
          <a:p>
            <a:r>
              <a:rPr lang="en-US" altLang="ko-KR" sz="3700" dirty="0">
                <a:solidFill>
                  <a:srgbClr val="FFFFFF"/>
                </a:solidFill>
              </a:rPr>
              <a:t>3. A </a:t>
            </a:r>
            <a:r>
              <a:rPr lang="en-US" altLang="ko-KR" sz="3700" dirty="0" err="1">
                <a:solidFill>
                  <a:srgbClr val="FFFFFF"/>
                </a:solidFill>
              </a:rPr>
              <a:t>MemNN</a:t>
            </a:r>
            <a:r>
              <a:rPr lang="en-US" altLang="ko-KR" sz="3700" dirty="0">
                <a:solidFill>
                  <a:srgbClr val="FFFFFF"/>
                </a:solidFill>
              </a:rPr>
              <a:t> implementation for text</a:t>
            </a:r>
            <a:endParaRPr lang="ko-KR" altLang="en-US" sz="3700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165BDE-740E-4148-9BA4-336ABA629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altLang="ko-KR" sz="2400">
                <a:solidFill>
                  <a:srgbClr val="000000"/>
                </a:solidFill>
              </a:rPr>
              <a:t>3</a:t>
            </a:r>
            <a:r>
              <a:rPr lang="ko-KR" altLang="en-US" sz="2400">
                <a:solidFill>
                  <a:srgbClr val="000000"/>
                </a:solidFill>
              </a:rPr>
              <a:t>장은 직접 실행을 해보는 </a:t>
            </a:r>
            <a:r>
              <a:rPr lang="en-US" altLang="ko-KR" sz="2400">
                <a:solidFill>
                  <a:srgbClr val="000000"/>
                </a:solidFill>
              </a:rPr>
              <a:t>Chapter</a:t>
            </a:r>
          </a:p>
          <a:p>
            <a:endParaRPr lang="ko-KR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198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A41BF-DA6D-4F00-B1BD-335BC35B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ell MT" panose="02020503060305020303" pitchFamily="18" charset="0"/>
              </a:rPr>
              <a:t>I, G Component [</a:t>
            </a:r>
            <a:r>
              <a:rPr lang="ko-KR" altLang="en-US" dirty="0">
                <a:latin typeface="Bell MT" panose="02020503060305020303" pitchFamily="18" charset="0"/>
              </a:rPr>
              <a:t>실행</a:t>
            </a:r>
            <a:r>
              <a:rPr lang="en-US" altLang="ko-KR" dirty="0">
                <a:latin typeface="Bell MT" panose="02020503060305020303" pitchFamily="18" charset="0"/>
              </a:rPr>
              <a:t>]</a:t>
            </a:r>
            <a:endParaRPr lang="ko-KR" altLang="en-US" dirty="0">
              <a:latin typeface="Bell MT" panose="02020503060305020303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514CCD-D49F-43E0-8E7F-54514FE69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1448"/>
          </a:xfrm>
        </p:spPr>
        <p:txBody>
          <a:bodyPr>
            <a:norm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Input = Sentence or Statement of a fact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Model (O Component) = QA model (Question and Answer)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S(x)</a:t>
            </a:r>
            <a:r>
              <a:rPr lang="ko-KR" altLang="en-US" dirty="0">
                <a:highlight>
                  <a:srgbClr val="FFFF00"/>
                </a:highlight>
              </a:rPr>
              <a:t>는 빈 메모리 슬롯만 반환 해주는데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</a:p>
          <a:p>
            <a:r>
              <a:rPr lang="ko-KR" altLang="en-US" dirty="0">
                <a:highlight>
                  <a:srgbClr val="FFFF00"/>
                </a:highlight>
              </a:rPr>
              <a:t>채워져 있는 거 안 주려고 항상 </a:t>
            </a:r>
            <a:r>
              <a:rPr lang="en-US" altLang="ko-KR" dirty="0">
                <a:highlight>
                  <a:srgbClr val="FFFF00"/>
                </a:highlight>
              </a:rPr>
              <a:t>N = N+1 (N</a:t>
            </a:r>
            <a:r>
              <a:rPr lang="ko-KR" altLang="en-US" dirty="0">
                <a:highlight>
                  <a:srgbClr val="FFFF00"/>
                </a:highlight>
              </a:rPr>
              <a:t>은 </a:t>
            </a:r>
            <a:r>
              <a:rPr lang="en-US" altLang="ko-KR" dirty="0">
                <a:highlight>
                  <a:srgbClr val="FFFF00"/>
                </a:highlight>
              </a:rPr>
              <a:t>index)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G</a:t>
            </a:r>
            <a:r>
              <a:rPr lang="ko-KR" altLang="en-US" dirty="0">
                <a:highlight>
                  <a:srgbClr val="FFFF00"/>
                </a:highlight>
              </a:rPr>
              <a:t>는 </a:t>
            </a:r>
            <a:r>
              <a:rPr lang="en-US" altLang="ko-KR" dirty="0">
                <a:highlight>
                  <a:srgbClr val="FFFF00"/>
                </a:highlight>
              </a:rPr>
              <a:t>old m</a:t>
            </a:r>
            <a:r>
              <a:rPr lang="ko-KR" altLang="en-US" dirty="0">
                <a:highlight>
                  <a:srgbClr val="FFFF00"/>
                </a:highlight>
              </a:rPr>
              <a:t>는 건들지 않고 </a:t>
            </a:r>
            <a:r>
              <a:rPr lang="en-US" altLang="ko-KR" dirty="0">
                <a:highlight>
                  <a:srgbClr val="FFFF00"/>
                </a:highlight>
              </a:rPr>
              <a:t>new m</a:t>
            </a:r>
            <a:r>
              <a:rPr lang="ko-KR" altLang="en-US" dirty="0">
                <a:highlight>
                  <a:srgbClr val="FFFF00"/>
                </a:highlight>
              </a:rPr>
              <a:t>만 저장</a:t>
            </a:r>
            <a:r>
              <a:rPr lang="en-US" altLang="ko-KR" dirty="0">
                <a:highlight>
                  <a:srgbClr val="FFFF00"/>
                </a:highlight>
              </a:rPr>
              <a:t>, update</a:t>
            </a:r>
            <a:r>
              <a:rPr lang="ko-KR" altLang="en-US" dirty="0">
                <a:highlight>
                  <a:srgbClr val="FFFF00"/>
                </a:highlight>
              </a:rPr>
              <a:t>는 안함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>
                <a:highlight>
                  <a:srgbClr val="FFFF00"/>
                </a:highlight>
              </a:rPr>
              <a:t>→ </a:t>
            </a:r>
            <a:r>
              <a:rPr lang="en-US" altLang="ko-KR" dirty="0">
                <a:highlight>
                  <a:srgbClr val="FFFF00"/>
                </a:highlight>
              </a:rPr>
              <a:t>S(x)</a:t>
            </a:r>
            <a:r>
              <a:rPr lang="ko-KR" altLang="en-US" dirty="0">
                <a:highlight>
                  <a:srgbClr val="FFFF00"/>
                </a:highlight>
              </a:rPr>
              <a:t>가 빈 메모리 슬롯을 안 보내면 </a:t>
            </a:r>
            <a:r>
              <a:rPr lang="en-US" altLang="ko-KR" dirty="0">
                <a:highlight>
                  <a:srgbClr val="FFFF00"/>
                </a:highlight>
              </a:rPr>
              <a:t>G</a:t>
            </a:r>
            <a:r>
              <a:rPr lang="ko-KR" altLang="en-US" dirty="0">
                <a:highlight>
                  <a:srgbClr val="FFFF00"/>
                </a:highlight>
              </a:rPr>
              <a:t>는 </a:t>
            </a:r>
            <a:r>
              <a:rPr lang="en-US" altLang="ko-KR" dirty="0">
                <a:highlight>
                  <a:srgbClr val="FFFF00"/>
                </a:highlight>
              </a:rPr>
              <a:t>update </a:t>
            </a:r>
            <a:r>
              <a:rPr lang="ko-KR" altLang="en-US" dirty="0">
                <a:highlight>
                  <a:srgbClr val="FFFF00"/>
                </a:highlight>
              </a:rPr>
              <a:t>하기 시작</a:t>
            </a:r>
            <a:endParaRPr lang="en-US" altLang="ko-KR" dirty="0">
              <a:highlight>
                <a:srgbClr val="FFFF00"/>
              </a:highligh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E1EF16-C228-441C-B104-AE014DF4A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088" y="3080411"/>
            <a:ext cx="5707824" cy="103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57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A41BF-DA6D-4F00-B1BD-335BC35B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ell MT" panose="02020503060305020303" pitchFamily="18" charset="0"/>
              </a:rPr>
              <a:t>O</a:t>
            </a:r>
            <a:r>
              <a:rPr lang="ko-KR" altLang="en-US" dirty="0">
                <a:latin typeface="Bell MT" panose="02020503060305020303" pitchFamily="18" charset="0"/>
              </a:rPr>
              <a:t> </a:t>
            </a:r>
            <a:r>
              <a:rPr lang="en-US" altLang="ko-KR" dirty="0">
                <a:latin typeface="Bell MT" panose="02020503060305020303" pitchFamily="18" charset="0"/>
              </a:rPr>
              <a:t>component [</a:t>
            </a:r>
            <a:r>
              <a:rPr lang="ko-KR" altLang="en-US" dirty="0">
                <a:latin typeface="Bell MT" panose="02020503060305020303" pitchFamily="18" charset="0"/>
              </a:rPr>
              <a:t>실행</a:t>
            </a:r>
            <a:r>
              <a:rPr lang="en-US" altLang="ko-KR" dirty="0">
                <a:latin typeface="Bell MT" panose="02020503060305020303" pitchFamily="18" charset="0"/>
              </a:rPr>
              <a:t>]</a:t>
            </a:r>
            <a:endParaRPr lang="ko-KR" altLang="en-US" dirty="0">
              <a:latin typeface="Bell MT" panose="02020503060305020303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514CCD-D49F-43E0-8E7F-54514FE69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44828" cy="5032375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highlight>
                  <a:srgbClr val="FFFF00"/>
                </a:highlight>
                <a:latin typeface="Bell MT" panose="02020503060305020303" pitchFamily="18" charset="0"/>
              </a:rPr>
              <a:t>O</a:t>
            </a:r>
            <a:r>
              <a:rPr lang="ko-KR" altLang="en-US" dirty="0">
                <a:highlight>
                  <a:srgbClr val="FFFF00"/>
                </a:highlight>
                <a:latin typeface="Bell MT" panose="02020503060305020303" pitchFamily="18" charset="0"/>
              </a:rPr>
              <a:t>는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Bell MT" panose="02020503060305020303" pitchFamily="18" charset="0"/>
              </a:rPr>
              <a:t>sentence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  <a:latin typeface="Bell MT" panose="02020503060305020303" pitchFamily="18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Bell MT" panose="02020503060305020303" pitchFamily="18" charset="0"/>
              </a:rPr>
              <a:t>x</a:t>
            </a:r>
            <a:r>
              <a:rPr lang="ko-KR" altLang="en-US" dirty="0">
                <a:highlight>
                  <a:srgbClr val="FFFF00"/>
                </a:highlight>
                <a:latin typeface="Bell MT" panose="02020503060305020303" pitchFamily="18" charset="0"/>
              </a:rPr>
              <a:t>가 주어졌을 때</a:t>
            </a:r>
            <a:endParaRPr lang="en-US" altLang="ko-KR" dirty="0">
              <a:highlight>
                <a:srgbClr val="FFFF00"/>
              </a:highlight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Bell MT" panose="02020503060305020303" pitchFamily="18" charset="0"/>
              </a:rPr>
              <a:t>k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  <a:latin typeface="Bell MT" panose="02020503060305020303" pitchFamily="18" charset="0"/>
              </a:rPr>
              <a:t>개</a:t>
            </a:r>
            <a:r>
              <a:rPr lang="ko-KR" altLang="en-US" dirty="0">
                <a:highlight>
                  <a:srgbClr val="FFFF00"/>
                </a:highlight>
                <a:latin typeface="Bell MT" panose="02020503060305020303" pitchFamily="18" charset="0"/>
              </a:rPr>
              <a:t>의 </a:t>
            </a:r>
            <a:r>
              <a:rPr lang="en-US" altLang="ko-KR" dirty="0">
                <a:highlight>
                  <a:srgbClr val="FFFF00"/>
                </a:highlight>
                <a:latin typeface="Bell MT" panose="02020503060305020303" pitchFamily="18" charset="0"/>
              </a:rPr>
              <a:t>supporting memory(Q</a:t>
            </a:r>
            <a:r>
              <a:rPr lang="ko-KR" altLang="en-US" dirty="0">
                <a:highlight>
                  <a:srgbClr val="FFFF00"/>
                </a:highlight>
                <a:latin typeface="Bell MT" panose="02020503060305020303" pitchFamily="18" charset="0"/>
              </a:rPr>
              <a:t>에 대한 </a:t>
            </a:r>
            <a:r>
              <a:rPr lang="en-US" altLang="ko-KR" dirty="0">
                <a:highlight>
                  <a:srgbClr val="FFFF00"/>
                </a:highlight>
                <a:latin typeface="Bell MT" panose="02020503060305020303" pitchFamily="18" charset="0"/>
              </a:rPr>
              <a:t>A</a:t>
            </a:r>
            <a:r>
              <a:rPr lang="ko-KR" altLang="en-US" dirty="0">
                <a:highlight>
                  <a:srgbClr val="FFFF00"/>
                </a:highlight>
                <a:latin typeface="Bell MT" panose="02020503060305020303" pitchFamily="18" charset="0"/>
              </a:rPr>
              <a:t>를 찾는 </a:t>
            </a:r>
            <a:r>
              <a:rPr lang="en-US" altLang="ko-KR" dirty="0">
                <a:highlight>
                  <a:srgbClr val="FFFF00"/>
                </a:highlight>
                <a:latin typeface="Bell MT" panose="02020503060305020303" pitchFamily="18" charset="0"/>
              </a:rPr>
              <a:t>memory</a:t>
            </a:r>
            <a:r>
              <a:rPr lang="ko-KR" altLang="en-US" dirty="0">
                <a:highlight>
                  <a:srgbClr val="FFFF00"/>
                </a:highlight>
                <a:latin typeface="Bell MT" panose="02020503060305020303" pitchFamily="18" charset="0"/>
              </a:rPr>
              <a:t> </a:t>
            </a:r>
            <a:r>
              <a:rPr lang="en-US" altLang="ko-KR" dirty="0">
                <a:highlight>
                  <a:srgbClr val="FFFF00"/>
                </a:highlight>
                <a:latin typeface="Bell MT" panose="02020503060305020303" pitchFamily="18" charset="0"/>
              </a:rPr>
              <a:t>slot) </a:t>
            </a:r>
            <a:r>
              <a:rPr lang="ko-KR" altLang="en-US" dirty="0">
                <a:highlight>
                  <a:srgbClr val="FFFF00"/>
                </a:highlight>
                <a:latin typeface="Bell MT" panose="02020503060305020303" pitchFamily="18" charset="0"/>
              </a:rPr>
              <a:t>를 찾아 </a:t>
            </a:r>
            <a:endParaRPr lang="en-US" altLang="ko-KR" dirty="0">
              <a:highlight>
                <a:srgbClr val="FFFF00"/>
              </a:highlight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US" altLang="ko-KR" dirty="0">
                <a:highlight>
                  <a:srgbClr val="FFFF00"/>
                </a:highlight>
                <a:latin typeface="Bell MT" panose="02020503060305020303" pitchFamily="18" charset="0"/>
              </a:rPr>
              <a:t>output features </a:t>
            </a:r>
            <a:r>
              <a:rPr lang="ko-KR" altLang="en-US" dirty="0">
                <a:highlight>
                  <a:srgbClr val="FFFF00"/>
                </a:highlight>
                <a:latin typeface="Bell MT" panose="02020503060305020303" pitchFamily="18" charset="0"/>
              </a:rPr>
              <a:t>추론한다  </a:t>
            </a:r>
            <a:endParaRPr lang="en-US" altLang="ko-KR" dirty="0">
              <a:highlight>
                <a:srgbClr val="FFFF00"/>
              </a:highlight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en-US" altLang="ko-KR" dirty="0">
              <a:highlight>
                <a:srgbClr val="FFFF00"/>
              </a:highlight>
              <a:latin typeface="Bell MT" panose="02020503060305020303" pitchFamily="18" charset="0"/>
            </a:endParaRPr>
          </a:p>
          <a:p>
            <a:r>
              <a:rPr lang="ko-KR" altLang="en-US" dirty="0">
                <a:latin typeface="Bell MT" panose="02020503060305020303" pitchFamily="18" charset="0"/>
              </a:rPr>
              <a:t>논문에서 </a:t>
            </a:r>
            <a:r>
              <a:rPr lang="en-US" altLang="ko-KR" dirty="0">
                <a:latin typeface="Bell MT" panose="02020503060305020303" pitchFamily="18" charset="0"/>
              </a:rPr>
              <a:t>K</a:t>
            </a:r>
            <a:r>
              <a:rPr lang="ko-KR" altLang="en-US" dirty="0">
                <a:latin typeface="Bell MT" panose="02020503060305020303" pitchFamily="18" charset="0"/>
              </a:rPr>
              <a:t>는 </a:t>
            </a:r>
            <a:r>
              <a:rPr lang="en-US" altLang="ko-KR" dirty="0">
                <a:latin typeface="Bell MT" panose="02020503060305020303" pitchFamily="18" charset="0"/>
              </a:rPr>
              <a:t>2</a:t>
            </a:r>
            <a:r>
              <a:rPr lang="ko-KR" altLang="en-US" dirty="0">
                <a:latin typeface="Bell MT" panose="02020503060305020303" pitchFamily="18" charset="0"/>
              </a:rPr>
              <a:t>로 선정 </a:t>
            </a:r>
            <a:r>
              <a:rPr lang="en-US" altLang="ko-KR" dirty="0">
                <a:latin typeface="Bell MT" panose="02020503060305020303" pitchFamily="18" charset="0"/>
              </a:rPr>
              <a:t>(2</a:t>
            </a:r>
            <a:r>
              <a:rPr lang="ko-KR" altLang="en-US" dirty="0">
                <a:latin typeface="Bell MT" panose="02020503060305020303" pitchFamily="18" charset="0"/>
              </a:rPr>
              <a:t>개의 메모리 슬롯 </a:t>
            </a:r>
            <a:r>
              <a:rPr lang="en-US" altLang="ko-KR" dirty="0">
                <a:latin typeface="Bell MT" panose="02020503060305020303" pitchFamily="18" charset="0"/>
              </a:rPr>
              <a:t>= 2</a:t>
            </a:r>
            <a:r>
              <a:rPr lang="ko-KR" altLang="en-US" dirty="0">
                <a:latin typeface="Bell MT" panose="02020503060305020303" pitchFamily="18" charset="0"/>
              </a:rPr>
              <a:t>개의 문장</a:t>
            </a:r>
            <a:r>
              <a:rPr lang="en-US" altLang="ko-KR" dirty="0">
                <a:latin typeface="Bell MT" panose="02020503060305020303" pitchFamily="18" charset="0"/>
              </a:rPr>
              <a:t>)</a:t>
            </a:r>
          </a:p>
          <a:p>
            <a:r>
              <a:rPr lang="en-US" altLang="ko-KR" dirty="0">
                <a:latin typeface="Bell MT" panose="02020503060305020303" pitchFamily="18" charset="0"/>
              </a:rPr>
              <a:t>K=1,</a:t>
            </a:r>
            <a:r>
              <a:rPr lang="ko-KR" altLang="en-US" dirty="0">
                <a:latin typeface="Bell MT" panose="02020503060305020303" pitchFamily="18" charset="0"/>
              </a:rPr>
              <a:t> 가장 높은 </a:t>
            </a:r>
            <a:r>
              <a:rPr lang="en-US" altLang="ko-KR" dirty="0">
                <a:latin typeface="Bell MT" panose="02020503060305020303" pitchFamily="18" charset="0"/>
              </a:rPr>
              <a:t>score</a:t>
            </a:r>
            <a:r>
              <a:rPr lang="ko-KR" altLang="en-US" dirty="0">
                <a:latin typeface="Bell MT" panose="02020503060305020303" pitchFamily="18" charset="0"/>
              </a:rPr>
              <a:t>를 나타낸 </a:t>
            </a:r>
            <a:r>
              <a:rPr lang="en-US" altLang="ko-KR" dirty="0">
                <a:latin typeface="Bell MT" panose="02020503060305020303" pitchFamily="18" charset="0"/>
              </a:rPr>
              <a:t>supporting memory</a:t>
            </a:r>
          </a:p>
          <a:p>
            <a:endParaRPr lang="en-US" altLang="ko-KR" dirty="0">
              <a:latin typeface="Bell MT" panose="02020503060305020303" pitchFamily="18" charset="0"/>
            </a:endParaRPr>
          </a:p>
          <a:p>
            <a:endParaRPr lang="en-US" altLang="ko-KR" dirty="0">
              <a:latin typeface="Bell MT" panose="02020503060305020303" pitchFamily="18" charset="0"/>
            </a:endParaRPr>
          </a:p>
          <a:p>
            <a:endParaRPr lang="en-US" altLang="ko-KR" dirty="0">
              <a:latin typeface="Bell MT" panose="02020503060305020303" pitchFamily="18" charset="0"/>
            </a:endParaRPr>
          </a:p>
          <a:p>
            <a:r>
              <a:rPr lang="en-US" altLang="ko-KR" dirty="0">
                <a:highlight>
                  <a:srgbClr val="FFFF00"/>
                </a:highlight>
                <a:latin typeface="Bell MT" panose="02020503060305020303" pitchFamily="18" charset="0"/>
              </a:rPr>
              <a:t>s</a:t>
            </a:r>
            <a:r>
              <a:rPr lang="en-US" altLang="ko-KR" baseline="-25000" dirty="0">
                <a:highlight>
                  <a:srgbClr val="FFFF00"/>
                </a:highlight>
                <a:latin typeface="Bell MT" panose="02020503060305020303" pitchFamily="18" charset="0"/>
              </a:rPr>
              <a:t>o</a:t>
            </a:r>
            <a:r>
              <a:rPr lang="en-US" altLang="ko-KR" dirty="0">
                <a:highlight>
                  <a:srgbClr val="FFFF00"/>
                </a:highlight>
                <a:latin typeface="Bell MT" panose="02020503060305020303" pitchFamily="18" charset="0"/>
              </a:rPr>
              <a:t>()</a:t>
            </a:r>
            <a:r>
              <a:rPr lang="ko-KR" altLang="en-US" dirty="0">
                <a:highlight>
                  <a:srgbClr val="FFFF00"/>
                </a:highlight>
                <a:latin typeface="Bell MT" panose="02020503060305020303" pitchFamily="18" charset="0"/>
              </a:rPr>
              <a:t>는 </a:t>
            </a:r>
            <a:r>
              <a:rPr lang="en-US" altLang="ko-KR" dirty="0">
                <a:highlight>
                  <a:srgbClr val="FFFF00"/>
                </a:highlight>
                <a:latin typeface="Bell MT" panose="02020503060305020303" pitchFamily="18" charset="0"/>
              </a:rPr>
              <a:t>x</a:t>
            </a:r>
            <a:r>
              <a:rPr lang="ko-KR" altLang="en-US" dirty="0">
                <a:highlight>
                  <a:srgbClr val="FFFF00"/>
                </a:highlight>
                <a:latin typeface="Bell MT" panose="02020503060305020303" pitchFamily="18" charset="0"/>
              </a:rPr>
              <a:t>와 </a:t>
            </a:r>
            <a:r>
              <a:rPr lang="en-US" altLang="ko-KR" dirty="0">
                <a:highlight>
                  <a:srgbClr val="FFFF00"/>
                </a:highlight>
                <a:latin typeface="Bell MT" panose="02020503060305020303" pitchFamily="18" charset="0"/>
              </a:rPr>
              <a:t>m</a:t>
            </a:r>
            <a:r>
              <a:rPr lang="en-US" altLang="ko-KR" baseline="-25000" dirty="0">
                <a:highlight>
                  <a:srgbClr val="FFFF00"/>
                </a:highlight>
                <a:latin typeface="Bell MT" panose="02020503060305020303" pitchFamily="18" charset="0"/>
              </a:rPr>
              <a:t>i</a:t>
            </a:r>
            <a:r>
              <a:rPr lang="en-US" altLang="ko-KR" dirty="0">
                <a:highlight>
                  <a:srgbClr val="FFFF00"/>
                </a:highlight>
                <a:latin typeface="Bell MT" panose="02020503060305020303" pitchFamily="18" charset="0"/>
              </a:rPr>
              <a:t> </a:t>
            </a:r>
            <a:r>
              <a:rPr lang="ko-KR" altLang="en-US" dirty="0">
                <a:highlight>
                  <a:srgbClr val="FFFF00"/>
                </a:highlight>
                <a:latin typeface="Bell MT" panose="02020503060305020303" pitchFamily="18" charset="0"/>
              </a:rPr>
              <a:t>사이의 </a:t>
            </a:r>
            <a:r>
              <a:rPr lang="en-US" altLang="ko-KR" dirty="0">
                <a:highlight>
                  <a:srgbClr val="FFFF00"/>
                </a:highlight>
                <a:latin typeface="Bell MT" panose="02020503060305020303" pitchFamily="18" charset="0"/>
              </a:rPr>
              <a:t>match score </a:t>
            </a:r>
            <a:r>
              <a:rPr lang="ko-KR" altLang="en-US" dirty="0">
                <a:highlight>
                  <a:srgbClr val="FFFF00"/>
                </a:highlight>
                <a:latin typeface="Bell MT" panose="02020503060305020303" pitchFamily="18" charset="0"/>
              </a:rPr>
              <a:t>함수 </a:t>
            </a:r>
            <a:r>
              <a:rPr lang="en-US" altLang="ko-KR" dirty="0">
                <a:highlight>
                  <a:srgbClr val="FFFF00"/>
                </a:highlight>
                <a:latin typeface="Bell MT" panose="02020503060305020303" pitchFamily="18" charset="0"/>
              </a:rPr>
              <a:t>(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Bell MT" panose="02020503060305020303" pitchFamily="18" charset="0"/>
              </a:rPr>
              <a:t>m</a:t>
            </a:r>
            <a:r>
              <a:rPr lang="en-US" altLang="ko-KR" baseline="-25000" dirty="0">
                <a:solidFill>
                  <a:srgbClr val="FF0000"/>
                </a:solidFill>
                <a:highlight>
                  <a:srgbClr val="FFFF00"/>
                </a:highlight>
                <a:latin typeface="Bell MT" panose="02020503060305020303" pitchFamily="18" charset="0"/>
              </a:rPr>
              <a:t>i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  <a:latin typeface="Bell MT" panose="02020503060305020303" pitchFamily="18" charset="0"/>
              </a:rPr>
              <a:t>는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Bell MT" panose="02020503060305020303" pitchFamily="18" charset="0"/>
              </a:rPr>
              <a:t>k=1 </a:t>
            </a:r>
            <a:r>
              <a:rPr lang="ko-KR" altLang="en-US" dirty="0" err="1">
                <a:solidFill>
                  <a:srgbClr val="FF0000"/>
                </a:solidFill>
                <a:highlight>
                  <a:srgbClr val="FFFF00"/>
                </a:highlight>
                <a:latin typeface="Bell MT" panose="02020503060305020303" pitchFamily="18" charset="0"/>
              </a:rPr>
              <a:t>일때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  <a:latin typeface="Bell MT" panose="02020503060305020303" pitchFamily="18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Bell MT" panose="02020503060305020303" pitchFamily="18" charset="0"/>
              </a:rPr>
              <a:t>memory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  <a:latin typeface="Bell MT" panose="02020503060305020303" pitchFamily="18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Bell MT" panose="02020503060305020303" pitchFamily="18" charset="0"/>
              </a:rPr>
              <a:t>slot</a:t>
            </a:r>
            <a:r>
              <a:rPr lang="en-US" altLang="ko-KR" dirty="0">
                <a:highlight>
                  <a:srgbClr val="FFFF00"/>
                </a:highlight>
                <a:latin typeface="Bell MT" panose="02020503060305020303" pitchFamily="18" charset="0"/>
              </a:rPr>
              <a:t>)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82723F-B55D-41D0-BE8D-6C19BA5A7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255" y="4958308"/>
            <a:ext cx="4829490" cy="66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29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514CCD-D49F-43E0-8E7F-54514FE69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Bell MT" panose="02020503060305020303" pitchFamily="18" charset="0"/>
              </a:rPr>
              <a:t>K=2, </a:t>
            </a:r>
          </a:p>
          <a:p>
            <a:pPr marL="0" indent="0">
              <a:buNone/>
            </a:pPr>
            <a:endParaRPr lang="en-US" altLang="ko-KR" dirty="0">
              <a:latin typeface="Bell MT" panose="02020503060305020303" pitchFamily="18" charset="0"/>
            </a:endParaRPr>
          </a:p>
          <a:p>
            <a:r>
              <a:rPr lang="en-US" altLang="ko-KR" dirty="0">
                <a:latin typeface="Bell MT" panose="02020503060305020303" pitchFamily="18" charset="0"/>
              </a:rPr>
              <a:t>m</a:t>
            </a:r>
            <a:r>
              <a:rPr lang="en-US" altLang="ko-KR" baseline="-25000" dirty="0">
                <a:latin typeface="Bell MT" panose="02020503060305020303" pitchFamily="18" charset="0"/>
              </a:rPr>
              <a:t>o1 </a:t>
            </a:r>
            <a:r>
              <a:rPr lang="ko-KR" altLang="en-US" dirty="0">
                <a:latin typeface="Bell MT" panose="02020503060305020303" pitchFamily="18" charset="0"/>
              </a:rPr>
              <a:t>는 </a:t>
            </a:r>
            <a:r>
              <a:rPr lang="en-US" altLang="ko-KR" dirty="0">
                <a:latin typeface="Bell MT" panose="02020503060305020303" pitchFamily="18" charset="0"/>
              </a:rPr>
              <a:t>k=1 </a:t>
            </a:r>
            <a:r>
              <a:rPr lang="ko-KR" altLang="en-US" dirty="0" err="1">
                <a:latin typeface="Bell MT" panose="02020503060305020303" pitchFamily="18" charset="0"/>
              </a:rPr>
              <a:t>일때</a:t>
            </a:r>
            <a:r>
              <a:rPr lang="en-US" altLang="ko-KR" dirty="0">
                <a:latin typeface="Bell MT" panose="02020503060305020303" pitchFamily="18" charset="0"/>
              </a:rPr>
              <a:t>, O</a:t>
            </a:r>
            <a:r>
              <a:rPr lang="ko-KR" altLang="en-US" dirty="0">
                <a:latin typeface="Bell MT" panose="02020503060305020303" pitchFamily="18" charset="0"/>
              </a:rPr>
              <a:t> </a:t>
            </a:r>
            <a:r>
              <a:rPr lang="en-US" altLang="ko-KR" dirty="0">
                <a:latin typeface="Bell MT" panose="02020503060305020303" pitchFamily="18" charset="0"/>
              </a:rPr>
              <a:t>component</a:t>
            </a:r>
            <a:r>
              <a:rPr lang="ko-KR" altLang="en-US" dirty="0">
                <a:latin typeface="Bell MT" panose="02020503060305020303" pitchFamily="18" charset="0"/>
              </a:rPr>
              <a:t>의 값의 </a:t>
            </a:r>
            <a:r>
              <a:rPr lang="en-US" altLang="ko-KR" dirty="0">
                <a:latin typeface="Bell MT" panose="02020503060305020303" pitchFamily="18" charset="0"/>
              </a:rPr>
              <a:t>memory slot</a:t>
            </a:r>
          </a:p>
          <a:p>
            <a:r>
              <a:rPr lang="ko-KR" altLang="en-US" dirty="0">
                <a:latin typeface="Bell MT" panose="02020503060305020303" pitchFamily="18" charset="0"/>
              </a:rPr>
              <a:t>결과 값 </a:t>
            </a:r>
            <a:r>
              <a:rPr lang="en-US" altLang="ko-KR" dirty="0">
                <a:latin typeface="Bell MT" panose="02020503060305020303" pitchFamily="18" charset="0"/>
              </a:rPr>
              <a:t>O2</a:t>
            </a:r>
            <a:r>
              <a:rPr lang="ko-KR" altLang="en-US" dirty="0">
                <a:latin typeface="Bell MT" panose="02020503060305020303" pitchFamily="18" charset="0"/>
              </a:rPr>
              <a:t>는  미지의 </a:t>
            </a:r>
            <a:r>
              <a:rPr lang="en-US" altLang="ko-KR" dirty="0">
                <a:latin typeface="Bell MT" panose="02020503060305020303" pitchFamily="18" charset="0"/>
              </a:rPr>
              <a:t>m</a:t>
            </a:r>
            <a:r>
              <a:rPr lang="en-US" altLang="ko-KR" baseline="-25000" dirty="0">
                <a:latin typeface="Bell MT" panose="02020503060305020303" pitchFamily="18" charset="0"/>
              </a:rPr>
              <a:t>i </a:t>
            </a:r>
            <a:r>
              <a:rPr lang="ko-KR" altLang="en-US" dirty="0">
                <a:latin typeface="Bell MT" panose="02020503060305020303" pitchFamily="18" charset="0"/>
              </a:rPr>
              <a:t>에서 </a:t>
            </a:r>
            <a:r>
              <a:rPr lang="en-US" altLang="ko-KR" dirty="0">
                <a:latin typeface="Bell MT" panose="02020503060305020303" pitchFamily="18" charset="0"/>
              </a:rPr>
              <a:t>2</a:t>
            </a:r>
            <a:r>
              <a:rPr lang="ko-KR" altLang="en-US" dirty="0">
                <a:latin typeface="Bell MT" panose="02020503060305020303" pitchFamily="18" charset="0"/>
              </a:rPr>
              <a:t>번째로 관련성 있는 메모리 슬롯을  찾아내는</a:t>
            </a:r>
            <a:r>
              <a:rPr lang="en-US" altLang="ko-KR" dirty="0">
                <a:latin typeface="Bell MT" panose="02020503060305020303" pitchFamily="18" charset="0"/>
              </a:rPr>
              <a:t> </a:t>
            </a:r>
            <a:r>
              <a:rPr lang="ko-KR" altLang="en-US" dirty="0">
                <a:latin typeface="Bell MT" panose="02020503060305020303" pitchFamily="18" charset="0"/>
              </a:rPr>
              <a:t>인덱스 </a:t>
            </a:r>
            <a:r>
              <a:rPr lang="en-US" altLang="ko-KR" dirty="0">
                <a:latin typeface="Bell MT" panose="02020503060305020303" pitchFamily="18" charset="0"/>
              </a:rPr>
              <a:t>(m</a:t>
            </a:r>
            <a:r>
              <a:rPr lang="en-US" altLang="ko-KR" baseline="-25000" dirty="0">
                <a:latin typeface="Bell MT" panose="02020503060305020303" pitchFamily="18" charset="0"/>
              </a:rPr>
              <a:t>i</a:t>
            </a:r>
            <a:r>
              <a:rPr lang="en-US" altLang="ko-KR" dirty="0">
                <a:latin typeface="Bell MT" panose="02020503060305020303" pitchFamily="18" charset="0"/>
              </a:rPr>
              <a:t> </a:t>
            </a:r>
            <a:r>
              <a:rPr lang="ko-KR" altLang="en-US" dirty="0">
                <a:latin typeface="Bell MT" panose="02020503060305020303" pitchFamily="18" charset="0"/>
              </a:rPr>
              <a:t>→</a:t>
            </a:r>
            <a:r>
              <a:rPr lang="en-US" altLang="ko-KR" dirty="0">
                <a:latin typeface="Bell MT" panose="02020503060305020303" pitchFamily="18" charset="0"/>
              </a:rPr>
              <a:t> m</a:t>
            </a:r>
            <a:r>
              <a:rPr lang="en-US" altLang="ko-KR" baseline="-25000" dirty="0">
                <a:latin typeface="Bell MT" panose="02020503060305020303" pitchFamily="18" charset="0"/>
              </a:rPr>
              <a:t>o2</a:t>
            </a:r>
            <a:r>
              <a:rPr lang="en-US" altLang="ko-KR" dirty="0">
                <a:latin typeface="Bell MT" panose="02020503060305020303" pitchFamily="18" charset="0"/>
              </a:rPr>
              <a:t>)</a:t>
            </a:r>
          </a:p>
          <a:p>
            <a:endParaRPr lang="en-US" altLang="ko-KR" dirty="0">
              <a:latin typeface="Bell MT" panose="02020503060305020303" pitchFamily="18" charset="0"/>
            </a:endParaRPr>
          </a:p>
          <a:p>
            <a:endParaRPr lang="en-US" altLang="ko-KR" dirty="0">
              <a:latin typeface="Bell MT" panose="02020503060305020303" pitchFamily="18" charset="0"/>
            </a:endParaRPr>
          </a:p>
          <a:p>
            <a:endParaRPr lang="en-US" altLang="ko-KR" dirty="0">
              <a:latin typeface="Bell MT" panose="02020503060305020303" pitchFamily="18" charset="0"/>
            </a:endParaRPr>
          </a:p>
          <a:p>
            <a:endParaRPr lang="en-US" altLang="ko-KR" dirty="0">
              <a:latin typeface="Bell MT" panose="02020503060305020303" pitchFamily="18" charset="0"/>
            </a:endParaRPr>
          </a:p>
          <a:p>
            <a:endParaRPr lang="en-US" altLang="ko-KR" dirty="0"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en-US" altLang="ko-KR" dirty="0">
              <a:latin typeface="Bell MT" panose="02020503060305020303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283DF1-6D78-476F-AB9A-0F7B19221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580" y="14708"/>
            <a:ext cx="6598183" cy="8810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F8E367-19D3-4B37-9150-FB3C67EBE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854" y="2594593"/>
            <a:ext cx="5966292" cy="424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2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3F752-E425-46B4-A00B-9AEED233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ell MT" panose="02020503060305020303" pitchFamily="18" charset="0"/>
              </a:rPr>
              <a:t>1. Intro (</a:t>
            </a:r>
            <a:r>
              <a:rPr lang="en-US" altLang="ko-KR" dirty="0" err="1">
                <a:latin typeface="Bell MT" panose="02020503060305020303" pitchFamily="18" charset="0"/>
              </a:rPr>
              <a:t>Pubilshed</a:t>
            </a:r>
            <a:r>
              <a:rPr lang="en-US" altLang="ko-KR" dirty="0">
                <a:latin typeface="Bell MT" panose="02020503060305020303" pitchFamily="18" charset="0"/>
              </a:rPr>
              <a:t> at ICLR </a:t>
            </a:r>
            <a:r>
              <a:rPr lang="en-US" altLang="ko-KR" dirty="0">
                <a:solidFill>
                  <a:srgbClr val="FF0000"/>
                </a:solidFill>
                <a:latin typeface="Bell MT" panose="02020503060305020303" pitchFamily="18" charset="0"/>
              </a:rPr>
              <a:t>2015</a:t>
            </a:r>
            <a:r>
              <a:rPr lang="en-US" altLang="ko-KR" dirty="0">
                <a:latin typeface="Bell MT" panose="02020503060305020303" pitchFamily="18" charset="0"/>
              </a:rPr>
              <a:t>)</a:t>
            </a:r>
            <a:endParaRPr lang="ko-KR" altLang="en-US" dirty="0">
              <a:latin typeface="Bell MT" panose="02020503060305020303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0D012-D80E-4936-A3B5-1985785BD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0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latin typeface="Bell MT" panose="02020503060305020303" pitchFamily="18" charset="0"/>
              </a:rPr>
              <a:t>대부분 </a:t>
            </a:r>
            <a:r>
              <a:rPr lang="ko-KR" altLang="en-US" dirty="0" err="1">
                <a:latin typeface="Bell MT" panose="02020503060305020303" pitchFamily="18" charset="0"/>
              </a:rPr>
              <a:t>머신러닝의</a:t>
            </a:r>
            <a:r>
              <a:rPr lang="ko-KR" altLang="en-US" dirty="0">
                <a:latin typeface="Bell MT" panose="02020503060305020303" pitchFamily="18" charset="0"/>
              </a:rPr>
              <a:t> 장기 기억 메모리의 부분에서 읽고 쓰고 추론 하는 것이 쉽지 않다 </a:t>
            </a:r>
            <a:r>
              <a:rPr lang="en-US" altLang="ko-KR" dirty="0">
                <a:latin typeface="Bell MT" panose="02020503060305020303" pitchFamily="18" charset="0"/>
              </a:rPr>
              <a:t>(potentially very large)</a:t>
            </a:r>
          </a:p>
          <a:p>
            <a:pPr marL="0" indent="0">
              <a:buNone/>
            </a:pPr>
            <a:endParaRPr lang="en-US" altLang="ko-KR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US" altLang="ko-KR" dirty="0">
                <a:highlight>
                  <a:srgbClr val="FFFF00"/>
                </a:highlight>
                <a:latin typeface="Bell MT" panose="02020503060305020303" pitchFamily="18" charset="0"/>
              </a:rPr>
              <a:t>RNN</a:t>
            </a:r>
            <a:r>
              <a:rPr lang="ko-KR" altLang="en-US" dirty="0">
                <a:highlight>
                  <a:srgbClr val="FFFF00"/>
                </a:highlight>
                <a:latin typeface="Bell MT" panose="02020503060305020303" pitchFamily="18" charset="0"/>
              </a:rPr>
              <a:t> 메모리가 너무 작기 때문에 </a:t>
            </a:r>
            <a:r>
              <a:rPr lang="ko-KR" altLang="en-US" dirty="0">
                <a:latin typeface="Bell MT" panose="02020503060305020303" pitchFamily="18" charset="0"/>
              </a:rPr>
              <a:t>과거의</a:t>
            </a:r>
            <a:r>
              <a:rPr lang="en-US" altLang="ko-KR" dirty="0">
                <a:latin typeface="Bell MT" panose="02020503060305020303" pitchFamily="18" charset="0"/>
              </a:rPr>
              <a:t> </a:t>
            </a:r>
            <a:r>
              <a:rPr lang="ko-KR" altLang="en-US" dirty="0">
                <a:latin typeface="Bell MT" panose="02020503060305020303" pitchFamily="18" charset="0"/>
              </a:rPr>
              <a:t>사실을 잘 기억하지 못한다</a:t>
            </a:r>
            <a:r>
              <a:rPr lang="en-US" altLang="ko-KR" dirty="0">
                <a:latin typeface="Bell MT" panose="02020503060305020303" pitchFamily="18" charset="0"/>
              </a:rPr>
              <a:t>. (vanishing, exploding </a:t>
            </a:r>
            <a:r>
              <a:rPr lang="ko-KR" altLang="en-US" dirty="0">
                <a:latin typeface="Bell MT" panose="02020503060305020303" pitchFamily="18" charset="0"/>
              </a:rPr>
              <a:t>이야기는 없고</a:t>
            </a:r>
            <a:r>
              <a:rPr lang="en-US" altLang="ko-KR" dirty="0">
                <a:latin typeface="Bell MT" panose="02020503060305020303" pitchFamily="18" charset="0"/>
              </a:rPr>
              <a:t>, context</a:t>
            </a:r>
            <a:r>
              <a:rPr lang="ko-KR" altLang="en-US" dirty="0">
                <a:latin typeface="Bell MT" panose="02020503060305020303" pitchFamily="18" charset="0"/>
              </a:rPr>
              <a:t> </a:t>
            </a:r>
            <a:r>
              <a:rPr lang="en-US" altLang="ko-KR" dirty="0">
                <a:latin typeface="Bell MT" panose="02020503060305020303" pitchFamily="18" charset="0"/>
              </a:rPr>
              <a:t>vector</a:t>
            </a:r>
            <a:r>
              <a:rPr lang="ko-KR" altLang="en-US" dirty="0">
                <a:latin typeface="Bell MT" panose="02020503060305020303" pitchFamily="18" charset="0"/>
              </a:rPr>
              <a:t> 가 </a:t>
            </a:r>
            <a:r>
              <a:rPr lang="ko-KR" altLang="en-US" dirty="0" err="1">
                <a:latin typeface="Bell MT" panose="02020503060305020303" pitchFamily="18" charset="0"/>
              </a:rPr>
              <a:t>작다라는</a:t>
            </a:r>
            <a:r>
              <a:rPr lang="ko-KR" altLang="en-US" dirty="0">
                <a:latin typeface="Bell MT" panose="02020503060305020303" pitchFamily="18" charset="0"/>
              </a:rPr>
              <a:t> 이야기만 있네요</a:t>
            </a:r>
            <a:r>
              <a:rPr lang="en-US" altLang="ko-KR" dirty="0">
                <a:latin typeface="Bell MT" panose="02020503060305020303" pitchFamily="18" charset="0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ko-KR" altLang="en-US" dirty="0">
                <a:latin typeface="Bell MT" panose="02020503060305020303" pitchFamily="18" charset="0"/>
              </a:rPr>
              <a:t>이 문제를 완화시키기 위해 </a:t>
            </a:r>
            <a:r>
              <a:rPr lang="en-US" altLang="ko-KR" dirty="0">
                <a:latin typeface="Bell MT" panose="02020503060305020303" pitchFamily="18" charset="0"/>
              </a:rPr>
              <a:t>memory network</a:t>
            </a:r>
            <a:r>
              <a:rPr lang="ko-KR" altLang="en-US" dirty="0">
                <a:latin typeface="Bell MT" panose="02020503060305020303" pitchFamily="18" charset="0"/>
              </a:rPr>
              <a:t>를 소개한다</a:t>
            </a:r>
            <a:r>
              <a:rPr lang="en-US" altLang="ko-KR" dirty="0">
                <a:latin typeface="Bell MT" panose="02020503060305020303" pitchFamily="18" charset="0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Bell MT" panose="02020503060305020303" pitchFamily="18" charset="0"/>
              </a:rPr>
              <a:t>→ 기억 용량을 키운다는 이야기</a:t>
            </a:r>
            <a:endParaRPr lang="en-US" altLang="ko-KR" dirty="0"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en-US" altLang="ko-KR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  <a:latin typeface="Bell MT" panose="02020503060305020303" pitchFamily="18" charset="0"/>
              </a:rPr>
              <a:t>주 아이디어는 </a:t>
            </a:r>
            <a:r>
              <a:rPr lang="ko-KR" altLang="en-US" dirty="0" err="1">
                <a:solidFill>
                  <a:srgbClr val="FF0000"/>
                </a:solidFill>
                <a:latin typeface="Bell MT" panose="02020503060305020303" pitchFamily="18" charset="0"/>
              </a:rPr>
              <a:t>머신러닝과</a:t>
            </a:r>
            <a:r>
              <a:rPr lang="ko-KR" altLang="en-US" dirty="0">
                <a:solidFill>
                  <a:srgbClr val="FF0000"/>
                </a:solidFill>
                <a:latin typeface="Bell MT" panose="02020503060305020303" pitchFamily="18" charset="0"/>
              </a:rPr>
              <a:t> 메모리 컴포넌트를 결합한다</a:t>
            </a:r>
            <a:endParaRPr lang="en-US" altLang="ko-KR" dirty="0">
              <a:solidFill>
                <a:srgbClr val="FF0000"/>
              </a:solidFill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en-US" altLang="ko-KR" dirty="0"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en-US" altLang="ko-KR" dirty="0"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ko-KR" alt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496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8C3912-9B6C-4502-BD41-D3F3D5A6C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Bell MT" panose="02020503060305020303" pitchFamily="18" charset="0"/>
              </a:rPr>
              <a:t>m</a:t>
            </a:r>
            <a:r>
              <a:rPr lang="en-US" altLang="ko-KR" baseline="-25000" dirty="0">
                <a:latin typeface="Bell MT" panose="02020503060305020303" pitchFamily="18" charset="0"/>
              </a:rPr>
              <a:t>i</a:t>
            </a:r>
            <a:r>
              <a:rPr lang="ko-KR" altLang="en-US" dirty="0">
                <a:latin typeface="Bell MT" panose="02020503060305020303" pitchFamily="18" charset="0"/>
              </a:rPr>
              <a:t>는 </a:t>
            </a:r>
            <a:r>
              <a:rPr lang="en-US" altLang="ko-KR" dirty="0">
                <a:latin typeface="Bell MT" panose="02020503060305020303" pitchFamily="18" charset="0"/>
              </a:rPr>
              <a:t>[x,</a:t>
            </a:r>
            <a:r>
              <a:rPr lang="ko-KR" altLang="en-US" dirty="0">
                <a:latin typeface="Bell MT" panose="02020503060305020303" pitchFamily="18" charset="0"/>
              </a:rPr>
              <a:t> </a:t>
            </a:r>
            <a:r>
              <a:rPr lang="en-US" altLang="ko-KR" dirty="0">
                <a:latin typeface="Bell MT" panose="02020503060305020303" pitchFamily="18" charset="0"/>
              </a:rPr>
              <a:t>m</a:t>
            </a:r>
            <a:r>
              <a:rPr lang="en-US" altLang="ko-KR" baseline="-25000" dirty="0">
                <a:latin typeface="Bell MT" panose="02020503060305020303" pitchFamily="18" charset="0"/>
              </a:rPr>
              <a:t>o1</a:t>
            </a:r>
            <a:r>
              <a:rPr lang="en-US" altLang="ko-KR" dirty="0">
                <a:latin typeface="Bell MT" panose="02020503060305020303" pitchFamily="18" charset="0"/>
              </a:rPr>
              <a:t>]</a:t>
            </a:r>
            <a:r>
              <a:rPr lang="ko-KR" altLang="en-US" dirty="0">
                <a:latin typeface="Bell MT" panose="02020503060305020303" pitchFamily="18" charset="0"/>
              </a:rPr>
              <a:t>에서 나온 </a:t>
            </a:r>
            <a:r>
              <a:rPr lang="en-US" altLang="ko-KR" dirty="0">
                <a:latin typeface="Bell MT" panose="02020503060305020303" pitchFamily="18" charset="0"/>
              </a:rPr>
              <a:t>list</a:t>
            </a:r>
            <a:r>
              <a:rPr lang="ko-KR" altLang="en-US" dirty="0">
                <a:latin typeface="Bell MT" panose="02020503060305020303" pitchFamily="18" charset="0"/>
              </a:rPr>
              <a:t>와 </a:t>
            </a:r>
            <a:r>
              <a:rPr lang="en-US" altLang="ko-KR" dirty="0">
                <a:latin typeface="Bell MT" panose="02020503060305020303" pitchFamily="18" charset="0"/>
              </a:rPr>
              <a:t>match</a:t>
            </a:r>
            <a:r>
              <a:rPr lang="ko-KR" altLang="en-US" dirty="0">
                <a:latin typeface="Bell MT" panose="02020503060305020303" pitchFamily="18" charset="0"/>
              </a:rPr>
              <a:t>하여 </a:t>
            </a:r>
            <a:r>
              <a:rPr lang="en-US" altLang="ko-KR" dirty="0">
                <a:latin typeface="Bell MT" panose="02020503060305020303" pitchFamily="18" charset="0"/>
              </a:rPr>
              <a:t>score</a:t>
            </a:r>
            <a:r>
              <a:rPr lang="ko-KR" altLang="en-US" dirty="0">
                <a:latin typeface="Bell MT" panose="02020503060305020303" pitchFamily="18" charset="0"/>
              </a:rPr>
              <a:t>를 뽑는다</a:t>
            </a:r>
            <a:endParaRPr lang="en-US" altLang="ko-KR" dirty="0">
              <a:latin typeface="Bell MT" panose="02020503060305020303" pitchFamily="18" charset="0"/>
            </a:endParaRPr>
          </a:p>
          <a:p>
            <a:r>
              <a:rPr lang="en-US" altLang="ko-KR" dirty="0">
                <a:latin typeface="Bell MT" panose="02020503060305020303" pitchFamily="18" charset="0"/>
              </a:rPr>
              <a:t>K=2, Score </a:t>
            </a:r>
            <a:r>
              <a:rPr lang="ko-KR" altLang="en-US" dirty="0">
                <a:latin typeface="Bell MT" panose="02020503060305020303" pitchFamily="18" charset="0"/>
              </a:rPr>
              <a:t>뽑는 방식이 </a:t>
            </a:r>
            <a:r>
              <a:rPr lang="en-US" altLang="ko-KR" dirty="0">
                <a:latin typeface="Bell MT" panose="02020503060305020303" pitchFamily="18" charset="0"/>
              </a:rPr>
              <a:t>Sum</a:t>
            </a:r>
            <a:r>
              <a:rPr lang="ko-KR" altLang="en-US" dirty="0">
                <a:latin typeface="Bell MT" panose="02020503060305020303" pitchFamily="18" charset="0"/>
              </a:rPr>
              <a:t>과 같다 </a:t>
            </a:r>
            <a:r>
              <a:rPr lang="en-US" altLang="ko-KR" dirty="0">
                <a:latin typeface="Bell MT" panose="02020503060305020303" pitchFamily="18" charset="0"/>
              </a:rPr>
              <a:t>, </a:t>
            </a:r>
            <a:r>
              <a:rPr lang="en-US" altLang="ko-KR" dirty="0">
                <a:highlight>
                  <a:srgbClr val="FFFF00"/>
                </a:highlight>
                <a:latin typeface="Bell MT" panose="02020503060305020303" pitchFamily="18" charset="0"/>
              </a:rPr>
              <a:t>s</a:t>
            </a:r>
            <a:r>
              <a:rPr lang="en-US" altLang="ko-KR" baseline="-25000" dirty="0">
                <a:highlight>
                  <a:srgbClr val="FFFF00"/>
                </a:highlight>
                <a:latin typeface="Bell MT" panose="02020503060305020303" pitchFamily="18" charset="0"/>
              </a:rPr>
              <a:t>o</a:t>
            </a:r>
            <a:r>
              <a:rPr lang="en-US" altLang="ko-KR" dirty="0">
                <a:highlight>
                  <a:srgbClr val="FFFF00"/>
                </a:highlight>
                <a:latin typeface="Bell MT" panose="02020503060305020303" pitchFamily="18" charset="0"/>
              </a:rPr>
              <a:t>(m</a:t>
            </a:r>
            <a:r>
              <a:rPr lang="en-US" altLang="ko-KR" baseline="-25000" dirty="0">
                <a:highlight>
                  <a:srgbClr val="FFFF00"/>
                </a:highlight>
                <a:latin typeface="Bell MT" panose="02020503060305020303" pitchFamily="18" charset="0"/>
              </a:rPr>
              <a:t>o1</a:t>
            </a:r>
            <a:r>
              <a:rPr lang="en-US" altLang="ko-KR" dirty="0">
                <a:highlight>
                  <a:srgbClr val="FFFF00"/>
                </a:highlight>
                <a:latin typeface="Bell MT" panose="02020503060305020303" pitchFamily="18" charset="0"/>
              </a:rPr>
              <a:t> ,m</a:t>
            </a:r>
            <a:r>
              <a:rPr lang="en-US" altLang="ko-KR" baseline="-25000" dirty="0">
                <a:highlight>
                  <a:srgbClr val="FFFF00"/>
                </a:highlight>
                <a:latin typeface="Bell MT" panose="02020503060305020303" pitchFamily="18" charset="0"/>
              </a:rPr>
              <a:t>i</a:t>
            </a:r>
            <a:r>
              <a:rPr lang="en-US" altLang="ko-KR" dirty="0">
                <a:highlight>
                  <a:srgbClr val="FFFF00"/>
                </a:highlight>
                <a:latin typeface="Bell MT" panose="02020503060305020303" pitchFamily="18" charset="0"/>
              </a:rPr>
              <a:t>)? </a:t>
            </a:r>
            <a:endParaRPr lang="ko-KR" altLang="en-US" dirty="0">
              <a:latin typeface="Bell MT" panose="02020503060305020303" pitchFamily="18" charset="0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 Component</a:t>
            </a:r>
            <a:r>
              <a:rPr lang="ko-KR" altLang="en-US" dirty="0"/>
              <a:t>의 추론은</a:t>
            </a:r>
            <a:r>
              <a:rPr lang="en-US" altLang="ko-KR" dirty="0"/>
              <a:t>,</a:t>
            </a:r>
            <a:r>
              <a:rPr lang="ko-KR" altLang="en-US" dirty="0"/>
              <a:t> 관련성 있는 메모리 슬롯을 추론하는 것이 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C64DD3-8098-4C98-9192-4FD378DDD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10611666" cy="55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75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7E105-9D91-4C79-AFF7-A1A6F6DF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 Component [</a:t>
            </a:r>
            <a:r>
              <a:rPr lang="ko-KR" altLang="en-US" dirty="0"/>
              <a:t>실행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EFC118-2CE2-4B4E-B534-DC530ED8E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highlight>
                  <a:srgbClr val="FFFF00"/>
                </a:highlight>
                <a:latin typeface="Bell MT" panose="02020503060305020303" pitchFamily="18" charset="0"/>
              </a:rPr>
              <a:t>O component</a:t>
            </a:r>
            <a:r>
              <a:rPr lang="ko-KR" altLang="en-US" dirty="0">
                <a:highlight>
                  <a:srgbClr val="FFFF00"/>
                </a:highlight>
                <a:latin typeface="Bell MT" panose="02020503060305020303" pitchFamily="18" charset="0"/>
              </a:rPr>
              <a:t>의 </a:t>
            </a:r>
            <a:r>
              <a:rPr lang="en-US" altLang="ko-KR" dirty="0">
                <a:highlight>
                  <a:srgbClr val="FFFF00"/>
                </a:highlight>
                <a:latin typeface="Bell MT" panose="02020503060305020303" pitchFamily="18" charset="0"/>
              </a:rPr>
              <a:t>final</a:t>
            </a:r>
            <a:r>
              <a:rPr lang="ko-KR" altLang="en-US" dirty="0">
                <a:highlight>
                  <a:srgbClr val="FFFF00"/>
                </a:highlight>
                <a:latin typeface="Bell MT" panose="02020503060305020303" pitchFamily="18" charset="0"/>
              </a:rPr>
              <a:t> </a:t>
            </a:r>
            <a:r>
              <a:rPr lang="en-US" altLang="ko-KR" dirty="0">
                <a:highlight>
                  <a:srgbClr val="FFFF00"/>
                </a:highlight>
                <a:latin typeface="Bell MT" panose="02020503060305020303" pitchFamily="18" charset="0"/>
              </a:rPr>
              <a:t>output = [x, m</a:t>
            </a:r>
            <a:r>
              <a:rPr lang="en-US" altLang="ko-KR" baseline="-25000" dirty="0">
                <a:highlight>
                  <a:srgbClr val="FFFF00"/>
                </a:highlight>
                <a:latin typeface="Bell MT" panose="02020503060305020303" pitchFamily="18" charset="0"/>
              </a:rPr>
              <a:t>o1</a:t>
            </a:r>
            <a:r>
              <a:rPr lang="en-US" altLang="ko-KR" dirty="0">
                <a:highlight>
                  <a:srgbClr val="FFFF00"/>
                </a:highlight>
                <a:latin typeface="Bell MT" panose="02020503060305020303" pitchFamily="18" charset="0"/>
              </a:rPr>
              <a:t> ,m</a:t>
            </a:r>
            <a:r>
              <a:rPr lang="en-US" altLang="ko-KR" baseline="-25000" dirty="0">
                <a:highlight>
                  <a:srgbClr val="FFFF00"/>
                </a:highlight>
                <a:latin typeface="Bell MT" panose="02020503060305020303" pitchFamily="18" charset="0"/>
              </a:rPr>
              <a:t>o2</a:t>
            </a:r>
            <a:r>
              <a:rPr lang="en-US" altLang="ko-KR" dirty="0">
                <a:highlight>
                  <a:srgbClr val="FFFF00"/>
                </a:highlight>
                <a:latin typeface="Bell MT" panose="02020503060305020303" pitchFamily="18" charset="0"/>
              </a:rPr>
              <a:t>]</a:t>
            </a:r>
          </a:p>
          <a:p>
            <a:r>
              <a:rPr lang="en-US" altLang="ko-KR" dirty="0">
                <a:latin typeface="Bell MT" panose="02020503060305020303" pitchFamily="18" charset="0"/>
              </a:rPr>
              <a:t>R Component</a:t>
            </a:r>
            <a:r>
              <a:rPr lang="ko-KR" altLang="en-US" dirty="0">
                <a:latin typeface="Bell MT" panose="02020503060305020303" pitchFamily="18" charset="0"/>
              </a:rPr>
              <a:t>의 </a:t>
            </a:r>
            <a:r>
              <a:rPr lang="en-US" altLang="ko-KR" dirty="0">
                <a:latin typeface="Bell MT" panose="02020503060305020303" pitchFamily="18" charset="0"/>
              </a:rPr>
              <a:t>input</a:t>
            </a:r>
            <a:r>
              <a:rPr lang="ko-KR" altLang="en-US" dirty="0">
                <a:latin typeface="Bell MT" panose="02020503060305020303" pitchFamily="18" charset="0"/>
              </a:rPr>
              <a:t>으로 </a:t>
            </a:r>
            <a:r>
              <a:rPr lang="en-US" altLang="ko-KR" dirty="0">
                <a:latin typeface="Bell MT" panose="02020503060305020303" pitchFamily="18" charset="0"/>
              </a:rPr>
              <a:t>[x, m</a:t>
            </a:r>
            <a:r>
              <a:rPr lang="en-US" altLang="ko-KR" baseline="-25000" dirty="0">
                <a:latin typeface="Bell MT" panose="02020503060305020303" pitchFamily="18" charset="0"/>
              </a:rPr>
              <a:t>o1</a:t>
            </a:r>
            <a:r>
              <a:rPr lang="en-US" altLang="ko-KR" dirty="0">
                <a:latin typeface="Bell MT" panose="02020503060305020303" pitchFamily="18" charset="0"/>
              </a:rPr>
              <a:t> ,m</a:t>
            </a:r>
            <a:r>
              <a:rPr lang="en-US" altLang="ko-KR" baseline="-25000" dirty="0">
                <a:latin typeface="Bell MT" panose="02020503060305020303" pitchFamily="18" charset="0"/>
              </a:rPr>
              <a:t>o2</a:t>
            </a:r>
            <a:r>
              <a:rPr lang="en-US" altLang="ko-KR" dirty="0">
                <a:latin typeface="Bell MT" panose="02020503060305020303" pitchFamily="18" charset="0"/>
              </a:rPr>
              <a:t>] </a:t>
            </a:r>
            <a:r>
              <a:rPr lang="ko-KR" altLang="en-US" dirty="0">
                <a:latin typeface="Bell MT" panose="02020503060305020303" pitchFamily="18" charset="0"/>
              </a:rPr>
              <a:t>이 들어간다</a:t>
            </a:r>
            <a:r>
              <a:rPr lang="en-US" altLang="ko-KR" dirty="0">
                <a:latin typeface="Bell MT" panose="02020503060305020303" pitchFamily="18" charset="0"/>
              </a:rPr>
              <a:t>.</a:t>
            </a:r>
          </a:p>
          <a:p>
            <a:r>
              <a:rPr lang="en-US" altLang="ko-KR" dirty="0"/>
              <a:t>R produce a textual response</a:t>
            </a:r>
            <a:r>
              <a:rPr lang="en-US" altLang="ko-KR" dirty="0">
                <a:solidFill>
                  <a:srgbClr val="FF0000"/>
                </a:solidFill>
              </a:rPr>
              <a:t> r</a:t>
            </a:r>
          </a:p>
          <a:p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>
                <a:highlight>
                  <a:srgbClr val="FFFF00"/>
                </a:highlight>
              </a:rPr>
              <a:t>Sentence generation </a:t>
            </a:r>
            <a:r>
              <a:rPr lang="ko-KR" altLang="en-US" dirty="0">
                <a:highlight>
                  <a:srgbClr val="FFFF00"/>
                </a:highlight>
              </a:rPr>
              <a:t>하기 위해 </a:t>
            </a:r>
            <a:r>
              <a:rPr lang="en-US" altLang="ko-KR" dirty="0">
                <a:highlight>
                  <a:srgbClr val="FFFF00"/>
                </a:highlight>
              </a:rPr>
              <a:t>RNN</a:t>
            </a:r>
            <a:r>
              <a:rPr lang="ko-KR" altLang="en-US" dirty="0">
                <a:highlight>
                  <a:srgbClr val="FFFF00"/>
                </a:highlight>
              </a:rPr>
              <a:t>을 해본다</a:t>
            </a:r>
            <a:endParaRPr lang="en-US" altLang="ko-KR" dirty="0">
              <a:highlight>
                <a:srgbClr val="FFFF00"/>
              </a:highlight>
            </a:endParaRPr>
          </a:p>
          <a:p>
            <a:endParaRPr lang="en-US" altLang="ko-KR" dirty="0">
              <a:highlight>
                <a:srgbClr val="FFFF00"/>
              </a:highlight>
            </a:endParaRPr>
          </a:p>
          <a:p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 err="1">
                <a:highlight>
                  <a:srgbClr val="FFFF00"/>
                </a:highlight>
              </a:rPr>
              <a:t>s</a:t>
            </a:r>
            <a:r>
              <a:rPr lang="en-US" altLang="ko-KR" baseline="-25000" dirty="0" err="1">
                <a:highlight>
                  <a:srgbClr val="FFFF00"/>
                </a:highlight>
              </a:rPr>
              <a:t>R</a:t>
            </a:r>
            <a:r>
              <a:rPr lang="en-US" altLang="ko-KR" dirty="0">
                <a:highlight>
                  <a:srgbClr val="FFFF00"/>
                </a:highlight>
              </a:rPr>
              <a:t>()</a:t>
            </a:r>
            <a:r>
              <a:rPr lang="ko-KR" altLang="en-US" dirty="0">
                <a:highlight>
                  <a:srgbClr val="FFFF00"/>
                </a:highlight>
              </a:rPr>
              <a:t>은</a:t>
            </a:r>
            <a:r>
              <a:rPr lang="en-US" altLang="ko-KR" dirty="0">
                <a:highlight>
                  <a:srgbClr val="FFFF00"/>
                </a:highlight>
              </a:rPr>
              <a:t> match score </a:t>
            </a:r>
            <a:r>
              <a:rPr lang="ko-KR" altLang="en-US" dirty="0">
                <a:highlight>
                  <a:srgbClr val="FFFF00"/>
                </a:highlight>
              </a:rPr>
              <a:t>함수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>
                <a:highlight>
                  <a:srgbClr val="FFFF00"/>
                </a:highlight>
              </a:rPr>
              <a:t>w</a:t>
            </a:r>
            <a:r>
              <a:rPr lang="ko-KR" altLang="en-US" dirty="0">
                <a:highlight>
                  <a:srgbClr val="FFFF00"/>
                </a:highlight>
              </a:rPr>
              <a:t>는 사전의 모든 단어들의 집합</a:t>
            </a:r>
            <a:endParaRPr lang="en-US" altLang="ko-KR" dirty="0">
              <a:highlight>
                <a:srgbClr val="FFFF00"/>
              </a:highlight>
            </a:endParaRPr>
          </a:p>
          <a:p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0AA0E0-A5D7-446D-BAD2-5CB4FBDF8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441" y="4143144"/>
            <a:ext cx="7229060" cy="7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82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5EB40B-2068-40B1-A201-A5184BC6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3634276"/>
            <a:ext cx="8148734" cy="1069270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/>
          <a:p>
            <a:pPr algn="ctr" latinLnBrk="0"/>
            <a:r>
              <a:rPr lang="ko-KR" altLang="en-US" sz="5400" b="1" dirty="0">
                <a:solidFill>
                  <a:srgbClr val="262626"/>
                </a:solidFill>
                <a:highlight>
                  <a:srgbClr val="00FFFF"/>
                </a:highlight>
              </a:rPr>
              <a:t>실행 과정을 봅시다</a:t>
            </a:r>
            <a:endParaRPr lang="en-US" altLang="ko-KR" sz="5400" dirty="0">
              <a:solidFill>
                <a:srgbClr val="262626"/>
              </a:solidFill>
            </a:endParaRPr>
          </a:p>
        </p:txBody>
      </p:sp>
      <p:pic>
        <p:nvPicPr>
          <p:cNvPr id="16" name="내용 개체 틀 6">
            <a:extLst>
              <a:ext uri="{FF2B5EF4-FFF2-40B4-BE49-F238E27FC236}">
                <a16:creationId xmlns:a16="http://schemas.microsoft.com/office/drawing/2014/main" id="{F6EFACEA-64A7-4D0E-94D9-0C3B4CFC5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1129870"/>
            <a:ext cx="9232900" cy="183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25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05D117-695E-4587-8A56-2A2296753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064"/>
            <a:ext cx="10515600" cy="6572746"/>
          </a:xfrm>
        </p:spPr>
        <p:txBody>
          <a:bodyPr/>
          <a:lstStyle/>
          <a:p>
            <a:r>
              <a:rPr lang="en-US" altLang="ko-KR" sz="2400" dirty="0">
                <a:highlight>
                  <a:srgbClr val="FF0000"/>
                </a:highlight>
              </a:rPr>
              <a:t>O Component</a:t>
            </a:r>
            <a:r>
              <a:rPr lang="ko-KR" altLang="en-US" sz="2400" dirty="0">
                <a:highlight>
                  <a:srgbClr val="FF0000"/>
                </a:highlight>
              </a:rPr>
              <a:t>에서 </a:t>
            </a:r>
            <a:endParaRPr lang="en-US" altLang="ko-KR" sz="2400" dirty="0">
              <a:highlight>
                <a:srgbClr val="FF0000"/>
              </a:highlight>
            </a:endParaRP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>
                <a:highlight>
                  <a:srgbClr val="00FF00"/>
                </a:highlight>
              </a:rPr>
              <a:t>(k=1) </a:t>
            </a:r>
            <a:r>
              <a:rPr lang="en-US" altLang="ko-KR" sz="2400" dirty="0">
                <a:highlight>
                  <a:srgbClr val="FFFF00"/>
                </a:highlight>
              </a:rPr>
              <a:t>Question x</a:t>
            </a:r>
            <a:r>
              <a:rPr lang="en-US" altLang="ko-KR" sz="2400" dirty="0"/>
              <a:t> </a:t>
            </a:r>
            <a:r>
              <a:rPr lang="ko-KR" altLang="en-US" sz="2400" dirty="0"/>
              <a:t>에 대해 모든 이전의 문장들을 검색하여 </a:t>
            </a:r>
            <a:r>
              <a:rPr lang="en-US" altLang="ko-KR" sz="2400" dirty="0"/>
              <a:t>x</a:t>
            </a:r>
            <a:r>
              <a:rPr lang="ko-KR" altLang="en-US" sz="2400" dirty="0"/>
              <a:t>에 대한 가장 관련 있는 </a:t>
            </a:r>
            <a:r>
              <a:rPr lang="en-US" altLang="ko-KR" sz="2400" dirty="0"/>
              <a:t>fact</a:t>
            </a:r>
            <a:r>
              <a:rPr lang="ko-KR" altLang="en-US" sz="2400" dirty="0"/>
              <a:t>를</a:t>
            </a:r>
            <a:r>
              <a:rPr lang="en-US" altLang="ko-KR" sz="2400" dirty="0"/>
              <a:t> </a:t>
            </a:r>
            <a:r>
              <a:rPr lang="ko-KR" altLang="en-US" sz="2400" dirty="0"/>
              <a:t>가져옴</a:t>
            </a:r>
            <a:endParaRPr lang="en-US" altLang="ko-KR" sz="2400" dirty="0">
              <a:highlight>
                <a:srgbClr val="00FF00"/>
              </a:highlight>
            </a:endParaRPr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>
                <a:highlight>
                  <a:srgbClr val="00FF00"/>
                </a:highlight>
              </a:rPr>
              <a:t>(k=2) </a:t>
            </a:r>
            <a:r>
              <a:rPr lang="ko-KR" altLang="en-US" sz="2400" dirty="0"/>
              <a:t>재 검색 함</a:t>
            </a:r>
            <a:r>
              <a:rPr lang="en-US" altLang="ko-KR" sz="2400" dirty="0"/>
              <a:t>, </a:t>
            </a:r>
            <a:r>
              <a:rPr lang="ko-KR" altLang="en-US" sz="2400" dirty="0"/>
              <a:t>두번째로 관련 있는 </a:t>
            </a:r>
            <a:r>
              <a:rPr lang="en-US" altLang="ko-KR" sz="2400" dirty="0"/>
              <a:t>fact</a:t>
            </a:r>
            <a:r>
              <a:rPr lang="ko-KR" altLang="en-US" sz="2400" dirty="0"/>
              <a:t>를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>
                <a:latin typeface="Bell MT" panose="02020503060305020303" pitchFamily="18" charset="0"/>
              </a:rPr>
              <a:t>   </a:t>
            </a:r>
            <a:r>
              <a:rPr lang="en-US" altLang="ko-KR" sz="2400" dirty="0">
                <a:highlight>
                  <a:srgbClr val="FFFF00"/>
                </a:highlight>
                <a:latin typeface="Bell MT" panose="02020503060305020303" pitchFamily="18" charset="0"/>
              </a:rPr>
              <a:t>[x, m</a:t>
            </a:r>
            <a:r>
              <a:rPr lang="en-US" altLang="ko-KR" sz="2400" baseline="-25000" dirty="0">
                <a:highlight>
                  <a:srgbClr val="FFFF00"/>
                </a:highlight>
                <a:latin typeface="Bell MT" panose="02020503060305020303" pitchFamily="18" charset="0"/>
              </a:rPr>
              <a:t>o1</a:t>
            </a:r>
            <a:r>
              <a:rPr lang="en-US" altLang="ko-KR" sz="2400" dirty="0">
                <a:highlight>
                  <a:srgbClr val="FFFF00"/>
                </a:highlight>
                <a:latin typeface="Bell MT" panose="02020503060305020303" pitchFamily="18" charset="0"/>
              </a:rPr>
              <a:t>]</a:t>
            </a:r>
            <a:r>
              <a:rPr lang="ko-KR" altLang="en-US" sz="2400" dirty="0">
                <a:highlight>
                  <a:srgbClr val="FFFF00"/>
                </a:highlight>
                <a:latin typeface="Bell MT" panose="02020503060305020303" pitchFamily="18" charset="0"/>
              </a:rPr>
              <a:t>와 </a:t>
            </a:r>
            <a:r>
              <a:rPr lang="en-US" altLang="ko-KR" sz="2400" dirty="0">
                <a:highlight>
                  <a:srgbClr val="FFFF00"/>
                </a:highlight>
                <a:latin typeface="Bell MT" panose="02020503060305020303" pitchFamily="18" charset="0"/>
              </a:rPr>
              <a:t>scoring </a:t>
            </a:r>
            <a:r>
              <a:rPr lang="ko-KR" altLang="en-US" sz="2400" dirty="0">
                <a:highlight>
                  <a:srgbClr val="FFFF00"/>
                </a:highlight>
                <a:latin typeface="Bell MT" panose="02020503060305020303" pitchFamily="18" charset="0"/>
              </a:rPr>
              <a:t>해서 찾기 시작함</a:t>
            </a:r>
            <a:endParaRPr lang="en-US" altLang="ko-KR" sz="2400" dirty="0">
              <a:highlight>
                <a:srgbClr val="00FF00"/>
              </a:highlight>
            </a:endParaRPr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>
                <a:highlight>
                  <a:srgbClr val="FF0000"/>
                </a:highlight>
              </a:rPr>
              <a:t>마지막으로 </a:t>
            </a:r>
            <a:r>
              <a:rPr lang="en-US" altLang="ko-KR" sz="2400" dirty="0">
                <a:highlight>
                  <a:srgbClr val="FF0000"/>
                </a:highlight>
              </a:rPr>
              <a:t>R Component</a:t>
            </a:r>
            <a:r>
              <a:rPr lang="ko-KR" altLang="en-US" sz="2400" dirty="0">
                <a:highlight>
                  <a:srgbClr val="FF0000"/>
                </a:highlight>
              </a:rPr>
              <a:t>가 </a:t>
            </a:r>
            <a:r>
              <a:rPr lang="en-US" altLang="ko-KR" sz="2400" dirty="0">
                <a:highlight>
                  <a:srgbClr val="FF0000"/>
                </a:highlight>
              </a:rPr>
              <a:t>Score </a:t>
            </a:r>
            <a:r>
              <a:rPr lang="ko-KR" altLang="en-US" sz="2400" dirty="0">
                <a:highlight>
                  <a:srgbClr val="FF0000"/>
                </a:highlight>
              </a:rPr>
              <a:t>냄 </a:t>
            </a:r>
            <a:r>
              <a:rPr lang="en-US" altLang="ko-KR" sz="2400" dirty="0">
                <a:highlight>
                  <a:srgbClr val="FF0000"/>
                </a:highlight>
              </a:rPr>
              <a:t>(w = </a:t>
            </a:r>
            <a:r>
              <a:rPr lang="en-US" altLang="ko-KR" dirty="0">
                <a:highlight>
                  <a:srgbClr val="FF0000"/>
                </a:highlight>
              </a:rPr>
              <a:t>set of all words in the dictionary)</a:t>
            </a:r>
            <a:endParaRPr lang="en-US" altLang="ko-KR" sz="2400" dirty="0">
              <a:highlight>
                <a:srgbClr val="FF0000"/>
              </a:highlight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C7A40F-AC7B-44F8-8794-7EB81E2DE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081" y="795354"/>
            <a:ext cx="6899175" cy="5487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1BD7B14-A765-4CF4-B8AA-828660813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223" y="2563887"/>
            <a:ext cx="5462067" cy="5622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26EC38E-909E-4AE0-9A89-813E17B40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428" y="4440585"/>
            <a:ext cx="5259498" cy="3627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9AAD441-BBB1-4185-AD76-9299D5E56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963" y="4453147"/>
            <a:ext cx="6347675" cy="3627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A712860-9F28-4679-909B-F698141FB7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8397" y="5597314"/>
            <a:ext cx="6061200" cy="6124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15FB34A-D72D-46AA-8AC3-0E9E051C70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3415" y="6290794"/>
            <a:ext cx="2888558" cy="35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20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56CFE-734A-4EA2-BAC9-5D008127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>
                <a:highlight>
                  <a:srgbClr val="FFFF00"/>
                </a:highlight>
              </a:rPr>
              <a:t>Scoring Function is Same Form </a:t>
            </a:r>
            <a:br>
              <a:rPr lang="en-US" altLang="ko-KR" sz="4000" dirty="0">
                <a:highlight>
                  <a:srgbClr val="FFFF00"/>
                </a:highlight>
              </a:rPr>
            </a:br>
            <a:r>
              <a:rPr lang="en-US" altLang="ko-KR" sz="4000" dirty="0">
                <a:highlight>
                  <a:srgbClr val="FFFF00"/>
                </a:highlight>
              </a:rPr>
              <a:t>(</a:t>
            </a:r>
            <a:r>
              <a:rPr lang="ko-KR" altLang="en-US" sz="4000" dirty="0">
                <a:highlight>
                  <a:srgbClr val="FFFF00"/>
                </a:highlight>
              </a:rPr>
              <a:t>실험해보니까</a:t>
            </a:r>
            <a:r>
              <a:rPr lang="en-US" altLang="ko-KR" sz="4000" dirty="0">
                <a:highlight>
                  <a:srgbClr val="FFFF00"/>
                </a:highlight>
              </a:rPr>
              <a:t>, O</a:t>
            </a:r>
            <a:r>
              <a:rPr lang="ko-KR" altLang="en-US" sz="4000" dirty="0">
                <a:highlight>
                  <a:srgbClr val="FFFF00"/>
                </a:highlight>
              </a:rPr>
              <a:t>와 </a:t>
            </a:r>
            <a:r>
              <a:rPr lang="en-US" altLang="ko-KR" sz="4000" dirty="0">
                <a:highlight>
                  <a:srgbClr val="FFFF00"/>
                </a:highlight>
              </a:rPr>
              <a:t>R</a:t>
            </a:r>
            <a:r>
              <a:rPr lang="ko-KR" altLang="en-US" sz="4000" dirty="0">
                <a:highlight>
                  <a:srgbClr val="FFFF00"/>
                </a:highlight>
              </a:rPr>
              <a:t>의 </a:t>
            </a:r>
            <a:r>
              <a:rPr lang="en-US" altLang="ko-KR" sz="4000" dirty="0">
                <a:highlight>
                  <a:srgbClr val="FFFF00"/>
                </a:highlight>
              </a:rPr>
              <a:t>scoring</a:t>
            </a:r>
            <a:r>
              <a:rPr lang="ko-KR" altLang="en-US" sz="4000" dirty="0">
                <a:highlight>
                  <a:srgbClr val="FFFF00"/>
                </a:highlight>
              </a:rPr>
              <a:t> 함수가 같은 형태</a:t>
            </a:r>
            <a:r>
              <a:rPr lang="en-US" altLang="ko-KR" sz="4000" dirty="0">
                <a:highlight>
                  <a:srgbClr val="FFFF00"/>
                </a:highlight>
              </a:rPr>
              <a:t>) </a:t>
            </a:r>
            <a:endParaRPr lang="ko-KR" altLang="en-US" sz="4000" dirty="0">
              <a:highlight>
                <a:srgbClr val="FFFF00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26AD5C-4561-484A-98BF-224355F10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690688"/>
            <a:ext cx="11260631" cy="10824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0404CF-29AB-4BC5-BC1C-6793FB631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80" y="4652707"/>
            <a:ext cx="10675306" cy="4072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D113A7C-7399-4415-AF77-7FF3D7973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02" y="3254717"/>
            <a:ext cx="2715273" cy="4072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3935A4-4BAA-4C56-A9B8-6BAE832629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297" y="3738339"/>
            <a:ext cx="3454772" cy="3383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422F2A-7423-47CA-B3CB-ACB4309CAA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441" y="4117502"/>
            <a:ext cx="3850742" cy="4072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DBD9611-85F9-4F1C-B315-4AE72A095B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297" y="5240642"/>
            <a:ext cx="6857253" cy="3222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C43F442-64E2-4749-B34A-2C45BB1926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457" y="6291651"/>
            <a:ext cx="7320684" cy="4024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28FCD7B-AD91-4DA6-84CF-AE4D2B107C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1141" y="6331738"/>
            <a:ext cx="1516579" cy="32227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AB19274-583C-4EC8-B0DA-E9CE8986A2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2802" y="2815028"/>
            <a:ext cx="7014059" cy="4024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E69896F-5F15-40AF-9A70-82DBC8F6CEE7}"/>
              </a:ext>
            </a:extLst>
          </p:cNvPr>
          <p:cNvSpPr txBox="1"/>
          <p:nvPr/>
        </p:nvSpPr>
        <p:spPr>
          <a:xfrm>
            <a:off x="8876683" y="6292924"/>
            <a:ext cx="3431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Bell MT" panose="02020503060305020303" pitchFamily="18" charset="0"/>
              </a:rPr>
              <a:t>U = n </a:t>
            </a:r>
            <a:r>
              <a:rPr lang="en-US" altLang="ko-KR" sz="2400" dirty="0">
                <a:solidFill>
                  <a:srgbClr val="FF0000"/>
                </a:solidFill>
                <a:latin typeface="+mj-lt"/>
              </a:rPr>
              <a:t>X</a:t>
            </a:r>
            <a:r>
              <a:rPr lang="en-US" altLang="ko-KR" sz="2400" dirty="0">
                <a:solidFill>
                  <a:srgbClr val="FF0000"/>
                </a:solidFill>
                <a:latin typeface="Bell MT" panose="02020503060305020303" pitchFamily="18" charset="0"/>
              </a:rPr>
              <a:t> D </a:t>
            </a:r>
            <a:r>
              <a:rPr lang="en-US" altLang="ko-KR" sz="2400" dirty="0">
                <a:solidFill>
                  <a:srgbClr val="FF0000"/>
                </a:solidFill>
                <a:latin typeface="+mj-lt"/>
              </a:rPr>
              <a:t>X</a:t>
            </a:r>
            <a:r>
              <a:rPr lang="en-US" altLang="ko-KR" sz="2400" dirty="0">
                <a:solidFill>
                  <a:srgbClr val="FF0000"/>
                </a:solidFill>
                <a:latin typeface="Bell MT" panose="02020503060305020303" pitchFamily="18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+mj-lt"/>
              </a:rPr>
              <a:t>3</a:t>
            </a:r>
            <a:r>
              <a:rPr lang="en-US" altLang="ko-KR" sz="2400" dirty="0">
                <a:solidFill>
                  <a:srgbClr val="FF0000"/>
                </a:solidFill>
                <a:latin typeface="Bell MT" panose="02020503060305020303" pitchFamily="18" charset="0"/>
              </a:rPr>
              <a:t> (</a:t>
            </a:r>
            <a:r>
              <a:rPr lang="en-US" altLang="ko-KR" sz="2400" dirty="0">
                <a:solidFill>
                  <a:srgbClr val="FF0000"/>
                </a:solidFill>
                <a:latin typeface="+mj-lt"/>
              </a:rPr>
              <a:t>3</a:t>
            </a:r>
            <a:r>
              <a:rPr lang="en-US" altLang="ko-KR" sz="2400" dirty="0">
                <a:solidFill>
                  <a:srgbClr val="FF0000"/>
                </a:solidFill>
                <a:latin typeface="Bell MT" panose="02020503060305020303" pitchFamily="18" charset="0"/>
              </a:rPr>
              <a:t>=depth)</a:t>
            </a:r>
            <a:endParaRPr lang="ko-KR" altLang="en-US" sz="2400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280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BBC13-1AB1-4F05-B388-67802BD5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O,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 </a:t>
            </a:r>
            <a:r>
              <a:rPr lang="en-US" altLang="ko-KR" dirty="0" err="1"/>
              <a:t>Componet</a:t>
            </a:r>
            <a:r>
              <a:rPr lang="ko-KR" altLang="en-US" dirty="0"/>
              <a:t>를 하나로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추가 설명은 </a:t>
            </a:r>
            <a:r>
              <a:rPr lang="ko-KR" altLang="en-US" dirty="0" err="1"/>
              <a:t>뇌피셜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F9A6494-9A3C-4AF9-9B70-A39E451CE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137" y="1833469"/>
            <a:ext cx="10285725" cy="502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27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B3D3E-77A8-4596-90ED-57FD4046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332007-8220-4C1E-A4D8-64D71B1C2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Supervised ( sentence </a:t>
            </a:r>
            <a:r>
              <a:rPr lang="ko-KR" altLang="en-US" dirty="0"/>
              <a:t>→ </a:t>
            </a:r>
            <a:r>
              <a:rPr lang="en-US" altLang="ko-KR" dirty="0"/>
              <a:t>word^ = word )</a:t>
            </a:r>
          </a:p>
          <a:p>
            <a:r>
              <a:rPr lang="en-US" altLang="ko-KR" dirty="0"/>
              <a:t>Training Sentence</a:t>
            </a:r>
            <a:r>
              <a:rPr lang="ko-KR" altLang="en-US" dirty="0"/>
              <a:t>에 </a:t>
            </a:r>
            <a:r>
              <a:rPr lang="en-US" altLang="ko-KR" dirty="0"/>
              <a:t>label</a:t>
            </a:r>
            <a:r>
              <a:rPr lang="ko-KR" altLang="en-US" dirty="0"/>
              <a:t>을 붙임</a:t>
            </a:r>
            <a:endParaRPr lang="en-US" altLang="ko-KR" dirty="0"/>
          </a:p>
          <a:p>
            <a:r>
              <a:rPr lang="en-US" altLang="ko-KR" dirty="0"/>
              <a:t>Margin ranking loss </a:t>
            </a:r>
            <a:r>
              <a:rPr lang="ko-KR" altLang="en-US" dirty="0"/>
              <a:t>와 </a:t>
            </a:r>
            <a:r>
              <a:rPr lang="en-US" altLang="ko-KR" dirty="0"/>
              <a:t>SGD </a:t>
            </a:r>
            <a:r>
              <a:rPr lang="ko-KR" altLang="en-US" dirty="0"/>
              <a:t>를 사용하여 학습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262779-40AE-43F6-859B-DA1CACB00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02" y="4061927"/>
            <a:ext cx="4399861" cy="5785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0C2A85-58C3-4A52-A676-D0F57EE7B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182" y="4654059"/>
            <a:ext cx="5262976" cy="502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7C219F-B8F0-4DFE-B9B1-CDA488619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564" y="5168068"/>
            <a:ext cx="6033188" cy="6005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B04486-7E6C-411D-BC13-9BEF99E4DC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092" y="3534199"/>
            <a:ext cx="6079268" cy="46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18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8E73E0-E59F-40F5-B66E-760CA935E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982" y="2106592"/>
            <a:ext cx="7159387" cy="33094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3.2 Word Sequence As Input</a:t>
            </a:r>
            <a:br>
              <a:rPr lang="en-US" altLang="ko-KR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altLang="ko-KR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86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07E9E-37C0-40D7-895C-16707A09D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9920"/>
            <a:ext cx="12192000" cy="6638080"/>
          </a:xfrm>
        </p:spPr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이 </a:t>
            </a:r>
            <a:r>
              <a:rPr lang="en-US" altLang="ko-KR" dirty="0"/>
              <a:t>sentence level</a:t>
            </a:r>
            <a:r>
              <a:rPr lang="ko-KR" altLang="en-US" dirty="0"/>
              <a:t>이 아닌 </a:t>
            </a:r>
            <a:r>
              <a:rPr lang="en-US" altLang="ko-KR" dirty="0"/>
              <a:t>word level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fact statement</a:t>
            </a:r>
            <a:r>
              <a:rPr lang="ko-KR" altLang="en-US" dirty="0"/>
              <a:t>와 </a:t>
            </a:r>
            <a:r>
              <a:rPr lang="en-US" altLang="ko-KR" dirty="0"/>
              <a:t>question</a:t>
            </a:r>
            <a:r>
              <a:rPr lang="ko-KR" altLang="en-US" dirty="0"/>
              <a:t>이라는 </a:t>
            </a:r>
            <a:r>
              <a:rPr lang="en-US" altLang="ko-KR" dirty="0"/>
              <a:t>segmentation(</a:t>
            </a:r>
            <a:r>
              <a:rPr lang="ko-KR" altLang="en-US" dirty="0"/>
              <a:t>분할</a:t>
            </a:r>
            <a:r>
              <a:rPr lang="en-US" altLang="ko-KR" dirty="0"/>
              <a:t>)</a:t>
            </a:r>
            <a:r>
              <a:rPr lang="ko-KR" altLang="en-US" dirty="0"/>
              <a:t>이 되지 않은 경우를 생각해보자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 </a:t>
            </a:r>
            <a:r>
              <a:rPr lang="en-US" altLang="ko-KR" dirty="0"/>
              <a:t>QA</a:t>
            </a:r>
            <a:r>
              <a:rPr lang="ko-KR" altLang="en-US" dirty="0"/>
              <a:t>에선</a:t>
            </a:r>
            <a:r>
              <a:rPr lang="en-US" altLang="ko-KR" dirty="0"/>
              <a:t>, </a:t>
            </a:r>
            <a:r>
              <a:rPr lang="ko-KR" altLang="en-US" dirty="0"/>
              <a:t>누가 사실에 대한 </a:t>
            </a:r>
            <a:r>
              <a:rPr lang="en-US" altLang="ko-KR" dirty="0"/>
              <a:t>'</a:t>
            </a:r>
            <a:r>
              <a:rPr lang="ko-KR" altLang="en-US" dirty="0"/>
              <a:t>설명</a:t>
            </a:r>
            <a:r>
              <a:rPr lang="en-US" altLang="ko-KR" dirty="0"/>
              <a:t>'</a:t>
            </a:r>
            <a:r>
              <a:rPr lang="ko-KR" altLang="en-US" dirty="0"/>
              <a:t>인지</a:t>
            </a:r>
            <a:r>
              <a:rPr lang="en-US" altLang="ko-KR" dirty="0"/>
              <a:t>, </a:t>
            </a:r>
            <a:r>
              <a:rPr lang="ko-KR" altLang="en-US" dirty="0"/>
              <a:t>누가 </a:t>
            </a:r>
            <a:r>
              <a:rPr lang="en-US" altLang="ko-KR" dirty="0"/>
              <a:t>'</a:t>
            </a:r>
            <a:r>
              <a:rPr lang="ko-KR" altLang="en-US" dirty="0"/>
              <a:t>질문</a:t>
            </a:r>
            <a:r>
              <a:rPr lang="en-US" altLang="ko-KR" dirty="0"/>
              <a:t>'</a:t>
            </a:r>
            <a:r>
              <a:rPr lang="ko-KR" altLang="en-US" dirty="0"/>
              <a:t>인지도 모르는 경우다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경우 </a:t>
            </a:r>
            <a:r>
              <a:rPr lang="en-US" altLang="ko-KR" dirty="0"/>
              <a:t>segmentation function</a:t>
            </a:r>
            <a:r>
              <a:rPr lang="ko-KR" altLang="en-US" dirty="0"/>
              <a:t>을 추가로 학습시켜야 한다</a:t>
            </a:r>
            <a:r>
              <a:rPr lang="en-US" altLang="ko-KR" dirty="0"/>
              <a:t>. 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 조건이 만족하면 </a:t>
            </a:r>
            <a:r>
              <a:rPr lang="en-US" altLang="ko-KR" dirty="0" err="1"/>
              <a:t>seg</a:t>
            </a:r>
            <a:r>
              <a:rPr lang="ko-KR" altLang="en-US" dirty="0"/>
              <a:t>를 </a:t>
            </a:r>
            <a:r>
              <a:rPr lang="en-US" altLang="ko-KR" dirty="0"/>
              <a:t>segment(</a:t>
            </a:r>
            <a:r>
              <a:rPr lang="ko-KR" altLang="en-US" dirty="0"/>
              <a:t>분할</a:t>
            </a:r>
            <a:r>
              <a:rPr lang="en-US" altLang="ko-KR" dirty="0"/>
              <a:t>, </a:t>
            </a:r>
            <a:r>
              <a:rPr lang="ko-KR" altLang="en-US" dirty="0"/>
              <a:t>구획</a:t>
            </a:r>
            <a:r>
              <a:rPr lang="en-US" altLang="ko-KR" dirty="0"/>
              <a:t>)(</a:t>
            </a:r>
            <a:r>
              <a:rPr lang="ko-KR" altLang="en-US" dirty="0"/>
              <a:t>으</a:t>
            </a:r>
            <a:r>
              <a:rPr lang="en-US" altLang="ko-KR" dirty="0"/>
              <a:t>)</a:t>
            </a:r>
            <a:r>
              <a:rPr lang="ko-KR" altLang="en-US" dirty="0"/>
              <a:t>로 인식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D11ABC-C1AF-49B3-BDD9-B95D57AE8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110" y="2839626"/>
            <a:ext cx="4269908" cy="7222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FE753B-C12C-4C44-AA38-DC230D7A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577" y="3561899"/>
            <a:ext cx="2419533" cy="5049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F94BFE-7487-44ED-B5A5-F85AA0255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577" y="4089194"/>
            <a:ext cx="665610" cy="5049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EA18CB-911D-4B80-BED0-B5C05FACC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8090" y="4204689"/>
            <a:ext cx="10603910" cy="3720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C6B290F-2D09-468B-921D-955968C17F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692251"/>
            <a:ext cx="2294413" cy="3720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7D30F3-D29B-4039-A86D-5696EACC0E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3622" y="4683685"/>
            <a:ext cx="2693056" cy="3720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1CF9EA7-2607-4E59-8E00-791C947DBE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6175125"/>
            <a:ext cx="5893865" cy="46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35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7C6A40-E413-4393-BE47-4F8CD116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5400">
                <a:solidFill>
                  <a:schemeClr val="bg1">
                    <a:lumMod val="95000"/>
                    <a:lumOff val="5000"/>
                  </a:schemeClr>
                </a:solidFill>
              </a:rPr>
              <a:t>3.3 Efficient Memory Via Hashing </a:t>
            </a:r>
          </a:p>
        </p:txBody>
      </p:sp>
    </p:spTree>
    <p:extLst>
      <p:ext uri="{BB962C8B-B14F-4D97-AF65-F5344CB8AC3E}">
        <p14:creationId xmlns:p14="http://schemas.microsoft.com/office/powerpoint/2010/main" val="521315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910E319-7E3B-4C75-A886-FE65AEF1E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761" y="718318"/>
            <a:ext cx="7680264" cy="542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94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814746-F9CA-4B27-8E64-6E75D43E7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71" y="405114"/>
            <a:ext cx="11806176" cy="5771849"/>
          </a:xfrm>
        </p:spPr>
        <p:txBody>
          <a:bodyPr/>
          <a:lstStyle/>
          <a:p>
            <a:r>
              <a:rPr lang="ko-KR" altLang="en-US" dirty="0"/>
              <a:t>만약</a:t>
            </a:r>
            <a:r>
              <a:rPr lang="en-US" altLang="ko-KR" dirty="0"/>
              <a:t> </a:t>
            </a:r>
            <a:r>
              <a:rPr lang="ko-KR" altLang="en-US" dirty="0"/>
              <a:t>메모리가 매우</a:t>
            </a:r>
            <a:r>
              <a:rPr lang="en-US" altLang="ko-KR" dirty="0"/>
              <a:t> </a:t>
            </a:r>
            <a:r>
              <a:rPr lang="ko-KR" altLang="en-US" dirty="0"/>
              <a:t>크다면 메모리를 선택하는 </a:t>
            </a:r>
            <a:r>
              <a:rPr lang="en-US" altLang="ko-KR" dirty="0"/>
              <a:t>score </a:t>
            </a:r>
            <a:r>
              <a:rPr lang="ko-KR" altLang="en-US" dirty="0"/>
              <a:t>비용이 </a:t>
            </a:r>
            <a:r>
              <a:rPr lang="ko-KR" altLang="en-US" dirty="0" err="1"/>
              <a:t>엉청나게</a:t>
            </a:r>
            <a:r>
              <a:rPr lang="ko-KR" altLang="en-US" dirty="0"/>
              <a:t> </a:t>
            </a:r>
            <a:r>
              <a:rPr lang="en-US" altLang="ko-KR" dirty="0"/>
              <a:t>expensive </a:t>
            </a:r>
            <a:r>
              <a:rPr lang="ko-KR" altLang="en-US" dirty="0"/>
              <a:t>해진다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속도를 올리기 위해 </a:t>
            </a:r>
            <a:r>
              <a:rPr lang="en-US" altLang="ko-KR" dirty="0"/>
              <a:t>lookup</a:t>
            </a:r>
            <a:r>
              <a:rPr lang="ko-KR" altLang="en-US" dirty="0"/>
              <a:t>과정에서 </a:t>
            </a:r>
            <a:r>
              <a:rPr lang="en-US" altLang="ko-KR" dirty="0"/>
              <a:t>hashing trick</a:t>
            </a:r>
            <a:r>
              <a:rPr lang="ko-KR" altLang="en-US" dirty="0"/>
              <a:t>을 사용할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hashing</a:t>
            </a:r>
            <a:r>
              <a:rPr lang="ko-KR" altLang="en-US" dirty="0"/>
              <a:t>은 다음 </a:t>
            </a:r>
            <a:r>
              <a:rPr lang="en-US" altLang="ko-KR" dirty="0"/>
              <a:t>2</a:t>
            </a:r>
            <a:r>
              <a:rPr lang="ko-KR" altLang="en-US" dirty="0"/>
              <a:t>가지 순서로 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1) hashing word</a:t>
            </a:r>
          </a:p>
          <a:p>
            <a:pPr lvl="1"/>
            <a:r>
              <a:rPr lang="en-US" altLang="ko-KR" dirty="0"/>
              <a:t>2) clustering word embedding.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981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50FA9-A159-4ED3-906B-61977EFB8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51413"/>
            <a:ext cx="11164747" cy="5725550"/>
          </a:xfrm>
        </p:spPr>
        <p:txBody>
          <a:bodyPr/>
          <a:lstStyle/>
          <a:p>
            <a:r>
              <a:rPr lang="en-US" altLang="ko-KR" dirty="0"/>
              <a:t>hashing word</a:t>
            </a:r>
            <a:r>
              <a:rPr lang="ko-KR" altLang="en-US" dirty="0"/>
              <a:t> 의 경우</a:t>
            </a:r>
            <a:endParaRPr lang="en-US" altLang="ko-KR" dirty="0"/>
          </a:p>
          <a:p>
            <a:r>
              <a:rPr lang="en-US" altLang="ko-KR" dirty="0"/>
              <a:t>word dictionary</a:t>
            </a:r>
            <a:r>
              <a:rPr lang="ko-KR" altLang="en-US" dirty="0"/>
              <a:t>만큼의 </a:t>
            </a:r>
            <a:r>
              <a:rPr lang="en-US" altLang="ko-KR" dirty="0"/>
              <a:t>bucket</a:t>
            </a:r>
            <a:r>
              <a:rPr lang="ko-KR" altLang="en-US" dirty="0"/>
              <a:t>을 만든다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주어진 문장의 단어들이 해당하는 모든 </a:t>
            </a:r>
            <a:r>
              <a:rPr lang="en-US" altLang="ko-KR" dirty="0"/>
              <a:t>bucket </a:t>
            </a:r>
            <a:r>
              <a:rPr lang="ko-KR" altLang="en-US" dirty="0"/>
              <a:t>에 </a:t>
            </a:r>
            <a:r>
              <a:rPr lang="en-US" altLang="ko-KR" dirty="0"/>
              <a:t>hashing </a:t>
            </a:r>
            <a:r>
              <a:rPr lang="ko-KR" altLang="en-US" dirty="0"/>
              <a:t>합니다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B16E1F-30AC-4C0D-B6D9-0BDB0AFB2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12" y="2690572"/>
            <a:ext cx="5163507" cy="36648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8B5267-CA74-4EB3-8F38-95FC82A6F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190" y="2167902"/>
            <a:ext cx="5701067" cy="471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36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781F5-7B08-45F0-87F9-048502C82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584"/>
            <a:ext cx="10515600" cy="6076709"/>
          </a:xfrm>
        </p:spPr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번의 문제는 한번이라도 등장을 해야 해당 메모리가 고려된다 </a:t>
            </a:r>
            <a:endParaRPr lang="en-US" altLang="ko-KR" dirty="0"/>
          </a:p>
          <a:p>
            <a:r>
              <a:rPr lang="ko-KR" altLang="en-US" dirty="0"/>
              <a:t>즉 매우 </a:t>
            </a:r>
            <a:r>
              <a:rPr lang="en-US" altLang="ko-KR" dirty="0"/>
              <a:t>sparse</a:t>
            </a:r>
            <a:r>
              <a:rPr lang="ko-KR" altLang="en-US" dirty="0"/>
              <a:t>하다는 것이다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번은 이를 클러스터링으로써 보완해준다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임베딩</a:t>
            </a:r>
            <a:r>
              <a:rPr lang="ko-KR" altLang="en-US" dirty="0"/>
              <a:t> </a:t>
            </a:r>
            <a:r>
              <a:rPr lang="ko-KR" altLang="en-US" dirty="0" err="1"/>
              <a:t>메트릭스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U</a:t>
            </a:r>
            <a:r>
              <a:rPr lang="en-US" altLang="ko-KR" baseline="-25000" dirty="0" err="1"/>
              <a:t>o</a:t>
            </a:r>
            <a:r>
              <a:rPr lang="en-US" altLang="ko-KR" dirty="0"/>
              <a:t>) </a:t>
            </a:r>
            <a:r>
              <a:rPr lang="ko-KR" altLang="en-US" dirty="0"/>
              <a:t>를 학습시키고 난 후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워드벡터들</a:t>
            </a:r>
            <a:r>
              <a:rPr lang="en-US" altLang="ko-KR" dirty="0"/>
              <a:t> (</a:t>
            </a:r>
            <a:r>
              <a:rPr lang="en-US" altLang="ko-KR" dirty="0" err="1"/>
              <a:t>U</a:t>
            </a:r>
            <a:r>
              <a:rPr lang="en-US" altLang="ko-KR" baseline="-25000" dirty="0" err="1"/>
              <a:t>o</a:t>
            </a:r>
            <a:r>
              <a:rPr lang="en-US" altLang="ko-KR" dirty="0"/>
              <a:t>) </a:t>
            </a:r>
            <a:r>
              <a:rPr lang="ko-KR" altLang="en-US" dirty="0"/>
              <a:t>을 </a:t>
            </a:r>
            <a:r>
              <a:rPr lang="en-US" altLang="ko-KR" dirty="0"/>
              <a:t>K-means </a:t>
            </a:r>
            <a:r>
              <a:rPr lang="ko-KR" altLang="en-US" dirty="0"/>
              <a:t>클러스터링 해준다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K</a:t>
            </a:r>
            <a:r>
              <a:rPr lang="ko-KR" altLang="en-US" dirty="0"/>
              <a:t>개의 </a:t>
            </a:r>
            <a:r>
              <a:rPr lang="en-US" altLang="ko-KR" dirty="0"/>
              <a:t>bucket</a:t>
            </a:r>
            <a:r>
              <a:rPr lang="ko-KR" altLang="en-US" dirty="0"/>
              <a:t>으로 분류한다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그리곤 </a:t>
            </a:r>
            <a:r>
              <a:rPr lang="en-US" altLang="ko-KR" dirty="0"/>
              <a:t>given sentence</a:t>
            </a:r>
            <a:r>
              <a:rPr lang="ko-KR" altLang="en-US" dirty="0"/>
              <a:t>가 해당 </a:t>
            </a:r>
            <a:r>
              <a:rPr lang="en-US" altLang="ko-KR" dirty="0"/>
              <a:t>bucket</a:t>
            </a:r>
            <a:r>
              <a:rPr lang="ko-KR" altLang="en-US" dirty="0"/>
              <a:t>의 </a:t>
            </a:r>
            <a:r>
              <a:rPr lang="en-US" altLang="ko-KR" dirty="0"/>
              <a:t>word</a:t>
            </a:r>
            <a:r>
              <a:rPr lang="ko-KR" altLang="en-US" dirty="0"/>
              <a:t>를 포함하고 있는 경우 각 </a:t>
            </a:r>
            <a:r>
              <a:rPr lang="en-US" altLang="ko-KR" dirty="0"/>
              <a:t>bucket</a:t>
            </a:r>
            <a:r>
              <a:rPr lang="ko-KR" altLang="en-US" dirty="0"/>
              <a:t>에 </a:t>
            </a:r>
            <a:r>
              <a:rPr lang="en-US" altLang="ko-KR" dirty="0"/>
              <a:t>hash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비슷한 단어의 </a:t>
            </a:r>
            <a:r>
              <a:rPr lang="en-US" altLang="ko-KR" dirty="0"/>
              <a:t>word vector</a:t>
            </a:r>
            <a:r>
              <a:rPr lang="ko-KR" altLang="en-US" dirty="0"/>
              <a:t>는 함께 클러스터링 될 것이므로 </a:t>
            </a:r>
            <a:r>
              <a:rPr lang="en-US" altLang="ko-KR" dirty="0"/>
              <a:t>memory</a:t>
            </a:r>
            <a:r>
              <a:rPr lang="ko-KR" altLang="en-US" dirty="0"/>
              <a:t>도 함께 처리할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이때 </a:t>
            </a:r>
            <a:r>
              <a:rPr lang="en-US" altLang="ko-KR" dirty="0"/>
              <a:t>K</a:t>
            </a:r>
            <a:r>
              <a:rPr lang="ko-KR" altLang="en-US" dirty="0"/>
              <a:t>를 정하는 것은 </a:t>
            </a:r>
            <a:r>
              <a:rPr lang="en-US" altLang="ko-KR" dirty="0"/>
              <a:t>speed-accuracy trade-off</a:t>
            </a:r>
            <a:r>
              <a:rPr lang="ko-KR" altLang="en-US" dirty="0"/>
              <a:t>의 문제이다</a:t>
            </a:r>
          </a:p>
        </p:txBody>
      </p:sp>
    </p:spTree>
    <p:extLst>
      <p:ext uri="{BB962C8B-B14F-4D97-AF65-F5344CB8AC3E}">
        <p14:creationId xmlns:p14="http://schemas.microsoft.com/office/powerpoint/2010/main" val="91670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0A64B6E-9C2C-429B-BF0C-02F38D36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5400">
                <a:solidFill>
                  <a:schemeClr val="bg1">
                    <a:lumMod val="95000"/>
                    <a:lumOff val="5000"/>
                  </a:schemeClr>
                </a:solidFill>
              </a:rPr>
              <a:t>3.4 Modeling Write Time</a:t>
            </a:r>
          </a:p>
        </p:txBody>
      </p:sp>
    </p:spTree>
    <p:extLst>
      <p:ext uri="{BB962C8B-B14F-4D97-AF65-F5344CB8AC3E}">
        <p14:creationId xmlns:p14="http://schemas.microsoft.com/office/powerpoint/2010/main" val="1735744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1CC7C-427F-49D6-8584-D1732B7AB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94"/>
            <a:ext cx="10515600" cy="6528121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위와 같은 </a:t>
            </a:r>
            <a:r>
              <a:rPr lang="en-US" altLang="ko-KR" dirty="0"/>
              <a:t>fixed fact </a:t>
            </a:r>
            <a:r>
              <a:rPr lang="ko-KR" altLang="en-US" dirty="0"/>
              <a:t>같은 경우 문제가 없다</a:t>
            </a:r>
            <a:endParaRPr lang="en-US" altLang="ko-KR" dirty="0"/>
          </a:p>
          <a:p>
            <a:r>
              <a:rPr lang="ko-KR" altLang="en-US" dirty="0"/>
              <a:t>하지만 예를</a:t>
            </a:r>
            <a:r>
              <a:rPr lang="en-US" altLang="ko-KR" dirty="0"/>
              <a:t> </a:t>
            </a:r>
            <a:r>
              <a:rPr lang="ko-KR" altLang="en-US" dirty="0"/>
              <a:t>들어 </a:t>
            </a:r>
            <a:r>
              <a:rPr lang="en-US" altLang="ko-KR" dirty="0"/>
              <a:t>“Tell me a story about the</a:t>
            </a:r>
            <a:r>
              <a:rPr lang="ko-KR" altLang="en-US" dirty="0"/>
              <a:t> </a:t>
            </a:r>
            <a:r>
              <a:rPr lang="en-US" altLang="ko-KR" dirty="0"/>
              <a:t>capital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France”</a:t>
            </a:r>
          </a:p>
          <a:p>
            <a:r>
              <a:rPr lang="ko-KR" altLang="en-US" dirty="0"/>
              <a:t>하면 문제가 생긴다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우리는 해결책을 찾았다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그러나 이방식은 상대적 시간이 아닌 절대적 시간으로 다루어야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다음과</a:t>
            </a:r>
            <a:r>
              <a:rPr lang="en-US" altLang="ko-KR" dirty="0"/>
              <a:t> </a:t>
            </a:r>
            <a:r>
              <a:rPr lang="ko-KR" altLang="en-US" dirty="0"/>
              <a:t>같은 절차를 통해 더 많은 성공을 거두었다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Scoring input </a:t>
            </a:r>
            <a:r>
              <a:rPr lang="ko-KR" altLang="en-US" dirty="0"/>
              <a:t>대신 </a:t>
            </a:r>
            <a:r>
              <a:rPr lang="en-US" altLang="ko-KR" dirty="0"/>
              <a:t>S</a:t>
            </a:r>
            <a:r>
              <a:rPr lang="ko-KR" altLang="en-US" dirty="0"/>
              <a:t>를 후보로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02D07C-6D5F-48AC-B512-D25D0AB73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01" y="5804641"/>
            <a:ext cx="10527556" cy="7003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5C2D5B9-652A-45AD-9A4A-E236637A5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828" y="211358"/>
            <a:ext cx="5028421" cy="5049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DEB9AE-EE8E-45BA-9DBE-171ED6BAB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879" y="3252605"/>
            <a:ext cx="8455907" cy="39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23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295BD3-DCB2-454A-B266-A06C32244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98" y="330871"/>
            <a:ext cx="10527556" cy="7003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902C22-2577-46B1-A82D-5BE37E477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91" y="1573734"/>
            <a:ext cx="8047971" cy="4402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50E427-5033-4496-9038-8047ED612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15" y="2315569"/>
            <a:ext cx="2912496" cy="4402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4D160E-0349-4262-AE39-91FB7461C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003" y="2732036"/>
            <a:ext cx="785595" cy="4548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162209-2E51-4443-A73A-D8B53CE000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124" y="2742841"/>
            <a:ext cx="1493134" cy="4742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5D303A-777E-4084-A915-B7F51BFEA6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3968852"/>
            <a:ext cx="3012023" cy="4699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3730CEF-98F2-4CEC-833C-02D404D89E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004" y="3200652"/>
            <a:ext cx="2075658" cy="4699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7886301-19C0-4BAE-94B9-739F60A8DC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6327" y="4519584"/>
            <a:ext cx="2065941" cy="4349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11FD60E-CE38-4626-871C-87EDFA2B44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3320" y="5035290"/>
            <a:ext cx="2754595" cy="43493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664896E-3823-4A03-9C66-92E8377AB8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58386" y="5626637"/>
            <a:ext cx="1926145" cy="4349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827532F-8C9A-4206-B085-DC087844CC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86698" y="4737051"/>
            <a:ext cx="5414928" cy="434934"/>
          </a:xfrm>
          <a:prstGeom prst="rect">
            <a:avLst/>
          </a:prstGeom>
        </p:spPr>
      </p:pic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CFD683E2-9C7B-49C7-A149-6B6699A54402}"/>
              </a:ext>
            </a:extLst>
          </p:cNvPr>
          <p:cNvSpPr/>
          <p:nvPr/>
        </p:nvSpPr>
        <p:spPr>
          <a:xfrm>
            <a:off x="4360395" y="4737051"/>
            <a:ext cx="734351" cy="5472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4B75E72-697E-4B7E-A059-3050AD5AC30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20413" y="5477721"/>
            <a:ext cx="4498831" cy="297832"/>
          </a:xfrm>
          <a:prstGeom prst="rect">
            <a:avLst/>
          </a:prstGeom>
        </p:spPr>
      </p:pic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00106828-9E6D-4B59-A84C-6AF01538D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4211" y="6326424"/>
            <a:ext cx="9895414" cy="40141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위 방식으로 </a:t>
            </a:r>
            <a:r>
              <a:rPr lang="en-US" altLang="ko-KR" dirty="0"/>
              <a:t>winning</a:t>
            </a:r>
            <a:r>
              <a:rPr lang="ko-KR" altLang="en-US" dirty="0"/>
              <a:t> </a:t>
            </a:r>
            <a:r>
              <a:rPr lang="en-US" altLang="ko-KR" dirty="0"/>
              <a:t>memory</a:t>
            </a:r>
            <a:r>
              <a:rPr lang="ko-KR" altLang="en-US" dirty="0"/>
              <a:t>를 갱신해 가는 것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809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5654D9-1327-477D-A2CC-2414D550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3.5 Modeling Previously Unseen Words</a:t>
            </a:r>
          </a:p>
        </p:txBody>
      </p:sp>
    </p:spTree>
    <p:extLst>
      <p:ext uri="{BB962C8B-B14F-4D97-AF65-F5344CB8AC3E}">
        <p14:creationId xmlns:p14="http://schemas.microsoft.com/office/powerpoint/2010/main" val="253940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AA35A-8C7C-455C-ADAE-5E5123F35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94"/>
            <a:ext cx="10515600" cy="6528121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사람이</a:t>
            </a:r>
            <a:r>
              <a:rPr lang="en-US" altLang="ko-KR" dirty="0"/>
              <a:t> </a:t>
            </a:r>
            <a:r>
              <a:rPr lang="ko-KR" altLang="en-US" dirty="0"/>
              <a:t>많은 </a:t>
            </a:r>
            <a:r>
              <a:rPr lang="en-US" altLang="ko-KR" dirty="0"/>
              <a:t>text</a:t>
            </a:r>
            <a:r>
              <a:rPr lang="ko-KR" altLang="en-US" dirty="0"/>
              <a:t>를 읽어 왔고</a:t>
            </a:r>
            <a:r>
              <a:rPr lang="en-US" altLang="ko-KR" dirty="0"/>
              <a:t>, </a:t>
            </a:r>
            <a:r>
              <a:rPr lang="ko-KR" altLang="en-US" dirty="0"/>
              <a:t>새로운 단어들을 계속적으로 접하게 될 것이고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신규 단어를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주변 단어들로 어떤 의미일 것이라고 예측을 하고 </a:t>
            </a:r>
            <a:r>
              <a:rPr lang="ko-KR" altLang="en-US" dirty="0"/>
              <a:t>비슷할 것이라고 가정한다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우리는 이런 아이디어를 채용했다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아이디어를 네트워크 </a:t>
            </a:r>
            <a:r>
              <a:rPr lang="en-US" altLang="ko-KR" dirty="0"/>
              <a:t>S</a:t>
            </a:r>
            <a:r>
              <a:rPr lang="en-US" altLang="ko-KR" baseline="-25000" dirty="0"/>
              <a:t>O</a:t>
            </a:r>
            <a:r>
              <a:rPr lang="en-US" altLang="ko-KR" dirty="0"/>
              <a:t>, S</a:t>
            </a:r>
            <a:r>
              <a:rPr lang="en-US" altLang="ko-KR" baseline="-25000" dirty="0"/>
              <a:t>R</a:t>
            </a:r>
            <a:r>
              <a:rPr lang="ko-KR" altLang="en-US" dirty="0"/>
              <a:t> 에 결합하였다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구체적으로 </a:t>
            </a:r>
            <a:r>
              <a:rPr lang="en-US" altLang="ko-KR" dirty="0"/>
              <a:t>input</a:t>
            </a:r>
            <a:r>
              <a:rPr lang="ko-KR" altLang="en-US" dirty="0"/>
              <a:t>으로 들어오는 모든 단어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즉 왼쪽의 단어와 오른쪽의 단어를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bag of word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로 저장하였다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Unknown word</a:t>
            </a:r>
            <a:r>
              <a:rPr lang="ko-KR" altLang="en-US" dirty="0"/>
              <a:t>도 이런 </a:t>
            </a:r>
            <a:r>
              <a:rPr lang="en-US" altLang="ko-KR" dirty="0"/>
              <a:t>feature</a:t>
            </a:r>
            <a:r>
              <a:rPr lang="ko-KR" altLang="en-US" dirty="0"/>
              <a:t>들로 표현될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feature representation D</a:t>
            </a:r>
            <a:r>
              <a:rPr lang="ko-KR" altLang="en-US" dirty="0"/>
              <a:t>를 기존의 </a:t>
            </a:r>
            <a:r>
              <a:rPr lang="en-US" altLang="ko-KR" dirty="0"/>
              <a:t>3|W|</a:t>
            </a:r>
            <a:r>
              <a:rPr lang="ko-KR" altLang="en-US" dirty="0"/>
              <a:t> → </a:t>
            </a:r>
            <a:r>
              <a:rPr lang="en-US" altLang="ko-KR" dirty="0"/>
              <a:t>5|W|</a:t>
            </a:r>
            <a:r>
              <a:rPr lang="ko-KR" altLang="en-US" dirty="0"/>
              <a:t> 로 확장했다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단어를 일부러 탈락 시키는 것을 통해 새로운 단어를 배우는 법을 훈련시켰다</a:t>
            </a:r>
            <a:endParaRPr lang="en-US" altLang="ko-KR" dirty="0"/>
          </a:p>
          <a:p>
            <a:r>
              <a:rPr lang="en-US" altLang="ko-KR" dirty="0"/>
              <a:t>D%</a:t>
            </a:r>
            <a:r>
              <a:rPr lang="ko-KR" altLang="en-US" dirty="0"/>
              <a:t>의 시간 </a:t>
            </a:r>
            <a:r>
              <a:rPr lang="en-US" altLang="ko-KR" dirty="0"/>
              <a:t>( </a:t>
            </a:r>
            <a:r>
              <a:rPr lang="ko-KR" altLang="en-US" dirty="0"/>
              <a:t>단어를 보지 못한다고 생각하는</a:t>
            </a:r>
            <a:r>
              <a:rPr lang="en-US" altLang="ko-KR" dirty="0"/>
              <a:t>, (</a:t>
            </a:r>
            <a:r>
              <a:rPr lang="ko-KR" altLang="en-US" dirty="0"/>
              <a:t>초기</a:t>
            </a:r>
            <a:r>
              <a:rPr lang="en-US" altLang="ko-KR" dirty="0"/>
              <a:t>?)) </a:t>
            </a:r>
            <a:r>
              <a:rPr lang="ko-KR" altLang="en-US" dirty="0"/>
              <a:t>은 </a:t>
            </a:r>
            <a:r>
              <a:rPr lang="ko-KR" altLang="en-US" dirty="0" err="1"/>
              <a:t>임베딩</a:t>
            </a:r>
            <a:r>
              <a:rPr lang="ko-KR" altLang="en-US" dirty="0"/>
              <a:t> 대신 문맥으로 표현하여 강화했다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531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A6284E-CEBA-4B5F-979F-799C2432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5400">
                <a:solidFill>
                  <a:schemeClr val="bg1">
                    <a:lumMod val="95000"/>
                    <a:lumOff val="5000"/>
                  </a:schemeClr>
                </a:solidFill>
              </a:rPr>
              <a:t>3.6 Exact Matches And Unseen Words</a:t>
            </a:r>
          </a:p>
        </p:txBody>
      </p:sp>
    </p:spTree>
    <p:extLst>
      <p:ext uri="{BB962C8B-B14F-4D97-AF65-F5344CB8AC3E}">
        <p14:creationId xmlns:p14="http://schemas.microsoft.com/office/powerpoint/2010/main" val="2002273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CFBEEB-89E4-4A56-B2F1-D37CB4137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35666"/>
            <a:ext cx="11164747" cy="5841297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 err="1"/>
              <a:t>임베딩</a:t>
            </a:r>
            <a:r>
              <a:rPr lang="ko-KR" altLang="en-US" dirty="0"/>
              <a:t> 스코어 학습</a:t>
            </a:r>
            <a:endParaRPr lang="en-US" altLang="ko-KR" dirty="0"/>
          </a:p>
          <a:p>
            <a:pPr lvl="1"/>
            <a:r>
              <a:rPr lang="en-US" altLang="ko-KR" dirty="0"/>
              <a:t>[0, 0, 1, 0, 1, 0, 1, …]</a:t>
            </a:r>
          </a:p>
          <a:p>
            <a:pPr lvl="1"/>
            <a:r>
              <a:rPr lang="en-US" altLang="ko-KR" dirty="0"/>
              <a:t>Bag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words</a:t>
            </a:r>
            <a:r>
              <a:rPr lang="ko-KR" altLang="en-US" dirty="0"/>
              <a:t> 끼리 </a:t>
            </a:r>
            <a:r>
              <a:rPr lang="en-US" altLang="ko-KR" dirty="0"/>
              <a:t>match score</a:t>
            </a:r>
          </a:p>
          <a:p>
            <a:endParaRPr lang="en-US" altLang="ko-KR" dirty="0"/>
          </a:p>
          <a:p>
            <a:r>
              <a:rPr lang="en-US" altLang="ko-KR" dirty="0"/>
              <a:t>2. n-</a:t>
            </a:r>
            <a:r>
              <a:rPr lang="ko-KR" altLang="en-US" dirty="0"/>
              <a:t>차원 늘리기</a:t>
            </a:r>
            <a:endParaRPr lang="en-US" altLang="ko-KR" dirty="0"/>
          </a:p>
          <a:p>
            <a:pPr lvl="1"/>
            <a:r>
              <a:rPr lang="en-US" altLang="ko-KR" dirty="0"/>
              <a:t>matching feature</a:t>
            </a:r>
            <a:r>
              <a:rPr lang="ko-KR" altLang="en-US" dirty="0"/>
              <a:t>란 단어가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에 동시에 등장한 것을 의미하는 것이다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메모리</a:t>
            </a:r>
            <a:r>
              <a:rPr lang="en-US" altLang="ko-KR" dirty="0"/>
              <a:t>y</a:t>
            </a:r>
            <a:r>
              <a:rPr lang="ko-KR" altLang="en-US" dirty="0"/>
              <a:t>의 어떤 단어가 </a:t>
            </a:r>
            <a:r>
              <a:rPr lang="en-US" altLang="ko-KR" dirty="0"/>
              <a:t>x</a:t>
            </a:r>
            <a:r>
              <a:rPr lang="ko-KR" altLang="en-US" dirty="0"/>
              <a:t>와 겹친다면 그 </a:t>
            </a:r>
            <a:r>
              <a:rPr lang="en-US" altLang="ko-KR" dirty="0"/>
              <a:t>matching </a:t>
            </a:r>
            <a:r>
              <a:rPr lang="en-US" altLang="ko-KR" dirty="0" err="1"/>
              <a:t>feauture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로 만든다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Unseen words </a:t>
            </a:r>
            <a:r>
              <a:rPr lang="ko-KR" altLang="en-US" dirty="0"/>
              <a:t>또한 </a:t>
            </a:r>
            <a:r>
              <a:rPr lang="en-US" altLang="ko-KR" dirty="0"/>
              <a:t>context words(</a:t>
            </a:r>
            <a:r>
              <a:rPr lang="ko-KR" altLang="en-US" dirty="0"/>
              <a:t>문맥단어</a:t>
            </a:r>
            <a:r>
              <a:rPr lang="en-US" altLang="ko-KR" dirty="0"/>
              <a:t>?) </a:t>
            </a:r>
            <a:r>
              <a:rPr lang="ko-KR" altLang="en-US" dirty="0"/>
              <a:t>로 비슷하게 모델링 할 수 있다 </a:t>
            </a:r>
            <a:r>
              <a:rPr lang="en-US" altLang="ko-KR" dirty="0"/>
              <a:t>(</a:t>
            </a:r>
            <a:r>
              <a:rPr lang="ko-KR" altLang="en-US" dirty="0"/>
              <a:t>차원 늘리기</a:t>
            </a:r>
            <a:r>
              <a:rPr lang="en-US" altLang="ko-KR" dirty="0"/>
              <a:t>?) feature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8|W|</a:t>
            </a:r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BEBA9E-5BE2-4233-A44E-8B03ED932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325" y="54039"/>
            <a:ext cx="8566687" cy="4072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D3FCC6-B722-4166-AFE0-BB82D189D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539" y="416560"/>
            <a:ext cx="6462347" cy="6788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4074B16-806F-491A-8A36-E34ADD132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60" y="5694740"/>
            <a:ext cx="10675306" cy="4072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F60962-2E98-4E3F-9007-83CC4EAF6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677" y="6282675"/>
            <a:ext cx="6857253" cy="32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7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C29D5F-B1D7-4310-B9D6-1B99D0447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Memory Network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83DFD-D1EF-4238-B07A-7755B693B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en-US" altLang="ko-KR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Memory Network</a:t>
            </a:r>
            <a:r>
              <a:rPr lang="ko-KR" altLang="en-US" sz="2000" dirty="0">
                <a:solidFill>
                  <a:srgbClr val="FFFFFF"/>
                </a:solidFill>
              </a:rPr>
              <a:t>는</a:t>
            </a:r>
            <a:r>
              <a:rPr lang="ko-KR" alt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Memory</a:t>
            </a:r>
            <a:r>
              <a:rPr lang="ko-KR" alt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와 </a:t>
            </a:r>
            <a:r>
              <a:rPr lang="en-US" altLang="ko-KR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4</a:t>
            </a:r>
            <a:r>
              <a:rPr lang="ko-KR" alt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개의 </a:t>
            </a:r>
            <a:r>
              <a:rPr lang="en-US" altLang="ko-KR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Component</a:t>
            </a:r>
            <a:r>
              <a:rPr lang="ko-KR" altLang="en-US" sz="2000" dirty="0">
                <a:solidFill>
                  <a:srgbClr val="FFFFFF"/>
                </a:solidFill>
              </a:rPr>
              <a:t>로 구성된다</a:t>
            </a:r>
            <a:endParaRPr lang="en-US" altLang="ko-KR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1147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9DFBD88-EF35-4E75-B868-A9712F183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 </a:t>
            </a:r>
            <a:r>
              <a:rPr lang="ko-KR" alt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마무리</a:t>
            </a:r>
            <a:endParaRPr lang="en-US" altLang="ko-KR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4660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DFC8F2F-49D9-448E-BAF4-14ABC0243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379" y="2581938"/>
            <a:ext cx="10599421" cy="266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480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1E7B3-7677-4430-9AA6-39D2E5907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AA361-CD06-44FB-90D7-2B787E87C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읽은 후기</a:t>
            </a:r>
            <a:endParaRPr lang="en-US" altLang="ko-KR" dirty="0"/>
          </a:p>
          <a:p>
            <a:r>
              <a:rPr lang="ko-KR" altLang="en-US" dirty="0"/>
              <a:t>되게 알려주기 싫어하는 느낌이 받았다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Jump</a:t>
            </a:r>
            <a:r>
              <a:rPr lang="ko-KR" altLang="en-US" dirty="0"/>
              <a:t> 하는 느낌도 많이 받았다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80444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CE04DD2-2D85-40F6-BEB1-3170479FB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7004" y="289167"/>
            <a:ext cx="5922905" cy="2235058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F4847BD-2F33-4991-B291-5EF3F5BA6800}"/>
              </a:ext>
            </a:extLst>
          </p:cNvPr>
          <p:cNvSpPr txBox="1">
            <a:spLocks/>
          </p:cNvSpPr>
          <p:nvPr/>
        </p:nvSpPr>
        <p:spPr>
          <a:xfrm>
            <a:off x="838200" y="2801073"/>
            <a:ext cx="10515600" cy="3952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Bell MT" panose="02020503060305020303" pitchFamily="18" charset="0"/>
              </a:rPr>
              <a:t>메모리 네트워크는 메모리</a:t>
            </a:r>
            <a:r>
              <a:rPr lang="en-US" altLang="ko-KR" dirty="0">
                <a:latin typeface="Bell MT" panose="02020503060305020303" pitchFamily="18" charset="0"/>
              </a:rPr>
              <a:t>(M)</a:t>
            </a:r>
            <a:r>
              <a:rPr lang="ko-KR" altLang="en-US" dirty="0">
                <a:latin typeface="Bell MT" panose="02020503060305020303" pitchFamily="18" charset="0"/>
              </a:rPr>
              <a:t>와 </a:t>
            </a:r>
            <a:r>
              <a:rPr lang="en-US" altLang="ko-KR" dirty="0">
                <a:latin typeface="Bell MT" panose="02020503060305020303" pitchFamily="18" charset="0"/>
              </a:rPr>
              <a:t>4</a:t>
            </a:r>
            <a:r>
              <a:rPr lang="ko-KR" altLang="en-US" dirty="0">
                <a:latin typeface="Bell MT" panose="02020503060305020303" pitchFamily="18" charset="0"/>
              </a:rPr>
              <a:t>개의 컴포넌트</a:t>
            </a:r>
            <a:r>
              <a:rPr lang="en-US" altLang="ko-KR" dirty="0">
                <a:latin typeface="Bell MT" panose="02020503060305020303" pitchFamily="18" charset="0"/>
              </a:rPr>
              <a:t>(I,G,O,R)</a:t>
            </a:r>
            <a:r>
              <a:rPr lang="ko-KR" altLang="en-US" dirty="0">
                <a:latin typeface="Bell MT" panose="02020503060305020303" pitchFamily="18" charset="0"/>
              </a:rPr>
              <a:t>로 구성</a:t>
            </a:r>
            <a:endParaRPr lang="en-US" altLang="ko-KR" dirty="0">
              <a:latin typeface="Bell MT" panose="02020503060305020303" pitchFamily="18" charset="0"/>
            </a:endParaRPr>
          </a:p>
          <a:p>
            <a:endParaRPr lang="en-US" altLang="ko-KR" dirty="0">
              <a:latin typeface="Bell MT" panose="02020503060305020303" pitchFamily="18" charset="0"/>
            </a:endParaRPr>
          </a:p>
          <a:p>
            <a:r>
              <a:rPr lang="en-US" altLang="ko-KR" dirty="0">
                <a:latin typeface="Bell MT" panose="02020503060305020303" pitchFamily="18" charset="0"/>
              </a:rPr>
              <a:t>I</a:t>
            </a:r>
            <a:r>
              <a:rPr lang="ko-KR" altLang="en-US" dirty="0">
                <a:latin typeface="Bell MT" panose="02020503060305020303" pitchFamily="18" charset="0"/>
              </a:rPr>
              <a:t>는 </a:t>
            </a:r>
            <a:r>
              <a:rPr lang="en-US" altLang="ko-KR" dirty="0">
                <a:latin typeface="Bell MT" panose="02020503060305020303" pitchFamily="18" charset="0"/>
              </a:rPr>
              <a:t>input </a:t>
            </a:r>
            <a:r>
              <a:rPr lang="ko-KR" altLang="en-US" dirty="0">
                <a:latin typeface="Bell MT" panose="02020503060305020303" pitchFamily="18" charset="0"/>
              </a:rPr>
              <a:t>을 </a:t>
            </a:r>
            <a:r>
              <a:rPr lang="en-US" altLang="ko-KR" dirty="0">
                <a:latin typeface="Bell MT" panose="02020503060305020303" pitchFamily="18" charset="0"/>
              </a:rPr>
              <a:t>input</a:t>
            </a:r>
            <a:r>
              <a:rPr lang="ko-KR" altLang="en-US" dirty="0">
                <a:latin typeface="Bell MT" panose="02020503060305020303" pitchFamily="18" charset="0"/>
              </a:rPr>
              <a:t> </a:t>
            </a:r>
            <a:r>
              <a:rPr lang="en-US" altLang="ko-KR" dirty="0">
                <a:latin typeface="Bell MT" panose="02020503060305020303" pitchFamily="18" charset="0"/>
              </a:rPr>
              <a:t>representation </a:t>
            </a:r>
            <a:r>
              <a:rPr lang="ko-KR" altLang="en-US" dirty="0">
                <a:latin typeface="Bell MT" panose="02020503060305020303" pitchFamily="18" charset="0"/>
              </a:rPr>
              <a:t>로</a:t>
            </a:r>
            <a:r>
              <a:rPr lang="en-US" altLang="ko-KR" dirty="0">
                <a:latin typeface="Bell MT" panose="02020503060305020303" pitchFamily="18" charset="0"/>
              </a:rPr>
              <a:t> convert </a:t>
            </a:r>
            <a:r>
              <a:rPr lang="ko-KR" altLang="en-US" dirty="0">
                <a:latin typeface="Bell MT" panose="02020503060305020303" pitchFamily="18" charset="0"/>
              </a:rPr>
              <a:t>하는 컴포넌트</a:t>
            </a:r>
            <a:endParaRPr lang="en-US" altLang="ko-KR" dirty="0">
              <a:latin typeface="Bell MT" panose="02020503060305020303" pitchFamily="18" charset="0"/>
            </a:endParaRPr>
          </a:p>
          <a:p>
            <a:r>
              <a:rPr lang="en-US" altLang="ko-KR" dirty="0">
                <a:latin typeface="Bell MT" panose="02020503060305020303" pitchFamily="18" charset="0"/>
              </a:rPr>
              <a:t>G</a:t>
            </a:r>
            <a:r>
              <a:rPr lang="ko-KR" altLang="en-US" dirty="0">
                <a:latin typeface="Bell MT" panose="02020503060305020303" pitchFamily="18" charset="0"/>
              </a:rPr>
              <a:t>는 </a:t>
            </a:r>
            <a:r>
              <a:rPr lang="en-US" altLang="ko-KR" dirty="0">
                <a:latin typeface="Bell MT" panose="02020503060305020303" pitchFamily="18" charset="0"/>
              </a:rPr>
              <a:t>input </a:t>
            </a:r>
            <a:r>
              <a:rPr lang="ko-KR" altLang="en-US" dirty="0">
                <a:latin typeface="Bell MT" panose="02020503060305020303" pitchFamily="18" charset="0"/>
              </a:rPr>
              <a:t>이 주어지면 오래된 </a:t>
            </a:r>
            <a:r>
              <a:rPr lang="en-US" altLang="ko-KR" dirty="0">
                <a:latin typeface="Bell MT" panose="02020503060305020303" pitchFamily="18" charset="0"/>
              </a:rPr>
              <a:t>m </a:t>
            </a:r>
            <a:r>
              <a:rPr lang="ko-KR" altLang="en-US" dirty="0">
                <a:latin typeface="Bell MT" panose="02020503060305020303" pitchFamily="18" charset="0"/>
              </a:rPr>
              <a:t>을 </a:t>
            </a:r>
            <a:r>
              <a:rPr lang="en-US" altLang="ko-KR" dirty="0">
                <a:latin typeface="Bell MT" panose="02020503060305020303" pitchFamily="18" charset="0"/>
              </a:rPr>
              <a:t>update </a:t>
            </a:r>
            <a:r>
              <a:rPr lang="ko-KR" altLang="en-US" dirty="0">
                <a:latin typeface="Bell MT" panose="02020503060305020303" pitchFamily="18" charset="0"/>
              </a:rPr>
              <a:t>하는 컴포넌트</a:t>
            </a:r>
            <a:endParaRPr lang="en-US" altLang="ko-KR" dirty="0">
              <a:latin typeface="Bell MT" panose="02020503060305020303" pitchFamily="18" charset="0"/>
            </a:endParaRPr>
          </a:p>
          <a:p>
            <a:r>
              <a:rPr lang="en-US" altLang="ko-KR" dirty="0">
                <a:latin typeface="Bell MT" panose="02020503060305020303" pitchFamily="18" charset="0"/>
              </a:rPr>
              <a:t>O</a:t>
            </a:r>
            <a:r>
              <a:rPr lang="ko-KR" altLang="en-US" dirty="0">
                <a:latin typeface="Bell MT" panose="02020503060305020303" pitchFamily="18" charset="0"/>
              </a:rPr>
              <a:t>는 </a:t>
            </a:r>
            <a:r>
              <a:rPr lang="en-US" altLang="ko-KR" dirty="0">
                <a:latin typeface="Bell MT" panose="02020503060305020303" pitchFamily="18" charset="0"/>
              </a:rPr>
              <a:t>m</a:t>
            </a:r>
            <a:r>
              <a:rPr lang="ko-KR" altLang="en-US" dirty="0">
                <a:latin typeface="Bell MT" panose="02020503060305020303" pitchFamily="18" charset="0"/>
              </a:rPr>
              <a:t>을 받아 </a:t>
            </a:r>
            <a:r>
              <a:rPr lang="en-US" altLang="ko-KR" dirty="0">
                <a:latin typeface="Bell MT" panose="02020503060305020303" pitchFamily="18" charset="0"/>
              </a:rPr>
              <a:t>output </a:t>
            </a:r>
            <a:r>
              <a:rPr lang="ko-KR" altLang="en-US" dirty="0">
                <a:latin typeface="Bell MT" panose="02020503060305020303" pitchFamily="18" charset="0"/>
              </a:rPr>
              <a:t>추론하는 컴포넌트</a:t>
            </a:r>
            <a:endParaRPr lang="en-US" altLang="ko-KR" dirty="0">
              <a:latin typeface="Bell MT" panose="02020503060305020303" pitchFamily="18" charset="0"/>
            </a:endParaRPr>
          </a:p>
          <a:p>
            <a:r>
              <a:rPr lang="en-US" altLang="ko-KR" dirty="0">
                <a:latin typeface="Bell MT" panose="02020503060305020303" pitchFamily="18" charset="0"/>
              </a:rPr>
              <a:t>R</a:t>
            </a:r>
            <a:r>
              <a:rPr lang="ko-KR" altLang="en-US" dirty="0">
                <a:latin typeface="Bell MT" panose="02020503060305020303" pitchFamily="18" charset="0"/>
              </a:rPr>
              <a:t>은 </a:t>
            </a:r>
            <a:r>
              <a:rPr lang="en-US" altLang="ko-KR" dirty="0">
                <a:latin typeface="Bell MT" panose="02020503060305020303" pitchFamily="18" charset="0"/>
              </a:rPr>
              <a:t>output</a:t>
            </a:r>
            <a:r>
              <a:rPr lang="ko-KR" altLang="en-US" dirty="0">
                <a:latin typeface="Bell MT" panose="02020503060305020303" pitchFamily="18" charset="0"/>
              </a:rPr>
              <a:t>을 받아 </a:t>
            </a:r>
            <a:r>
              <a:rPr lang="en-US" altLang="ko-KR" dirty="0">
                <a:latin typeface="Bell MT" panose="02020503060305020303" pitchFamily="18" charset="0"/>
              </a:rPr>
              <a:t>response format</a:t>
            </a:r>
            <a:r>
              <a:rPr lang="ko-KR" altLang="en-US" dirty="0">
                <a:latin typeface="Bell MT" panose="02020503060305020303" pitchFamily="18" charset="0"/>
              </a:rPr>
              <a:t>으로 </a:t>
            </a:r>
            <a:r>
              <a:rPr lang="en-US" altLang="ko-KR" dirty="0">
                <a:latin typeface="Bell MT" panose="02020503060305020303" pitchFamily="18" charset="0"/>
              </a:rPr>
              <a:t>convert</a:t>
            </a:r>
            <a:r>
              <a:rPr lang="ko-KR" altLang="en-US" dirty="0">
                <a:latin typeface="Bell MT" panose="02020503060305020303" pitchFamily="18" charset="0"/>
              </a:rPr>
              <a:t>하는 컴포넌트</a:t>
            </a:r>
            <a:endParaRPr lang="en-US" altLang="ko-KR" dirty="0">
              <a:latin typeface="Bell MT" panose="02020503060305020303" pitchFamily="18" charset="0"/>
            </a:endParaRPr>
          </a:p>
          <a:p>
            <a:endParaRPr lang="en-US" altLang="ko-KR" dirty="0"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ko-KR" alt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18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D4581FD-2A68-47F2-8D8B-7163EF730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123" y="1149811"/>
            <a:ext cx="8126178" cy="1837480"/>
          </a:xfrm>
          <a:prstGeom prst="rect">
            <a:avLst/>
          </a:prstGeom>
        </p:spPr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674A0569-A1A4-4EE3-940C-3FF3CF7E5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0035"/>
            <a:ext cx="10515600" cy="1986928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개 </a:t>
            </a:r>
            <a:r>
              <a:rPr lang="en-US" altLang="ko-KR" dirty="0"/>
              <a:t>Component</a:t>
            </a:r>
            <a:r>
              <a:rPr lang="ko-KR" altLang="en-US" dirty="0"/>
              <a:t>에 대한 수식을 이렇게 표현 </a:t>
            </a:r>
          </a:p>
        </p:txBody>
      </p:sp>
    </p:spTree>
    <p:extLst>
      <p:ext uri="{BB962C8B-B14F-4D97-AF65-F5344CB8AC3E}">
        <p14:creationId xmlns:p14="http://schemas.microsoft.com/office/powerpoint/2010/main" val="419052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04BE468-DFBE-48EF-A519-66243CE6E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004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32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37A0C-7AA0-46BE-9E3D-137404DD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996" y="642594"/>
            <a:ext cx="3732244" cy="17029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/>
              <a:t>Memory slot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CEE05D-F25C-4EC3-B527-D9C999E3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652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036726-0C05-446E-91C3-B986EBEA0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02" y="438538"/>
            <a:ext cx="6710184" cy="6002060"/>
          </a:xfrm>
          <a:prstGeom prst="rect">
            <a:avLst/>
          </a:prstGeom>
          <a:solidFill>
            <a:schemeClr val="bg1">
              <a:alpha val="4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10ABCD-C34B-42D1-9BEB-47755A3EA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650014"/>
            <a:ext cx="3367217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B85716-91DE-4419-8059-A58FB46F5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60" y="1408200"/>
            <a:ext cx="3044697" cy="17507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F38AB6A2-89F7-43B5-B608-50DFC740D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650014"/>
            <a:ext cx="2765758" cy="2136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00624D-62D2-4F22-B195-37104A2CD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497" y="1139014"/>
            <a:ext cx="2434338" cy="115631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6585B74-DAF6-470E-B2F3-B5530A709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4088215"/>
            <a:ext cx="3367217" cy="2124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E59694-5D1C-4DE3-B53D-53B34B1C0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60" y="4563266"/>
            <a:ext cx="3044697" cy="119504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30BAD96F-CE2F-4682-99B8-0DD9E6AE2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2947051"/>
            <a:ext cx="2765758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7B85E1-018C-4E0D-8071-0438130CC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497" y="3765202"/>
            <a:ext cx="2434338" cy="1618834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754738-652E-4848-A3BC-0D66FDDE1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14995" y="2623457"/>
            <a:ext cx="3732245" cy="3589615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1800" dirty="0"/>
              <a:t>메모리 슬롯의 용도</a:t>
            </a:r>
            <a:endParaRPr lang="en-US" altLang="ko-KR" sz="1800" dirty="0"/>
          </a:p>
          <a:p>
            <a:pPr latinLnBrk="0"/>
            <a:r>
              <a:rPr lang="en-US" altLang="ko-KR" sz="1800" dirty="0"/>
              <a:t>Ex) </a:t>
            </a:r>
            <a:r>
              <a:rPr lang="ko-KR" altLang="en-US" sz="1800" dirty="0"/>
              <a:t>저장공간이 작은 기기에 메모리 슬롯을 이용하여 저장공간을 확장 할 수 있다</a:t>
            </a:r>
            <a:r>
              <a:rPr lang="en-US" altLang="ko-KR" sz="1800" dirty="0"/>
              <a:t>.</a:t>
            </a:r>
          </a:p>
          <a:p>
            <a:pPr latinLnBrk="0"/>
            <a:r>
              <a:rPr lang="en-US" altLang="ko-KR" sz="1800" dirty="0"/>
              <a:t>USB, SD</a:t>
            </a:r>
            <a:r>
              <a:rPr lang="ko-KR" altLang="en-US" sz="1800" dirty="0"/>
              <a:t>카드 등 연결 할 수 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8699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40F2AE-170B-44E6-BE27-6F7E70B86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Memory Compression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C3622-1665-49E7-AAEB-0E7777778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en-US" altLang="ko-KR" sz="2000" dirty="0">
                <a:solidFill>
                  <a:srgbClr val="FFFFFF"/>
                </a:solidFill>
              </a:rPr>
              <a:t>9GB </a:t>
            </a:r>
            <a:r>
              <a:rPr lang="ko-KR" altLang="en-US" sz="2000" dirty="0">
                <a:solidFill>
                  <a:srgbClr val="FFFFFF"/>
                </a:solidFill>
              </a:rPr>
              <a:t>메모리에 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압축하지</a:t>
            </a:r>
            <a:r>
              <a:rPr lang="en-US" altLang="ko-KR" sz="2000" dirty="0">
                <a:solidFill>
                  <a:srgbClr val="FFFFFF"/>
                </a:solidFill>
              </a:rPr>
              <a:t> </a:t>
            </a:r>
            <a:r>
              <a:rPr lang="ko-KR" altLang="en-US" sz="2000" dirty="0">
                <a:solidFill>
                  <a:srgbClr val="FFFFFF"/>
                </a:solidFill>
              </a:rPr>
              <a:t>않은 </a:t>
            </a:r>
            <a:r>
              <a:rPr lang="en-US" altLang="ko-KR" sz="2000" dirty="0">
                <a:solidFill>
                  <a:srgbClr val="FFFFFF"/>
                </a:solidFill>
              </a:rPr>
              <a:t>6GB</a:t>
            </a:r>
            <a:r>
              <a:rPr lang="ko-KR" altLang="en-US" sz="2000" dirty="0">
                <a:solidFill>
                  <a:srgbClr val="FFFFFF"/>
                </a:solidFill>
              </a:rPr>
              <a:t>와 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en-US" altLang="ko-KR" sz="2000" dirty="0">
                <a:solidFill>
                  <a:srgbClr val="FFFFFF"/>
                </a:solidFill>
              </a:rPr>
              <a:t>1.5GB</a:t>
            </a:r>
            <a:r>
              <a:rPr lang="ko-KR" altLang="en-US" sz="2000" dirty="0">
                <a:solidFill>
                  <a:srgbClr val="FFFFFF"/>
                </a:solidFill>
              </a:rPr>
              <a:t>까지 압축할 수 있는 </a:t>
            </a:r>
            <a:r>
              <a:rPr lang="en-US" altLang="ko-KR" sz="2000" dirty="0">
                <a:solidFill>
                  <a:srgbClr val="FFFFFF"/>
                </a:solidFill>
              </a:rPr>
              <a:t>3GB</a:t>
            </a:r>
            <a:r>
              <a:rPr lang="ko-KR" altLang="en-US" sz="2000" dirty="0">
                <a:solidFill>
                  <a:srgbClr val="FFFFFF"/>
                </a:solidFill>
              </a:rPr>
              <a:t>가 있다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en-US" altLang="ko-KR" sz="2000" dirty="0">
                <a:solidFill>
                  <a:srgbClr val="FFFFFF"/>
                </a:solidFill>
              </a:rPr>
              <a:t>9GB </a:t>
            </a:r>
            <a:r>
              <a:rPr lang="ko-KR" altLang="en-US" sz="2000" dirty="0">
                <a:solidFill>
                  <a:srgbClr val="FFFFFF"/>
                </a:solidFill>
              </a:rPr>
              <a:t>메모리는 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실질적으로 </a:t>
            </a:r>
            <a:r>
              <a:rPr lang="en-US" altLang="ko-KR" sz="2000" dirty="0">
                <a:solidFill>
                  <a:srgbClr val="FFFFFF"/>
                </a:solidFill>
              </a:rPr>
              <a:t>8GB</a:t>
            </a:r>
            <a:r>
              <a:rPr lang="ko-KR" altLang="en-US" sz="2000" dirty="0">
                <a:solidFill>
                  <a:srgbClr val="FFFFFF"/>
                </a:solidFill>
              </a:rPr>
              <a:t>까지만 저장할 수 있다</a:t>
            </a:r>
            <a:r>
              <a:rPr lang="en-US" altLang="ko-KR" sz="2000" dirty="0">
                <a:solidFill>
                  <a:srgbClr val="FFFFFF"/>
                </a:solidFill>
              </a:rPr>
              <a:t> </a:t>
            </a:r>
          </a:p>
          <a:p>
            <a:r>
              <a:rPr lang="ko-KR" altLang="en-US" sz="2000" dirty="0">
                <a:solidFill>
                  <a:srgbClr val="FFFFFF"/>
                </a:solidFill>
              </a:rPr>
              <a:t>그러면 </a:t>
            </a:r>
            <a:r>
              <a:rPr lang="en-US" altLang="ko-KR" sz="2000" dirty="0">
                <a:solidFill>
                  <a:srgbClr val="FFFFFF"/>
                </a:solidFill>
              </a:rPr>
              <a:t>3GB</a:t>
            </a:r>
            <a:r>
              <a:rPr lang="ko-KR" altLang="en-US" sz="2000" dirty="0">
                <a:solidFill>
                  <a:srgbClr val="FFFFFF"/>
                </a:solidFill>
              </a:rPr>
              <a:t>를 압축시켜 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en-US" altLang="ko-KR" sz="2000" dirty="0">
                <a:solidFill>
                  <a:srgbClr val="FFFFFF"/>
                </a:solidFill>
              </a:rPr>
              <a:t>7.5GB</a:t>
            </a:r>
            <a:r>
              <a:rPr lang="ko-KR" altLang="en-US" sz="2000" dirty="0">
                <a:solidFill>
                  <a:srgbClr val="FFFFFF"/>
                </a:solidFill>
              </a:rPr>
              <a:t>로 </a:t>
            </a:r>
            <a:r>
              <a:rPr lang="en-US" altLang="ko-KR" sz="2000" dirty="0">
                <a:solidFill>
                  <a:srgbClr val="FFFFFF"/>
                </a:solidFill>
              </a:rPr>
              <a:t>9GB </a:t>
            </a:r>
            <a:r>
              <a:rPr lang="ko-KR" altLang="en-US" sz="2000" dirty="0">
                <a:solidFill>
                  <a:srgbClr val="FFFFFF"/>
                </a:solidFill>
              </a:rPr>
              <a:t>메모리에 저장 할 수 있다</a:t>
            </a:r>
            <a:r>
              <a:rPr lang="en-US" altLang="ko-KR" sz="2000" dirty="0">
                <a:solidFill>
                  <a:srgbClr val="FFFFFF"/>
                </a:solidFill>
              </a:rPr>
              <a:t>.</a:t>
            </a:r>
          </a:p>
          <a:p>
            <a:r>
              <a:rPr lang="ko-KR" altLang="en-US" sz="2000" dirty="0">
                <a:solidFill>
                  <a:srgbClr val="FFFFFF"/>
                </a:solidFill>
              </a:rPr>
              <a:t>이게 옆에 빨간 박스로 된</a:t>
            </a:r>
            <a:r>
              <a:rPr lang="en-US" altLang="ko-KR" sz="2000" dirty="0">
                <a:solidFill>
                  <a:srgbClr val="FFFFFF"/>
                </a:solidFill>
              </a:rPr>
              <a:t> (Compressed)</a:t>
            </a:r>
          </a:p>
          <a:p>
            <a:endParaRPr lang="ko-KR" altLang="en-US" sz="2000" dirty="0">
              <a:solidFill>
                <a:srgbClr val="FFFFFF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8D09F2-97D6-4C75-BA8C-DA1F49971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969" y="2817808"/>
            <a:ext cx="4745197" cy="2147201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B53E4D4-3C23-4B55-851E-27A9F6EE9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212" y="5166836"/>
            <a:ext cx="5912954" cy="106433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81490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1265</Words>
  <Application>Microsoft Office PowerPoint</Application>
  <PresentationFormat>와이드스크린</PresentationFormat>
  <Paragraphs>195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맑은 고딕</vt:lpstr>
      <vt:lpstr>Arial</vt:lpstr>
      <vt:lpstr>Bell MT</vt:lpstr>
      <vt:lpstr>Calibri</vt:lpstr>
      <vt:lpstr>Gill Sans MT</vt:lpstr>
      <vt:lpstr>Office 테마</vt:lpstr>
      <vt:lpstr>Memory Network</vt:lpstr>
      <vt:lpstr>1. Intro (Pubilshed at ICLR 2015)</vt:lpstr>
      <vt:lpstr>PowerPoint 프레젠테이션</vt:lpstr>
      <vt:lpstr>2. Memory Network</vt:lpstr>
      <vt:lpstr>PowerPoint 프레젠테이션</vt:lpstr>
      <vt:lpstr>PowerPoint 프레젠테이션</vt:lpstr>
      <vt:lpstr>PowerPoint 프레젠테이션</vt:lpstr>
      <vt:lpstr>Memory slot</vt:lpstr>
      <vt:lpstr>Memory Compression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A MemNN implementation for text</vt:lpstr>
      <vt:lpstr>I, G Component [실행]</vt:lpstr>
      <vt:lpstr>O component [실행]</vt:lpstr>
      <vt:lpstr>PowerPoint 프레젠테이션</vt:lpstr>
      <vt:lpstr>PowerPoint 프레젠테이션</vt:lpstr>
      <vt:lpstr>R Component [실행]</vt:lpstr>
      <vt:lpstr>실행 과정을 봅시다</vt:lpstr>
      <vt:lpstr>PowerPoint 프레젠테이션</vt:lpstr>
      <vt:lpstr>Scoring Function is Same Form  (실험해보니까, O와 R의 scoring 함수가 같은 형태) </vt:lpstr>
      <vt:lpstr>O, R Componet를 하나로  (추가 설명은 뇌피셜)</vt:lpstr>
      <vt:lpstr>Training</vt:lpstr>
      <vt:lpstr>3.2 Word Sequence As Input </vt:lpstr>
      <vt:lpstr>PowerPoint 프레젠테이션</vt:lpstr>
      <vt:lpstr>3.3 Efficient Memory Via Hashing </vt:lpstr>
      <vt:lpstr>PowerPoint 프레젠테이션</vt:lpstr>
      <vt:lpstr>PowerPoint 프레젠테이션</vt:lpstr>
      <vt:lpstr>PowerPoint 프레젠테이션</vt:lpstr>
      <vt:lpstr>3.4 Modeling Write Time</vt:lpstr>
      <vt:lpstr>PowerPoint 프레젠테이션</vt:lpstr>
      <vt:lpstr>PowerPoint 프레젠테이션</vt:lpstr>
      <vt:lpstr>3.5 Modeling Previously Unseen Words</vt:lpstr>
      <vt:lpstr>PowerPoint 프레젠테이션</vt:lpstr>
      <vt:lpstr>3.6 Exact Matches And Unseen Words</vt:lpstr>
      <vt:lpstr>PowerPoint 프레젠테이션</vt:lpstr>
      <vt:lpstr>4. 마무리</vt:lpstr>
      <vt:lpstr>PowerPoint 프레젠테이션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Network</dc:title>
  <dc:creator>o365user</dc:creator>
  <cp:lastModifiedBy>o365user</cp:lastModifiedBy>
  <cp:revision>87</cp:revision>
  <dcterms:created xsi:type="dcterms:W3CDTF">2018-11-25T09:11:07Z</dcterms:created>
  <dcterms:modified xsi:type="dcterms:W3CDTF">2018-12-01T04:28:53Z</dcterms:modified>
</cp:coreProperties>
</file>