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31" r:id="rId3"/>
    <p:sldId id="258" r:id="rId4"/>
    <p:sldId id="265" r:id="rId5"/>
    <p:sldId id="268" r:id="rId6"/>
    <p:sldId id="264" r:id="rId7"/>
    <p:sldId id="295" r:id="rId8"/>
    <p:sldId id="288" r:id="rId9"/>
    <p:sldId id="332" r:id="rId10"/>
    <p:sldId id="330" r:id="rId11"/>
    <p:sldId id="279" r:id="rId12"/>
    <p:sldId id="289" r:id="rId13"/>
    <p:sldId id="290" r:id="rId14"/>
    <p:sldId id="266" r:id="rId15"/>
    <p:sldId id="293" r:id="rId16"/>
    <p:sldId id="294" r:id="rId17"/>
    <p:sldId id="297" r:id="rId18"/>
    <p:sldId id="296" r:id="rId19"/>
    <p:sldId id="298" r:id="rId20"/>
    <p:sldId id="300" r:id="rId21"/>
    <p:sldId id="299" r:id="rId22"/>
    <p:sldId id="301" r:id="rId23"/>
    <p:sldId id="302" r:id="rId24"/>
    <p:sldId id="303" r:id="rId25"/>
    <p:sldId id="305" r:id="rId26"/>
    <p:sldId id="306" r:id="rId27"/>
    <p:sldId id="307" r:id="rId28"/>
    <p:sldId id="309" r:id="rId29"/>
    <p:sldId id="314" r:id="rId30"/>
    <p:sldId id="310" r:id="rId31"/>
    <p:sldId id="311" r:id="rId32"/>
    <p:sldId id="312" r:id="rId33"/>
    <p:sldId id="313" r:id="rId34"/>
    <p:sldId id="329" r:id="rId35"/>
    <p:sldId id="315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17" r:id="rId46"/>
    <p:sldId id="304" r:id="rId47"/>
    <p:sldId id="327" r:id="rId48"/>
    <p:sldId id="328" r:id="rId49"/>
    <p:sldId id="262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2C9"/>
    <a:srgbClr val="DDF1DF"/>
    <a:srgbClr val="E5761B"/>
    <a:srgbClr val="84DEFC"/>
    <a:srgbClr val="A4A45C"/>
    <a:srgbClr val="D3ADC9"/>
    <a:srgbClr val="95B8EB"/>
    <a:srgbClr val="D7D4A9"/>
    <a:srgbClr val="DDE898"/>
    <a:srgbClr val="BB564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926" autoAdjust="0"/>
  </p:normalViewPr>
  <p:slideViewPr>
    <p:cSldViewPr snapToGrid="0" showGuides="1">
      <p:cViewPr varScale="1">
        <p:scale>
          <a:sx n="80" d="100"/>
          <a:sy n="80" d="100"/>
        </p:scale>
        <p:origin x="-114" y="-564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7CBCA8E-9333-1A22-8D6C-82B722AF1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F4C31B4-6BE5-7C44-56EC-AF6EBE24A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07ABBF-32EF-7FE5-C7EC-6FC483CB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6E8EED-C703-8DFF-8BC6-8E14E91F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1FA66A-F5E6-3555-DD68-9418AB22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537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88ED6C-5183-A3FB-1A03-797A1D8C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F050E2-AAE2-825E-6686-9B6F6531A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E3B9788-4959-86F2-9B63-0FD8A162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F920C9-87ED-E541-CA6D-B8E4E817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67A7335-EAEE-ACDB-396B-5B98DACC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B843874-E41E-D21C-891E-7BEBBCEA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544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AE314F-E467-35EF-4F00-603D5830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05E4629-7EB6-787C-5B77-44E349D7E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9E16D5-3A7C-950D-70B1-30EB2D92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B4C0A0D-326F-2397-9114-A0D8DB69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9F77D4-2B62-D295-622F-11DC5BE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432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6D5072C-363A-3523-AD61-1B211EF2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BB27046-E80F-B9C6-5F50-974FBF8AB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E7CC4A-74E9-CF69-1444-2EC892A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80EBEF-7225-ABF1-494A-172059F6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DC465E-95E6-5FB7-F923-8A5054F8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74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C2FDEE-C897-F129-D246-B32B8E95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81E1BD4-D9D9-FEC7-0C3F-360852DB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A6FE90-D859-F938-13E6-BAAA70C8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DDF352-075F-272E-2F53-F85D6A90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934B452-0FA6-383B-1481-59F5EB30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32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C86095-1742-B860-1825-48029917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573687-87D8-7034-EF12-057997BAD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CA4964-316D-BF52-3259-00D33469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49A15B-A458-C5FD-C763-290E1647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2925DD-0C98-0F0B-23D3-92672DB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296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E967BC-4278-5FF8-8579-9466CAE9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7E2CCE-5787-4972-0ADB-5ABD85810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912C45C-2B58-6298-6D0D-1004932F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2EF1905-C7DE-F249-27BA-8A1D1546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14E9606-DED8-A0C5-13E6-B8669EB3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A837C64-B2C3-2E00-15E6-4CB954C5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949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4B11D4-3611-61D6-5467-072C8CF7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D1B5751-3842-6443-CC8C-32FC46DA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2AAB91A-8C96-5B49-0AE2-CCAFA98F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8EC570F-2EC3-BA5B-2B61-8701351AE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7D72C66-37FF-5D37-D8DA-B3F4A01D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E79DB17-00E3-CBB2-212E-4E184D7F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0C0F0B4-B15D-70B5-4D8F-19A3D10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A8191F-8E35-311A-0ACC-7C51A37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100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C14434-86EA-5F4D-DB5E-94C503F4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74701CB-78BD-8716-9B8E-9C655D9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52565ED-13CF-5451-6FBE-204E065B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ABA4CA3-8260-23C9-B14D-2820F6E1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301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1968329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69EA3E-9787-6A4F-6F0B-F6ADC809FB9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587319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C59282-6318-1FDD-1EC2-338E8568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80E4C4-FFA8-A132-883C-2FFDEB6B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8DAD9D8-45F8-071D-F97E-250AA36FE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62BE8C-4F48-C745-0FF2-FEB9C3C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pPr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0D7D53F-2E5E-FCE0-7FAB-0EF17EE2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2EF84C0-2B17-AD6D-5DBB-0983671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348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94AD12C-E34C-2CFC-6012-AA49B50D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896D85B-6C15-7A9B-0C6D-8F0FF958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6374A3F-C782-2EDE-055B-98C8434A0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AAD8-1AEE-45A5-920F-D51CAF4BDD7D}" type="datetimeFigureOut">
              <a:rPr lang="ko-KR" altLang="en-US" smtClean="0"/>
              <a:pPr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249CC79-1BD6-A4E8-EA80-D5EE06E7B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8DA7DB-5A38-8891-D878-570510BC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E49E-BC3B-461C-BC75-017900532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15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ibjinitJqn8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192.168.0.18\3&#52264;_Final\%5b1&#54016;%5d_&#54861;&#52285;&#54984;_&#49900;&#44305;&#49453;\4_&#50880;&#51684;_&#51452;&#50836;&#51060;&#48120;&#51648;\2024-05-03%2015-11-57-044.mp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3FA9500-EA3E-B795-B595-3B72015441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3F33F6C4-6B8E-C891-642C-0B19DC3BC471}"/>
              </a:ext>
            </a:extLst>
          </p:cNvPr>
          <p:cNvGrpSpPr/>
          <p:nvPr/>
        </p:nvGrpSpPr>
        <p:grpSpPr>
          <a:xfrm>
            <a:off x="-995313" y="1438508"/>
            <a:ext cx="13975332" cy="4493941"/>
            <a:chOff x="-1196035" y="1761893"/>
            <a:chExt cx="13975332" cy="4493941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463D27EF-8904-9836-43AC-6F29128F1866}"/>
                </a:ext>
              </a:extLst>
            </p:cNvPr>
            <p:cNvSpPr/>
            <p:nvPr/>
          </p:nvSpPr>
          <p:spPr>
            <a:xfrm>
              <a:off x="-1196035" y="1761893"/>
              <a:ext cx="13975332" cy="3802565"/>
            </a:xfrm>
            <a:custGeom>
              <a:avLst/>
              <a:gdLst>
                <a:gd name="connsiteX0" fmla="*/ 0 w 13526429"/>
                <a:gd name="connsiteY0" fmla="*/ 2146610 h 4293219"/>
                <a:gd name="connsiteX1" fmla="*/ 6763215 w 13526429"/>
                <a:gd name="connsiteY1" fmla="*/ 0 h 4293219"/>
                <a:gd name="connsiteX2" fmla="*/ 13526430 w 13526429"/>
                <a:gd name="connsiteY2" fmla="*/ 2146610 h 4293219"/>
                <a:gd name="connsiteX3" fmla="*/ 6763215 w 13526429"/>
                <a:gd name="connsiteY3" fmla="*/ 4293220 h 4293219"/>
                <a:gd name="connsiteX4" fmla="*/ 0 w 13526429"/>
                <a:gd name="connsiteY4" fmla="*/ 2146610 h 4293219"/>
                <a:gd name="connsiteX0" fmla="*/ 0 w 13732399"/>
                <a:gd name="connsiteY0" fmla="*/ 2219094 h 4365704"/>
                <a:gd name="connsiteX1" fmla="*/ 6763215 w 13732399"/>
                <a:gd name="connsiteY1" fmla="*/ 72484 h 4365704"/>
                <a:gd name="connsiteX2" fmla="*/ 11519210 w 13732399"/>
                <a:gd name="connsiteY2" fmla="*/ 663499 h 4365704"/>
                <a:gd name="connsiteX3" fmla="*/ 13526430 w 13732399"/>
                <a:gd name="connsiteY3" fmla="*/ 2219094 h 4365704"/>
                <a:gd name="connsiteX4" fmla="*/ 6763215 w 13732399"/>
                <a:gd name="connsiteY4" fmla="*/ 4365704 h 4365704"/>
                <a:gd name="connsiteX5" fmla="*/ 0 w 13732399"/>
                <a:gd name="connsiteY5" fmla="*/ 2219094 h 4365704"/>
                <a:gd name="connsiteX0" fmla="*/ 190205 w 13922604"/>
                <a:gd name="connsiteY0" fmla="*/ 2219094 h 4365704"/>
                <a:gd name="connsiteX1" fmla="*/ 2308937 w 13922604"/>
                <a:gd name="connsiteY1" fmla="*/ 641195 h 4365704"/>
                <a:gd name="connsiteX2" fmla="*/ 6953420 w 13922604"/>
                <a:gd name="connsiteY2" fmla="*/ 72484 h 4365704"/>
                <a:gd name="connsiteX3" fmla="*/ 11709415 w 13922604"/>
                <a:gd name="connsiteY3" fmla="*/ 663499 h 4365704"/>
                <a:gd name="connsiteX4" fmla="*/ 13716635 w 13922604"/>
                <a:gd name="connsiteY4" fmla="*/ 2219094 h 4365704"/>
                <a:gd name="connsiteX5" fmla="*/ 6953420 w 13922604"/>
                <a:gd name="connsiteY5" fmla="*/ 4365704 h 4365704"/>
                <a:gd name="connsiteX6" fmla="*/ 190205 w 13922604"/>
                <a:gd name="connsiteY6" fmla="*/ 2219094 h 4365704"/>
                <a:gd name="connsiteX0" fmla="*/ 190205 w 13922604"/>
                <a:gd name="connsiteY0" fmla="*/ 2249946 h 4396556"/>
                <a:gd name="connsiteX1" fmla="*/ 2308937 w 13922604"/>
                <a:gd name="connsiteY1" fmla="*/ 672047 h 4396556"/>
                <a:gd name="connsiteX2" fmla="*/ 6953420 w 13922604"/>
                <a:gd name="connsiteY2" fmla="*/ 103336 h 4396556"/>
                <a:gd name="connsiteX3" fmla="*/ 11709415 w 13922604"/>
                <a:gd name="connsiteY3" fmla="*/ 694351 h 4396556"/>
                <a:gd name="connsiteX4" fmla="*/ 13716635 w 13922604"/>
                <a:gd name="connsiteY4" fmla="*/ 2249946 h 4396556"/>
                <a:gd name="connsiteX5" fmla="*/ 6953420 w 13922604"/>
                <a:gd name="connsiteY5" fmla="*/ 4396556 h 4396556"/>
                <a:gd name="connsiteX6" fmla="*/ 190205 w 13922604"/>
                <a:gd name="connsiteY6" fmla="*/ 2249946 h 4396556"/>
                <a:gd name="connsiteX0" fmla="*/ 165972 w 14255210"/>
                <a:gd name="connsiteY0" fmla="*/ 3677302 h 4587624"/>
                <a:gd name="connsiteX1" fmla="*/ 2641543 w 14255210"/>
                <a:gd name="connsiteY1" fmla="*/ 672047 h 4587624"/>
                <a:gd name="connsiteX2" fmla="*/ 7286026 w 14255210"/>
                <a:gd name="connsiteY2" fmla="*/ 103336 h 4587624"/>
                <a:gd name="connsiteX3" fmla="*/ 12042021 w 14255210"/>
                <a:gd name="connsiteY3" fmla="*/ 694351 h 4587624"/>
                <a:gd name="connsiteX4" fmla="*/ 14049241 w 14255210"/>
                <a:gd name="connsiteY4" fmla="*/ 2249946 h 4587624"/>
                <a:gd name="connsiteX5" fmla="*/ 7286026 w 14255210"/>
                <a:gd name="connsiteY5" fmla="*/ 4396556 h 4587624"/>
                <a:gd name="connsiteX6" fmla="*/ 165972 w 14255210"/>
                <a:gd name="connsiteY6" fmla="*/ 3677302 h 4587624"/>
                <a:gd name="connsiteX0" fmla="*/ 0 w 14089238"/>
                <a:gd name="connsiteY0" fmla="*/ 3741918 h 4652240"/>
                <a:gd name="connsiteX1" fmla="*/ 7120054 w 14089238"/>
                <a:gd name="connsiteY1" fmla="*/ 167952 h 4652240"/>
                <a:gd name="connsiteX2" fmla="*/ 11876049 w 14089238"/>
                <a:gd name="connsiteY2" fmla="*/ 758967 h 4652240"/>
                <a:gd name="connsiteX3" fmla="*/ 13883269 w 14089238"/>
                <a:gd name="connsiteY3" fmla="*/ 2314562 h 4652240"/>
                <a:gd name="connsiteX4" fmla="*/ 7120054 w 14089238"/>
                <a:gd name="connsiteY4" fmla="*/ 4461172 h 4652240"/>
                <a:gd name="connsiteX5" fmla="*/ 0 w 14089238"/>
                <a:gd name="connsiteY5" fmla="*/ 3741918 h 4652240"/>
                <a:gd name="connsiteX0" fmla="*/ 53613 w 14142851"/>
                <a:gd name="connsiteY0" fmla="*/ 3741918 h 5378453"/>
                <a:gd name="connsiteX1" fmla="*/ 7173667 w 14142851"/>
                <a:gd name="connsiteY1" fmla="*/ 167952 h 5378453"/>
                <a:gd name="connsiteX2" fmla="*/ 11929662 w 14142851"/>
                <a:gd name="connsiteY2" fmla="*/ 758967 h 5378453"/>
                <a:gd name="connsiteX3" fmla="*/ 13936882 w 14142851"/>
                <a:gd name="connsiteY3" fmla="*/ 2314562 h 5378453"/>
                <a:gd name="connsiteX4" fmla="*/ 4441618 w 14142851"/>
                <a:gd name="connsiteY4" fmla="*/ 5342118 h 5378453"/>
                <a:gd name="connsiteX5" fmla="*/ 53613 w 14142851"/>
                <a:gd name="connsiteY5" fmla="*/ 3741918 h 5378453"/>
                <a:gd name="connsiteX0" fmla="*/ 49412 w 14439733"/>
                <a:gd name="connsiteY0" fmla="*/ 2563278 h 5268573"/>
                <a:gd name="connsiteX1" fmla="*/ 7470549 w 14439733"/>
                <a:gd name="connsiteY1" fmla="*/ 93282 h 5268573"/>
                <a:gd name="connsiteX2" fmla="*/ 12226544 w 14439733"/>
                <a:gd name="connsiteY2" fmla="*/ 684297 h 5268573"/>
                <a:gd name="connsiteX3" fmla="*/ 14233764 w 14439733"/>
                <a:gd name="connsiteY3" fmla="*/ 2239892 h 5268573"/>
                <a:gd name="connsiteX4" fmla="*/ 4738500 w 14439733"/>
                <a:gd name="connsiteY4" fmla="*/ 5267448 h 5268573"/>
                <a:gd name="connsiteX5" fmla="*/ 49412 w 14439733"/>
                <a:gd name="connsiteY5" fmla="*/ 2563278 h 5268573"/>
                <a:gd name="connsiteX0" fmla="*/ 48591 w 14137567"/>
                <a:gd name="connsiteY0" fmla="*/ 2563278 h 5279198"/>
                <a:gd name="connsiteX1" fmla="*/ 7469728 w 14137567"/>
                <a:gd name="connsiteY1" fmla="*/ 93282 h 5279198"/>
                <a:gd name="connsiteX2" fmla="*/ 12225723 w 14137567"/>
                <a:gd name="connsiteY2" fmla="*/ 684297 h 5279198"/>
                <a:gd name="connsiteX3" fmla="*/ 13898407 w 14137567"/>
                <a:gd name="connsiteY3" fmla="*/ 3466527 h 5279198"/>
                <a:gd name="connsiteX4" fmla="*/ 4737679 w 14137567"/>
                <a:gd name="connsiteY4" fmla="*/ 5267448 h 5279198"/>
                <a:gd name="connsiteX5" fmla="*/ 48591 w 14137567"/>
                <a:gd name="connsiteY5" fmla="*/ 2563278 h 5279198"/>
                <a:gd name="connsiteX0" fmla="*/ 47458 w 13725908"/>
                <a:gd name="connsiteY0" fmla="*/ 2563278 h 5352790"/>
                <a:gd name="connsiteX1" fmla="*/ 7468595 w 13725908"/>
                <a:gd name="connsiteY1" fmla="*/ 93282 h 5352790"/>
                <a:gd name="connsiteX2" fmla="*/ 12224590 w 13725908"/>
                <a:gd name="connsiteY2" fmla="*/ 684297 h 5352790"/>
                <a:gd name="connsiteX3" fmla="*/ 13417772 w 13725908"/>
                <a:gd name="connsiteY3" fmla="*/ 4392078 h 5352790"/>
                <a:gd name="connsiteX4" fmla="*/ 4736546 w 13725908"/>
                <a:gd name="connsiteY4" fmla="*/ 5267448 h 5352790"/>
                <a:gd name="connsiteX5" fmla="*/ 47458 w 13725908"/>
                <a:gd name="connsiteY5" fmla="*/ 2563278 h 535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25908" h="5352790">
                  <a:moveTo>
                    <a:pt x="47458" y="2563278"/>
                  </a:moveTo>
                  <a:cubicBezTo>
                    <a:pt x="502800" y="1700917"/>
                    <a:pt x="5439073" y="406445"/>
                    <a:pt x="7468595" y="93282"/>
                  </a:cubicBezTo>
                  <a:cubicBezTo>
                    <a:pt x="9498117" y="-219881"/>
                    <a:pt x="11097388" y="326529"/>
                    <a:pt x="12224590" y="684297"/>
                  </a:cubicBezTo>
                  <a:cubicBezTo>
                    <a:pt x="13351792" y="1042065"/>
                    <a:pt x="14210438" y="3775044"/>
                    <a:pt x="13417772" y="4392078"/>
                  </a:cubicBezTo>
                  <a:cubicBezTo>
                    <a:pt x="12625106" y="5009112"/>
                    <a:pt x="6964932" y="5572248"/>
                    <a:pt x="4736546" y="5267448"/>
                  </a:cubicBezTo>
                  <a:cubicBezTo>
                    <a:pt x="2508160" y="4962648"/>
                    <a:pt x="-407884" y="3425639"/>
                    <a:pt x="47458" y="2563278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AD5E8FB-4ECB-0FE5-50F2-F9573239F5DA}"/>
                </a:ext>
              </a:extLst>
            </p:cNvPr>
            <p:cNvSpPr txBox="1"/>
            <p:nvPr/>
          </p:nvSpPr>
          <p:spPr>
            <a:xfrm>
              <a:off x="2698623" y="2921621"/>
              <a:ext cx="79223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 smtClean="0">
                  <a:solidFill>
                    <a:srgbClr val="FFC000"/>
                  </a:solidFill>
                </a:rPr>
                <a:t>주가 전파 분석 플랫폼</a:t>
              </a:r>
              <a:endParaRPr lang="ko-KR" altLang="en-US" sz="6000" b="1" dirty="0">
                <a:solidFill>
                  <a:srgbClr val="FFC000"/>
                </a:solidFill>
              </a:endParaRPr>
            </a:p>
          </p:txBody>
        </p:sp>
        <p:pic>
          <p:nvPicPr>
            <p:cNvPr id="15" name="그래픽 14" descr="가로줄로 채워진 원">
              <a:extLst>
                <a:ext uri="{FF2B5EF4-FFF2-40B4-BE49-F238E27FC236}">
                  <a16:creationId xmlns:a16="http://schemas.microsoft.com/office/drawing/2014/main" xmlns="" id="{4ACDD8B4-2ABA-CBFD-B8B9-F72065E54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12593" y="1761893"/>
              <a:ext cx="2202381" cy="2202381"/>
            </a:xfrm>
            <a:prstGeom prst="rect">
              <a:avLst/>
            </a:prstGeom>
          </p:spPr>
        </p:pic>
        <p:pic>
          <p:nvPicPr>
            <p:cNvPr id="16" name="그래픽 15" descr="가로줄로 채워진 원">
              <a:extLst>
                <a:ext uri="{FF2B5EF4-FFF2-40B4-BE49-F238E27FC236}">
                  <a16:creationId xmlns:a16="http://schemas.microsoft.com/office/drawing/2014/main" xmlns="" id="{2AFC23EE-49E4-D3E0-AC7B-3DADBE00C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241874" y="3695300"/>
              <a:ext cx="2560534" cy="2560534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E728352-64C4-EA6C-25AD-65AC25FFE18B}"/>
              </a:ext>
            </a:extLst>
          </p:cNvPr>
          <p:cNvCxnSpPr>
            <a:cxnSpLocks/>
          </p:cNvCxnSpPr>
          <p:nvPr/>
        </p:nvCxnSpPr>
        <p:spPr>
          <a:xfrm>
            <a:off x="334536" y="345687"/>
            <a:ext cx="225254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3EF0C5F-A466-A7E1-87E4-1DB43FA3990D}"/>
              </a:ext>
            </a:extLst>
          </p:cNvPr>
          <p:cNvSpPr txBox="1"/>
          <p:nvPr/>
        </p:nvSpPr>
        <p:spPr>
          <a:xfrm>
            <a:off x="312234" y="430880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소제목을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2C23AC2-38BE-535F-431B-4442BB7ABF4B}"/>
              </a:ext>
            </a:extLst>
          </p:cNvPr>
          <p:cNvSpPr txBox="1"/>
          <p:nvPr/>
        </p:nvSpPr>
        <p:spPr>
          <a:xfrm>
            <a:off x="8159262" y="6014752"/>
            <a:ext cx="3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FFC000"/>
                </a:solidFill>
              </a:rPr>
              <a:t>Java and Python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3925" y="5207000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시연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동영상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링크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1881" y="4536373"/>
            <a:ext cx="292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FFC000"/>
                </a:solidFill>
              </a:rPr>
              <a:t>팀장 </a:t>
            </a:r>
            <a:r>
              <a:rPr lang="en-US" altLang="ko-KR" b="1" dirty="0" smtClean="0">
                <a:solidFill>
                  <a:srgbClr val="FFC000"/>
                </a:solidFill>
              </a:rPr>
              <a:t>/ </a:t>
            </a:r>
            <a:r>
              <a:rPr lang="ko-KR" altLang="en-US" b="1" dirty="0" smtClean="0">
                <a:solidFill>
                  <a:srgbClr val="FFC000"/>
                </a:solidFill>
              </a:rPr>
              <a:t>발표자</a:t>
            </a:r>
            <a:r>
              <a:rPr lang="en-US" altLang="ko-KR" b="1" dirty="0" smtClean="0">
                <a:solidFill>
                  <a:srgbClr val="FFC000"/>
                </a:solidFill>
              </a:rPr>
              <a:t>: </a:t>
            </a:r>
            <a:r>
              <a:rPr lang="ko-KR" altLang="en-US" b="1" dirty="0" smtClean="0">
                <a:solidFill>
                  <a:srgbClr val="FFC000"/>
                </a:solidFill>
              </a:rPr>
              <a:t>홍창훈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algn="r"/>
            <a:r>
              <a:rPr lang="ko-KR" altLang="en-US" b="1" dirty="0" smtClean="0">
                <a:solidFill>
                  <a:srgbClr val="FFC000"/>
                </a:solidFill>
              </a:rPr>
              <a:t>팀원</a:t>
            </a:r>
            <a:r>
              <a:rPr lang="en-US" altLang="ko-KR" b="1" dirty="0" smtClean="0">
                <a:solidFill>
                  <a:srgbClr val="FFC000"/>
                </a:solidFill>
              </a:rPr>
              <a:t>: </a:t>
            </a:r>
            <a:r>
              <a:rPr lang="ko-KR" altLang="en-US" b="1" dirty="0" smtClean="0">
                <a:solidFill>
                  <a:srgbClr val="FFC000"/>
                </a:solidFill>
              </a:rPr>
              <a:t>심광섭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9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컨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셉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5AD6FB-A782-E6E4-7423-F18499326335}"/>
              </a:ext>
            </a:extLst>
          </p:cNvPr>
          <p:cNvSpPr>
            <a:spLocks/>
          </p:cNvSpPr>
          <p:nvPr/>
        </p:nvSpPr>
        <p:spPr>
          <a:xfrm>
            <a:off x="1056909" y="1434920"/>
            <a:ext cx="5040000" cy="5054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15EFAD2-49F6-1456-F845-4818BCECFACA}"/>
              </a:ext>
            </a:extLst>
          </p:cNvPr>
          <p:cNvSpPr>
            <a:spLocks/>
          </p:cNvSpPr>
          <p:nvPr/>
        </p:nvSpPr>
        <p:spPr>
          <a:xfrm>
            <a:off x="6095090" y="1434920"/>
            <a:ext cx="5040000" cy="50547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69E127B-D2D9-ECB7-79EC-027C31C6AB04}"/>
              </a:ext>
            </a:extLst>
          </p:cNvPr>
          <p:cNvSpPr txBox="1"/>
          <p:nvPr/>
        </p:nvSpPr>
        <p:spPr>
          <a:xfrm>
            <a:off x="7577560" y="1727225"/>
            <a:ext cx="295466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concept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1969759" y="2438424"/>
            <a:ext cx="319600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주식의 매매 타이밍을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pc="-150" dirty="0" smtClean="0">
                <a:solidFill>
                  <a:schemeClr val="bg1"/>
                </a:solidFill>
                <a:latin typeface="+mn-ea"/>
              </a:rPr>
            </a:b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제안해 주는 서비스를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pc="-150" dirty="0" smtClean="0">
                <a:solidFill>
                  <a:schemeClr val="bg1"/>
                </a:solidFill>
                <a:latin typeface="+mn-ea"/>
              </a:rPr>
            </a:b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사용하고 싶어요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endParaRPr lang="en-US" altLang="ko-KR" sz="1000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endParaRPr lang="en-US" altLang="ko-KR" sz="1000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주식간에 주가가 전파되거나 그런 거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있을 것 같아요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pc="-150" dirty="0" smtClean="0">
                <a:solidFill>
                  <a:schemeClr val="bg1"/>
                </a:solidFill>
                <a:latin typeface="+mn-ea"/>
              </a:rPr>
            </a:b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그런거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활용해서 만들면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pc="-150" dirty="0" smtClean="0">
                <a:solidFill>
                  <a:schemeClr val="bg1"/>
                </a:solidFill>
                <a:latin typeface="+mn-ea"/>
              </a:rPr>
            </a:b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될 것 같아요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7201835" y="2438424"/>
            <a:ext cx="377064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주가 자체는 예측할 필요 없음</a:t>
            </a:r>
            <a:endParaRPr lang="en-US" altLang="ko-KR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추세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전환 타이밍만 예측 필요</a:t>
            </a:r>
            <a:endParaRPr lang="en-US" altLang="ko-KR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미래 예측 필요 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Wingdings" pitchFamily="2" charset="2"/>
              </a:rPr>
              <a:t> AI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Wingdings" pitchFamily="2" charset="2"/>
              </a:rPr>
              <a:t>분석 필요</a:t>
            </a:r>
            <a:endParaRPr lang="en-US" altLang="ko-KR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다수의 주가를 비교하여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br>
              <a:rPr lang="en-US" altLang="ko-KR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전파 현황에 기초한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분석</a:t>
            </a:r>
            <a:endParaRPr lang="en-US" altLang="ko-KR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주가 전파가 무엇인지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주가 전파는 어떻게 확인할 수 있는지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주가 전파를 어떻게 예측할 것인지 방안 필요</a:t>
            </a:r>
            <a:endParaRPr lang="en-US" altLang="ko-KR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6829910" y="1536724"/>
            <a:ext cx="308947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구체화</a:t>
            </a:r>
            <a:endParaRPr lang="en-US" altLang="ko-KR" sz="2800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1677660" y="1562124"/>
            <a:ext cx="397384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고객 </a:t>
            </a:r>
            <a:r>
              <a:rPr lang="ko-KR" altLang="en-US" sz="2800" spc="-150" dirty="0" err="1" smtClean="0">
                <a:solidFill>
                  <a:schemeClr val="bg1"/>
                </a:solidFill>
                <a:latin typeface="+mn-ea"/>
              </a:rPr>
              <a:t>니즈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807035" y="2885700"/>
            <a:ext cx="665018" cy="4275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807035" y="4951987"/>
            <a:ext cx="665018" cy="4275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56904" y="3854193"/>
            <a:ext cx="10034649" cy="831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904" y="2244437"/>
            <a:ext cx="10034649" cy="831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3989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컨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셉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5AD6FB-A782-E6E4-7423-F18499326335}"/>
              </a:ext>
            </a:extLst>
          </p:cNvPr>
          <p:cNvSpPr>
            <a:spLocks/>
          </p:cNvSpPr>
          <p:nvPr/>
        </p:nvSpPr>
        <p:spPr>
          <a:xfrm>
            <a:off x="1056909" y="1434920"/>
            <a:ext cx="5040000" cy="5054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15EFAD2-49F6-1456-F845-4818BCECFACA}"/>
              </a:ext>
            </a:extLst>
          </p:cNvPr>
          <p:cNvSpPr>
            <a:spLocks/>
          </p:cNvSpPr>
          <p:nvPr/>
        </p:nvSpPr>
        <p:spPr>
          <a:xfrm>
            <a:off x="6095090" y="1434920"/>
            <a:ext cx="5040000" cy="50547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9C9077D-97A6-B01B-B219-E16F36E04EBD}"/>
              </a:ext>
            </a:extLst>
          </p:cNvPr>
          <p:cNvSpPr/>
          <p:nvPr/>
        </p:nvSpPr>
        <p:spPr>
          <a:xfrm>
            <a:off x="5431652" y="3052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9F65B8-0BAE-0173-9E77-BF2D3E01CB3A}"/>
              </a:ext>
            </a:extLst>
          </p:cNvPr>
          <p:cNvSpPr txBox="1"/>
          <p:nvPr/>
        </p:nvSpPr>
        <p:spPr>
          <a:xfrm>
            <a:off x="5476875" y="3062549"/>
            <a:ext cx="3738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P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081222F-4B11-34AA-1E3B-317B083894F7}"/>
              </a:ext>
            </a:extLst>
          </p:cNvPr>
          <p:cNvSpPr/>
          <p:nvPr/>
        </p:nvSpPr>
        <p:spPr>
          <a:xfrm>
            <a:off x="6267709" y="3052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7AFCD6D-52FA-283B-155D-F82BC4610498}"/>
              </a:ext>
            </a:extLst>
          </p:cNvPr>
          <p:cNvSpPr txBox="1">
            <a:spLocks/>
          </p:cNvSpPr>
          <p:nvPr/>
        </p:nvSpPr>
        <p:spPr>
          <a:xfrm>
            <a:off x="6259611" y="3079822"/>
            <a:ext cx="4267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 J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69E127B-D2D9-ECB7-79EC-027C31C6AB04}"/>
              </a:ext>
            </a:extLst>
          </p:cNvPr>
          <p:cNvSpPr txBox="1"/>
          <p:nvPr/>
        </p:nvSpPr>
        <p:spPr>
          <a:xfrm>
            <a:off x="7886310" y="1727225"/>
            <a:ext cx="295466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concept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1969760" y="2463824"/>
            <a:ext cx="30894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주가 전파 개념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주식 정보 수집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주식 정보 가공 및 분석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분석 결과 시각화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제 공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7379960" y="2438424"/>
            <a:ext cx="377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ID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별 서비스 차별화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ID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별 제공 서비스 관리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7138660" y="1536724"/>
            <a:ext cx="308947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서비스 제공 측면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1677660" y="1562124"/>
            <a:ext cx="3973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정보 분석 서비스 개요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989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441158" y="2565400"/>
            <a:ext cx="5502442" cy="3713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6313550" y="2565400"/>
            <a:ext cx="5502442" cy="23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컨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셉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concept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33804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40023" y="2028657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바탕" pitchFamily="18" charset="-127"/>
                <a:ea typeface="바탕" pitchFamily="18" charset="-127"/>
              </a:rPr>
              <a:t>● 주가 전파 개념</a:t>
            </a:r>
            <a:endParaRPr lang="ko-KR" altLang="en-US" sz="2000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6256623" y="2028657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바탕" pitchFamily="18" charset="-127"/>
                <a:ea typeface="바탕" pitchFamily="18" charset="-127"/>
              </a:rPr>
              <a:t>● 정보 분석 서비스</a:t>
            </a:r>
            <a:endParaRPr lang="ko-KR" altLang="en-US" sz="2000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801360" y="2654324"/>
            <a:ext cx="4469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모기업 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⇒ </a:t>
            </a:r>
            <a:r>
              <a:rPr lang="ko-KR" altLang="en-US" b="1" spc="-150" dirty="0" smtClean="0">
                <a:solidFill>
                  <a:srgbClr val="FF0000"/>
                </a:solidFill>
                <a:latin typeface="+mn-ea"/>
                <a:ea typeface="바탕"/>
              </a:rPr>
              <a:t>자회사</a:t>
            </a:r>
            <a:endParaRPr lang="en-US" altLang="ko-KR" b="1" spc="-15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전방산업 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⇒ </a:t>
            </a:r>
            <a:r>
              <a:rPr lang="ko-KR" altLang="en-US" b="1" spc="-150" dirty="0" smtClean="0">
                <a:solidFill>
                  <a:srgbClr val="FF0000"/>
                </a:solidFill>
                <a:latin typeface="+mn-ea"/>
                <a:ea typeface="바탕"/>
              </a:rPr>
              <a:t>후방산업</a:t>
            </a:r>
            <a:endParaRPr lang="en-US" altLang="ko-KR" b="1" spc="-15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중소기업 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⇒ </a:t>
            </a:r>
            <a:r>
              <a:rPr lang="ko-KR" altLang="en-US" b="1" spc="-150" dirty="0" smtClean="0">
                <a:solidFill>
                  <a:srgbClr val="FF0000"/>
                </a:solidFill>
                <a:latin typeface="+mn-ea"/>
                <a:ea typeface="바탕"/>
              </a:rPr>
              <a:t>대기업</a:t>
            </a:r>
            <a:endParaRPr lang="en-US" altLang="ko-KR" b="1" spc="-15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pc="-150" dirty="0" smtClean="0">
                <a:latin typeface="+mn-ea"/>
              </a:rPr>
              <a:t>	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등의 주식 가격의 시계 열 분석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	(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전 파 현 황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</a:pP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6529060" y="2654324"/>
            <a:ext cx="4469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한국 주요 기업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(KRX)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미국 주요 기업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(S &amp;  P 500)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  <a:ea typeface="바탕"/>
              </a:rPr>
              <a:t>분야별 인덱스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(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  <a:ea typeface="바탕"/>
              </a:rPr>
              <a:t>한국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  <a:ea typeface="바탕"/>
              </a:rPr>
              <a:t>20120101~20220101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  <a:ea typeface="바탕"/>
              </a:rPr>
              <a:t>까지의 데이터 대상</a:t>
            </a:r>
            <a:endParaRPr lang="en-US" altLang="ko-KR" spc="-150" dirty="0" smtClean="0">
              <a:solidFill>
                <a:schemeClr val="bg1"/>
              </a:solidFill>
              <a:latin typeface="+mn-ea"/>
              <a:ea typeface="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02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정보 분석 서비스</a:t>
            </a:r>
            <a:endParaRPr lang="ko-KR" alt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val="1125010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441158" y="2565400"/>
            <a:ext cx="550244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6311900" y="2565400"/>
            <a:ext cx="5502442" cy="23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컨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셉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concept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33804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40023" y="2028657"/>
            <a:ext cx="27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바탕"/>
                <a:ea typeface="바탕"/>
              </a:rPr>
              <a:t>● 주식 정보 가공 저장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6256623" y="2028657"/>
            <a:ext cx="5203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바탕"/>
                <a:ea typeface="바탕"/>
              </a:rPr>
              <a:t>● 분석 및 분석 결과 시각화</a:t>
            </a:r>
            <a:r>
              <a:rPr lang="en-US" altLang="ko-KR" sz="2000" b="1" dirty="0" smtClean="0">
                <a:latin typeface="바탕"/>
                <a:ea typeface="바탕"/>
              </a:rPr>
              <a:t>, </a:t>
            </a:r>
            <a:r>
              <a:rPr lang="ko-KR" altLang="en-US" sz="2000" b="1" dirty="0" smtClean="0">
                <a:latin typeface="바탕"/>
                <a:ea typeface="바탕"/>
              </a:rPr>
              <a:t>매매 전략 제공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801360" y="2654324"/>
            <a:ext cx="44691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20120101~20220101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까지의 주가 정보 대상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출처와 관계없이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표준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화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표준화된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data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를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에 저장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6529060" y="2654324"/>
            <a:ext cx="4469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크기 정규화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두 데이터 간 연관 관계 분석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연관 관계 훈련 및 현재 연관 여부 예측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주가 동향 예측 및 매매 시점 제공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02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정보 분석 서비스</a:t>
            </a:r>
            <a:endParaRPr lang="ko-KR" alt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val="1125010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:a16="http://schemas.microsoft.com/office/drawing/2014/main" xmlns="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:a16="http://schemas.microsoft.com/office/drawing/2014/main" xmlns="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:a16="http://schemas.microsoft.com/office/drawing/2014/main" xmlns="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1704313" cy="1053574"/>
            <a:chOff x="3803546" y="2667813"/>
            <a:chExt cx="1704313" cy="10535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1704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모 델 링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4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8188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E6519DB-A69A-7603-5B35-0E36F6ACAE65}"/>
              </a:ext>
            </a:extLst>
          </p:cNvPr>
          <p:cNvSpPr txBox="1"/>
          <p:nvPr/>
        </p:nvSpPr>
        <p:spPr>
          <a:xfrm>
            <a:off x="4062205" y="462802"/>
            <a:ext cx="4190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E5761B"/>
                </a:solidFill>
              </a:rPr>
              <a:t>#</a:t>
            </a:r>
            <a:r>
              <a:rPr lang="ko-KR" altLang="en-US" sz="4400" dirty="0" smtClean="0">
                <a:solidFill>
                  <a:srgbClr val="E5761B"/>
                </a:solidFill>
              </a:rPr>
              <a:t>플랫폼 모델링</a:t>
            </a:r>
            <a:endParaRPr lang="ko-KR" altLang="en-US" sz="4400" b="1" dirty="0">
              <a:solidFill>
                <a:srgbClr val="E5761B"/>
              </a:solidFill>
            </a:endParaRPr>
          </a:p>
        </p:txBody>
      </p:sp>
      <p:sp>
        <p:nvSpPr>
          <p:cNvPr id="7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15EFAD2-49F6-1456-F845-4818BCECFACA}"/>
              </a:ext>
            </a:extLst>
          </p:cNvPr>
          <p:cNvSpPr>
            <a:spLocks/>
          </p:cNvSpPr>
          <p:nvPr/>
        </p:nvSpPr>
        <p:spPr>
          <a:xfrm>
            <a:off x="3848100" y="5337300"/>
            <a:ext cx="4210050" cy="10485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95AD6FB-A782-E6E4-7423-F18499326335}"/>
              </a:ext>
            </a:extLst>
          </p:cNvPr>
          <p:cNvSpPr>
            <a:spLocks/>
          </p:cNvSpPr>
          <p:nvPr/>
        </p:nvSpPr>
        <p:spPr>
          <a:xfrm>
            <a:off x="3841735" y="1635853"/>
            <a:ext cx="4219110" cy="2851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95AD6FB-A782-E6E4-7423-F18499326335}"/>
              </a:ext>
            </a:extLst>
          </p:cNvPr>
          <p:cNvSpPr>
            <a:spLocks/>
          </p:cNvSpPr>
          <p:nvPr/>
        </p:nvSpPr>
        <p:spPr>
          <a:xfrm>
            <a:off x="2133600" y="1641601"/>
            <a:ext cx="1333500" cy="28193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WEB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95AD6FB-A782-E6E4-7423-F18499326335}"/>
              </a:ext>
            </a:extLst>
          </p:cNvPr>
          <p:cNvSpPr>
            <a:spLocks/>
          </p:cNvSpPr>
          <p:nvPr/>
        </p:nvSpPr>
        <p:spPr>
          <a:xfrm>
            <a:off x="8458200" y="1650672"/>
            <a:ext cx="1485900" cy="47584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DB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95AD6FB-A782-E6E4-7423-F18499326335}"/>
              </a:ext>
            </a:extLst>
          </p:cNvPr>
          <p:cNvSpPr>
            <a:spLocks/>
          </p:cNvSpPr>
          <p:nvPr/>
        </p:nvSpPr>
        <p:spPr>
          <a:xfrm>
            <a:off x="2133600" y="5362700"/>
            <a:ext cx="1333500" cy="10058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71950" y="1877333"/>
            <a:ext cx="1924050" cy="476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Scraper/</a:t>
            </a:r>
            <a:r>
              <a:rPr lang="ko-KR" altLang="en-US" dirty="0" smtClean="0"/>
              <a:t>가공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915150" y="1877333"/>
            <a:ext cx="723900" cy="2457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171950" y="3839483"/>
            <a:ext cx="1771650" cy="476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105400" y="2658383"/>
            <a:ext cx="838200" cy="895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</a:t>
            </a:r>
          </a:p>
          <a:p>
            <a:pPr algn="ctr"/>
            <a:r>
              <a:rPr lang="ko-KR" altLang="en-US" dirty="0" smtClean="0"/>
              <a:t>수집 </a:t>
            </a:r>
            <a:r>
              <a:rPr lang="en-US" altLang="ko-KR" dirty="0" smtClean="0"/>
              <a:t>/ </a:t>
            </a:r>
          </a:p>
          <a:p>
            <a:pPr algn="ctr"/>
            <a:r>
              <a:rPr lang="ko-KR" altLang="en-US" dirty="0" smtClean="0"/>
              <a:t>가공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076950" y="3134633"/>
            <a:ext cx="685800" cy="1200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448050" y="1991633"/>
            <a:ext cx="704850" cy="381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448050" y="5680983"/>
            <a:ext cx="704850" cy="381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762875" y="5680983"/>
            <a:ext cx="704850" cy="381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762875" y="2003508"/>
            <a:ext cx="704850" cy="381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134100" y="1991633"/>
            <a:ext cx="704850" cy="381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062850" y="2791733"/>
            <a:ext cx="704850" cy="381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7762875" y="5909583"/>
            <a:ext cx="704850" cy="381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0800000" flipV="1">
            <a:off x="7695211" y="4115832"/>
            <a:ext cx="748767" cy="490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6062850" y="2991758"/>
            <a:ext cx="704850" cy="381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448050" y="2248808"/>
            <a:ext cx="704850" cy="381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3448050" y="5938158"/>
            <a:ext cx="704850" cy="381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5400000" flipH="1" flipV="1">
            <a:off x="4045397" y="4925391"/>
            <a:ext cx="1231112" cy="24506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16200000" flipV="1">
            <a:off x="3998773" y="3079219"/>
            <a:ext cx="1379513" cy="4449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23" idx="2"/>
          </p:cNvCxnSpPr>
          <p:nvPr/>
        </p:nvCxnSpPr>
        <p:spPr>
          <a:xfrm rot="16200000" flipV="1">
            <a:off x="5429250" y="3648983"/>
            <a:ext cx="209550" cy="1905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5943600" y="4072813"/>
            <a:ext cx="133350" cy="381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rot="5400000">
            <a:off x="5823345" y="4899543"/>
            <a:ext cx="1154918" cy="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rot="5400000">
            <a:off x="4928571" y="4922464"/>
            <a:ext cx="1205716" cy="4957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07053" y="4698300"/>
            <a:ext cx="125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667024" y="4579550"/>
            <a:ext cx="125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파일명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결과값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621984" y="4579550"/>
            <a:ext cx="125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명령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558960" y="1247197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Wingdings" pitchFamily="2" charset="2"/>
              </a:rPr>
              <a:t>Python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646044" y="6393668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01881" y="1662547"/>
            <a:ext cx="1626919" cy="47382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Data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/</a:t>
            </a:r>
          </a:p>
          <a:p>
            <a:pPr algn="ctr"/>
            <a:r>
              <a:rPr lang="en-US" altLang="ko-KR" dirty="0" smtClean="0"/>
              <a:t>Data</a:t>
            </a:r>
            <a:r>
              <a:rPr lang="ko-KR" altLang="en-US" dirty="0" smtClean="0"/>
              <a:t>분석 </a:t>
            </a:r>
            <a:r>
              <a:rPr lang="en-US" altLang="ko-KR" dirty="0" smtClean="0">
                <a:sym typeface="Wingdings" pitchFamily="2" charset="2"/>
              </a:rPr>
              <a:t>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/>
              <a:t>python </a:t>
            </a:r>
            <a:r>
              <a:rPr lang="ko-KR" altLang="en-US" dirty="0" smtClean="0"/>
              <a:t>활용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Client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모델만으로 접근</a:t>
            </a:r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10224655" y="1662547"/>
            <a:ext cx="1626919" cy="47382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는 독립하여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에 접근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파일시스템과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통신하여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병목 회피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93919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1549400"/>
            <a:ext cx="106299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E6519DB-A69A-7603-5B35-0E36F6ACAE65}"/>
              </a:ext>
            </a:extLst>
          </p:cNvPr>
          <p:cNvSpPr txBox="1"/>
          <p:nvPr/>
        </p:nvSpPr>
        <p:spPr>
          <a:xfrm>
            <a:off x="2627105" y="386602"/>
            <a:ext cx="5919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E5761B"/>
                </a:solidFill>
              </a:rPr>
              <a:t># </a:t>
            </a:r>
            <a:r>
              <a:rPr lang="ko-KR" altLang="en-US" sz="4400" dirty="0" smtClean="0">
                <a:solidFill>
                  <a:srgbClr val="E5761B"/>
                </a:solidFill>
              </a:rPr>
              <a:t>정규화 분석</a:t>
            </a:r>
            <a:endParaRPr lang="ko-KR" altLang="en-US" sz="4400" dirty="0">
              <a:solidFill>
                <a:srgbClr val="E5761B"/>
              </a:solidFill>
            </a:endParaRPr>
          </a:p>
        </p:txBody>
      </p:sp>
      <p:sp>
        <p:nvSpPr>
          <p:cNvPr id="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50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286" y="1595249"/>
            <a:ext cx="9915896" cy="495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개념적 모델링</a:t>
            </a:r>
          </a:p>
        </p:txBody>
      </p:sp>
    </p:spTree>
    <p:extLst>
      <p:ext uri="{BB962C8B-B14F-4D97-AF65-F5344CB8AC3E}">
        <p14:creationId xmlns="" xmlns:p14="http://schemas.microsoft.com/office/powerpoint/2010/main" val="3893919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170" y="1318161"/>
            <a:ext cx="9025248" cy="50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논리적 모델링</a:t>
            </a:r>
          </a:p>
        </p:txBody>
      </p:sp>
    </p:spTree>
    <p:extLst>
      <p:ext uri="{BB962C8B-B14F-4D97-AF65-F5344CB8AC3E}">
        <p14:creationId xmlns="" xmlns:p14="http://schemas.microsoft.com/office/powerpoint/2010/main" val="3893919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모 델 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modeling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639" y="1353786"/>
            <a:ext cx="9325407" cy="517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물리적 모델링</a:t>
            </a:r>
          </a:p>
        </p:txBody>
      </p:sp>
    </p:spTree>
    <p:extLst>
      <p:ext uri="{BB962C8B-B14F-4D97-AF65-F5344CB8AC3E}">
        <p14:creationId xmlns="" xmlns:p14="http://schemas.microsoft.com/office/powerpoint/2010/main" val="3893919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시연</a:t>
            </a:r>
            <a:r>
              <a:rPr lang="en-US" altLang="ko-KR" sz="2000" b="1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동영상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Demonstration Video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33804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8" name="2024-05-03 15-11-57-044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7500" y="1003299"/>
            <a:ext cx="7556500" cy="56673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950200" y="1104543"/>
            <a:ext cx="4241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00:03 </a:t>
            </a:r>
            <a:r>
              <a:rPr lang="ko-KR" altLang="en-US" dirty="0" smtClean="0"/>
              <a:t>회원가입</a:t>
            </a:r>
          </a:p>
          <a:p>
            <a:r>
              <a:rPr lang="en-US" altLang="ko-KR" dirty="0" smtClean="0"/>
              <a:t>00:15 </a:t>
            </a:r>
            <a:r>
              <a:rPr lang="ko-KR" altLang="en-US" dirty="0" err="1" smtClean="0"/>
              <a:t>비밀번호찾기</a:t>
            </a:r>
            <a:endParaRPr lang="ko-KR" altLang="en-US" dirty="0" smtClean="0"/>
          </a:p>
          <a:p>
            <a:r>
              <a:rPr lang="en-US" altLang="ko-KR" dirty="0" smtClean="0"/>
              <a:t>00:20 </a:t>
            </a:r>
            <a:r>
              <a:rPr lang="ko-KR" altLang="en-US" dirty="0" err="1" smtClean="0"/>
              <a:t>이메일발송</a:t>
            </a:r>
            <a:endParaRPr lang="ko-KR" altLang="en-US" dirty="0" smtClean="0"/>
          </a:p>
          <a:p>
            <a:r>
              <a:rPr lang="en-US" altLang="ko-KR" dirty="0" smtClean="0"/>
              <a:t>00:29 </a:t>
            </a:r>
            <a:r>
              <a:rPr lang="ko-KR" altLang="en-US" dirty="0" smtClean="0"/>
              <a:t>메일확인</a:t>
            </a:r>
          </a:p>
          <a:p>
            <a:r>
              <a:rPr lang="en-US" altLang="ko-KR" dirty="0" smtClean="0"/>
              <a:t>00:36 </a:t>
            </a:r>
            <a:r>
              <a:rPr lang="ko-KR" altLang="en-US" dirty="0" smtClean="0"/>
              <a:t>로그인</a:t>
            </a:r>
          </a:p>
          <a:p>
            <a:r>
              <a:rPr lang="en-US" altLang="ko-KR" dirty="0" smtClean="0"/>
              <a:t>00:38 </a:t>
            </a:r>
            <a:r>
              <a:rPr lang="ko-KR" altLang="en-US" dirty="0" smtClean="0"/>
              <a:t>로그아웃</a:t>
            </a:r>
          </a:p>
          <a:p>
            <a:r>
              <a:rPr lang="en-US" altLang="ko-KR" dirty="0" smtClean="0"/>
              <a:t>00:45 </a:t>
            </a:r>
            <a:r>
              <a:rPr lang="ko-KR" altLang="en-US" dirty="0" smtClean="0"/>
              <a:t>회원탈퇴</a:t>
            </a:r>
          </a:p>
          <a:p>
            <a:r>
              <a:rPr lang="en-US" altLang="ko-KR" dirty="0" smtClean="0"/>
              <a:t>01:10 </a:t>
            </a:r>
            <a:r>
              <a:rPr lang="ko-KR" altLang="en-US" dirty="0" smtClean="0"/>
              <a:t>기업추가</a:t>
            </a:r>
          </a:p>
          <a:p>
            <a:r>
              <a:rPr lang="en-US" altLang="ko-KR" dirty="0" smtClean="0"/>
              <a:t>01:22 </a:t>
            </a:r>
            <a:r>
              <a:rPr lang="ko-KR" altLang="en-US" dirty="0" smtClean="0"/>
              <a:t>타이핑 기업추가</a:t>
            </a:r>
          </a:p>
          <a:p>
            <a:r>
              <a:rPr lang="en-US" altLang="ko-KR" dirty="0" smtClean="0"/>
              <a:t>01:30 </a:t>
            </a:r>
            <a:r>
              <a:rPr lang="ko-KR" altLang="en-US" dirty="0" smtClean="0"/>
              <a:t>기간분석</a:t>
            </a:r>
          </a:p>
          <a:p>
            <a:r>
              <a:rPr lang="en-US" altLang="ko-KR" dirty="0" smtClean="0"/>
              <a:t>02:04 </a:t>
            </a:r>
            <a:r>
              <a:rPr lang="ko-KR" altLang="en-US" dirty="0" smtClean="0"/>
              <a:t>분기분석</a:t>
            </a:r>
          </a:p>
          <a:p>
            <a:r>
              <a:rPr lang="en-US" altLang="ko-KR" dirty="0" smtClean="0"/>
              <a:t>02:17 </a:t>
            </a:r>
            <a:r>
              <a:rPr lang="ko-KR" altLang="en-US" dirty="0" smtClean="0"/>
              <a:t>분기분석 </a:t>
            </a:r>
            <a:r>
              <a:rPr lang="en-US" altLang="ko-KR" dirty="0" err="1" smtClean="0"/>
              <a:t>ai</a:t>
            </a:r>
            <a:r>
              <a:rPr lang="ko-KR" altLang="en-US" dirty="0" smtClean="0"/>
              <a:t>분석</a:t>
            </a:r>
          </a:p>
          <a:p>
            <a:r>
              <a:rPr lang="en-US" altLang="ko-KR" dirty="0" smtClean="0"/>
              <a:t>02:33 </a:t>
            </a:r>
            <a:r>
              <a:rPr lang="ko-KR" altLang="en-US" dirty="0" smtClean="0"/>
              <a:t>기간분석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분기분석 </a:t>
            </a:r>
            <a:r>
              <a:rPr lang="ko-KR" altLang="en-US" dirty="0" err="1" smtClean="0"/>
              <a:t>히스토리</a:t>
            </a:r>
            <a:endParaRPr lang="ko-KR" altLang="en-US" dirty="0" smtClean="0"/>
          </a:p>
          <a:p>
            <a:r>
              <a:rPr lang="en-US" altLang="ko-KR" dirty="0" smtClean="0"/>
              <a:t>03:19 </a:t>
            </a:r>
            <a:r>
              <a:rPr lang="ko-KR" altLang="en-US" dirty="0" smtClean="0"/>
              <a:t>제외기간분석</a:t>
            </a:r>
          </a:p>
          <a:p>
            <a:r>
              <a:rPr lang="en-US" altLang="ko-KR" dirty="0" smtClean="0"/>
              <a:t>03:46 </a:t>
            </a:r>
            <a:r>
              <a:rPr lang="ko-KR" altLang="en-US" dirty="0" smtClean="0"/>
              <a:t>제외기간분석</a:t>
            </a:r>
          </a:p>
          <a:p>
            <a:r>
              <a:rPr lang="en-US" altLang="ko-KR" dirty="0" smtClean="0"/>
              <a:t>04:12 </a:t>
            </a:r>
            <a:r>
              <a:rPr lang="ko-KR" altLang="en-US" dirty="0" smtClean="0"/>
              <a:t>제외분기분석 </a:t>
            </a:r>
            <a:r>
              <a:rPr lang="en-US" altLang="ko-KR" dirty="0" err="1" smtClean="0"/>
              <a:t>ai</a:t>
            </a:r>
            <a:r>
              <a:rPr lang="ko-KR" altLang="en-US" dirty="0" smtClean="0"/>
              <a:t>분석</a:t>
            </a:r>
          </a:p>
          <a:p>
            <a:r>
              <a:rPr lang="en-US" altLang="ko-KR" dirty="0" smtClean="0"/>
              <a:t>04:20  </a:t>
            </a:r>
            <a:r>
              <a:rPr lang="ko-KR" altLang="en-US" dirty="0" smtClean="0"/>
              <a:t>제외 기간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분기분석 </a:t>
            </a:r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:a16="http://schemas.microsoft.com/office/drawing/2014/main" xmlns="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:a16="http://schemas.microsoft.com/office/drawing/2014/main" xmlns="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:a16="http://schemas.microsoft.com/office/drawing/2014/main" xmlns="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2" name="그룹 5">
            <a:extLst>
              <a:ext uri="{FF2B5EF4-FFF2-40B4-BE49-F238E27FC236}">
                <a16:creationId xmlns:a16="http://schemas.microsoft.com/office/drawing/2014/main" xmlns="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5360763" cy="1053574"/>
            <a:chOff x="3803546" y="2667813"/>
            <a:chExt cx="5360763" cy="10535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53607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프로젝트 개발환경 </a:t>
              </a:r>
              <a:r>
                <a:rPr lang="en-US" altLang="ko-KR" sz="3200" b="1" dirty="0" smtClean="0">
                  <a:solidFill>
                    <a:schemeClr val="bg1"/>
                  </a:solidFill>
                </a:rPr>
                <a:t>&amp; 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기술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5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8188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377593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53325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5332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48708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Frontend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400715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40071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960992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Backend &amp; DB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3228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프로젝트 개발환경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기술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669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Project Development &amp; Technologies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231" y="1995055"/>
            <a:ext cx="4143029" cy="146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6430" y="2196934"/>
            <a:ext cx="1836302" cy="11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8805" y="4631371"/>
            <a:ext cx="1793175" cy="169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01952" y="4738249"/>
            <a:ext cx="1810080" cy="154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12085" y="4569603"/>
            <a:ext cx="1847499" cy="183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02218" y="4591374"/>
            <a:ext cx="1474291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715377" y="4582041"/>
            <a:ext cx="2266826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:a16="http://schemas.microsoft.com/office/drawing/2014/main" xmlns="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:a16="http://schemas.microsoft.com/office/drawing/2014/main" xmlns="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:a16="http://schemas.microsoft.com/office/drawing/2014/main" xmlns="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2" name="그룹 5">
            <a:extLst>
              <a:ext uri="{FF2B5EF4-FFF2-40B4-BE49-F238E27FC236}">
                <a16:creationId xmlns:a16="http://schemas.microsoft.com/office/drawing/2014/main" xmlns="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4455066" cy="1546017"/>
            <a:chOff x="3803546" y="2667813"/>
            <a:chExt cx="4455066" cy="15460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445506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주요</a:t>
              </a:r>
              <a:r>
                <a:rPr lang="en-US" altLang="ko-KR" sz="32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3200" b="1" dirty="0" err="1" smtClean="0">
                  <a:solidFill>
                    <a:schemeClr val="bg1"/>
                  </a:solidFill>
                </a:rPr>
                <a:t>로직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 및 최종 구현</a:t>
              </a:r>
              <a:endParaRPr lang="en-US" altLang="ko-KR" sz="3200" b="1" dirty="0" smtClean="0">
                <a:solidFill>
                  <a:schemeClr val="bg1"/>
                </a:solidFill>
              </a:endParaRPr>
            </a:p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6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8188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95AD6FB-A782-E6E4-7423-F18499326335}"/>
              </a:ext>
            </a:extLst>
          </p:cNvPr>
          <p:cNvSpPr>
            <a:spLocks/>
          </p:cNvSpPr>
          <p:nvPr/>
        </p:nvSpPr>
        <p:spPr>
          <a:xfrm>
            <a:off x="819409" y="1441270"/>
            <a:ext cx="3600000" cy="50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1126635" y="2463824"/>
            <a:ext cx="3089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Exec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활용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초기버전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Python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상주 버전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Python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멀티쓰레드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버전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JAVA-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Python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50" dirty="0" err="1" smtClean="0">
                <a:solidFill>
                  <a:schemeClr val="bg1"/>
                </a:solidFill>
                <a:latin typeface="+mn-ea"/>
              </a:rPr>
              <a:t>async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연결버전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pc="-150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최종 구현 모델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834535" y="1562124"/>
            <a:ext cx="3973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spc="-150" dirty="0" smtClean="0">
                <a:solidFill>
                  <a:schemeClr val="bg1"/>
                </a:solidFill>
                <a:latin typeface="+mn-ea"/>
              </a:rPr>
              <a:t>JAVA </a:t>
            </a:r>
            <a:r>
              <a:rPr lang="en-US" altLang="ko-KR" sz="2800" spc="-150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2800" spc="-150" dirty="0" smtClean="0">
                <a:solidFill>
                  <a:schemeClr val="bg1"/>
                </a:solidFill>
                <a:latin typeface="+mn-ea"/>
              </a:rPr>
              <a:t>Python</a:t>
            </a: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연결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15EFAD2-49F6-1456-F845-4818BCECFACA}"/>
              </a:ext>
            </a:extLst>
          </p:cNvPr>
          <p:cNvSpPr>
            <a:spLocks/>
          </p:cNvSpPr>
          <p:nvPr/>
        </p:nvSpPr>
        <p:spPr>
          <a:xfrm>
            <a:off x="8015844" y="1434920"/>
            <a:ext cx="3600000" cy="50547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8223085" y="2438424"/>
            <a:ext cx="330785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로그인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데이터 등록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히스토리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관리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Email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연동을 통한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pw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확인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신규 생성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Static file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이용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7981784" y="1536724"/>
            <a:ext cx="3454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플랫폼</a:t>
            </a:r>
            <a:r>
              <a:rPr lang="en-US" altLang="ko-KR" sz="2400" spc="-150" dirty="0" smtClean="0">
                <a:solidFill>
                  <a:schemeClr val="bg1"/>
                </a:solidFill>
                <a:latin typeface="+mn-ea"/>
              </a:rPr>
              <a:t>(JAVA)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기능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95AD6FB-A782-E6E4-7423-F18499326335}"/>
              </a:ext>
            </a:extLst>
          </p:cNvPr>
          <p:cNvSpPr>
            <a:spLocks/>
          </p:cNvSpPr>
          <p:nvPr/>
        </p:nvSpPr>
        <p:spPr>
          <a:xfrm>
            <a:off x="4417627" y="1434920"/>
            <a:ext cx="3600000" cy="5054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4701102" y="2463824"/>
            <a:ext cx="3089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Controller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Scraper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DAO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 smtClean="0">
                <a:solidFill>
                  <a:schemeClr val="bg1"/>
                </a:solidFill>
                <a:latin typeface="+mn-ea"/>
              </a:rPr>
              <a:t>Make_list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Calculate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AI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4409002" y="1562124"/>
            <a:ext cx="3973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spc="-150" dirty="0" smtClean="0">
                <a:solidFill>
                  <a:schemeClr val="bg1"/>
                </a:solidFill>
                <a:latin typeface="+mn-ea"/>
              </a:rPr>
              <a:t>Python</a:t>
            </a: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모듈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6051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#JAVA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Python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연결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초기버전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26275" y="1769423"/>
            <a:ext cx="105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</a:t>
            </a:r>
            <a:r>
              <a:rPr lang="ko-KR" altLang="en-US" dirty="0" smtClean="0">
                <a:solidFill>
                  <a:schemeClr val="bg1"/>
                </a:solidFill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</a:rPr>
              <a:t>Python</a:t>
            </a:r>
            <a:r>
              <a:rPr lang="ko-KR" altLang="en-US" dirty="0" smtClean="0">
                <a:solidFill>
                  <a:schemeClr val="bg1"/>
                </a:solidFill>
              </a:rPr>
              <a:t>을 </a:t>
            </a:r>
            <a:r>
              <a:rPr lang="ko-KR" altLang="en-US" dirty="0" smtClean="0">
                <a:solidFill>
                  <a:schemeClr val="bg1"/>
                </a:solidFill>
              </a:rPr>
              <a:t>실행시키면 되지 않는가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모든 언어에는 </a:t>
            </a:r>
            <a:r>
              <a:rPr lang="en-US" altLang="ko-KR" dirty="0" smtClean="0">
                <a:solidFill>
                  <a:schemeClr val="bg1"/>
                </a:solidFill>
              </a:rPr>
              <a:t>standard IO </a:t>
            </a:r>
            <a:r>
              <a:rPr lang="ko-KR" altLang="en-US" dirty="0" smtClean="0">
                <a:solidFill>
                  <a:schemeClr val="bg1"/>
                </a:solidFill>
              </a:rPr>
              <a:t>제어가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JAVA</a:t>
            </a:r>
            <a:r>
              <a:rPr lang="ko-KR" altLang="en-US" dirty="0" smtClean="0">
                <a:solidFill>
                  <a:schemeClr val="bg1"/>
                </a:solidFill>
              </a:rPr>
              <a:t>엔 </a:t>
            </a:r>
            <a:r>
              <a:rPr lang="en-US" altLang="ko-KR" dirty="0" smtClean="0">
                <a:solidFill>
                  <a:schemeClr val="bg1"/>
                </a:solidFill>
              </a:rPr>
              <a:t>IO stream </a:t>
            </a:r>
            <a:r>
              <a:rPr lang="ko-KR" altLang="en-US" dirty="0" smtClean="0">
                <a:solidFill>
                  <a:schemeClr val="bg1"/>
                </a:solidFill>
              </a:rPr>
              <a:t>제어기능이 있음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exec</a:t>
            </a:r>
            <a:r>
              <a:rPr lang="en-US" altLang="ko-KR" sz="1600" dirty="0" smtClean="0">
                <a:solidFill>
                  <a:schemeClr val="bg1"/>
                </a:solidFill>
                <a:sym typeface="Wingdings" pitchFamily="2" charset="2"/>
              </a:rPr>
              <a:t>(Process)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활용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, std IO stream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활용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연결이 끊기면 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IOblock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에서 빠져나오기 때문에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tail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불필요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)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77538" y="2933205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134597" y="2933205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906982" y="3158847"/>
            <a:ext cx="4468668" cy="567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0800000" flipV="1">
            <a:off x="3906982" y="5188713"/>
            <a:ext cx="4500748" cy="1267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377538" y="5652655"/>
            <a:ext cx="9298379" cy="665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모듈 실행마다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인터프리터를 새로 실행해야 하여 리소스 낭비 및 속도 문제 발생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rot="16200000" flipH="1">
            <a:off x="7255846" y="4298890"/>
            <a:ext cx="2256315" cy="2370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631377" y="3301327"/>
            <a:ext cx="2612571" cy="617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실행 후 명령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31377" y="4477020"/>
            <a:ext cx="2612571" cy="617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 후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7519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#JAVA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Python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연결</a:t>
            </a:r>
            <a:r>
              <a:rPr lang="en-US" altLang="ko-KR" sz="2800" b="1" dirty="0" smtClean="0"/>
              <a:t>(python</a:t>
            </a: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상주 버전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377538" y="2933205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34597" y="2933205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906982" y="3336972"/>
            <a:ext cx="4468668" cy="567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500748" y="3384452"/>
            <a:ext cx="2873830" cy="617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명령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3906982" y="5093713"/>
            <a:ext cx="4500748" cy="1267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500748" y="4465145"/>
            <a:ext cx="2873830" cy="617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 후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IO block</a:t>
            </a:r>
            <a:r>
              <a:rPr lang="ko-KR" altLang="en-US" dirty="0" smtClean="0"/>
              <a:t>에 대기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377538" y="5652655"/>
            <a:ext cx="9298379" cy="665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ko-KR" altLang="en-US" dirty="0" smtClean="0"/>
              <a:t>루프가 하나이므로 한번에 하나의 작업만 실행가능</a:t>
            </a:r>
            <a:endParaRPr lang="en-US" altLang="ko-KR" dirty="0" smtClean="0"/>
          </a:p>
          <a:p>
            <a:pPr algn="ctr"/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멀티쓰레드</a:t>
            </a:r>
            <a:r>
              <a:rPr lang="ko-KR" altLang="en-US" dirty="0" smtClean="0">
                <a:sym typeface="Wingdings" pitchFamily="2" charset="2"/>
              </a:rPr>
              <a:t> 대응 문제 발생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H="1">
            <a:off x="7279574" y="4191987"/>
            <a:ext cx="2220687" cy="11876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6275" y="1769423"/>
            <a:ext cx="105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python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한번만 실행하여 </a:t>
            </a:r>
            <a:r>
              <a:rPr lang="en-US" altLang="ko-KR" dirty="0" smtClean="0">
                <a:solidFill>
                  <a:schemeClr val="bg1"/>
                </a:solidFill>
              </a:rPr>
              <a:t>IO block</a:t>
            </a:r>
            <a:r>
              <a:rPr lang="ko-KR" altLang="en-US" dirty="0" smtClean="0">
                <a:solidFill>
                  <a:schemeClr val="bg1"/>
                </a:solidFill>
              </a:rPr>
              <a:t>에서 항상 대기시키면 되지 않은가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</a:p>
          <a:p>
            <a:pPr>
              <a:buFont typeface="Wingdings"/>
              <a:buChar char="à"/>
            </a:pP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무한루프 활용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명령의 끝을 알려야 함 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통신 시스템처럼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tail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(“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EOF”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문자열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사용하여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분절적 연결 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rot="5400000" flipH="1" flipV="1">
            <a:off x="9215250" y="4180114"/>
            <a:ext cx="2232564" cy="23751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>
            <a:off x="8391950" y="3059931"/>
            <a:ext cx="1927708" cy="3905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 flipH="1">
            <a:off x="8391950" y="5304361"/>
            <a:ext cx="1927708" cy="3905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348352" y="3111332"/>
            <a:ext cx="866900" cy="510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</a:p>
          <a:p>
            <a:pPr algn="ctr"/>
            <a:r>
              <a:rPr lang="en-US" altLang="ko-KR" dirty="0" smtClean="0"/>
              <a:t>block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04456" y="4868832"/>
            <a:ext cx="866900" cy="510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</a:p>
          <a:p>
            <a:pPr algn="ctr"/>
            <a:r>
              <a:rPr lang="en-US" altLang="ko-KR" dirty="0" smtClean="0"/>
              <a:t>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7260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#JAVA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Python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연결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멀티쓰레드</a:t>
            </a:r>
            <a:r>
              <a:rPr lang="ko-KR" altLang="en-US" sz="2800" b="1" dirty="0" smtClean="0"/>
              <a:t> 버전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377538" y="2933205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34597" y="2933205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26275" y="1769423"/>
            <a:ext cx="1058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</a:t>
            </a:r>
            <a:r>
              <a:rPr lang="ko-KR" altLang="en-US" dirty="0" smtClean="0">
                <a:solidFill>
                  <a:schemeClr val="bg1"/>
                </a:solidFill>
              </a:rPr>
              <a:t>는 </a:t>
            </a:r>
            <a:r>
              <a:rPr lang="ko-KR" altLang="en-US" dirty="0" smtClean="0">
                <a:solidFill>
                  <a:schemeClr val="bg1"/>
                </a:solidFill>
              </a:rPr>
              <a:t>서버이므로</a:t>
            </a:r>
            <a:r>
              <a:rPr lang="en-US" altLang="ko-KR" dirty="0" smtClean="0">
                <a:solidFill>
                  <a:schemeClr val="bg1"/>
                </a:solidFill>
              </a:rPr>
              <a:t> multithread </a:t>
            </a: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altLang="ko-KR" dirty="0" smtClean="0">
                <a:solidFill>
                  <a:schemeClr val="bg1"/>
                </a:solidFill>
              </a:rPr>
              <a:t>python</a:t>
            </a:r>
            <a:r>
              <a:rPr lang="ko-KR" altLang="en-US" dirty="0" smtClean="0">
                <a:solidFill>
                  <a:schemeClr val="bg1"/>
                </a:solidFill>
              </a:rPr>
              <a:t>도 </a:t>
            </a:r>
            <a:r>
              <a:rPr lang="ko-KR" altLang="en-US" dirty="0" smtClean="0">
                <a:solidFill>
                  <a:schemeClr val="bg1"/>
                </a:solidFill>
              </a:rPr>
              <a:t>멀티쓰레드로 구현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253838" y="3253839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253838" y="3526971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253838" y="3811979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3253838" y="4049485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8170222" y="3253839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8170222" y="3526971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8170222" y="3811979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8170222" y="4049485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3253838" y="4322618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3253838" y="4595750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3253838" y="4880758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3253838" y="5118264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8170222" y="4322618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8170222" y="4595750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8170222" y="4880758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8170222" y="5118264"/>
            <a:ext cx="629393" cy="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0800000">
            <a:off x="4404362" y="4755075"/>
            <a:ext cx="3195846" cy="3067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4404362" y="3693224"/>
            <a:ext cx="3219596" cy="85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3883230" y="3253851"/>
            <a:ext cx="522515" cy="37999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883230" y="3515108"/>
            <a:ext cx="479220" cy="16376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3883230" y="3747455"/>
            <a:ext cx="460170" cy="52661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3883230" y="3793175"/>
            <a:ext cx="475410" cy="244449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7612082" y="3253851"/>
            <a:ext cx="522515" cy="37999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rot="10800000" flipV="1">
            <a:off x="7612082" y="3549335"/>
            <a:ext cx="495598" cy="129540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10800000">
            <a:off x="7627620" y="3716976"/>
            <a:ext cx="530728" cy="83141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 flipV="1">
            <a:off x="7612082" y="3728850"/>
            <a:ext cx="534391" cy="30877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7612082" y="4334505"/>
            <a:ext cx="522515" cy="37999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7657802" y="4588142"/>
            <a:ext cx="479220" cy="16376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10800000">
            <a:off x="7658100" y="4799016"/>
            <a:ext cx="469768" cy="74135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 flipV="1">
            <a:off x="7612082" y="4809504"/>
            <a:ext cx="534391" cy="30877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883230" y="4334505"/>
            <a:ext cx="522515" cy="37999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883230" y="4595762"/>
            <a:ext cx="498270" cy="14991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3883230" y="4783775"/>
            <a:ext cx="483030" cy="96996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3883230" y="4809504"/>
            <a:ext cx="534391" cy="30877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377538" y="5652655"/>
            <a:ext cx="9298379" cy="665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</a:rPr>
              <a:t>python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멀티쓰레드</a:t>
            </a:r>
            <a:r>
              <a:rPr lang="ko-KR" altLang="en-US" dirty="0" smtClean="0">
                <a:solidFill>
                  <a:schemeClr val="bg1"/>
                </a:solidFill>
              </a:rPr>
              <a:t> 구현은 쉬우나 병목 문제 발생</a:t>
            </a: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altLang="ko-KR" dirty="0" err="1" smtClean="0">
                <a:solidFill>
                  <a:schemeClr val="bg1"/>
                </a:solidFill>
                <a:sym typeface="Wingdings" pitchFamily="2" charset="2"/>
              </a:rPr>
              <a:t>Async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한 연결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필요</a:t>
            </a:r>
            <a:r>
              <a:rPr lang="en-US" altLang="ko-KR" sz="1600" dirty="0" smtClean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sym typeface="Wingdings" pitchFamily="2" charset="2"/>
              </a:rPr>
              <a:t>데이터 최소화는 설계에서 고려</a:t>
            </a:r>
            <a:r>
              <a:rPr lang="en-US" altLang="ko-KR" sz="1600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714504" y="2933205"/>
            <a:ext cx="2529444" cy="248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병목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630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#JAVA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Python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연결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 (</a:t>
            </a:r>
            <a:r>
              <a:rPr lang="ko-KR" altLang="en-US" sz="2800" b="1" dirty="0" smtClean="0">
                <a:solidFill>
                  <a:prstClr val="black"/>
                </a:solidFill>
              </a:rPr>
              <a:t>최종 버전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)</a:t>
            </a:r>
            <a:endParaRPr lang="ko-KR" altLang="en-US" sz="36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10580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Async</a:t>
            </a:r>
            <a:r>
              <a:rPr lang="ko-KR" altLang="en-US" dirty="0" smtClean="0">
                <a:solidFill>
                  <a:schemeClr val="bg1"/>
                </a:solidFill>
              </a:rPr>
              <a:t>한 연결의 핵심은 출처에 맞는 답변 전달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</a:rPr>
              <a:t>Thread</a:t>
            </a:r>
            <a:r>
              <a:rPr lang="ko-KR" altLang="en-US" dirty="0" smtClean="0">
                <a:solidFill>
                  <a:schemeClr val="bg1"/>
                </a:solidFill>
              </a:rPr>
              <a:t>마다 </a:t>
            </a:r>
            <a:r>
              <a:rPr lang="en-US" altLang="ko-KR" dirty="0" smtClean="0">
                <a:solidFill>
                  <a:schemeClr val="bg1"/>
                </a:solidFill>
              </a:rPr>
              <a:t>naming</a:t>
            </a:r>
            <a:r>
              <a:rPr lang="ko-KR" altLang="en-US" dirty="0" smtClean="0">
                <a:solidFill>
                  <a:schemeClr val="bg1"/>
                </a:solidFill>
              </a:rPr>
              <a:t>하여</a:t>
            </a:r>
            <a:r>
              <a:rPr lang="en-US" altLang="ko-KR" dirty="0" smtClean="0">
                <a:solidFill>
                  <a:schemeClr val="bg1"/>
                </a:solidFill>
              </a:rPr>
              <a:t>, observer </a:t>
            </a:r>
            <a:r>
              <a:rPr lang="ko-KR" altLang="en-US" dirty="0" smtClean="0">
                <a:solidFill>
                  <a:schemeClr val="bg1"/>
                </a:solidFill>
              </a:rPr>
              <a:t>패턴으로 맞는 </a:t>
            </a:r>
            <a:r>
              <a:rPr lang="en-US" altLang="ko-KR" dirty="0" smtClean="0">
                <a:solidFill>
                  <a:schemeClr val="bg1"/>
                </a:solidFill>
              </a:rPr>
              <a:t>thread</a:t>
            </a:r>
            <a:r>
              <a:rPr lang="ko-KR" altLang="en-US" dirty="0" smtClean="0">
                <a:solidFill>
                  <a:schemeClr val="bg1"/>
                </a:solidFill>
              </a:rPr>
              <a:t>에 답변 전달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sz="1600" dirty="0" smtClean="0">
                <a:solidFill>
                  <a:prstClr val="white"/>
                </a:solidFill>
                <a:sym typeface="Wingdings" pitchFamily="2" charset="2"/>
              </a:rPr>
              <a:t>    </a:t>
            </a:r>
            <a:r>
              <a:rPr lang="ko-KR" altLang="en-US" sz="1600" dirty="0" smtClean="0">
                <a:solidFill>
                  <a:prstClr val="white"/>
                </a:solidFill>
                <a:sym typeface="Wingdings" pitchFamily="2" charset="2"/>
              </a:rPr>
              <a:t>다시 말해 통신시스템처럼 </a:t>
            </a:r>
            <a:r>
              <a:rPr lang="en-US" altLang="ko-KR" sz="1600" dirty="0" smtClean="0">
                <a:solidFill>
                  <a:prstClr val="white"/>
                </a:solidFill>
                <a:sym typeface="Wingdings" pitchFamily="2" charset="2"/>
              </a:rPr>
              <a:t>head </a:t>
            </a:r>
            <a:r>
              <a:rPr lang="ko-KR" altLang="en-US" sz="1600" dirty="0" smtClean="0">
                <a:solidFill>
                  <a:prstClr val="white"/>
                </a:solidFill>
                <a:sym typeface="Wingdings" pitchFamily="2" charset="2"/>
              </a:rPr>
              <a:t>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(notify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리스너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삭제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결과에서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받기 시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모음에서 결과 삭제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thread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지체시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자동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destroy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구현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77538" y="2897579"/>
            <a:ext cx="7897092" cy="3336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540864" y="4643250"/>
            <a:ext cx="1436914" cy="12112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/ </a:t>
            </a:r>
          </a:p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915896" y="2897579"/>
            <a:ext cx="1258783" cy="3336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cxnSp>
        <p:nvCxnSpPr>
          <p:cNvPr id="13" name="직선 화살표 연결선 12"/>
          <p:cNvCxnSpPr>
            <a:endCxn id="11" idx="3"/>
          </p:cNvCxnSpPr>
          <p:nvPr/>
        </p:nvCxnSpPr>
        <p:spPr>
          <a:xfrm rot="10800000" flipV="1">
            <a:off x="8977778" y="5248276"/>
            <a:ext cx="1099672" cy="615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8989621" y="3990099"/>
            <a:ext cx="1151839" cy="9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05425" y="5141968"/>
            <a:ext cx="1689140" cy="72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err="1" smtClean="0">
                <a:solidFill>
                  <a:prstClr val="white"/>
                </a:solidFill>
              </a:rPr>
              <a:t>리스너</a:t>
            </a:r>
            <a:r>
              <a:rPr lang="ko-KR" altLang="en-US" dirty="0" smtClean="0">
                <a:solidFill>
                  <a:prstClr val="white"/>
                </a:solidFill>
              </a:rPr>
              <a:t> 호출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0" algn="ctr"/>
            <a:r>
              <a:rPr lang="ko-KR" altLang="en-US" sz="1400" dirty="0" smtClean="0">
                <a:solidFill>
                  <a:prstClr val="white"/>
                </a:solidFill>
              </a:rPr>
              <a:t>결과 모음에서 </a:t>
            </a:r>
            <a:r>
              <a:rPr lang="en-US" altLang="ko-KR" sz="1400" dirty="0" smtClean="0">
                <a:solidFill>
                  <a:prstClr val="white"/>
                </a:solidFill>
              </a:rPr>
              <a:t>name</a:t>
            </a:r>
            <a:r>
              <a:rPr lang="ko-KR" altLang="en-US" sz="1400" dirty="0" smtClean="0">
                <a:solidFill>
                  <a:prstClr val="white"/>
                </a:solidFill>
              </a:rPr>
              <a:t>체크</a:t>
            </a:r>
            <a:r>
              <a:rPr lang="en-US" altLang="ko-KR" sz="1400" dirty="0" smtClean="0">
                <a:solidFill>
                  <a:prstClr val="white"/>
                </a:solidFill>
              </a:rPr>
              <a:t>-&gt;notify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40864" y="3360715"/>
            <a:ext cx="1436914" cy="12112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</a:t>
            </a:r>
          </a:p>
          <a:p>
            <a:pPr algn="ctr"/>
            <a:r>
              <a:rPr lang="en-US" altLang="ko-KR" dirty="0" smtClean="0"/>
              <a:t>(locked)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305425" y="4251319"/>
            <a:ext cx="1689140" cy="72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ko-KR" altLang="en-US" dirty="0" smtClean="0"/>
              <a:t>결과 모음집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881504" y="3522600"/>
            <a:ext cx="694046" cy="438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881504" y="3646425"/>
            <a:ext cx="694046" cy="438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6881504" y="3776600"/>
            <a:ext cx="694046" cy="438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6881504" y="3887725"/>
            <a:ext cx="694046" cy="438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626919" y="3372590"/>
            <a:ext cx="3063834" cy="24819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Threads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endCxn id="28" idx="3"/>
          </p:cNvCxnSpPr>
          <p:nvPr/>
        </p:nvCxnSpPr>
        <p:spPr>
          <a:xfrm rot="10800000">
            <a:off x="6994566" y="4646945"/>
            <a:ext cx="547887" cy="29724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9" idx="3"/>
          </p:cNvCxnSpPr>
          <p:nvPr/>
        </p:nvCxnSpPr>
        <p:spPr>
          <a:xfrm rot="10800000" flipV="1">
            <a:off x="6994566" y="5264820"/>
            <a:ext cx="547889" cy="237147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9" idx="1"/>
          </p:cNvCxnSpPr>
          <p:nvPr/>
        </p:nvCxnSpPr>
        <p:spPr>
          <a:xfrm rot="10800000">
            <a:off x="4512623" y="4631368"/>
            <a:ext cx="792802" cy="870601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864426" y="4275092"/>
            <a:ext cx="2624445" cy="558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모듈 호출 후 </a:t>
            </a:r>
            <a:r>
              <a:rPr lang="en-US" altLang="ko-KR" dirty="0" smtClean="0"/>
              <a:t>wait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864426" y="3503196"/>
            <a:ext cx="2624445" cy="558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naming</a:t>
            </a:r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4488871" y="3522600"/>
            <a:ext cx="848304" cy="92468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4488871" y="3646425"/>
            <a:ext cx="848304" cy="80085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4488871" y="3776600"/>
            <a:ext cx="848304" cy="67068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4488871" y="3887725"/>
            <a:ext cx="848304" cy="55955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864426" y="5046988"/>
            <a:ext cx="2624445" cy="558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결과모음에서 받기</a:t>
            </a:r>
            <a:endParaRPr lang="ko-KR" altLang="en-US" dirty="0"/>
          </a:p>
        </p:txBody>
      </p:sp>
      <p:cxnSp>
        <p:nvCxnSpPr>
          <p:cNvPr id="76" name="직선 화살표 연결선 75"/>
          <p:cNvCxnSpPr>
            <a:stCxn id="74" idx="3"/>
            <a:endCxn id="28" idx="1"/>
          </p:cNvCxnSpPr>
          <p:nvPr/>
        </p:nvCxnSpPr>
        <p:spPr>
          <a:xfrm flipV="1">
            <a:off x="4488871" y="4646945"/>
            <a:ext cx="816554" cy="67911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305425" y="3360671"/>
            <a:ext cx="1689140" cy="72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 smtClean="0"/>
          </a:p>
        </p:txBody>
      </p:sp>
      <p:sp>
        <p:nvSpPr>
          <p:cNvPr id="79" name="아래쪽 화살표 78"/>
          <p:cNvSpPr/>
          <p:nvPr/>
        </p:nvSpPr>
        <p:spPr>
          <a:xfrm>
            <a:off x="3075793" y="408510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아래쪽 화살표 79"/>
          <p:cNvSpPr/>
          <p:nvPr/>
        </p:nvSpPr>
        <p:spPr>
          <a:xfrm>
            <a:off x="3075793" y="4857004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153352" y="3740707"/>
            <a:ext cx="866900" cy="510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</a:p>
          <a:p>
            <a:pPr algn="ctr"/>
            <a:r>
              <a:rPr lang="en-US" altLang="ko-KR" dirty="0" smtClean="0"/>
              <a:t>block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0153352" y="5011367"/>
            <a:ext cx="866900" cy="5106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</a:t>
            </a:r>
          </a:p>
          <a:p>
            <a:pPr algn="ctr"/>
            <a:r>
              <a:rPr lang="en-US" altLang="ko-KR" sz="1600" dirty="0" smtClean="0"/>
              <a:t>(locked)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01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#Python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모듈</a:t>
            </a:r>
            <a:r>
              <a:rPr lang="en-US" altLang="ko-KR" sz="2800" b="1" dirty="0" smtClean="0"/>
              <a:t>(controller)</a:t>
            </a:r>
            <a:endParaRPr lang="ko-KR" altLang="en-US" sz="32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flipH="1">
            <a:off x="1377538" y="2909454"/>
            <a:ext cx="9797141" cy="3336965"/>
            <a:chOff x="1377538" y="2541329"/>
            <a:chExt cx="9797141" cy="3336965"/>
          </a:xfrm>
        </p:grpSpPr>
        <p:sp>
          <p:nvSpPr>
            <p:cNvPr id="12" name="직사각형 11"/>
            <p:cNvSpPr/>
            <p:nvPr/>
          </p:nvSpPr>
          <p:spPr>
            <a:xfrm>
              <a:off x="1377538" y="2541329"/>
              <a:ext cx="7897092" cy="333696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python</a:t>
              </a:r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915896" y="2541329"/>
              <a:ext cx="1258783" cy="333696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JAVA</a:t>
              </a:r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26275" y="1769423"/>
            <a:ext cx="1058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</a:t>
            </a:r>
            <a:r>
              <a:rPr lang="ko-KR" altLang="en-US" dirty="0" smtClean="0">
                <a:solidFill>
                  <a:schemeClr val="bg1"/>
                </a:solidFill>
              </a:rPr>
              <a:t>로부터 </a:t>
            </a:r>
            <a:r>
              <a:rPr lang="ko-KR" altLang="en-US" dirty="0" smtClean="0">
                <a:solidFill>
                  <a:schemeClr val="bg1"/>
                </a:solidFill>
              </a:rPr>
              <a:t>받은 명령을 </a:t>
            </a:r>
            <a:r>
              <a:rPr lang="ko-KR" altLang="en-US" dirty="0" err="1" smtClean="0">
                <a:solidFill>
                  <a:schemeClr val="bg1"/>
                </a:solidFill>
              </a:rPr>
              <a:t>멀티쓰레드로</a:t>
            </a:r>
            <a:r>
              <a:rPr lang="ko-KR" altLang="en-US" dirty="0" smtClean="0">
                <a:solidFill>
                  <a:schemeClr val="bg1"/>
                </a:solidFill>
              </a:rPr>
              <a:t> 실행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err="1" smtClean="0">
                <a:solidFill>
                  <a:schemeClr val="bg1"/>
                </a:solidFill>
                <a:sym typeface="Wingdings" pitchFamily="2" charset="2"/>
              </a:rPr>
              <a:t>threadName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을 관리하여 출력에 반영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입력은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IO block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에 갇힌 무한루프로 구현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2351353" y="5676387"/>
            <a:ext cx="1141649" cy="404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339477" y="3823849"/>
            <a:ext cx="1151839" cy="9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476675" y="5320093"/>
            <a:ext cx="537044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OUTPUT</a:t>
            </a:r>
          </a:p>
          <a:p>
            <a:pPr lvl="0" algn="ctr"/>
            <a:r>
              <a:rPr lang="en-US" altLang="ko-KR" sz="1600" dirty="0" err="1" smtClean="0">
                <a:solidFill>
                  <a:prstClr val="white"/>
                </a:solidFill>
              </a:rPr>
              <a:t>threadName</a:t>
            </a:r>
            <a:r>
              <a:rPr lang="en-US" altLang="ko-KR" sz="1600" dirty="0" smtClean="0">
                <a:solidFill>
                  <a:prstClr val="white"/>
                </a:solidFill>
              </a:rPr>
              <a:t> &amp; </a:t>
            </a:r>
            <a:r>
              <a:rPr lang="ko-KR" altLang="en-US" sz="1600" dirty="0" smtClean="0">
                <a:solidFill>
                  <a:prstClr val="white"/>
                </a:solidFill>
              </a:rPr>
              <a:t>결과값 </a:t>
            </a:r>
            <a:r>
              <a:rPr lang="en-US" altLang="ko-KR" sz="1600" dirty="0" smtClean="0">
                <a:solidFill>
                  <a:prstClr val="white"/>
                </a:solidFill>
              </a:rPr>
              <a:t>JAVA</a:t>
            </a:r>
            <a:r>
              <a:rPr lang="ko-KR" altLang="en-US" sz="1600" dirty="0" smtClean="0">
                <a:solidFill>
                  <a:prstClr val="white"/>
                </a:solidFill>
              </a:rPr>
              <a:t>로 출력</a:t>
            </a:r>
            <a:r>
              <a:rPr lang="en-US" altLang="ko-KR" sz="1600" dirty="0" smtClean="0">
                <a:solidFill>
                  <a:prstClr val="white"/>
                </a:solidFill>
              </a:rPr>
              <a:t>(locked)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76674" y="4393819"/>
            <a:ext cx="5382319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Run_service</a:t>
            </a:r>
            <a:endParaRPr lang="en-US" altLang="ko-KR" dirty="0" smtClean="0"/>
          </a:p>
          <a:p>
            <a:pPr algn="ctr"/>
            <a:r>
              <a:rPr lang="ko-KR" altLang="en-US" sz="1600" dirty="0" smtClean="0"/>
              <a:t>모듈 호출 후 </a:t>
            </a:r>
            <a:r>
              <a:rPr lang="en-US" altLang="ko-KR" sz="1600" dirty="0" err="1" smtClean="0"/>
              <a:t>threadName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결과값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전달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3476675" y="3467546"/>
            <a:ext cx="539419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</a:t>
            </a:r>
            <a:r>
              <a:rPr lang="en-US" altLang="ko-KR" sz="1600" dirty="0" smtClean="0"/>
              <a:t>(IO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block </a:t>
            </a:r>
            <a:r>
              <a:rPr lang="ko-KR" altLang="en-US" sz="1600" dirty="0" smtClean="0"/>
              <a:t>포함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무한루프</a:t>
            </a:r>
            <a:r>
              <a:rPr lang="en-US" altLang="ko-KR" sz="1600" dirty="0" smtClean="0"/>
              <a:t>)</a:t>
            </a:r>
            <a:endParaRPr lang="en-US" altLang="ko-KR" dirty="0" smtClean="0"/>
          </a:p>
          <a:p>
            <a:pPr algn="ctr"/>
            <a:r>
              <a:rPr lang="en-US" altLang="ko-KR" sz="1600" dirty="0" err="1" smtClean="0"/>
              <a:t>threadName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호출모듈명</a:t>
            </a:r>
            <a:r>
              <a:rPr lang="en-US" altLang="ko-KR" sz="1600" dirty="0" smtClean="0"/>
              <a:t>, parameter</a:t>
            </a:r>
            <a:r>
              <a:rPr lang="ko-KR" altLang="en-US" sz="1600" dirty="0" smtClean="0"/>
              <a:t>전달</a:t>
            </a:r>
            <a:r>
              <a:rPr lang="en-US" altLang="ko-KR" sz="1400" dirty="0" smtClean="0"/>
              <a:t>(multithread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26" name="아래쪽 화살표 25"/>
          <p:cNvSpPr/>
          <p:nvPr/>
        </p:nvSpPr>
        <p:spPr>
          <a:xfrm>
            <a:off x="6068293" y="422760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6068293" y="5153879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167752" y="3455709"/>
            <a:ext cx="1840676" cy="2624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modules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51526" y="4593778"/>
            <a:ext cx="296599" cy="732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8851526" y="4928678"/>
            <a:ext cx="296599" cy="732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93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#Python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모듈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(</a:t>
            </a:r>
            <a:r>
              <a:rPr lang="en-US" altLang="ko-KR" sz="2800" b="1" dirty="0" err="1" smtClean="0">
                <a:solidFill>
                  <a:prstClr val="black"/>
                </a:solidFill>
              </a:rPr>
              <a:t>make_list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)</a:t>
            </a:r>
            <a:endParaRPr lang="ko-KR" altLang="en-US" sz="36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8" y="1686296"/>
            <a:ext cx="9013372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9" idx="1"/>
          </p:cNvCxnSpPr>
          <p:nvPr/>
        </p:nvCxnSpPr>
        <p:spPr>
          <a:xfrm flipV="1">
            <a:off x="9619010" y="5308290"/>
            <a:ext cx="296867" cy="23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 flipH="1">
            <a:off x="1056962" y="2909454"/>
            <a:ext cx="5700158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Make_list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232300" y="5320093"/>
            <a:ext cx="537044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 smtClean="0">
                <a:solidFill>
                  <a:prstClr val="white"/>
                </a:solidFill>
              </a:rPr>
              <a:t>해당 기업 정보 수집 및 저장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32299" y="4393819"/>
            <a:ext cx="5382319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양단의 주가가 모두 존재하는 기업 선별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1232300" y="3467546"/>
            <a:ext cx="539419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Web</a:t>
            </a:r>
            <a:r>
              <a:rPr lang="ko-KR" altLang="en-US" sz="1600" dirty="0" smtClean="0"/>
              <a:t>에서 양단의 주가 수집</a:t>
            </a:r>
            <a:endParaRPr lang="en-US" altLang="ko-KR" sz="1600" dirty="0" smtClean="0"/>
          </a:p>
        </p:txBody>
      </p:sp>
      <p:sp>
        <p:nvSpPr>
          <p:cNvPr id="15" name="아래쪽 화살표 14"/>
          <p:cNvSpPr/>
          <p:nvPr/>
        </p:nvSpPr>
        <p:spPr>
          <a:xfrm>
            <a:off x="3823918" y="422760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3823918" y="5153879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8882741" y="4417621"/>
            <a:ext cx="736269" cy="18287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6673932" y="2588822"/>
            <a:ext cx="3230089" cy="1068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6673932" y="2895597"/>
            <a:ext cx="3251864" cy="10945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3"/>
            <a:endCxn id="19" idx="3"/>
          </p:cNvCxnSpPr>
          <p:nvPr/>
        </p:nvCxnSpPr>
        <p:spPr>
          <a:xfrm flipV="1">
            <a:off x="6602744" y="5332020"/>
            <a:ext cx="2279997" cy="368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6275" y="1769423"/>
            <a:ext cx="1058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분석 가능한 자료 수집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서비스 제공 전 수행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분석 대상기간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(20120101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20220101)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에 존재하는 기업 목록 생성 필요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olidFill>
                  <a:schemeClr val="bg1"/>
                </a:solidFill>
              </a:rPr>
              <a:t>분석 대상기간의 양단에 주가가 존재하는 기업 정보 수집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6626434" y="3109348"/>
            <a:ext cx="3275611" cy="2270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673932" y="3416125"/>
            <a:ext cx="3249889" cy="220090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915877" y="1698209"/>
            <a:ext cx="1840676" cy="21493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web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915877" y="4429496"/>
            <a:ext cx="1840676" cy="18169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DB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1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파란색이(가) 표시된 사진&#10;&#10;자동 생성된 설명">
            <a:extLst>
              <a:ext uri="{FF2B5EF4-FFF2-40B4-BE49-F238E27FC236}">
                <a16:creationId xmlns:a16="http://schemas.microsoft.com/office/drawing/2014/main" xmlns="" id="{91E1A21F-F31B-4B33-A6E3-F3C2EB4E2D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9E9CA44-7137-4F4B-298F-A96DC36AEB02}"/>
              </a:ext>
            </a:extLst>
          </p:cNvPr>
          <p:cNvCxnSpPr>
            <a:cxnSpLocks/>
          </p:cNvCxnSpPr>
          <p:nvPr/>
        </p:nvCxnSpPr>
        <p:spPr>
          <a:xfrm>
            <a:off x="970156" y="1293541"/>
            <a:ext cx="51258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0FB5E41-E1F8-83F1-11C0-E8DBC40184CC}"/>
              </a:ext>
            </a:extLst>
          </p:cNvPr>
          <p:cNvSpPr txBox="1"/>
          <p:nvPr/>
        </p:nvSpPr>
        <p:spPr>
          <a:xfrm>
            <a:off x="970156" y="634505"/>
            <a:ext cx="103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616D26-4909-CDA9-96C6-7A230DCEE617}"/>
              </a:ext>
            </a:extLst>
          </p:cNvPr>
          <p:cNvSpPr txBox="1"/>
          <p:nvPr/>
        </p:nvSpPr>
        <p:spPr>
          <a:xfrm>
            <a:off x="1680117" y="753825"/>
            <a:ext cx="252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table of contents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F7FFD3C-8111-884F-54EE-C41465E2B148}"/>
              </a:ext>
            </a:extLst>
          </p:cNvPr>
          <p:cNvSpPr txBox="1"/>
          <p:nvPr/>
        </p:nvSpPr>
        <p:spPr>
          <a:xfrm>
            <a:off x="2614390" y="1411979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팀 원 소 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14978B-DB62-97C0-EFEF-AB601ED7FCDB}"/>
              </a:ext>
            </a:extLst>
          </p:cNvPr>
          <p:cNvSpPr txBox="1"/>
          <p:nvPr/>
        </p:nvSpPr>
        <p:spPr>
          <a:xfrm>
            <a:off x="1668394" y="136581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34F2992-161B-E064-929E-2AA14EE5D2B5}"/>
              </a:ext>
            </a:extLst>
          </p:cNvPr>
          <p:cNvSpPr txBox="1"/>
          <p:nvPr/>
        </p:nvSpPr>
        <p:spPr>
          <a:xfrm>
            <a:off x="2614390" y="2044189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         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FBED93-DC1E-5B99-4ADF-5DD380FB33AB}"/>
              </a:ext>
            </a:extLst>
          </p:cNvPr>
          <p:cNvSpPr txBox="1"/>
          <p:nvPr/>
        </p:nvSpPr>
        <p:spPr>
          <a:xfrm>
            <a:off x="1668394" y="199802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21CC41A-1BA8-FDB9-6111-E762A3CA9124}"/>
              </a:ext>
            </a:extLst>
          </p:cNvPr>
          <p:cNvSpPr txBox="1"/>
          <p:nvPr/>
        </p:nvSpPr>
        <p:spPr>
          <a:xfrm>
            <a:off x="2614390" y="2676399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컨</a:t>
            </a:r>
            <a:r>
              <a:rPr lang="ko-KR" altLang="en-US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A4D3582-B8CB-6876-7185-2B7BA6734520}"/>
              </a:ext>
            </a:extLst>
          </p:cNvPr>
          <p:cNvSpPr txBox="1"/>
          <p:nvPr/>
        </p:nvSpPr>
        <p:spPr>
          <a:xfrm>
            <a:off x="1668394" y="263023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B1D553C-236F-4C70-5FF1-844C66E94DCA}"/>
              </a:ext>
            </a:extLst>
          </p:cNvPr>
          <p:cNvSpPr txBox="1"/>
          <p:nvPr/>
        </p:nvSpPr>
        <p:spPr>
          <a:xfrm>
            <a:off x="2614390" y="3308609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모   델    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9E54ACA-0455-09F1-D2A5-28FDC53E29B3}"/>
              </a:ext>
            </a:extLst>
          </p:cNvPr>
          <p:cNvSpPr txBox="1"/>
          <p:nvPr/>
        </p:nvSpPr>
        <p:spPr>
          <a:xfrm>
            <a:off x="1668394" y="326244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9D409D9D-3156-482B-1AD2-D387E9782768}"/>
              </a:ext>
            </a:extLst>
          </p:cNvPr>
          <p:cNvCxnSpPr>
            <a:cxnSpLocks/>
          </p:cNvCxnSpPr>
          <p:nvPr/>
        </p:nvCxnSpPr>
        <p:spPr>
          <a:xfrm>
            <a:off x="970156" y="6319024"/>
            <a:ext cx="51258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B1D553C-236F-4C70-5FF1-844C66E94DCA}"/>
              </a:ext>
            </a:extLst>
          </p:cNvPr>
          <p:cNvSpPr txBox="1"/>
          <p:nvPr/>
        </p:nvSpPr>
        <p:spPr>
          <a:xfrm>
            <a:off x="2614390" y="3940819"/>
            <a:ext cx="32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프로젝트 개발환경 및 기술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9E54ACA-0455-09F1-D2A5-28FDC53E29B3}"/>
              </a:ext>
            </a:extLst>
          </p:cNvPr>
          <p:cNvSpPr txBox="1"/>
          <p:nvPr/>
        </p:nvSpPr>
        <p:spPr>
          <a:xfrm>
            <a:off x="1668394" y="389465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9E54ACA-0455-09F1-D2A5-28FDC53E29B3}"/>
              </a:ext>
            </a:extLst>
          </p:cNvPr>
          <p:cNvSpPr txBox="1"/>
          <p:nvPr/>
        </p:nvSpPr>
        <p:spPr>
          <a:xfrm>
            <a:off x="1668394" y="452686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B1D553C-236F-4C70-5FF1-844C66E94DCA}"/>
              </a:ext>
            </a:extLst>
          </p:cNvPr>
          <p:cNvSpPr txBox="1"/>
          <p:nvPr/>
        </p:nvSpPr>
        <p:spPr>
          <a:xfrm>
            <a:off x="2614390" y="4573029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주요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로직</a:t>
            </a:r>
            <a:r>
              <a:rPr lang="ko-KR" altLang="en-US" dirty="0" smtClean="0">
                <a:solidFill>
                  <a:schemeClr val="bg1"/>
                </a:solidFill>
              </a:rPr>
              <a:t> 및 최종구현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9E54ACA-0455-09F1-D2A5-28FDC53E29B3}"/>
              </a:ext>
            </a:extLst>
          </p:cNvPr>
          <p:cNvSpPr txBox="1"/>
          <p:nvPr/>
        </p:nvSpPr>
        <p:spPr>
          <a:xfrm>
            <a:off x="1668394" y="5159073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B1D553C-236F-4C70-5FF1-844C66E94DCA}"/>
              </a:ext>
            </a:extLst>
          </p:cNvPr>
          <p:cNvSpPr txBox="1"/>
          <p:nvPr/>
        </p:nvSpPr>
        <p:spPr>
          <a:xfrm>
            <a:off x="2614390" y="5205239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후기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9E54ACA-0455-09F1-D2A5-28FDC53E29B3}"/>
              </a:ext>
            </a:extLst>
          </p:cNvPr>
          <p:cNvSpPr txBox="1"/>
          <p:nvPr/>
        </p:nvSpPr>
        <p:spPr>
          <a:xfrm>
            <a:off x="1668394" y="5791285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B1D553C-236F-4C70-5FF1-844C66E94DCA}"/>
              </a:ext>
            </a:extLst>
          </p:cNvPr>
          <p:cNvSpPr txBox="1"/>
          <p:nvPr/>
        </p:nvSpPr>
        <p:spPr>
          <a:xfrm>
            <a:off x="2614390" y="5837451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개선 및 보완점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834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606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#Python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모듈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(scraper)</a:t>
            </a:r>
            <a:endParaRPr lang="ko-KR" altLang="en-US" sz="36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8977746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1377538" y="2909454"/>
            <a:ext cx="1258783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6275" y="1769423"/>
            <a:ext cx="105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컨트롤러로부터 특정 기업의 자료수집을 </a:t>
            </a:r>
            <a:r>
              <a:rPr lang="ko-KR" altLang="en-US" dirty="0" err="1" smtClean="0">
                <a:solidFill>
                  <a:schemeClr val="bg1"/>
                </a:solidFill>
              </a:rPr>
              <a:t>명령받았을</a:t>
            </a:r>
            <a:r>
              <a:rPr lang="ko-KR" altLang="en-US" dirty="0" smtClean="0">
                <a:solidFill>
                  <a:schemeClr val="bg1"/>
                </a:solidFill>
              </a:rPr>
              <a:t> 때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 웹으로부터 자료 수집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자료 수집 및 가공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DB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저장을 위해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DAO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호출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Web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통신 속도가 낮아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multithread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로 구현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cxnSp>
        <p:nvCxnSpPr>
          <p:cNvPr id="28" name="직선 화살표 연결선 27"/>
          <p:cNvCxnSpPr>
            <a:stCxn id="44" idx="1"/>
            <a:endCxn id="34" idx="1"/>
          </p:cNvCxnSpPr>
          <p:nvPr/>
        </p:nvCxnSpPr>
        <p:spPr>
          <a:xfrm>
            <a:off x="9619010" y="5332020"/>
            <a:ext cx="296867" cy="5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915877" y="2921330"/>
            <a:ext cx="1840676" cy="1377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web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915877" y="4429496"/>
            <a:ext cx="1840676" cy="18169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DB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flipH="1">
            <a:off x="2850087" y="2909454"/>
            <a:ext cx="5700158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scraper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3049175" y="5320093"/>
            <a:ext cx="537044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OUTPUT</a:t>
            </a:r>
          </a:p>
          <a:p>
            <a:pPr lvl="0" algn="ctr"/>
            <a:r>
              <a:rPr lang="ko-KR" altLang="en-US" sz="1600" dirty="0" smtClean="0">
                <a:solidFill>
                  <a:prstClr val="white"/>
                </a:solidFill>
              </a:rPr>
              <a:t>결과값 출력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49174" y="4393819"/>
            <a:ext cx="5382319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출처별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dataFrame</a:t>
            </a:r>
            <a:r>
              <a:rPr lang="en-US" altLang="ko-KR" sz="1600" dirty="0" smtClean="0"/>
              <a:t> format </a:t>
            </a:r>
            <a:r>
              <a:rPr lang="ko-KR" altLang="en-US" sz="1600" dirty="0" smtClean="0"/>
              <a:t>동일하게 가공 및 저장</a:t>
            </a:r>
            <a:endParaRPr lang="ko-KR" altLang="en-US" sz="1600" dirty="0"/>
          </a:p>
        </p:txBody>
      </p:sp>
      <p:sp>
        <p:nvSpPr>
          <p:cNvPr id="38" name="직사각형 37"/>
          <p:cNvSpPr/>
          <p:nvPr/>
        </p:nvSpPr>
        <p:spPr>
          <a:xfrm>
            <a:off x="3049175" y="3467546"/>
            <a:ext cx="5394194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Web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dataframe</a:t>
            </a:r>
            <a:r>
              <a:rPr lang="en-US" altLang="ko-KR" sz="1600" dirty="0" smtClean="0"/>
              <a:t> scraping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39" name="아래쪽 화살표 38"/>
          <p:cNvSpPr/>
          <p:nvPr/>
        </p:nvSpPr>
        <p:spPr>
          <a:xfrm>
            <a:off x="5640793" y="422760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5640793" y="5153879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flipH="1">
            <a:off x="8882741" y="4417621"/>
            <a:ext cx="736269" cy="18287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8443356" y="3491345"/>
            <a:ext cx="1448789" cy="201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8465131" y="3788229"/>
            <a:ext cx="1403264" cy="21177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7" idx="3"/>
            <a:endCxn id="44" idx="3"/>
          </p:cNvCxnSpPr>
          <p:nvPr/>
        </p:nvCxnSpPr>
        <p:spPr>
          <a:xfrm>
            <a:off x="8431493" y="4773850"/>
            <a:ext cx="451248" cy="558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2339477" y="3859477"/>
            <a:ext cx="724357" cy="1188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>
            <a:off x="2351354" y="5676388"/>
            <a:ext cx="664978" cy="11889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15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#Python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모듈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(DAO)</a:t>
            </a:r>
            <a:endParaRPr lang="ko-KR" altLang="en-US" sz="36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8312728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1377538" y="2909454"/>
            <a:ext cx="1258783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Modules</a:t>
            </a:r>
            <a:br>
              <a:rPr lang="en-US" altLang="ko-KR" dirty="0" smtClean="0"/>
            </a:b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2850087" y="2909454"/>
            <a:ext cx="5700158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26275" y="1769423"/>
            <a:ext cx="1058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</a:rPr>
              <a:t>에서 자료 입출력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DB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저장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thread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java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locked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를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구현하여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, lock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할 필요 없음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15877" y="2956956"/>
            <a:ext cx="1840676" cy="3289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DB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01674" y="5320069"/>
            <a:ext cx="5382319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Archiveddata</a:t>
            </a:r>
            <a:r>
              <a:rPr lang="en-US" altLang="ko-KR" sz="1600" dirty="0" smtClean="0"/>
              <a:t> table </a:t>
            </a:r>
            <a:r>
              <a:rPr lang="ko-KR" altLang="en-US" sz="1600" dirty="0" smtClean="0"/>
              <a:t>읽기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001675" y="3467546"/>
            <a:ext cx="5394194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Availabledata</a:t>
            </a:r>
            <a:r>
              <a:rPr lang="en-US" altLang="ko-KR" sz="1600" dirty="0" smtClean="0"/>
              <a:t> table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001675" y="4393807"/>
            <a:ext cx="5394194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Archiveddata</a:t>
            </a:r>
            <a:r>
              <a:rPr lang="en-US" altLang="ko-KR" sz="1600" dirty="0" smtClean="0"/>
              <a:t> table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469758" y="5320069"/>
            <a:ext cx="998108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calculate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1469758" y="3467546"/>
            <a:ext cx="1000310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Make_</a:t>
            </a:r>
            <a:br>
              <a:rPr lang="en-US" altLang="ko-KR" sz="1600" dirty="0" smtClean="0"/>
            </a:br>
            <a:r>
              <a:rPr lang="en-US" altLang="ko-KR" sz="1600" dirty="0" smtClean="0"/>
              <a:t>list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469758" y="4393807"/>
            <a:ext cx="1000310" cy="75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scraper </a:t>
            </a:r>
          </a:p>
        </p:txBody>
      </p:sp>
      <p:cxnSp>
        <p:nvCxnSpPr>
          <p:cNvPr id="21" name="직선 화살표 연결선 20"/>
          <p:cNvCxnSpPr>
            <a:stCxn id="17" idx="3"/>
            <a:endCxn id="13" idx="1"/>
          </p:cNvCxnSpPr>
          <p:nvPr/>
        </p:nvCxnSpPr>
        <p:spPr>
          <a:xfrm>
            <a:off x="2470068" y="3847346"/>
            <a:ext cx="531607" cy="158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470068" y="4785497"/>
            <a:ext cx="531607" cy="158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470068" y="5664271"/>
            <a:ext cx="531607" cy="158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8420100" y="3893820"/>
            <a:ext cx="1485900" cy="19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8424863" y="4795838"/>
            <a:ext cx="146685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10800000">
            <a:off x="8395874" y="5688281"/>
            <a:ext cx="1524415" cy="16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855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#Python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모듈</a:t>
            </a:r>
            <a:r>
              <a:rPr lang="en-US" altLang="ko-KR" sz="2800" b="1" dirty="0" smtClean="0"/>
              <a:t>(calculate)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8930245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1377538" y="2909454"/>
            <a:ext cx="1258783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2850087" y="2909454"/>
            <a:ext cx="5700158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Calculate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049173" y="5343843"/>
            <a:ext cx="5400000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OUTPUT</a:t>
            </a:r>
          </a:p>
          <a:p>
            <a:pPr lvl="0" algn="ctr"/>
            <a:r>
              <a:rPr lang="ko-KR" altLang="en-US" sz="1600" dirty="0" smtClean="0">
                <a:solidFill>
                  <a:prstClr val="white"/>
                </a:solidFill>
              </a:rPr>
              <a:t>결과값 출력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49173" y="4405694"/>
            <a:ext cx="5400000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그래프 생성 및 그림파일 저장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3049173" y="3467546"/>
            <a:ext cx="5400000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을 받아서 가공</a:t>
            </a:r>
            <a:endParaRPr lang="en-US" altLang="ko-KR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26275" y="1769423"/>
            <a:ext cx="105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</a:rPr>
              <a:t>로부터 자료를 받아서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가공하고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결과를 출력하는 핵심</a:t>
            </a:r>
            <a:r>
              <a:rPr lang="en-US" altLang="ko-KR" dirty="0" smtClean="0">
                <a:solidFill>
                  <a:schemeClr val="bg1"/>
                </a:solidFill>
              </a:rPr>
              <a:t>service </a:t>
            </a:r>
            <a:r>
              <a:rPr lang="ko-KR" altLang="en-US" dirty="0" smtClean="0">
                <a:solidFill>
                  <a:schemeClr val="bg1"/>
                </a:solidFill>
              </a:rPr>
              <a:t>모듈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자료수집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가공 및 파일 저장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파일명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결과값 출력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cxnSp>
        <p:nvCxnSpPr>
          <p:cNvPr id="14" name="직선 화살표 연결선 13"/>
          <p:cNvCxnSpPr>
            <a:stCxn id="17" idx="1"/>
            <a:endCxn id="15" idx="1"/>
          </p:cNvCxnSpPr>
          <p:nvPr/>
        </p:nvCxnSpPr>
        <p:spPr>
          <a:xfrm flipV="1">
            <a:off x="9619009" y="3817917"/>
            <a:ext cx="296868" cy="595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915877" y="2909455"/>
            <a:ext cx="1840676" cy="18169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>
                <a:solidFill>
                  <a:prstClr val="white"/>
                </a:solidFill>
              </a:rPr>
              <a:t>DB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H="1">
            <a:off x="8882740" y="2909496"/>
            <a:ext cx="736269" cy="18287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2" idx="3"/>
            <a:endCxn id="17" idx="3"/>
          </p:cNvCxnSpPr>
          <p:nvPr/>
        </p:nvCxnSpPr>
        <p:spPr>
          <a:xfrm flipV="1">
            <a:off x="8449173" y="3823876"/>
            <a:ext cx="433567" cy="237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915877" y="4797631"/>
            <a:ext cx="1840676" cy="16981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err="1" smtClean="0">
                <a:solidFill>
                  <a:prstClr val="white"/>
                </a:solidFill>
              </a:rPr>
              <a:t>File_system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31" name="직선 화살표 연결선 30"/>
          <p:cNvCxnSpPr>
            <a:stCxn id="28" idx="1"/>
            <a:endCxn id="11" idx="3"/>
          </p:cNvCxnSpPr>
          <p:nvPr/>
        </p:nvCxnSpPr>
        <p:spPr>
          <a:xfrm rot="10800000">
            <a:off x="8449173" y="4785725"/>
            <a:ext cx="1466704" cy="86099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아래쪽 화살표 35"/>
          <p:cNvSpPr/>
          <p:nvPr/>
        </p:nvSpPr>
        <p:spPr>
          <a:xfrm>
            <a:off x="5640793" y="4239480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5640793" y="5177629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339477" y="3859477"/>
            <a:ext cx="724357" cy="1188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>
            <a:off x="2351354" y="5700138"/>
            <a:ext cx="664978" cy="11889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4576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#Python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모듈</a:t>
            </a:r>
            <a:r>
              <a:rPr lang="en-US" altLang="ko-KR" sz="2800" b="1" dirty="0" smtClean="0"/>
              <a:t>(AI </a:t>
            </a:r>
            <a:r>
              <a:rPr lang="ko-KR" altLang="en-US" sz="2800" b="1" dirty="0" smtClean="0"/>
              <a:t>모듈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H="1">
            <a:off x="1377538" y="2909454"/>
            <a:ext cx="1258783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Calculate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2850086" y="2909454"/>
            <a:ext cx="8336469" cy="3336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AI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049174" y="5320093"/>
            <a:ext cx="7763955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 smtClean="0">
                <a:solidFill>
                  <a:prstClr val="white"/>
                </a:solidFill>
              </a:rPr>
              <a:t>결과값 출력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49174" y="4393819"/>
            <a:ext cx="7781122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훈련 및 예측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049174" y="3467546"/>
            <a:ext cx="7798289" cy="7600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을 받아서 가공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26275" y="1769423"/>
            <a:ext cx="105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</a:rPr>
              <a:t>년간 주가 연동현황을 훈련하여 현재 연동현황을 예측하는 모듈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Calculate</a:t>
            </a:r>
            <a:r>
              <a:rPr lang="ko-KR" altLang="en-US" dirty="0" smtClean="0">
                <a:solidFill>
                  <a:schemeClr val="bg1"/>
                </a:solidFill>
              </a:rPr>
              <a:t>의 기능을 추가하기 위한 서브모듈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에서 수집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, 1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차 가공된 </a:t>
            </a:r>
            <a:r>
              <a:rPr lang="en-US" altLang="ko-KR" dirty="0" err="1" smtClean="0">
                <a:solidFill>
                  <a:schemeClr val="bg1"/>
                </a:solidFill>
                <a:sym typeface="Wingdings" pitchFamily="2" charset="2"/>
              </a:rPr>
              <a:t>df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를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calculate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로부터 전달받아서 훈련용 데이터로 </a:t>
            </a:r>
            <a:r>
              <a:rPr lang="ko-KR" altLang="en-US" dirty="0" err="1" smtClean="0">
                <a:solidFill>
                  <a:schemeClr val="bg1"/>
                </a:solidFill>
                <a:sym typeface="Wingdings" pitchFamily="2" charset="2"/>
              </a:rPr>
              <a:t>재가공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훈련 및 주가 전파 여부 예측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(decision tree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구현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301240" y="3859477"/>
            <a:ext cx="762594" cy="3863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 flipV="1">
            <a:off x="2324100" y="5688278"/>
            <a:ext cx="692232" cy="6532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아래쪽 화살표 20"/>
          <p:cNvSpPr/>
          <p:nvPr/>
        </p:nvSpPr>
        <p:spPr>
          <a:xfrm>
            <a:off x="6887668" y="4227605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6887668" y="5153879"/>
            <a:ext cx="261257" cy="154379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8458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#Python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모듈</a:t>
            </a:r>
            <a:r>
              <a:rPr lang="en-US" altLang="ko-KR" sz="2800" b="1" dirty="0" smtClean="0"/>
              <a:t>(AI </a:t>
            </a:r>
            <a:r>
              <a:rPr lang="ko-KR" altLang="en-US" sz="2800" b="1" dirty="0" smtClean="0"/>
              <a:t>모듈 </a:t>
            </a:r>
            <a:r>
              <a:rPr lang="en-US" altLang="ko-KR" sz="2800" b="1" dirty="0" smtClean="0"/>
              <a:t>- </a:t>
            </a:r>
            <a:r>
              <a:rPr lang="ko-KR" altLang="en-US" sz="2800" b="1" dirty="0" err="1" smtClean="0"/>
              <a:t>시계열</a:t>
            </a: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분석 알고리즘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6276" y="1769423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지난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60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일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(3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달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의 데이터를 기반으로 현재 연동여부 훈련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 60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일간의 데이터를 기반으로 현재 연동여부 예측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488" y="2693610"/>
          <a:ext cx="88537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기업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915888" y="2693610"/>
          <a:ext cx="88537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기업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830289" y="2693610"/>
          <a:ext cx="88537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오른쪽 중괄호 30"/>
          <p:cNvSpPr/>
          <p:nvPr/>
        </p:nvSpPr>
        <p:spPr>
          <a:xfrm>
            <a:off x="3744689" y="3062515"/>
            <a:ext cx="162293" cy="1651990"/>
          </a:xfrm>
          <a:prstGeom prst="rightBrac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904346" y="3677404"/>
            <a:ext cx="812800" cy="391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 flipH="1">
            <a:off x="3817264" y="4913758"/>
            <a:ext cx="406400" cy="31931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25251" y="4631389"/>
            <a:ext cx="1132123" cy="866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마지막</a:t>
            </a:r>
            <a:r>
              <a:rPr lang="ko-KR" altLang="en-US" dirty="0" err="1" smtClean="0"/>
              <a:t>날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연동여부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훈련</a:t>
            </a:r>
            <a:endParaRPr lang="ko-KR" altLang="en-US" dirty="0"/>
          </a:p>
        </p:txBody>
      </p:sp>
      <p:sp>
        <p:nvSpPr>
          <p:cNvPr id="56" name="오른쪽 중괄호 55"/>
          <p:cNvSpPr/>
          <p:nvPr/>
        </p:nvSpPr>
        <p:spPr>
          <a:xfrm>
            <a:off x="5442865" y="3614047"/>
            <a:ext cx="197914" cy="1516094"/>
          </a:xfrm>
          <a:prstGeom prst="rightBrac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602522" y="4181436"/>
            <a:ext cx="812800" cy="391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58" name="오른쪽 화살표 57"/>
          <p:cNvSpPr/>
          <p:nvPr/>
        </p:nvSpPr>
        <p:spPr>
          <a:xfrm flipH="1">
            <a:off x="5515440" y="5299040"/>
            <a:ext cx="406400" cy="31931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023427" y="4975777"/>
            <a:ext cx="1132123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마지막날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연동여부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훈련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41590" y="1769423"/>
            <a:ext cx="372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연동 여부 판단 결과를 기반으로 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투자전략 수립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1030" name="Picture 6" descr="http://127.0.0.1:8080/img/plots/1152_1011_20201005_20210104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6518" y="2946400"/>
            <a:ext cx="1977600" cy="1483200"/>
          </a:xfrm>
          <a:prstGeom prst="rect">
            <a:avLst/>
          </a:prstGeom>
          <a:noFill/>
        </p:spPr>
      </p:pic>
      <p:pic>
        <p:nvPicPr>
          <p:cNvPr id="1032" name="Picture 8" descr="http://127.0.0.1:8080/img/plots/1152_1011_20201005_20210104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9425" y="2946400"/>
            <a:ext cx="1977600" cy="1483200"/>
          </a:xfrm>
          <a:prstGeom prst="rect">
            <a:avLst/>
          </a:prstGeom>
          <a:noFill/>
        </p:spPr>
      </p:pic>
      <p:sp>
        <p:nvSpPr>
          <p:cNvPr id="62" name="직사각형 61"/>
          <p:cNvSpPr/>
          <p:nvPr/>
        </p:nvSpPr>
        <p:spPr>
          <a:xfrm>
            <a:off x="7835900" y="2514600"/>
            <a:ext cx="3136900" cy="40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파란색이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 선행</a:t>
            </a:r>
            <a:r>
              <a:rPr lang="en-US" altLang="ko-KR" dirty="0" smtClean="0"/>
              <a:t>(AI</a:t>
            </a:r>
            <a:r>
              <a:rPr lang="ko-KR" altLang="en-US" dirty="0" smtClean="0"/>
              <a:t>예측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7302500" y="4533900"/>
            <a:ext cx="4064000" cy="186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파란 그래프의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주전 주가와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주 전부터 현재까지의 주가의 </a:t>
            </a:r>
            <a:endParaRPr lang="en-US" altLang="ko-KR" dirty="0" smtClean="0"/>
          </a:p>
          <a:p>
            <a:r>
              <a:rPr lang="ko-KR" altLang="en-US" dirty="0" smtClean="0"/>
              <a:t>극대 </a:t>
            </a:r>
            <a:r>
              <a:rPr lang="ko-KR" altLang="en-US" dirty="0" err="1" smtClean="0"/>
              <a:t>극소값을</a:t>
            </a:r>
            <a:r>
              <a:rPr lang="ko-KR" altLang="en-US" dirty="0" smtClean="0"/>
              <a:t> 비교</a:t>
            </a:r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노란색 그래프의 미래 예측</a:t>
            </a:r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/>
              <a:t>노란색 그래프의 </a:t>
            </a:r>
            <a:endParaRPr lang="en-US" altLang="ko-KR" dirty="0" smtClean="0"/>
          </a:p>
          <a:p>
            <a:r>
              <a:rPr lang="ko-KR" altLang="en-US" dirty="0" smtClean="0"/>
              <a:t>미래 매매 타이밍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33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(JAVA)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로그인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1655" r="1562" b="2124"/>
          <a:stretch>
            <a:fillRect/>
          </a:stretch>
        </p:blipFill>
        <p:spPr bwMode="auto">
          <a:xfrm>
            <a:off x="950030" y="3388036"/>
            <a:ext cx="3503217" cy="275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0369" y="3405078"/>
            <a:ext cx="3827362" cy="273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 r="74267"/>
          <a:stretch>
            <a:fillRect/>
          </a:stretch>
        </p:blipFill>
        <p:spPr bwMode="auto">
          <a:xfrm>
            <a:off x="8492159" y="3395028"/>
            <a:ext cx="300391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26275" y="1769423"/>
            <a:ext cx="1058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회원 가입 및 로그인</a:t>
            </a:r>
            <a:r>
              <a:rPr lang="en-US" altLang="ko-KR" dirty="0" smtClean="0">
                <a:sym typeface="Wingdings" pitchFamily="2" charset="2"/>
              </a:rPr>
              <a:t>, email</a:t>
            </a:r>
            <a:r>
              <a:rPr lang="ko-KR" altLang="en-US" dirty="0" smtClean="0">
                <a:sym typeface="Wingdings" pitchFamily="2" charset="2"/>
              </a:rPr>
              <a:t>로 </a:t>
            </a:r>
            <a:r>
              <a:rPr lang="en-US" altLang="ko-KR" dirty="0" smtClean="0">
                <a:sym typeface="Wingdings" pitchFamily="2" charset="2"/>
              </a:rPr>
              <a:t>id / pw </a:t>
            </a:r>
            <a:r>
              <a:rPr lang="ko-KR" altLang="en-US" dirty="0" smtClean="0">
                <a:sym typeface="Wingdings" pitchFamily="2" charset="2"/>
              </a:rPr>
              <a:t>찾기 기능 구현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697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(JAVA)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기업추가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880" t="2795" r="621"/>
          <a:stretch>
            <a:fillRect/>
          </a:stretch>
        </p:blipFill>
        <p:spPr bwMode="auto">
          <a:xfrm>
            <a:off x="1021281" y="3280660"/>
            <a:ext cx="4738251" cy="30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26275" y="1769423"/>
            <a:ext cx="509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범주를 좁혀가며 종목코드 선정 기능 구현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(AJAX </a:t>
            </a:r>
            <a:r>
              <a:rPr lang="ko-KR" altLang="en-US" dirty="0" smtClean="0">
                <a:sym typeface="Wingdings" pitchFamily="2" charset="2"/>
              </a:rPr>
              <a:t>사용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7069" y="2505698"/>
            <a:ext cx="4036848" cy="378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089564" y="1769423"/>
            <a:ext cx="509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Typing</a:t>
            </a:r>
            <a:r>
              <a:rPr lang="ko-KR" altLang="en-US" dirty="0" smtClean="0">
                <a:sym typeface="Wingdings" pitchFamily="2" charset="2"/>
              </a:rPr>
              <a:t>으로 종목코드 선정 기능 구현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(AJAX </a:t>
            </a:r>
            <a:r>
              <a:rPr lang="ko-KR" altLang="en-US" dirty="0" smtClean="0">
                <a:sym typeface="Wingdings" pitchFamily="2" charset="2"/>
              </a:rPr>
              <a:t>사용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6397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(JAVA)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기간 분석</a:t>
            </a:r>
            <a:r>
              <a:rPr lang="en-US" altLang="ko-KR" sz="2800" b="1" dirty="0" smtClean="0"/>
              <a:t>)1/2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509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기업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개 및 기간 선정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한 기업의 데이터를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주씩 옮겨가며 비교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171" y="2386562"/>
            <a:ext cx="10091387" cy="401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오른쪽 화살표 13"/>
          <p:cNvSpPr/>
          <p:nvPr/>
        </p:nvSpPr>
        <p:spPr>
          <a:xfrm>
            <a:off x="5640778" y="1923804"/>
            <a:ext cx="593766" cy="2375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05798" y="1769423"/>
            <a:ext cx="50945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5</a:t>
            </a:r>
            <a:r>
              <a:rPr lang="ko-KR" altLang="en-US" dirty="0" smtClean="0">
                <a:sym typeface="Wingdings" pitchFamily="2" charset="2"/>
              </a:rPr>
              <a:t>개의 </a:t>
            </a:r>
            <a:r>
              <a:rPr lang="en-US" altLang="ko-KR" dirty="0" smtClean="0">
                <a:sym typeface="Wingdings" pitchFamily="2" charset="2"/>
              </a:rPr>
              <a:t>data </a:t>
            </a:r>
            <a:r>
              <a:rPr lang="ko-KR" altLang="en-US" dirty="0" smtClean="0">
                <a:sym typeface="Wingdings" pitchFamily="2" charset="2"/>
              </a:rPr>
              <a:t>비교 결과 그래프 출력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(python</a:t>
            </a:r>
            <a:r>
              <a:rPr lang="ko-KR" altLang="en-US" sz="1600" dirty="0" smtClean="0">
                <a:sym typeface="Wingdings" pitchFamily="2" charset="2"/>
              </a:rPr>
              <a:t>이 </a:t>
            </a:r>
            <a:r>
              <a:rPr lang="ko-KR" altLang="en-US" sz="1600" dirty="0" smtClean="0">
                <a:sym typeface="Wingdings" pitchFamily="2" charset="2"/>
              </a:rPr>
              <a:t>생성한 그래프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6397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(JAVA)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기간 분석</a:t>
            </a:r>
            <a:r>
              <a:rPr lang="en-US" altLang="ko-KR" sz="2800" b="1" dirty="0" smtClean="0"/>
              <a:t>)2/2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0789" y="1769423"/>
            <a:ext cx="509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기업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개 및 기간 선정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한 기업의 데이터를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주씩 옮겨가며 비교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655292" y="1923804"/>
            <a:ext cx="593766" cy="2375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20312" y="1769423"/>
            <a:ext cx="50945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5</a:t>
            </a:r>
            <a:r>
              <a:rPr lang="ko-KR" altLang="en-US" dirty="0" smtClean="0">
                <a:sym typeface="Wingdings" pitchFamily="2" charset="2"/>
              </a:rPr>
              <a:t>개의 </a:t>
            </a:r>
            <a:r>
              <a:rPr lang="en-US" altLang="ko-KR" dirty="0" smtClean="0">
                <a:sym typeface="Wingdings" pitchFamily="2" charset="2"/>
              </a:rPr>
              <a:t>data </a:t>
            </a:r>
            <a:r>
              <a:rPr lang="ko-KR" altLang="en-US" dirty="0" smtClean="0">
                <a:sym typeface="Wingdings" pitchFamily="2" charset="2"/>
              </a:rPr>
              <a:t>비교 결과 그래프 출력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(python</a:t>
            </a:r>
            <a:r>
              <a:rPr lang="ko-KR" altLang="en-US" sz="1600" dirty="0" smtClean="0">
                <a:sym typeface="Wingdings" pitchFamily="2" charset="2"/>
              </a:rPr>
              <a:t>이 </a:t>
            </a:r>
            <a:r>
              <a:rPr lang="ko-KR" altLang="en-US" sz="1600" dirty="0" smtClean="0">
                <a:sym typeface="Wingdings" pitchFamily="2" charset="2"/>
              </a:rPr>
              <a:t>생성한 </a:t>
            </a:r>
            <a:r>
              <a:rPr lang="en-US" altLang="ko-KR" sz="1600" dirty="0" err="1" smtClean="0">
                <a:sym typeface="Wingdings" pitchFamily="2" charset="2"/>
              </a:rPr>
              <a:t>corelation</a:t>
            </a:r>
            <a:r>
              <a:rPr lang="ko-KR" altLang="en-US" sz="1600" dirty="0" smtClean="0">
                <a:sym typeface="Wingdings" pitchFamily="2" charset="2"/>
              </a:rPr>
              <a:t>을</a:t>
            </a:r>
            <a:r>
              <a:rPr lang="en-US" altLang="ko-KR" sz="1600" dirty="0" smtClean="0">
                <a:sym typeface="Wingdings" pitchFamily="2" charset="2"/>
              </a:rPr>
              <a:t> </a:t>
            </a:r>
            <a:r>
              <a:rPr lang="en-US" altLang="ko-KR" sz="1600" dirty="0" err="1" smtClean="0">
                <a:sym typeface="Wingdings" pitchFamily="2" charset="2"/>
              </a:rPr>
              <a:t>javascript</a:t>
            </a:r>
            <a:r>
              <a:rPr lang="ko-KR" altLang="en-US" sz="1600" dirty="0" smtClean="0">
                <a:sym typeface="Wingdings" pitchFamily="2" charset="2"/>
              </a:rPr>
              <a:t>로 출력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629" y="2490423"/>
            <a:ext cx="10029371" cy="386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(JAVA)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분기 분석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7897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기업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개 선정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분기</a:t>
            </a:r>
            <a:r>
              <a:rPr lang="en-US" altLang="ko-KR" dirty="0" smtClean="0">
                <a:sym typeface="Wingdings" pitchFamily="2" charset="2"/>
              </a:rPr>
              <a:t>(1/4</a:t>
            </a:r>
            <a:r>
              <a:rPr lang="ko-KR" altLang="en-US" dirty="0" smtClean="0">
                <a:sym typeface="Wingdings" pitchFamily="2" charset="2"/>
              </a:rPr>
              <a:t>년</a:t>
            </a:r>
            <a:r>
              <a:rPr lang="en-US" altLang="ko-KR" smtClean="0">
                <a:sym typeface="Wingdings" pitchFamily="2" charset="2"/>
              </a:rPr>
              <a:t>)</a:t>
            </a:r>
            <a:r>
              <a:rPr lang="ko-KR" altLang="en-US" smtClean="0">
                <a:sym typeface="Wingdings" pitchFamily="2" charset="2"/>
              </a:rPr>
              <a:t>별로 </a:t>
            </a:r>
            <a:r>
              <a:rPr lang="ko-KR" altLang="en-US" dirty="0" smtClean="0">
                <a:sym typeface="Wingdings" pitchFamily="2" charset="2"/>
              </a:rPr>
              <a:t>한 기업의 데이터를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주씩 옮겨가며 비교 결과 제공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(</a:t>
            </a:r>
            <a:r>
              <a:rPr lang="ko-KR" altLang="en-US" sz="1600" dirty="0" smtClean="0">
                <a:sym typeface="Wingdings" pitchFamily="2" charset="2"/>
              </a:rPr>
              <a:t>분기별 데이터</a:t>
            </a:r>
            <a:r>
              <a:rPr lang="en-US" altLang="ko-KR" sz="1600" dirty="0" smtClean="0">
                <a:sym typeface="Wingdings" pitchFamily="2" charset="2"/>
              </a:rPr>
              <a:t>, </a:t>
            </a:r>
            <a:r>
              <a:rPr lang="ko-KR" altLang="en-US" sz="1600" dirty="0" smtClean="0">
                <a:sym typeface="Wingdings" pitchFamily="2" charset="2"/>
              </a:rPr>
              <a:t>기간 분석 페이지로 이동 링크</a:t>
            </a:r>
            <a:r>
              <a:rPr lang="en-US" altLang="ko-KR" sz="1600" dirty="0" smtClean="0">
                <a:sym typeface="Wingdings" pitchFamily="2" charset="2"/>
              </a:rPr>
              <a:t>, </a:t>
            </a:r>
            <a:r>
              <a:rPr lang="ko-KR" altLang="en-US" sz="1600" dirty="0" smtClean="0">
                <a:sym typeface="Wingdings" pitchFamily="2" charset="2"/>
              </a:rPr>
              <a:t>현재 </a:t>
            </a:r>
            <a:r>
              <a:rPr lang="ko-KR" altLang="en-US" sz="1600" dirty="0" err="1" smtClean="0">
                <a:sym typeface="Wingdings" pitchFamily="2" charset="2"/>
              </a:rPr>
              <a:t>연동중인지</a:t>
            </a:r>
            <a:r>
              <a:rPr lang="ko-KR" altLang="en-US" sz="1600" dirty="0" smtClean="0">
                <a:sym typeface="Wingdings" pitchFamily="2" charset="2"/>
              </a:rPr>
              <a:t> 분석 링크 추가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l="25113" r="6748" b="20874"/>
          <a:stretch>
            <a:fillRect/>
          </a:stretch>
        </p:blipFill>
        <p:spPr bwMode="auto">
          <a:xfrm>
            <a:off x="1009452" y="2806471"/>
            <a:ext cx="4916385" cy="351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9276" y="4668733"/>
            <a:ext cx="5337159" cy="16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143502" y="3285498"/>
            <a:ext cx="5235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AI </a:t>
            </a:r>
            <a:r>
              <a:rPr lang="ko-KR" altLang="en-US" dirty="0" smtClean="0">
                <a:sym typeface="Wingdings" pitchFamily="2" charset="2"/>
              </a:rPr>
              <a:t>분석 결과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sz="1600" dirty="0" smtClean="0">
                <a:sym typeface="Wingdings" pitchFamily="2" charset="2"/>
              </a:rPr>
              <a:t>현재의 주가 전파관계 예측</a:t>
            </a:r>
            <a:endParaRPr lang="en-US" altLang="ko-KR" sz="16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sz="1600" dirty="0" smtClean="0">
                <a:sym typeface="Wingdings" pitchFamily="2" charset="2"/>
              </a:rPr>
              <a:t>기준주식의 동향을 근거로 매매시점 예측</a:t>
            </a:r>
            <a:endParaRPr lang="en-US" altLang="ko-KR" sz="16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sz="1600" dirty="0" smtClean="0">
                <a:sym typeface="Wingdings" pitchFamily="2" charset="2"/>
              </a:rPr>
              <a:t>예상 수익률 계산</a:t>
            </a:r>
            <a:r>
              <a:rPr lang="en-US" altLang="ko-KR" sz="1600" dirty="0" smtClean="0">
                <a:sym typeface="Wingdings" pitchFamily="2" charset="2"/>
              </a:rPr>
              <a:t>(20220101</a:t>
            </a:r>
            <a:r>
              <a:rPr lang="ko-KR" altLang="en-US" sz="1600" dirty="0" smtClean="0">
                <a:sym typeface="Wingdings" pitchFamily="2" charset="2"/>
              </a:rPr>
              <a:t>을 기준으로 해당 업무일 후 매매시 수익률 출력</a:t>
            </a:r>
            <a:endParaRPr lang="en-US" altLang="ko-KR" sz="1600" dirty="0" smtClean="0">
              <a:sym typeface="Wingdings" pitchFamily="2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46317" y="3123210"/>
            <a:ext cx="676893" cy="2968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3"/>
          </p:cNvCxnSpPr>
          <p:nvPr/>
        </p:nvCxnSpPr>
        <p:spPr>
          <a:xfrm>
            <a:off x="3123210" y="3271652"/>
            <a:ext cx="2897580" cy="314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xmlns="" id="{C5346DA8-52B4-21FD-61FC-4DD0231153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F0EBD9C-014A-FF8A-7404-3042953FA7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가로줄로 채워진 원">
            <a:extLst>
              <a:ext uri="{FF2B5EF4-FFF2-40B4-BE49-F238E27FC236}">
                <a16:creationId xmlns:a16="http://schemas.microsoft.com/office/drawing/2014/main" xmlns="" id="{D68F7B0B-6084-8493-31A5-A6844917EE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3315" y="1438508"/>
            <a:ext cx="2202381" cy="2202381"/>
          </a:xfrm>
          <a:prstGeom prst="rect">
            <a:avLst/>
          </a:prstGeom>
        </p:spPr>
      </p:pic>
      <p:pic>
        <p:nvPicPr>
          <p:cNvPr id="10" name="그래픽 9" descr="가로줄로 채워진 원">
            <a:extLst>
              <a:ext uri="{FF2B5EF4-FFF2-40B4-BE49-F238E27FC236}">
                <a16:creationId xmlns:a16="http://schemas.microsoft.com/office/drawing/2014/main" xmlns="" id="{9CB23F57-EF5C-CE7C-6250-FAD80738B3B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42596" y="3371915"/>
            <a:ext cx="2560534" cy="256053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9ED53580-39CF-B91E-F04C-82D4DB780E1B}"/>
              </a:ext>
            </a:extLst>
          </p:cNvPr>
          <p:cNvGrpSpPr/>
          <p:nvPr/>
        </p:nvGrpSpPr>
        <p:grpSpPr>
          <a:xfrm>
            <a:off x="2699573" y="2902231"/>
            <a:ext cx="2258952" cy="1053574"/>
            <a:chOff x="3803546" y="2667813"/>
            <a:chExt cx="2258952" cy="105357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891361BF-24AD-BD18-8407-3DD219FC341F}"/>
                </a:ext>
              </a:extLst>
            </p:cNvPr>
            <p:cNvSpPr txBox="1"/>
            <p:nvPr/>
          </p:nvSpPr>
          <p:spPr>
            <a:xfrm>
              <a:off x="3803546" y="3136612"/>
              <a:ext cx="22589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팀 원 소 개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763B768-27E0-8E24-0EBD-D6C0B8A35B2F}"/>
                </a:ext>
              </a:extLst>
            </p:cNvPr>
            <p:cNvSpPr txBox="1"/>
            <p:nvPr/>
          </p:nvSpPr>
          <p:spPr>
            <a:xfrm>
              <a:off x="3803546" y="2667813"/>
              <a:ext cx="830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1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6242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90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(JAVA)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차감 분석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8827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기업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개와 차감 기업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개 선정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주가는 국가 대세 흐름과 분야 흐름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각 기업의 이슈 흐름이 종합 반영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따라서 특정 주가에서 국가 대세 흐름을 배제하면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나머지 요소만 볼 수 있음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090" y="3004458"/>
            <a:ext cx="5381547" cy="339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1465933" y="2989732"/>
            <a:ext cx="3439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ym typeface="Wingdings" pitchFamily="2" charset="2"/>
              </a:rPr>
              <a:t>예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기업선택 </a:t>
            </a:r>
            <a:r>
              <a:rPr lang="en-US" altLang="ko-KR" dirty="0" smtClean="0">
                <a:sym typeface="Wingdings" pitchFamily="2" charset="2"/>
              </a:rPr>
              <a:t>1: </a:t>
            </a:r>
            <a:r>
              <a:rPr lang="ko-KR" altLang="en-US" dirty="0" smtClean="0">
                <a:sym typeface="Wingdings" pitchFamily="2" charset="2"/>
              </a:rPr>
              <a:t>철강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금속 기업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기업선택 </a:t>
            </a:r>
            <a:r>
              <a:rPr lang="en-US" altLang="ko-KR" dirty="0" smtClean="0">
                <a:sym typeface="Wingdings" pitchFamily="2" charset="2"/>
              </a:rPr>
              <a:t>2: </a:t>
            </a:r>
            <a:r>
              <a:rPr lang="ko-KR" altLang="en-US" dirty="0" smtClean="0">
                <a:sym typeface="Wingdings" pitchFamily="2" charset="2"/>
              </a:rPr>
              <a:t>중공업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차감 선택  </a:t>
            </a:r>
            <a:r>
              <a:rPr lang="en-US" altLang="ko-KR" dirty="0" smtClean="0">
                <a:sym typeface="Wingdings" pitchFamily="2" charset="2"/>
              </a:rPr>
              <a:t>:KOSPI </a:t>
            </a:r>
            <a:r>
              <a:rPr lang="ko-KR" altLang="en-US" dirty="0" smtClean="0">
                <a:sym typeface="Wingdings" pitchFamily="2" charset="2"/>
              </a:rPr>
              <a:t>전체</a:t>
            </a:r>
            <a:r>
              <a:rPr lang="en-US" altLang="ko-KR" dirty="0" smtClean="0">
                <a:sym typeface="Wingdings" pitchFamily="2" charset="2"/>
              </a:rPr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6668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(JAVA)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차감 분석의 예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7897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기업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개와 차감 기업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개 선정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철강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금속 기업과 중공업에서 대세 흐름</a:t>
            </a:r>
            <a:r>
              <a:rPr lang="en-US" altLang="ko-KR" dirty="0" smtClean="0">
                <a:sym typeface="Wingdings" pitchFamily="2" charset="2"/>
              </a:rPr>
              <a:t>(KOSPI </a:t>
            </a:r>
            <a:r>
              <a:rPr lang="ko-KR" altLang="en-US" dirty="0" smtClean="0">
                <a:sym typeface="Wingdings" pitchFamily="2" charset="2"/>
              </a:rPr>
              <a:t>전체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을 제외한 연관 분석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각 그래프를 특정 범위에서 정규화 후 차들을 비교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0130" y="2671949"/>
            <a:ext cx="9956800" cy="369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753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(JAVA)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차감 분석의 예</a:t>
            </a:r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대비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789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차감 </a:t>
            </a:r>
            <a:r>
              <a:rPr lang="ko-KR" altLang="en-US" dirty="0" err="1" smtClean="0">
                <a:sym typeface="Wingdings" pitchFamily="2" charset="2"/>
              </a:rPr>
              <a:t>분석시</a:t>
            </a:r>
            <a:r>
              <a:rPr lang="ko-KR" altLang="en-US" dirty="0" smtClean="0">
                <a:sym typeface="Wingdings" pitchFamily="2" charset="2"/>
              </a:rPr>
              <a:t> 일반적으로 더 날카로운 그래프 도출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7170" name="Picture 2" descr="http://127.0.0.1:8080/img/plots/1011_1152_20210930_20211230_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512" y="2844800"/>
            <a:ext cx="4699605" cy="3524704"/>
          </a:xfrm>
          <a:prstGeom prst="rect">
            <a:avLst/>
          </a:prstGeom>
          <a:noFill/>
        </p:spPr>
      </p:pic>
      <p:pic>
        <p:nvPicPr>
          <p:cNvPr id="7172" name="Picture 4" descr="http://127.0.0.1:8080/img/plots/1011_1152_20210930_20211230_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0561" y="2844800"/>
            <a:ext cx="4699604" cy="3524703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2002976" y="2322286"/>
            <a:ext cx="2627086" cy="40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일반분석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92576" y="2322286"/>
            <a:ext cx="2627086" cy="40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KOSPI </a:t>
            </a:r>
            <a:r>
              <a:rPr lang="ko-KR" altLang="en-US" dirty="0" smtClean="0"/>
              <a:t>차감분석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5979886" y="4107543"/>
            <a:ext cx="391885" cy="9434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697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(JAVA)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히스토리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789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서비스에 따른 </a:t>
            </a:r>
            <a:r>
              <a:rPr lang="ko-KR" altLang="en-US" dirty="0" err="1" smtClean="0">
                <a:sym typeface="Wingdings" pitchFamily="2" charset="2"/>
              </a:rPr>
              <a:t>파라미터가</a:t>
            </a:r>
            <a:r>
              <a:rPr lang="ko-KR" altLang="en-US" dirty="0" smtClean="0">
                <a:sym typeface="Wingdings" pitchFamily="2" charset="2"/>
              </a:rPr>
              <a:t> 다르므로 </a:t>
            </a:r>
            <a:r>
              <a:rPr lang="ko-KR" altLang="en-US" dirty="0" err="1" smtClean="0">
                <a:sym typeface="Wingdings" pitchFamily="2" charset="2"/>
              </a:rPr>
              <a:t>히스토리를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smtClean="0">
                <a:sym typeface="Wingdings" pitchFamily="2" charset="2"/>
              </a:rPr>
              <a:t>서비스 별로 </a:t>
            </a:r>
            <a:r>
              <a:rPr lang="ko-KR" altLang="en-US" dirty="0" smtClean="0">
                <a:sym typeface="Wingdings" pitchFamily="2" charset="2"/>
              </a:rPr>
              <a:t>관리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5029" y="2278744"/>
            <a:ext cx="2340000" cy="2569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기간분석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35018" y="2278744"/>
            <a:ext cx="2340000" cy="2569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분기분석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25007" y="2278744"/>
            <a:ext cx="2340000" cy="2569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차감기간분석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4997" y="2278744"/>
            <a:ext cx="2340000" cy="2569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차감분기분석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1143" y="2960915"/>
            <a:ext cx="2191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날짜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날짜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report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8229" y="2960915"/>
            <a:ext cx="219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report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1429" y="2960914"/>
            <a:ext cx="2191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차감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날짜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날짜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report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58515" y="2960914"/>
            <a:ext cx="219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기업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차감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report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30514" y="5225143"/>
            <a:ext cx="10392229" cy="1092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저장 내용을 재현하는 기능 포함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히스토리</a:t>
            </a:r>
            <a:r>
              <a:rPr lang="ko-KR" altLang="en-US" dirty="0" smtClean="0"/>
              <a:t> 삭제 기능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각 서비스마다 </a:t>
            </a:r>
            <a:r>
              <a:rPr lang="en-US" altLang="ko-KR" dirty="0" smtClean="0"/>
              <a:t>report</a:t>
            </a:r>
            <a:r>
              <a:rPr lang="ko-KR" altLang="en-US" dirty="0" smtClean="0"/>
              <a:t>를 작성하여 목록에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주요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로직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및 최종구현 모델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Logic and Final Implementation Model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427323" y="1040207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</a:t>
            </a:r>
            <a:r>
              <a:rPr lang="ko-KR" altLang="en-US" sz="3600" b="1" dirty="0" smtClean="0"/>
              <a:t>플랫폼</a:t>
            </a:r>
            <a:r>
              <a:rPr lang="en-US" altLang="ko-KR" sz="2800" b="1" dirty="0" smtClean="0"/>
              <a:t>(JAVA) </a:t>
            </a:r>
            <a:r>
              <a:rPr lang="ko-KR" altLang="en-US" sz="3600" b="1" dirty="0" smtClean="0"/>
              <a:t>기능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파일 문제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19397" y="1686296"/>
            <a:ext cx="10794671" cy="48213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6275" y="1769423"/>
            <a:ext cx="466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python</a:t>
            </a:r>
            <a:r>
              <a:rPr lang="ko-KR" altLang="en-US" dirty="0" smtClean="0">
                <a:sym typeface="Wingdings" pitchFamily="2" charset="2"/>
              </a:rPr>
              <a:t>에서 </a:t>
            </a:r>
            <a:r>
              <a:rPr lang="ko-KR" altLang="en-US" dirty="0" smtClean="0">
                <a:sym typeface="Wingdings" pitchFamily="2" charset="2"/>
              </a:rPr>
              <a:t>생성한 그림파일의 사용 문제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그림파일은 </a:t>
            </a:r>
            <a:r>
              <a:rPr lang="en-US" altLang="ko-KR" dirty="0" smtClean="0">
                <a:sym typeface="Wingdings" pitchFamily="2" charset="2"/>
              </a:rPr>
              <a:t>static</a:t>
            </a:r>
            <a:r>
              <a:rPr lang="ko-KR" altLang="en-US" dirty="0" smtClean="0">
                <a:sym typeface="Wingdings" pitchFamily="2" charset="2"/>
              </a:rPr>
              <a:t>에 들어가므로 갱신 안됨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dirty="0" err="1" smtClean="0">
                <a:sym typeface="Wingdings" pitchFamily="2" charset="2"/>
              </a:rPr>
              <a:t>Resourcehandler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사용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외부 폴더 </a:t>
            </a:r>
            <a:r>
              <a:rPr lang="ko-KR" altLang="en-US" dirty="0" err="1" smtClean="0">
                <a:sym typeface="Wingdings" pitchFamily="2" charset="2"/>
              </a:rPr>
              <a:t>저장시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resource </a:t>
            </a:r>
            <a:r>
              <a:rPr lang="ko-KR" altLang="en-US" dirty="0" smtClean="0">
                <a:sym typeface="Wingdings" pitchFamily="2" charset="2"/>
              </a:rPr>
              <a:t>갱신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827" y="4472900"/>
            <a:ext cx="4991781" cy="14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354615" y="1769423"/>
            <a:ext cx="540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python</a:t>
            </a:r>
            <a:r>
              <a:rPr lang="ko-KR" altLang="en-US" dirty="0" smtClean="0">
                <a:sym typeface="Wingdings" pitchFamily="2" charset="2"/>
              </a:rPr>
              <a:t>은 </a:t>
            </a:r>
            <a:r>
              <a:rPr lang="ko-KR" altLang="en-US" dirty="0" smtClean="0">
                <a:sym typeface="Wingdings" pitchFamily="2" charset="2"/>
              </a:rPr>
              <a:t>그림을 생성만 하므로 삭제 기능 필요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 Scheduler</a:t>
            </a:r>
            <a:r>
              <a:rPr lang="ko-KR" altLang="en-US" dirty="0" smtClean="0">
                <a:sym typeface="Wingdings" pitchFamily="2" charset="2"/>
              </a:rPr>
              <a:t>로 매주 삭제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7702" y="3724271"/>
            <a:ext cx="4782356" cy="63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628" y="4600571"/>
            <a:ext cx="4753430" cy="136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:a16="http://schemas.microsoft.com/office/drawing/2014/main" xmlns="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:a16="http://schemas.microsoft.com/office/drawing/2014/main" xmlns="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:a16="http://schemas.microsoft.com/office/drawing/2014/main" xmlns="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2" name="그룹 5">
            <a:extLst>
              <a:ext uri="{FF2B5EF4-FFF2-40B4-BE49-F238E27FC236}">
                <a16:creationId xmlns:a16="http://schemas.microsoft.com/office/drawing/2014/main" xmlns="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1149674" cy="1053574"/>
            <a:chOff x="3803546" y="2667813"/>
            <a:chExt cx="1149674" cy="10535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1149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후기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7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8188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후기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277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Project Review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4B7D72F-2488-40F3-CB0C-80305622BE6A}"/>
              </a:ext>
            </a:extLst>
          </p:cNvPr>
          <p:cNvSpPr/>
          <p:nvPr/>
        </p:nvSpPr>
        <p:spPr>
          <a:xfrm>
            <a:off x="1911462" y="910309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F5A1839-13C0-815A-EE01-16E951C9396A}"/>
              </a:ext>
            </a:extLst>
          </p:cNvPr>
          <p:cNvSpPr/>
          <p:nvPr/>
        </p:nvSpPr>
        <p:spPr>
          <a:xfrm>
            <a:off x="6749190" y="910309"/>
            <a:ext cx="3493756" cy="27006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C560A3-2EEB-7FBA-827F-3E624B5685CC}"/>
              </a:ext>
            </a:extLst>
          </p:cNvPr>
          <p:cNvSpPr txBox="1"/>
          <p:nvPr/>
        </p:nvSpPr>
        <p:spPr>
          <a:xfrm>
            <a:off x="2780440" y="3659915"/>
            <a:ext cx="150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장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홍창훈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AFD2AB-5619-4F5B-BE44-7081AE0D2708}"/>
              </a:ext>
            </a:extLst>
          </p:cNvPr>
          <p:cNvSpPr txBox="1"/>
          <p:nvPr/>
        </p:nvSpPr>
        <p:spPr>
          <a:xfrm>
            <a:off x="7618168" y="365991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원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심광섭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7C047BD7-1962-836B-5696-93E43234D27C}"/>
              </a:ext>
            </a:extLst>
          </p:cNvPr>
          <p:cNvCxnSpPr>
            <a:cxnSpLocks/>
          </p:cNvCxnSpPr>
          <p:nvPr/>
        </p:nvCxnSpPr>
        <p:spPr>
          <a:xfrm>
            <a:off x="2614493" y="404969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24BA38A-C117-43A7-DE50-AE80B218C030}"/>
              </a:ext>
            </a:extLst>
          </p:cNvPr>
          <p:cNvCxnSpPr>
            <a:cxnSpLocks/>
          </p:cNvCxnSpPr>
          <p:nvPr/>
        </p:nvCxnSpPr>
        <p:spPr>
          <a:xfrm>
            <a:off x="7452221" y="404969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9C560A3-2EEB-7FBA-827F-3E624B5685CC}"/>
              </a:ext>
            </a:extLst>
          </p:cNvPr>
          <p:cNvSpPr txBox="1"/>
          <p:nvPr/>
        </p:nvSpPr>
        <p:spPr>
          <a:xfrm>
            <a:off x="906620" y="4133724"/>
            <a:ext cx="4797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Microservice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나름대로 구현해보자는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목표를 달성하는 것이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목표였으나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개선을 거듭하여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나쁘지 않은 속도가 나오는 서비스를 구현하게 되어 기쁘다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통신과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멀티쓰레드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에대해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목표로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했던 것보다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깊이있게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이해할 수 있는 기회가 되었다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MVC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잘 만들어준 팀원에게 감사한다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9AFD2AB-5619-4F5B-BE44-7081AE0D2708}"/>
              </a:ext>
            </a:extLst>
          </p:cNvPr>
          <p:cNvSpPr txBox="1"/>
          <p:nvPr/>
        </p:nvSpPr>
        <p:spPr>
          <a:xfrm>
            <a:off x="6252694" y="4145447"/>
            <a:ext cx="4862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마지막 프로젝트를 실력이 좋은 팀장님을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만나 이해가 안됐던 부분들에 대해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알수있는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시간들이어서 만족스럽습니다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제어의 흐름을 좀더 이해한 것과 디버깅을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하는 법을 좀더 익숙해지고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라는 개념에 대해 좀더 이해가 됐습니다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미숙하지만 기능이 하나씩 구현되어 아주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재미있는 시간이었습니다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0597" y="1299085"/>
            <a:ext cx="16287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4002" y="1189609"/>
            <a:ext cx="18573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:a16="http://schemas.microsoft.com/office/drawing/2014/main" xmlns="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:a16="http://schemas.microsoft.com/office/drawing/2014/main" xmlns="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:a16="http://schemas.microsoft.com/office/drawing/2014/main" xmlns="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2" name="그룹 5">
            <a:extLst>
              <a:ext uri="{FF2B5EF4-FFF2-40B4-BE49-F238E27FC236}">
                <a16:creationId xmlns:a16="http://schemas.microsoft.com/office/drawing/2014/main" xmlns="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2935419" cy="1053574"/>
            <a:chOff x="3803546" y="2667813"/>
            <a:chExt cx="2935419" cy="10535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개선</a:t>
              </a:r>
              <a:r>
                <a:rPr lang="en-US" altLang="ko-KR" sz="32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및 보완점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730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8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8188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개선 및 보완점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97827" y="480433"/>
            <a:ext cx="598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Improvements and Enhancements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5AD6FB-A782-E6E4-7423-F18499326335}"/>
              </a:ext>
            </a:extLst>
          </p:cNvPr>
          <p:cNvSpPr>
            <a:spLocks/>
          </p:cNvSpPr>
          <p:nvPr/>
        </p:nvSpPr>
        <p:spPr>
          <a:xfrm flipH="1">
            <a:off x="6222677" y="1434920"/>
            <a:ext cx="5400000" cy="42177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15EFAD2-49F6-1456-F845-4818BCECFACA}"/>
              </a:ext>
            </a:extLst>
          </p:cNvPr>
          <p:cNvSpPr>
            <a:spLocks/>
          </p:cNvSpPr>
          <p:nvPr/>
        </p:nvSpPr>
        <p:spPr>
          <a:xfrm flipH="1">
            <a:off x="819407" y="1434920"/>
            <a:ext cx="5400000" cy="42177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02976" y="1562286"/>
            <a:ext cx="2627086" cy="40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92576" y="1562286"/>
            <a:ext cx="2627086" cy="40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9403" y="2125683"/>
            <a:ext cx="5023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히스토리에</a:t>
            </a:r>
            <a:r>
              <a:rPr lang="ko-KR" altLang="en-US" dirty="0" smtClean="0"/>
              <a:t> 실제 서비스이용 날짜가 있어야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생각함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상업용 서비스에 적용될 정도의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VIEW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만들고싶음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48302" y="2125683"/>
            <a:ext cx="5023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유사도 및 </a:t>
            </a:r>
            <a:r>
              <a:rPr lang="en-US" altLang="ko-KR" dirty="0" smtClean="0">
                <a:solidFill>
                  <a:schemeClr val="bg1"/>
                </a:solidFill>
              </a:rPr>
              <a:t>AI </a:t>
            </a:r>
            <a:r>
              <a:rPr lang="ko-KR" altLang="en-US" dirty="0" smtClean="0">
                <a:solidFill>
                  <a:schemeClr val="bg1"/>
                </a:solidFill>
              </a:rPr>
              <a:t>분석의 대상을 종가로 한정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거래량 등의 추가 분석 기능도 구현하고 싶음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AI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분석 미진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AI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분석 알고리즘에 대한 추가 공부 및 구현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통계 및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visualization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미흡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통계 및 시각화에 대한 추가 공부 및 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4968" y="5593278"/>
            <a:ext cx="10807438" cy="1092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부족기능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여러 기업에 대해 동시에 </a:t>
            </a:r>
            <a:r>
              <a:rPr lang="ko-KR" altLang="en-US" dirty="0" err="1" smtClean="0"/>
              <a:t>분기분석하는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유저를 기업으로 묶어서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교환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관리하는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4322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식물, 자기이(가) 표시된 사진&#10;&#10;자동 생성된 설명">
            <a:extLst>
              <a:ext uri="{FF2B5EF4-FFF2-40B4-BE49-F238E27FC236}">
                <a16:creationId xmlns:a16="http://schemas.microsoft.com/office/drawing/2014/main" xmlns="" id="{0C74A7D2-0815-B3F5-99D0-8D3B78C836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-21266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64E68E6-BBC6-E6ED-F214-C6F91429E8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1A852E-05D3-371A-5037-9449ADE93A11}"/>
              </a:ext>
            </a:extLst>
          </p:cNvPr>
          <p:cNvSpPr txBox="1"/>
          <p:nvPr/>
        </p:nvSpPr>
        <p:spPr>
          <a:xfrm>
            <a:off x="837319" y="3136612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감사합니다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16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팀 원 소 개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Introduction of team members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33804" y="17507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4B7D72F-2488-40F3-CB0C-80305622BE6A}"/>
              </a:ext>
            </a:extLst>
          </p:cNvPr>
          <p:cNvSpPr/>
          <p:nvPr/>
        </p:nvSpPr>
        <p:spPr>
          <a:xfrm>
            <a:off x="1911462" y="1468434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F5A1839-13C0-815A-EE01-16E951C9396A}"/>
              </a:ext>
            </a:extLst>
          </p:cNvPr>
          <p:cNvSpPr/>
          <p:nvPr/>
        </p:nvSpPr>
        <p:spPr>
          <a:xfrm>
            <a:off x="6749190" y="1468434"/>
            <a:ext cx="3493756" cy="27006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9C560A3-2EEB-7FBA-827F-3E624B5685CC}"/>
              </a:ext>
            </a:extLst>
          </p:cNvPr>
          <p:cNvSpPr txBox="1"/>
          <p:nvPr/>
        </p:nvSpPr>
        <p:spPr>
          <a:xfrm>
            <a:off x="2780440" y="4479290"/>
            <a:ext cx="150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장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홍창훈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9AFD2AB-5619-4F5B-BE44-7081AE0D2708}"/>
              </a:ext>
            </a:extLst>
          </p:cNvPr>
          <p:cNvSpPr txBox="1"/>
          <p:nvPr/>
        </p:nvSpPr>
        <p:spPr>
          <a:xfrm>
            <a:off x="7618168" y="447929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원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심광섭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7C047BD7-1962-836B-5696-93E43234D27C}"/>
              </a:ext>
            </a:extLst>
          </p:cNvPr>
          <p:cNvCxnSpPr>
            <a:cxnSpLocks/>
          </p:cNvCxnSpPr>
          <p:nvPr/>
        </p:nvCxnSpPr>
        <p:spPr>
          <a:xfrm>
            <a:off x="2687870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724BA38A-C117-43A7-DE50-AE80B218C030}"/>
              </a:ext>
            </a:extLst>
          </p:cNvPr>
          <p:cNvCxnSpPr>
            <a:cxnSpLocks/>
          </p:cNvCxnSpPr>
          <p:nvPr/>
        </p:nvCxnSpPr>
        <p:spPr>
          <a:xfrm>
            <a:off x="7594721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9C560A3-2EEB-7FBA-827F-3E624B5685CC}"/>
              </a:ext>
            </a:extLst>
          </p:cNvPr>
          <p:cNvSpPr txBox="1"/>
          <p:nvPr/>
        </p:nvSpPr>
        <p:spPr>
          <a:xfrm>
            <a:off x="2248495" y="5487474"/>
            <a:ext cx="2690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JAVA-Python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연결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모듈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모듈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총괄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9AFD2AB-5619-4F5B-BE44-7081AE0D2708}"/>
              </a:ext>
            </a:extLst>
          </p:cNvPr>
          <p:cNvSpPr txBox="1"/>
          <p:nvPr/>
        </p:nvSpPr>
        <p:spPr>
          <a:xfrm>
            <a:off x="7559096" y="5499197"/>
            <a:ext cx="196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및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MVC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0597" y="1857210"/>
            <a:ext cx="16287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4002" y="1747734"/>
            <a:ext cx="18573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646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오래된, 비, 일이(가) 표시된 사진&#10;&#10;자동 생성된 설명">
            <a:extLst>
              <a:ext uri="{FF2B5EF4-FFF2-40B4-BE49-F238E27FC236}">
                <a16:creationId xmlns:a16="http://schemas.microsoft.com/office/drawing/2014/main" xmlns="" id="{7DF18279-550F-9EA1-3EF9-11CCBF6C3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C6702EF-D857-B446-2E6B-F2DDC245C9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가로줄로 채워진 원">
            <a:extLst>
              <a:ext uri="{FF2B5EF4-FFF2-40B4-BE49-F238E27FC236}">
                <a16:creationId xmlns:a16="http://schemas.microsoft.com/office/drawing/2014/main" xmlns="" id="{11F67D44-0D5A-3620-F513-E16E548EEB2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3315" y="1438508"/>
            <a:ext cx="2202381" cy="2202381"/>
          </a:xfrm>
          <a:prstGeom prst="rect">
            <a:avLst/>
          </a:prstGeom>
        </p:spPr>
      </p:pic>
      <p:pic>
        <p:nvPicPr>
          <p:cNvPr id="9" name="그래픽 8" descr="가로줄로 채워진 원">
            <a:extLst>
              <a:ext uri="{FF2B5EF4-FFF2-40B4-BE49-F238E27FC236}">
                <a16:creationId xmlns:a16="http://schemas.microsoft.com/office/drawing/2014/main" xmlns="" id="{038AA26E-3124-F044-ECE6-F984F6313ED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42596" y="3371915"/>
            <a:ext cx="2560534" cy="256053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B8A28AF-E8AA-5BA7-2BEB-AE10C01D07AD}"/>
              </a:ext>
            </a:extLst>
          </p:cNvPr>
          <p:cNvGrpSpPr/>
          <p:nvPr/>
        </p:nvGrpSpPr>
        <p:grpSpPr>
          <a:xfrm>
            <a:off x="2699573" y="2902231"/>
            <a:ext cx="1149674" cy="1053574"/>
            <a:chOff x="3803546" y="2667813"/>
            <a:chExt cx="1149674" cy="10535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B310FAF-D79A-1E66-98CB-451B8ED76947}"/>
                </a:ext>
              </a:extLst>
            </p:cNvPr>
            <p:cNvSpPr txBox="1"/>
            <p:nvPr/>
          </p:nvSpPr>
          <p:spPr>
            <a:xfrm>
              <a:off x="3803546" y="3136612"/>
              <a:ext cx="1149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일 정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C48BB07-DBE7-2268-641A-96249AFE07C2}"/>
                </a:ext>
              </a:extLst>
            </p:cNvPr>
            <p:cNvSpPr txBox="1"/>
            <p:nvPr/>
          </p:nvSpPr>
          <p:spPr>
            <a:xfrm>
              <a:off x="3803546" y="2667813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2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8822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-72575" y="3643719"/>
            <a:ext cx="12204378" cy="0"/>
          </a:xfrm>
          <a:prstGeom prst="line">
            <a:avLst/>
          </a:prstGeom>
          <a:ln w="38100" cmpd="sng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F13D2F59-9EBE-6535-BCE9-EAB2FBA1CEC7}"/>
              </a:ext>
            </a:extLst>
          </p:cNvPr>
          <p:cNvSpPr/>
          <p:nvPr/>
        </p:nvSpPr>
        <p:spPr>
          <a:xfrm>
            <a:off x="75200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D33D74E-96FF-55B9-8103-ECD41905B459}"/>
              </a:ext>
            </a:extLst>
          </p:cNvPr>
          <p:cNvSpPr txBox="1"/>
          <p:nvPr/>
        </p:nvSpPr>
        <p:spPr>
          <a:xfrm>
            <a:off x="440154" y="4063399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03/27</a:t>
            </a:r>
          </a:p>
          <a:p>
            <a:pPr algn="ctr"/>
            <a:r>
              <a:rPr lang="en-US" altLang="ko-KR" b="1" dirty="0" smtClean="0"/>
              <a:t>~ 04/02</a:t>
            </a:r>
            <a:endParaRPr lang="ko-KR" altLang="en-US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A220C73-F301-03E7-8B86-AB2FAEC32F3A}"/>
              </a:ext>
            </a:extLst>
          </p:cNvPr>
          <p:cNvSpPr/>
          <p:nvPr/>
        </p:nvSpPr>
        <p:spPr>
          <a:xfrm>
            <a:off x="435302" y="1565993"/>
            <a:ext cx="1260000" cy="12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주제선정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및 기획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83A62E69-C0B6-DC47-2528-5974215C17E8}"/>
              </a:ext>
            </a:extLst>
          </p:cNvPr>
          <p:cNvSpPr/>
          <p:nvPr/>
        </p:nvSpPr>
        <p:spPr>
          <a:xfrm>
            <a:off x="288404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E60E74B3-D354-A519-014D-1783B7CFFCCC}"/>
              </a:ext>
            </a:extLst>
          </p:cNvPr>
          <p:cNvSpPr txBox="1"/>
          <p:nvPr/>
        </p:nvSpPr>
        <p:spPr>
          <a:xfrm>
            <a:off x="2695911" y="41014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04/03</a:t>
            </a:r>
            <a:endParaRPr lang="ko-KR" altLang="en-US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2F96EB5-2D07-3CDB-D831-4126409C91F5}"/>
              </a:ext>
            </a:extLst>
          </p:cNvPr>
          <p:cNvSpPr/>
          <p:nvPr/>
        </p:nvSpPr>
        <p:spPr>
          <a:xfrm>
            <a:off x="2503842" y="1565993"/>
            <a:ext cx="1260000" cy="1260000"/>
          </a:xfrm>
          <a:prstGeom prst="rect">
            <a:avLst/>
          </a:prstGeom>
          <a:solidFill>
            <a:srgbClr val="95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기획 발표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82012342-1179-2E7C-DFDF-8DD77B9241C8}"/>
              </a:ext>
            </a:extLst>
          </p:cNvPr>
          <p:cNvSpPr/>
          <p:nvPr/>
        </p:nvSpPr>
        <p:spPr>
          <a:xfrm>
            <a:off x="493988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A0E522AA-D44A-A541-BAC4-2737E4E1428C}"/>
              </a:ext>
            </a:extLst>
          </p:cNvPr>
          <p:cNvSpPr txBox="1"/>
          <p:nvPr/>
        </p:nvSpPr>
        <p:spPr>
          <a:xfrm>
            <a:off x="4649692" y="4063399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04/04</a:t>
            </a:r>
          </a:p>
          <a:p>
            <a:pPr algn="ctr"/>
            <a:r>
              <a:rPr lang="en-US" altLang="ko-KR" b="1" dirty="0" smtClean="0"/>
              <a:t>~ 04/23</a:t>
            </a:r>
            <a:endParaRPr lang="ko-KR" altLang="en-US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C6D0CFCE-9E28-ADAC-0FAA-4FDC87CCD5E8}"/>
              </a:ext>
            </a:extLst>
          </p:cNvPr>
          <p:cNvSpPr/>
          <p:nvPr/>
        </p:nvSpPr>
        <p:spPr>
          <a:xfrm>
            <a:off x="4559682" y="1553293"/>
            <a:ext cx="1260000" cy="1260000"/>
          </a:xfrm>
          <a:prstGeom prst="rect">
            <a:avLst/>
          </a:prstGeom>
          <a:solidFill>
            <a:srgbClr val="D3A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Backend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693222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6669052" y="4063399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04/24</a:t>
            </a:r>
          </a:p>
          <a:p>
            <a:pPr algn="ctr"/>
            <a:r>
              <a:rPr lang="en-US" altLang="ko-KR" b="1" dirty="0" smtClean="0"/>
              <a:t>~ 05/01</a:t>
            </a:r>
            <a:endParaRPr lang="ko-KR" altLang="en-US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DF80CBC5-2E4B-8212-4AAC-5505D129C04A}"/>
              </a:ext>
            </a:extLst>
          </p:cNvPr>
          <p:cNvSpPr/>
          <p:nvPr/>
        </p:nvSpPr>
        <p:spPr>
          <a:xfrm>
            <a:off x="6552022" y="1565993"/>
            <a:ext cx="1260000" cy="12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기능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324F5CE5-E2F8-4515-F56D-C9EC797D8877}"/>
              </a:ext>
            </a:extLst>
          </p:cNvPr>
          <p:cNvSpPr/>
          <p:nvPr/>
        </p:nvSpPr>
        <p:spPr>
          <a:xfrm>
            <a:off x="1085496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32C891D9-998D-356A-8869-2CED47102FA8}"/>
              </a:ext>
            </a:extLst>
          </p:cNvPr>
          <p:cNvSpPr txBox="1"/>
          <p:nvPr/>
        </p:nvSpPr>
        <p:spPr>
          <a:xfrm>
            <a:off x="10719210" y="40633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05/09</a:t>
            </a:r>
            <a:endParaRPr lang="ko-KR" altLang="en-US" b="1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81820378-0745-CCEA-57A8-BB9A1F0F92A6}"/>
              </a:ext>
            </a:extLst>
          </p:cNvPr>
          <p:cNvSpPr/>
          <p:nvPr/>
        </p:nvSpPr>
        <p:spPr>
          <a:xfrm>
            <a:off x="8582462" y="1540593"/>
            <a:ext cx="1260000" cy="1260000"/>
          </a:xfrm>
          <a:prstGeom prst="rect">
            <a:avLst/>
          </a:prstGeom>
          <a:solidFill>
            <a:srgbClr val="E57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81820378-0745-CCEA-57A8-BB9A1F0F92A6}"/>
              </a:ext>
            </a:extLst>
          </p:cNvPr>
          <p:cNvSpPr/>
          <p:nvPr/>
        </p:nvSpPr>
        <p:spPr>
          <a:xfrm>
            <a:off x="10449362" y="1553293"/>
            <a:ext cx="1260000" cy="1260000"/>
          </a:xfrm>
          <a:prstGeom prst="rect">
            <a:avLst/>
          </a:prstGeom>
          <a:solidFill>
            <a:srgbClr val="DDF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최종 발표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9015021" y="34326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8763727" y="4063399"/>
            <a:ext cx="106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05/02</a:t>
            </a:r>
          </a:p>
          <a:p>
            <a:pPr algn="ctr"/>
            <a:r>
              <a:rPr lang="en-US" altLang="ko-KR" b="1" dirty="0" smtClean="0"/>
              <a:t>~ 05/08</a:t>
            </a:r>
            <a:endParaRPr lang="ko-KR" altLang="en-US" b="1" dirty="0"/>
          </a:p>
        </p:txBody>
      </p:sp>
      <p:sp>
        <p:nvSpPr>
          <p:cNvPr id="24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일정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Schedule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33804" y="17507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1320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욕실, 바둑판식이(가) 표시된 사진&#10;&#10;자동 생성된 설명">
            <a:extLst>
              <a:ext uri="{FF2B5EF4-FFF2-40B4-BE49-F238E27FC236}">
                <a16:creationId xmlns:a16="http://schemas.microsoft.com/office/drawing/2014/main" xmlns="" id="{FCF8EEB9-6C36-D678-969B-95008B5C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가로줄로 채워진 원">
            <a:extLst>
              <a:ext uri="{FF2B5EF4-FFF2-40B4-BE49-F238E27FC236}">
                <a16:creationId xmlns:a16="http://schemas.microsoft.com/office/drawing/2014/main" xmlns="" id="{8D48E086-7ACE-7E17-8A3D-0D67B96B8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3315" y="724830"/>
            <a:ext cx="2202381" cy="2202381"/>
          </a:xfrm>
          <a:prstGeom prst="rect">
            <a:avLst/>
          </a:prstGeom>
        </p:spPr>
      </p:pic>
      <p:pic>
        <p:nvPicPr>
          <p:cNvPr id="5" name="그래픽 4" descr="가로줄로 채워진 원">
            <a:extLst>
              <a:ext uri="{FF2B5EF4-FFF2-40B4-BE49-F238E27FC236}">
                <a16:creationId xmlns:a16="http://schemas.microsoft.com/office/drawing/2014/main" xmlns="" id="{1B34D3BC-DC04-6CA2-035E-D48BBB2CC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42596" y="3969856"/>
            <a:ext cx="2560534" cy="256053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12D8A24-FCC6-A2C8-35F8-5BC534D3372F}"/>
              </a:ext>
            </a:extLst>
          </p:cNvPr>
          <p:cNvGrpSpPr/>
          <p:nvPr/>
        </p:nvGrpSpPr>
        <p:grpSpPr>
          <a:xfrm>
            <a:off x="2699573" y="2188553"/>
            <a:ext cx="2258952" cy="1053574"/>
            <a:chOff x="3803546" y="2667813"/>
            <a:chExt cx="2258952" cy="10535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8AF2223-683C-C944-F8CA-68539AE3FA54}"/>
                </a:ext>
              </a:extLst>
            </p:cNvPr>
            <p:cNvSpPr txBox="1"/>
            <p:nvPr/>
          </p:nvSpPr>
          <p:spPr>
            <a:xfrm>
              <a:off x="3803546" y="3136612"/>
              <a:ext cx="22589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err="1" smtClean="0">
                  <a:solidFill>
                    <a:schemeClr val="bg1"/>
                  </a:solidFill>
                </a:rPr>
                <a:t>컨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3200" b="1" dirty="0" err="1" smtClean="0">
                  <a:solidFill>
                    <a:schemeClr val="bg1"/>
                  </a:solidFill>
                </a:rPr>
                <a:t>셉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 선 정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A6C7412-49A8-C898-54B1-A13FDFB7C4C6}"/>
                </a:ext>
              </a:extLst>
            </p:cNvPr>
            <p:cNvSpPr txBox="1"/>
            <p:nvPr/>
          </p:nvSpPr>
          <p:spPr>
            <a:xfrm>
              <a:off x="3803546" y="2667813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Part 3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8188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컨</a:t>
            </a:r>
            <a:r>
              <a:rPr lang="ko-KR" altLang="en-US" sz="2000" b="1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spc="600" dirty="0" err="1" smtClean="0">
                <a:solidFill>
                  <a:schemeClr val="accent1">
                    <a:lumMod val="50000"/>
                  </a:schemeClr>
                </a:solidFill>
              </a:rPr>
              <a:t>셉</a:t>
            </a:r>
            <a:endParaRPr lang="ko-KR" altLang="en-US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5AD6FB-A782-E6E4-7423-F18499326335}"/>
              </a:ext>
            </a:extLst>
          </p:cNvPr>
          <p:cNvSpPr>
            <a:spLocks/>
          </p:cNvSpPr>
          <p:nvPr/>
        </p:nvSpPr>
        <p:spPr>
          <a:xfrm>
            <a:off x="1056909" y="1434920"/>
            <a:ext cx="5040000" cy="5054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15EFAD2-49F6-1456-F845-4818BCECFACA}"/>
              </a:ext>
            </a:extLst>
          </p:cNvPr>
          <p:cNvSpPr>
            <a:spLocks/>
          </p:cNvSpPr>
          <p:nvPr/>
        </p:nvSpPr>
        <p:spPr>
          <a:xfrm>
            <a:off x="6095090" y="1434920"/>
            <a:ext cx="5040000" cy="50547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69E127B-D2D9-ECB7-79EC-027C31C6AB04}"/>
              </a:ext>
            </a:extLst>
          </p:cNvPr>
          <p:cNvSpPr txBox="1"/>
          <p:nvPr/>
        </p:nvSpPr>
        <p:spPr>
          <a:xfrm>
            <a:off x="7577560" y="1727225"/>
            <a:ext cx="295466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C2D047E-1061-5FD3-12F9-1D2A82F1D472}"/>
              </a:ext>
            </a:extLst>
          </p:cNvPr>
          <p:cNvSpPr txBox="1"/>
          <p:nvPr/>
        </p:nvSpPr>
        <p:spPr>
          <a:xfrm>
            <a:off x="1159727" y="518533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chemeClr val="accent4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concept</a:t>
            </a:r>
            <a:endParaRPr lang="ko-KR" altLang="en-US" spc="600" dirty="0" smtClean="0">
              <a:solidFill>
                <a:schemeClr val="accent4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1969760" y="2438424"/>
            <a:ext cx="36947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차 산업의 도래로 이종 언어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(python)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로 제작된 서비스의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JAVA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웹 서비스 구현 패턴 필요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빅데이터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또는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AI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활용 서비스 개발 필요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7201835" y="2438424"/>
            <a:ext cx="377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Wingdings" pitchFamily="2" charset="2"/>
              </a:rPr>
              <a:t>Python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Wingdings" pitchFamily="2" charset="2"/>
              </a:rPr>
              <a:t>으로 제작된 서비스를 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Wingdings" pitchFamily="2" charset="2"/>
              </a:rPr>
              <a:t>Spring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Wingdings" pitchFamily="2" charset="2"/>
              </a:rPr>
              <a:t>으로 웹 서비스 제공</a:t>
            </a:r>
            <a:endParaRPr lang="en-US" altLang="ko-KR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Wingdings" pitchFamily="2" charset="2"/>
              </a:rPr>
              <a:t>Python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Wingdings" pitchFamily="2" charset="2"/>
              </a:rPr>
              <a:t> 특이 기능을 제외하고 구현</a:t>
            </a:r>
            <a:endParaRPr lang="en-US" altLang="ko-KR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단순하고 적은 연산구조로 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ko-KR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실시간 서비스 제공 목표</a:t>
            </a:r>
            <a:endParaRPr lang="en-US" altLang="ko-KR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6829909" y="1536724"/>
            <a:ext cx="4047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결론</a:t>
            </a:r>
            <a:r>
              <a:rPr lang="en-US" altLang="ko-KR" sz="2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sz="2800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microservices</a:t>
            </a:r>
            <a:r>
              <a:rPr lang="en-US" altLang="ko-KR" sz="2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en-US" altLang="ko-KR" sz="2800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6B48812-6320-5617-7B1E-780BA099D7CB}"/>
              </a:ext>
            </a:extLst>
          </p:cNvPr>
          <p:cNvSpPr txBox="1"/>
          <p:nvPr/>
        </p:nvSpPr>
        <p:spPr>
          <a:xfrm>
            <a:off x="1677660" y="1562124"/>
            <a:ext cx="397384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방향성</a:t>
            </a:r>
            <a:r>
              <a:rPr lang="en-US" altLang="ko-KR" sz="2800" spc="-15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800" spc="-150" dirty="0" smtClean="0">
                <a:solidFill>
                  <a:schemeClr val="bg1"/>
                </a:solidFill>
                <a:latin typeface="+mn-ea"/>
              </a:rPr>
              <a:t>필요성</a:t>
            </a:r>
            <a:r>
              <a:rPr lang="en-US" altLang="ko-KR" sz="2800" spc="-15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807035" y="2921325"/>
            <a:ext cx="665018" cy="4275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807035" y="4334487"/>
            <a:ext cx="665018" cy="4275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56904" y="3854193"/>
            <a:ext cx="10034649" cy="831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6904" y="2244437"/>
            <a:ext cx="10034649" cy="831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56904" y="5152565"/>
            <a:ext cx="10034649" cy="831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3989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30227_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3C49"/>
      </a:accent1>
      <a:accent2>
        <a:srgbClr val="0273A9"/>
      </a:accent2>
      <a:accent3>
        <a:srgbClr val="5AB2D7"/>
      </a:accent3>
      <a:accent4>
        <a:srgbClr val="F0E8DE"/>
      </a:accent4>
      <a:accent5>
        <a:srgbClr val="919693"/>
      </a:accent5>
      <a:accent6>
        <a:srgbClr val="6C7A84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2148</Words>
  <Application>Microsoft Office PowerPoint</Application>
  <PresentationFormat>사용자 지정</PresentationFormat>
  <Paragraphs>679</Paragraphs>
  <Slides>49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301</cp:revision>
  <dcterms:created xsi:type="dcterms:W3CDTF">2023-02-13T04:30:31Z</dcterms:created>
  <dcterms:modified xsi:type="dcterms:W3CDTF">2024-05-07T03:52:09Z</dcterms:modified>
</cp:coreProperties>
</file>