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5" r:id="rId4"/>
    <p:sldId id="268" r:id="rId5"/>
    <p:sldId id="264" r:id="rId6"/>
    <p:sldId id="295" r:id="rId7"/>
    <p:sldId id="288" r:id="rId8"/>
    <p:sldId id="279" r:id="rId9"/>
    <p:sldId id="289" r:id="rId10"/>
    <p:sldId id="290" r:id="rId11"/>
    <p:sldId id="266" r:id="rId12"/>
    <p:sldId id="293" r:id="rId13"/>
    <p:sldId id="294" r:id="rId14"/>
    <p:sldId id="297" r:id="rId15"/>
    <p:sldId id="296" r:id="rId16"/>
    <p:sldId id="298" r:id="rId17"/>
    <p:sldId id="300" r:id="rId18"/>
    <p:sldId id="299" r:id="rId19"/>
    <p:sldId id="301" r:id="rId20"/>
    <p:sldId id="302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2C9"/>
    <a:srgbClr val="DDF1DF"/>
    <a:srgbClr val="E5761B"/>
    <a:srgbClr val="84DEFC"/>
    <a:srgbClr val="A4A45C"/>
    <a:srgbClr val="D3ADC9"/>
    <a:srgbClr val="95B8EB"/>
    <a:srgbClr val="D7D4A9"/>
    <a:srgbClr val="DDE898"/>
    <a:srgbClr val="BB5645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22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14" y="-708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54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43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9683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34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pPr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F33F6C4-6B8E-C891-642C-0B19DC3BC471}"/>
              </a:ext>
            </a:extLst>
          </p:cNvPr>
          <p:cNvGrpSpPr/>
          <p:nvPr/>
        </p:nvGrpSpPr>
        <p:grpSpPr>
          <a:xfrm>
            <a:off x="-995313" y="1438508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AD5E8FB-4ECB-0FE5-50F2-F9573239F5DA}"/>
                </a:ext>
              </a:extLst>
            </p:cNvPr>
            <p:cNvSpPr txBox="1"/>
            <p:nvPr/>
          </p:nvSpPr>
          <p:spPr>
            <a:xfrm>
              <a:off x="2698623" y="2921621"/>
              <a:ext cx="79223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rgbClr val="FFC000"/>
                  </a:solidFill>
                </a:rPr>
                <a:t>주가 전파 분석 플랫폼</a:t>
              </a:r>
              <a:endParaRPr lang="ko-KR" altLang="en-US" sz="6000" b="1" dirty="0">
                <a:solidFill>
                  <a:srgbClr val="FFC000"/>
                </a:solidFill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="" xmlns:a16="http://schemas.microsoft.com/office/drawing/2014/main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="" xmlns:a16="http://schemas.microsoft.com/office/drawing/2014/main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3EF0C5F-A466-A7E1-87E4-1DB43FA3990D}"/>
              </a:ext>
            </a:extLst>
          </p:cNvPr>
          <p:cNvSpPr txBox="1"/>
          <p:nvPr/>
        </p:nvSpPr>
        <p:spPr>
          <a:xfrm>
            <a:off x="312234" y="43088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2C23AC2-38BE-535F-431B-4442BB7ABF4B}"/>
              </a:ext>
            </a:extLst>
          </p:cNvPr>
          <p:cNvSpPr txBox="1"/>
          <p:nvPr/>
        </p:nvSpPr>
        <p:spPr>
          <a:xfrm>
            <a:off x="8159262" y="6014752"/>
            <a:ext cx="3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C000"/>
                </a:solidFill>
              </a:rPr>
              <a:t>Java and Python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99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B745BF1-E258-4F57-8959-96BA37268667}"/>
              </a:ext>
            </a:extLst>
          </p:cNvPr>
          <p:cNvSpPr/>
          <p:nvPr/>
        </p:nvSpPr>
        <p:spPr>
          <a:xfrm>
            <a:off x="441158" y="2578101"/>
            <a:ext cx="550244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F2063EC-5C64-4CDD-80D8-A28E4D41C7AD}"/>
              </a:ext>
            </a:extLst>
          </p:cNvPr>
          <p:cNvSpPr/>
          <p:nvPr/>
        </p:nvSpPr>
        <p:spPr>
          <a:xfrm>
            <a:off x="63119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25395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주식 정보 가공 분석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33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분석 결과 시각화 및 제공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801360" y="2692424"/>
            <a:ext cx="44691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공통 데이터 추출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테이블화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크기 정규화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두 데이터 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시계열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704313" cy="1053574"/>
            <a:chOff x="3803546" y="2667813"/>
            <a:chExt cx="1704313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704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모 델 링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19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플랫폼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60" y="1524000"/>
            <a:ext cx="1071684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549400"/>
            <a:ext cx="10629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2627105" y="386602"/>
            <a:ext cx="591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E5761B"/>
                </a:solidFill>
              </a:rPr>
              <a:t># </a:t>
            </a:r>
            <a:r>
              <a:rPr lang="ko-KR" altLang="en-US" sz="4400" dirty="0" smtClean="0">
                <a:solidFill>
                  <a:srgbClr val="E5761B"/>
                </a:solidFill>
              </a:rPr>
              <a:t>정규화 분석</a:t>
            </a:r>
            <a:endParaRPr lang="ko-KR" altLang="en-US" sz="4400" dirty="0">
              <a:solidFill>
                <a:srgbClr val="E5761B"/>
              </a:solidFill>
            </a:endParaRPr>
          </a:p>
        </p:txBody>
      </p:sp>
      <p:sp>
        <p:nvSpPr>
          <p:cNvPr id="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67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개념적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86" y="1508165"/>
            <a:ext cx="9915896" cy="49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497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 논리적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0" y="1318161"/>
            <a:ext cx="9025248" cy="50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497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 물리적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639" y="1353786"/>
            <a:ext cx="9325407" cy="517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5360763" cy="1053574"/>
            <a:chOff x="3803546" y="2667813"/>
            <a:chExt cx="5360763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53607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프로젝트 개발환경 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&amp;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기술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3775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A9677D3-89C6-4D5F-AAFA-DF45D6D3D092}"/>
              </a:ext>
            </a:extLst>
          </p:cNvPr>
          <p:cNvSpPr txBox="1"/>
          <p:nvPr/>
        </p:nvSpPr>
        <p:spPr>
          <a:xfrm>
            <a:off x="720000" y="15332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3E34B18-A1E8-4E37-B477-DF8A778CC5BA}"/>
              </a:ext>
            </a:extLst>
          </p:cNvPr>
          <p:cNvSpPr txBox="1"/>
          <p:nvPr/>
        </p:nvSpPr>
        <p:spPr>
          <a:xfrm>
            <a:off x="1570605" y="1533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8BE0A4C-06E3-45D8-80EF-3DBE89DF4F35}"/>
              </a:ext>
            </a:extLst>
          </p:cNvPr>
          <p:cNvSpPr txBox="1"/>
          <p:nvPr/>
        </p:nvSpPr>
        <p:spPr>
          <a:xfrm>
            <a:off x="2259306" y="148708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Frontend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5F03234-4A1F-4265-BF24-292B3E0A118A}"/>
              </a:ext>
            </a:extLst>
          </p:cNvPr>
          <p:cNvSpPr txBox="1"/>
          <p:nvPr/>
        </p:nvSpPr>
        <p:spPr>
          <a:xfrm>
            <a:off x="720000" y="40071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EB56E54-2D8D-435C-A048-9DE619AD4501}"/>
              </a:ext>
            </a:extLst>
          </p:cNvPr>
          <p:cNvSpPr txBox="1"/>
          <p:nvPr/>
        </p:nvSpPr>
        <p:spPr>
          <a:xfrm>
            <a:off x="1570605" y="4007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D4CC0E4-F758-4295-BC5C-F8EA363DA590}"/>
              </a:ext>
            </a:extLst>
          </p:cNvPr>
          <p:cNvSpPr txBox="1"/>
          <p:nvPr/>
        </p:nvSpPr>
        <p:spPr>
          <a:xfrm>
            <a:off x="2259306" y="396099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Backend &amp; DB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프로젝트 개발환경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기술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Development &amp; Technologies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231" y="1995055"/>
            <a:ext cx="4143029" cy="14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430" y="2196934"/>
            <a:ext cx="1836302" cy="11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8805" y="4631371"/>
            <a:ext cx="1793175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1952" y="4738249"/>
            <a:ext cx="1810080" cy="15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2085" y="4569603"/>
            <a:ext cx="1847499" cy="183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2218" y="4591374"/>
            <a:ext cx="1474291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377" y="4582041"/>
            <a:ext cx="2266826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9939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5830442" cy="1546017"/>
            <a:chOff x="3803546" y="2667813"/>
            <a:chExt cx="5830442" cy="154601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583044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구현 예정 기능 및 제공 서비스</a:t>
              </a:r>
              <a:endParaRPr lang="en-US" altLang="ko-KR" sz="32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6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="" xmlns:a16="http://schemas.microsoft.com/office/drawing/2014/main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9E9CA44-7137-4F4B-298F-A96DC36AEB02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FB5E41-E1F8-83F1-11C0-E8DBC40184CC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616D26-4909-CDA9-96C6-7A230DCEE617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 of 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7FFD3C-8111-884F-54EE-C41465E2B148}"/>
              </a:ext>
            </a:extLst>
          </p:cNvPr>
          <p:cNvSpPr txBox="1"/>
          <p:nvPr/>
        </p:nvSpPr>
        <p:spPr>
          <a:xfrm>
            <a:off x="2637835" y="155447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팀 원 소 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14978B-DB62-97C0-EFEF-AB601ED7FCDB}"/>
              </a:ext>
            </a:extLst>
          </p:cNvPr>
          <p:cNvSpPr txBox="1"/>
          <p:nvPr/>
        </p:nvSpPr>
        <p:spPr>
          <a:xfrm>
            <a:off x="1691840" y="150831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F2992-161B-E064-929E-2AA14EE5D2B5}"/>
              </a:ext>
            </a:extLst>
          </p:cNvPr>
          <p:cNvSpPr txBox="1"/>
          <p:nvPr/>
        </p:nvSpPr>
        <p:spPr>
          <a:xfrm>
            <a:off x="2649558" y="2237002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         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FBED93-DC1E-5B99-4ADF-5DD380FB33AB}"/>
              </a:ext>
            </a:extLst>
          </p:cNvPr>
          <p:cNvSpPr txBox="1"/>
          <p:nvPr/>
        </p:nvSpPr>
        <p:spPr>
          <a:xfrm>
            <a:off x="1703563" y="2190836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21CC41A-1BA8-FDB9-6111-E762A3CA9124}"/>
              </a:ext>
            </a:extLst>
          </p:cNvPr>
          <p:cNvSpPr txBox="1"/>
          <p:nvPr/>
        </p:nvSpPr>
        <p:spPr>
          <a:xfrm>
            <a:off x="2684728" y="2966416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컨</a:t>
            </a:r>
            <a:r>
              <a:rPr lang="ko-KR" altLang="en-US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A4D3582-B8CB-6876-7185-2B7BA6734520}"/>
              </a:ext>
            </a:extLst>
          </p:cNvPr>
          <p:cNvSpPr txBox="1"/>
          <p:nvPr/>
        </p:nvSpPr>
        <p:spPr>
          <a:xfrm>
            <a:off x="1680117" y="2931974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61281" y="3707554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   델    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68394" y="3673111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D409D9D-3156-482B-1AD2-D387E9782768}"/>
              </a:ext>
            </a:extLst>
          </p:cNvPr>
          <p:cNvCxnSpPr>
            <a:cxnSpLocks/>
          </p:cNvCxnSpPr>
          <p:nvPr/>
        </p:nvCxnSpPr>
        <p:spPr>
          <a:xfrm>
            <a:off x="970156" y="6319024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26113" y="4457831"/>
            <a:ext cx="32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개발환경 및 기술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91840" y="4376495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91840" y="5138496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14390" y="5137770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구현 예정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347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구현 예정기능 및 제공서비스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15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The planned features and provided services 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ADE20F8-8582-42DE-A19E-AE6A2F50E69C}"/>
              </a:ext>
            </a:extLst>
          </p:cNvPr>
          <p:cNvSpPr txBox="1"/>
          <p:nvPr/>
        </p:nvSpPr>
        <p:spPr>
          <a:xfrm>
            <a:off x="1036145" y="1165391"/>
            <a:ext cx="89937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가입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탈퇴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내 </a:t>
            </a:r>
            <a:r>
              <a:rPr lang="en-US" altLang="ko-KR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검색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주가 전파 여부 판정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주가 전파 기간 분석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내 검색결과 관리</a:t>
            </a:r>
          </a:p>
          <a:p>
            <a:pPr algn="just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● </a:t>
            </a:r>
            <a:r>
              <a:rPr lang="ko-KR" altLang="en-US" sz="2800" spc="-15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800" spc="-150" dirty="0" smtClean="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내 검색 내역 전송</a:t>
            </a:r>
          </a:p>
          <a:p>
            <a:pPr algn="just">
              <a:lnSpc>
                <a:spcPct val="120000"/>
              </a:lnSpc>
            </a:pPr>
            <a:endParaRPr lang="ko-KR" altLang="en-US" sz="2800" spc="-150" dirty="0" smtClean="0">
              <a:solidFill>
                <a:srgbClr val="7030A0"/>
              </a:solidFill>
            </a:endParaRPr>
          </a:p>
          <a:p>
            <a:pPr algn="just">
              <a:lnSpc>
                <a:spcPct val="120000"/>
              </a:lnSpc>
            </a:pPr>
            <a:endParaRPr lang="ko-KR" altLang="en-US" sz="2800" spc="-1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자기이(가) 표시된 사진&#10;&#10;자동 생성된 설명">
            <a:extLst>
              <a:ext uri="{FF2B5EF4-FFF2-40B4-BE49-F238E27FC236}">
                <a16:creationId xmlns=""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64E68E6-BBC6-E6ED-F214-C6F91429E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1A852E-05D3-371A-5037-9449ADE93A11}"/>
              </a:ext>
            </a:extLst>
          </p:cNvPr>
          <p:cNvSpPr txBox="1"/>
          <p:nvPr/>
        </p:nvSpPr>
        <p:spPr>
          <a:xfrm>
            <a:off x="837319" y="3136612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164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="" xmlns:a16="http://schemas.microsoft.com/office/drawing/2014/main" id="{C5346DA8-52B4-21FD-61FC-4DD0231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F0EBD9C-014A-FF8A-7404-3042953F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가로줄로 채워진 원">
            <a:extLst>
              <a:ext uri="{FF2B5EF4-FFF2-40B4-BE49-F238E27FC236}">
                <a16:creationId xmlns="" xmlns:a16="http://schemas.microsoft.com/office/drawing/2014/main" id="{D68F7B0B-6084-8493-31A5-A6844917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10" name="그래픽 9" descr="가로줄로 채워진 원">
            <a:extLst>
              <a:ext uri="{FF2B5EF4-FFF2-40B4-BE49-F238E27FC236}">
                <a16:creationId xmlns="" xmlns:a16="http://schemas.microsoft.com/office/drawing/2014/main" id="{9CB23F57-EF5C-CE7C-6250-FAD80738B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ED53580-39CF-B91E-F04C-82D4DB780E1B}"/>
              </a:ext>
            </a:extLst>
          </p:cNvPr>
          <p:cNvGrpSpPr/>
          <p:nvPr/>
        </p:nvGrpSpPr>
        <p:grpSpPr>
          <a:xfrm>
            <a:off x="2699573" y="2902231"/>
            <a:ext cx="2258952" cy="1053574"/>
            <a:chOff x="3803546" y="2667813"/>
            <a:chExt cx="2258952" cy="105357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91361BF-24AD-BD18-8407-3DD219FC341F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팀 원 소 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763B768-27E0-8E24-0EBD-D6C0B8A35B2F}"/>
                </a:ext>
              </a:extLst>
            </p:cNvPr>
            <p:cNvSpPr txBox="1"/>
            <p:nvPr/>
          </p:nvSpPr>
          <p:spPr>
            <a:xfrm>
              <a:off x="3803546" y="2667813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62426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팀 원 소 개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Introduction of team members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4B7D72F-2488-40F3-CB0C-80305622BE6A}"/>
              </a:ext>
            </a:extLst>
          </p:cNvPr>
          <p:cNvSpPr/>
          <p:nvPr/>
        </p:nvSpPr>
        <p:spPr>
          <a:xfrm>
            <a:off x="545837" y="1468434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A0CE223-1EE6-4FBD-92D7-D1465D000ABB}"/>
              </a:ext>
            </a:extLst>
          </p:cNvPr>
          <p:cNvSpPr/>
          <p:nvPr/>
        </p:nvSpPr>
        <p:spPr>
          <a:xfrm>
            <a:off x="4324389" y="1468434"/>
            <a:ext cx="3493756" cy="27006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F5A1839-13C0-815A-EE01-16E951C9396A}"/>
              </a:ext>
            </a:extLst>
          </p:cNvPr>
          <p:cNvSpPr/>
          <p:nvPr/>
        </p:nvSpPr>
        <p:spPr>
          <a:xfrm>
            <a:off x="8102940" y="1468434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C560A3-2EEB-7FBA-827F-3E624B5685CC}"/>
              </a:ext>
            </a:extLst>
          </p:cNvPr>
          <p:cNvSpPr txBox="1"/>
          <p:nvPr/>
        </p:nvSpPr>
        <p:spPr>
          <a:xfrm>
            <a:off x="1414815" y="4479290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0B6728-F7E8-7DA2-9CFF-AB2E967CCAC8}"/>
              </a:ext>
            </a:extLst>
          </p:cNvPr>
          <p:cNvSpPr txBox="1"/>
          <p:nvPr/>
        </p:nvSpPr>
        <p:spPr>
          <a:xfrm>
            <a:off x="5193367" y="44792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이희상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AFD2AB-5619-4F5B-BE44-7081AE0D2708}"/>
              </a:ext>
            </a:extLst>
          </p:cNvPr>
          <p:cNvSpPr txBox="1"/>
          <p:nvPr/>
        </p:nvSpPr>
        <p:spPr>
          <a:xfrm>
            <a:off x="8971918" y="44792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C42B6E0C-E4AB-856E-0C91-1938A224EA2C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9C560A3-2EEB-7FBA-827F-3E624B5685CC}"/>
              </a:ext>
            </a:extLst>
          </p:cNvPr>
          <p:cNvSpPr txBox="1"/>
          <p:nvPr/>
        </p:nvSpPr>
        <p:spPr>
          <a:xfrm>
            <a:off x="1227245" y="5487474"/>
            <a:ext cx="204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F0B6728-F7E8-7DA2-9CFF-AB2E967CCAC8}"/>
              </a:ext>
            </a:extLst>
          </p:cNvPr>
          <p:cNvSpPr txBox="1"/>
          <p:nvPr/>
        </p:nvSpPr>
        <p:spPr>
          <a:xfrm>
            <a:off x="5017521" y="5499197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Backend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9AFD2AB-5619-4F5B-BE44-7081AE0D2708}"/>
              </a:ext>
            </a:extLst>
          </p:cNvPr>
          <p:cNvSpPr txBox="1"/>
          <p:nvPr/>
        </p:nvSpPr>
        <p:spPr>
          <a:xfrm>
            <a:off x="8960194" y="5499197"/>
            <a:ext cx="182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Frontend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Controller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972" y="1857210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2862" y="1795359"/>
            <a:ext cx="1790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7752" y="1747734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6469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오래된, 비, 일이(가) 표시된 사진&#10;&#10;자동 생성된 설명">
            <a:extLst>
              <a:ext uri="{FF2B5EF4-FFF2-40B4-BE49-F238E27FC236}">
                <a16:creationId xmlns="" xmlns:a16="http://schemas.microsoft.com/office/drawing/2014/main" id="{7DF18279-550F-9EA1-3EF9-11CCBF6C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가로줄로 채워진 원">
            <a:extLst>
              <a:ext uri="{FF2B5EF4-FFF2-40B4-BE49-F238E27FC236}">
                <a16:creationId xmlns="" xmlns:a16="http://schemas.microsoft.com/office/drawing/2014/main" id="{11F67D44-0D5A-3620-F513-E16E548EEB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9" name="그래픽 8" descr="가로줄로 채워진 원">
            <a:extLst>
              <a:ext uri="{FF2B5EF4-FFF2-40B4-BE49-F238E27FC236}">
                <a16:creationId xmlns="" xmlns:a16="http://schemas.microsoft.com/office/drawing/2014/main" id="{038AA26E-3124-F044-ECE6-F984F6313E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B8A28AF-E8AA-5BA7-2BEB-AE10C01D07AD}"/>
              </a:ext>
            </a:extLst>
          </p:cNvPr>
          <p:cNvGrpSpPr/>
          <p:nvPr/>
        </p:nvGrpSpPr>
        <p:grpSpPr>
          <a:xfrm>
            <a:off x="2699573" y="2902231"/>
            <a:ext cx="1149674" cy="1053574"/>
            <a:chOff x="3803546" y="2667813"/>
            <a:chExt cx="1149674" cy="1053574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B310FAF-D79A-1E66-98CB-451B8ED76947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일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C48BB07-DBE7-2268-641A-96249AFE07C2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88227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-72575" y="3643719"/>
            <a:ext cx="12204378" cy="0"/>
          </a:xfrm>
          <a:prstGeom prst="line">
            <a:avLst/>
          </a:prstGeom>
          <a:ln w="38100" cmpd="sng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13D2F59-9EBE-6535-BCE9-EAB2FBA1CEC7}"/>
              </a:ext>
            </a:extLst>
          </p:cNvPr>
          <p:cNvSpPr/>
          <p:nvPr/>
        </p:nvSpPr>
        <p:spPr>
          <a:xfrm>
            <a:off x="75200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33D74E-96FF-55B9-8103-ECD41905B459}"/>
              </a:ext>
            </a:extLst>
          </p:cNvPr>
          <p:cNvSpPr txBox="1"/>
          <p:nvPr/>
        </p:nvSpPr>
        <p:spPr>
          <a:xfrm>
            <a:off x="440154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03/27</a:t>
            </a:r>
          </a:p>
          <a:p>
            <a:pPr algn="ctr"/>
            <a:r>
              <a:rPr lang="en-US" altLang="ko-KR" b="1" dirty="0" smtClean="0"/>
              <a:t>~ 04/02</a:t>
            </a:r>
            <a:endParaRPr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A220C73-F301-03E7-8B86-AB2FAEC32F3A}"/>
              </a:ext>
            </a:extLst>
          </p:cNvPr>
          <p:cNvSpPr/>
          <p:nvPr/>
        </p:nvSpPr>
        <p:spPr>
          <a:xfrm>
            <a:off x="435302" y="1565993"/>
            <a:ext cx="1260000" cy="12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주제선정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기획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83A62E69-C0B6-DC47-2528-5974215C17E8}"/>
              </a:ext>
            </a:extLst>
          </p:cNvPr>
          <p:cNvSpPr/>
          <p:nvPr/>
        </p:nvSpPr>
        <p:spPr>
          <a:xfrm>
            <a:off x="288404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60E74B3-D354-A519-014D-1783B7CFFCCC}"/>
              </a:ext>
            </a:extLst>
          </p:cNvPr>
          <p:cNvSpPr txBox="1"/>
          <p:nvPr/>
        </p:nvSpPr>
        <p:spPr>
          <a:xfrm>
            <a:off x="2695911" y="41014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04/03</a:t>
            </a:r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2F96EB5-2D07-3CDB-D831-4126409C91F5}"/>
              </a:ext>
            </a:extLst>
          </p:cNvPr>
          <p:cNvSpPr/>
          <p:nvPr/>
        </p:nvSpPr>
        <p:spPr>
          <a:xfrm>
            <a:off x="2503842" y="1565993"/>
            <a:ext cx="1260000" cy="1260000"/>
          </a:xfrm>
          <a:prstGeom prst="rect">
            <a:avLst/>
          </a:prstGeom>
          <a:solidFill>
            <a:srgbClr val="95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2012342-1179-2E7C-DFDF-8DD77B9241C8}"/>
              </a:ext>
            </a:extLst>
          </p:cNvPr>
          <p:cNvSpPr/>
          <p:nvPr/>
        </p:nvSpPr>
        <p:spPr>
          <a:xfrm>
            <a:off x="493988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0E522AA-D44A-A541-BAC4-2737E4E1428C}"/>
              </a:ext>
            </a:extLst>
          </p:cNvPr>
          <p:cNvSpPr txBox="1"/>
          <p:nvPr/>
        </p:nvSpPr>
        <p:spPr>
          <a:xfrm>
            <a:off x="464969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04/04</a:t>
            </a:r>
          </a:p>
          <a:p>
            <a:pPr algn="ctr"/>
            <a:r>
              <a:rPr lang="en-US" altLang="ko-KR" b="1" dirty="0" smtClean="0"/>
              <a:t>~ 04/23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6D0CFCE-9E28-ADAC-0FAA-4FDC87CCD5E8}"/>
              </a:ext>
            </a:extLst>
          </p:cNvPr>
          <p:cNvSpPr/>
          <p:nvPr/>
        </p:nvSpPr>
        <p:spPr>
          <a:xfrm>
            <a:off x="4559682" y="1553293"/>
            <a:ext cx="1260000" cy="1260000"/>
          </a:xfrm>
          <a:prstGeom prst="rect">
            <a:avLst/>
          </a:prstGeom>
          <a:solidFill>
            <a:srgbClr val="D3A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E9E4F9B-5692-6935-D1E6-D3A11F2BEF25}"/>
              </a:ext>
            </a:extLst>
          </p:cNvPr>
          <p:cNvSpPr/>
          <p:nvPr/>
        </p:nvSpPr>
        <p:spPr>
          <a:xfrm>
            <a:off x="69322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EAF8427-8928-FAFA-AF8E-F8531BEA77BB}"/>
              </a:ext>
            </a:extLst>
          </p:cNvPr>
          <p:cNvSpPr txBox="1"/>
          <p:nvPr/>
        </p:nvSpPr>
        <p:spPr>
          <a:xfrm>
            <a:off x="666905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04/24</a:t>
            </a:r>
          </a:p>
          <a:p>
            <a:pPr algn="ctr"/>
            <a:r>
              <a:rPr lang="en-US" altLang="ko-KR" b="1" dirty="0" smtClean="0"/>
              <a:t>~ 05/01</a:t>
            </a:r>
            <a:endParaRPr lang="ko-KR" altLang="en-US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F80CBC5-2E4B-8212-4AAC-5505D129C04A}"/>
              </a:ext>
            </a:extLst>
          </p:cNvPr>
          <p:cNvSpPr/>
          <p:nvPr/>
        </p:nvSpPr>
        <p:spPr>
          <a:xfrm>
            <a:off x="6552022" y="1565993"/>
            <a:ext cx="1260000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324F5CE5-E2F8-4515-F56D-C9EC797D8877}"/>
              </a:ext>
            </a:extLst>
          </p:cNvPr>
          <p:cNvSpPr/>
          <p:nvPr/>
        </p:nvSpPr>
        <p:spPr>
          <a:xfrm>
            <a:off x="1085496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2C891D9-998D-356A-8869-2CED47102FA8}"/>
              </a:ext>
            </a:extLst>
          </p:cNvPr>
          <p:cNvSpPr txBox="1"/>
          <p:nvPr/>
        </p:nvSpPr>
        <p:spPr>
          <a:xfrm>
            <a:off x="10719210" y="4063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05/09</a:t>
            </a:r>
            <a:endParaRPr lang="ko-KR" altLang="en-US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1820378-0745-CCEA-57A8-BB9A1F0F92A6}"/>
              </a:ext>
            </a:extLst>
          </p:cNvPr>
          <p:cNvSpPr/>
          <p:nvPr/>
        </p:nvSpPr>
        <p:spPr>
          <a:xfrm>
            <a:off x="8582462" y="1540593"/>
            <a:ext cx="1260000" cy="1260000"/>
          </a:xfrm>
          <a:prstGeom prst="rect">
            <a:avLst/>
          </a:prstGeom>
          <a:solidFill>
            <a:srgbClr val="E57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1820378-0745-CCEA-57A8-BB9A1F0F92A6}"/>
              </a:ext>
            </a:extLst>
          </p:cNvPr>
          <p:cNvSpPr/>
          <p:nvPr/>
        </p:nvSpPr>
        <p:spPr>
          <a:xfrm>
            <a:off x="10449362" y="1553293"/>
            <a:ext cx="1260000" cy="1260000"/>
          </a:xfrm>
          <a:prstGeom prst="rect">
            <a:avLst/>
          </a:prstGeom>
          <a:solidFill>
            <a:srgbClr val="DDF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E9E4F9B-5692-6935-D1E6-D3A11F2BEF25}"/>
              </a:ext>
            </a:extLst>
          </p:cNvPr>
          <p:cNvSpPr/>
          <p:nvPr/>
        </p:nvSpPr>
        <p:spPr>
          <a:xfrm>
            <a:off x="90150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EAF8427-8928-FAFA-AF8E-F8531BEA77BB}"/>
              </a:ext>
            </a:extLst>
          </p:cNvPr>
          <p:cNvSpPr txBox="1"/>
          <p:nvPr/>
        </p:nvSpPr>
        <p:spPr>
          <a:xfrm>
            <a:off x="8763727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05/02</a:t>
            </a:r>
          </a:p>
          <a:p>
            <a:pPr algn="ctr"/>
            <a:r>
              <a:rPr lang="en-US" altLang="ko-KR" b="1" dirty="0" smtClean="0"/>
              <a:t>~ 05/08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4013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258952" cy="1053574"/>
            <a:chOff x="3803546" y="2667813"/>
            <a:chExt cx="2258952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>
                  <a:solidFill>
                    <a:schemeClr val="bg1"/>
                  </a:solidFill>
                </a:rPr>
                <a:t>컨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셉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선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1056909" y="1434920"/>
            <a:ext cx="504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6095090" y="1434920"/>
            <a:ext cx="504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9C9077D-97A6-B01B-B219-E16F36E04EBD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69F65B8-0BAE-0173-9E77-BF2D3E01CB3A}"/>
              </a:ext>
            </a:extLst>
          </p:cNvPr>
          <p:cNvSpPr txBox="1"/>
          <p:nvPr/>
        </p:nvSpPr>
        <p:spPr>
          <a:xfrm>
            <a:off x="5476875" y="3062549"/>
            <a:ext cx="3738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081222F-4B11-34AA-1E3B-317B083894F7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7AFCD6D-52FA-283B-155D-F82BC4610498}"/>
              </a:ext>
            </a:extLst>
          </p:cNvPr>
          <p:cNvSpPr txBox="1">
            <a:spLocks/>
          </p:cNvSpPr>
          <p:nvPr/>
        </p:nvSpPr>
        <p:spPr>
          <a:xfrm>
            <a:off x="6259611" y="3079822"/>
            <a:ext cx="4267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 J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69E127B-D2D9-ECB7-79EC-027C31C6AB04}"/>
              </a:ext>
            </a:extLst>
          </p:cNvPr>
          <p:cNvSpPr txBox="1"/>
          <p:nvPr/>
        </p:nvSpPr>
        <p:spPr>
          <a:xfrm>
            <a:off x="7886310" y="1727225"/>
            <a:ext cx="29546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1969760" y="2463824"/>
            <a:ext cx="30894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주가 전파 개념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수집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가공 및 분석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분석 결과 시각화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제 공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7379960" y="2438424"/>
            <a:ext cx="377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서비스 차별화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제공 서비스 관리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7138660" y="1536724"/>
            <a:ext cx="308947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서비스 제공 측면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1677660" y="1562124"/>
            <a:ext cx="397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정보 분석 서비스 개요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9899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B745BF1-E258-4F57-8959-96BA37268667}"/>
              </a:ext>
            </a:extLst>
          </p:cNvPr>
          <p:cNvSpPr/>
          <p:nvPr/>
        </p:nvSpPr>
        <p:spPr>
          <a:xfrm>
            <a:off x="441158" y="2590800"/>
            <a:ext cx="5502442" cy="3713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F2063EC-5C64-4CDD-80D8-A28E4D41C7AD}"/>
              </a:ext>
            </a:extLst>
          </p:cNvPr>
          <p:cNvSpPr/>
          <p:nvPr/>
        </p:nvSpPr>
        <p:spPr>
          <a:xfrm>
            <a:off x="63373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25395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바탕"/>
                <a:ea typeface="바탕"/>
              </a:rPr>
              <a:t>● </a:t>
            </a:r>
            <a:r>
              <a:rPr lang="ko-KR" altLang="en-US" sz="2000" dirty="0" smtClean="0"/>
              <a:t>주가 전파 개념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바탕"/>
                <a:ea typeface="바탕"/>
              </a:rPr>
              <a:t>● </a:t>
            </a:r>
            <a:r>
              <a:rPr lang="ko-KR" altLang="en-US" sz="2000" dirty="0" smtClean="0"/>
              <a:t>정보 분석 서비스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801360" y="2692424"/>
            <a:ext cx="446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모기업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자회사</a:t>
            </a:r>
            <a:endParaRPr lang="en-US" altLang="ko-KR" b="1" spc="-15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전방산업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후방산업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중소기업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대기업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latin typeface="+mn-ea"/>
              </a:rPr>
              <a:t>	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등의 주식 가격의 시계 열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	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 파 현 황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(KRX)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(S &amp;  P 500)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분야별 인덱스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한국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latin typeface="+mn-ea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368</Words>
  <Application>Microsoft Office PowerPoint</Application>
  <PresentationFormat>사용자 지정</PresentationFormat>
  <Paragraphs>143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81</cp:revision>
  <dcterms:created xsi:type="dcterms:W3CDTF">2023-02-13T04:30:31Z</dcterms:created>
  <dcterms:modified xsi:type="dcterms:W3CDTF">2024-04-30T04:32:29Z</dcterms:modified>
</cp:coreProperties>
</file>