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Default Extension="svg" ContentType="image/sv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8" r:id="rId3"/>
    <p:sldId id="265" r:id="rId4"/>
    <p:sldId id="268" r:id="rId5"/>
    <p:sldId id="264" r:id="rId6"/>
    <p:sldId id="295" r:id="rId7"/>
    <p:sldId id="288" r:id="rId8"/>
    <p:sldId id="279" r:id="rId9"/>
    <p:sldId id="289" r:id="rId10"/>
    <p:sldId id="290" r:id="rId11"/>
    <p:sldId id="266" r:id="rId12"/>
    <p:sldId id="293" r:id="rId13"/>
    <p:sldId id="294" r:id="rId14"/>
    <p:sldId id="297" r:id="rId15"/>
    <p:sldId id="296" r:id="rId16"/>
    <p:sldId id="298" r:id="rId17"/>
    <p:sldId id="300" r:id="rId18"/>
    <p:sldId id="299" r:id="rId19"/>
    <p:sldId id="301" r:id="rId20"/>
    <p:sldId id="302" r:id="rId21"/>
    <p:sldId id="303" r:id="rId22"/>
    <p:sldId id="305" r:id="rId23"/>
    <p:sldId id="306" r:id="rId24"/>
    <p:sldId id="307" r:id="rId25"/>
    <p:sldId id="309" r:id="rId26"/>
    <p:sldId id="314" r:id="rId27"/>
    <p:sldId id="310" r:id="rId28"/>
    <p:sldId id="311" r:id="rId29"/>
    <p:sldId id="312" r:id="rId30"/>
    <p:sldId id="313" r:id="rId31"/>
    <p:sldId id="329" r:id="rId32"/>
    <p:sldId id="315" r:id="rId33"/>
    <p:sldId id="318" r:id="rId34"/>
    <p:sldId id="319" r:id="rId35"/>
    <p:sldId id="320" r:id="rId36"/>
    <p:sldId id="321" r:id="rId37"/>
    <p:sldId id="322" r:id="rId38"/>
    <p:sldId id="323" r:id="rId39"/>
    <p:sldId id="324" r:id="rId40"/>
    <p:sldId id="325" r:id="rId41"/>
    <p:sldId id="326" r:id="rId42"/>
    <p:sldId id="317" r:id="rId43"/>
    <p:sldId id="304" r:id="rId44"/>
    <p:sldId id="327" r:id="rId45"/>
    <p:sldId id="328" r:id="rId46"/>
    <p:sldId id="262" r:id="rId4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25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92C9"/>
    <a:srgbClr val="DDF1DF"/>
    <a:srgbClr val="E5761B"/>
    <a:srgbClr val="84DEFC"/>
    <a:srgbClr val="A4A45C"/>
    <a:srgbClr val="D3ADC9"/>
    <a:srgbClr val="95B8EB"/>
    <a:srgbClr val="D7D4A9"/>
    <a:srgbClr val="DDE898"/>
    <a:srgbClr val="BB5645"/>
  </p:clrMru>
  <p:extLst>
    <p:ext uri="{E76CE94A-603C-4142-B9EB-6D1370010A27}">
      <p14:discardImageEditData xmlns="" xmlns:p14="http://schemas.microsoft.com/office/powerpoint/2010/main" val="1"/>
    </p:ext>
    <p:ext uri="{D31A062A-798A-4329-ABDD-BBA856620510}">
      <p14:defaultImageDpi xmlns="" xmlns:p14="http://schemas.microsoft.com/office/powerpoint/2010/main" val="15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28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-114" y="-690"/>
      </p:cViewPr>
      <p:guideLst>
        <p:guide orient="horz" pos="225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7CBCA8E-9333-1A22-8D6C-82B722AF1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BF4C31B4-6BE5-7C44-56EC-AF6EBE24A9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707ABBF-32EF-7FE5-C7EC-6FC483CB3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AAD8-1AEE-45A5-920F-D51CAF4BDD7D}" type="datetimeFigureOut">
              <a:rPr lang="ko-KR" altLang="en-US" smtClean="0"/>
              <a:pPr/>
              <a:t>2024-05-02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A6E8EED-C703-8DFF-8BC6-8E14E91FD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21FA66A-F5E6-3555-DD68-9418AB22D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E49E-BC3B-461C-BC75-0179005326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25378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C88ED6C-5183-A3FB-1A03-797A1D8CE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9F050E2-AAE2-825E-6686-9B6F6531A6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FE3B9788-4959-86F2-9B63-0FD8A162A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3F920C9-87ED-E541-CA6D-B8E4E8173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AAD8-1AEE-45A5-920F-D51CAF4BDD7D}" type="datetimeFigureOut">
              <a:rPr lang="ko-KR" altLang="en-US" smtClean="0"/>
              <a:pPr/>
              <a:t>2024-05-02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B67A7335-EAEE-ACDB-396B-5B98DACCF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B843874-E41E-D21C-891E-7BEBBCEAD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E49E-BC3B-461C-BC75-0179005326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05445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4AE314F-E467-35EF-4F00-603D5830B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D05E4629-7EB6-787C-5B77-44E349D7E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C9E16D5-3A7C-950D-70B1-30EB2D922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AAD8-1AEE-45A5-920F-D51CAF4BDD7D}" type="datetimeFigureOut">
              <a:rPr lang="ko-KR" altLang="en-US" smtClean="0"/>
              <a:pPr/>
              <a:t>2024-05-02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B4C0A0D-326F-2397-9114-A0D8DB699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F9F77D4-2B62-D295-622F-11DC5BEF6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E49E-BC3B-461C-BC75-0179005326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24326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86D5072C-363A-3523-AD61-1B211EF251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0BB27046-E80F-B9C6-5F50-974FBF8AB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CE7CC4A-74E9-CF69-1444-2EC892A61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AAD8-1AEE-45A5-920F-D51CAF4BDD7D}" type="datetimeFigureOut">
              <a:rPr lang="ko-KR" altLang="en-US" smtClean="0"/>
              <a:pPr/>
              <a:t>2024-05-02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680EBEF-7225-ABF1-494A-172059F67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8DC465E-95E6-5FB7-F923-8A5054F8E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E49E-BC3B-461C-BC75-0179005326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87435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1C2FDEE-C897-F129-D246-B32B8E95E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781E1BD4-D9D9-FEC7-0C3F-360852DB2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4A6FE90-D859-F938-13E6-BAAA70C81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AAD8-1AEE-45A5-920F-D51CAF4BDD7D}" type="datetimeFigureOut">
              <a:rPr lang="ko-KR" altLang="en-US" smtClean="0"/>
              <a:pPr/>
              <a:t>2024-05-02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4DDF352-075F-272E-2F53-F85D6A902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934B452-0FA6-383B-1481-59F5EB30D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E49E-BC3B-461C-BC75-0179005326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1321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5C86095-1742-B860-1825-480299171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57573687-87D8-7034-EF12-057997BAD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ECA4964-316D-BF52-3259-00D33469E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AAD8-1AEE-45A5-920F-D51CAF4BDD7D}" type="datetimeFigureOut">
              <a:rPr lang="ko-KR" altLang="en-US" smtClean="0"/>
              <a:pPr/>
              <a:t>2024-05-02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0849A15B-A458-C5FD-C763-290E1647C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B2925DD-0C98-0F0B-23D3-92672DBDD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E49E-BC3B-461C-BC75-0179005326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42968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9E967BC-4278-5FF8-8579-9466CAE98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07E2CCE-5787-4972-0ADB-5ABD85810C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F912C45C-2B58-6298-6D0D-1004932F2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F2EF1905-C7DE-F249-27BA-8A1D15465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AAD8-1AEE-45A5-920F-D51CAF4BDD7D}" type="datetimeFigureOut">
              <a:rPr lang="ko-KR" altLang="en-US" smtClean="0"/>
              <a:pPr/>
              <a:t>2024-05-02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814E9606-DED8-A0C5-13E6-B8669EB3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AA837C64-B2C3-2E00-15E6-4CB954C5D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E49E-BC3B-461C-BC75-0179005326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729495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04B11D4-3611-61D6-5467-072C8CF78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D1B5751-3842-6443-CC8C-32FC46DAA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52AAB91A-8C96-5B49-0AE2-CCAFA98FF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18EC570F-2EC3-BA5B-2B61-8701351AEE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87D72C66-37FF-5D37-D8DA-B3F4A01D3F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7E79DB17-00E3-CBB2-212E-4E184D7F7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AAD8-1AEE-45A5-920F-D51CAF4BDD7D}" type="datetimeFigureOut">
              <a:rPr lang="ko-KR" altLang="en-US" smtClean="0"/>
              <a:pPr/>
              <a:t>2024-05-02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B0C0F0B4-B15D-70B5-4D8F-19A3D100D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ADA8191F-8E35-311A-0ACC-7C51A3782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E49E-BC3B-461C-BC75-0179005326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11000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6C14434-86EA-5F4D-DB5E-94C503F4A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674701CB-78BD-8716-9B8E-9C655D983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AAD8-1AEE-45A5-920F-D51CAF4BDD7D}" type="datetimeFigureOut">
              <a:rPr lang="ko-KR" altLang="en-US" smtClean="0"/>
              <a:pPr/>
              <a:t>2024-05-02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952565ED-13CF-5451-6FBE-204E065BC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2ABA4CA3-8260-23C9-B14D-2820F6E17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E49E-BC3B-461C-BC75-0179005326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93013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BD9201A1-5D41-A577-3DCD-550551029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AAD8-1AEE-45A5-920F-D51CAF4BDD7D}" type="datetimeFigureOut">
              <a:rPr lang="ko-KR" altLang="en-US" smtClean="0"/>
              <a:pPr/>
              <a:t>2024-05-02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D0B7C009-AC52-2E17-DB36-213CA106B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C197DDDA-5FB7-20DE-6893-D7B248193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E49E-BC3B-461C-BC75-0179005326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1968329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569EA3E-9787-6A4F-6F0B-F6ADC809FB9C}"/>
              </a:ext>
            </a:extLst>
          </p:cNvPr>
          <p:cNvSpPr txBox="1"/>
          <p:nvPr userDrawn="1"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BD9201A1-5D41-A577-3DCD-550551029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AAD8-1AEE-45A5-920F-D51CAF4BDD7D}" type="datetimeFigureOut">
              <a:rPr lang="ko-KR" altLang="en-US" smtClean="0"/>
              <a:pPr/>
              <a:t>2024-05-02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D0B7C009-AC52-2E17-DB36-213CA106B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C197DDDA-5FB7-20DE-6893-D7B248193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E49E-BC3B-461C-BC75-0179005326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95873190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3C59282-6318-1FDD-1EC2-338E85681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E80E4C4-FFA8-A132-883C-2FFDEB6BC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68DAD9D8-45F8-071D-F97E-250AA36FE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1D62BE8C-4F48-C745-0FF2-FEB9C3CD3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AAD8-1AEE-45A5-920F-D51CAF4BDD7D}" type="datetimeFigureOut">
              <a:rPr lang="ko-KR" altLang="en-US" smtClean="0"/>
              <a:pPr/>
              <a:t>2024-05-02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C0D7D53F-2E5E-FCE0-7FAB-0EF17EE23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D2EF84C0-2B17-AD6D-5DBB-098367179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E49E-BC3B-461C-BC75-0179005326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73484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C94AD12C-E34C-2CFC-6012-AA49B50D9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B896D85B-6C15-7A9B-0C6D-8F0FF9582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6374A3F-C782-2EDE-055B-98C8434A06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EAAD8-1AEE-45A5-920F-D51CAF4BDD7D}" type="datetimeFigureOut">
              <a:rPr lang="ko-KR" altLang="en-US" smtClean="0"/>
              <a:pPr/>
              <a:t>2024-05-02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249CC79-1BD6-A4E8-EA80-D5EE06E7BE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68DA7DB-5A38-8891-D878-570510BCBC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FE49E-BC3B-461C-BC75-0179005326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8815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3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3.sv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3.sv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C3FA9500-EA3E-B795-B595-3B72015441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3F33F6C4-6B8E-C891-642C-0B19DC3BC471}"/>
              </a:ext>
            </a:extLst>
          </p:cNvPr>
          <p:cNvGrpSpPr/>
          <p:nvPr/>
        </p:nvGrpSpPr>
        <p:grpSpPr>
          <a:xfrm>
            <a:off x="-995313" y="1438508"/>
            <a:ext cx="13975332" cy="4493941"/>
            <a:chOff x="-1196035" y="1761893"/>
            <a:chExt cx="13975332" cy="4493941"/>
          </a:xfrm>
        </p:grpSpPr>
        <p:sp>
          <p:nvSpPr>
            <p:cNvPr id="13" name="타원 12">
              <a:extLst>
                <a:ext uri="{FF2B5EF4-FFF2-40B4-BE49-F238E27FC236}">
                  <a16:creationId xmlns="" xmlns:a16="http://schemas.microsoft.com/office/drawing/2014/main" id="{463D27EF-8904-9836-43AC-6F29128F1866}"/>
                </a:ext>
              </a:extLst>
            </p:cNvPr>
            <p:cNvSpPr/>
            <p:nvPr/>
          </p:nvSpPr>
          <p:spPr>
            <a:xfrm>
              <a:off x="-1196035" y="1761893"/>
              <a:ext cx="13975332" cy="3802565"/>
            </a:xfrm>
            <a:custGeom>
              <a:avLst/>
              <a:gdLst>
                <a:gd name="connsiteX0" fmla="*/ 0 w 13526429"/>
                <a:gd name="connsiteY0" fmla="*/ 2146610 h 4293219"/>
                <a:gd name="connsiteX1" fmla="*/ 6763215 w 13526429"/>
                <a:gd name="connsiteY1" fmla="*/ 0 h 4293219"/>
                <a:gd name="connsiteX2" fmla="*/ 13526430 w 13526429"/>
                <a:gd name="connsiteY2" fmla="*/ 2146610 h 4293219"/>
                <a:gd name="connsiteX3" fmla="*/ 6763215 w 13526429"/>
                <a:gd name="connsiteY3" fmla="*/ 4293220 h 4293219"/>
                <a:gd name="connsiteX4" fmla="*/ 0 w 13526429"/>
                <a:gd name="connsiteY4" fmla="*/ 2146610 h 4293219"/>
                <a:gd name="connsiteX0" fmla="*/ 0 w 13732399"/>
                <a:gd name="connsiteY0" fmla="*/ 2219094 h 4365704"/>
                <a:gd name="connsiteX1" fmla="*/ 6763215 w 13732399"/>
                <a:gd name="connsiteY1" fmla="*/ 72484 h 4365704"/>
                <a:gd name="connsiteX2" fmla="*/ 11519210 w 13732399"/>
                <a:gd name="connsiteY2" fmla="*/ 663499 h 4365704"/>
                <a:gd name="connsiteX3" fmla="*/ 13526430 w 13732399"/>
                <a:gd name="connsiteY3" fmla="*/ 2219094 h 4365704"/>
                <a:gd name="connsiteX4" fmla="*/ 6763215 w 13732399"/>
                <a:gd name="connsiteY4" fmla="*/ 4365704 h 4365704"/>
                <a:gd name="connsiteX5" fmla="*/ 0 w 13732399"/>
                <a:gd name="connsiteY5" fmla="*/ 2219094 h 4365704"/>
                <a:gd name="connsiteX0" fmla="*/ 190205 w 13922604"/>
                <a:gd name="connsiteY0" fmla="*/ 2219094 h 4365704"/>
                <a:gd name="connsiteX1" fmla="*/ 2308937 w 13922604"/>
                <a:gd name="connsiteY1" fmla="*/ 641195 h 4365704"/>
                <a:gd name="connsiteX2" fmla="*/ 6953420 w 13922604"/>
                <a:gd name="connsiteY2" fmla="*/ 72484 h 4365704"/>
                <a:gd name="connsiteX3" fmla="*/ 11709415 w 13922604"/>
                <a:gd name="connsiteY3" fmla="*/ 663499 h 4365704"/>
                <a:gd name="connsiteX4" fmla="*/ 13716635 w 13922604"/>
                <a:gd name="connsiteY4" fmla="*/ 2219094 h 4365704"/>
                <a:gd name="connsiteX5" fmla="*/ 6953420 w 13922604"/>
                <a:gd name="connsiteY5" fmla="*/ 4365704 h 4365704"/>
                <a:gd name="connsiteX6" fmla="*/ 190205 w 13922604"/>
                <a:gd name="connsiteY6" fmla="*/ 2219094 h 4365704"/>
                <a:gd name="connsiteX0" fmla="*/ 190205 w 13922604"/>
                <a:gd name="connsiteY0" fmla="*/ 2249946 h 4396556"/>
                <a:gd name="connsiteX1" fmla="*/ 2308937 w 13922604"/>
                <a:gd name="connsiteY1" fmla="*/ 672047 h 4396556"/>
                <a:gd name="connsiteX2" fmla="*/ 6953420 w 13922604"/>
                <a:gd name="connsiteY2" fmla="*/ 103336 h 4396556"/>
                <a:gd name="connsiteX3" fmla="*/ 11709415 w 13922604"/>
                <a:gd name="connsiteY3" fmla="*/ 694351 h 4396556"/>
                <a:gd name="connsiteX4" fmla="*/ 13716635 w 13922604"/>
                <a:gd name="connsiteY4" fmla="*/ 2249946 h 4396556"/>
                <a:gd name="connsiteX5" fmla="*/ 6953420 w 13922604"/>
                <a:gd name="connsiteY5" fmla="*/ 4396556 h 4396556"/>
                <a:gd name="connsiteX6" fmla="*/ 190205 w 13922604"/>
                <a:gd name="connsiteY6" fmla="*/ 2249946 h 4396556"/>
                <a:gd name="connsiteX0" fmla="*/ 165972 w 14255210"/>
                <a:gd name="connsiteY0" fmla="*/ 3677302 h 4587624"/>
                <a:gd name="connsiteX1" fmla="*/ 2641543 w 14255210"/>
                <a:gd name="connsiteY1" fmla="*/ 672047 h 4587624"/>
                <a:gd name="connsiteX2" fmla="*/ 7286026 w 14255210"/>
                <a:gd name="connsiteY2" fmla="*/ 103336 h 4587624"/>
                <a:gd name="connsiteX3" fmla="*/ 12042021 w 14255210"/>
                <a:gd name="connsiteY3" fmla="*/ 694351 h 4587624"/>
                <a:gd name="connsiteX4" fmla="*/ 14049241 w 14255210"/>
                <a:gd name="connsiteY4" fmla="*/ 2249946 h 4587624"/>
                <a:gd name="connsiteX5" fmla="*/ 7286026 w 14255210"/>
                <a:gd name="connsiteY5" fmla="*/ 4396556 h 4587624"/>
                <a:gd name="connsiteX6" fmla="*/ 165972 w 14255210"/>
                <a:gd name="connsiteY6" fmla="*/ 3677302 h 4587624"/>
                <a:gd name="connsiteX0" fmla="*/ 0 w 14089238"/>
                <a:gd name="connsiteY0" fmla="*/ 3741918 h 4652240"/>
                <a:gd name="connsiteX1" fmla="*/ 7120054 w 14089238"/>
                <a:gd name="connsiteY1" fmla="*/ 167952 h 4652240"/>
                <a:gd name="connsiteX2" fmla="*/ 11876049 w 14089238"/>
                <a:gd name="connsiteY2" fmla="*/ 758967 h 4652240"/>
                <a:gd name="connsiteX3" fmla="*/ 13883269 w 14089238"/>
                <a:gd name="connsiteY3" fmla="*/ 2314562 h 4652240"/>
                <a:gd name="connsiteX4" fmla="*/ 7120054 w 14089238"/>
                <a:gd name="connsiteY4" fmla="*/ 4461172 h 4652240"/>
                <a:gd name="connsiteX5" fmla="*/ 0 w 14089238"/>
                <a:gd name="connsiteY5" fmla="*/ 3741918 h 4652240"/>
                <a:gd name="connsiteX0" fmla="*/ 53613 w 14142851"/>
                <a:gd name="connsiteY0" fmla="*/ 3741918 h 5378453"/>
                <a:gd name="connsiteX1" fmla="*/ 7173667 w 14142851"/>
                <a:gd name="connsiteY1" fmla="*/ 167952 h 5378453"/>
                <a:gd name="connsiteX2" fmla="*/ 11929662 w 14142851"/>
                <a:gd name="connsiteY2" fmla="*/ 758967 h 5378453"/>
                <a:gd name="connsiteX3" fmla="*/ 13936882 w 14142851"/>
                <a:gd name="connsiteY3" fmla="*/ 2314562 h 5378453"/>
                <a:gd name="connsiteX4" fmla="*/ 4441618 w 14142851"/>
                <a:gd name="connsiteY4" fmla="*/ 5342118 h 5378453"/>
                <a:gd name="connsiteX5" fmla="*/ 53613 w 14142851"/>
                <a:gd name="connsiteY5" fmla="*/ 3741918 h 5378453"/>
                <a:gd name="connsiteX0" fmla="*/ 49412 w 14439733"/>
                <a:gd name="connsiteY0" fmla="*/ 2563278 h 5268573"/>
                <a:gd name="connsiteX1" fmla="*/ 7470549 w 14439733"/>
                <a:gd name="connsiteY1" fmla="*/ 93282 h 5268573"/>
                <a:gd name="connsiteX2" fmla="*/ 12226544 w 14439733"/>
                <a:gd name="connsiteY2" fmla="*/ 684297 h 5268573"/>
                <a:gd name="connsiteX3" fmla="*/ 14233764 w 14439733"/>
                <a:gd name="connsiteY3" fmla="*/ 2239892 h 5268573"/>
                <a:gd name="connsiteX4" fmla="*/ 4738500 w 14439733"/>
                <a:gd name="connsiteY4" fmla="*/ 5267448 h 5268573"/>
                <a:gd name="connsiteX5" fmla="*/ 49412 w 14439733"/>
                <a:gd name="connsiteY5" fmla="*/ 2563278 h 5268573"/>
                <a:gd name="connsiteX0" fmla="*/ 48591 w 14137567"/>
                <a:gd name="connsiteY0" fmla="*/ 2563278 h 5279198"/>
                <a:gd name="connsiteX1" fmla="*/ 7469728 w 14137567"/>
                <a:gd name="connsiteY1" fmla="*/ 93282 h 5279198"/>
                <a:gd name="connsiteX2" fmla="*/ 12225723 w 14137567"/>
                <a:gd name="connsiteY2" fmla="*/ 684297 h 5279198"/>
                <a:gd name="connsiteX3" fmla="*/ 13898407 w 14137567"/>
                <a:gd name="connsiteY3" fmla="*/ 3466527 h 5279198"/>
                <a:gd name="connsiteX4" fmla="*/ 4737679 w 14137567"/>
                <a:gd name="connsiteY4" fmla="*/ 5267448 h 5279198"/>
                <a:gd name="connsiteX5" fmla="*/ 48591 w 14137567"/>
                <a:gd name="connsiteY5" fmla="*/ 2563278 h 5279198"/>
                <a:gd name="connsiteX0" fmla="*/ 47458 w 13725908"/>
                <a:gd name="connsiteY0" fmla="*/ 2563278 h 5352790"/>
                <a:gd name="connsiteX1" fmla="*/ 7468595 w 13725908"/>
                <a:gd name="connsiteY1" fmla="*/ 93282 h 5352790"/>
                <a:gd name="connsiteX2" fmla="*/ 12224590 w 13725908"/>
                <a:gd name="connsiteY2" fmla="*/ 684297 h 5352790"/>
                <a:gd name="connsiteX3" fmla="*/ 13417772 w 13725908"/>
                <a:gd name="connsiteY3" fmla="*/ 4392078 h 5352790"/>
                <a:gd name="connsiteX4" fmla="*/ 4736546 w 13725908"/>
                <a:gd name="connsiteY4" fmla="*/ 5267448 h 5352790"/>
                <a:gd name="connsiteX5" fmla="*/ 47458 w 13725908"/>
                <a:gd name="connsiteY5" fmla="*/ 2563278 h 5352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25908" h="5352790">
                  <a:moveTo>
                    <a:pt x="47458" y="2563278"/>
                  </a:moveTo>
                  <a:cubicBezTo>
                    <a:pt x="502800" y="1700917"/>
                    <a:pt x="5439073" y="406445"/>
                    <a:pt x="7468595" y="93282"/>
                  </a:cubicBezTo>
                  <a:cubicBezTo>
                    <a:pt x="9498117" y="-219881"/>
                    <a:pt x="11097388" y="326529"/>
                    <a:pt x="12224590" y="684297"/>
                  </a:cubicBezTo>
                  <a:cubicBezTo>
                    <a:pt x="13351792" y="1042065"/>
                    <a:pt x="14210438" y="3775044"/>
                    <a:pt x="13417772" y="4392078"/>
                  </a:cubicBezTo>
                  <a:cubicBezTo>
                    <a:pt x="12625106" y="5009112"/>
                    <a:pt x="6964932" y="5572248"/>
                    <a:pt x="4736546" y="5267448"/>
                  </a:cubicBezTo>
                  <a:cubicBezTo>
                    <a:pt x="2508160" y="4962648"/>
                    <a:pt x="-407884" y="3425639"/>
                    <a:pt x="47458" y="2563278"/>
                  </a:cubicBez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C00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BAD5E8FB-4ECB-0FE5-50F2-F9573239F5DA}"/>
                </a:ext>
              </a:extLst>
            </p:cNvPr>
            <p:cNvSpPr txBox="1"/>
            <p:nvPr/>
          </p:nvSpPr>
          <p:spPr>
            <a:xfrm>
              <a:off x="2698623" y="2921621"/>
              <a:ext cx="792236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000" dirty="0" smtClean="0">
                  <a:solidFill>
                    <a:srgbClr val="FFC000"/>
                  </a:solidFill>
                </a:rPr>
                <a:t>주가 전파 분석 플랫폼</a:t>
              </a:r>
              <a:endParaRPr lang="ko-KR" altLang="en-US" sz="6000" b="1" dirty="0">
                <a:solidFill>
                  <a:srgbClr val="FFC000"/>
                </a:solidFill>
              </a:endParaRPr>
            </a:p>
          </p:txBody>
        </p:sp>
        <p:pic>
          <p:nvPicPr>
            <p:cNvPr id="15" name="그래픽 14" descr="가로줄로 채워진 원">
              <a:extLst>
                <a:ext uri="{FF2B5EF4-FFF2-40B4-BE49-F238E27FC236}">
                  <a16:creationId xmlns="" xmlns:a16="http://schemas.microsoft.com/office/drawing/2014/main" id="{4ACDD8B4-2ABA-CBFD-B8B9-F72065E543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2593" y="1761893"/>
              <a:ext cx="2202381" cy="2202381"/>
            </a:xfrm>
            <a:prstGeom prst="rect">
              <a:avLst/>
            </a:prstGeom>
          </p:spPr>
        </p:pic>
        <p:pic>
          <p:nvPicPr>
            <p:cNvPr id="16" name="그래픽 15" descr="가로줄로 채워진 원">
              <a:extLst>
                <a:ext uri="{FF2B5EF4-FFF2-40B4-BE49-F238E27FC236}">
                  <a16:creationId xmlns="" xmlns:a16="http://schemas.microsoft.com/office/drawing/2014/main" id="{2AFC23EE-49E4-D3E0-AC7B-3DADBE00C9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241874" y="3695300"/>
              <a:ext cx="2560534" cy="2560534"/>
            </a:xfrm>
            <a:prstGeom prst="rect">
              <a:avLst/>
            </a:prstGeom>
          </p:spPr>
        </p:pic>
      </p:grpSp>
      <p:cxnSp>
        <p:nvCxnSpPr>
          <p:cNvPr id="19" name="직선 연결선 18">
            <a:extLst>
              <a:ext uri="{FF2B5EF4-FFF2-40B4-BE49-F238E27FC236}">
                <a16:creationId xmlns="" xmlns:a16="http://schemas.microsoft.com/office/drawing/2014/main" id="{1E728352-64C4-EA6C-25AD-65AC25FFE18B}"/>
              </a:ext>
            </a:extLst>
          </p:cNvPr>
          <p:cNvCxnSpPr>
            <a:cxnSpLocks/>
          </p:cNvCxnSpPr>
          <p:nvPr/>
        </p:nvCxnSpPr>
        <p:spPr>
          <a:xfrm>
            <a:off x="334536" y="345687"/>
            <a:ext cx="225254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53EF0C5F-A466-A7E1-87E4-1DB43FA3990D}"/>
              </a:ext>
            </a:extLst>
          </p:cNvPr>
          <p:cNvSpPr txBox="1"/>
          <p:nvPr/>
        </p:nvSpPr>
        <p:spPr>
          <a:xfrm>
            <a:off x="312234" y="430880"/>
            <a:ext cx="1628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소제목을 입력하세요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D2C23AC2-38BE-535F-431B-4442BB7ABF4B}"/>
              </a:ext>
            </a:extLst>
          </p:cNvPr>
          <p:cNvSpPr txBox="1"/>
          <p:nvPr/>
        </p:nvSpPr>
        <p:spPr>
          <a:xfrm>
            <a:off x="8159262" y="6014752"/>
            <a:ext cx="3593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FFC000"/>
                </a:solidFill>
              </a:rPr>
              <a:t>Java and Python</a:t>
            </a:r>
            <a:endParaRPr lang="ko-KR" altLang="en-US" sz="2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10992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5B745BF1-E258-4F57-8959-96BA37268667}"/>
              </a:ext>
            </a:extLst>
          </p:cNvPr>
          <p:cNvSpPr/>
          <p:nvPr/>
        </p:nvSpPr>
        <p:spPr>
          <a:xfrm>
            <a:off x="441158" y="2578101"/>
            <a:ext cx="5502442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EF2063EC-5C64-4CDD-80D8-A28E4D41C7AD}"/>
              </a:ext>
            </a:extLst>
          </p:cNvPr>
          <p:cNvSpPr/>
          <p:nvPr/>
        </p:nvSpPr>
        <p:spPr>
          <a:xfrm>
            <a:off x="6311900" y="2565400"/>
            <a:ext cx="5502442" cy="231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7FA6B07-9DE8-417B-9929-FD64FAE65C5D}"/>
              </a:ext>
            </a:extLst>
          </p:cNvPr>
          <p:cNvSpPr txBox="1"/>
          <p:nvPr/>
        </p:nvSpPr>
        <p:spPr>
          <a:xfrm>
            <a:off x="427323" y="1253957"/>
            <a:ext cx="3740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정보 분석 서비스</a:t>
            </a:r>
            <a:endParaRPr lang="ko-KR" altLang="en-US" sz="3600" b="1" dirty="0"/>
          </a:p>
        </p:txBody>
      </p:sp>
      <p:sp>
        <p:nvSpPr>
          <p:cNvPr id="11" name="사각형: 둥근 위쪽 모서리 1">
            <a:extLst>
              <a:ext uri="{FF2B5EF4-FFF2-40B4-BE49-F238E27FC236}">
                <a16:creationId xmlns="" xmlns:a16="http://schemas.microsoft.com/office/drawing/2014/main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1018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 err="1" smtClean="0">
                <a:solidFill>
                  <a:schemeClr val="accent1">
                    <a:lumMod val="50000"/>
                  </a:schemeClr>
                </a:solidFill>
              </a:rPr>
              <a:t>컨</a:t>
            </a:r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sz="2000" b="1" spc="600" dirty="0" err="1" smtClean="0">
                <a:solidFill>
                  <a:schemeClr val="accent1">
                    <a:lumMod val="50000"/>
                  </a:schemeClr>
                </a:solidFill>
              </a:rPr>
              <a:t>셉</a:t>
            </a:r>
            <a:endParaRPr lang="ko-KR" altLang="en-US" sz="2000" b="1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7C2D047E-1061-5FD3-12F9-1D2A82F1D472}"/>
              </a:ext>
            </a:extLst>
          </p:cNvPr>
          <p:cNvSpPr txBox="1"/>
          <p:nvPr/>
        </p:nvSpPr>
        <p:spPr>
          <a:xfrm>
            <a:off x="1159727" y="518533"/>
            <a:ext cx="1553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600" dirty="0" smtClean="0">
                <a:solidFill>
                  <a:schemeClr val="accent4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concept</a:t>
            </a:r>
            <a:endParaRPr lang="ko-KR" altLang="en-US" spc="600" dirty="0" smtClean="0">
              <a:solidFill>
                <a:schemeClr val="accent4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46917226-5A41-A010-242B-90432022EB60}"/>
              </a:ext>
            </a:extLst>
          </p:cNvPr>
          <p:cNvSpPr txBox="1"/>
          <p:nvPr/>
        </p:nvSpPr>
        <p:spPr>
          <a:xfrm>
            <a:off x="433804" y="17507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3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7FA6B07-9DE8-417B-9929-FD64FAE65C5D}"/>
              </a:ext>
            </a:extLst>
          </p:cNvPr>
          <p:cNvSpPr txBox="1"/>
          <p:nvPr/>
        </p:nvSpPr>
        <p:spPr>
          <a:xfrm>
            <a:off x="440023" y="2028657"/>
            <a:ext cx="2783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바탕"/>
                <a:ea typeface="바탕"/>
              </a:rPr>
              <a:t>● 주식 정보 가공 분석</a:t>
            </a:r>
            <a:endParaRPr lang="ko-KR" altLang="en-US" sz="2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7FA6B07-9DE8-417B-9929-FD64FAE65C5D}"/>
              </a:ext>
            </a:extLst>
          </p:cNvPr>
          <p:cNvSpPr txBox="1"/>
          <p:nvPr/>
        </p:nvSpPr>
        <p:spPr>
          <a:xfrm>
            <a:off x="6256623" y="2028657"/>
            <a:ext cx="3369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바탕"/>
                <a:ea typeface="바탕"/>
              </a:rPr>
              <a:t>● 분석 결과 시각화 및 제공</a:t>
            </a:r>
            <a:endParaRPr lang="ko-KR" altLang="en-US" sz="2000" b="1" dirty="0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36B48812-6320-5617-7B1E-780BA099D7CB}"/>
              </a:ext>
            </a:extLst>
          </p:cNvPr>
          <p:cNvSpPr txBox="1"/>
          <p:nvPr/>
        </p:nvSpPr>
        <p:spPr>
          <a:xfrm>
            <a:off x="801360" y="2692424"/>
            <a:ext cx="4469140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 smtClean="0">
                <a:solidFill>
                  <a:schemeClr val="bg1"/>
                </a:solidFill>
                <a:latin typeface="+mn-ea"/>
              </a:rPr>
              <a:t>DB</a:t>
            </a: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별 공통 데이터 추출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테이블화</a:t>
            </a:r>
            <a:endParaRPr lang="en-US" altLang="ko-KR" spc="-15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36B48812-6320-5617-7B1E-780BA099D7CB}"/>
              </a:ext>
            </a:extLst>
          </p:cNvPr>
          <p:cNvSpPr txBox="1"/>
          <p:nvPr/>
        </p:nvSpPr>
        <p:spPr>
          <a:xfrm>
            <a:off x="6529060" y="2654324"/>
            <a:ext cx="446914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크기 정규화</a:t>
            </a:r>
            <a:endParaRPr lang="en-US" altLang="ko-KR" spc="-150" dirty="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두 데이터 간 연관 관계 분석</a:t>
            </a:r>
            <a:endParaRPr lang="en-US" altLang="ko-KR" spc="-150" dirty="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err="1" smtClean="0">
                <a:solidFill>
                  <a:schemeClr val="bg1"/>
                </a:solidFill>
                <a:latin typeface="+mn-ea"/>
              </a:rPr>
              <a:t>시계열</a:t>
            </a: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 별 연관 관계 분석</a:t>
            </a:r>
            <a:endParaRPr lang="en-US" altLang="ko-KR" spc="-150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5010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내, 벽, 욕실, 바둑판식이(가) 표시된 사진&#10;&#10;자동 생성된 설명">
            <a:extLst>
              <a:ext uri="{FF2B5EF4-FFF2-40B4-BE49-F238E27FC236}">
                <a16:creationId xmlns="" xmlns:a16="http://schemas.microsoft.com/office/drawing/2014/main" id="{FCF8EEB9-6C36-D678-969B-95008B5C24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그래픽 3" descr="가로줄로 채워진 원">
            <a:extLst>
              <a:ext uri="{FF2B5EF4-FFF2-40B4-BE49-F238E27FC236}">
                <a16:creationId xmlns="" xmlns:a16="http://schemas.microsoft.com/office/drawing/2014/main" id="{8D48E086-7ACE-7E17-8A3D-0D67B96B8DE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3315" y="724830"/>
            <a:ext cx="2202381" cy="2202381"/>
          </a:xfrm>
          <a:prstGeom prst="rect">
            <a:avLst/>
          </a:prstGeom>
        </p:spPr>
      </p:pic>
      <p:pic>
        <p:nvPicPr>
          <p:cNvPr id="5" name="그래픽 4" descr="가로줄로 채워진 원">
            <a:extLst>
              <a:ext uri="{FF2B5EF4-FFF2-40B4-BE49-F238E27FC236}">
                <a16:creationId xmlns="" xmlns:a16="http://schemas.microsoft.com/office/drawing/2014/main" id="{1B34D3BC-DC04-6CA2-035E-D48BBB2CC567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42596" y="3969856"/>
            <a:ext cx="2560534" cy="2560534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D12D8A24-FCC6-A2C8-35F8-5BC534D3372F}"/>
              </a:ext>
            </a:extLst>
          </p:cNvPr>
          <p:cNvGrpSpPr/>
          <p:nvPr/>
        </p:nvGrpSpPr>
        <p:grpSpPr>
          <a:xfrm>
            <a:off x="2699573" y="2188553"/>
            <a:ext cx="1704313" cy="1053574"/>
            <a:chOff x="3803546" y="2667813"/>
            <a:chExt cx="1704313" cy="1053574"/>
          </a:xfrm>
        </p:grpSpPr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E8AF2223-683C-C944-F8CA-68539AE3FA54}"/>
                </a:ext>
              </a:extLst>
            </p:cNvPr>
            <p:cNvSpPr txBox="1"/>
            <p:nvPr/>
          </p:nvSpPr>
          <p:spPr>
            <a:xfrm>
              <a:off x="3803546" y="3136612"/>
              <a:ext cx="170431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 smtClean="0">
                  <a:solidFill>
                    <a:schemeClr val="bg1"/>
                  </a:solidFill>
                </a:rPr>
                <a:t>모 델 링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AA6C7412-49A8-C898-54B1-A13FDFB7C4C6}"/>
                </a:ext>
              </a:extLst>
            </p:cNvPr>
            <p:cNvSpPr txBox="1"/>
            <p:nvPr/>
          </p:nvSpPr>
          <p:spPr>
            <a:xfrm>
              <a:off x="3803546" y="2667813"/>
              <a:ext cx="8730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</a:rPr>
                <a:t>Part </a:t>
              </a:r>
              <a:r>
                <a:rPr lang="en-US" altLang="ko-KR" sz="2000" dirty="0" smtClean="0">
                  <a:solidFill>
                    <a:schemeClr val="bg1"/>
                  </a:solidFill>
                </a:rPr>
                <a:t>4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9818884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E6519DB-A69A-7603-5B35-0E36F6ACAE65}"/>
              </a:ext>
            </a:extLst>
          </p:cNvPr>
          <p:cNvSpPr txBox="1"/>
          <p:nvPr/>
        </p:nvSpPr>
        <p:spPr>
          <a:xfrm>
            <a:off x="4062205" y="462802"/>
            <a:ext cx="41905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rgbClr val="E5761B"/>
                </a:solidFill>
              </a:rPr>
              <a:t>#</a:t>
            </a:r>
            <a:r>
              <a:rPr lang="ko-KR" altLang="en-US" sz="4400" dirty="0" smtClean="0">
                <a:solidFill>
                  <a:srgbClr val="E5761B"/>
                </a:solidFill>
              </a:rPr>
              <a:t>플랫폼 모델링</a:t>
            </a:r>
            <a:endParaRPr lang="ko-KR" altLang="en-US" sz="4400" b="1" dirty="0">
              <a:solidFill>
                <a:srgbClr val="E5761B"/>
              </a:solidFill>
            </a:endParaRPr>
          </a:p>
        </p:txBody>
      </p:sp>
      <p:sp>
        <p:nvSpPr>
          <p:cNvPr id="7" name="사각형: 둥근 위쪽 모서리 1">
            <a:extLst>
              <a:ext uri="{FF2B5EF4-FFF2-40B4-BE49-F238E27FC236}">
                <a16:creationId xmlns="" xmlns:a16="http://schemas.microsoft.com/office/drawing/2014/main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1518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모 델 링</a:t>
            </a:r>
            <a:endParaRPr lang="ko-KR" altLang="en-US" sz="2000" b="1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6917226-5A41-A010-242B-90432022EB60}"/>
              </a:ext>
            </a:extLst>
          </p:cNvPr>
          <p:cNvSpPr txBox="1"/>
          <p:nvPr/>
        </p:nvSpPr>
        <p:spPr>
          <a:xfrm>
            <a:off x="420179" y="175075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Part 4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C2D047E-1061-5FD3-12F9-1D2A82F1D472}"/>
              </a:ext>
            </a:extLst>
          </p:cNvPr>
          <p:cNvSpPr txBox="1"/>
          <p:nvPr/>
        </p:nvSpPr>
        <p:spPr>
          <a:xfrm>
            <a:off x="1197827" y="480433"/>
            <a:ext cx="1789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600" dirty="0" smtClean="0">
                <a:solidFill>
                  <a:schemeClr val="accent4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modeling</a:t>
            </a:r>
            <a:endParaRPr lang="ko-KR" altLang="en-US" spc="600" dirty="0" smtClean="0">
              <a:solidFill>
                <a:schemeClr val="accent4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060" y="1524000"/>
            <a:ext cx="10716840" cy="485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893919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598CDF40-98C4-4448-B94A-655387F17874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1200" y="1549400"/>
            <a:ext cx="10629900" cy="509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E6519DB-A69A-7603-5B35-0E36F6ACAE65}"/>
              </a:ext>
            </a:extLst>
          </p:cNvPr>
          <p:cNvSpPr txBox="1"/>
          <p:nvPr/>
        </p:nvSpPr>
        <p:spPr>
          <a:xfrm>
            <a:off x="2627105" y="386602"/>
            <a:ext cx="59199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rgbClr val="E5761B"/>
                </a:solidFill>
              </a:rPr>
              <a:t># </a:t>
            </a:r>
            <a:r>
              <a:rPr lang="ko-KR" altLang="en-US" sz="4400" dirty="0" smtClean="0">
                <a:solidFill>
                  <a:srgbClr val="E5761B"/>
                </a:solidFill>
              </a:rPr>
              <a:t>정규화 분석</a:t>
            </a:r>
            <a:endParaRPr lang="ko-KR" altLang="en-US" sz="4400" dirty="0">
              <a:solidFill>
                <a:srgbClr val="E5761B"/>
              </a:solidFill>
            </a:endParaRPr>
          </a:p>
        </p:txBody>
      </p:sp>
      <p:sp>
        <p:nvSpPr>
          <p:cNvPr id="8" name="사각형: 둥근 위쪽 모서리 1">
            <a:extLst>
              <a:ext uri="{FF2B5EF4-FFF2-40B4-BE49-F238E27FC236}">
                <a16:creationId xmlns="" xmlns:a16="http://schemas.microsoft.com/office/drawing/2014/main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1518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모 델 링</a:t>
            </a:r>
            <a:endParaRPr lang="ko-KR" altLang="en-US" sz="2000" b="1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6917226-5A41-A010-242B-90432022EB60}"/>
              </a:ext>
            </a:extLst>
          </p:cNvPr>
          <p:cNvSpPr txBox="1"/>
          <p:nvPr/>
        </p:nvSpPr>
        <p:spPr>
          <a:xfrm>
            <a:off x="420179" y="175075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Part 4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7C2D047E-1061-5FD3-12F9-1D2A82F1D472}"/>
              </a:ext>
            </a:extLst>
          </p:cNvPr>
          <p:cNvSpPr txBox="1"/>
          <p:nvPr/>
        </p:nvSpPr>
        <p:spPr>
          <a:xfrm>
            <a:off x="1197827" y="480433"/>
            <a:ext cx="1789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600" dirty="0" smtClean="0">
                <a:solidFill>
                  <a:schemeClr val="accent4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modeling</a:t>
            </a:r>
            <a:endParaRPr lang="ko-KR" altLang="en-US" spc="600" dirty="0" smtClean="0">
              <a:solidFill>
                <a:schemeClr val="accent4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95003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위쪽 모서리 1">
            <a:extLst>
              <a:ext uri="{FF2B5EF4-FFF2-40B4-BE49-F238E27FC236}">
                <a16:creationId xmlns="" xmlns:a16="http://schemas.microsoft.com/office/drawing/2014/main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1518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모 델 링</a:t>
            </a:r>
            <a:endParaRPr lang="ko-KR" altLang="en-US" sz="2000" b="1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6917226-5A41-A010-242B-90432022EB60}"/>
              </a:ext>
            </a:extLst>
          </p:cNvPr>
          <p:cNvSpPr txBox="1"/>
          <p:nvPr/>
        </p:nvSpPr>
        <p:spPr>
          <a:xfrm>
            <a:off x="420179" y="175075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Part 4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C2D047E-1061-5FD3-12F9-1D2A82F1D472}"/>
              </a:ext>
            </a:extLst>
          </p:cNvPr>
          <p:cNvSpPr txBox="1"/>
          <p:nvPr/>
        </p:nvSpPr>
        <p:spPr>
          <a:xfrm>
            <a:off x="1197827" y="480433"/>
            <a:ext cx="1789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600" dirty="0" smtClean="0">
                <a:solidFill>
                  <a:schemeClr val="accent4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modeling</a:t>
            </a:r>
            <a:endParaRPr lang="ko-KR" altLang="en-US" spc="600" dirty="0" smtClean="0">
              <a:solidFill>
                <a:schemeClr val="accent4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6286" y="1508165"/>
            <a:ext cx="9915896" cy="4952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7FA6B07-9DE8-417B-9929-FD64FAE65C5D}"/>
              </a:ext>
            </a:extLst>
          </p:cNvPr>
          <p:cNvSpPr txBox="1"/>
          <p:nvPr/>
        </p:nvSpPr>
        <p:spPr>
          <a:xfrm>
            <a:off x="427323" y="1040207"/>
            <a:ext cx="3397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#</a:t>
            </a:r>
            <a:r>
              <a:rPr lang="ko-KR" altLang="en-US" sz="3600" b="1" dirty="0" smtClean="0"/>
              <a:t>개념적 모델링</a:t>
            </a:r>
          </a:p>
        </p:txBody>
      </p:sp>
    </p:spTree>
    <p:extLst>
      <p:ext uri="{BB962C8B-B14F-4D97-AF65-F5344CB8AC3E}">
        <p14:creationId xmlns:p14="http://schemas.microsoft.com/office/powerpoint/2010/main" xmlns="" val="3893919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위쪽 모서리 1">
            <a:extLst>
              <a:ext uri="{FF2B5EF4-FFF2-40B4-BE49-F238E27FC236}">
                <a16:creationId xmlns="" xmlns:a16="http://schemas.microsoft.com/office/drawing/2014/main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1518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모 델 링</a:t>
            </a:r>
            <a:endParaRPr lang="ko-KR" altLang="en-US" sz="2000" b="1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6917226-5A41-A010-242B-90432022EB60}"/>
              </a:ext>
            </a:extLst>
          </p:cNvPr>
          <p:cNvSpPr txBox="1"/>
          <p:nvPr/>
        </p:nvSpPr>
        <p:spPr>
          <a:xfrm>
            <a:off x="420179" y="175075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Part 4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C2D047E-1061-5FD3-12F9-1D2A82F1D472}"/>
              </a:ext>
            </a:extLst>
          </p:cNvPr>
          <p:cNvSpPr txBox="1"/>
          <p:nvPr/>
        </p:nvSpPr>
        <p:spPr>
          <a:xfrm>
            <a:off x="1197827" y="480433"/>
            <a:ext cx="1789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600" dirty="0" smtClean="0">
                <a:solidFill>
                  <a:schemeClr val="accent4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modeling</a:t>
            </a:r>
            <a:endParaRPr lang="ko-KR" altLang="en-US" spc="600" dirty="0" smtClean="0">
              <a:solidFill>
                <a:schemeClr val="accent4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8170" y="1318161"/>
            <a:ext cx="9025248" cy="5047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7FA6B07-9DE8-417B-9929-FD64FAE65C5D}"/>
              </a:ext>
            </a:extLst>
          </p:cNvPr>
          <p:cNvSpPr txBox="1"/>
          <p:nvPr/>
        </p:nvSpPr>
        <p:spPr>
          <a:xfrm>
            <a:off x="427323" y="1040207"/>
            <a:ext cx="3558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# </a:t>
            </a:r>
            <a:r>
              <a:rPr lang="ko-KR" altLang="en-US" sz="3600" b="1" dirty="0" smtClean="0"/>
              <a:t>논리적 모델링</a:t>
            </a:r>
          </a:p>
        </p:txBody>
      </p:sp>
    </p:spTree>
    <p:extLst>
      <p:ext uri="{BB962C8B-B14F-4D97-AF65-F5344CB8AC3E}">
        <p14:creationId xmlns:p14="http://schemas.microsoft.com/office/powerpoint/2010/main" xmlns="" val="3893919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위쪽 모서리 1">
            <a:extLst>
              <a:ext uri="{FF2B5EF4-FFF2-40B4-BE49-F238E27FC236}">
                <a16:creationId xmlns="" xmlns:a16="http://schemas.microsoft.com/office/drawing/2014/main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1518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모 델 링</a:t>
            </a:r>
            <a:endParaRPr lang="ko-KR" altLang="en-US" sz="2000" b="1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6917226-5A41-A010-242B-90432022EB60}"/>
              </a:ext>
            </a:extLst>
          </p:cNvPr>
          <p:cNvSpPr txBox="1"/>
          <p:nvPr/>
        </p:nvSpPr>
        <p:spPr>
          <a:xfrm>
            <a:off x="420179" y="175075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Part 4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C2D047E-1061-5FD3-12F9-1D2A82F1D472}"/>
              </a:ext>
            </a:extLst>
          </p:cNvPr>
          <p:cNvSpPr txBox="1"/>
          <p:nvPr/>
        </p:nvSpPr>
        <p:spPr>
          <a:xfrm>
            <a:off x="1197827" y="480433"/>
            <a:ext cx="1789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600" dirty="0" smtClean="0">
                <a:solidFill>
                  <a:schemeClr val="accent4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modeling</a:t>
            </a:r>
            <a:endParaRPr lang="ko-KR" altLang="en-US" spc="600" dirty="0" smtClean="0">
              <a:solidFill>
                <a:schemeClr val="accent4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8639" y="1353786"/>
            <a:ext cx="9325407" cy="517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7FA6B07-9DE8-417B-9929-FD64FAE65C5D}"/>
              </a:ext>
            </a:extLst>
          </p:cNvPr>
          <p:cNvSpPr txBox="1"/>
          <p:nvPr/>
        </p:nvSpPr>
        <p:spPr>
          <a:xfrm>
            <a:off x="427323" y="1040207"/>
            <a:ext cx="3558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# </a:t>
            </a:r>
            <a:r>
              <a:rPr lang="ko-KR" altLang="en-US" sz="3600" b="1" dirty="0" smtClean="0"/>
              <a:t>물리적 모델링</a:t>
            </a:r>
          </a:p>
        </p:txBody>
      </p:sp>
    </p:spTree>
    <p:extLst>
      <p:ext uri="{BB962C8B-B14F-4D97-AF65-F5344CB8AC3E}">
        <p14:creationId xmlns:p14="http://schemas.microsoft.com/office/powerpoint/2010/main" xmlns="" val="3893919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내, 벽, 욕실, 바둑판식이(가) 표시된 사진&#10;&#10;자동 생성된 설명">
            <a:extLst>
              <a:ext uri="{FF2B5EF4-FFF2-40B4-BE49-F238E27FC236}">
                <a16:creationId xmlns="" xmlns:a16="http://schemas.microsoft.com/office/drawing/2014/main" id="{FCF8EEB9-6C36-D678-969B-95008B5C24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그래픽 3" descr="가로줄로 채워진 원">
            <a:extLst>
              <a:ext uri="{FF2B5EF4-FFF2-40B4-BE49-F238E27FC236}">
                <a16:creationId xmlns="" xmlns:a16="http://schemas.microsoft.com/office/drawing/2014/main" id="{8D48E086-7ACE-7E17-8A3D-0D67B96B8DE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3315" y="724830"/>
            <a:ext cx="2202381" cy="2202381"/>
          </a:xfrm>
          <a:prstGeom prst="rect">
            <a:avLst/>
          </a:prstGeom>
        </p:spPr>
      </p:pic>
      <p:pic>
        <p:nvPicPr>
          <p:cNvPr id="5" name="그래픽 4" descr="가로줄로 채워진 원">
            <a:extLst>
              <a:ext uri="{FF2B5EF4-FFF2-40B4-BE49-F238E27FC236}">
                <a16:creationId xmlns="" xmlns:a16="http://schemas.microsoft.com/office/drawing/2014/main" id="{1B34D3BC-DC04-6CA2-035E-D48BBB2CC567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42596" y="3969856"/>
            <a:ext cx="2560534" cy="2560534"/>
          </a:xfrm>
          <a:prstGeom prst="rect">
            <a:avLst/>
          </a:prstGeom>
        </p:spPr>
      </p:pic>
      <p:grpSp>
        <p:nvGrpSpPr>
          <p:cNvPr id="2" name="그룹 5">
            <a:extLst>
              <a:ext uri="{FF2B5EF4-FFF2-40B4-BE49-F238E27FC236}">
                <a16:creationId xmlns="" xmlns:a16="http://schemas.microsoft.com/office/drawing/2014/main" id="{D12D8A24-FCC6-A2C8-35F8-5BC534D3372F}"/>
              </a:ext>
            </a:extLst>
          </p:cNvPr>
          <p:cNvGrpSpPr/>
          <p:nvPr/>
        </p:nvGrpSpPr>
        <p:grpSpPr>
          <a:xfrm>
            <a:off x="2699573" y="2188553"/>
            <a:ext cx="5360763" cy="1053574"/>
            <a:chOff x="3803546" y="2667813"/>
            <a:chExt cx="5360763" cy="1053574"/>
          </a:xfrm>
        </p:grpSpPr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E8AF2223-683C-C944-F8CA-68539AE3FA54}"/>
                </a:ext>
              </a:extLst>
            </p:cNvPr>
            <p:cNvSpPr txBox="1"/>
            <p:nvPr/>
          </p:nvSpPr>
          <p:spPr>
            <a:xfrm>
              <a:off x="3803546" y="3136612"/>
              <a:ext cx="53607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 smtClean="0">
                  <a:solidFill>
                    <a:schemeClr val="bg1"/>
                  </a:solidFill>
                </a:rPr>
                <a:t>프로젝트 개발환경 </a:t>
              </a:r>
              <a:r>
                <a:rPr lang="en-US" altLang="ko-KR" sz="3200" b="1" dirty="0" smtClean="0">
                  <a:solidFill>
                    <a:schemeClr val="bg1"/>
                  </a:solidFill>
                </a:rPr>
                <a:t>&amp; </a:t>
              </a:r>
              <a:r>
                <a:rPr lang="ko-KR" altLang="en-US" sz="3200" b="1" dirty="0" smtClean="0">
                  <a:solidFill>
                    <a:schemeClr val="bg1"/>
                  </a:solidFill>
                </a:rPr>
                <a:t>기술 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AA6C7412-49A8-C898-54B1-A13FDFB7C4C6}"/>
                </a:ext>
              </a:extLst>
            </p:cNvPr>
            <p:cNvSpPr txBox="1"/>
            <p:nvPr/>
          </p:nvSpPr>
          <p:spPr>
            <a:xfrm>
              <a:off x="3803546" y="2667813"/>
              <a:ext cx="8730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</a:rPr>
                <a:t>Part </a:t>
              </a:r>
              <a:r>
                <a:rPr lang="en-US" altLang="ko-KR" sz="2000" dirty="0" smtClean="0">
                  <a:solidFill>
                    <a:schemeClr val="bg1"/>
                  </a:solidFill>
                </a:rPr>
                <a:t>5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9818884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xmlns="" id="{BE0CD140-3559-4EB8-BC02-B1FBC1F87433}"/>
              </a:ext>
            </a:extLst>
          </p:cNvPr>
          <p:cNvCxnSpPr>
            <a:cxnSpLocks/>
          </p:cNvCxnSpPr>
          <p:nvPr/>
        </p:nvCxnSpPr>
        <p:spPr>
          <a:xfrm>
            <a:off x="682248" y="3775935"/>
            <a:ext cx="1070864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DA9677D3-89C6-4D5F-AAFA-DF45D6D3D092}"/>
              </a:ext>
            </a:extLst>
          </p:cNvPr>
          <p:cNvSpPr txBox="1"/>
          <p:nvPr/>
        </p:nvSpPr>
        <p:spPr>
          <a:xfrm>
            <a:off x="720000" y="1533254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001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D3E34B18-A1E8-4E37-B477-DF8A778CC5BA}"/>
              </a:ext>
            </a:extLst>
          </p:cNvPr>
          <p:cNvSpPr txBox="1"/>
          <p:nvPr/>
        </p:nvSpPr>
        <p:spPr>
          <a:xfrm>
            <a:off x="1570605" y="153325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48BE0A4C-06E3-45D8-80EF-3DBE89DF4F35}"/>
              </a:ext>
            </a:extLst>
          </p:cNvPr>
          <p:cNvSpPr txBox="1"/>
          <p:nvPr/>
        </p:nvSpPr>
        <p:spPr>
          <a:xfrm>
            <a:off x="2259306" y="1487088"/>
            <a:ext cx="301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Frontend</a:t>
            </a:r>
            <a:endParaRPr lang="ko-KR" altLang="en-US" sz="2400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25F03234-4A1F-4265-BF24-292B3E0A118A}"/>
              </a:ext>
            </a:extLst>
          </p:cNvPr>
          <p:cNvSpPr txBox="1"/>
          <p:nvPr/>
        </p:nvSpPr>
        <p:spPr>
          <a:xfrm>
            <a:off x="720000" y="400715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002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9EB56E54-2D8D-435C-A048-9DE619AD4501}"/>
              </a:ext>
            </a:extLst>
          </p:cNvPr>
          <p:cNvSpPr txBox="1"/>
          <p:nvPr/>
        </p:nvSpPr>
        <p:spPr>
          <a:xfrm>
            <a:off x="1570605" y="400715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6D4CC0E4-F758-4295-BC5C-F8EA363DA590}"/>
              </a:ext>
            </a:extLst>
          </p:cNvPr>
          <p:cNvSpPr txBox="1"/>
          <p:nvPr/>
        </p:nvSpPr>
        <p:spPr>
          <a:xfrm>
            <a:off x="2259306" y="3960992"/>
            <a:ext cx="301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Backend &amp; DB</a:t>
            </a:r>
            <a:endParaRPr lang="ko-KR" altLang="en-US" sz="2400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" name="사각형: 둥근 위쪽 모서리 1">
            <a:extLst>
              <a:ext uri="{FF2B5EF4-FFF2-40B4-BE49-F238E27FC236}">
                <a16:creationId xmlns="" xmlns:a16="http://schemas.microsoft.com/office/drawing/2014/main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32287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프로젝트 개발환경 </a:t>
            </a:r>
            <a:r>
              <a:rPr lang="en-US" altLang="ko-KR" sz="2000" dirty="0" smtClean="0"/>
              <a:t>&amp; </a:t>
            </a:r>
            <a:r>
              <a:rPr lang="ko-KR" altLang="en-US" sz="2000" dirty="0" smtClean="0"/>
              <a:t>기술</a:t>
            </a:r>
            <a:endParaRPr lang="ko-KR" altLang="en-US" sz="2000" b="1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46917226-5A41-A010-242B-90432022EB60}"/>
              </a:ext>
            </a:extLst>
          </p:cNvPr>
          <p:cNvSpPr txBox="1"/>
          <p:nvPr/>
        </p:nvSpPr>
        <p:spPr>
          <a:xfrm>
            <a:off x="420179" y="17507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5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7C2D047E-1061-5FD3-12F9-1D2A82F1D472}"/>
              </a:ext>
            </a:extLst>
          </p:cNvPr>
          <p:cNvSpPr txBox="1"/>
          <p:nvPr/>
        </p:nvSpPr>
        <p:spPr>
          <a:xfrm>
            <a:off x="1197827" y="480433"/>
            <a:ext cx="6692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600" dirty="0" smtClean="0">
                <a:solidFill>
                  <a:schemeClr val="accent4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Project Development &amp; Technologies</a:t>
            </a:r>
            <a:endParaRPr lang="ko-KR" altLang="en-US" spc="600" dirty="0" smtClean="0">
              <a:solidFill>
                <a:schemeClr val="accent4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8231" y="1995055"/>
            <a:ext cx="4143029" cy="146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66430" y="2196934"/>
            <a:ext cx="1836302" cy="1142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18805" y="4631371"/>
            <a:ext cx="1793175" cy="1698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01952" y="4738249"/>
            <a:ext cx="1810080" cy="1546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812085" y="4569603"/>
            <a:ext cx="1847499" cy="1831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002218" y="4591374"/>
            <a:ext cx="1474291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9715377" y="4582041"/>
            <a:ext cx="2266826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99397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내, 벽, 욕실, 바둑판식이(가) 표시된 사진&#10;&#10;자동 생성된 설명">
            <a:extLst>
              <a:ext uri="{FF2B5EF4-FFF2-40B4-BE49-F238E27FC236}">
                <a16:creationId xmlns="" xmlns:a16="http://schemas.microsoft.com/office/drawing/2014/main" id="{FCF8EEB9-6C36-D678-969B-95008B5C24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그래픽 3" descr="가로줄로 채워진 원">
            <a:extLst>
              <a:ext uri="{FF2B5EF4-FFF2-40B4-BE49-F238E27FC236}">
                <a16:creationId xmlns="" xmlns:a16="http://schemas.microsoft.com/office/drawing/2014/main" id="{8D48E086-7ACE-7E17-8A3D-0D67B96B8DE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3315" y="724830"/>
            <a:ext cx="2202381" cy="2202381"/>
          </a:xfrm>
          <a:prstGeom prst="rect">
            <a:avLst/>
          </a:prstGeom>
        </p:spPr>
      </p:pic>
      <p:pic>
        <p:nvPicPr>
          <p:cNvPr id="5" name="그래픽 4" descr="가로줄로 채워진 원">
            <a:extLst>
              <a:ext uri="{FF2B5EF4-FFF2-40B4-BE49-F238E27FC236}">
                <a16:creationId xmlns="" xmlns:a16="http://schemas.microsoft.com/office/drawing/2014/main" id="{1B34D3BC-DC04-6CA2-035E-D48BBB2CC567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42596" y="3969856"/>
            <a:ext cx="2560534" cy="2560534"/>
          </a:xfrm>
          <a:prstGeom prst="rect">
            <a:avLst/>
          </a:prstGeom>
        </p:spPr>
      </p:pic>
      <p:grpSp>
        <p:nvGrpSpPr>
          <p:cNvPr id="2" name="그룹 5">
            <a:extLst>
              <a:ext uri="{FF2B5EF4-FFF2-40B4-BE49-F238E27FC236}">
                <a16:creationId xmlns="" xmlns:a16="http://schemas.microsoft.com/office/drawing/2014/main" id="{D12D8A24-FCC6-A2C8-35F8-5BC534D3372F}"/>
              </a:ext>
            </a:extLst>
          </p:cNvPr>
          <p:cNvGrpSpPr/>
          <p:nvPr/>
        </p:nvGrpSpPr>
        <p:grpSpPr>
          <a:xfrm>
            <a:off x="2699573" y="2188553"/>
            <a:ext cx="4455066" cy="1546017"/>
            <a:chOff x="3803546" y="2667813"/>
            <a:chExt cx="4455066" cy="1546017"/>
          </a:xfrm>
        </p:grpSpPr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E8AF2223-683C-C944-F8CA-68539AE3FA54}"/>
                </a:ext>
              </a:extLst>
            </p:cNvPr>
            <p:cNvSpPr txBox="1"/>
            <p:nvPr/>
          </p:nvSpPr>
          <p:spPr>
            <a:xfrm>
              <a:off x="3803546" y="3136612"/>
              <a:ext cx="4455066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 smtClean="0">
                  <a:solidFill>
                    <a:schemeClr val="bg1"/>
                  </a:solidFill>
                </a:rPr>
                <a:t>주요</a:t>
              </a:r>
              <a:r>
                <a:rPr lang="en-US" altLang="ko-KR" sz="3200" b="1" dirty="0" smtClean="0">
                  <a:solidFill>
                    <a:schemeClr val="bg1"/>
                  </a:solidFill>
                </a:rPr>
                <a:t> </a:t>
              </a:r>
              <a:r>
                <a:rPr lang="ko-KR" altLang="en-US" sz="3200" b="1" dirty="0" err="1" smtClean="0">
                  <a:solidFill>
                    <a:schemeClr val="bg1"/>
                  </a:solidFill>
                </a:rPr>
                <a:t>로직</a:t>
              </a:r>
              <a:r>
                <a:rPr lang="ko-KR" altLang="en-US" sz="3200" b="1" dirty="0" smtClean="0">
                  <a:solidFill>
                    <a:schemeClr val="bg1"/>
                  </a:solidFill>
                </a:rPr>
                <a:t> 및 최종 구현</a:t>
              </a:r>
              <a:endParaRPr lang="en-US" altLang="ko-KR" sz="3200" b="1" dirty="0" smtClean="0">
                <a:solidFill>
                  <a:schemeClr val="bg1"/>
                </a:solidFill>
              </a:endParaRPr>
            </a:p>
            <a:p>
              <a:r>
                <a:rPr lang="ko-KR" altLang="en-US" sz="3200" b="1" dirty="0" smtClean="0">
                  <a:solidFill>
                    <a:schemeClr val="bg1"/>
                  </a:solidFill>
                </a:rPr>
                <a:t> 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AA6C7412-49A8-C898-54B1-A13FDFB7C4C6}"/>
                </a:ext>
              </a:extLst>
            </p:cNvPr>
            <p:cNvSpPr txBox="1"/>
            <p:nvPr/>
          </p:nvSpPr>
          <p:spPr>
            <a:xfrm>
              <a:off x="3803546" y="2667813"/>
              <a:ext cx="8730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</a:rPr>
                <a:t>Part </a:t>
              </a:r>
              <a:r>
                <a:rPr lang="en-US" altLang="ko-KR" sz="2000" dirty="0" smtClean="0">
                  <a:solidFill>
                    <a:schemeClr val="bg1"/>
                  </a:solidFill>
                </a:rPr>
                <a:t>6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9818884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71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파란색이(가) 표시된 사진&#10;&#10;자동 생성된 설명">
            <a:extLst>
              <a:ext uri="{FF2B5EF4-FFF2-40B4-BE49-F238E27FC236}">
                <a16:creationId xmlns="" xmlns:a16="http://schemas.microsoft.com/office/drawing/2014/main" id="{91E1A21F-F31B-4B33-A6E3-F3C2EB4E2D3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39E9CA44-7137-4F4B-298F-A96DC36AEB02}"/>
              </a:ext>
            </a:extLst>
          </p:cNvPr>
          <p:cNvCxnSpPr>
            <a:cxnSpLocks/>
          </p:cNvCxnSpPr>
          <p:nvPr/>
        </p:nvCxnSpPr>
        <p:spPr>
          <a:xfrm>
            <a:off x="970156" y="1293541"/>
            <a:ext cx="512584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0FB5E41-E1F8-83F1-11C0-E8DBC40184CC}"/>
              </a:ext>
            </a:extLst>
          </p:cNvPr>
          <p:cNvSpPr txBox="1"/>
          <p:nvPr/>
        </p:nvSpPr>
        <p:spPr>
          <a:xfrm>
            <a:off x="970156" y="634505"/>
            <a:ext cx="1037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3616D26-4909-CDA9-96C6-7A230DCEE617}"/>
              </a:ext>
            </a:extLst>
          </p:cNvPr>
          <p:cNvSpPr txBox="1"/>
          <p:nvPr/>
        </p:nvSpPr>
        <p:spPr>
          <a:xfrm>
            <a:off x="1680117" y="753825"/>
            <a:ext cx="2523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table of contents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F7FFD3C-8111-884F-54EE-C41465E2B148}"/>
              </a:ext>
            </a:extLst>
          </p:cNvPr>
          <p:cNvSpPr txBox="1"/>
          <p:nvPr/>
        </p:nvSpPr>
        <p:spPr>
          <a:xfrm>
            <a:off x="2637835" y="1554479"/>
            <a:ext cx="2523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팀 원 소 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714978B-DB62-97C0-EFEF-AB601ED7FCDB}"/>
              </a:ext>
            </a:extLst>
          </p:cNvPr>
          <p:cNvSpPr txBox="1"/>
          <p:nvPr/>
        </p:nvSpPr>
        <p:spPr>
          <a:xfrm>
            <a:off x="1691840" y="1508313"/>
            <a:ext cx="297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34F2992-161B-E064-929E-2AA14EE5D2B5}"/>
              </a:ext>
            </a:extLst>
          </p:cNvPr>
          <p:cNvSpPr txBox="1"/>
          <p:nvPr/>
        </p:nvSpPr>
        <p:spPr>
          <a:xfrm>
            <a:off x="2649558" y="2237002"/>
            <a:ext cx="2523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일         정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92FBED93-DC1E-5B99-4ADF-5DD380FB33AB}"/>
              </a:ext>
            </a:extLst>
          </p:cNvPr>
          <p:cNvSpPr txBox="1"/>
          <p:nvPr/>
        </p:nvSpPr>
        <p:spPr>
          <a:xfrm>
            <a:off x="1703563" y="2190836"/>
            <a:ext cx="297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D21CC41A-1BA8-FDB9-6111-E762A3CA9124}"/>
              </a:ext>
            </a:extLst>
          </p:cNvPr>
          <p:cNvSpPr txBox="1"/>
          <p:nvPr/>
        </p:nvSpPr>
        <p:spPr>
          <a:xfrm>
            <a:off x="2684728" y="2966416"/>
            <a:ext cx="2523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컨</a:t>
            </a:r>
            <a:r>
              <a:rPr lang="ko-KR" altLang="en-US" dirty="0" smtClean="0">
                <a:solidFill>
                  <a:schemeClr val="bg1"/>
                </a:solidFill>
              </a:rPr>
              <a:t>         </a:t>
            </a:r>
            <a:r>
              <a:rPr lang="ko-KR" altLang="en-US" dirty="0" err="1" smtClean="0">
                <a:solidFill>
                  <a:schemeClr val="bg1"/>
                </a:solidFill>
              </a:rPr>
              <a:t>셉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A4D3582-B8CB-6876-7185-2B7BA6734520}"/>
              </a:ext>
            </a:extLst>
          </p:cNvPr>
          <p:cNvSpPr txBox="1"/>
          <p:nvPr/>
        </p:nvSpPr>
        <p:spPr>
          <a:xfrm>
            <a:off x="1680117" y="2931974"/>
            <a:ext cx="297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9B1D553C-236F-4C70-5FF1-844C66E94DCA}"/>
              </a:ext>
            </a:extLst>
          </p:cNvPr>
          <p:cNvSpPr txBox="1"/>
          <p:nvPr/>
        </p:nvSpPr>
        <p:spPr>
          <a:xfrm>
            <a:off x="2661281" y="3707554"/>
            <a:ext cx="2523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모   델    링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19E54ACA-0455-09F1-D2A5-28FDC53E29B3}"/>
              </a:ext>
            </a:extLst>
          </p:cNvPr>
          <p:cNvSpPr txBox="1"/>
          <p:nvPr/>
        </p:nvSpPr>
        <p:spPr>
          <a:xfrm>
            <a:off x="1668394" y="3673111"/>
            <a:ext cx="297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="" xmlns:a16="http://schemas.microsoft.com/office/drawing/2014/main" id="{9D409D9D-3156-482B-1AD2-D387E9782768}"/>
              </a:ext>
            </a:extLst>
          </p:cNvPr>
          <p:cNvCxnSpPr>
            <a:cxnSpLocks/>
          </p:cNvCxnSpPr>
          <p:nvPr/>
        </p:nvCxnSpPr>
        <p:spPr>
          <a:xfrm>
            <a:off x="970156" y="6319024"/>
            <a:ext cx="512584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9B1D553C-236F-4C70-5FF1-844C66E94DCA}"/>
              </a:ext>
            </a:extLst>
          </p:cNvPr>
          <p:cNvSpPr txBox="1"/>
          <p:nvPr/>
        </p:nvSpPr>
        <p:spPr>
          <a:xfrm>
            <a:off x="2626113" y="4457831"/>
            <a:ext cx="3211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프로젝트 개발환경 및 기술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19E54ACA-0455-09F1-D2A5-28FDC53E29B3}"/>
              </a:ext>
            </a:extLst>
          </p:cNvPr>
          <p:cNvSpPr txBox="1"/>
          <p:nvPr/>
        </p:nvSpPr>
        <p:spPr>
          <a:xfrm>
            <a:off x="1691840" y="4376495"/>
            <a:ext cx="297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5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19E54ACA-0455-09F1-D2A5-28FDC53E29B3}"/>
              </a:ext>
            </a:extLst>
          </p:cNvPr>
          <p:cNvSpPr txBox="1"/>
          <p:nvPr/>
        </p:nvSpPr>
        <p:spPr>
          <a:xfrm>
            <a:off x="1691840" y="5138496"/>
            <a:ext cx="297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6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9B1D553C-236F-4C70-5FF1-844C66E94DCA}"/>
              </a:ext>
            </a:extLst>
          </p:cNvPr>
          <p:cNvSpPr txBox="1"/>
          <p:nvPr/>
        </p:nvSpPr>
        <p:spPr>
          <a:xfrm>
            <a:off x="2614390" y="5137770"/>
            <a:ext cx="2523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구현 예정 기능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983478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위쪽 모서리 1">
            <a:extLst>
              <a:ext uri="{FF2B5EF4-FFF2-40B4-BE49-F238E27FC236}">
                <a16:creationId xmlns="" xmlns:a16="http://schemas.microsoft.com/office/drawing/2014/main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4519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주요 </a:t>
            </a:r>
            <a:r>
              <a:rPr lang="ko-KR" altLang="en-US" sz="2000" b="1" spc="600" dirty="0" err="1" smtClean="0">
                <a:solidFill>
                  <a:schemeClr val="accent1">
                    <a:lumMod val="50000"/>
                  </a:schemeClr>
                </a:solidFill>
              </a:rPr>
              <a:t>로직</a:t>
            </a:r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 및 최종구현 모델</a:t>
            </a:r>
            <a:endParaRPr lang="ko-KR" altLang="en-US" sz="2000" b="1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46917226-5A41-A010-242B-90432022EB60}"/>
              </a:ext>
            </a:extLst>
          </p:cNvPr>
          <p:cNvSpPr txBox="1"/>
          <p:nvPr/>
        </p:nvSpPr>
        <p:spPr>
          <a:xfrm>
            <a:off x="420179" y="17507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6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7C2D047E-1061-5FD3-12F9-1D2A82F1D472}"/>
              </a:ext>
            </a:extLst>
          </p:cNvPr>
          <p:cNvSpPr txBox="1"/>
          <p:nvPr/>
        </p:nvSpPr>
        <p:spPr>
          <a:xfrm>
            <a:off x="1197827" y="480433"/>
            <a:ext cx="801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600" dirty="0" smtClean="0">
                <a:solidFill>
                  <a:schemeClr val="accent4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Main Logic and Final Implementation Model</a:t>
            </a:r>
            <a:endParaRPr lang="ko-KR" altLang="en-US" spc="600" dirty="0" smtClean="0">
              <a:solidFill>
                <a:schemeClr val="accent4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295AD6FB-A782-E6E4-7423-F18499326335}"/>
              </a:ext>
            </a:extLst>
          </p:cNvPr>
          <p:cNvSpPr>
            <a:spLocks/>
          </p:cNvSpPr>
          <p:nvPr/>
        </p:nvSpPr>
        <p:spPr>
          <a:xfrm>
            <a:off x="819409" y="1441270"/>
            <a:ext cx="3600000" cy="504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6B48812-6320-5617-7B1E-780BA099D7CB}"/>
              </a:ext>
            </a:extLst>
          </p:cNvPr>
          <p:cNvSpPr txBox="1"/>
          <p:nvPr/>
        </p:nvSpPr>
        <p:spPr>
          <a:xfrm>
            <a:off x="1126635" y="2463824"/>
            <a:ext cx="30894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 smtClean="0">
                <a:solidFill>
                  <a:schemeClr val="bg1"/>
                </a:solidFill>
                <a:latin typeface="+mn-ea"/>
              </a:rPr>
              <a:t>Exec</a:t>
            </a: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활용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초기버전</a:t>
            </a:r>
            <a:endParaRPr lang="en-US" altLang="ko-KR" spc="-150" dirty="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err="1" smtClean="0">
                <a:solidFill>
                  <a:schemeClr val="bg1"/>
                </a:solidFill>
                <a:latin typeface="+mn-ea"/>
              </a:rPr>
              <a:t>파이썬</a:t>
            </a: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 상주 버전</a:t>
            </a:r>
            <a:endParaRPr lang="en-US" altLang="ko-KR" spc="-150" dirty="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err="1" smtClean="0">
                <a:solidFill>
                  <a:schemeClr val="bg1"/>
                </a:solidFill>
                <a:latin typeface="+mn-ea"/>
              </a:rPr>
              <a:t>파이썬</a:t>
            </a: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pc="-150" dirty="0" err="1" smtClean="0">
                <a:solidFill>
                  <a:schemeClr val="bg1"/>
                </a:solidFill>
                <a:latin typeface="+mn-ea"/>
              </a:rPr>
              <a:t>멀티쓰레드</a:t>
            </a: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 버전</a:t>
            </a:r>
            <a:endParaRPr lang="en-US" altLang="ko-KR" spc="-150" dirty="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자바</a:t>
            </a:r>
            <a:r>
              <a:rPr lang="en-US" altLang="ko-KR" spc="-150" dirty="0" smtClean="0">
                <a:solidFill>
                  <a:schemeClr val="bg1"/>
                </a:solidFill>
                <a:latin typeface="+mn-ea"/>
              </a:rPr>
              <a:t>-</a:t>
            </a:r>
            <a:r>
              <a:rPr lang="ko-KR" altLang="en-US" spc="-150" dirty="0" err="1" smtClean="0">
                <a:solidFill>
                  <a:schemeClr val="bg1"/>
                </a:solidFill>
                <a:latin typeface="+mn-ea"/>
              </a:rPr>
              <a:t>파이썬</a:t>
            </a:r>
            <a:r>
              <a:rPr lang="en-US" altLang="ko-KR" spc="-150" dirty="0" err="1" smtClean="0">
                <a:solidFill>
                  <a:schemeClr val="bg1"/>
                </a:solidFill>
                <a:latin typeface="+mn-ea"/>
              </a:rPr>
              <a:t>async</a:t>
            </a:r>
            <a:r>
              <a:rPr lang="en-US" altLang="ko-KR" spc="-15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연결버전</a:t>
            </a:r>
            <a:r>
              <a:rPr lang="en-US" altLang="ko-KR" spc="-150" dirty="0" smtClean="0">
                <a:solidFill>
                  <a:schemeClr val="bg1"/>
                </a:solidFill>
                <a:latin typeface="+mn-ea"/>
              </a:rPr>
              <a:t/>
            </a:r>
            <a:br>
              <a:rPr lang="en-US" altLang="ko-KR" spc="-150" dirty="0" smtClean="0">
                <a:solidFill>
                  <a:schemeClr val="bg1"/>
                </a:solidFill>
                <a:latin typeface="+mn-ea"/>
              </a:rPr>
            </a:br>
            <a:r>
              <a:rPr lang="en-US" altLang="ko-KR" spc="-150" dirty="0" smtClean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최종 구현 모델</a:t>
            </a:r>
            <a:r>
              <a:rPr lang="en-US" altLang="ko-KR" spc="-150" dirty="0" smtClean="0">
                <a:solidFill>
                  <a:schemeClr val="bg1"/>
                </a:solidFill>
                <a:latin typeface="+mn-ea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6B48812-6320-5617-7B1E-780BA099D7CB}"/>
              </a:ext>
            </a:extLst>
          </p:cNvPr>
          <p:cNvSpPr txBox="1"/>
          <p:nvPr/>
        </p:nvSpPr>
        <p:spPr>
          <a:xfrm>
            <a:off x="834535" y="1562124"/>
            <a:ext cx="3973840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spc="-150" dirty="0" smtClean="0">
                <a:solidFill>
                  <a:schemeClr val="bg1"/>
                </a:solidFill>
                <a:latin typeface="+mn-ea"/>
              </a:rPr>
              <a:t>자바</a:t>
            </a:r>
            <a:r>
              <a:rPr lang="en-US" altLang="ko-KR" sz="2800" spc="-150" dirty="0" smtClean="0">
                <a:solidFill>
                  <a:schemeClr val="bg1"/>
                </a:solidFill>
                <a:latin typeface="+mn-ea"/>
              </a:rPr>
              <a:t>-</a:t>
            </a:r>
            <a:r>
              <a:rPr lang="ko-KR" altLang="en-US" sz="2800" spc="-150" dirty="0" err="1" smtClean="0">
                <a:solidFill>
                  <a:schemeClr val="bg1"/>
                </a:solidFill>
                <a:latin typeface="+mn-ea"/>
              </a:rPr>
              <a:t>파이썬</a:t>
            </a:r>
            <a:r>
              <a:rPr lang="ko-KR" altLang="en-US" sz="2800" spc="-150" dirty="0" smtClean="0">
                <a:solidFill>
                  <a:schemeClr val="bg1"/>
                </a:solidFill>
                <a:latin typeface="+mn-ea"/>
              </a:rPr>
              <a:t> 연결</a:t>
            </a:r>
            <a:endParaRPr lang="en-US" altLang="ko-KR" sz="2800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015EFAD2-49F6-1456-F845-4818BCECFACA}"/>
              </a:ext>
            </a:extLst>
          </p:cNvPr>
          <p:cNvSpPr>
            <a:spLocks/>
          </p:cNvSpPr>
          <p:nvPr/>
        </p:nvSpPr>
        <p:spPr>
          <a:xfrm>
            <a:off x="8015844" y="1434920"/>
            <a:ext cx="3600000" cy="505477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6B48812-6320-5617-7B1E-780BA099D7CB}"/>
              </a:ext>
            </a:extLst>
          </p:cNvPr>
          <p:cNvSpPr txBox="1"/>
          <p:nvPr/>
        </p:nvSpPr>
        <p:spPr>
          <a:xfrm>
            <a:off x="8223085" y="2438424"/>
            <a:ext cx="37706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로그인</a:t>
            </a:r>
            <a:endParaRPr lang="en-US" altLang="ko-KR" spc="-150" dirty="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데이터 등록</a:t>
            </a:r>
            <a:endParaRPr lang="en-US" altLang="ko-KR" spc="-150" dirty="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pc="-150" dirty="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err="1" smtClean="0">
                <a:solidFill>
                  <a:schemeClr val="bg1"/>
                </a:solidFill>
                <a:latin typeface="+mn-ea"/>
              </a:rPr>
              <a:t>히스토리</a:t>
            </a: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 관리</a:t>
            </a:r>
            <a:endParaRPr lang="en-US" altLang="ko-KR" spc="-150" dirty="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 smtClean="0">
                <a:solidFill>
                  <a:schemeClr val="bg1"/>
                </a:solidFill>
                <a:latin typeface="+mn-ea"/>
              </a:rPr>
              <a:t>Email</a:t>
            </a: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연동을 통한 </a:t>
            </a:r>
            <a:r>
              <a:rPr lang="en-US" altLang="ko-KR" spc="-150" dirty="0" smtClean="0">
                <a:solidFill>
                  <a:schemeClr val="bg1"/>
                </a:solidFill>
                <a:latin typeface="+mn-ea"/>
              </a:rPr>
              <a:t>pw </a:t>
            </a: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확인</a:t>
            </a:r>
            <a:endParaRPr lang="en-US" altLang="ko-KR" spc="-150" dirty="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신규 생성 </a:t>
            </a:r>
            <a:r>
              <a:rPr lang="en-US" altLang="ko-KR" spc="-150" dirty="0" smtClean="0">
                <a:solidFill>
                  <a:schemeClr val="bg1"/>
                </a:solidFill>
                <a:latin typeface="+mn-ea"/>
              </a:rPr>
              <a:t>Static file </a:t>
            </a: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이용</a:t>
            </a:r>
            <a:endParaRPr lang="en-US" altLang="ko-KR" spc="-15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36B48812-6320-5617-7B1E-780BA099D7CB}"/>
              </a:ext>
            </a:extLst>
          </p:cNvPr>
          <p:cNvSpPr txBox="1"/>
          <p:nvPr/>
        </p:nvSpPr>
        <p:spPr>
          <a:xfrm>
            <a:off x="7981784" y="1536724"/>
            <a:ext cx="34541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spc="-150" dirty="0" smtClean="0">
                <a:solidFill>
                  <a:schemeClr val="bg1"/>
                </a:solidFill>
                <a:latin typeface="+mn-ea"/>
              </a:rPr>
              <a:t>플랫폼</a:t>
            </a:r>
            <a:r>
              <a:rPr lang="en-US" altLang="ko-KR" sz="2800" spc="-150" dirty="0" smtClean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2800" spc="-150" dirty="0" smtClean="0">
                <a:solidFill>
                  <a:schemeClr val="bg1"/>
                </a:solidFill>
                <a:latin typeface="+mn-ea"/>
              </a:rPr>
              <a:t>자바</a:t>
            </a:r>
            <a:r>
              <a:rPr lang="en-US" altLang="ko-KR" sz="2800" spc="-150" dirty="0" smtClean="0">
                <a:solidFill>
                  <a:schemeClr val="bg1"/>
                </a:solidFill>
                <a:latin typeface="+mn-ea"/>
              </a:rPr>
              <a:t>)</a:t>
            </a:r>
            <a:r>
              <a:rPr lang="ko-KR" altLang="en-US" sz="2800" spc="-150" dirty="0" smtClean="0">
                <a:solidFill>
                  <a:schemeClr val="bg1"/>
                </a:solidFill>
                <a:latin typeface="+mn-ea"/>
              </a:rPr>
              <a:t> 기능</a:t>
            </a:r>
            <a:endParaRPr lang="en-US" altLang="ko-KR" sz="2800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295AD6FB-A782-E6E4-7423-F18499326335}"/>
              </a:ext>
            </a:extLst>
          </p:cNvPr>
          <p:cNvSpPr>
            <a:spLocks/>
          </p:cNvSpPr>
          <p:nvPr/>
        </p:nvSpPr>
        <p:spPr>
          <a:xfrm>
            <a:off x="4417627" y="1434920"/>
            <a:ext cx="3600000" cy="5054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6B48812-6320-5617-7B1E-780BA099D7CB}"/>
              </a:ext>
            </a:extLst>
          </p:cNvPr>
          <p:cNvSpPr txBox="1"/>
          <p:nvPr/>
        </p:nvSpPr>
        <p:spPr>
          <a:xfrm>
            <a:off x="4701102" y="2463824"/>
            <a:ext cx="30894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 smtClean="0">
                <a:solidFill>
                  <a:schemeClr val="bg1"/>
                </a:solidFill>
                <a:latin typeface="+mn-ea"/>
              </a:rPr>
              <a:t>Controller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 smtClean="0">
                <a:solidFill>
                  <a:schemeClr val="bg1"/>
                </a:solidFill>
                <a:latin typeface="+mn-ea"/>
              </a:rPr>
              <a:t>Scraper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 smtClean="0">
                <a:solidFill>
                  <a:schemeClr val="bg1"/>
                </a:solidFill>
                <a:latin typeface="+mn-ea"/>
              </a:rPr>
              <a:t>DAO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 err="1" smtClean="0">
                <a:solidFill>
                  <a:schemeClr val="bg1"/>
                </a:solidFill>
                <a:latin typeface="+mn-ea"/>
              </a:rPr>
              <a:t>Make_list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 smtClean="0">
                <a:solidFill>
                  <a:schemeClr val="bg1"/>
                </a:solidFill>
                <a:latin typeface="+mn-ea"/>
              </a:rPr>
              <a:t>Calculate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 smtClean="0">
                <a:solidFill>
                  <a:schemeClr val="bg1"/>
                </a:solidFill>
                <a:latin typeface="+mn-ea"/>
              </a:rPr>
              <a:t>AI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36B48812-6320-5617-7B1E-780BA099D7CB}"/>
              </a:ext>
            </a:extLst>
          </p:cNvPr>
          <p:cNvSpPr txBox="1"/>
          <p:nvPr/>
        </p:nvSpPr>
        <p:spPr>
          <a:xfrm>
            <a:off x="4409002" y="1562124"/>
            <a:ext cx="3973840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spc="-150" dirty="0" err="1" smtClean="0">
                <a:solidFill>
                  <a:schemeClr val="bg1"/>
                </a:solidFill>
                <a:latin typeface="+mn-ea"/>
              </a:rPr>
              <a:t>파이썬</a:t>
            </a:r>
            <a:r>
              <a:rPr lang="ko-KR" altLang="en-US" sz="2800" spc="-150" dirty="0" smtClean="0">
                <a:solidFill>
                  <a:schemeClr val="bg1"/>
                </a:solidFill>
                <a:latin typeface="+mn-ea"/>
              </a:rPr>
              <a:t> 모듈</a:t>
            </a:r>
            <a:endParaRPr lang="en-US" altLang="ko-KR" sz="2800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1432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위쪽 모서리 1">
            <a:extLst>
              <a:ext uri="{FF2B5EF4-FFF2-40B4-BE49-F238E27FC236}">
                <a16:creationId xmlns="" xmlns:a16="http://schemas.microsoft.com/office/drawing/2014/main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4519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주요 </a:t>
            </a:r>
            <a:r>
              <a:rPr lang="ko-KR" altLang="en-US" sz="2000" b="1" spc="600" dirty="0" err="1" smtClean="0">
                <a:solidFill>
                  <a:schemeClr val="accent1">
                    <a:lumMod val="50000"/>
                  </a:schemeClr>
                </a:solidFill>
              </a:rPr>
              <a:t>로직</a:t>
            </a:r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 및 최종구현 모델</a:t>
            </a:r>
            <a:endParaRPr lang="ko-KR" altLang="en-US" sz="2000" b="1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46917226-5A41-A010-242B-90432022EB60}"/>
              </a:ext>
            </a:extLst>
          </p:cNvPr>
          <p:cNvSpPr txBox="1"/>
          <p:nvPr/>
        </p:nvSpPr>
        <p:spPr>
          <a:xfrm>
            <a:off x="420179" y="17507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6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7C2D047E-1061-5FD3-12F9-1D2A82F1D472}"/>
              </a:ext>
            </a:extLst>
          </p:cNvPr>
          <p:cNvSpPr txBox="1"/>
          <p:nvPr/>
        </p:nvSpPr>
        <p:spPr>
          <a:xfrm>
            <a:off x="1197827" y="480433"/>
            <a:ext cx="801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600" dirty="0" smtClean="0">
                <a:solidFill>
                  <a:schemeClr val="accent4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Main Logic and Final Implementation Model</a:t>
            </a:r>
            <a:endParaRPr lang="ko-KR" altLang="en-US" spc="600" dirty="0" smtClean="0">
              <a:solidFill>
                <a:schemeClr val="accent4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7FA6B07-9DE8-417B-9929-FD64FAE65C5D}"/>
              </a:ext>
            </a:extLst>
          </p:cNvPr>
          <p:cNvSpPr txBox="1"/>
          <p:nvPr/>
        </p:nvSpPr>
        <p:spPr>
          <a:xfrm>
            <a:off x="427323" y="1040207"/>
            <a:ext cx="5929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#</a:t>
            </a:r>
            <a:r>
              <a:rPr lang="ko-KR" altLang="en-US" sz="3600" b="1" dirty="0" smtClean="0"/>
              <a:t>자바 </a:t>
            </a:r>
            <a:r>
              <a:rPr lang="ko-KR" altLang="en-US" sz="3600" b="1" dirty="0" err="1" smtClean="0"/>
              <a:t>파이썬</a:t>
            </a:r>
            <a:r>
              <a:rPr lang="ko-KR" altLang="en-US" sz="3600" b="1" dirty="0" smtClean="0"/>
              <a:t> 연결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/>
              <a:t>초기버전</a:t>
            </a:r>
            <a:r>
              <a:rPr lang="en-US" altLang="ko-KR" sz="2800" b="1" dirty="0" smtClean="0"/>
              <a:t>)</a:t>
            </a:r>
            <a:endParaRPr lang="ko-KR" altLang="en-US" sz="2800" b="1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819397" y="1686296"/>
            <a:ext cx="10794671" cy="48213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926275" y="1769423"/>
            <a:ext cx="105809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자바에서 </a:t>
            </a:r>
            <a:r>
              <a:rPr lang="ko-KR" altLang="en-US" dirty="0" err="1" smtClean="0">
                <a:solidFill>
                  <a:schemeClr val="bg1"/>
                </a:solidFill>
              </a:rPr>
              <a:t>파이썬을</a:t>
            </a:r>
            <a:r>
              <a:rPr lang="ko-KR" altLang="en-US" dirty="0" smtClean="0">
                <a:solidFill>
                  <a:schemeClr val="bg1"/>
                </a:solidFill>
              </a:rPr>
              <a:t> 실행시키면 되지 않는가</a:t>
            </a:r>
            <a:r>
              <a:rPr lang="en-US" altLang="ko-KR" dirty="0" smtClean="0">
                <a:solidFill>
                  <a:schemeClr val="bg1"/>
                </a:solidFill>
              </a:rPr>
              <a:t>?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모든 언어에는 </a:t>
            </a:r>
            <a:r>
              <a:rPr lang="en-US" altLang="ko-KR" dirty="0" smtClean="0">
                <a:solidFill>
                  <a:schemeClr val="bg1"/>
                </a:solidFill>
              </a:rPr>
              <a:t>standard IO </a:t>
            </a:r>
            <a:r>
              <a:rPr lang="ko-KR" altLang="en-US" dirty="0" smtClean="0">
                <a:solidFill>
                  <a:schemeClr val="bg1"/>
                </a:solidFill>
              </a:rPr>
              <a:t>제어가 있고</a:t>
            </a:r>
            <a:r>
              <a:rPr lang="en-US" altLang="ko-KR" dirty="0" smtClean="0">
                <a:solidFill>
                  <a:schemeClr val="bg1"/>
                </a:solidFill>
              </a:rPr>
              <a:t>, java</a:t>
            </a:r>
            <a:r>
              <a:rPr lang="ko-KR" altLang="en-US" dirty="0" smtClean="0">
                <a:solidFill>
                  <a:schemeClr val="bg1"/>
                </a:solidFill>
              </a:rPr>
              <a:t>엔 </a:t>
            </a:r>
            <a:r>
              <a:rPr lang="en-US" altLang="ko-KR" dirty="0" smtClean="0">
                <a:solidFill>
                  <a:schemeClr val="bg1"/>
                </a:solidFill>
              </a:rPr>
              <a:t>IO stream </a:t>
            </a:r>
            <a:r>
              <a:rPr lang="ko-KR" altLang="en-US" dirty="0" smtClean="0">
                <a:solidFill>
                  <a:schemeClr val="bg1"/>
                </a:solidFill>
              </a:rPr>
              <a:t>제어기능이 있음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buFont typeface="Wingdings"/>
              <a:buChar char="à"/>
            </a:pPr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exec</a:t>
            </a:r>
            <a:r>
              <a:rPr lang="en-US" altLang="ko-KR" sz="1600" dirty="0" smtClean="0">
                <a:solidFill>
                  <a:schemeClr val="bg1"/>
                </a:solidFill>
                <a:sym typeface="Wingdings" pitchFamily="2" charset="2"/>
              </a:rPr>
              <a:t>(Process)</a:t>
            </a: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활용</a:t>
            </a:r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, std IO stream</a:t>
            </a: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활용</a:t>
            </a:r>
            <a:endParaRPr lang="en-US" altLang="ko-KR" dirty="0" smtClean="0">
              <a:solidFill>
                <a:schemeClr val="bg1"/>
              </a:solidFill>
              <a:sym typeface="Wingdings" pitchFamily="2" charset="2"/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  <a:sym typeface="Wingdings" pitchFamily="2" charset="2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sym typeface="Wingdings" pitchFamily="2" charset="2"/>
              </a:rPr>
              <a:t>연결이 끊기면 </a:t>
            </a:r>
            <a:r>
              <a:rPr lang="en-US" altLang="ko-KR" sz="1600" dirty="0" err="1" smtClean="0">
                <a:solidFill>
                  <a:schemeClr val="bg1"/>
                </a:solidFill>
                <a:sym typeface="Wingdings" pitchFamily="2" charset="2"/>
              </a:rPr>
              <a:t>IOblock</a:t>
            </a:r>
            <a:r>
              <a:rPr lang="ko-KR" altLang="en-US" sz="1600" dirty="0" smtClean="0">
                <a:solidFill>
                  <a:schemeClr val="bg1"/>
                </a:solidFill>
                <a:sym typeface="Wingdings" pitchFamily="2" charset="2"/>
              </a:rPr>
              <a:t>에서 빠져나오기 때문에 </a:t>
            </a:r>
            <a:r>
              <a:rPr lang="en-US" altLang="ko-KR" sz="1600" dirty="0" smtClean="0">
                <a:solidFill>
                  <a:schemeClr val="bg1"/>
                </a:solidFill>
                <a:sym typeface="Wingdings" pitchFamily="2" charset="2"/>
              </a:rPr>
              <a:t>tail </a:t>
            </a:r>
            <a:r>
              <a:rPr lang="ko-KR" altLang="en-US" sz="1600" dirty="0" smtClean="0">
                <a:solidFill>
                  <a:schemeClr val="bg1"/>
                </a:solidFill>
                <a:sym typeface="Wingdings" pitchFamily="2" charset="2"/>
              </a:rPr>
              <a:t>불필요</a:t>
            </a:r>
            <a:r>
              <a:rPr lang="en-US" altLang="ko-KR" sz="1600" dirty="0" smtClean="0">
                <a:solidFill>
                  <a:schemeClr val="bg1"/>
                </a:solidFill>
                <a:sym typeface="Wingdings" pitchFamily="2" charset="2"/>
              </a:rPr>
              <a:t>)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377538" y="2873830"/>
            <a:ext cx="2529444" cy="24819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자바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8134597" y="2873830"/>
            <a:ext cx="2529444" cy="24819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파이썬</a:t>
            </a:r>
            <a:endParaRPr lang="ko-KR" altLang="en-US" dirty="0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3906982" y="3099472"/>
            <a:ext cx="4468668" cy="5678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rot="10800000" flipV="1">
            <a:off x="3906982" y="5129338"/>
            <a:ext cx="4500748" cy="12677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1377538" y="5652655"/>
            <a:ext cx="9298379" cy="6650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모듈 실행마다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파이썬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인터프리터를 새로 </a:t>
            </a:r>
            <a:r>
              <a:rPr lang="ko-KR" altLang="en-US" dirty="0" err="1" smtClean="0"/>
              <a:t>실행해야하여</a:t>
            </a:r>
            <a:r>
              <a:rPr lang="ko-KR" altLang="en-US" dirty="0" smtClean="0"/>
              <a:t> 리소스 낭비 및 속도 문제 발생</a:t>
            </a:r>
            <a:endParaRPr lang="ko-KR" altLang="en-US" dirty="0"/>
          </a:p>
        </p:txBody>
      </p:sp>
      <p:cxnSp>
        <p:nvCxnSpPr>
          <p:cNvPr id="33" name="직선 화살표 연결선 32"/>
          <p:cNvCxnSpPr/>
          <p:nvPr/>
        </p:nvCxnSpPr>
        <p:spPr>
          <a:xfrm rot="16200000" flipH="1">
            <a:off x="7255846" y="4239515"/>
            <a:ext cx="2256315" cy="23703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4631377" y="3241952"/>
            <a:ext cx="2612571" cy="6175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파이썬</a:t>
            </a:r>
            <a:r>
              <a:rPr lang="ko-KR" altLang="en-US" dirty="0" smtClean="0"/>
              <a:t> 실행 후 명령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31377" y="4417645"/>
            <a:ext cx="2612571" cy="6175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답변 후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종료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41432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위쪽 모서리 1">
            <a:extLst>
              <a:ext uri="{FF2B5EF4-FFF2-40B4-BE49-F238E27FC236}">
                <a16:creationId xmlns="" xmlns:a16="http://schemas.microsoft.com/office/drawing/2014/main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4519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주요 </a:t>
            </a:r>
            <a:r>
              <a:rPr lang="ko-KR" altLang="en-US" sz="2000" b="1" spc="600" dirty="0" err="1" smtClean="0">
                <a:solidFill>
                  <a:schemeClr val="accent1">
                    <a:lumMod val="50000"/>
                  </a:schemeClr>
                </a:solidFill>
              </a:rPr>
              <a:t>로직</a:t>
            </a:r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 및 최종구현 모델</a:t>
            </a:r>
            <a:endParaRPr lang="ko-KR" altLang="en-US" sz="2000" b="1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46917226-5A41-A010-242B-90432022EB60}"/>
              </a:ext>
            </a:extLst>
          </p:cNvPr>
          <p:cNvSpPr txBox="1"/>
          <p:nvPr/>
        </p:nvSpPr>
        <p:spPr>
          <a:xfrm>
            <a:off x="420179" y="17507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6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7C2D047E-1061-5FD3-12F9-1D2A82F1D472}"/>
              </a:ext>
            </a:extLst>
          </p:cNvPr>
          <p:cNvSpPr txBox="1"/>
          <p:nvPr/>
        </p:nvSpPr>
        <p:spPr>
          <a:xfrm>
            <a:off x="1197827" y="480433"/>
            <a:ext cx="801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600" dirty="0" smtClean="0">
                <a:solidFill>
                  <a:schemeClr val="accent4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Main Logic and Final Implementation Model</a:t>
            </a:r>
            <a:endParaRPr lang="ko-KR" altLang="en-US" spc="600" dirty="0" smtClean="0">
              <a:solidFill>
                <a:schemeClr val="accent4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19397" y="1686296"/>
            <a:ext cx="10794671" cy="48213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7FA6B07-9DE8-417B-9929-FD64FAE65C5D}"/>
              </a:ext>
            </a:extLst>
          </p:cNvPr>
          <p:cNvSpPr txBox="1"/>
          <p:nvPr/>
        </p:nvSpPr>
        <p:spPr>
          <a:xfrm>
            <a:off x="427323" y="1040207"/>
            <a:ext cx="7043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#</a:t>
            </a:r>
            <a:r>
              <a:rPr lang="ko-KR" altLang="en-US" sz="3600" b="1" dirty="0" smtClean="0"/>
              <a:t>자바 </a:t>
            </a:r>
            <a:r>
              <a:rPr lang="ko-KR" altLang="en-US" sz="3600" b="1" dirty="0" err="1" smtClean="0"/>
              <a:t>파이썬</a:t>
            </a:r>
            <a:r>
              <a:rPr lang="ko-KR" altLang="en-US" sz="3600" b="1" dirty="0" smtClean="0"/>
              <a:t> 연결</a:t>
            </a:r>
            <a:r>
              <a:rPr lang="en-US" altLang="ko-KR" sz="2800" b="1" dirty="0" smtClean="0"/>
              <a:t>(</a:t>
            </a:r>
            <a:r>
              <a:rPr lang="ko-KR" altLang="en-US" sz="2800" b="1" dirty="0" err="1" smtClean="0"/>
              <a:t>파이썬</a:t>
            </a:r>
            <a:r>
              <a:rPr lang="ko-KR" altLang="en-US" sz="2800" b="1" dirty="0" smtClean="0"/>
              <a:t> 상주 버전</a:t>
            </a:r>
            <a:r>
              <a:rPr lang="en-US" altLang="ko-KR" sz="2800" b="1" dirty="0" smtClean="0"/>
              <a:t>)</a:t>
            </a:r>
            <a:endParaRPr lang="ko-KR" altLang="en-US" sz="2800" b="1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1377538" y="2873830"/>
            <a:ext cx="2529444" cy="24819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자바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8134597" y="2873830"/>
            <a:ext cx="2529444" cy="24819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파이썬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3906982" y="3277597"/>
            <a:ext cx="4468668" cy="5678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631377" y="3325077"/>
            <a:ext cx="2612571" cy="6175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파이썬에</a:t>
            </a:r>
            <a:r>
              <a:rPr lang="ko-KR" altLang="en-US" dirty="0" smtClean="0"/>
              <a:t> 명령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 rot="10800000" flipV="1">
            <a:off x="3906982" y="5034338"/>
            <a:ext cx="4500748" cy="12677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4631377" y="4405770"/>
            <a:ext cx="2612571" cy="6175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답변 후 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en-US" altLang="ko-KR" dirty="0" smtClean="0"/>
              <a:t>IO block</a:t>
            </a:r>
            <a:r>
              <a:rPr lang="ko-KR" altLang="en-US" dirty="0" smtClean="0"/>
              <a:t>에 대기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377538" y="5652655"/>
            <a:ext cx="9298379" cy="6650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루프가 하나이므로 한번에 하나의 작업만 실행가능</a:t>
            </a:r>
            <a:endParaRPr lang="en-US" altLang="ko-KR" dirty="0" smtClean="0"/>
          </a:p>
          <a:p>
            <a:pPr algn="ctr"/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err="1" smtClean="0">
                <a:sym typeface="Wingdings" pitchFamily="2" charset="2"/>
              </a:rPr>
              <a:t>멀티쓰레드</a:t>
            </a:r>
            <a:r>
              <a:rPr lang="ko-KR" altLang="en-US" dirty="0" smtClean="0">
                <a:sym typeface="Wingdings" pitchFamily="2" charset="2"/>
              </a:rPr>
              <a:t> 대응 문제 발생</a:t>
            </a:r>
            <a:endParaRPr lang="ko-KR" altLang="en-US" dirty="0"/>
          </a:p>
        </p:txBody>
      </p:sp>
      <p:cxnSp>
        <p:nvCxnSpPr>
          <p:cNvPr id="21" name="직선 화살표 연결선 20"/>
          <p:cNvCxnSpPr/>
          <p:nvPr/>
        </p:nvCxnSpPr>
        <p:spPr>
          <a:xfrm rot="16200000" flipH="1">
            <a:off x="7279574" y="4132612"/>
            <a:ext cx="2220687" cy="11876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26275" y="1769423"/>
            <a:ext cx="105809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파이썬</a:t>
            </a:r>
            <a:r>
              <a:rPr lang="ko-KR" altLang="en-US" dirty="0" smtClean="0">
                <a:solidFill>
                  <a:schemeClr val="bg1"/>
                </a:solidFill>
              </a:rPr>
              <a:t> 한번만 실행하여 </a:t>
            </a:r>
            <a:r>
              <a:rPr lang="en-US" altLang="ko-KR" dirty="0" smtClean="0">
                <a:solidFill>
                  <a:schemeClr val="bg1"/>
                </a:solidFill>
              </a:rPr>
              <a:t>IO block</a:t>
            </a:r>
            <a:r>
              <a:rPr lang="ko-KR" altLang="en-US" dirty="0" smtClean="0">
                <a:solidFill>
                  <a:schemeClr val="bg1"/>
                </a:solidFill>
              </a:rPr>
              <a:t>에서 항상 대기시키면 되지 않은가</a:t>
            </a:r>
            <a:r>
              <a:rPr lang="en-US" altLang="ko-KR" dirty="0" smtClean="0">
                <a:solidFill>
                  <a:schemeClr val="bg1"/>
                </a:solidFill>
              </a:rPr>
              <a:t>?</a:t>
            </a:r>
          </a:p>
          <a:p>
            <a:pPr>
              <a:buFont typeface="Wingdings"/>
              <a:buChar char="à"/>
            </a:pP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무한루프 활용</a:t>
            </a:r>
            <a:endParaRPr lang="en-US" altLang="ko-KR" dirty="0" smtClean="0">
              <a:solidFill>
                <a:schemeClr val="bg1"/>
              </a:solidFill>
              <a:sym typeface="Wingdings" pitchFamily="2" charset="2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명령의 끝을 전달해야 함 </a:t>
            </a:r>
            <a:endParaRPr lang="en-US" altLang="ko-KR" dirty="0" smtClean="0">
              <a:solidFill>
                <a:schemeClr val="bg1"/>
              </a:solidFill>
              <a:sym typeface="Wingdings" pitchFamily="2" charset="2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</a:t>
            </a: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통신 시스템처럼 </a:t>
            </a:r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tail</a:t>
            </a: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사용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 rot="5400000" flipH="1" flipV="1">
            <a:off x="9215250" y="4120739"/>
            <a:ext cx="2232564" cy="23751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rot="10800000">
            <a:off x="8391950" y="3000556"/>
            <a:ext cx="1927708" cy="3905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rot="10800000" flipH="1">
            <a:off x="8391950" y="5244986"/>
            <a:ext cx="1927708" cy="3905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348352" y="3051957"/>
            <a:ext cx="866900" cy="5106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IO</a:t>
            </a:r>
          </a:p>
          <a:p>
            <a:pPr algn="ctr"/>
            <a:r>
              <a:rPr lang="en-US" altLang="ko-KR" dirty="0" smtClean="0"/>
              <a:t>block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3004456" y="4809457"/>
            <a:ext cx="866900" cy="5106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IO</a:t>
            </a:r>
          </a:p>
          <a:p>
            <a:pPr algn="ctr"/>
            <a:r>
              <a:rPr lang="en-US" altLang="ko-KR" dirty="0" smtClean="0"/>
              <a:t>block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414322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위쪽 모서리 1">
            <a:extLst>
              <a:ext uri="{FF2B5EF4-FFF2-40B4-BE49-F238E27FC236}">
                <a16:creationId xmlns="" xmlns:a16="http://schemas.microsoft.com/office/drawing/2014/main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4519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주요 </a:t>
            </a:r>
            <a:r>
              <a:rPr lang="ko-KR" altLang="en-US" sz="2000" b="1" spc="600" dirty="0" err="1" smtClean="0">
                <a:solidFill>
                  <a:schemeClr val="accent1">
                    <a:lumMod val="50000"/>
                  </a:schemeClr>
                </a:solidFill>
              </a:rPr>
              <a:t>로직</a:t>
            </a:r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 및 최종구현 모델</a:t>
            </a:r>
            <a:endParaRPr lang="ko-KR" altLang="en-US" sz="2000" b="1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46917226-5A41-A010-242B-90432022EB60}"/>
              </a:ext>
            </a:extLst>
          </p:cNvPr>
          <p:cNvSpPr txBox="1"/>
          <p:nvPr/>
        </p:nvSpPr>
        <p:spPr>
          <a:xfrm>
            <a:off x="420179" y="17507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6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7C2D047E-1061-5FD3-12F9-1D2A82F1D472}"/>
              </a:ext>
            </a:extLst>
          </p:cNvPr>
          <p:cNvSpPr txBox="1"/>
          <p:nvPr/>
        </p:nvSpPr>
        <p:spPr>
          <a:xfrm>
            <a:off x="1197827" y="480433"/>
            <a:ext cx="801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600" dirty="0" smtClean="0">
                <a:solidFill>
                  <a:schemeClr val="accent4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Main Logic and Final Implementation Model</a:t>
            </a:r>
            <a:endParaRPr lang="ko-KR" altLang="en-US" spc="600" dirty="0" smtClean="0">
              <a:solidFill>
                <a:schemeClr val="accent4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19397" y="1686296"/>
            <a:ext cx="10794671" cy="48213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7FA6B07-9DE8-417B-9929-FD64FAE65C5D}"/>
              </a:ext>
            </a:extLst>
          </p:cNvPr>
          <p:cNvSpPr txBox="1"/>
          <p:nvPr/>
        </p:nvSpPr>
        <p:spPr>
          <a:xfrm>
            <a:off x="427323" y="1040207"/>
            <a:ext cx="6917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#</a:t>
            </a:r>
            <a:r>
              <a:rPr lang="ko-KR" altLang="en-US" sz="3600" b="1" dirty="0" smtClean="0"/>
              <a:t>자바 </a:t>
            </a:r>
            <a:r>
              <a:rPr lang="ko-KR" altLang="en-US" sz="3600" b="1" dirty="0" err="1" smtClean="0"/>
              <a:t>파이썬</a:t>
            </a:r>
            <a:r>
              <a:rPr lang="ko-KR" altLang="en-US" sz="3600" b="1" dirty="0" smtClean="0"/>
              <a:t> 연결</a:t>
            </a:r>
            <a:r>
              <a:rPr lang="en-US" altLang="ko-KR" sz="2800" b="1" dirty="0" smtClean="0"/>
              <a:t>(</a:t>
            </a:r>
            <a:r>
              <a:rPr lang="ko-KR" altLang="en-US" sz="2800" b="1" dirty="0" err="1" smtClean="0"/>
              <a:t>멀티쓰레드</a:t>
            </a:r>
            <a:r>
              <a:rPr lang="ko-KR" altLang="en-US" sz="2800" b="1" dirty="0" smtClean="0"/>
              <a:t> 버전</a:t>
            </a:r>
            <a:r>
              <a:rPr lang="en-US" altLang="ko-KR" sz="2800" b="1" dirty="0" smtClean="0"/>
              <a:t>)</a:t>
            </a:r>
            <a:endParaRPr lang="ko-KR" altLang="en-US" sz="2800" b="1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1377538" y="2873830"/>
            <a:ext cx="2529444" cy="24819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자바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134597" y="2873830"/>
            <a:ext cx="2529444" cy="24819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파이썬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26275" y="1769423"/>
            <a:ext cx="10580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자바는 서버이므로</a:t>
            </a:r>
            <a:r>
              <a:rPr lang="en-US" altLang="ko-KR" dirty="0" smtClean="0">
                <a:solidFill>
                  <a:schemeClr val="bg1"/>
                </a:solidFill>
              </a:rPr>
              <a:t> multi thread </a:t>
            </a:r>
          </a:p>
          <a:p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ko-KR" altLang="en-US" dirty="0" err="1" smtClean="0">
                <a:solidFill>
                  <a:schemeClr val="bg1"/>
                </a:solidFill>
              </a:rPr>
              <a:t>파이썬도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멀티쓰레드로</a:t>
            </a:r>
            <a:r>
              <a:rPr lang="ko-KR" altLang="en-US" dirty="0" smtClean="0">
                <a:solidFill>
                  <a:schemeClr val="bg1"/>
                </a:solidFill>
              </a:rPr>
              <a:t> 구현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3253838" y="3194464"/>
            <a:ext cx="629393" cy="12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3253838" y="3467596"/>
            <a:ext cx="629393" cy="12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3253838" y="3752604"/>
            <a:ext cx="629393" cy="12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V="1">
            <a:off x="3253838" y="3990110"/>
            <a:ext cx="629393" cy="12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V="1">
            <a:off x="8170222" y="3194464"/>
            <a:ext cx="629393" cy="12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V="1">
            <a:off x="8170222" y="3467596"/>
            <a:ext cx="629393" cy="12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8170222" y="3752604"/>
            <a:ext cx="629393" cy="12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V="1">
            <a:off x="8170222" y="3990110"/>
            <a:ext cx="629393" cy="12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 flipV="1">
            <a:off x="3253838" y="4263243"/>
            <a:ext cx="629393" cy="12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 flipV="1">
            <a:off x="3253838" y="4536375"/>
            <a:ext cx="629393" cy="12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 flipV="1">
            <a:off x="3253838" y="4821383"/>
            <a:ext cx="629393" cy="12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 flipV="1">
            <a:off x="3253838" y="5058889"/>
            <a:ext cx="629393" cy="12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H="1" flipV="1">
            <a:off x="8170222" y="4263243"/>
            <a:ext cx="629393" cy="12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 flipV="1">
            <a:off x="8170222" y="4536375"/>
            <a:ext cx="629393" cy="12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 flipV="1">
            <a:off x="8170222" y="4821383"/>
            <a:ext cx="629393" cy="12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 flipV="1">
            <a:off x="8170222" y="5058889"/>
            <a:ext cx="629393" cy="12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rot="10800000">
            <a:off x="4404362" y="4695700"/>
            <a:ext cx="3195846" cy="30678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V="1">
            <a:off x="4404362" y="3633849"/>
            <a:ext cx="3219596" cy="8512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3883230" y="3194476"/>
            <a:ext cx="522515" cy="379997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3883230" y="3455733"/>
            <a:ext cx="479220" cy="163767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V="1">
            <a:off x="3883230" y="3681351"/>
            <a:ext cx="546266" cy="59390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 flipV="1">
            <a:off x="3883230" y="3669475"/>
            <a:ext cx="534391" cy="308773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H="1">
            <a:off x="7612082" y="3194476"/>
            <a:ext cx="522515" cy="379997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H="1">
            <a:off x="7612082" y="3455733"/>
            <a:ext cx="479220" cy="163767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flipH="1" flipV="1">
            <a:off x="7612082" y="3681351"/>
            <a:ext cx="546266" cy="59390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H="1" flipV="1">
            <a:off x="7612082" y="3669475"/>
            <a:ext cx="534391" cy="308773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H="1">
            <a:off x="7612082" y="4275130"/>
            <a:ext cx="522515" cy="379997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 flipH="1">
            <a:off x="7612082" y="4536387"/>
            <a:ext cx="479220" cy="163767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 flipH="1" flipV="1">
            <a:off x="7612082" y="4762005"/>
            <a:ext cx="546266" cy="59390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 flipH="1" flipV="1">
            <a:off x="7612082" y="4750129"/>
            <a:ext cx="534391" cy="308773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3883230" y="4275130"/>
            <a:ext cx="522515" cy="379997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3883230" y="4536387"/>
            <a:ext cx="479220" cy="163767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 flipV="1">
            <a:off x="3883230" y="4762005"/>
            <a:ext cx="546266" cy="59390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 flipV="1">
            <a:off x="3883230" y="4750129"/>
            <a:ext cx="534391" cy="308773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1377538" y="5652655"/>
            <a:ext cx="9298379" cy="6650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자바와 </a:t>
            </a:r>
            <a:r>
              <a:rPr lang="ko-KR" altLang="en-US" dirty="0" err="1" smtClean="0">
                <a:solidFill>
                  <a:schemeClr val="bg1"/>
                </a:solidFill>
              </a:rPr>
              <a:t>파이썬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멀티쓰레드</a:t>
            </a:r>
            <a:r>
              <a:rPr lang="ko-KR" altLang="en-US" dirty="0" smtClean="0">
                <a:solidFill>
                  <a:schemeClr val="bg1"/>
                </a:solidFill>
              </a:rPr>
              <a:t> 구현은 쉬우나 병목 문제 발생</a:t>
            </a:r>
          </a:p>
          <a:p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altLang="ko-KR" dirty="0" err="1" smtClean="0">
                <a:solidFill>
                  <a:schemeClr val="bg1"/>
                </a:solidFill>
                <a:sym typeface="Wingdings" pitchFamily="2" charset="2"/>
              </a:rPr>
              <a:t>Async</a:t>
            </a: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한 연결 필요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4714504" y="2873830"/>
            <a:ext cx="2529444" cy="24819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병목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입출력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414322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위쪽 모서리 1">
            <a:extLst>
              <a:ext uri="{FF2B5EF4-FFF2-40B4-BE49-F238E27FC236}">
                <a16:creationId xmlns="" xmlns:a16="http://schemas.microsoft.com/office/drawing/2014/main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4519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주요 </a:t>
            </a:r>
            <a:r>
              <a:rPr lang="ko-KR" altLang="en-US" sz="2000" b="1" spc="600" dirty="0" err="1" smtClean="0">
                <a:solidFill>
                  <a:schemeClr val="accent1">
                    <a:lumMod val="50000"/>
                  </a:schemeClr>
                </a:solidFill>
              </a:rPr>
              <a:t>로직</a:t>
            </a:r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 및 최종구현 모델</a:t>
            </a:r>
            <a:endParaRPr lang="ko-KR" altLang="en-US" sz="2000" b="1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46917226-5A41-A010-242B-90432022EB60}"/>
              </a:ext>
            </a:extLst>
          </p:cNvPr>
          <p:cNvSpPr txBox="1"/>
          <p:nvPr/>
        </p:nvSpPr>
        <p:spPr>
          <a:xfrm>
            <a:off x="420179" y="17507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6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7C2D047E-1061-5FD3-12F9-1D2A82F1D472}"/>
              </a:ext>
            </a:extLst>
          </p:cNvPr>
          <p:cNvSpPr txBox="1"/>
          <p:nvPr/>
        </p:nvSpPr>
        <p:spPr>
          <a:xfrm>
            <a:off x="1197827" y="480433"/>
            <a:ext cx="801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600" dirty="0" smtClean="0">
                <a:solidFill>
                  <a:schemeClr val="accent4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Main Logic and Final Implementation Model</a:t>
            </a:r>
            <a:endParaRPr lang="ko-KR" altLang="en-US" spc="600" dirty="0" smtClean="0">
              <a:solidFill>
                <a:schemeClr val="accent4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7FA6B07-9DE8-417B-9929-FD64FAE65C5D}"/>
              </a:ext>
            </a:extLst>
          </p:cNvPr>
          <p:cNvSpPr txBox="1"/>
          <p:nvPr/>
        </p:nvSpPr>
        <p:spPr>
          <a:xfrm>
            <a:off x="427323" y="1040207"/>
            <a:ext cx="5966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#</a:t>
            </a:r>
            <a:r>
              <a:rPr lang="ko-KR" altLang="en-US" sz="3600" b="1" dirty="0" smtClean="0"/>
              <a:t>자바 </a:t>
            </a:r>
            <a:r>
              <a:rPr lang="ko-KR" altLang="en-US" sz="3600" b="1" dirty="0" err="1" smtClean="0"/>
              <a:t>파이썬</a:t>
            </a:r>
            <a:r>
              <a:rPr lang="ko-KR" altLang="en-US" sz="3600" b="1" dirty="0" smtClean="0"/>
              <a:t> 연결</a:t>
            </a:r>
            <a:r>
              <a:rPr lang="en-US" altLang="ko-KR" sz="2800" b="1" dirty="0" smtClean="0">
                <a:solidFill>
                  <a:prstClr val="black"/>
                </a:solidFill>
              </a:rPr>
              <a:t> (</a:t>
            </a:r>
            <a:r>
              <a:rPr lang="ko-KR" altLang="en-US" sz="2800" b="1" dirty="0" smtClean="0">
                <a:solidFill>
                  <a:prstClr val="black"/>
                </a:solidFill>
              </a:rPr>
              <a:t>최종 버전</a:t>
            </a:r>
            <a:r>
              <a:rPr lang="en-US" altLang="ko-KR" sz="2800" b="1" dirty="0" smtClean="0">
                <a:solidFill>
                  <a:prstClr val="black"/>
                </a:solidFill>
              </a:rPr>
              <a:t>)</a:t>
            </a:r>
            <a:endParaRPr lang="ko-KR" altLang="en-US" sz="3600" b="1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819397" y="1686296"/>
            <a:ext cx="10794671" cy="48213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26275" y="1769423"/>
            <a:ext cx="1058091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Async</a:t>
            </a:r>
            <a:r>
              <a:rPr lang="ko-KR" altLang="en-US" dirty="0" smtClean="0">
                <a:solidFill>
                  <a:schemeClr val="bg1"/>
                </a:solidFill>
              </a:rPr>
              <a:t>한 연결의 핵심은 출처에 맞는 답변 전달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buFont typeface="Wingdings"/>
              <a:buChar char="à"/>
            </a:pPr>
            <a:r>
              <a:rPr lang="en-US" altLang="ko-KR" dirty="0" smtClean="0">
                <a:solidFill>
                  <a:schemeClr val="bg1"/>
                </a:solidFill>
              </a:rPr>
              <a:t>Thread</a:t>
            </a:r>
            <a:r>
              <a:rPr lang="ko-KR" altLang="en-US" dirty="0" smtClean="0">
                <a:solidFill>
                  <a:schemeClr val="bg1"/>
                </a:solidFill>
              </a:rPr>
              <a:t>마다 </a:t>
            </a:r>
            <a:r>
              <a:rPr lang="en-US" altLang="ko-KR" dirty="0" smtClean="0">
                <a:solidFill>
                  <a:schemeClr val="bg1"/>
                </a:solidFill>
              </a:rPr>
              <a:t>naming</a:t>
            </a:r>
            <a:r>
              <a:rPr lang="ko-KR" altLang="en-US" dirty="0" smtClean="0">
                <a:solidFill>
                  <a:schemeClr val="bg1"/>
                </a:solidFill>
              </a:rPr>
              <a:t>하여</a:t>
            </a:r>
            <a:r>
              <a:rPr lang="en-US" altLang="ko-KR" dirty="0" smtClean="0">
                <a:solidFill>
                  <a:schemeClr val="bg1"/>
                </a:solidFill>
              </a:rPr>
              <a:t>, observer </a:t>
            </a:r>
            <a:r>
              <a:rPr lang="ko-KR" altLang="en-US" dirty="0" smtClean="0">
                <a:solidFill>
                  <a:schemeClr val="bg1"/>
                </a:solidFill>
              </a:rPr>
              <a:t>패턴으로 맞는 </a:t>
            </a:r>
            <a:r>
              <a:rPr lang="en-US" altLang="ko-KR" dirty="0" smtClean="0">
                <a:solidFill>
                  <a:schemeClr val="bg1"/>
                </a:solidFill>
              </a:rPr>
              <a:t>thread</a:t>
            </a:r>
            <a:r>
              <a:rPr lang="ko-KR" altLang="en-US" dirty="0" smtClean="0">
                <a:solidFill>
                  <a:schemeClr val="bg1"/>
                </a:solidFill>
              </a:rPr>
              <a:t>에 답변 전달 구현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lvl="0"/>
            <a:r>
              <a:rPr lang="en-US" altLang="ko-KR" sz="1600" dirty="0" smtClean="0">
                <a:solidFill>
                  <a:prstClr val="white"/>
                </a:solidFill>
                <a:sym typeface="Wingdings" pitchFamily="2" charset="2"/>
              </a:rPr>
              <a:t>    </a:t>
            </a:r>
            <a:r>
              <a:rPr lang="ko-KR" altLang="en-US" sz="1600" dirty="0" smtClean="0">
                <a:solidFill>
                  <a:prstClr val="white"/>
                </a:solidFill>
                <a:sym typeface="Wingdings" pitchFamily="2" charset="2"/>
              </a:rPr>
              <a:t>다시 말해 통신시스템처럼 </a:t>
            </a:r>
            <a:r>
              <a:rPr lang="en-US" altLang="ko-KR" sz="1600" dirty="0" smtClean="0">
                <a:solidFill>
                  <a:prstClr val="white"/>
                </a:solidFill>
                <a:sym typeface="Wingdings" pitchFamily="2" charset="2"/>
              </a:rPr>
              <a:t>head </a:t>
            </a:r>
            <a:r>
              <a:rPr lang="ko-KR" altLang="en-US" sz="1600" dirty="0" smtClean="0">
                <a:solidFill>
                  <a:prstClr val="white"/>
                </a:solidFill>
                <a:sym typeface="Wingdings" pitchFamily="2" charset="2"/>
              </a:rPr>
              <a:t>사용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   (notify</a:t>
            </a:r>
            <a:r>
              <a:rPr lang="ko-KR" altLang="en-US" sz="1600" dirty="0" smtClean="0">
                <a:solidFill>
                  <a:schemeClr val="bg1"/>
                </a:solidFill>
              </a:rPr>
              <a:t>시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리스너</a:t>
            </a:r>
            <a:r>
              <a:rPr lang="ko-KR" altLang="en-US" sz="1600" dirty="0" smtClean="0">
                <a:solidFill>
                  <a:schemeClr val="bg1"/>
                </a:solidFill>
              </a:rPr>
              <a:t> 삭제</a:t>
            </a:r>
            <a:r>
              <a:rPr lang="en-US" altLang="ko-KR" sz="1600" dirty="0" smtClean="0">
                <a:solidFill>
                  <a:schemeClr val="bg1"/>
                </a:solidFill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</a:rPr>
              <a:t>결과에서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받기 시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결과 모음에서 결과 삭제</a:t>
            </a:r>
            <a:r>
              <a:rPr lang="en-US" altLang="ko-KR" sz="1600" dirty="0" smtClean="0">
                <a:solidFill>
                  <a:schemeClr val="bg1"/>
                </a:solidFill>
              </a:rPr>
              <a:t>, thread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지체시</a:t>
            </a:r>
            <a:r>
              <a:rPr lang="ko-KR" altLang="en-US" sz="1600" dirty="0" smtClean="0">
                <a:solidFill>
                  <a:schemeClr val="bg1"/>
                </a:solidFill>
              </a:rPr>
              <a:t> 자동 </a:t>
            </a:r>
            <a:r>
              <a:rPr lang="en-US" altLang="ko-KR" sz="1600" dirty="0" smtClean="0">
                <a:solidFill>
                  <a:schemeClr val="bg1"/>
                </a:solidFill>
              </a:rPr>
              <a:t>destroy </a:t>
            </a:r>
            <a:r>
              <a:rPr lang="ko-KR" altLang="en-US" sz="1600" dirty="0" smtClean="0">
                <a:solidFill>
                  <a:schemeClr val="bg1"/>
                </a:solidFill>
              </a:rPr>
              <a:t>구현</a:t>
            </a:r>
            <a:r>
              <a:rPr lang="en-US" altLang="ko-KR" sz="1600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77538" y="2897579"/>
            <a:ext cx="7897092" cy="33369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자바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7540864" y="4643250"/>
            <a:ext cx="1436914" cy="121128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Input / </a:t>
            </a:r>
          </a:p>
          <a:p>
            <a:pPr algn="ctr"/>
            <a:r>
              <a:rPr lang="en-US" altLang="ko-KR" dirty="0" smtClean="0"/>
              <a:t>observer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9915896" y="2897579"/>
            <a:ext cx="1258783" cy="33369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파이썬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</p:txBody>
      </p:sp>
      <p:cxnSp>
        <p:nvCxnSpPr>
          <p:cNvPr id="13" name="직선 화살표 연결선 12"/>
          <p:cNvCxnSpPr/>
          <p:nvPr/>
        </p:nvCxnSpPr>
        <p:spPr>
          <a:xfrm rot="10800000">
            <a:off x="9001497" y="5237012"/>
            <a:ext cx="1141649" cy="4048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8989621" y="3990099"/>
            <a:ext cx="1151839" cy="9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305425" y="5141968"/>
            <a:ext cx="1689140" cy="72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dirty="0" err="1" smtClean="0">
                <a:solidFill>
                  <a:prstClr val="white"/>
                </a:solidFill>
              </a:rPr>
              <a:t>리스너</a:t>
            </a:r>
            <a:r>
              <a:rPr lang="ko-KR" altLang="en-US" dirty="0" smtClean="0">
                <a:solidFill>
                  <a:prstClr val="white"/>
                </a:solidFill>
              </a:rPr>
              <a:t> 호출</a:t>
            </a:r>
            <a:endParaRPr lang="en-US" altLang="ko-KR" dirty="0" smtClean="0">
              <a:solidFill>
                <a:prstClr val="white"/>
              </a:solidFill>
            </a:endParaRPr>
          </a:p>
          <a:p>
            <a:pPr lvl="0" algn="ctr"/>
            <a:r>
              <a:rPr lang="ko-KR" altLang="en-US" sz="1400" dirty="0" smtClean="0">
                <a:solidFill>
                  <a:prstClr val="white"/>
                </a:solidFill>
              </a:rPr>
              <a:t>결과 모음에서 </a:t>
            </a:r>
            <a:r>
              <a:rPr lang="en-US" altLang="ko-KR" sz="1400" dirty="0" smtClean="0">
                <a:solidFill>
                  <a:prstClr val="white"/>
                </a:solidFill>
              </a:rPr>
              <a:t>name</a:t>
            </a:r>
            <a:r>
              <a:rPr lang="ko-KR" altLang="en-US" sz="1400" dirty="0" smtClean="0">
                <a:solidFill>
                  <a:prstClr val="white"/>
                </a:solidFill>
              </a:rPr>
              <a:t>체크</a:t>
            </a:r>
            <a:r>
              <a:rPr lang="en-US" altLang="ko-KR" sz="1400" dirty="0" smtClean="0">
                <a:solidFill>
                  <a:prstClr val="white"/>
                </a:solidFill>
              </a:rPr>
              <a:t>-&gt;notify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540864" y="3360715"/>
            <a:ext cx="1436914" cy="121128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Out</a:t>
            </a:r>
          </a:p>
          <a:p>
            <a:pPr algn="ctr"/>
            <a:r>
              <a:rPr lang="en-US" altLang="ko-KR" dirty="0" smtClean="0"/>
              <a:t>(locked)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5305425" y="4251319"/>
            <a:ext cx="1689140" cy="72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파이썬</a:t>
            </a:r>
            <a:r>
              <a:rPr lang="ko-KR" altLang="en-US" dirty="0" smtClean="0"/>
              <a:t> 결과 모음집</a:t>
            </a:r>
            <a:endParaRPr lang="ko-KR" altLang="en-US" dirty="0"/>
          </a:p>
        </p:txBody>
      </p:sp>
      <p:cxnSp>
        <p:nvCxnSpPr>
          <p:cNvPr id="44" name="직선 화살표 연결선 43"/>
          <p:cNvCxnSpPr/>
          <p:nvPr/>
        </p:nvCxnSpPr>
        <p:spPr>
          <a:xfrm flipV="1">
            <a:off x="6881504" y="3522600"/>
            <a:ext cx="694046" cy="4384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V="1">
            <a:off x="6881504" y="3646425"/>
            <a:ext cx="694046" cy="4384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V="1">
            <a:off x="6881504" y="3776600"/>
            <a:ext cx="694046" cy="4384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V="1">
            <a:off x="6881504" y="3887725"/>
            <a:ext cx="694046" cy="4384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1626919" y="3372590"/>
            <a:ext cx="3063834" cy="24819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Threads</a:t>
            </a:r>
            <a:endParaRPr lang="ko-KR" altLang="en-US" dirty="0"/>
          </a:p>
        </p:txBody>
      </p:sp>
      <p:cxnSp>
        <p:nvCxnSpPr>
          <p:cNvPr id="54" name="직선 화살표 연결선 53"/>
          <p:cNvCxnSpPr>
            <a:endCxn id="28" idx="3"/>
          </p:cNvCxnSpPr>
          <p:nvPr/>
        </p:nvCxnSpPr>
        <p:spPr>
          <a:xfrm rot="10800000">
            <a:off x="6994566" y="4646945"/>
            <a:ext cx="547887" cy="297242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endCxn id="19" idx="3"/>
          </p:cNvCxnSpPr>
          <p:nvPr/>
        </p:nvCxnSpPr>
        <p:spPr>
          <a:xfrm rot="10800000" flipV="1">
            <a:off x="6994566" y="5264820"/>
            <a:ext cx="547889" cy="237147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19" idx="1"/>
          </p:cNvCxnSpPr>
          <p:nvPr/>
        </p:nvCxnSpPr>
        <p:spPr>
          <a:xfrm rot="10800000">
            <a:off x="4512623" y="4631368"/>
            <a:ext cx="792802" cy="870601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1864426" y="4275092"/>
            <a:ext cx="2624445" cy="5581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모듈 호출 후 </a:t>
            </a:r>
            <a:r>
              <a:rPr lang="en-US" altLang="ko-KR" dirty="0" smtClean="0"/>
              <a:t>wait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1864426" y="3503196"/>
            <a:ext cx="2624445" cy="5581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naming</a:t>
            </a:r>
            <a:endParaRPr lang="ko-KR" altLang="en-US" dirty="0"/>
          </a:p>
        </p:txBody>
      </p:sp>
      <p:cxnSp>
        <p:nvCxnSpPr>
          <p:cNvPr id="68" name="직선 화살표 연결선 67"/>
          <p:cNvCxnSpPr/>
          <p:nvPr/>
        </p:nvCxnSpPr>
        <p:spPr>
          <a:xfrm flipV="1">
            <a:off x="4488871" y="3522600"/>
            <a:ext cx="848304" cy="924683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V="1">
            <a:off x="4488871" y="3646425"/>
            <a:ext cx="848304" cy="800858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flipV="1">
            <a:off x="4488871" y="3776600"/>
            <a:ext cx="848304" cy="670683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V="1">
            <a:off x="4488871" y="3887725"/>
            <a:ext cx="848304" cy="559558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1864426" y="5046988"/>
            <a:ext cx="2624445" cy="5581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결과에서 받기</a:t>
            </a:r>
            <a:endParaRPr lang="ko-KR" altLang="en-US" dirty="0"/>
          </a:p>
        </p:txBody>
      </p:sp>
      <p:cxnSp>
        <p:nvCxnSpPr>
          <p:cNvPr id="76" name="직선 화살표 연결선 75"/>
          <p:cNvCxnSpPr>
            <a:stCxn id="74" idx="3"/>
            <a:endCxn id="28" idx="1"/>
          </p:cNvCxnSpPr>
          <p:nvPr/>
        </p:nvCxnSpPr>
        <p:spPr>
          <a:xfrm flipV="1">
            <a:off x="4488871" y="4646945"/>
            <a:ext cx="816554" cy="679112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5305425" y="3360671"/>
            <a:ext cx="1689140" cy="72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리스너</a:t>
            </a:r>
            <a:r>
              <a:rPr lang="ko-KR" altLang="en-US" dirty="0" smtClean="0"/>
              <a:t> 등록</a:t>
            </a:r>
            <a:endParaRPr lang="en-US" altLang="ko-KR" dirty="0" smtClean="0"/>
          </a:p>
        </p:txBody>
      </p:sp>
      <p:sp>
        <p:nvSpPr>
          <p:cNvPr id="79" name="아래쪽 화살표 78"/>
          <p:cNvSpPr/>
          <p:nvPr/>
        </p:nvSpPr>
        <p:spPr>
          <a:xfrm>
            <a:off x="3075793" y="4085105"/>
            <a:ext cx="261257" cy="154379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아래쪽 화살표 79"/>
          <p:cNvSpPr/>
          <p:nvPr/>
        </p:nvSpPr>
        <p:spPr>
          <a:xfrm>
            <a:off x="3075793" y="4857004"/>
            <a:ext cx="261257" cy="154379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0153352" y="3740707"/>
            <a:ext cx="866900" cy="5106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IO</a:t>
            </a:r>
          </a:p>
          <a:p>
            <a:pPr algn="ctr"/>
            <a:r>
              <a:rPr lang="en-US" altLang="ko-KR" dirty="0" smtClean="0"/>
              <a:t>block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10153352" y="5011367"/>
            <a:ext cx="866900" cy="51063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Out</a:t>
            </a:r>
          </a:p>
          <a:p>
            <a:pPr algn="ctr"/>
            <a:r>
              <a:rPr lang="en-US" altLang="ko-KR" sz="1600" dirty="0" smtClean="0"/>
              <a:t>(locked)</a:t>
            </a:r>
            <a:endParaRPr lang="ko-KR" alt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3414322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위쪽 모서리 1">
            <a:extLst>
              <a:ext uri="{FF2B5EF4-FFF2-40B4-BE49-F238E27FC236}">
                <a16:creationId xmlns="" xmlns:a16="http://schemas.microsoft.com/office/drawing/2014/main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4519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주요 </a:t>
            </a:r>
            <a:r>
              <a:rPr lang="ko-KR" altLang="en-US" sz="2000" b="1" spc="600" dirty="0" err="1" smtClean="0">
                <a:solidFill>
                  <a:schemeClr val="accent1">
                    <a:lumMod val="50000"/>
                  </a:schemeClr>
                </a:solidFill>
              </a:rPr>
              <a:t>로직</a:t>
            </a:r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 및 최종구현 모델</a:t>
            </a:r>
            <a:endParaRPr lang="ko-KR" altLang="en-US" sz="2000" b="1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46917226-5A41-A010-242B-90432022EB60}"/>
              </a:ext>
            </a:extLst>
          </p:cNvPr>
          <p:cNvSpPr txBox="1"/>
          <p:nvPr/>
        </p:nvSpPr>
        <p:spPr>
          <a:xfrm>
            <a:off x="420179" y="17507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6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7C2D047E-1061-5FD3-12F9-1D2A82F1D472}"/>
              </a:ext>
            </a:extLst>
          </p:cNvPr>
          <p:cNvSpPr txBox="1"/>
          <p:nvPr/>
        </p:nvSpPr>
        <p:spPr>
          <a:xfrm>
            <a:off x="1197827" y="480433"/>
            <a:ext cx="801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600" dirty="0" smtClean="0">
                <a:solidFill>
                  <a:schemeClr val="accent4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Main Logic and Final Implementation Model</a:t>
            </a:r>
            <a:endParaRPr lang="ko-KR" altLang="en-US" spc="600" dirty="0" smtClean="0">
              <a:solidFill>
                <a:schemeClr val="accent4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7FA6B07-9DE8-417B-9929-FD64FAE65C5D}"/>
              </a:ext>
            </a:extLst>
          </p:cNvPr>
          <p:cNvSpPr txBox="1"/>
          <p:nvPr/>
        </p:nvSpPr>
        <p:spPr>
          <a:xfrm>
            <a:off x="427323" y="1040207"/>
            <a:ext cx="4841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#</a:t>
            </a:r>
            <a:r>
              <a:rPr lang="ko-KR" altLang="en-US" sz="3600" b="1" dirty="0" err="1" smtClean="0"/>
              <a:t>파이썬</a:t>
            </a:r>
            <a:r>
              <a:rPr lang="ko-KR" altLang="en-US" sz="3600" b="1" dirty="0" smtClean="0"/>
              <a:t> 모듈</a:t>
            </a:r>
            <a:r>
              <a:rPr lang="en-US" altLang="ko-KR" sz="2800" b="1" dirty="0" smtClean="0"/>
              <a:t>(controller)</a:t>
            </a:r>
            <a:endParaRPr lang="ko-KR" altLang="en-US" sz="3200" b="1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819397" y="1686296"/>
            <a:ext cx="10794671" cy="48213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 flipH="1">
            <a:off x="1377538" y="2909454"/>
            <a:ext cx="9797141" cy="3336965"/>
            <a:chOff x="1377538" y="2541329"/>
            <a:chExt cx="9797141" cy="3336965"/>
          </a:xfrm>
        </p:grpSpPr>
        <p:sp>
          <p:nvSpPr>
            <p:cNvPr id="12" name="직사각형 11"/>
            <p:cNvSpPr/>
            <p:nvPr/>
          </p:nvSpPr>
          <p:spPr>
            <a:xfrm>
              <a:off x="1377538" y="2541329"/>
              <a:ext cx="7897092" cy="3336965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파이썬</a:t>
              </a:r>
              <a:endParaRPr lang="en-US" altLang="ko-KR" dirty="0" smtClean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 smtClean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9915896" y="2541329"/>
              <a:ext cx="1258783" cy="3336965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자바</a:t>
              </a:r>
              <a:endParaRPr lang="ko-KR" altLang="en-US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926275" y="1769423"/>
            <a:ext cx="10580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자바로부터 받은 명령을 </a:t>
            </a:r>
            <a:r>
              <a:rPr lang="ko-KR" altLang="en-US" dirty="0" err="1" smtClean="0">
                <a:solidFill>
                  <a:schemeClr val="bg1"/>
                </a:solidFill>
              </a:rPr>
              <a:t>멀티쓰레드로</a:t>
            </a:r>
            <a:r>
              <a:rPr lang="ko-KR" altLang="en-US" dirty="0" smtClean="0">
                <a:solidFill>
                  <a:schemeClr val="bg1"/>
                </a:solidFill>
              </a:rPr>
              <a:t> 실행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buFont typeface="Wingdings"/>
              <a:buChar char="à"/>
            </a:pPr>
            <a:r>
              <a:rPr lang="en-US" altLang="ko-KR" dirty="0" err="1" smtClean="0">
                <a:solidFill>
                  <a:schemeClr val="bg1"/>
                </a:solidFill>
                <a:sym typeface="Wingdings" pitchFamily="2" charset="2"/>
              </a:rPr>
              <a:t>threadName</a:t>
            </a: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을 관리하여 출력에 반영</a:t>
            </a:r>
            <a:endParaRPr lang="en-US" altLang="ko-KR" dirty="0" smtClean="0">
              <a:solidFill>
                <a:schemeClr val="bg1"/>
              </a:solidFill>
              <a:sym typeface="Wingdings" pitchFamily="2" charset="2"/>
            </a:endParaRPr>
          </a:p>
          <a:p>
            <a:pPr>
              <a:buFont typeface="Wingdings"/>
              <a:buChar char="à"/>
            </a:pP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입력은 </a:t>
            </a:r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IO block</a:t>
            </a: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에 갇힌 무한루프로 구현</a:t>
            </a:r>
            <a:endParaRPr lang="en-US" altLang="ko-KR" dirty="0" smtClean="0">
              <a:solidFill>
                <a:schemeClr val="bg1"/>
              </a:solidFill>
              <a:sym typeface="Wingdings" pitchFamily="2" charset="2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rot="10800000">
            <a:off x="2351353" y="5605137"/>
            <a:ext cx="1141649" cy="4048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2339477" y="3823849"/>
            <a:ext cx="1151839" cy="9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476675" y="5248843"/>
            <a:ext cx="5370444" cy="76006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dirty="0" smtClean="0">
                <a:solidFill>
                  <a:prstClr val="white"/>
                </a:solidFill>
              </a:rPr>
              <a:t>OUTPUT</a:t>
            </a:r>
          </a:p>
          <a:p>
            <a:pPr lvl="0" algn="ctr"/>
            <a:r>
              <a:rPr lang="en-US" altLang="ko-KR" sz="1600" dirty="0" err="1" smtClean="0">
                <a:solidFill>
                  <a:prstClr val="white"/>
                </a:solidFill>
              </a:rPr>
              <a:t>threadName</a:t>
            </a:r>
            <a:r>
              <a:rPr lang="en-US" altLang="ko-KR" sz="1600" dirty="0" smtClean="0">
                <a:solidFill>
                  <a:prstClr val="white"/>
                </a:solidFill>
              </a:rPr>
              <a:t> &amp; </a:t>
            </a:r>
            <a:r>
              <a:rPr lang="ko-KR" altLang="en-US" sz="1600" dirty="0" smtClean="0">
                <a:solidFill>
                  <a:prstClr val="white"/>
                </a:solidFill>
              </a:rPr>
              <a:t>결과값 출력</a:t>
            </a:r>
            <a:r>
              <a:rPr lang="en-US" altLang="ko-KR" sz="1600" dirty="0" smtClean="0">
                <a:solidFill>
                  <a:prstClr val="white"/>
                </a:solidFill>
              </a:rPr>
              <a:t>(locked)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476674" y="4358194"/>
            <a:ext cx="5382319" cy="76006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Thread maker</a:t>
            </a:r>
          </a:p>
          <a:p>
            <a:pPr algn="ctr"/>
            <a:r>
              <a:rPr lang="en-US" altLang="ko-KR" sz="1600" dirty="0" smtClean="0"/>
              <a:t>Multithread </a:t>
            </a:r>
            <a:r>
              <a:rPr lang="ko-KR" altLang="en-US" sz="1600" dirty="0" smtClean="0"/>
              <a:t>모듈 호출 후 </a:t>
            </a:r>
            <a:r>
              <a:rPr lang="en-US" altLang="ko-KR" sz="1600" dirty="0" err="1" smtClean="0"/>
              <a:t>threadName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결과값 전달</a:t>
            </a:r>
            <a:endParaRPr lang="ko-KR" altLang="en-US" sz="1600" dirty="0"/>
          </a:p>
        </p:txBody>
      </p:sp>
      <p:sp>
        <p:nvSpPr>
          <p:cNvPr id="25" name="직사각형 24"/>
          <p:cNvSpPr/>
          <p:nvPr/>
        </p:nvSpPr>
        <p:spPr>
          <a:xfrm>
            <a:off x="3476675" y="3467546"/>
            <a:ext cx="5394194" cy="76006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Input</a:t>
            </a:r>
            <a:r>
              <a:rPr lang="en-US" altLang="ko-KR" sz="1600" dirty="0" smtClean="0"/>
              <a:t>(IO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block </a:t>
            </a:r>
            <a:r>
              <a:rPr lang="ko-KR" altLang="en-US" sz="1600" dirty="0" smtClean="0"/>
              <a:t>무한루프</a:t>
            </a:r>
            <a:r>
              <a:rPr lang="en-US" altLang="ko-KR" sz="1600" dirty="0" smtClean="0"/>
              <a:t>)</a:t>
            </a:r>
            <a:endParaRPr lang="en-US" altLang="ko-KR" dirty="0" smtClean="0"/>
          </a:p>
          <a:p>
            <a:pPr algn="ctr"/>
            <a:r>
              <a:rPr lang="en-US" altLang="ko-KR" sz="1600" dirty="0" err="1" smtClean="0"/>
              <a:t>threadName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호출모듈명</a:t>
            </a:r>
            <a:r>
              <a:rPr lang="en-US" altLang="ko-KR" sz="1600" dirty="0" smtClean="0"/>
              <a:t>, parameter</a:t>
            </a:r>
            <a:r>
              <a:rPr lang="ko-KR" altLang="en-US" sz="1600" dirty="0" smtClean="0"/>
              <a:t>전달</a:t>
            </a:r>
            <a:endParaRPr lang="en-US" altLang="ko-KR" sz="1600" dirty="0" smtClean="0"/>
          </a:p>
        </p:txBody>
      </p:sp>
      <p:sp>
        <p:nvSpPr>
          <p:cNvPr id="26" name="아래쪽 화살표 25"/>
          <p:cNvSpPr/>
          <p:nvPr/>
        </p:nvSpPr>
        <p:spPr>
          <a:xfrm>
            <a:off x="6068293" y="4203855"/>
            <a:ext cx="261257" cy="154379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아래쪽 화살표 26"/>
          <p:cNvSpPr/>
          <p:nvPr/>
        </p:nvSpPr>
        <p:spPr>
          <a:xfrm>
            <a:off x="6068293" y="5094504"/>
            <a:ext cx="261257" cy="154379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9167752" y="3455709"/>
            <a:ext cx="1840676" cy="255319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dirty="0" smtClean="0">
                <a:solidFill>
                  <a:prstClr val="white"/>
                </a:solidFill>
              </a:rPr>
              <a:t>modules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8851526" y="4558153"/>
            <a:ext cx="296599" cy="7322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8851526" y="4869303"/>
            <a:ext cx="296599" cy="7322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4143227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위쪽 모서리 1">
            <a:extLst>
              <a:ext uri="{FF2B5EF4-FFF2-40B4-BE49-F238E27FC236}">
                <a16:creationId xmlns="" xmlns:a16="http://schemas.microsoft.com/office/drawing/2014/main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4519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주요 </a:t>
            </a:r>
            <a:r>
              <a:rPr lang="ko-KR" altLang="en-US" sz="2000" b="1" spc="600" dirty="0" err="1" smtClean="0">
                <a:solidFill>
                  <a:schemeClr val="accent1">
                    <a:lumMod val="50000"/>
                  </a:schemeClr>
                </a:solidFill>
              </a:rPr>
              <a:t>로직</a:t>
            </a:r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 및 최종구현 모델</a:t>
            </a:r>
            <a:endParaRPr lang="ko-KR" altLang="en-US" sz="2000" b="1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46917226-5A41-A010-242B-90432022EB60}"/>
              </a:ext>
            </a:extLst>
          </p:cNvPr>
          <p:cNvSpPr txBox="1"/>
          <p:nvPr/>
        </p:nvSpPr>
        <p:spPr>
          <a:xfrm>
            <a:off x="420179" y="17507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6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7C2D047E-1061-5FD3-12F9-1D2A82F1D472}"/>
              </a:ext>
            </a:extLst>
          </p:cNvPr>
          <p:cNvSpPr txBox="1"/>
          <p:nvPr/>
        </p:nvSpPr>
        <p:spPr>
          <a:xfrm>
            <a:off x="1197827" y="480433"/>
            <a:ext cx="801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600" dirty="0" smtClean="0">
                <a:solidFill>
                  <a:schemeClr val="accent4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Main Logic and Final Implementation Model</a:t>
            </a:r>
            <a:endParaRPr lang="ko-KR" altLang="en-US" spc="600" dirty="0" smtClean="0">
              <a:solidFill>
                <a:schemeClr val="accent4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7FA6B07-9DE8-417B-9929-FD64FAE65C5D}"/>
              </a:ext>
            </a:extLst>
          </p:cNvPr>
          <p:cNvSpPr txBox="1"/>
          <p:nvPr/>
        </p:nvSpPr>
        <p:spPr>
          <a:xfrm>
            <a:off x="427323" y="1040207"/>
            <a:ext cx="4887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#</a:t>
            </a:r>
            <a:r>
              <a:rPr lang="ko-KR" altLang="en-US" sz="3600" b="1" dirty="0" err="1" smtClean="0"/>
              <a:t>파이썬</a:t>
            </a:r>
            <a:r>
              <a:rPr lang="ko-KR" altLang="en-US" sz="3600" b="1" dirty="0" smtClean="0"/>
              <a:t> 모듈</a:t>
            </a:r>
            <a:r>
              <a:rPr lang="en-US" altLang="ko-KR" sz="2800" b="1" dirty="0" smtClean="0">
                <a:solidFill>
                  <a:prstClr val="black"/>
                </a:solidFill>
              </a:rPr>
              <a:t>(</a:t>
            </a:r>
            <a:r>
              <a:rPr lang="en-US" altLang="ko-KR" sz="2800" b="1" dirty="0" err="1" smtClean="0">
                <a:solidFill>
                  <a:prstClr val="black"/>
                </a:solidFill>
              </a:rPr>
              <a:t>make_list</a:t>
            </a:r>
            <a:r>
              <a:rPr lang="en-US" altLang="ko-KR" sz="2800" b="1" dirty="0" smtClean="0">
                <a:solidFill>
                  <a:prstClr val="black"/>
                </a:solidFill>
              </a:rPr>
              <a:t>)</a:t>
            </a:r>
            <a:endParaRPr lang="ko-KR" altLang="en-US" sz="3600" b="1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819398" y="1686296"/>
            <a:ext cx="9013372" cy="48213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19" idx="1"/>
            <a:endCxn id="10" idx="1"/>
          </p:cNvCxnSpPr>
          <p:nvPr/>
        </p:nvCxnSpPr>
        <p:spPr>
          <a:xfrm flipV="1">
            <a:off x="9619010" y="5308290"/>
            <a:ext cx="296867" cy="237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9915877" y="1721959"/>
            <a:ext cx="1840676" cy="214939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dirty="0" smtClean="0">
                <a:solidFill>
                  <a:prstClr val="white"/>
                </a:solidFill>
              </a:rPr>
              <a:t>web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15877" y="4370158"/>
            <a:ext cx="1840676" cy="18762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dirty="0" smtClean="0">
                <a:solidFill>
                  <a:prstClr val="white"/>
                </a:solidFill>
              </a:rPr>
              <a:t>DB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 flipH="1">
            <a:off x="1056962" y="2909454"/>
            <a:ext cx="5700158" cy="333696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Make_list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1256050" y="5248843"/>
            <a:ext cx="5370444" cy="76006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600" dirty="0" smtClean="0">
                <a:solidFill>
                  <a:prstClr val="white"/>
                </a:solidFill>
              </a:rPr>
              <a:t>해당 기업 정보 수집 및 저장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56049" y="4358194"/>
            <a:ext cx="5382319" cy="76006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양단의 주가가 모두 존재하는 기업 선별</a:t>
            </a:r>
            <a:endParaRPr lang="ko-KR" altLang="en-US" sz="1600" dirty="0"/>
          </a:p>
        </p:txBody>
      </p:sp>
      <p:sp>
        <p:nvSpPr>
          <p:cNvPr id="14" name="직사각형 13"/>
          <p:cNvSpPr/>
          <p:nvPr/>
        </p:nvSpPr>
        <p:spPr>
          <a:xfrm>
            <a:off x="1256050" y="3467546"/>
            <a:ext cx="5394194" cy="76006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Web</a:t>
            </a:r>
            <a:r>
              <a:rPr lang="ko-KR" altLang="en-US" sz="1600" dirty="0" smtClean="0"/>
              <a:t>에서 양단의 주가 수집</a:t>
            </a:r>
            <a:endParaRPr lang="en-US" altLang="ko-KR" sz="1600" dirty="0" smtClean="0"/>
          </a:p>
        </p:txBody>
      </p:sp>
      <p:sp>
        <p:nvSpPr>
          <p:cNvPr id="15" name="아래쪽 화살표 14"/>
          <p:cNvSpPr/>
          <p:nvPr/>
        </p:nvSpPr>
        <p:spPr>
          <a:xfrm>
            <a:off x="3847668" y="4203855"/>
            <a:ext cx="261257" cy="154379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아래쪽 화살표 16"/>
          <p:cNvSpPr/>
          <p:nvPr/>
        </p:nvSpPr>
        <p:spPr>
          <a:xfrm>
            <a:off x="3847668" y="5094504"/>
            <a:ext cx="261257" cy="154379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8882741" y="4417621"/>
            <a:ext cx="736269" cy="182879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DAO</a:t>
            </a:r>
            <a:endParaRPr lang="ko-KR" altLang="en-US" dirty="0"/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6673932" y="2588822"/>
            <a:ext cx="3230089" cy="10687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6673932" y="2895597"/>
            <a:ext cx="3251864" cy="1094512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2" idx="3"/>
            <a:endCxn id="19" idx="3"/>
          </p:cNvCxnSpPr>
          <p:nvPr/>
        </p:nvCxnSpPr>
        <p:spPr>
          <a:xfrm flipV="1">
            <a:off x="6626494" y="5332020"/>
            <a:ext cx="2256247" cy="2968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26275" y="1769423"/>
            <a:ext cx="10580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분석 가능한 자료 수집</a:t>
            </a:r>
            <a:r>
              <a:rPr lang="en-US" altLang="ko-KR" sz="1600" dirty="0" smtClean="0">
                <a:solidFill>
                  <a:schemeClr val="bg1"/>
                </a:solidFill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</a:rPr>
              <a:t>서비스 제공 전 수행</a:t>
            </a:r>
            <a:r>
              <a:rPr lang="en-US" altLang="ko-KR" sz="1600" dirty="0" smtClean="0">
                <a:solidFill>
                  <a:schemeClr val="bg1"/>
                </a:solidFill>
              </a:rPr>
              <a:t>)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buFont typeface="Wingdings"/>
              <a:buChar char="à"/>
            </a:pP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분석 대상기간</a:t>
            </a:r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(20120101</a:t>
            </a: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부터 </a:t>
            </a:r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20220101)</a:t>
            </a: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에 존재하는 기업 목록 생성 필요</a:t>
            </a:r>
            <a:endParaRPr lang="en-US" altLang="ko-KR" dirty="0" smtClean="0">
              <a:solidFill>
                <a:schemeClr val="bg1"/>
              </a:solidFill>
              <a:sym typeface="Wingdings" pitchFamily="2" charset="2"/>
            </a:endParaRPr>
          </a:p>
          <a:p>
            <a:pPr>
              <a:buFont typeface="Wingdings"/>
              <a:buChar char="à"/>
            </a:pPr>
            <a:r>
              <a:rPr lang="ko-KR" altLang="en-US" dirty="0" smtClean="0">
                <a:solidFill>
                  <a:schemeClr val="bg1"/>
                </a:solidFill>
              </a:rPr>
              <a:t>분석 대상기간의 양단에 주가가 존재하는 기업 정보 수집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 flipV="1">
            <a:off x="6626434" y="3109348"/>
            <a:ext cx="3275611" cy="22701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V="1">
            <a:off x="6673932" y="3416125"/>
            <a:ext cx="3249889" cy="220090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4143227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위쪽 모서리 1">
            <a:extLst>
              <a:ext uri="{FF2B5EF4-FFF2-40B4-BE49-F238E27FC236}">
                <a16:creationId xmlns="" xmlns:a16="http://schemas.microsoft.com/office/drawing/2014/main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4519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주요 </a:t>
            </a:r>
            <a:r>
              <a:rPr lang="ko-KR" altLang="en-US" sz="2000" b="1" spc="600" dirty="0" err="1" smtClean="0">
                <a:solidFill>
                  <a:schemeClr val="accent1">
                    <a:lumMod val="50000"/>
                  </a:schemeClr>
                </a:solidFill>
              </a:rPr>
              <a:t>로직</a:t>
            </a:r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 및 최종구현 모델</a:t>
            </a:r>
            <a:endParaRPr lang="ko-KR" altLang="en-US" sz="2000" b="1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46917226-5A41-A010-242B-90432022EB60}"/>
              </a:ext>
            </a:extLst>
          </p:cNvPr>
          <p:cNvSpPr txBox="1"/>
          <p:nvPr/>
        </p:nvSpPr>
        <p:spPr>
          <a:xfrm>
            <a:off x="420179" y="17507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6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7C2D047E-1061-5FD3-12F9-1D2A82F1D472}"/>
              </a:ext>
            </a:extLst>
          </p:cNvPr>
          <p:cNvSpPr txBox="1"/>
          <p:nvPr/>
        </p:nvSpPr>
        <p:spPr>
          <a:xfrm>
            <a:off x="1197827" y="480433"/>
            <a:ext cx="801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600" dirty="0" smtClean="0">
                <a:solidFill>
                  <a:schemeClr val="accent4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Main Logic and Final Implementation Model</a:t>
            </a:r>
            <a:endParaRPr lang="ko-KR" altLang="en-US" spc="600" dirty="0" smtClean="0">
              <a:solidFill>
                <a:schemeClr val="accent4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7FA6B07-9DE8-417B-9929-FD64FAE65C5D}"/>
              </a:ext>
            </a:extLst>
          </p:cNvPr>
          <p:cNvSpPr txBox="1"/>
          <p:nvPr/>
        </p:nvSpPr>
        <p:spPr>
          <a:xfrm>
            <a:off x="427323" y="1040207"/>
            <a:ext cx="4431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#</a:t>
            </a:r>
            <a:r>
              <a:rPr lang="ko-KR" altLang="en-US" sz="3600" b="1" dirty="0" err="1" smtClean="0"/>
              <a:t>파이썬</a:t>
            </a:r>
            <a:r>
              <a:rPr lang="ko-KR" altLang="en-US" sz="3600" b="1" dirty="0" smtClean="0"/>
              <a:t> 모듈</a:t>
            </a:r>
            <a:r>
              <a:rPr lang="en-US" altLang="ko-KR" sz="2800" b="1" dirty="0" smtClean="0">
                <a:solidFill>
                  <a:prstClr val="black"/>
                </a:solidFill>
              </a:rPr>
              <a:t>(scraper)</a:t>
            </a:r>
            <a:endParaRPr lang="ko-KR" altLang="en-US" sz="3600" b="1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819397" y="1686296"/>
            <a:ext cx="8977746" cy="48213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 flipH="1">
            <a:off x="1377538" y="2909454"/>
            <a:ext cx="1258783" cy="333696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controller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26275" y="1769423"/>
            <a:ext cx="105809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컨트롤러로부터 자료수집을 </a:t>
            </a:r>
            <a:r>
              <a:rPr lang="ko-KR" altLang="en-US" dirty="0" err="1" smtClean="0">
                <a:solidFill>
                  <a:schemeClr val="bg1"/>
                </a:solidFill>
              </a:rPr>
              <a:t>명령받아</a:t>
            </a:r>
            <a:r>
              <a:rPr lang="ko-KR" altLang="en-US" dirty="0" smtClean="0">
                <a:solidFill>
                  <a:schemeClr val="bg1"/>
                </a:solidFill>
              </a:rPr>
              <a:t> 웹으로부터 자료 수집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buFont typeface="Wingdings"/>
              <a:buChar char="à"/>
            </a:pPr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자료 수집 및 가공</a:t>
            </a:r>
            <a:endParaRPr lang="en-US" altLang="ko-KR" dirty="0" smtClean="0">
              <a:solidFill>
                <a:schemeClr val="bg1"/>
              </a:solidFill>
              <a:sym typeface="Wingdings" pitchFamily="2" charset="2"/>
            </a:endParaRPr>
          </a:p>
          <a:p>
            <a:pPr>
              <a:buFont typeface="Wingdings"/>
              <a:buChar char="à"/>
            </a:pPr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 DB </a:t>
            </a: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저장을 위해 </a:t>
            </a:r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DAO </a:t>
            </a: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호출</a:t>
            </a:r>
            <a:endParaRPr lang="en-US" altLang="ko-KR" dirty="0" smtClean="0">
              <a:solidFill>
                <a:schemeClr val="bg1"/>
              </a:solidFill>
              <a:sym typeface="Wingdings" pitchFamily="2" charset="2"/>
            </a:endParaRPr>
          </a:p>
          <a:p>
            <a:pPr>
              <a:buFont typeface="Wingdings"/>
              <a:buChar char="à"/>
            </a:pPr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 Web </a:t>
            </a: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통신 속도가 낮아 </a:t>
            </a:r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multithread</a:t>
            </a: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로 구현</a:t>
            </a:r>
            <a:endParaRPr lang="en-US" altLang="ko-KR" dirty="0" smtClean="0">
              <a:solidFill>
                <a:schemeClr val="bg1"/>
              </a:solidFill>
              <a:sym typeface="Wingdings" pitchFamily="2" charset="2"/>
            </a:endParaRPr>
          </a:p>
        </p:txBody>
      </p:sp>
      <p:cxnSp>
        <p:nvCxnSpPr>
          <p:cNvPr id="28" name="직선 화살표 연결선 27"/>
          <p:cNvCxnSpPr>
            <a:stCxn id="44" idx="1"/>
            <a:endCxn id="34" idx="1"/>
          </p:cNvCxnSpPr>
          <p:nvPr/>
        </p:nvCxnSpPr>
        <p:spPr>
          <a:xfrm>
            <a:off x="9619010" y="5332020"/>
            <a:ext cx="296867" cy="59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915877" y="1698209"/>
            <a:ext cx="1840676" cy="214939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dirty="0" smtClean="0">
                <a:solidFill>
                  <a:prstClr val="white"/>
                </a:solidFill>
              </a:rPr>
              <a:t>web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9915877" y="4429496"/>
            <a:ext cx="1840676" cy="18169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dirty="0" smtClean="0">
                <a:solidFill>
                  <a:prstClr val="white"/>
                </a:solidFill>
              </a:rPr>
              <a:t>DB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 flipH="1">
            <a:off x="2850087" y="2909454"/>
            <a:ext cx="5700158" cy="333696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scraper</a:t>
            </a: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</p:txBody>
      </p:sp>
      <p:sp>
        <p:nvSpPr>
          <p:cNvPr id="36" name="직사각형 35"/>
          <p:cNvSpPr/>
          <p:nvPr/>
        </p:nvSpPr>
        <p:spPr>
          <a:xfrm>
            <a:off x="3049175" y="5248843"/>
            <a:ext cx="5370444" cy="76006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dirty="0" smtClean="0">
                <a:solidFill>
                  <a:prstClr val="white"/>
                </a:solidFill>
              </a:rPr>
              <a:t>OUTPUT</a:t>
            </a:r>
          </a:p>
          <a:p>
            <a:pPr lvl="0" algn="ctr"/>
            <a:r>
              <a:rPr lang="ko-KR" altLang="en-US" sz="1600" dirty="0" smtClean="0">
                <a:solidFill>
                  <a:prstClr val="white"/>
                </a:solidFill>
              </a:rPr>
              <a:t>결과값 출력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049174" y="4358194"/>
            <a:ext cx="5382319" cy="76006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출처별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dataFrame</a:t>
            </a:r>
            <a:r>
              <a:rPr lang="en-US" altLang="ko-KR" sz="1600" dirty="0" smtClean="0"/>
              <a:t> format </a:t>
            </a:r>
            <a:r>
              <a:rPr lang="ko-KR" altLang="en-US" sz="1600" dirty="0" smtClean="0"/>
              <a:t>동일하게 가공 및 저장</a:t>
            </a:r>
            <a:endParaRPr lang="ko-KR" altLang="en-US" sz="1600" dirty="0"/>
          </a:p>
        </p:txBody>
      </p:sp>
      <p:sp>
        <p:nvSpPr>
          <p:cNvPr id="38" name="직사각형 37"/>
          <p:cNvSpPr/>
          <p:nvPr/>
        </p:nvSpPr>
        <p:spPr>
          <a:xfrm>
            <a:off x="3049175" y="3467546"/>
            <a:ext cx="5394194" cy="76006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Web</a:t>
            </a:r>
            <a:r>
              <a:rPr lang="ko-KR" altLang="en-US" sz="1600" dirty="0" smtClean="0"/>
              <a:t>에서 </a:t>
            </a:r>
            <a:r>
              <a:rPr lang="en-US" altLang="ko-KR" sz="1600" dirty="0" err="1" smtClean="0"/>
              <a:t>dataframe</a:t>
            </a:r>
            <a:r>
              <a:rPr lang="en-US" altLang="ko-KR" sz="1600" dirty="0" smtClean="0"/>
              <a:t> scraping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</p:txBody>
      </p:sp>
      <p:sp>
        <p:nvSpPr>
          <p:cNvPr id="39" name="아래쪽 화살표 38"/>
          <p:cNvSpPr/>
          <p:nvPr/>
        </p:nvSpPr>
        <p:spPr>
          <a:xfrm>
            <a:off x="5640793" y="4203855"/>
            <a:ext cx="261257" cy="154379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아래쪽 화살표 39"/>
          <p:cNvSpPr/>
          <p:nvPr/>
        </p:nvSpPr>
        <p:spPr>
          <a:xfrm>
            <a:off x="5640793" y="5094504"/>
            <a:ext cx="261257" cy="154379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 flipH="1">
            <a:off x="8882741" y="4417621"/>
            <a:ext cx="736269" cy="182879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DAO</a:t>
            </a:r>
            <a:endParaRPr lang="ko-KR" altLang="en-US" dirty="0"/>
          </a:p>
        </p:txBody>
      </p:sp>
      <p:cxnSp>
        <p:nvCxnSpPr>
          <p:cNvPr id="51" name="직선 화살표 연결선 50"/>
          <p:cNvCxnSpPr/>
          <p:nvPr/>
        </p:nvCxnSpPr>
        <p:spPr>
          <a:xfrm flipV="1">
            <a:off x="8443356" y="2588821"/>
            <a:ext cx="1460665" cy="11044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V="1">
            <a:off x="8465131" y="2895596"/>
            <a:ext cx="1460665" cy="110440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endCxn id="44" idx="3"/>
          </p:cNvCxnSpPr>
          <p:nvPr/>
        </p:nvCxnSpPr>
        <p:spPr>
          <a:xfrm rot="16200000" flipH="1">
            <a:off x="8277101" y="4726379"/>
            <a:ext cx="736269" cy="4750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2339477" y="3859477"/>
            <a:ext cx="724357" cy="11882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rot="10800000">
            <a:off x="2351354" y="5605138"/>
            <a:ext cx="664978" cy="11889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4143227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위쪽 모서리 1">
            <a:extLst>
              <a:ext uri="{FF2B5EF4-FFF2-40B4-BE49-F238E27FC236}">
                <a16:creationId xmlns="" xmlns:a16="http://schemas.microsoft.com/office/drawing/2014/main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4519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주요 </a:t>
            </a:r>
            <a:r>
              <a:rPr lang="ko-KR" altLang="en-US" sz="2000" b="1" spc="600" dirty="0" err="1" smtClean="0">
                <a:solidFill>
                  <a:schemeClr val="accent1">
                    <a:lumMod val="50000"/>
                  </a:schemeClr>
                </a:solidFill>
              </a:rPr>
              <a:t>로직</a:t>
            </a:r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 및 최종구현 모델</a:t>
            </a:r>
            <a:endParaRPr lang="ko-KR" altLang="en-US" sz="2000" b="1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46917226-5A41-A010-242B-90432022EB60}"/>
              </a:ext>
            </a:extLst>
          </p:cNvPr>
          <p:cNvSpPr txBox="1"/>
          <p:nvPr/>
        </p:nvSpPr>
        <p:spPr>
          <a:xfrm>
            <a:off x="420179" y="17507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6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7C2D047E-1061-5FD3-12F9-1D2A82F1D472}"/>
              </a:ext>
            </a:extLst>
          </p:cNvPr>
          <p:cNvSpPr txBox="1"/>
          <p:nvPr/>
        </p:nvSpPr>
        <p:spPr>
          <a:xfrm>
            <a:off x="1197827" y="480433"/>
            <a:ext cx="801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600" dirty="0" smtClean="0">
                <a:solidFill>
                  <a:schemeClr val="accent4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Main Logic and Final Implementation Model</a:t>
            </a:r>
            <a:endParaRPr lang="ko-KR" altLang="en-US" spc="600" dirty="0" smtClean="0">
              <a:solidFill>
                <a:schemeClr val="accent4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7FA6B07-9DE8-417B-9929-FD64FAE65C5D}"/>
              </a:ext>
            </a:extLst>
          </p:cNvPr>
          <p:cNvSpPr txBox="1"/>
          <p:nvPr/>
        </p:nvSpPr>
        <p:spPr>
          <a:xfrm>
            <a:off x="427323" y="1040207"/>
            <a:ext cx="3980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#</a:t>
            </a:r>
            <a:r>
              <a:rPr lang="ko-KR" altLang="en-US" sz="3600" b="1" dirty="0" err="1" smtClean="0"/>
              <a:t>파이썬</a:t>
            </a:r>
            <a:r>
              <a:rPr lang="ko-KR" altLang="en-US" sz="3600" b="1" dirty="0" smtClean="0"/>
              <a:t> 모듈</a:t>
            </a:r>
            <a:r>
              <a:rPr lang="en-US" altLang="ko-KR" sz="2800" b="1" dirty="0" smtClean="0">
                <a:solidFill>
                  <a:prstClr val="black"/>
                </a:solidFill>
              </a:rPr>
              <a:t>(DAO)</a:t>
            </a:r>
            <a:endParaRPr lang="ko-KR" altLang="en-US" sz="3600" b="1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819397" y="1686296"/>
            <a:ext cx="8312728" cy="48213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 flipH="1">
            <a:off x="1377538" y="2909454"/>
            <a:ext cx="1258783" cy="333696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Modules</a:t>
            </a:r>
            <a:br>
              <a:rPr lang="en-US" altLang="ko-KR" dirty="0" smtClean="0"/>
            </a:b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 flipH="1">
            <a:off x="2850087" y="2909454"/>
            <a:ext cx="5700158" cy="333696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DAO</a:t>
            </a: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926275" y="1769423"/>
            <a:ext cx="10580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DB</a:t>
            </a:r>
            <a:r>
              <a:rPr lang="ko-KR" altLang="en-US" dirty="0" smtClean="0">
                <a:solidFill>
                  <a:schemeClr val="bg1"/>
                </a:solidFill>
              </a:rPr>
              <a:t>에서 자료 입출력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buFont typeface="Wingdings"/>
              <a:buChar char="à"/>
            </a:pPr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DB </a:t>
            </a: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저장 </a:t>
            </a:r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thread</a:t>
            </a: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는 </a:t>
            </a:r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java</a:t>
            </a: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에서 </a:t>
            </a:r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locked</a:t>
            </a: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를</a:t>
            </a:r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구현하여</a:t>
            </a:r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, multithread </a:t>
            </a: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유지</a:t>
            </a:r>
            <a:endParaRPr lang="en-US" altLang="ko-KR" dirty="0" smtClean="0">
              <a:solidFill>
                <a:schemeClr val="bg1"/>
              </a:solidFill>
              <a:sym typeface="Wingdings" pitchFamily="2" charset="2"/>
            </a:endParaRPr>
          </a:p>
          <a:p>
            <a:pPr>
              <a:buFont typeface="Wingdings"/>
              <a:buChar char="à"/>
            </a:pP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915877" y="2956956"/>
            <a:ext cx="1840676" cy="32894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dirty="0" smtClean="0">
                <a:solidFill>
                  <a:prstClr val="white"/>
                </a:solidFill>
              </a:rPr>
              <a:t>DB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001674" y="5320069"/>
            <a:ext cx="5382319" cy="75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Archiveddata</a:t>
            </a:r>
            <a:r>
              <a:rPr lang="en-US" altLang="ko-KR" sz="1600" dirty="0" smtClean="0"/>
              <a:t> table </a:t>
            </a:r>
            <a:r>
              <a:rPr lang="ko-KR" altLang="en-US" sz="1600" dirty="0" smtClean="0"/>
              <a:t>읽기</a:t>
            </a:r>
            <a:endParaRPr lang="ko-KR" altLang="en-US" sz="1600" dirty="0"/>
          </a:p>
        </p:txBody>
      </p:sp>
      <p:sp>
        <p:nvSpPr>
          <p:cNvPr id="13" name="직사각형 12"/>
          <p:cNvSpPr/>
          <p:nvPr/>
        </p:nvSpPr>
        <p:spPr>
          <a:xfrm>
            <a:off x="3001675" y="3467546"/>
            <a:ext cx="5394194" cy="75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Availabledata</a:t>
            </a:r>
            <a:r>
              <a:rPr lang="en-US" altLang="ko-KR" sz="1600" dirty="0" smtClean="0"/>
              <a:t> table </a:t>
            </a:r>
            <a:r>
              <a:rPr lang="ko-KR" altLang="en-US" sz="1600" dirty="0" smtClean="0"/>
              <a:t>저장</a:t>
            </a:r>
            <a:endParaRPr lang="en-US" altLang="ko-KR" sz="1600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3001675" y="4393807"/>
            <a:ext cx="5394194" cy="75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Archiveddata</a:t>
            </a:r>
            <a:r>
              <a:rPr lang="en-US" altLang="ko-KR" sz="1600" dirty="0" smtClean="0"/>
              <a:t> table </a:t>
            </a:r>
            <a:r>
              <a:rPr lang="ko-KR" altLang="en-US" sz="1600" dirty="0" smtClean="0"/>
              <a:t>저장</a:t>
            </a:r>
            <a:endParaRPr lang="en-US" altLang="ko-KR" sz="1600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1469758" y="5320069"/>
            <a:ext cx="998108" cy="75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calculate</a:t>
            </a:r>
            <a:endParaRPr lang="ko-KR" altLang="en-US" sz="1600" dirty="0"/>
          </a:p>
        </p:txBody>
      </p:sp>
      <p:sp>
        <p:nvSpPr>
          <p:cNvPr id="17" name="직사각형 16"/>
          <p:cNvSpPr/>
          <p:nvPr/>
        </p:nvSpPr>
        <p:spPr>
          <a:xfrm>
            <a:off x="1469758" y="3467546"/>
            <a:ext cx="1000310" cy="75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Make_</a:t>
            </a:r>
            <a:br>
              <a:rPr lang="en-US" altLang="ko-KR" sz="1600" dirty="0" smtClean="0"/>
            </a:br>
            <a:r>
              <a:rPr lang="en-US" altLang="ko-KR" sz="1600" dirty="0" smtClean="0"/>
              <a:t>list</a:t>
            </a:r>
            <a:endParaRPr lang="ko-KR" altLang="en-US" sz="1600" dirty="0"/>
          </a:p>
        </p:txBody>
      </p:sp>
      <p:sp>
        <p:nvSpPr>
          <p:cNvPr id="19" name="직사각형 18"/>
          <p:cNvSpPr/>
          <p:nvPr/>
        </p:nvSpPr>
        <p:spPr>
          <a:xfrm>
            <a:off x="1469758" y="4393807"/>
            <a:ext cx="1000310" cy="75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scraper </a:t>
            </a:r>
          </a:p>
        </p:txBody>
      </p:sp>
      <p:cxnSp>
        <p:nvCxnSpPr>
          <p:cNvPr id="21" name="직선 화살표 연결선 20"/>
          <p:cNvCxnSpPr>
            <a:stCxn id="17" idx="3"/>
            <a:endCxn id="13" idx="1"/>
          </p:cNvCxnSpPr>
          <p:nvPr/>
        </p:nvCxnSpPr>
        <p:spPr>
          <a:xfrm>
            <a:off x="2470068" y="3847346"/>
            <a:ext cx="531607" cy="1588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2470068" y="4785497"/>
            <a:ext cx="531607" cy="1588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2470068" y="5664271"/>
            <a:ext cx="531607" cy="1588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3" idx="3"/>
          </p:cNvCxnSpPr>
          <p:nvPr/>
        </p:nvCxnSpPr>
        <p:spPr>
          <a:xfrm>
            <a:off x="8395869" y="3847346"/>
            <a:ext cx="1508152" cy="35885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8395869" y="4749871"/>
            <a:ext cx="1508152" cy="35885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rot="10800000">
            <a:off x="8395869" y="5688281"/>
            <a:ext cx="1567528" cy="237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4143227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위쪽 모서리 1">
            <a:extLst>
              <a:ext uri="{FF2B5EF4-FFF2-40B4-BE49-F238E27FC236}">
                <a16:creationId xmlns="" xmlns:a16="http://schemas.microsoft.com/office/drawing/2014/main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4519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주요 </a:t>
            </a:r>
            <a:r>
              <a:rPr lang="ko-KR" altLang="en-US" sz="2000" b="1" spc="600" dirty="0" err="1" smtClean="0">
                <a:solidFill>
                  <a:schemeClr val="accent1">
                    <a:lumMod val="50000"/>
                  </a:schemeClr>
                </a:solidFill>
              </a:rPr>
              <a:t>로직</a:t>
            </a:r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 및 최종구현 모델</a:t>
            </a:r>
            <a:endParaRPr lang="ko-KR" altLang="en-US" sz="2000" b="1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46917226-5A41-A010-242B-90432022EB60}"/>
              </a:ext>
            </a:extLst>
          </p:cNvPr>
          <p:cNvSpPr txBox="1"/>
          <p:nvPr/>
        </p:nvSpPr>
        <p:spPr>
          <a:xfrm>
            <a:off x="420179" y="17507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6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7C2D047E-1061-5FD3-12F9-1D2A82F1D472}"/>
              </a:ext>
            </a:extLst>
          </p:cNvPr>
          <p:cNvSpPr txBox="1"/>
          <p:nvPr/>
        </p:nvSpPr>
        <p:spPr>
          <a:xfrm>
            <a:off x="1197827" y="480433"/>
            <a:ext cx="801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600" dirty="0" smtClean="0">
                <a:solidFill>
                  <a:schemeClr val="accent4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Main Logic and Final Implementation Model</a:t>
            </a:r>
            <a:endParaRPr lang="ko-KR" altLang="en-US" spc="600" dirty="0" smtClean="0">
              <a:solidFill>
                <a:schemeClr val="accent4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7FA6B07-9DE8-417B-9929-FD64FAE65C5D}"/>
              </a:ext>
            </a:extLst>
          </p:cNvPr>
          <p:cNvSpPr txBox="1"/>
          <p:nvPr/>
        </p:nvSpPr>
        <p:spPr>
          <a:xfrm>
            <a:off x="427323" y="1040207"/>
            <a:ext cx="4679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#</a:t>
            </a:r>
            <a:r>
              <a:rPr lang="ko-KR" altLang="en-US" sz="3600" b="1" dirty="0" err="1" smtClean="0"/>
              <a:t>파이썬</a:t>
            </a:r>
            <a:r>
              <a:rPr lang="ko-KR" altLang="en-US" sz="3600" b="1" dirty="0" smtClean="0"/>
              <a:t> 모듈</a:t>
            </a:r>
            <a:r>
              <a:rPr lang="en-US" altLang="ko-KR" sz="2800" b="1" dirty="0" smtClean="0"/>
              <a:t>(calculate)</a:t>
            </a:r>
            <a:endParaRPr lang="ko-KR" altLang="en-US" sz="2800" b="1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819397" y="1686296"/>
            <a:ext cx="8930245" cy="48213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 flipH="1">
            <a:off x="1377538" y="2909454"/>
            <a:ext cx="1258783" cy="333696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controller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 flipH="1">
            <a:off x="2850087" y="2909454"/>
            <a:ext cx="5700158" cy="333696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Calculate</a:t>
            </a: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3049173" y="5248843"/>
            <a:ext cx="5400000" cy="76006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dirty="0" smtClean="0">
                <a:solidFill>
                  <a:prstClr val="white"/>
                </a:solidFill>
              </a:rPr>
              <a:t>OUTPUT</a:t>
            </a:r>
          </a:p>
          <a:p>
            <a:pPr lvl="0" algn="ctr"/>
            <a:r>
              <a:rPr lang="ko-KR" altLang="en-US" sz="1600" dirty="0" smtClean="0">
                <a:solidFill>
                  <a:prstClr val="white"/>
                </a:solidFill>
              </a:rPr>
              <a:t>결과값 출력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049173" y="4358194"/>
            <a:ext cx="5400000" cy="76006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그래프 생성 및 그림파일 저장</a:t>
            </a:r>
            <a:endParaRPr lang="ko-KR" altLang="en-US" sz="1600" dirty="0"/>
          </a:p>
        </p:txBody>
      </p:sp>
      <p:sp>
        <p:nvSpPr>
          <p:cNvPr id="12" name="직사각형 11"/>
          <p:cNvSpPr/>
          <p:nvPr/>
        </p:nvSpPr>
        <p:spPr>
          <a:xfrm>
            <a:off x="3049173" y="3467546"/>
            <a:ext cx="5400000" cy="76006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dataFrame</a:t>
            </a:r>
            <a:r>
              <a:rPr lang="ko-KR" altLang="en-US" sz="1600" dirty="0" smtClean="0"/>
              <a:t>을 받아서 가공</a:t>
            </a:r>
            <a:endParaRPr lang="en-US" altLang="ko-KR" sz="16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926275" y="1769423"/>
            <a:ext cx="105809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DB</a:t>
            </a:r>
            <a:r>
              <a:rPr lang="ko-KR" altLang="en-US" dirty="0" smtClean="0">
                <a:solidFill>
                  <a:schemeClr val="bg1"/>
                </a:solidFill>
              </a:rPr>
              <a:t>로부터 자료를 받아서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가공하고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결과를 출력하는 핵심</a:t>
            </a:r>
            <a:r>
              <a:rPr lang="en-US" altLang="ko-KR" dirty="0" smtClean="0">
                <a:solidFill>
                  <a:schemeClr val="bg1"/>
                </a:solidFill>
              </a:rPr>
              <a:t>service </a:t>
            </a:r>
            <a:r>
              <a:rPr lang="ko-KR" altLang="en-US" dirty="0" smtClean="0">
                <a:solidFill>
                  <a:schemeClr val="bg1"/>
                </a:solidFill>
              </a:rPr>
              <a:t>모듈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buFont typeface="Wingdings"/>
              <a:buChar char="à"/>
            </a:pPr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자료수집</a:t>
            </a:r>
            <a:endParaRPr lang="en-US" altLang="ko-KR" dirty="0" smtClean="0">
              <a:solidFill>
                <a:schemeClr val="bg1"/>
              </a:solidFill>
              <a:sym typeface="Wingdings" pitchFamily="2" charset="2"/>
            </a:endParaRPr>
          </a:p>
          <a:p>
            <a:pPr>
              <a:buFont typeface="Wingdings"/>
              <a:buChar char="à"/>
            </a:pPr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가공 및 파일 저장</a:t>
            </a:r>
            <a:endParaRPr lang="en-US" altLang="ko-KR" dirty="0" smtClean="0">
              <a:solidFill>
                <a:schemeClr val="bg1"/>
              </a:solidFill>
              <a:sym typeface="Wingdings" pitchFamily="2" charset="2"/>
            </a:endParaRPr>
          </a:p>
          <a:p>
            <a:pPr>
              <a:buFont typeface="Wingdings"/>
              <a:buChar char="à"/>
            </a:pPr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파일명</a:t>
            </a:r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결과값 출력</a:t>
            </a:r>
            <a:endParaRPr lang="en-US" altLang="ko-KR" dirty="0" smtClean="0">
              <a:solidFill>
                <a:schemeClr val="bg1"/>
              </a:solidFill>
              <a:sym typeface="Wingdings" pitchFamily="2" charset="2"/>
            </a:endParaRPr>
          </a:p>
        </p:txBody>
      </p:sp>
      <p:cxnSp>
        <p:nvCxnSpPr>
          <p:cNvPr id="14" name="직선 화살표 연결선 13"/>
          <p:cNvCxnSpPr>
            <a:stCxn id="17" idx="1"/>
            <a:endCxn id="15" idx="1"/>
          </p:cNvCxnSpPr>
          <p:nvPr/>
        </p:nvCxnSpPr>
        <p:spPr>
          <a:xfrm flipV="1">
            <a:off x="9619009" y="3817917"/>
            <a:ext cx="296868" cy="5959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9915877" y="2909455"/>
            <a:ext cx="1840676" cy="181692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dirty="0" smtClean="0">
                <a:solidFill>
                  <a:prstClr val="white"/>
                </a:solidFill>
              </a:rPr>
              <a:t>DB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 flipH="1">
            <a:off x="8882740" y="2909496"/>
            <a:ext cx="736269" cy="182875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DAO</a:t>
            </a:r>
            <a:endParaRPr lang="ko-KR" altLang="en-US" dirty="0"/>
          </a:p>
        </p:txBody>
      </p:sp>
      <p:cxnSp>
        <p:nvCxnSpPr>
          <p:cNvPr id="19" name="직선 화살표 연결선 18"/>
          <p:cNvCxnSpPr>
            <a:stCxn id="12" idx="3"/>
            <a:endCxn id="17" idx="3"/>
          </p:cNvCxnSpPr>
          <p:nvPr/>
        </p:nvCxnSpPr>
        <p:spPr>
          <a:xfrm flipV="1">
            <a:off x="8449173" y="3823876"/>
            <a:ext cx="433567" cy="2370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9915877" y="4797631"/>
            <a:ext cx="1840676" cy="169817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dirty="0" err="1" smtClean="0">
                <a:solidFill>
                  <a:prstClr val="white"/>
                </a:solidFill>
              </a:rPr>
              <a:t>File_system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cxnSp>
        <p:nvCxnSpPr>
          <p:cNvPr id="31" name="직선 화살표 연결선 30"/>
          <p:cNvCxnSpPr>
            <a:stCxn id="28" idx="1"/>
            <a:endCxn id="11" idx="3"/>
          </p:cNvCxnSpPr>
          <p:nvPr/>
        </p:nvCxnSpPr>
        <p:spPr>
          <a:xfrm rot="10800000">
            <a:off x="8449173" y="4738225"/>
            <a:ext cx="1466704" cy="908492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아래쪽 화살표 35"/>
          <p:cNvSpPr/>
          <p:nvPr/>
        </p:nvSpPr>
        <p:spPr>
          <a:xfrm>
            <a:off x="5640793" y="4203855"/>
            <a:ext cx="261257" cy="154379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아래쪽 화살표 36"/>
          <p:cNvSpPr/>
          <p:nvPr/>
        </p:nvSpPr>
        <p:spPr>
          <a:xfrm>
            <a:off x="5640793" y="5094504"/>
            <a:ext cx="261257" cy="154379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2339477" y="3859477"/>
            <a:ext cx="724357" cy="11882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rot="10800000">
            <a:off x="2351354" y="5605138"/>
            <a:ext cx="664978" cy="11889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414322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영수증이(가) 표시된 사진&#10;&#10;자동 생성된 설명">
            <a:extLst>
              <a:ext uri="{FF2B5EF4-FFF2-40B4-BE49-F238E27FC236}">
                <a16:creationId xmlns="" xmlns:a16="http://schemas.microsoft.com/office/drawing/2014/main" id="{C5346DA8-52B4-21FD-61FC-4DD02311536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AF0EBD9C-014A-FF8A-7404-3042953FA71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래픽 8" descr="가로줄로 채워진 원">
            <a:extLst>
              <a:ext uri="{FF2B5EF4-FFF2-40B4-BE49-F238E27FC236}">
                <a16:creationId xmlns="" xmlns:a16="http://schemas.microsoft.com/office/drawing/2014/main" id="{D68F7B0B-6084-8493-31A5-A6844917EEC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3315" y="1438508"/>
            <a:ext cx="2202381" cy="2202381"/>
          </a:xfrm>
          <a:prstGeom prst="rect">
            <a:avLst/>
          </a:prstGeom>
        </p:spPr>
      </p:pic>
      <p:pic>
        <p:nvPicPr>
          <p:cNvPr id="10" name="그래픽 9" descr="가로줄로 채워진 원">
            <a:extLst>
              <a:ext uri="{FF2B5EF4-FFF2-40B4-BE49-F238E27FC236}">
                <a16:creationId xmlns="" xmlns:a16="http://schemas.microsoft.com/office/drawing/2014/main" id="{9CB23F57-EF5C-CE7C-6250-FAD80738B3B3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42596" y="3371915"/>
            <a:ext cx="2560534" cy="2560534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9ED53580-39CF-B91E-F04C-82D4DB780E1B}"/>
              </a:ext>
            </a:extLst>
          </p:cNvPr>
          <p:cNvGrpSpPr/>
          <p:nvPr/>
        </p:nvGrpSpPr>
        <p:grpSpPr>
          <a:xfrm>
            <a:off x="2699573" y="2902231"/>
            <a:ext cx="2258952" cy="1053574"/>
            <a:chOff x="3803546" y="2667813"/>
            <a:chExt cx="2258952" cy="1053574"/>
          </a:xfrm>
        </p:grpSpPr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891361BF-24AD-BD18-8407-3DD219FC341F}"/>
                </a:ext>
              </a:extLst>
            </p:cNvPr>
            <p:cNvSpPr txBox="1"/>
            <p:nvPr/>
          </p:nvSpPr>
          <p:spPr>
            <a:xfrm>
              <a:off x="3803546" y="3136612"/>
              <a:ext cx="225895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 smtClean="0">
                  <a:solidFill>
                    <a:schemeClr val="bg1"/>
                  </a:solidFill>
                </a:rPr>
                <a:t>팀 원 소 개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B763B768-27E0-8E24-0EBD-D6C0B8A35B2F}"/>
                </a:ext>
              </a:extLst>
            </p:cNvPr>
            <p:cNvSpPr txBox="1"/>
            <p:nvPr/>
          </p:nvSpPr>
          <p:spPr>
            <a:xfrm>
              <a:off x="3803546" y="2667813"/>
              <a:ext cx="8306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</a:rPr>
                <a:t>Part 1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4624260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위쪽 모서리 1">
            <a:extLst>
              <a:ext uri="{FF2B5EF4-FFF2-40B4-BE49-F238E27FC236}">
                <a16:creationId xmlns="" xmlns:a16="http://schemas.microsoft.com/office/drawing/2014/main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4519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주요 </a:t>
            </a:r>
            <a:r>
              <a:rPr lang="ko-KR" altLang="en-US" sz="2000" b="1" spc="600" dirty="0" err="1" smtClean="0">
                <a:solidFill>
                  <a:schemeClr val="accent1">
                    <a:lumMod val="50000"/>
                  </a:schemeClr>
                </a:solidFill>
              </a:rPr>
              <a:t>로직</a:t>
            </a:r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 및 최종구현 모델</a:t>
            </a:r>
            <a:endParaRPr lang="ko-KR" altLang="en-US" sz="2000" b="1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46917226-5A41-A010-242B-90432022EB60}"/>
              </a:ext>
            </a:extLst>
          </p:cNvPr>
          <p:cNvSpPr txBox="1"/>
          <p:nvPr/>
        </p:nvSpPr>
        <p:spPr>
          <a:xfrm>
            <a:off x="420179" y="17507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6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7C2D047E-1061-5FD3-12F9-1D2A82F1D472}"/>
              </a:ext>
            </a:extLst>
          </p:cNvPr>
          <p:cNvSpPr txBox="1"/>
          <p:nvPr/>
        </p:nvSpPr>
        <p:spPr>
          <a:xfrm>
            <a:off x="1197827" y="480433"/>
            <a:ext cx="801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600" dirty="0" smtClean="0">
                <a:solidFill>
                  <a:schemeClr val="accent4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Main Logic and Final Implementation Model</a:t>
            </a:r>
            <a:endParaRPr lang="ko-KR" altLang="en-US" spc="600" dirty="0" smtClean="0">
              <a:solidFill>
                <a:schemeClr val="accent4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7FA6B07-9DE8-417B-9929-FD64FAE65C5D}"/>
              </a:ext>
            </a:extLst>
          </p:cNvPr>
          <p:cNvSpPr txBox="1"/>
          <p:nvPr/>
        </p:nvSpPr>
        <p:spPr>
          <a:xfrm>
            <a:off x="427323" y="1040207"/>
            <a:ext cx="4400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#</a:t>
            </a:r>
            <a:r>
              <a:rPr lang="ko-KR" altLang="en-US" sz="3600" b="1" dirty="0" err="1" smtClean="0"/>
              <a:t>파이썬</a:t>
            </a:r>
            <a:r>
              <a:rPr lang="ko-KR" altLang="en-US" sz="3600" b="1" dirty="0" smtClean="0"/>
              <a:t> 모듈</a:t>
            </a:r>
            <a:r>
              <a:rPr lang="en-US" altLang="ko-KR" sz="2800" b="1" dirty="0" smtClean="0"/>
              <a:t>(AI </a:t>
            </a:r>
            <a:r>
              <a:rPr lang="ko-KR" altLang="en-US" sz="2800" b="1" dirty="0" smtClean="0"/>
              <a:t>모듈</a:t>
            </a:r>
            <a:r>
              <a:rPr lang="en-US" altLang="ko-KR" sz="2800" b="1" dirty="0" smtClean="0"/>
              <a:t>)</a:t>
            </a:r>
            <a:endParaRPr lang="ko-KR" altLang="en-US" sz="2800" b="1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819397" y="1686296"/>
            <a:ext cx="10794671" cy="48213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 flipH="1">
            <a:off x="1377538" y="2909454"/>
            <a:ext cx="1258783" cy="333696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Calculate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 flipH="1">
            <a:off x="2850086" y="2909454"/>
            <a:ext cx="8336469" cy="333696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AI</a:t>
            </a: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3049174" y="5248843"/>
            <a:ext cx="7763955" cy="76006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600" dirty="0" smtClean="0">
                <a:solidFill>
                  <a:prstClr val="white"/>
                </a:solidFill>
              </a:rPr>
              <a:t>결과값 출력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049174" y="4358194"/>
            <a:ext cx="7781122" cy="76006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훈련 및 예측</a:t>
            </a:r>
            <a:endParaRPr lang="ko-KR" altLang="en-US" sz="1600" dirty="0"/>
          </a:p>
        </p:txBody>
      </p:sp>
      <p:sp>
        <p:nvSpPr>
          <p:cNvPr id="13" name="직사각형 12"/>
          <p:cNvSpPr/>
          <p:nvPr/>
        </p:nvSpPr>
        <p:spPr>
          <a:xfrm>
            <a:off x="3049174" y="3467546"/>
            <a:ext cx="7798289" cy="76006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dataFrame</a:t>
            </a:r>
            <a:r>
              <a:rPr lang="ko-KR" altLang="en-US" sz="1600" dirty="0" smtClean="0"/>
              <a:t>을 받아서 가공</a:t>
            </a:r>
            <a:endParaRPr lang="en-US" altLang="ko-KR" sz="16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926275" y="1769423"/>
            <a:ext cx="105809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10</a:t>
            </a:r>
            <a:r>
              <a:rPr lang="ko-KR" altLang="en-US" dirty="0" smtClean="0">
                <a:solidFill>
                  <a:schemeClr val="bg1"/>
                </a:solidFill>
              </a:rPr>
              <a:t>년간 주가 연동현황을 훈련하여 현재 연동현황을 예측하는 모듈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Calculate</a:t>
            </a:r>
            <a:r>
              <a:rPr lang="ko-KR" altLang="en-US" dirty="0" smtClean="0">
                <a:solidFill>
                  <a:schemeClr val="bg1"/>
                </a:solidFill>
              </a:rPr>
              <a:t>의 기능을 추가하기 위한 서브모듈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buFont typeface="Wingdings"/>
              <a:buChar char="à"/>
            </a:pPr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DB</a:t>
            </a: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에서 수집</a:t>
            </a:r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, 1</a:t>
            </a: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차 가공된 </a:t>
            </a:r>
            <a:r>
              <a:rPr lang="en-US" altLang="ko-KR" dirty="0" err="1" smtClean="0">
                <a:solidFill>
                  <a:schemeClr val="bg1"/>
                </a:solidFill>
                <a:sym typeface="Wingdings" pitchFamily="2" charset="2"/>
              </a:rPr>
              <a:t>df</a:t>
            </a: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를</a:t>
            </a:r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 calculate</a:t>
            </a: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로부터 전달받아서 훈련용 데이터로 </a:t>
            </a:r>
            <a:r>
              <a:rPr lang="ko-KR" altLang="en-US" dirty="0" err="1" smtClean="0">
                <a:solidFill>
                  <a:schemeClr val="bg1"/>
                </a:solidFill>
                <a:sym typeface="Wingdings" pitchFamily="2" charset="2"/>
              </a:rPr>
              <a:t>재가공</a:t>
            </a:r>
            <a:endParaRPr lang="en-US" altLang="ko-KR" dirty="0" smtClean="0">
              <a:solidFill>
                <a:schemeClr val="bg1"/>
              </a:solidFill>
              <a:sym typeface="Wingdings" pitchFamily="2" charset="2"/>
            </a:endParaRPr>
          </a:p>
          <a:p>
            <a:pPr>
              <a:buFont typeface="Wingdings"/>
              <a:buChar char="à"/>
            </a:pPr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훈련 및 예측</a:t>
            </a:r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(decision tree </a:t>
            </a: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구현</a:t>
            </a:r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)</a:t>
            </a:r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2339477" y="3859477"/>
            <a:ext cx="724357" cy="11882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rot="10800000">
            <a:off x="2351354" y="5605138"/>
            <a:ext cx="664978" cy="11889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아래쪽 화살표 20"/>
          <p:cNvSpPr/>
          <p:nvPr/>
        </p:nvSpPr>
        <p:spPr>
          <a:xfrm>
            <a:off x="6887668" y="4203855"/>
            <a:ext cx="261257" cy="154379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아래쪽 화살표 22"/>
          <p:cNvSpPr/>
          <p:nvPr/>
        </p:nvSpPr>
        <p:spPr>
          <a:xfrm>
            <a:off x="6887668" y="5094504"/>
            <a:ext cx="261257" cy="154379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143227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위쪽 모서리 1">
            <a:extLst>
              <a:ext uri="{FF2B5EF4-FFF2-40B4-BE49-F238E27FC236}">
                <a16:creationId xmlns="" xmlns:a16="http://schemas.microsoft.com/office/drawing/2014/main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4519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주요 </a:t>
            </a:r>
            <a:r>
              <a:rPr lang="ko-KR" altLang="en-US" sz="2000" b="1" spc="600" dirty="0" err="1" smtClean="0">
                <a:solidFill>
                  <a:schemeClr val="accent1">
                    <a:lumMod val="50000"/>
                  </a:schemeClr>
                </a:solidFill>
              </a:rPr>
              <a:t>로직</a:t>
            </a:r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 및 최종구현 모델</a:t>
            </a:r>
            <a:endParaRPr lang="ko-KR" altLang="en-US" sz="2000" b="1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46917226-5A41-A010-242B-90432022EB60}"/>
              </a:ext>
            </a:extLst>
          </p:cNvPr>
          <p:cNvSpPr txBox="1"/>
          <p:nvPr/>
        </p:nvSpPr>
        <p:spPr>
          <a:xfrm>
            <a:off x="420179" y="17507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6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7C2D047E-1061-5FD3-12F9-1D2A82F1D472}"/>
              </a:ext>
            </a:extLst>
          </p:cNvPr>
          <p:cNvSpPr txBox="1"/>
          <p:nvPr/>
        </p:nvSpPr>
        <p:spPr>
          <a:xfrm>
            <a:off x="1197827" y="480433"/>
            <a:ext cx="801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600" dirty="0" smtClean="0">
                <a:solidFill>
                  <a:schemeClr val="accent4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Main Logic and Final Implementation Model</a:t>
            </a:r>
            <a:endParaRPr lang="ko-KR" altLang="en-US" spc="600" dirty="0" smtClean="0">
              <a:solidFill>
                <a:schemeClr val="accent4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7FA6B07-9DE8-417B-9929-FD64FAE65C5D}"/>
              </a:ext>
            </a:extLst>
          </p:cNvPr>
          <p:cNvSpPr txBox="1"/>
          <p:nvPr/>
        </p:nvSpPr>
        <p:spPr>
          <a:xfrm>
            <a:off x="427323" y="1040207"/>
            <a:ext cx="8034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#</a:t>
            </a:r>
            <a:r>
              <a:rPr lang="ko-KR" altLang="en-US" sz="3600" b="1" dirty="0" err="1" smtClean="0"/>
              <a:t>파이썬</a:t>
            </a:r>
            <a:r>
              <a:rPr lang="ko-KR" altLang="en-US" sz="3600" b="1" dirty="0" smtClean="0"/>
              <a:t> 모듈</a:t>
            </a:r>
            <a:r>
              <a:rPr lang="en-US" altLang="ko-KR" sz="2800" b="1" dirty="0" smtClean="0"/>
              <a:t>(AI </a:t>
            </a:r>
            <a:r>
              <a:rPr lang="ko-KR" altLang="en-US" sz="2800" b="1" dirty="0" smtClean="0"/>
              <a:t>모듈</a:t>
            </a:r>
            <a:r>
              <a:rPr lang="en-US" altLang="ko-KR" sz="2800" b="1" dirty="0" smtClean="0"/>
              <a:t>-</a:t>
            </a:r>
            <a:r>
              <a:rPr lang="ko-KR" altLang="en-US" sz="2800" b="1" dirty="0" err="1" smtClean="0"/>
              <a:t>시계열</a:t>
            </a:r>
            <a:r>
              <a:rPr lang="ko-KR" altLang="en-US" sz="2800" b="1" dirty="0" smtClean="0"/>
              <a:t> 분석 알고리즘</a:t>
            </a:r>
            <a:r>
              <a:rPr lang="en-US" altLang="ko-KR" sz="2800" b="1" dirty="0" smtClean="0"/>
              <a:t>)</a:t>
            </a:r>
            <a:endParaRPr lang="ko-KR" altLang="en-US" sz="2800" b="1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819397" y="1686296"/>
            <a:ext cx="10794671" cy="48213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26276" y="1769423"/>
            <a:ext cx="6040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지난 </a:t>
            </a:r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60</a:t>
            </a: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일</a:t>
            </a:r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(3</a:t>
            </a: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달</a:t>
            </a:r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의 데이터를 기반으로 현재 연동여부 훈련</a:t>
            </a:r>
            <a:endParaRPr lang="en-US" altLang="ko-KR" dirty="0" smtClean="0">
              <a:solidFill>
                <a:schemeClr val="bg1"/>
              </a:solidFill>
              <a:sym typeface="Wingdings" pitchFamily="2" charset="2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 60</a:t>
            </a: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일간의 데이터를 기반으로 현재 연동여부 예측</a:t>
            </a:r>
            <a:endParaRPr lang="en-US" altLang="ko-KR" dirty="0" smtClean="0">
              <a:solidFill>
                <a:schemeClr val="bg1"/>
              </a:solidFill>
              <a:sym typeface="Wingdings" pitchFamily="2" charset="2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1001488" y="2693610"/>
          <a:ext cx="88537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37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r>
                        <a:rPr lang="ko-KR" altLang="en-US" dirty="0" smtClean="0"/>
                        <a:t>기업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23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1915888" y="2693610"/>
          <a:ext cx="88537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37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</a:t>
                      </a:r>
                      <a:r>
                        <a:rPr lang="ko-KR" altLang="en-US" dirty="0" smtClean="0"/>
                        <a:t>기업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56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78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98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2830289" y="2693610"/>
          <a:ext cx="88537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37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연동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오른쪽 중괄호 30"/>
          <p:cNvSpPr/>
          <p:nvPr/>
        </p:nvSpPr>
        <p:spPr>
          <a:xfrm>
            <a:off x="3744689" y="3062515"/>
            <a:ext cx="162293" cy="1651990"/>
          </a:xfrm>
          <a:prstGeom prst="rightBrac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904346" y="3677404"/>
            <a:ext cx="812800" cy="3918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60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sp>
        <p:nvSpPr>
          <p:cNvPr id="33" name="오른쪽 화살표 32"/>
          <p:cNvSpPr/>
          <p:nvPr/>
        </p:nvSpPr>
        <p:spPr>
          <a:xfrm flipH="1">
            <a:off x="3817264" y="4913758"/>
            <a:ext cx="406400" cy="319315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325251" y="4631389"/>
            <a:ext cx="1132123" cy="8668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마지막 연동여부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훈련</a:t>
            </a:r>
            <a:endParaRPr lang="ko-KR" altLang="en-US" dirty="0"/>
          </a:p>
        </p:txBody>
      </p:sp>
      <p:sp>
        <p:nvSpPr>
          <p:cNvPr id="56" name="오른쪽 중괄호 55"/>
          <p:cNvSpPr/>
          <p:nvPr/>
        </p:nvSpPr>
        <p:spPr>
          <a:xfrm>
            <a:off x="5442865" y="3614047"/>
            <a:ext cx="197914" cy="1516094"/>
          </a:xfrm>
          <a:prstGeom prst="rightBrac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5602522" y="4181436"/>
            <a:ext cx="812800" cy="3918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60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sp>
        <p:nvSpPr>
          <p:cNvPr id="58" name="오른쪽 화살표 57"/>
          <p:cNvSpPr/>
          <p:nvPr/>
        </p:nvSpPr>
        <p:spPr>
          <a:xfrm flipH="1">
            <a:off x="5515440" y="5299040"/>
            <a:ext cx="406400" cy="319315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6023427" y="4975777"/>
            <a:ext cx="1132123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마지막 연동여부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훈련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7341590" y="1769423"/>
            <a:ext cx="6040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연동 여부 판단 결과를 기반으로 </a:t>
            </a:r>
            <a:endParaRPr lang="en-US" altLang="ko-KR" dirty="0" smtClean="0">
              <a:solidFill>
                <a:schemeClr val="bg1"/>
              </a:solidFill>
              <a:sym typeface="Wingdings" pitchFamily="2" charset="2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투자전략 수립</a:t>
            </a:r>
            <a:endParaRPr lang="en-US" altLang="ko-KR" dirty="0" smtClean="0">
              <a:solidFill>
                <a:schemeClr val="bg1"/>
              </a:solidFill>
              <a:sym typeface="Wingdings" pitchFamily="2" charset="2"/>
            </a:endParaRPr>
          </a:p>
        </p:txBody>
      </p:sp>
      <p:pic>
        <p:nvPicPr>
          <p:cNvPr id="1030" name="Picture 6" descr="http://127.0.0.1:8080/img/plots/1152_1011_20201005_20210104_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36518" y="2946400"/>
            <a:ext cx="1977600" cy="1483200"/>
          </a:xfrm>
          <a:prstGeom prst="rect">
            <a:avLst/>
          </a:prstGeom>
          <a:noFill/>
        </p:spPr>
      </p:pic>
      <p:pic>
        <p:nvPicPr>
          <p:cNvPr id="1032" name="Picture 8" descr="http://127.0.0.1:8080/img/plots/1152_1011_20201005_20210104_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69425" y="2946400"/>
            <a:ext cx="1977600" cy="1483200"/>
          </a:xfrm>
          <a:prstGeom prst="rect">
            <a:avLst/>
          </a:prstGeom>
          <a:noFill/>
        </p:spPr>
      </p:pic>
      <p:sp>
        <p:nvSpPr>
          <p:cNvPr id="62" name="직사각형 61"/>
          <p:cNvSpPr/>
          <p:nvPr/>
        </p:nvSpPr>
        <p:spPr>
          <a:xfrm>
            <a:off x="7835900" y="2514600"/>
            <a:ext cx="3136900" cy="40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파란색이 </a:t>
            </a:r>
            <a:r>
              <a:rPr lang="en-US" altLang="ko-KR" dirty="0" smtClean="0"/>
              <a:t>2</a:t>
            </a:r>
            <a:r>
              <a:rPr lang="ko-KR" altLang="en-US" dirty="0" smtClean="0"/>
              <a:t>주 선행</a:t>
            </a:r>
            <a:r>
              <a:rPr lang="en-US" altLang="ko-KR" dirty="0" smtClean="0"/>
              <a:t>(AI</a:t>
            </a:r>
            <a:r>
              <a:rPr lang="ko-KR" altLang="en-US" dirty="0" smtClean="0"/>
              <a:t>예측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7302500" y="4533900"/>
            <a:ext cx="4064000" cy="1866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파란 그래프의 </a:t>
            </a:r>
            <a:r>
              <a:rPr lang="en-US" altLang="ko-KR" dirty="0" smtClean="0"/>
              <a:t>2</a:t>
            </a:r>
            <a:r>
              <a:rPr lang="ko-KR" altLang="en-US" dirty="0" smtClean="0"/>
              <a:t>주전 주가와 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주 전부터 현재까지의 주가의 </a:t>
            </a:r>
            <a:endParaRPr lang="en-US" altLang="ko-KR" dirty="0" smtClean="0"/>
          </a:p>
          <a:p>
            <a:r>
              <a:rPr lang="ko-KR" altLang="en-US" dirty="0" smtClean="0"/>
              <a:t>극대 </a:t>
            </a:r>
            <a:r>
              <a:rPr lang="ko-KR" altLang="en-US" dirty="0" err="1" smtClean="0"/>
              <a:t>극소값을</a:t>
            </a:r>
            <a:r>
              <a:rPr lang="ko-KR" altLang="en-US" dirty="0" smtClean="0"/>
              <a:t> 비교</a:t>
            </a:r>
            <a:endParaRPr lang="en-US" altLang="ko-KR" dirty="0" smtClean="0"/>
          </a:p>
          <a:p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노란색 그래프의 미래 예측</a:t>
            </a:r>
            <a:endParaRPr lang="en-US" altLang="ko-KR" dirty="0" smtClean="0"/>
          </a:p>
          <a:p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/>
              <a:t>노란색 그래프의 </a:t>
            </a:r>
            <a:endParaRPr lang="en-US" altLang="ko-KR" dirty="0" smtClean="0"/>
          </a:p>
          <a:p>
            <a:r>
              <a:rPr lang="ko-KR" altLang="en-US" dirty="0" smtClean="0"/>
              <a:t>미래 매매 타이밍 예측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4143227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위쪽 모서리 1">
            <a:extLst>
              <a:ext uri="{FF2B5EF4-FFF2-40B4-BE49-F238E27FC236}">
                <a16:creationId xmlns="" xmlns:a16="http://schemas.microsoft.com/office/drawing/2014/main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4519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주요 </a:t>
            </a:r>
            <a:r>
              <a:rPr lang="ko-KR" altLang="en-US" sz="2000" b="1" spc="600" dirty="0" err="1" smtClean="0">
                <a:solidFill>
                  <a:schemeClr val="accent1">
                    <a:lumMod val="50000"/>
                  </a:schemeClr>
                </a:solidFill>
              </a:rPr>
              <a:t>로직</a:t>
            </a:r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 및 최종구현 모델</a:t>
            </a:r>
            <a:endParaRPr lang="ko-KR" altLang="en-US" sz="2000" b="1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46917226-5A41-A010-242B-90432022EB60}"/>
              </a:ext>
            </a:extLst>
          </p:cNvPr>
          <p:cNvSpPr txBox="1"/>
          <p:nvPr/>
        </p:nvSpPr>
        <p:spPr>
          <a:xfrm>
            <a:off x="420179" y="17507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6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7C2D047E-1061-5FD3-12F9-1D2A82F1D472}"/>
              </a:ext>
            </a:extLst>
          </p:cNvPr>
          <p:cNvSpPr txBox="1"/>
          <p:nvPr/>
        </p:nvSpPr>
        <p:spPr>
          <a:xfrm>
            <a:off x="1197827" y="480433"/>
            <a:ext cx="801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600" dirty="0" smtClean="0">
                <a:solidFill>
                  <a:schemeClr val="accent4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Main Logic and Final Implementation Model</a:t>
            </a:r>
            <a:endParaRPr lang="ko-KR" altLang="en-US" spc="600" dirty="0" smtClean="0">
              <a:solidFill>
                <a:schemeClr val="accent4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7FA6B07-9DE8-417B-9929-FD64FAE65C5D}"/>
              </a:ext>
            </a:extLst>
          </p:cNvPr>
          <p:cNvSpPr txBox="1"/>
          <p:nvPr/>
        </p:nvSpPr>
        <p:spPr>
          <a:xfrm>
            <a:off x="427323" y="1040207"/>
            <a:ext cx="5208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#</a:t>
            </a:r>
            <a:r>
              <a:rPr lang="ko-KR" altLang="en-US" sz="3600" b="1" dirty="0" smtClean="0"/>
              <a:t>플랫폼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/>
              <a:t>자바</a:t>
            </a:r>
            <a:r>
              <a:rPr lang="en-US" altLang="ko-KR" sz="2800" b="1" dirty="0" smtClean="0"/>
              <a:t>) </a:t>
            </a:r>
            <a:r>
              <a:rPr lang="ko-KR" altLang="en-US" sz="3600" b="1" dirty="0" smtClean="0"/>
              <a:t>기능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/>
              <a:t>로그인</a:t>
            </a:r>
            <a:r>
              <a:rPr lang="en-US" altLang="ko-KR" sz="2800" b="1" dirty="0" smtClean="0"/>
              <a:t>)</a:t>
            </a:r>
            <a:endParaRPr lang="ko-KR" altLang="en-US" sz="2800" b="1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819397" y="1686296"/>
            <a:ext cx="10794671" cy="482138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 l="1655" r="1562" b="2124"/>
          <a:stretch>
            <a:fillRect/>
          </a:stretch>
        </p:blipFill>
        <p:spPr bwMode="auto">
          <a:xfrm>
            <a:off x="950030" y="3388036"/>
            <a:ext cx="3503217" cy="2750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80369" y="3405078"/>
            <a:ext cx="3827362" cy="2733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 r="74267"/>
          <a:stretch>
            <a:fillRect/>
          </a:stretch>
        </p:blipFill>
        <p:spPr bwMode="auto">
          <a:xfrm>
            <a:off x="8492159" y="3395028"/>
            <a:ext cx="3003917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926275" y="1769423"/>
            <a:ext cx="10580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ym typeface="Wingdings" pitchFamily="2" charset="2"/>
              </a:rPr>
              <a:t>회원 가입 및 로그인</a:t>
            </a:r>
            <a:r>
              <a:rPr lang="en-US" altLang="ko-KR" dirty="0" smtClean="0">
                <a:sym typeface="Wingdings" pitchFamily="2" charset="2"/>
              </a:rPr>
              <a:t>, email</a:t>
            </a:r>
            <a:r>
              <a:rPr lang="ko-KR" altLang="en-US" dirty="0" smtClean="0">
                <a:sym typeface="Wingdings" pitchFamily="2" charset="2"/>
              </a:rPr>
              <a:t>로 </a:t>
            </a:r>
            <a:r>
              <a:rPr lang="en-US" altLang="ko-KR" dirty="0" smtClean="0">
                <a:sym typeface="Wingdings" pitchFamily="2" charset="2"/>
              </a:rPr>
              <a:t>id / pw </a:t>
            </a:r>
            <a:r>
              <a:rPr lang="ko-KR" altLang="en-US" dirty="0" smtClean="0">
                <a:sym typeface="Wingdings" pitchFamily="2" charset="2"/>
              </a:rPr>
              <a:t>찾기 기능 구현</a:t>
            </a:r>
            <a:endParaRPr lang="en-US" altLang="ko-KR" dirty="0" smtClean="0"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143227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위쪽 모서리 1">
            <a:extLst>
              <a:ext uri="{FF2B5EF4-FFF2-40B4-BE49-F238E27FC236}">
                <a16:creationId xmlns="" xmlns:a16="http://schemas.microsoft.com/office/drawing/2014/main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4519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주요 </a:t>
            </a:r>
            <a:r>
              <a:rPr lang="ko-KR" altLang="en-US" sz="2000" b="1" spc="600" dirty="0" err="1" smtClean="0">
                <a:solidFill>
                  <a:schemeClr val="accent1">
                    <a:lumMod val="50000"/>
                  </a:schemeClr>
                </a:solidFill>
              </a:rPr>
              <a:t>로직</a:t>
            </a:r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 및 최종구현 모델</a:t>
            </a:r>
            <a:endParaRPr lang="ko-KR" altLang="en-US" sz="2000" b="1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46917226-5A41-A010-242B-90432022EB60}"/>
              </a:ext>
            </a:extLst>
          </p:cNvPr>
          <p:cNvSpPr txBox="1"/>
          <p:nvPr/>
        </p:nvSpPr>
        <p:spPr>
          <a:xfrm>
            <a:off x="420179" y="17507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6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7C2D047E-1061-5FD3-12F9-1D2A82F1D472}"/>
              </a:ext>
            </a:extLst>
          </p:cNvPr>
          <p:cNvSpPr txBox="1"/>
          <p:nvPr/>
        </p:nvSpPr>
        <p:spPr>
          <a:xfrm>
            <a:off x="1197827" y="480433"/>
            <a:ext cx="801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600" dirty="0" smtClean="0">
                <a:solidFill>
                  <a:schemeClr val="accent4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Main Logic and Final Implementation Model</a:t>
            </a:r>
            <a:endParaRPr lang="ko-KR" altLang="en-US" spc="600" dirty="0" smtClean="0">
              <a:solidFill>
                <a:schemeClr val="accent4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7FA6B07-9DE8-417B-9929-FD64FAE65C5D}"/>
              </a:ext>
            </a:extLst>
          </p:cNvPr>
          <p:cNvSpPr txBox="1"/>
          <p:nvPr/>
        </p:nvSpPr>
        <p:spPr>
          <a:xfrm>
            <a:off x="427323" y="1040207"/>
            <a:ext cx="5567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#</a:t>
            </a:r>
            <a:r>
              <a:rPr lang="ko-KR" altLang="en-US" sz="3600" b="1" dirty="0" smtClean="0"/>
              <a:t>플랫폼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/>
              <a:t>자바</a:t>
            </a:r>
            <a:r>
              <a:rPr lang="en-US" altLang="ko-KR" sz="2800" b="1" dirty="0" smtClean="0"/>
              <a:t>) </a:t>
            </a:r>
            <a:r>
              <a:rPr lang="ko-KR" altLang="en-US" sz="3600" b="1" dirty="0" smtClean="0"/>
              <a:t>기능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/>
              <a:t>기업추가</a:t>
            </a:r>
            <a:r>
              <a:rPr lang="en-US" altLang="ko-KR" sz="2800" b="1" dirty="0" smtClean="0"/>
              <a:t>)</a:t>
            </a:r>
            <a:endParaRPr lang="ko-KR" altLang="en-US" sz="2800" b="1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819397" y="1686296"/>
            <a:ext cx="10794671" cy="482138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880" t="2795" r="621"/>
          <a:stretch>
            <a:fillRect/>
          </a:stretch>
        </p:blipFill>
        <p:spPr bwMode="auto">
          <a:xfrm>
            <a:off x="1021281" y="3458785"/>
            <a:ext cx="4738251" cy="3010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926275" y="1769423"/>
            <a:ext cx="5094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ym typeface="Wingdings" pitchFamily="2" charset="2"/>
              </a:rPr>
              <a:t>범주를 좁혀가며 종목코드 선정 기능 구현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en-US" altLang="ko-KR" dirty="0" smtClean="0">
                <a:sym typeface="Wingdings" pitchFamily="2" charset="2"/>
              </a:rPr>
              <a:t>(AJAX </a:t>
            </a:r>
            <a:r>
              <a:rPr lang="ko-KR" altLang="en-US" dirty="0" smtClean="0">
                <a:sym typeface="Wingdings" pitchFamily="2" charset="2"/>
              </a:rPr>
              <a:t>사용</a:t>
            </a:r>
            <a:r>
              <a:rPr lang="en-US" altLang="ko-KR" dirty="0" smtClean="0">
                <a:sym typeface="Wingdings" pitchFamily="2" charset="2"/>
              </a:rPr>
              <a:t>)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37069" y="2683823"/>
            <a:ext cx="4036848" cy="3788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7089564" y="1769423"/>
            <a:ext cx="5094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ym typeface="Wingdings" pitchFamily="2" charset="2"/>
              </a:rPr>
              <a:t>Typing</a:t>
            </a:r>
            <a:r>
              <a:rPr lang="ko-KR" altLang="en-US" dirty="0" smtClean="0">
                <a:sym typeface="Wingdings" pitchFamily="2" charset="2"/>
              </a:rPr>
              <a:t>으로 종목코드 선정 기능 구현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en-US" altLang="ko-KR" dirty="0" smtClean="0">
                <a:sym typeface="Wingdings" pitchFamily="2" charset="2"/>
              </a:rPr>
              <a:t>(AJAX </a:t>
            </a:r>
            <a:r>
              <a:rPr lang="ko-KR" altLang="en-US" dirty="0" smtClean="0">
                <a:sym typeface="Wingdings" pitchFamily="2" charset="2"/>
              </a:rPr>
              <a:t>사용</a:t>
            </a:r>
            <a:r>
              <a:rPr lang="en-US" altLang="ko-KR" dirty="0" smtClean="0">
                <a:sym typeface="Wingdings" pitchFamily="2" charset="2"/>
              </a:rPr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34143227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위쪽 모서리 1">
            <a:extLst>
              <a:ext uri="{FF2B5EF4-FFF2-40B4-BE49-F238E27FC236}">
                <a16:creationId xmlns="" xmlns:a16="http://schemas.microsoft.com/office/drawing/2014/main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4519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주요 </a:t>
            </a:r>
            <a:r>
              <a:rPr lang="ko-KR" altLang="en-US" sz="2000" b="1" spc="600" dirty="0" err="1" smtClean="0">
                <a:solidFill>
                  <a:schemeClr val="accent1">
                    <a:lumMod val="50000"/>
                  </a:schemeClr>
                </a:solidFill>
              </a:rPr>
              <a:t>로직</a:t>
            </a:r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 및 최종구현 모델</a:t>
            </a:r>
            <a:endParaRPr lang="ko-KR" altLang="en-US" sz="2000" b="1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46917226-5A41-A010-242B-90432022EB60}"/>
              </a:ext>
            </a:extLst>
          </p:cNvPr>
          <p:cNvSpPr txBox="1"/>
          <p:nvPr/>
        </p:nvSpPr>
        <p:spPr>
          <a:xfrm>
            <a:off x="420179" y="17507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6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7C2D047E-1061-5FD3-12F9-1D2A82F1D472}"/>
              </a:ext>
            </a:extLst>
          </p:cNvPr>
          <p:cNvSpPr txBox="1"/>
          <p:nvPr/>
        </p:nvSpPr>
        <p:spPr>
          <a:xfrm>
            <a:off x="1197827" y="480433"/>
            <a:ext cx="801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600" dirty="0" smtClean="0">
                <a:solidFill>
                  <a:schemeClr val="accent4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Main Logic and Final Implementation Model</a:t>
            </a:r>
            <a:endParaRPr lang="ko-KR" altLang="en-US" spc="600" dirty="0" smtClean="0">
              <a:solidFill>
                <a:schemeClr val="accent4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7FA6B07-9DE8-417B-9929-FD64FAE65C5D}"/>
              </a:ext>
            </a:extLst>
          </p:cNvPr>
          <p:cNvSpPr txBox="1"/>
          <p:nvPr/>
        </p:nvSpPr>
        <p:spPr>
          <a:xfrm>
            <a:off x="427323" y="1040207"/>
            <a:ext cx="6268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#</a:t>
            </a:r>
            <a:r>
              <a:rPr lang="ko-KR" altLang="en-US" sz="3600" b="1" dirty="0" smtClean="0"/>
              <a:t>플랫폼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/>
              <a:t>자바</a:t>
            </a:r>
            <a:r>
              <a:rPr lang="en-US" altLang="ko-KR" sz="2800" b="1" dirty="0" smtClean="0"/>
              <a:t>) </a:t>
            </a:r>
            <a:r>
              <a:rPr lang="ko-KR" altLang="en-US" sz="3600" b="1" dirty="0" smtClean="0"/>
              <a:t>기능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/>
              <a:t>기간 분석</a:t>
            </a:r>
            <a:r>
              <a:rPr lang="en-US" altLang="ko-KR" sz="2800" b="1" dirty="0" smtClean="0"/>
              <a:t>)1/2</a:t>
            </a:r>
            <a:endParaRPr lang="ko-KR" altLang="en-US" sz="2800" b="1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819397" y="1686296"/>
            <a:ext cx="10794671" cy="482138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26275" y="1769423"/>
            <a:ext cx="5094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ym typeface="Wingdings" pitchFamily="2" charset="2"/>
              </a:rPr>
              <a:t>기업 </a:t>
            </a:r>
            <a:r>
              <a:rPr lang="en-US" altLang="ko-KR" dirty="0" smtClean="0">
                <a:sym typeface="Wingdings" pitchFamily="2" charset="2"/>
              </a:rPr>
              <a:t>2</a:t>
            </a:r>
            <a:r>
              <a:rPr lang="ko-KR" altLang="en-US" dirty="0" smtClean="0">
                <a:sym typeface="Wingdings" pitchFamily="2" charset="2"/>
              </a:rPr>
              <a:t>개 및 기간 선정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한 기업의 데이터를 </a:t>
            </a:r>
            <a:r>
              <a:rPr lang="en-US" altLang="ko-KR" dirty="0" smtClean="0">
                <a:sym typeface="Wingdings" pitchFamily="2" charset="2"/>
              </a:rPr>
              <a:t>1</a:t>
            </a:r>
            <a:r>
              <a:rPr lang="ko-KR" altLang="en-US" dirty="0" smtClean="0">
                <a:sym typeface="Wingdings" pitchFamily="2" charset="2"/>
              </a:rPr>
              <a:t>주씩 옮겨가며 비교</a:t>
            </a:r>
            <a:endParaRPr lang="en-US" altLang="ko-KR" dirty="0" smtClean="0">
              <a:sym typeface="Wingdings" pitchFamily="2" charset="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0171" y="2386562"/>
            <a:ext cx="10091387" cy="4012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오른쪽 화살표 13"/>
          <p:cNvSpPr/>
          <p:nvPr/>
        </p:nvSpPr>
        <p:spPr>
          <a:xfrm>
            <a:off x="5640778" y="1923804"/>
            <a:ext cx="593766" cy="23750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305798" y="1769423"/>
            <a:ext cx="509451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ym typeface="Wingdings" pitchFamily="2" charset="2"/>
              </a:rPr>
              <a:t>5</a:t>
            </a:r>
            <a:r>
              <a:rPr lang="ko-KR" altLang="en-US" dirty="0" smtClean="0">
                <a:sym typeface="Wingdings" pitchFamily="2" charset="2"/>
              </a:rPr>
              <a:t>개의 </a:t>
            </a:r>
            <a:r>
              <a:rPr lang="en-US" altLang="ko-KR" dirty="0" smtClean="0">
                <a:sym typeface="Wingdings" pitchFamily="2" charset="2"/>
              </a:rPr>
              <a:t>data </a:t>
            </a:r>
            <a:r>
              <a:rPr lang="ko-KR" altLang="en-US" dirty="0" smtClean="0">
                <a:sym typeface="Wingdings" pitchFamily="2" charset="2"/>
              </a:rPr>
              <a:t>비교 결과 그래프 출력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en-US" altLang="ko-KR" sz="1600" dirty="0" smtClean="0">
                <a:sym typeface="Wingdings" pitchFamily="2" charset="2"/>
              </a:rPr>
              <a:t>(</a:t>
            </a:r>
            <a:r>
              <a:rPr lang="ko-KR" altLang="en-US" sz="1600" dirty="0" err="1" smtClean="0">
                <a:sym typeface="Wingdings" pitchFamily="2" charset="2"/>
              </a:rPr>
              <a:t>파이썬이</a:t>
            </a:r>
            <a:r>
              <a:rPr lang="ko-KR" altLang="en-US" sz="1600" dirty="0" smtClean="0">
                <a:sym typeface="Wingdings" pitchFamily="2" charset="2"/>
              </a:rPr>
              <a:t> 생성한 그래프</a:t>
            </a:r>
            <a:r>
              <a:rPr lang="en-US" altLang="ko-KR" sz="1600" dirty="0" smtClean="0">
                <a:sym typeface="Wingdings" pitchFamily="2" charset="2"/>
              </a:rPr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34143227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위쪽 모서리 1">
            <a:extLst>
              <a:ext uri="{FF2B5EF4-FFF2-40B4-BE49-F238E27FC236}">
                <a16:creationId xmlns="" xmlns:a16="http://schemas.microsoft.com/office/drawing/2014/main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4519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주요 </a:t>
            </a:r>
            <a:r>
              <a:rPr lang="ko-KR" altLang="en-US" sz="2000" b="1" spc="600" dirty="0" err="1" smtClean="0">
                <a:solidFill>
                  <a:schemeClr val="accent1">
                    <a:lumMod val="50000"/>
                  </a:schemeClr>
                </a:solidFill>
              </a:rPr>
              <a:t>로직</a:t>
            </a:r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 및 최종구현 모델</a:t>
            </a:r>
            <a:endParaRPr lang="ko-KR" altLang="en-US" sz="2000" b="1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46917226-5A41-A010-242B-90432022EB60}"/>
              </a:ext>
            </a:extLst>
          </p:cNvPr>
          <p:cNvSpPr txBox="1"/>
          <p:nvPr/>
        </p:nvSpPr>
        <p:spPr>
          <a:xfrm>
            <a:off x="420179" y="17507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6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7C2D047E-1061-5FD3-12F9-1D2A82F1D472}"/>
              </a:ext>
            </a:extLst>
          </p:cNvPr>
          <p:cNvSpPr txBox="1"/>
          <p:nvPr/>
        </p:nvSpPr>
        <p:spPr>
          <a:xfrm>
            <a:off x="1197827" y="480433"/>
            <a:ext cx="801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600" dirty="0" smtClean="0">
                <a:solidFill>
                  <a:schemeClr val="accent4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Main Logic and Final Implementation Model</a:t>
            </a:r>
            <a:endParaRPr lang="ko-KR" altLang="en-US" spc="600" dirty="0" smtClean="0">
              <a:solidFill>
                <a:schemeClr val="accent4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7FA6B07-9DE8-417B-9929-FD64FAE65C5D}"/>
              </a:ext>
            </a:extLst>
          </p:cNvPr>
          <p:cNvSpPr txBox="1"/>
          <p:nvPr/>
        </p:nvSpPr>
        <p:spPr>
          <a:xfrm>
            <a:off x="427323" y="1040207"/>
            <a:ext cx="6268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#</a:t>
            </a:r>
            <a:r>
              <a:rPr lang="ko-KR" altLang="en-US" sz="3600" b="1" dirty="0" smtClean="0"/>
              <a:t>플랫폼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/>
              <a:t>자바</a:t>
            </a:r>
            <a:r>
              <a:rPr lang="en-US" altLang="ko-KR" sz="2800" b="1" dirty="0" smtClean="0"/>
              <a:t>) </a:t>
            </a:r>
            <a:r>
              <a:rPr lang="ko-KR" altLang="en-US" sz="3600" b="1" dirty="0" smtClean="0"/>
              <a:t>기능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/>
              <a:t>기간 분석</a:t>
            </a:r>
            <a:r>
              <a:rPr lang="en-US" altLang="ko-KR" sz="2800" b="1" dirty="0" smtClean="0"/>
              <a:t>)2/2</a:t>
            </a:r>
            <a:endParaRPr lang="ko-KR" altLang="en-US" sz="2800" b="1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819397" y="1686296"/>
            <a:ext cx="10794671" cy="482138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40789" y="1769423"/>
            <a:ext cx="5094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ym typeface="Wingdings" pitchFamily="2" charset="2"/>
              </a:rPr>
              <a:t>기업 </a:t>
            </a:r>
            <a:r>
              <a:rPr lang="en-US" altLang="ko-KR" dirty="0" smtClean="0">
                <a:sym typeface="Wingdings" pitchFamily="2" charset="2"/>
              </a:rPr>
              <a:t>2</a:t>
            </a:r>
            <a:r>
              <a:rPr lang="ko-KR" altLang="en-US" dirty="0" smtClean="0">
                <a:sym typeface="Wingdings" pitchFamily="2" charset="2"/>
              </a:rPr>
              <a:t>개 및 기간 선정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한 기업의 데이터를 </a:t>
            </a:r>
            <a:r>
              <a:rPr lang="en-US" altLang="ko-KR" dirty="0" smtClean="0">
                <a:sym typeface="Wingdings" pitchFamily="2" charset="2"/>
              </a:rPr>
              <a:t>1</a:t>
            </a:r>
            <a:r>
              <a:rPr lang="ko-KR" altLang="en-US" dirty="0" smtClean="0">
                <a:sym typeface="Wingdings" pitchFamily="2" charset="2"/>
              </a:rPr>
              <a:t>주씩 옮겨가며 비교</a:t>
            </a:r>
            <a:endParaRPr lang="en-US" altLang="ko-KR" dirty="0" smtClean="0">
              <a:sym typeface="Wingdings" pitchFamily="2" charset="2"/>
            </a:endParaRPr>
          </a:p>
        </p:txBody>
      </p:sp>
      <p:sp>
        <p:nvSpPr>
          <p:cNvPr id="14" name="오른쪽 화살표 13"/>
          <p:cNvSpPr/>
          <p:nvPr/>
        </p:nvSpPr>
        <p:spPr>
          <a:xfrm>
            <a:off x="5655292" y="1923804"/>
            <a:ext cx="593766" cy="23750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320312" y="1769423"/>
            <a:ext cx="509451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ym typeface="Wingdings" pitchFamily="2" charset="2"/>
              </a:rPr>
              <a:t>5</a:t>
            </a:r>
            <a:r>
              <a:rPr lang="ko-KR" altLang="en-US" dirty="0" smtClean="0">
                <a:sym typeface="Wingdings" pitchFamily="2" charset="2"/>
              </a:rPr>
              <a:t>개의 </a:t>
            </a:r>
            <a:r>
              <a:rPr lang="en-US" altLang="ko-KR" dirty="0" smtClean="0">
                <a:sym typeface="Wingdings" pitchFamily="2" charset="2"/>
              </a:rPr>
              <a:t>data </a:t>
            </a:r>
            <a:r>
              <a:rPr lang="ko-KR" altLang="en-US" dirty="0" smtClean="0">
                <a:sym typeface="Wingdings" pitchFamily="2" charset="2"/>
              </a:rPr>
              <a:t>비교 결과 그래프 출력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en-US" altLang="ko-KR" sz="1600" dirty="0" smtClean="0">
                <a:sym typeface="Wingdings" pitchFamily="2" charset="2"/>
              </a:rPr>
              <a:t>(</a:t>
            </a:r>
            <a:r>
              <a:rPr lang="ko-KR" altLang="en-US" sz="1600" dirty="0" err="1" smtClean="0">
                <a:sym typeface="Wingdings" pitchFamily="2" charset="2"/>
              </a:rPr>
              <a:t>파이썬이</a:t>
            </a:r>
            <a:r>
              <a:rPr lang="ko-KR" altLang="en-US" sz="1600" dirty="0" smtClean="0">
                <a:sym typeface="Wingdings" pitchFamily="2" charset="2"/>
              </a:rPr>
              <a:t> 생성한 </a:t>
            </a:r>
            <a:r>
              <a:rPr lang="en-US" altLang="ko-KR" sz="1600" dirty="0" err="1" smtClean="0">
                <a:sym typeface="Wingdings" pitchFamily="2" charset="2"/>
              </a:rPr>
              <a:t>corelation</a:t>
            </a:r>
            <a:r>
              <a:rPr lang="ko-KR" altLang="en-US" sz="1600" dirty="0" smtClean="0">
                <a:sym typeface="Wingdings" pitchFamily="2" charset="2"/>
              </a:rPr>
              <a:t>을</a:t>
            </a:r>
            <a:r>
              <a:rPr lang="en-US" altLang="ko-KR" sz="1600" dirty="0" smtClean="0">
                <a:sym typeface="Wingdings" pitchFamily="2" charset="2"/>
              </a:rPr>
              <a:t> </a:t>
            </a:r>
            <a:r>
              <a:rPr lang="en-US" altLang="ko-KR" sz="1600" dirty="0" err="1" smtClean="0">
                <a:sym typeface="Wingdings" pitchFamily="2" charset="2"/>
              </a:rPr>
              <a:t>javascript</a:t>
            </a:r>
            <a:r>
              <a:rPr lang="ko-KR" altLang="en-US" sz="1600" dirty="0" smtClean="0">
                <a:sym typeface="Wingdings" pitchFamily="2" charset="2"/>
              </a:rPr>
              <a:t>로 출력</a:t>
            </a:r>
            <a:r>
              <a:rPr lang="en-US" altLang="ko-KR" sz="1600" dirty="0" smtClean="0">
                <a:sym typeface="Wingdings" pitchFamily="2" charset="2"/>
              </a:rPr>
              <a:t>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6629" y="2490423"/>
            <a:ext cx="10029371" cy="3861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4143227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위쪽 모서리 1">
            <a:extLst>
              <a:ext uri="{FF2B5EF4-FFF2-40B4-BE49-F238E27FC236}">
                <a16:creationId xmlns="" xmlns:a16="http://schemas.microsoft.com/office/drawing/2014/main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4519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주요 </a:t>
            </a:r>
            <a:r>
              <a:rPr lang="ko-KR" altLang="en-US" sz="2000" b="1" spc="600" dirty="0" err="1" smtClean="0">
                <a:solidFill>
                  <a:schemeClr val="accent1">
                    <a:lumMod val="50000"/>
                  </a:schemeClr>
                </a:solidFill>
              </a:rPr>
              <a:t>로직</a:t>
            </a:r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 및 최종구현 모델</a:t>
            </a:r>
            <a:endParaRPr lang="ko-KR" altLang="en-US" sz="2000" b="1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46917226-5A41-A010-242B-90432022EB60}"/>
              </a:ext>
            </a:extLst>
          </p:cNvPr>
          <p:cNvSpPr txBox="1"/>
          <p:nvPr/>
        </p:nvSpPr>
        <p:spPr>
          <a:xfrm>
            <a:off x="420179" y="17507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6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7C2D047E-1061-5FD3-12F9-1D2A82F1D472}"/>
              </a:ext>
            </a:extLst>
          </p:cNvPr>
          <p:cNvSpPr txBox="1"/>
          <p:nvPr/>
        </p:nvSpPr>
        <p:spPr>
          <a:xfrm>
            <a:off x="1197827" y="480433"/>
            <a:ext cx="801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600" dirty="0" smtClean="0">
                <a:solidFill>
                  <a:schemeClr val="accent4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Main Logic and Final Implementation Model</a:t>
            </a:r>
            <a:endParaRPr lang="ko-KR" altLang="en-US" spc="600" dirty="0" smtClean="0">
              <a:solidFill>
                <a:schemeClr val="accent4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7FA6B07-9DE8-417B-9929-FD64FAE65C5D}"/>
              </a:ext>
            </a:extLst>
          </p:cNvPr>
          <p:cNvSpPr txBox="1"/>
          <p:nvPr/>
        </p:nvSpPr>
        <p:spPr>
          <a:xfrm>
            <a:off x="427323" y="1040207"/>
            <a:ext cx="5694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#</a:t>
            </a:r>
            <a:r>
              <a:rPr lang="ko-KR" altLang="en-US" sz="3600" b="1" dirty="0" smtClean="0"/>
              <a:t>플랫폼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/>
              <a:t>자바</a:t>
            </a:r>
            <a:r>
              <a:rPr lang="en-US" altLang="ko-KR" sz="2800" b="1" dirty="0" smtClean="0"/>
              <a:t>) </a:t>
            </a:r>
            <a:r>
              <a:rPr lang="ko-KR" altLang="en-US" sz="3600" b="1" dirty="0" smtClean="0"/>
              <a:t>기능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/>
              <a:t>분기 분석</a:t>
            </a:r>
            <a:r>
              <a:rPr lang="en-US" altLang="ko-KR" sz="2800" b="1" dirty="0" smtClean="0"/>
              <a:t>)</a:t>
            </a:r>
            <a:endParaRPr lang="ko-KR" altLang="en-US" sz="2800" b="1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819397" y="1686296"/>
            <a:ext cx="10794671" cy="482138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26275" y="1769423"/>
            <a:ext cx="78970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ym typeface="Wingdings" pitchFamily="2" charset="2"/>
              </a:rPr>
              <a:t>기업 </a:t>
            </a:r>
            <a:r>
              <a:rPr lang="en-US" altLang="ko-KR" dirty="0" smtClean="0">
                <a:sym typeface="Wingdings" pitchFamily="2" charset="2"/>
              </a:rPr>
              <a:t>2</a:t>
            </a:r>
            <a:r>
              <a:rPr lang="ko-KR" altLang="en-US" dirty="0" smtClean="0">
                <a:sym typeface="Wingdings" pitchFamily="2" charset="2"/>
              </a:rPr>
              <a:t>개 선정</a:t>
            </a:r>
            <a:endParaRPr lang="en-US" altLang="ko-KR" dirty="0" smtClean="0">
              <a:sym typeface="Wingdings" pitchFamily="2" charset="2"/>
            </a:endParaRPr>
          </a:p>
          <a:p>
            <a:pPr>
              <a:buFont typeface="Wingdings"/>
              <a:buChar char="à"/>
            </a:pPr>
            <a:r>
              <a:rPr lang="ko-KR" altLang="en-US" dirty="0" smtClean="0">
                <a:sym typeface="Wingdings" pitchFamily="2" charset="2"/>
              </a:rPr>
              <a:t>분기</a:t>
            </a:r>
            <a:r>
              <a:rPr lang="en-US" altLang="ko-KR" dirty="0" smtClean="0">
                <a:sym typeface="Wingdings" pitchFamily="2" charset="2"/>
              </a:rPr>
              <a:t>(1/4</a:t>
            </a:r>
            <a:r>
              <a:rPr lang="ko-KR" altLang="en-US" dirty="0" smtClean="0">
                <a:sym typeface="Wingdings" pitchFamily="2" charset="2"/>
              </a:rPr>
              <a:t>년</a:t>
            </a:r>
            <a:r>
              <a:rPr lang="en-US" altLang="ko-KR" smtClean="0">
                <a:sym typeface="Wingdings" pitchFamily="2" charset="2"/>
              </a:rPr>
              <a:t>)</a:t>
            </a:r>
            <a:r>
              <a:rPr lang="ko-KR" altLang="en-US" smtClean="0">
                <a:sym typeface="Wingdings" pitchFamily="2" charset="2"/>
              </a:rPr>
              <a:t>별로 </a:t>
            </a:r>
            <a:r>
              <a:rPr lang="ko-KR" altLang="en-US" dirty="0" smtClean="0">
                <a:sym typeface="Wingdings" pitchFamily="2" charset="2"/>
              </a:rPr>
              <a:t>한 기업의 데이터를 </a:t>
            </a:r>
            <a:r>
              <a:rPr lang="en-US" altLang="ko-KR" dirty="0" smtClean="0">
                <a:sym typeface="Wingdings" pitchFamily="2" charset="2"/>
              </a:rPr>
              <a:t>1</a:t>
            </a:r>
            <a:r>
              <a:rPr lang="ko-KR" altLang="en-US" dirty="0" smtClean="0">
                <a:sym typeface="Wingdings" pitchFamily="2" charset="2"/>
              </a:rPr>
              <a:t>주씩 옮겨가며 비교 결과 제공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en-US" altLang="ko-KR" sz="1600" dirty="0" smtClean="0">
                <a:sym typeface="Wingdings" pitchFamily="2" charset="2"/>
              </a:rPr>
              <a:t>(</a:t>
            </a:r>
            <a:r>
              <a:rPr lang="ko-KR" altLang="en-US" sz="1600" dirty="0" smtClean="0">
                <a:sym typeface="Wingdings" pitchFamily="2" charset="2"/>
              </a:rPr>
              <a:t>분기별 데이터</a:t>
            </a:r>
            <a:r>
              <a:rPr lang="en-US" altLang="ko-KR" sz="1600" dirty="0" smtClean="0">
                <a:sym typeface="Wingdings" pitchFamily="2" charset="2"/>
              </a:rPr>
              <a:t>, </a:t>
            </a:r>
            <a:r>
              <a:rPr lang="ko-KR" altLang="en-US" sz="1600" dirty="0" smtClean="0">
                <a:sym typeface="Wingdings" pitchFamily="2" charset="2"/>
              </a:rPr>
              <a:t>기간 분석 페이지로 이동 링크</a:t>
            </a:r>
            <a:r>
              <a:rPr lang="en-US" altLang="ko-KR" sz="1600" dirty="0" smtClean="0">
                <a:sym typeface="Wingdings" pitchFamily="2" charset="2"/>
              </a:rPr>
              <a:t>, </a:t>
            </a:r>
            <a:r>
              <a:rPr lang="ko-KR" altLang="en-US" sz="1600" dirty="0" smtClean="0">
                <a:sym typeface="Wingdings" pitchFamily="2" charset="2"/>
              </a:rPr>
              <a:t>현재 </a:t>
            </a:r>
            <a:r>
              <a:rPr lang="ko-KR" altLang="en-US" sz="1600" dirty="0" err="1" smtClean="0">
                <a:sym typeface="Wingdings" pitchFamily="2" charset="2"/>
              </a:rPr>
              <a:t>연동중인지</a:t>
            </a:r>
            <a:r>
              <a:rPr lang="ko-KR" altLang="en-US" sz="1600" dirty="0" smtClean="0">
                <a:sym typeface="Wingdings" pitchFamily="2" charset="2"/>
              </a:rPr>
              <a:t> 분석 링크 추가</a:t>
            </a:r>
            <a:r>
              <a:rPr lang="en-US" altLang="ko-KR" sz="1600" dirty="0" smtClean="0">
                <a:sym typeface="Wingdings" pitchFamily="2" charset="2"/>
              </a:rPr>
              <a:t>)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 l="25113" r="6748" b="20874"/>
          <a:stretch>
            <a:fillRect/>
          </a:stretch>
        </p:blipFill>
        <p:spPr bwMode="auto">
          <a:xfrm>
            <a:off x="1009452" y="2806471"/>
            <a:ext cx="4916385" cy="3511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29276" y="4668733"/>
            <a:ext cx="5337159" cy="163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6143502" y="3285498"/>
            <a:ext cx="523569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ym typeface="Wingdings" pitchFamily="2" charset="2"/>
              </a:rPr>
              <a:t>AI </a:t>
            </a:r>
            <a:r>
              <a:rPr lang="ko-KR" altLang="en-US" dirty="0" smtClean="0">
                <a:sym typeface="Wingdings" pitchFamily="2" charset="2"/>
              </a:rPr>
              <a:t>분석 결과</a:t>
            </a:r>
            <a:endParaRPr lang="en-US" altLang="ko-KR" dirty="0" smtClean="0">
              <a:sym typeface="Wingdings" pitchFamily="2" charset="2"/>
            </a:endParaRPr>
          </a:p>
          <a:p>
            <a:pPr>
              <a:buFont typeface="Wingdings"/>
              <a:buChar char="à"/>
            </a:pPr>
            <a:r>
              <a:rPr lang="ko-KR" altLang="en-US" sz="1600" dirty="0" smtClean="0">
                <a:sym typeface="Wingdings" pitchFamily="2" charset="2"/>
              </a:rPr>
              <a:t>현재의 주가 전파관계 예측</a:t>
            </a:r>
            <a:endParaRPr lang="en-US" altLang="ko-KR" sz="1600" dirty="0" smtClean="0">
              <a:sym typeface="Wingdings" pitchFamily="2" charset="2"/>
            </a:endParaRPr>
          </a:p>
          <a:p>
            <a:pPr>
              <a:buFont typeface="Wingdings"/>
              <a:buChar char="à"/>
            </a:pPr>
            <a:r>
              <a:rPr lang="ko-KR" altLang="en-US" sz="1600" dirty="0" smtClean="0">
                <a:sym typeface="Wingdings" pitchFamily="2" charset="2"/>
              </a:rPr>
              <a:t>기준주식의 동향을 근거로 매매시점 예측</a:t>
            </a:r>
            <a:endParaRPr lang="en-US" altLang="ko-KR" sz="1600" dirty="0" smtClean="0">
              <a:sym typeface="Wingdings" pitchFamily="2" charset="2"/>
            </a:endParaRPr>
          </a:p>
          <a:p>
            <a:pPr>
              <a:buFont typeface="Wingdings"/>
              <a:buChar char="à"/>
            </a:pPr>
            <a:r>
              <a:rPr lang="ko-KR" altLang="en-US" sz="1600" dirty="0" smtClean="0">
                <a:sym typeface="Wingdings" pitchFamily="2" charset="2"/>
              </a:rPr>
              <a:t>예상 수익률 계산</a:t>
            </a:r>
            <a:r>
              <a:rPr lang="en-US" altLang="ko-KR" sz="1600" dirty="0" smtClean="0">
                <a:sym typeface="Wingdings" pitchFamily="2" charset="2"/>
              </a:rPr>
              <a:t>(20220101</a:t>
            </a:r>
            <a:r>
              <a:rPr lang="ko-KR" altLang="en-US" sz="1600" dirty="0" smtClean="0">
                <a:sym typeface="Wingdings" pitchFamily="2" charset="2"/>
              </a:rPr>
              <a:t>을 기준으로 해당 업무일 후 매매시 수익률 출력</a:t>
            </a:r>
            <a:endParaRPr lang="en-US" altLang="ko-KR" sz="1600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143227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위쪽 모서리 1">
            <a:extLst>
              <a:ext uri="{FF2B5EF4-FFF2-40B4-BE49-F238E27FC236}">
                <a16:creationId xmlns="" xmlns:a16="http://schemas.microsoft.com/office/drawing/2014/main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4519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주요 </a:t>
            </a:r>
            <a:r>
              <a:rPr lang="ko-KR" altLang="en-US" sz="2000" b="1" spc="600" dirty="0" err="1" smtClean="0">
                <a:solidFill>
                  <a:schemeClr val="accent1">
                    <a:lumMod val="50000"/>
                  </a:schemeClr>
                </a:solidFill>
              </a:rPr>
              <a:t>로직</a:t>
            </a:r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 및 최종구현 모델</a:t>
            </a:r>
            <a:endParaRPr lang="ko-KR" altLang="en-US" sz="2000" b="1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46917226-5A41-A010-242B-90432022EB60}"/>
              </a:ext>
            </a:extLst>
          </p:cNvPr>
          <p:cNvSpPr txBox="1"/>
          <p:nvPr/>
        </p:nvSpPr>
        <p:spPr>
          <a:xfrm>
            <a:off x="420179" y="17507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6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7C2D047E-1061-5FD3-12F9-1D2A82F1D472}"/>
              </a:ext>
            </a:extLst>
          </p:cNvPr>
          <p:cNvSpPr txBox="1"/>
          <p:nvPr/>
        </p:nvSpPr>
        <p:spPr>
          <a:xfrm>
            <a:off x="1197827" y="480433"/>
            <a:ext cx="801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600" dirty="0" smtClean="0">
                <a:solidFill>
                  <a:schemeClr val="accent4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Main Logic and Final Implementation Model</a:t>
            </a:r>
            <a:endParaRPr lang="ko-KR" altLang="en-US" spc="600" dirty="0" smtClean="0">
              <a:solidFill>
                <a:schemeClr val="accent4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7FA6B07-9DE8-417B-9929-FD64FAE65C5D}"/>
              </a:ext>
            </a:extLst>
          </p:cNvPr>
          <p:cNvSpPr txBox="1"/>
          <p:nvPr/>
        </p:nvSpPr>
        <p:spPr>
          <a:xfrm>
            <a:off x="427323" y="1040207"/>
            <a:ext cx="5902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#</a:t>
            </a:r>
            <a:r>
              <a:rPr lang="ko-KR" altLang="en-US" sz="3600" b="1" dirty="0" smtClean="0"/>
              <a:t>플랫폼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/>
              <a:t>자바</a:t>
            </a:r>
            <a:r>
              <a:rPr lang="en-US" altLang="ko-KR" sz="2800" b="1" dirty="0" smtClean="0"/>
              <a:t>) </a:t>
            </a:r>
            <a:r>
              <a:rPr lang="ko-KR" altLang="en-US" sz="3600" b="1" dirty="0" smtClean="0"/>
              <a:t>기능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/>
              <a:t>차감 분석</a:t>
            </a:r>
            <a:r>
              <a:rPr lang="en-US" altLang="ko-KR" sz="2800" b="1" dirty="0" smtClean="0"/>
              <a:t>)</a:t>
            </a:r>
            <a:endParaRPr lang="ko-KR" altLang="en-US" sz="2800" b="1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819397" y="1686296"/>
            <a:ext cx="10794671" cy="482138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26275" y="1769423"/>
            <a:ext cx="8827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ym typeface="Wingdings" pitchFamily="2" charset="2"/>
              </a:rPr>
              <a:t>기업 </a:t>
            </a:r>
            <a:r>
              <a:rPr lang="en-US" altLang="ko-KR" dirty="0" smtClean="0">
                <a:sym typeface="Wingdings" pitchFamily="2" charset="2"/>
              </a:rPr>
              <a:t>2</a:t>
            </a:r>
            <a:r>
              <a:rPr lang="ko-KR" altLang="en-US" dirty="0" smtClean="0">
                <a:sym typeface="Wingdings" pitchFamily="2" charset="2"/>
              </a:rPr>
              <a:t>개와 차감 기업 </a:t>
            </a:r>
            <a:r>
              <a:rPr lang="en-US" altLang="ko-KR" dirty="0" smtClean="0">
                <a:sym typeface="Wingdings" pitchFamily="2" charset="2"/>
              </a:rPr>
              <a:t>1</a:t>
            </a:r>
            <a:r>
              <a:rPr lang="ko-KR" altLang="en-US" dirty="0" smtClean="0">
                <a:sym typeface="Wingdings" pitchFamily="2" charset="2"/>
              </a:rPr>
              <a:t>개 선정</a:t>
            </a:r>
            <a:endParaRPr lang="en-US" altLang="ko-KR" dirty="0" smtClean="0">
              <a:sym typeface="Wingdings" pitchFamily="2" charset="2"/>
            </a:endParaRPr>
          </a:p>
          <a:p>
            <a:pPr>
              <a:buFont typeface="Wingdings"/>
              <a:buChar char="à"/>
            </a:pPr>
            <a:r>
              <a:rPr lang="ko-KR" altLang="en-US" dirty="0" smtClean="0">
                <a:sym typeface="Wingdings" pitchFamily="2" charset="2"/>
              </a:rPr>
              <a:t>주가는 국가 대세 흐름과 분야 흐름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각 기업의 이슈 흐름이 종합 반영</a:t>
            </a:r>
            <a:endParaRPr lang="en-US" altLang="ko-KR" dirty="0" smtClean="0">
              <a:sym typeface="Wingdings" pitchFamily="2" charset="2"/>
            </a:endParaRPr>
          </a:p>
          <a:p>
            <a:pPr>
              <a:buFont typeface="Wingdings"/>
              <a:buChar char="à"/>
            </a:pPr>
            <a:r>
              <a:rPr lang="ko-KR" altLang="en-US" dirty="0" smtClean="0">
                <a:sym typeface="Wingdings" pitchFamily="2" charset="2"/>
              </a:rPr>
              <a:t>따라서 특정 주가에서 국가 대세 흐름을 배제하면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나머지 요소만 볼 수 있음</a:t>
            </a:r>
            <a:endParaRPr lang="en-US" altLang="ko-KR" dirty="0" smtClean="0">
              <a:sym typeface="Wingdings" pitchFamily="2" charset="2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1090" y="3004458"/>
            <a:ext cx="5381547" cy="3392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직사각형 14"/>
          <p:cNvSpPr/>
          <p:nvPr/>
        </p:nvSpPr>
        <p:spPr>
          <a:xfrm>
            <a:off x="1465933" y="2989732"/>
            <a:ext cx="34398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>
                <a:sym typeface="Wingdings" pitchFamily="2" charset="2"/>
              </a:rPr>
              <a:t>예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ko-KR" altLang="en-US" dirty="0" smtClean="0">
                <a:sym typeface="Wingdings" pitchFamily="2" charset="2"/>
              </a:rPr>
              <a:t>기업선택 </a:t>
            </a:r>
            <a:r>
              <a:rPr lang="en-US" altLang="ko-KR" dirty="0" smtClean="0">
                <a:sym typeface="Wingdings" pitchFamily="2" charset="2"/>
              </a:rPr>
              <a:t>1: </a:t>
            </a:r>
            <a:r>
              <a:rPr lang="ko-KR" altLang="en-US" dirty="0" smtClean="0">
                <a:sym typeface="Wingdings" pitchFamily="2" charset="2"/>
              </a:rPr>
              <a:t>철강</a:t>
            </a:r>
            <a:r>
              <a:rPr lang="en-US" altLang="ko-KR" dirty="0" smtClean="0">
                <a:sym typeface="Wingdings" pitchFamily="2" charset="2"/>
              </a:rPr>
              <a:t>/</a:t>
            </a:r>
            <a:r>
              <a:rPr lang="ko-KR" altLang="en-US" dirty="0" smtClean="0">
                <a:sym typeface="Wingdings" pitchFamily="2" charset="2"/>
              </a:rPr>
              <a:t>금속 기업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ko-KR" altLang="en-US" dirty="0" smtClean="0">
                <a:sym typeface="Wingdings" pitchFamily="2" charset="2"/>
              </a:rPr>
              <a:t>기업선택 </a:t>
            </a:r>
            <a:r>
              <a:rPr lang="en-US" altLang="ko-KR" dirty="0" smtClean="0">
                <a:sym typeface="Wingdings" pitchFamily="2" charset="2"/>
              </a:rPr>
              <a:t>2: </a:t>
            </a:r>
            <a:r>
              <a:rPr lang="ko-KR" altLang="en-US" dirty="0" smtClean="0">
                <a:sym typeface="Wingdings" pitchFamily="2" charset="2"/>
              </a:rPr>
              <a:t>중공업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ko-KR" altLang="en-US" dirty="0" smtClean="0">
                <a:sym typeface="Wingdings" pitchFamily="2" charset="2"/>
              </a:rPr>
              <a:t>차감 선택  </a:t>
            </a:r>
            <a:r>
              <a:rPr lang="en-US" altLang="ko-KR" dirty="0" smtClean="0">
                <a:sym typeface="Wingdings" pitchFamily="2" charset="2"/>
              </a:rPr>
              <a:t>:KOSPI </a:t>
            </a:r>
            <a:r>
              <a:rPr lang="ko-KR" altLang="en-US" dirty="0" smtClean="0">
                <a:sym typeface="Wingdings" pitchFamily="2" charset="2"/>
              </a:rPr>
              <a:t>전체</a:t>
            </a:r>
            <a:r>
              <a:rPr lang="en-US" altLang="ko-KR" dirty="0" smtClean="0">
                <a:sym typeface="Wingdings" pitchFamily="2" charset="2"/>
              </a:rPr>
              <a:t> index</a:t>
            </a:r>
          </a:p>
        </p:txBody>
      </p:sp>
    </p:spTree>
    <p:extLst>
      <p:ext uri="{BB962C8B-B14F-4D97-AF65-F5344CB8AC3E}">
        <p14:creationId xmlns="" xmlns:p14="http://schemas.microsoft.com/office/powerpoint/2010/main" val="34143227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위쪽 모서리 1">
            <a:extLst>
              <a:ext uri="{FF2B5EF4-FFF2-40B4-BE49-F238E27FC236}">
                <a16:creationId xmlns="" xmlns:a16="http://schemas.microsoft.com/office/drawing/2014/main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4519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주요 </a:t>
            </a:r>
            <a:r>
              <a:rPr lang="ko-KR" altLang="en-US" sz="2000" b="1" spc="600" dirty="0" err="1" smtClean="0">
                <a:solidFill>
                  <a:schemeClr val="accent1">
                    <a:lumMod val="50000"/>
                  </a:schemeClr>
                </a:solidFill>
              </a:rPr>
              <a:t>로직</a:t>
            </a:r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 및 최종구현 모델</a:t>
            </a:r>
            <a:endParaRPr lang="ko-KR" altLang="en-US" sz="2000" b="1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46917226-5A41-A010-242B-90432022EB60}"/>
              </a:ext>
            </a:extLst>
          </p:cNvPr>
          <p:cNvSpPr txBox="1"/>
          <p:nvPr/>
        </p:nvSpPr>
        <p:spPr>
          <a:xfrm>
            <a:off x="420179" y="17507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6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7C2D047E-1061-5FD3-12F9-1D2A82F1D472}"/>
              </a:ext>
            </a:extLst>
          </p:cNvPr>
          <p:cNvSpPr txBox="1"/>
          <p:nvPr/>
        </p:nvSpPr>
        <p:spPr>
          <a:xfrm>
            <a:off x="1197827" y="480433"/>
            <a:ext cx="801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600" dirty="0" smtClean="0">
                <a:solidFill>
                  <a:schemeClr val="accent4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Main Logic and Final Implementation Model</a:t>
            </a:r>
            <a:endParaRPr lang="ko-KR" altLang="en-US" spc="600" dirty="0" smtClean="0">
              <a:solidFill>
                <a:schemeClr val="accent4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7FA6B07-9DE8-417B-9929-FD64FAE65C5D}"/>
              </a:ext>
            </a:extLst>
          </p:cNvPr>
          <p:cNvSpPr txBox="1"/>
          <p:nvPr/>
        </p:nvSpPr>
        <p:spPr>
          <a:xfrm>
            <a:off x="427323" y="1040207"/>
            <a:ext cx="6538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#</a:t>
            </a:r>
            <a:r>
              <a:rPr lang="ko-KR" altLang="en-US" sz="3600" b="1" dirty="0" smtClean="0"/>
              <a:t>플랫폼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/>
              <a:t>자바</a:t>
            </a:r>
            <a:r>
              <a:rPr lang="en-US" altLang="ko-KR" sz="2800" b="1" dirty="0" smtClean="0"/>
              <a:t>) </a:t>
            </a:r>
            <a:r>
              <a:rPr lang="ko-KR" altLang="en-US" sz="3600" b="1" dirty="0" smtClean="0"/>
              <a:t>기능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/>
              <a:t>차감 분석의 예</a:t>
            </a:r>
            <a:r>
              <a:rPr lang="en-US" altLang="ko-KR" sz="2800" b="1" dirty="0" smtClean="0"/>
              <a:t>)</a:t>
            </a:r>
            <a:endParaRPr lang="ko-KR" altLang="en-US" sz="2800" b="1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819397" y="1686296"/>
            <a:ext cx="10794671" cy="482138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26275" y="1769423"/>
            <a:ext cx="7897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ym typeface="Wingdings" pitchFamily="2" charset="2"/>
              </a:rPr>
              <a:t>기업 </a:t>
            </a:r>
            <a:r>
              <a:rPr lang="en-US" altLang="ko-KR" dirty="0" smtClean="0">
                <a:sym typeface="Wingdings" pitchFamily="2" charset="2"/>
              </a:rPr>
              <a:t>2</a:t>
            </a:r>
            <a:r>
              <a:rPr lang="ko-KR" altLang="en-US" dirty="0" smtClean="0">
                <a:sym typeface="Wingdings" pitchFamily="2" charset="2"/>
              </a:rPr>
              <a:t>개와 차감 기업 </a:t>
            </a:r>
            <a:r>
              <a:rPr lang="en-US" altLang="ko-KR" dirty="0" smtClean="0">
                <a:sym typeface="Wingdings" pitchFamily="2" charset="2"/>
              </a:rPr>
              <a:t>1</a:t>
            </a:r>
            <a:r>
              <a:rPr lang="ko-KR" altLang="en-US" dirty="0" smtClean="0">
                <a:sym typeface="Wingdings" pitchFamily="2" charset="2"/>
              </a:rPr>
              <a:t>개 선정</a:t>
            </a:r>
            <a:endParaRPr lang="en-US" altLang="ko-KR" dirty="0" smtClean="0">
              <a:sym typeface="Wingdings" pitchFamily="2" charset="2"/>
            </a:endParaRPr>
          </a:p>
          <a:p>
            <a:pPr>
              <a:buFont typeface="Wingdings"/>
              <a:buChar char="à"/>
            </a:pPr>
            <a:r>
              <a:rPr lang="ko-KR" altLang="en-US" dirty="0" smtClean="0">
                <a:sym typeface="Wingdings" pitchFamily="2" charset="2"/>
              </a:rPr>
              <a:t>철강</a:t>
            </a:r>
            <a:r>
              <a:rPr lang="en-US" altLang="ko-KR" dirty="0" smtClean="0">
                <a:sym typeface="Wingdings" pitchFamily="2" charset="2"/>
              </a:rPr>
              <a:t>/</a:t>
            </a:r>
            <a:r>
              <a:rPr lang="ko-KR" altLang="en-US" dirty="0" smtClean="0">
                <a:sym typeface="Wingdings" pitchFamily="2" charset="2"/>
              </a:rPr>
              <a:t>금속 기업과 중공업에서 대세 흐름</a:t>
            </a:r>
            <a:r>
              <a:rPr lang="en-US" altLang="ko-KR" dirty="0" smtClean="0">
                <a:sym typeface="Wingdings" pitchFamily="2" charset="2"/>
              </a:rPr>
              <a:t>(KOSPI </a:t>
            </a:r>
            <a:r>
              <a:rPr lang="ko-KR" altLang="en-US" dirty="0" smtClean="0">
                <a:sym typeface="Wingdings" pitchFamily="2" charset="2"/>
              </a:rPr>
              <a:t>전체</a:t>
            </a:r>
            <a:r>
              <a:rPr lang="en-US" altLang="ko-KR" dirty="0" smtClean="0">
                <a:sym typeface="Wingdings" pitchFamily="2" charset="2"/>
              </a:rPr>
              <a:t>)</a:t>
            </a:r>
            <a:r>
              <a:rPr lang="ko-KR" altLang="en-US" dirty="0" smtClean="0">
                <a:sym typeface="Wingdings" pitchFamily="2" charset="2"/>
              </a:rPr>
              <a:t>을 제외한 연관 분석</a:t>
            </a:r>
            <a:endParaRPr lang="en-US" altLang="ko-KR" dirty="0" smtClean="0">
              <a:sym typeface="Wingdings" pitchFamily="2" charset="2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0130" y="2569028"/>
            <a:ext cx="9956800" cy="3869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4143227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위쪽 모서리 1">
            <a:extLst>
              <a:ext uri="{FF2B5EF4-FFF2-40B4-BE49-F238E27FC236}">
                <a16:creationId xmlns="" xmlns:a16="http://schemas.microsoft.com/office/drawing/2014/main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4519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주요 </a:t>
            </a:r>
            <a:r>
              <a:rPr lang="ko-KR" altLang="en-US" sz="2000" b="1" spc="600" dirty="0" err="1" smtClean="0">
                <a:solidFill>
                  <a:schemeClr val="accent1">
                    <a:lumMod val="50000"/>
                  </a:schemeClr>
                </a:solidFill>
              </a:rPr>
              <a:t>로직</a:t>
            </a:r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 및 최종구현 모델</a:t>
            </a:r>
            <a:endParaRPr lang="ko-KR" altLang="en-US" sz="2000" b="1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46917226-5A41-A010-242B-90432022EB60}"/>
              </a:ext>
            </a:extLst>
          </p:cNvPr>
          <p:cNvSpPr txBox="1"/>
          <p:nvPr/>
        </p:nvSpPr>
        <p:spPr>
          <a:xfrm>
            <a:off x="420179" y="17507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6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7C2D047E-1061-5FD3-12F9-1D2A82F1D472}"/>
              </a:ext>
            </a:extLst>
          </p:cNvPr>
          <p:cNvSpPr txBox="1"/>
          <p:nvPr/>
        </p:nvSpPr>
        <p:spPr>
          <a:xfrm>
            <a:off x="1197827" y="480433"/>
            <a:ext cx="801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600" dirty="0" smtClean="0">
                <a:solidFill>
                  <a:schemeClr val="accent4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Main Logic and Final Implementation Model</a:t>
            </a:r>
            <a:endParaRPr lang="ko-KR" altLang="en-US" spc="600" dirty="0" smtClean="0">
              <a:solidFill>
                <a:schemeClr val="accent4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7FA6B07-9DE8-417B-9929-FD64FAE65C5D}"/>
              </a:ext>
            </a:extLst>
          </p:cNvPr>
          <p:cNvSpPr txBox="1"/>
          <p:nvPr/>
        </p:nvSpPr>
        <p:spPr>
          <a:xfrm>
            <a:off x="427323" y="1040207"/>
            <a:ext cx="74061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#</a:t>
            </a:r>
            <a:r>
              <a:rPr lang="ko-KR" altLang="en-US" sz="3600" b="1" dirty="0" smtClean="0"/>
              <a:t>플랫폼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/>
              <a:t>자바</a:t>
            </a:r>
            <a:r>
              <a:rPr lang="en-US" altLang="ko-KR" sz="2800" b="1" dirty="0" smtClean="0"/>
              <a:t>) </a:t>
            </a:r>
            <a:r>
              <a:rPr lang="ko-KR" altLang="en-US" sz="3600" b="1" dirty="0" smtClean="0"/>
              <a:t>기능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/>
              <a:t>차감 분석의 예</a:t>
            </a:r>
            <a:r>
              <a:rPr lang="en-US" altLang="ko-KR" sz="2800" b="1" dirty="0" smtClean="0"/>
              <a:t>-</a:t>
            </a:r>
            <a:r>
              <a:rPr lang="ko-KR" altLang="en-US" sz="2800" b="1" dirty="0" smtClean="0"/>
              <a:t>대비</a:t>
            </a:r>
            <a:r>
              <a:rPr lang="en-US" altLang="ko-KR" sz="2800" b="1" dirty="0" smtClean="0"/>
              <a:t>)</a:t>
            </a:r>
            <a:endParaRPr lang="ko-KR" altLang="en-US" sz="2800" b="1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819397" y="1686296"/>
            <a:ext cx="10794671" cy="482138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26275" y="1769423"/>
            <a:ext cx="7897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ym typeface="Wingdings" pitchFamily="2" charset="2"/>
              </a:rPr>
              <a:t>차감 </a:t>
            </a:r>
            <a:r>
              <a:rPr lang="ko-KR" altLang="en-US" dirty="0" err="1" smtClean="0">
                <a:sym typeface="Wingdings" pitchFamily="2" charset="2"/>
              </a:rPr>
              <a:t>분석시</a:t>
            </a:r>
            <a:r>
              <a:rPr lang="ko-KR" altLang="en-US" dirty="0" smtClean="0">
                <a:sym typeface="Wingdings" pitchFamily="2" charset="2"/>
              </a:rPr>
              <a:t> 일반적으로 더 날카로운 그래프 도출</a:t>
            </a:r>
            <a:endParaRPr lang="en-US" altLang="ko-KR" dirty="0" smtClean="0">
              <a:sym typeface="Wingdings" pitchFamily="2" charset="2"/>
            </a:endParaRPr>
          </a:p>
        </p:txBody>
      </p:sp>
      <p:pic>
        <p:nvPicPr>
          <p:cNvPr id="7170" name="Picture 2" descr="http://127.0.0.1:8080/img/plots/1011_1152_20210930_20211230_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4512" y="2844800"/>
            <a:ext cx="4699605" cy="3524704"/>
          </a:xfrm>
          <a:prstGeom prst="rect">
            <a:avLst/>
          </a:prstGeom>
          <a:noFill/>
        </p:spPr>
      </p:pic>
      <p:pic>
        <p:nvPicPr>
          <p:cNvPr id="7172" name="Picture 4" descr="http://127.0.0.1:8080/img/plots/1011_1152_20210930_20211230_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50561" y="2844800"/>
            <a:ext cx="4699604" cy="3524703"/>
          </a:xfrm>
          <a:prstGeom prst="rect">
            <a:avLst/>
          </a:prstGeom>
          <a:noFill/>
        </p:spPr>
      </p:pic>
      <p:sp>
        <p:nvSpPr>
          <p:cNvPr id="12" name="직사각형 11"/>
          <p:cNvSpPr/>
          <p:nvPr/>
        </p:nvSpPr>
        <p:spPr>
          <a:xfrm>
            <a:off x="2002976" y="2322286"/>
            <a:ext cx="2627086" cy="40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일반분석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692576" y="2322286"/>
            <a:ext cx="2627086" cy="40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KOSPI </a:t>
            </a:r>
            <a:r>
              <a:rPr lang="ko-KR" altLang="en-US" dirty="0" smtClean="0"/>
              <a:t>차감분석</a:t>
            </a:r>
            <a:endParaRPr lang="ko-KR" altLang="en-US" dirty="0"/>
          </a:p>
        </p:txBody>
      </p:sp>
      <p:sp>
        <p:nvSpPr>
          <p:cNvPr id="14" name="오른쪽 화살표 13"/>
          <p:cNvSpPr/>
          <p:nvPr/>
        </p:nvSpPr>
        <p:spPr>
          <a:xfrm>
            <a:off x="5979886" y="4107543"/>
            <a:ext cx="391885" cy="94342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14322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위쪽 모서리 1">
            <a:extLst>
              <a:ext uri="{FF2B5EF4-FFF2-40B4-BE49-F238E27FC236}">
                <a16:creationId xmlns="" xmlns:a16="http://schemas.microsoft.com/office/drawing/2014/main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팀 원 소 개</a:t>
            </a:r>
            <a:endParaRPr lang="ko-KR" altLang="en-US" sz="2000" b="1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C2D047E-1061-5FD3-12F9-1D2A82F1D472}"/>
              </a:ext>
            </a:extLst>
          </p:cNvPr>
          <p:cNvSpPr txBox="1"/>
          <p:nvPr/>
        </p:nvSpPr>
        <p:spPr>
          <a:xfrm>
            <a:off x="1159727" y="518533"/>
            <a:ext cx="3454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4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Introduction of team members</a:t>
            </a:r>
            <a:endParaRPr lang="ko-KR" altLang="en-US" spc="600" dirty="0" smtClean="0">
              <a:solidFill>
                <a:schemeClr val="accent4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6917226-5A41-A010-242B-90432022EB60}"/>
              </a:ext>
            </a:extLst>
          </p:cNvPr>
          <p:cNvSpPr txBox="1"/>
          <p:nvPr/>
        </p:nvSpPr>
        <p:spPr>
          <a:xfrm>
            <a:off x="433804" y="175075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Part 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E4B7D72F-2488-40F3-CB0C-80305622BE6A}"/>
              </a:ext>
            </a:extLst>
          </p:cNvPr>
          <p:cNvSpPr/>
          <p:nvPr/>
        </p:nvSpPr>
        <p:spPr>
          <a:xfrm>
            <a:off x="1911462" y="1468434"/>
            <a:ext cx="3493756" cy="27006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EF5A1839-13C0-815A-EE01-16E951C9396A}"/>
              </a:ext>
            </a:extLst>
          </p:cNvPr>
          <p:cNvSpPr/>
          <p:nvPr/>
        </p:nvSpPr>
        <p:spPr>
          <a:xfrm>
            <a:off x="6749190" y="1468434"/>
            <a:ext cx="3493756" cy="27006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9C560A3-2EEB-7FBA-827F-3E624B5685CC}"/>
              </a:ext>
            </a:extLst>
          </p:cNvPr>
          <p:cNvSpPr txBox="1"/>
          <p:nvPr/>
        </p:nvSpPr>
        <p:spPr>
          <a:xfrm>
            <a:off x="2780440" y="4479290"/>
            <a:ext cx="1502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팀 장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홍창훈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9AFD2AB-5619-4F5B-BE44-7081AE0D2708}"/>
              </a:ext>
            </a:extLst>
          </p:cNvPr>
          <p:cNvSpPr txBox="1"/>
          <p:nvPr/>
        </p:nvSpPr>
        <p:spPr>
          <a:xfrm>
            <a:off x="7618168" y="4479290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팀 원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심광섭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7C047BD7-1962-836B-5696-93E43234D27C}"/>
              </a:ext>
            </a:extLst>
          </p:cNvPr>
          <p:cNvCxnSpPr>
            <a:cxnSpLocks/>
          </p:cNvCxnSpPr>
          <p:nvPr/>
        </p:nvCxnSpPr>
        <p:spPr>
          <a:xfrm>
            <a:off x="2756993" y="5213445"/>
            <a:ext cx="182614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724BA38A-C117-43A7-DE50-AE80B218C030}"/>
              </a:ext>
            </a:extLst>
          </p:cNvPr>
          <p:cNvCxnSpPr>
            <a:cxnSpLocks/>
          </p:cNvCxnSpPr>
          <p:nvPr/>
        </p:nvCxnSpPr>
        <p:spPr>
          <a:xfrm>
            <a:off x="7594721" y="5213445"/>
            <a:ext cx="182614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D9C560A3-2EEB-7FBA-827F-3E624B5685CC}"/>
              </a:ext>
            </a:extLst>
          </p:cNvPr>
          <p:cNvSpPr txBox="1"/>
          <p:nvPr/>
        </p:nvSpPr>
        <p:spPr>
          <a:xfrm>
            <a:off x="2592870" y="5487474"/>
            <a:ext cx="2049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Python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분석 모듈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총괄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9AFD2AB-5619-4F5B-BE44-7081AE0D2708}"/>
              </a:ext>
            </a:extLst>
          </p:cNvPr>
          <p:cNvSpPr txBox="1"/>
          <p:nvPr/>
        </p:nvSpPr>
        <p:spPr>
          <a:xfrm>
            <a:off x="7606444" y="5499197"/>
            <a:ext cx="1986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DB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및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JAVA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구현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60597" y="1857210"/>
            <a:ext cx="162877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44002" y="1747734"/>
            <a:ext cx="1857375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1964692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위쪽 모서리 1">
            <a:extLst>
              <a:ext uri="{FF2B5EF4-FFF2-40B4-BE49-F238E27FC236}">
                <a16:creationId xmlns="" xmlns:a16="http://schemas.microsoft.com/office/drawing/2014/main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4519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주요 </a:t>
            </a:r>
            <a:r>
              <a:rPr lang="ko-KR" altLang="en-US" sz="2000" b="1" spc="600" dirty="0" err="1" smtClean="0">
                <a:solidFill>
                  <a:schemeClr val="accent1">
                    <a:lumMod val="50000"/>
                  </a:schemeClr>
                </a:solidFill>
              </a:rPr>
              <a:t>로직</a:t>
            </a:r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 및 최종구현 모델</a:t>
            </a:r>
            <a:endParaRPr lang="ko-KR" altLang="en-US" sz="2000" b="1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46917226-5A41-A010-242B-90432022EB60}"/>
              </a:ext>
            </a:extLst>
          </p:cNvPr>
          <p:cNvSpPr txBox="1"/>
          <p:nvPr/>
        </p:nvSpPr>
        <p:spPr>
          <a:xfrm>
            <a:off x="420179" y="17507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6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7C2D047E-1061-5FD3-12F9-1D2A82F1D472}"/>
              </a:ext>
            </a:extLst>
          </p:cNvPr>
          <p:cNvSpPr txBox="1"/>
          <p:nvPr/>
        </p:nvSpPr>
        <p:spPr>
          <a:xfrm>
            <a:off x="1197827" y="480433"/>
            <a:ext cx="801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600" dirty="0" smtClean="0">
                <a:solidFill>
                  <a:schemeClr val="accent4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Main Logic and Final Implementation Model</a:t>
            </a:r>
            <a:endParaRPr lang="ko-KR" altLang="en-US" spc="600" dirty="0" smtClean="0">
              <a:solidFill>
                <a:schemeClr val="accent4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7FA6B07-9DE8-417B-9929-FD64FAE65C5D}"/>
              </a:ext>
            </a:extLst>
          </p:cNvPr>
          <p:cNvSpPr txBox="1"/>
          <p:nvPr/>
        </p:nvSpPr>
        <p:spPr>
          <a:xfrm>
            <a:off x="427323" y="1040207"/>
            <a:ext cx="5567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#</a:t>
            </a:r>
            <a:r>
              <a:rPr lang="ko-KR" altLang="en-US" sz="3600" b="1" dirty="0" smtClean="0"/>
              <a:t>플랫폼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/>
              <a:t>자바</a:t>
            </a:r>
            <a:r>
              <a:rPr lang="en-US" altLang="ko-KR" sz="2800" b="1" dirty="0" smtClean="0"/>
              <a:t>) </a:t>
            </a:r>
            <a:r>
              <a:rPr lang="ko-KR" altLang="en-US" sz="3600" b="1" dirty="0" smtClean="0"/>
              <a:t>기능</a:t>
            </a:r>
            <a:r>
              <a:rPr lang="en-US" altLang="ko-KR" sz="2800" b="1" dirty="0" smtClean="0"/>
              <a:t>(</a:t>
            </a:r>
            <a:r>
              <a:rPr lang="ko-KR" altLang="en-US" sz="2800" b="1" dirty="0" err="1" smtClean="0"/>
              <a:t>히스토리</a:t>
            </a:r>
            <a:r>
              <a:rPr lang="en-US" altLang="ko-KR" sz="2800" b="1" dirty="0" smtClean="0"/>
              <a:t>)</a:t>
            </a:r>
            <a:endParaRPr lang="ko-KR" altLang="en-US" sz="2800" b="1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819397" y="1686296"/>
            <a:ext cx="10794671" cy="482138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26275" y="1769423"/>
            <a:ext cx="7897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ym typeface="Wingdings" pitchFamily="2" charset="2"/>
              </a:rPr>
              <a:t>서비스에 따른 </a:t>
            </a:r>
            <a:r>
              <a:rPr lang="ko-KR" altLang="en-US" dirty="0" err="1" smtClean="0">
                <a:sym typeface="Wingdings" pitchFamily="2" charset="2"/>
              </a:rPr>
              <a:t>파라미터가</a:t>
            </a:r>
            <a:r>
              <a:rPr lang="ko-KR" altLang="en-US" dirty="0" smtClean="0">
                <a:sym typeface="Wingdings" pitchFamily="2" charset="2"/>
              </a:rPr>
              <a:t> 다르므로 </a:t>
            </a:r>
            <a:r>
              <a:rPr lang="ko-KR" altLang="en-US" dirty="0" err="1" smtClean="0">
                <a:sym typeface="Wingdings" pitchFamily="2" charset="2"/>
              </a:rPr>
              <a:t>히스토리</a:t>
            </a:r>
            <a:r>
              <a:rPr lang="ko-KR" altLang="en-US" dirty="0" smtClean="0">
                <a:sym typeface="Wingdings" pitchFamily="2" charset="2"/>
              </a:rPr>
              <a:t> 별도 관리</a:t>
            </a:r>
            <a:endParaRPr lang="en-US" altLang="ko-KR" dirty="0" smtClean="0">
              <a:sym typeface="Wingdings" pitchFamily="2" charset="2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45029" y="2278744"/>
            <a:ext cx="2340000" cy="2569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</a:rPr>
              <a:t>기간분석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algn="ctr"/>
            <a:endParaRPr lang="en-US" altLang="ko-KR" sz="2000" dirty="0" smtClean="0">
              <a:solidFill>
                <a:schemeClr val="bg1"/>
              </a:solidFill>
            </a:endParaRPr>
          </a:p>
          <a:p>
            <a:pPr algn="ctr"/>
            <a:endParaRPr lang="en-US" altLang="ko-KR" sz="2000" dirty="0" smtClean="0">
              <a:solidFill>
                <a:schemeClr val="bg1"/>
              </a:solidFill>
            </a:endParaRPr>
          </a:p>
          <a:p>
            <a:pPr algn="ctr"/>
            <a:endParaRPr lang="en-US" altLang="ko-KR" sz="2000" dirty="0" smtClean="0">
              <a:solidFill>
                <a:schemeClr val="bg1"/>
              </a:solidFill>
            </a:endParaRPr>
          </a:p>
          <a:p>
            <a:pPr algn="ctr"/>
            <a:endParaRPr lang="en-US" altLang="ko-KR" sz="2000" dirty="0" smtClean="0">
              <a:solidFill>
                <a:schemeClr val="bg1"/>
              </a:solidFill>
            </a:endParaRPr>
          </a:p>
          <a:p>
            <a:pPr algn="ctr"/>
            <a:endParaRPr lang="en-US" altLang="ko-KR" sz="2000" dirty="0" smtClean="0">
              <a:solidFill>
                <a:schemeClr val="bg1"/>
              </a:solidFill>
            </a:endParaRPr>
          </a:p>
          <a:p>
            <a:pPr algn="ctr"/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735018" y="2278744"/>
            <a:ext cx="2340000" cy="2569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</a:rPr>
              <a:t>분기분석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algn="ctr"/>
            <a:endParaRPr lang="en-US" altLang="ko-KR" sz="2000" dirty="0" smtClean="0">
              <a:solidFill>
                <a:schemeClr val="bg1"/>
              </a:solidFill>
            </a:endParaRPr>
          </a:p>
          <a:p>
            <a:pPr algn="ctr"/>
            <a:endParaRPr lang="en-US" altLang="ko-KR" sz="2000" dirty="0" smtClean="0">
              <a:solidFill>
                <a:schemeClr val="bg1"/>
              </a:solidFill>
            </a:endParaRPr>
          </a:p>
          <a:p>
            <a:pPr algn="ctr"/>
            <a:endParaRPr lang="en-US" altLang="ko-KR" sz="2000" dirty="0" smtClean="0">
              <a:solidFill>
                <a:schemeClr val="bg1"/>
              </a:solidFill>
            </a:endParaRPr>
          </a:p>
          <a:p>
            <a:pPr algn="ctr"/>
            <a:endParaRPr lang="en-US" altLang="ko-KR" sz="2000" dirty="0" smtClean="0">
              <a:solidFill>
                <a:schemeClr val="bg1"/>
              </a:solidFill>
            </a:endParaRPr>
          </a:p>
          <a:p>
            <a:pPr algn="ctr"/>
            <a:endParaRPr lang="en-US" altLang="ko-KR" sz="2000" dirty="0" smtClean="0">
              <a:solidFill>
                <a:schemeClr val="bg1"/>
              </a:solidFill>
            </a:endParaRPr>
          </a:p>
          <a:p>
            <a:pPr algn="ctr"/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25007" y="2278744"/>
            <a:ext cx="2340000" cy="2569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</a:rPr>
              <a:t>차감기간분석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algn="ctr"/>
            <a:endParaRPr lang="en-US" altLang="ko-KR" sz="2000" dirty="0" smtClean="0">
              <a:solidFill>
                <a:schemeClr val="bg1"/>
              </a:solidFill>
            </a:endParaRPr>
          </a:p>
          <a:p>
            <a:pPr algn="ctr"/>
            <a:endParaRPr lang="en-US" altLang="ko-KR" sz="2000" dirty="0" smtClean="0">
              <a:solidFill>
                <a:schemeClr val="bg1"/>
              </a:solidFill>
            </a:endParaRPr>
          </a:p>
          <a:p>
            <a:pPr algn="ctr"/>
            <a:endParaRPr lang="en-US" altLang="ko-KR" sz="2000" dirty="0" smtClean="0">
              <a:solidFill>
                <a:schemeClr val="bg1"/>
              </a:solidFill>
            </a:endParaRPr>
          </a:p>
          <a:p>
            <a:pPr algn="ctr"/>
            <a:endParaRPr lang="en-US" altLang="ko-KR" sz="2000" dirty="0" smtClean="0">
              <a:solidFill>
                <a:schemeClr val="bg1"/>
              </a:solidFill>
            </a:endParaRPr>
          </a:p>
          <a:p>
            <a:pPr algn="ctr"/>
            <a:endParaRPr lang="en-US" altLang="ko-KR" sz="2000" dirty="0" smtClean="0">
              <a:solidFill>
                <a:schemeClr val="bg1"/>
              </a:solidFill>
            </a:endParaRPr>
          </a:p>
          <a:p>
            <a:pPr algn="ctr"/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114997" y="2278744"/>
            <a:ext cx="2340000" cy="2569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</a:rPr>
              <a:t>차감분기분석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algn="ctr"/>
            <a:endParaRPr lang="en-US" altLang="ko-KR" sz="2000" dirty="0" smtClean="0">
              <a:solidFill>
                <a:schemeClr val="bg1"/>
              </a:solidFill>
            </a:endParaRPr>
          </a:p>
          <a:p>
            <a:pPr algn="ctr"/>
            <a:endParaRPr lang="en-US" altLang="ko-KR" sz="2000" dirty="0" smtClean="0">
              <a:solidFill>
                <a:schemeClr val="bg1"/>
              </a:solidFill>
            </a:endParaRPr>
          </a:p>
          <a:p>
            <a:pPr algn="ctr"/>
            <a:endParaRPr lang="en-US" altLang="ko-KR" sz="2000" dirty="0" smtClean="0">
              <a:solidFill>
                <a:schemeClr val="bg1"/>
              </a:solidFill>
            </a:endParaRPr>
          </a:p>
          <a:p>
            <a:pPr algn="ctr"/>
            <a:endParaRPr lang="en-US" altLang="ko-KR" sz="2000" dirty="0" smtClean="0">
              <a:solidFill>
                <a:schemeClr val="bg1"/>
              </a:solidFill>
            </a:endParaRPr>
          </a:p>
          <a:p>
            <a:pPr algn="ctr"/>
            <a:endParaRPr lang="en-US" altLang="ko-KR" sz="2000" dirty="0" smtClean="0">
              <a:solidFill>
                <a:schemeClr val="bg1"/>
              </a:solidFill>
            </a:endParaRPr>
          </a:p>
          <a:p>
            <a:pPr algn="ctr"/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61143" y="2960915"/>
            <a:ext cx="21916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기업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1</a:t>
            </a:r>
          </a:p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기업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2</a:t>
            </a:r>
          </a:p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날짜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1</a:t>
            </a:r>
          </a:p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날짜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2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report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88229" y="2960915"/>
            <a:ext cx="2191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기업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1</a:t>
            </a:r>
          </a:p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기업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2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report</a:t>
            </a:r>
            <a:endParaRPr lang="ko-KR" alt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31429" y="2960914"/>
            <a:ext cx="21916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기업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1</a:t>
            </a:r>
          </a:p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기업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2</a:t>
            </a:r>
          </a:p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차감</a:t>
            </a:r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날짜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1</a:t>
            </a:r>
          </a:p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날짜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2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report</a:t>
            </a:r>
            <a:endParaRPr lang="ko-KR" alt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158515" y="2960914"/>
            <a:ext cx="2191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기업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1</a:t>
            </a:r>
          </a:p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기업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2</a:t>
            </a:r>
          </a:p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차감</a:t>
            </a:r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report</a:t>
            </a:r>
            <a:endParaRPr lang="ko-KR" alt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030514" y="5225143"/>
            <a:ext cx="10392229" cy="10925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각 </a:t>
            </a:r>
            <a:r>
              <a:rPr lang="ko-KR" altLang="en-US" dirty="0" err="1" smtClean="0"/>
              <a:t>히스토리</a:t>
            </a:r>
            <a:r>
              <a:rPr lang="ko-KR" altLang="en-US" dirty="0" smtClean="0"/>
              <a:t> 저장 내용을 재현하는 </a:t>
            </a:r>
            <a:r>
              <a:rPr lang="en-US" altLang="ko-KR" dirty="0" smtClean="0"/>
              <a:t>view </a:t>
            </a:r>
            <a:r>
              <a:rPr lang="ko-KR" altLang="en-US" dirty="0" smtClean="0"/>
              <a:t>연결 링크 포함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히스토리</a:t>
            </a:r>
            <a:r>
              <a:rPr lang="ko-KR" altLang="en-US" dirty="0" smtClean="0"/>
              <a:t> 삭제 기능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각 서비스마다 </a:t>
            </a:r>
            <a:r>
              <a:rPr lang="en-US" altLang="ko-KR" dirty="0" smtClean="0"/>
              <a:t>report</a:t>
            </a:r>
            <a:r>
              <a:rPr lang="ko-KR" altLang="en-US" dirty="0" smtClean="0"/>
              <a:t>를 작성하여 목록에 표시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4143227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위쪽 모서리 1">
            <a:extLst>
              <a:ext uri="{FF2B5EF4-FFF2-40B4-BE49-F238E27FC236}">
                <a16:creationId xmlns="" xmlns:a16="http://schemas.microsoft.com/office/drawing/2014/main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4519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주요 </a:t>
            </a:r>
            <a:r>
              <a:rPr lang="ko-KR" altLang="en-US" sz="2000" b="1" spc="600" dirty="0" err="1" smtClean="0">
                <a:solidFill>
                  <a:schemeClr val="accent1">
                    <a:lumMod val="50000"/>
                  </a:schemeClr>
                </a:solidFill>
              </a:rPr>
              <a:t>로직</a:t>
            </a:r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 및 최종구현 모델</a:t>
            </a:r>
            <a:endParaRPr lang="ko-KR" altLang="en-US" sz="2000" b="1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46917226-5A41-A010-242B-90432022EB60}"/>
              </a:ext>
            </a:extLst>
          </p:cNvPr>
          <p:cNvSpPr txBox="1"/>
          <p:nvPr/>
        </p:nvSpPr>
        <p:spPr>
          <a:xfrm>
            <a:off x="420179" y="17507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6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7C2D047E-1061-5FD3-12F9-1D2A82F1D472}"/>
              </a:ext>
            </a:extLst>
          </p:cNvPr>
          <p:cNvSpPr txBox="1"/>
          <p:nvPr/>
        </p:nvSpPr>
        <p:spPr>
          <a:xfrm>
            <a:off x="1197827" y="480433"/>
            <a:ext cx="801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600" dirty="0" smtClean="0">
                <a:solidFill>
                  <a:schemeClr val="accent4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Main Logic and Final Implementation Model</a:t>
            </a:r>
            <a:endParaRPr lang="ko-KR" altLang="en-US" spc="600" dirty="0" smtClean="0">
              <a:solidFill>
                <a:schemeClr val="accent4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7FA6B07-9DE8-417B-9929-FD64FAE65C5D}"/>
              </a:ext>
            </a:extLst>
          </p:cNvPr>
          <p:cNvSpPr txBox="1"/>
          <p:nvPr/>
        </p:nvSpPr>
        <p:spPr>
          <a:xfrm>
            <a:off x="427323" y="1040207"/>
            <a:ext cx="5694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#</a:t>
            </a:r>
            <a:r>
              <a:rPr lang="ko-KR" altLang="en-US" sz="3600" b="1" dirty="0" smtClean="0"/>
              <a:t>플랫폼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/>
              <a:t>자바</a:t>
            </a:r>
            <a:r>
              <a:rPr lang="en-US" altLang="ko-KR" sz="2800" b="1" dirty="0" smtClean="0"/>
              <a:t>) </a:t>
            </a:r>
            <a:r>
              <a:rPr lang="ko-KR" altLang="en-US" sz="3600" b="1" dirty="0" smtClean="0"/>
              <a:t>기능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/>
              <a:t>파일 문제</a:t>
            </a:r>
            <a:r>
              <a:rPr lang="en-US" altLang="ko-KR" sz="2800" b="1" dirty="0" smtClean="0"/>
              <a:t>)</a:t>
            </a:r>
            <a:endParaRPr lang="ko-KR" altLang="en-US" sz="2800" b="1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819397" y="1686296"/>
            <a:ext cx="10794671" cy="482138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26275" y="1769423"/>
            <a:ext cx="4661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ym typeface="Wingdings" pitchFamily="2" charset="2"/>
              </a:rPr>
              <a:t>파이썬에서</a:t>
            </a:r>
            <a:r>
              <a:rPr lang="ko-KR" altLang="en-US" dirty="0" smtClean="0">
                <a:sym typeface="Wingdings" pitchFamily="2" charset="2"/>
              </a:rPr>
              <a:t> 생성한 그림파일의 사용 문제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ko-KR" altLang="en-US" dirty="0" smtClean="0">
                <a:sym typeface="Wingdings" pitchFamily="2" charset="2"/>
              </a:rPr>
              <a:t>그림파일은 </a:t>
            </a:r>
            <a:r>
              <a:rPr lang="en-US" altLang="ko-KR" dirty="0" smtClean="0">
                <a:sym typeface="Wingdings" pitchFamily="2" charset="2"/>
              </a:rPr>
              <a:t>static</a:t>
            </a:r>
            <a:r>
              <a:rPr lang="ko-KR" altLang="en-US" dirty="0" smtClean="0">
                <a:sym typeface="Wingdings" pitchFamily="2" charset="2"/>
              </a:rPr>
              <a:t>에 들어가므로 갱신 안됨</a:t>
            </a:r>
            <a:endParaRPr lang="en-US" altLang="ko-KR" dirty="0" smtClean="0">
              <a:sym typeface="Wingdings" pitchFamily="2" charset="2"/>
            </a:endParaRPr>
          </a:p>
          <a:p>
            <a:pPr>
              <a:buFont typeface="Wingdings"/>
              <a:buChar char="à"/>
            </a:pPr>
            <a:r>
              <a:rPr lang="en-US" altLang="ko-KR" dirty="0" err="1" smtClean="0">
                <a:sym typeface="Wingdings" pitchFamily="2" charset="2"/>
              </a:rPr>
              <a:t>Resourcehandler</a:t>
            </a:r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ko-KR" altLang="en-US" dirty="0" smtClean="0">
                <a:sym typeface="Wingdings" pitchFamily="2" charset="2"/>
              </a:rPr>
              <a:t>사용</a:t>
            </a:r>
            <a:endParaRPr lang="en-US" altLang="ko-KR" dirty="0" smtClean="0">
              <a:sym typeface="Wingdings" pitchFamily="2" charset="2"/>
            </a:endParaRPr>
          </a:p>
          <a:p>
            <a:pPr>
              <a:buFont typeface="Wingdings"/>
              <a:buChar char="à"/>
            </a:pPr>
            <a:r>
              <a:rPr lang="ko-KR" altLang="en-US" dirty="0" smtClean="0">
                <a:sym typeface="Wingdings" pitchFamily="2" charset="2"/>
              </a:rPr>
              <a:t>외부 폴더 </a:t>
            </a:r>
            <a:r>
              <a:rPr lang="ko-KR" altLang="en-US" dirty="0" err="1" smtClean="0">
                <a:sym typeface="Wingdings" pitchFamily="2" charset="2"/>
              </a:rPr>
              <a:t>저장시</a:t>
            </a:r>
            <a:r>
              <a:rPr lang="ko-KR" altLang="en-US" dirty="0" smtClean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resource </a:t>
            </a:r>
            <a:r>
              <a:rPr lang="ko-KR" altLang="en-US" dirty="0" smtClean="0">
                <a:sym typeface="Wingdings" pitchFamily="2" charset="2"/>
              </a:rPr>
              <a:t>갱신</a:t>
            </a:r>
            <a:endParaRPr lang="en-US" altLang="ko-KR" dirty="0" smtClean="0">
              <a:sym typeface="Wingdings" pitchFamily="2" charset="2"/>
            </a:endParaRP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8827" y="4472900"/>
            <a:ext cx="4991781" cy="149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354615" y="1769423"/>
            <a:ext cx="5401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ym typeface="Wingdings" pitchFamily="2" charset="2"/>
              </a:rPr>
              <a:t>파이썬은</a:t>
            </a:r>
            <a:r>
              <a:rPr lang="ko-KR" altLang="en-US" dirty="0" smtClean="0">
                <a:sym typeface="Wingdings" pitchFamily="2" charset="2"/>
              </a:rPr>
              <a:t> 그림을 생성만 하므로 삭제 기능 필요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en-US" altLang="ko-KR" dirty="0" smtClean="0">
                <a:sym typeface="Wingdings" pitchFamily="2" charset="2"/>
              </a:rPr>
              <a:t> Scheduler</a:t>
            </a:r>
            <a:r>
              <a:rPr lang="ko-KR" altLang="en-US" dirty="0" smtClean="0">
                <a:sym typeface="Wingdings" pitchFamily="2" charset="2"/>
              </a:rPr>
              <a:t>로 매주 삭제</a:t>
            </a:r>
            <a:endParaRPr lang="en-US" altLang="ko-KR" dirty="0" smtClean="0">
              <a:sym typeface="Wingdings" pitchFamily="2" charset="2"/>
            </a:endParaRPr>
          </a:p>
        </p:txBody>
      </p:sp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67702" y="3724271"/>
            <a:ext cx="4782356" cy="630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80628" y="4600571"/>
            <a:ext cx="4753430" cy="1366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4143227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내, 벽, 욕실, 바둑판식이(가) 표시된 사진&#10;&#10;자동 생성된 설명">
            <a:extLst>
              <a:ext uri="{FF2B5EF4-FFF2-40B4-BE49-F238E27FC236}">
                <a16:creationId xmlns="" xmlns:a16="http://schemas.microsoft.com/office/drawing/2014/main" id="{FCF8EEB9-6C36-D678-969B-95008B5C24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그래픽 3" descr="가로줄로 채워진 원">
            <a:extLst>
              <a:ext uri="{FF2B5EF4-FFF2-40B4-BE49-F238E27FC236}">
                <a16:creationId xmlns="" xmlns:a16="http://schemas.microsoft.com/office/drawing/2014/main" id="{8D48E086-7ACE-7E17-8A3D-0D67B96B8DE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3315" y="724830"/>
            <a:ext cx="2202381" cy="2202381"/>
          </a:xfrm>
          <a:prstGeom prst="rect">
            <a:avLst/>
          </a:prstGeom>
        </p:spPr>
      </p:pic>
      <p:pic>
        <p:nvPicPr>
          <p:cNvPr id="5" name="그래픽 4" descr="가로줄로 채워진 원">
            <a:extLst>
              <a:ext uri="{FF2B5EF4-FFF2-40B4-BE49-F238E27FC236}">
                <a16:creationId xmlns="" xmlns:a16="http://schemas.microsoft.com/office/drawing/2014/main" id="{1B34D3BC-DC04-6CA2-035E-D48BBB2CC567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42596" y="3969856"/>
            <a:ext cx="2560534" cy="2560534"/>
          </a:xfrm>
          <a:prstGeom prst="rect">
            <a:avLst/>
          </a:prstGeom>
        </p:spPr>
      </p:pic>
      <p:grpSp>
        <p:nvGrpSpPr>
          <p:cNvPr id="2" name="그룹 5">
            <a:extLst>
              <a:ext uri="{FF2B5EF4-FFF2-40B4-BE49-F238E27FC236}">
                <a16:creationId xmlns="" xmlns:a16="http://schemas.microsoft.com/office/drawing/2014/main" id="{D12D8A24-FCC6-A2C8-35F8-5BC534D3372F}"/>
              </a:ext>
            </a:extLst>
          </p:cNvPr>
          <p:cNvGrpSpPr/>
          <p:nvPr/>
        </p:nvGrpSpPr>
        <p:grpSpPr>
          <a:xfrm>
            <a:off x="2699573" y="2188553"/>
            <a:ext cx="1149674" cy="1053574"/>
            <a:chOff x="3803546" y="2667813"/>
            <a:chExt cx="1149674" cy="1053574"/>
          </a:xfrm>
        </p:grpSpPr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E8AF2223-683C-C944-F8CA-68539AE3FA54}"/>
                </a:ext>
              </a:extLst>
            </p:cNvPr>
            <p:cNvSpPr txBox="1"/>
            <p:nvPr/>
          </p:nvSpPr>
          <p:spPr>
            <a:xfrm>
              <a:off x="3803546" y="3136612"/>
              <a:ext cx="11496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 smtClean="0">
                  <a:solidFill>
                    <a:schemeClr val="bg1"/>
                  </a:solidFill>
                </a:rPr>
                <a:t>후기 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AA6C7412-49A8-C898-54B1-A13FDFB7C4C6}"/>
                </a:ext>
              </a:extLst>
            </p:cNvPr>
            <p:cNvSpPr txBox="1"/>
            <p:nvPr/>
          </p:nvSpPr>
          <p:spPr>
            <a:xfrm>
              <a:off x="3803546" y="2667813"/>
              <a:ext cx="8730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</a:rPr>
                <a:t>Part </a:t>
              </a:r>
              <a:r>
                <a:rPr lang="en-US" altLang="ko-KR" sz="2000" dirty="0" smtClean="0">
                  <a:solidFill>
                    <a:schemeClr val="bg1"/>
                  </a:solidFill>
                </a:rPr>
                <a:t>7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9818884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위쪽 모서리 1">
            <a:extLst>
              <a:ext uri="{FF2B5EF4-FFF2-40B4-BE49-F238E27FC236}">
                <a16:creationId xmlns="" xmlns:a16="http://schemas.microsoft.com/office/drawing/2014/main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851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후기</a:t>
            </a:r>
            <a:endParaRPr lang="ko-KR" altLang="en-US" sz="2000" b="1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46917226-5A41-A010-242B-90432022EB60}"/>
              </a:ext>
            </a:extLst>
          </p:cNvPr>
          <p:cNvSpPr txBox="1"/>
          <p:nvPr/>
        </p:nvSpPr>
        <p:spPr>
          <a:xfrm>
            <a:off x="420179" y="17507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7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7C2D047E-1061-5FD3-12F9-1D2A82F1D472}"/>
              </a:ext>
            </a:extLst>
          </p:cNvPr>
          <p:cNvSpPr txBox="1"/>
          <p:nvPr/>
        </p:nvSpPr>
        <p:spPr>
          <a:xfrm>
            <a:off x="1197827" y="480433"/>
            <a:ext cx="2779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600" dirty="0" smtClean="0">
                <a:solidFill>
                  <a:schemeClr val="accent4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Project Review</a:t>
            </a:r>
            <a:endParaRPr lang="ko-KR" altLang="en-US" spc="600" dirty="0" smtClean="0">
              <a:solidFill>
                <a:schemeClr val="accent4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E4B7D72F-2488-40F3-CB0C-80305622BE6A}"/>
              </a:ext>
            </a:extLst>
          </p:cNvPr>
          <p:cNvSpPr/>
          <p:nvPr/>
        </p:nvSpPr>
        <p:spPr>
          <a:xfrm>
            <a:off x="1911462" y="910309"/>
            <a:ext cx="3493756" cy="27006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EF5A1839-13C0-815A-EE01-16E951C9396A}"/>
              </a:ext>
            </a:extLst>
          </p:cNvPr>
          <p:cNvSpPr/>
          <p:nvPr/>
        </p:nvSpPr>
        <p:spPr>
          <a:xfrm>
            <a:off x="6749190" y="910309"/>
            <a:ext cx="3493756" cy="27006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9C560A3-2EEB-7FBA-827F-3E624B5685CC}"/>
              </a:ext>
            </a:extLst>
          </p:cNvPr>
          <p:cNvSpPr txBox="1"/>
          <p:nvPr/>
        </p:nvSpPr>
        <p:spPr>
          <a:xfrm>
            <a:off x="2780440" y="3659915"/>
            <a:ext cx="1502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팀 장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홍창훈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9AFD2AB-5619-4F5B-BE44-7081AE0D2708}"/>
              </a:ext>
            </a:extLst>
          </p:cNvPr>
          <p:cNvSpPr txBox="1"/>
          <p:nvPr/>
        </p:nvSpPr>
        <p:spPr>
          <a:xfrm>
            <a:off x="7618168" y="3659915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팀 원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심광섭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7C047BD7-1962-836B-5696-93E43234D27C}"/>
              </a:ext>
            </a:extLst>
          </p:cNvPr>
          <p:cNvCxnSpPr>
            <a:cxnSpLocks/>
          </p:cNvCxnSpPr>
          <p:nvPr/>
        </p:nvCxnSpPr>
        <p:spPr>
          <a:xfrm>
            <a:off x="2614493" y="4049695"/>
            <a:ext cx="182614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724BA38A-C117-43A7-DE50-AE80B218C030}"/>
              </a:ext>
            </a:extLst>
          </p:cNvPr>
          <p:cNvCxnSpPr>
            <a:cxnSpLocks/>
          </p:cNvCxnSpPr>
          <p:nvPr/>
        </p:nvCxnSpPr>
        <p:spPr>
          <a:xfrm>
            <a:off x="7452221" y="4049695"/>
            <a:ext cx="182614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9C560A3-2EEB-7FBA-827F-3E624B5685CC}"/>
              </a:ext>
            </a:extLst>
          </p:cNvPr>
          <p:cNvSpPr txBox="1"/>
          <p:nvPr/>
        </p:nvSpPr>
        <p:spPr>
          <a:xfrm>
            <a:off x="906620" y="4133724"/>
            <a:ext cx="47971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Microservice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나름대로 구현해보자는 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목표를 달성하는 것이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차 목표였으나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</a:p>
          <a:p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개선을 거듭하여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나쁘지 않은 속도가 나오는 서비스를 구현하게 되어 기쁘다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통신과 </a:t>
            </a:r>
            <a:r>
              <a:rPr lang="ko-KR" alt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멀티쓰레드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파이썬에대해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목표로 했던 것보다 </a:t>
            </a:r>
            <a:r>
              <a:rPr lang="ko-KR" alt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깊이있게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이해할 수 있는 기회가 되었다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MVC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잘 만들어준 팀원에게 감사한다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9AFD2AB-5619-4F5B-BE44-7081AE0D2708}"/>
              </a:ext>
            </a:extLst>
          </p:cNvPr>
          <p:cNvSpPr txBox="1"/>
          <p:nvPr/>
        </p:nvSpPr>
        <p:spPr>
          <a:xfrm>
            <a:off x="6252694" y="4145447"/>
            <a:ext cx="464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DB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및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JAVA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구현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14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60597" y="1299085"/>
            <a:ext cx="162877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44002" y="1189609"/>
            <a:ext cx="1857375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4143227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내, 벽, 욕실, 바둑판식이(가) 표시된 사진&#10;&#10;자동 생성된 설명">
            <a:extLst>
              <a:ext uri="{FF2B5EF4-FFF2-40B4-BE49-F238E27FC236}">
                <a16:creationId xmlns="" xmlns:a16="http://schemas.microsoft.com/office/drawing/2014/main" id="{FCF8EEB9-6C36-D678-969B-95008B5C24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그래픽 3" descr="가로줄로 채워진 원">
            <a:extLst>
              <a:ext uri="{FF2B5EF4-FFF2-40B4-BE49-F238E27FC236}">
                <a16:creationId xmlns="" xmlns:a16="http://schemas.microsoft.com/office/drawing/2014/main" id="{8D48E086-7ACE-7E17-8A3D-0D67B96B8DE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3315" y="724830"/>
            <a:ext cx="2202381" cy="2202381"/>
          </a:xfrm>
          <a:prstGeom prst="rect">
            <a:avLst/>
          </a:prstGeom>
        </p:spPr>
      </p:pic>
      <p:pic>
        <p:nvPicPr>
          <p:cNvPr id="5" name="그래픽 4" descr="가로줄로 채워진 원">
            <a:extLst>
              <a:ext uri="{FF2B5EF4-FFF2-40B4-BE49-F238E27FC236}">
                <a16:creationId xmlns="" xmlns:a16="http://schemas.microsoft.com/office/drawing/2014/main" id="{1B34D3BC-DC04-6CA2-035E-D48BBB2CC567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42596" y="3969856"/>
            <a:ext cx="2560534" cy="2560534"/>
          </a:xfrm>
          <a:prstGeom prst="rect">
            <a:avLst/>
          </a:prstGeom>
        </p:spPr>
      </p:pic>
      <p:grpSp>
        <p:nvGrpSpPr>
          <p:cNvPr id="2" name="그룹 5">
            <a:extLst>
              <a:ext uri="{FF2B5EF4-FFF2-40B4-BE49-F238E27FC236}">
                <a16:creationId xmlns="" xmlns:a16="http://schemas.microsoft.com/office/drawing/2014/main" id="{D12D8A24-FCC6-A2C8-35F8-5BC534D3372F}"/>
              </a:ext>
            </a:extLst>
          </p:cNvPr>
          <p:cNvGrpSpPr/>
          <p:nvPr/>
        </p:nvGrpSpPr>
        <p:grpSpPr>
          <a:xfrm>
            <a:off x="2699573" y="2188553"/>
            <a:ext cx="2935419" cy="1053574"/>
            <a:chOff x="3803546" y="2667813"/>
            <a:chExt cx="2935419" cy="1053574"/>
          </a:xfrm>
        </p:grpSpPr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E8AF2223-683C-C944-F8CA-68539AE3FA54}"/>
                </a:ext>
              </a:extLst>
            </p:cNvPr>
            <p:cNvSpPr txBox="1"/>
            <p:nvPr/>
          </p:nvSpPr>
          <p:spPr>
            <a:xfrm>
              <a:off x="3803546" y="3136612"/>
              <a:ext cx="29354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 smtClean="0">
                  <a:solidFill>
                    <a:schemeClr val="bg1"/>
                  </a:solidFill>
                </a:rPr>
                <a:t>개선</a:t>
              </a:r>
              <a:r>
                <a:rPr lang="en-US" altLang="ko-KR" sz="3200" b="1" dirty="0" smtClean="0">
                  <a:solidFill>
                    <a:schemeClr val="bg1"/>
                  </a:solidFill>
                </a:rPr>
                <a:t> </a:t>
              </a:r>
              <a:r>
                <a:rPr lang="ko-KR" altLang="en-US" sz="3200" b="1" dirty="0" smtClean="0">
                  <a:solidFill>
                    <a:schemeClr val="bg1"/>
                  </a:solidFill>
                </a:rPr>
                <a:t>및 보완점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AA6C7412-49A8-C898-54B1-A13FDFB7C4C6}"/>
                </a:ext>
              </a:extLst>
            </p:cNvPr>
            <p:cNvSpPr txBox="1"/>
            <p:nvPr/>
          </p:nvSpPr>
          <p:spPr>
            <a:xfrm>
              <a:off x="3803546" y="2667813"/>
              <a:ext cx="8730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</a:rPr>
                <a:t>Part </a:t>
              </a:r>
              <a:r>
                <a:rPr lang="en-US" altLang="ko-KR" sz="2000" dirty="0" smtClean="0">
                  <a:solidFill>
                    <a:schemeClr val="bg1"/>
                  </a:solidFill>
                </a:rPr>
                <a:t>8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9818884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위쪽 모서리 1">
            <a:extLst>
              <a:ext uri="{FF2B5EF4-FFF2-40B4-BE49-F238E27FC236}">
                <a16:creationId xmlns="" xmlns:a16="http://schemas.microsoft.com/office/drawing/2014/main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2518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개선 및 보완점</a:t>
            </a:r>
            <a:endParaRPr lang="ko-KR" altLang="en-US" sz="2000" b="1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46917226-5A41-A010-242B-90432022EB60}"/>
              </a:ext>
            </a:extLst>
          </p:cNvPr>
          <p:cNvSpPr txBox="1"/>
          <p:nvPr/>
        </p:nvSpPr>
        <p:spPr>
          <a:xfrm>
            <a:off x="420179" y="17507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8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7C2D047E-1061-5FD3-12F9-1D2A82F1D472}"/>
              </a:ext>
            </a:extLst>
          </p:cNvPr>
          <p:cNvSpPr txBox="1"/>
          <p:nvPr/>
        </p:nvSpPr>
        <p:spPr>
          <a:xfrm>
            <a:off x="1197827" y="480433"/>
            <a:ext cx="5981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600" dirty="0" smtClean="0">
                <a:solidFill>
                  <a:schemeClr val="accent4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Improvements and Enhancements</a:t>
            </a:r>
            <a:endParaRPr lang="ko-KR" altLang="en-US" spc="600" dirty="0" smtClean="0">
              <a:solidFill>
                <a:schemeClr val="accent4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295AD6FB-A782-E6E4-7423-F18499326335}"/>
              </a:ext>
            </a:extLst>
          </p:cNvPr>
          <p:cNvSpPr>
            <a:spLocks/>
          </p:cNvSpPr>
          <p:nvPr/>
        </p:nvSpPr>
        <p:spPr>
          <a:xfrm flipH="1">
            <a:off x="6222677" y="1434920"/>
            <a:ext cx="5400000" cy="42177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015EFAD2-49F6-1456-F845-4818BCECFACA}"/>
              </a:ext>
            </a:extLst>
          </p:cNvPr>
          <p:cNvSpPr>
            <a:spLocks/>
          </p:cNvSpPr>
          <p:nvPr/>
        </p:nvSpPr>
        <p:spPr>
          <a:xfrm flipH="1">
            <a:off x="819407" y="1434920"/>
            <a:ext cx="5400000" cy="42177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002976" y="1562286"/>
            <a:ext cx="2627086" cy="40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JAVA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692576" y="1562286"/>
            <a:ext cx="2627086" cy="40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PYTHON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09403" y="2125683"/>
            <a:ext cx="5023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보완점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48302" y="2125683"/>
            <a:ext cx="50232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유사도 및 </a:t>
            </a:r>
            <a:r>
              <a:rPr lang="en-US" altLang="ko-KR" dirty="0" smtClean="0">
                <a:solidFill>
                  <a:schemeClr val="bg1"/>
                </a:solidFill>
              </a:rPr>
              <a:t>AI </a:t>
            </a:r>
            <a:r>
              <a:rPr lang="ko-KR" altLang="en-US" dirty="0" smtClean="0">
                <a:solidFill>
                  <a:schemeClr val="bg1"/>
                </a:solidFill>
              </a:rPr>
              <a:t>분석의 대상을 종가로 한정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buFont typeface="Wingdings"/>
              <a:buChar char="à"/>
            </a:pP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거래량 등의 추가 분석 기능도 구현하고 싶음</a:t>
            </a:r>
            <a:endParaRPr lang="en-US" altLang="ko-KR" dirty="0" smtClean="0">
              <a:solidFill>
                <a:schemeClr val="bg1"/>
              </a:solidFill>
              <a:sym typeface="Wingdings" pitchFamily="2" charset="2"/>
            </a:endParaRPr>
          </a:p>
          <a:p>
            <a:endParaRPr lang="en-US" altLang="ko-KR" dirty="0" smtClean="0">
              <a:solidFill>
                <a:schemeClr val="bg1"/>
              </a:solidFill>
              <a:sym typeface="Wingdings" pitchFamily="2" charset="2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AI </a:t>
            </a: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분석 미진</a:t>
            </a:r>
            <a:endParaRPr lang="en-US" altLang="ko-KR" dirty="0" smtClean="0">
              <a:solidFill>
                <a:schemeClr val="bg1"/>
              </a:solidFill>
              <a:sym typeface="Wingdings" pitchFamily="2" charset="2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AI </a:t>
            </a: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분석 알고리즘에 대한 추가 공부 및 구현</a:t>
            </a:r>
            <a:endParaRPr lang="en-US" altLang="ko-KR" dirty="0" smtClean="0">
              <a:solidFill>
                <a:schemeClr val="bg1"/>
              </a:solidFill>
              <a:sym typeface="Wingdings" pitchFamily="2" charset="2"/>
            </a:endParaRPr>
          </a:p>
          <a:p>
            <a:endParaRPr lang="en-US" altLang="ko-KR" dirty="0" smtClean="0">
              <a:solidFill>
                <a:schemeClr val="bg1"/>
              </a:solidFill>
              <a:sym typeface="Wingdings" pitchFamily="2" charset="2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통계 및 </a:t>
            </a:r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visualization </a:t>
            </a: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미흡</a:t>
            </a:r>
            <a:endParaRPr lang="en-US" altLang="ko-KR" dirty="0" smtClean="0">
              <a:solidFill>
                <a:schemeClr val="bg1"/>
              </a:solidFill>
              <a:sym typeface="Wingdings" pitchFamily="2" charset="2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</a:t>
            </a: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통계 및 시각화에 대한 추가 공부 및 구현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24968" y="5593278"/>
            <a:ext cx="10807438" cy="10925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부족기능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여러 기업에 대해 동시에 </a:t>
            </a:r>
            <a:r>
              <a:rPr lang="ko-KR" altLang="en-US" dirty="0" err="1" smtClean="0"/>
              <a:t>분기분석하는</a:t>
            </a:r>
            <a:r>
              <a:rPr lang="ko-KR" altLang="en-US" dirty="0" smtClean="0"/>
              <a:t> 기능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유저를 기업으로 묶어서 </a:t>
            </a:r>
            <a:r>
              <a:rPr lang="ko-KR" altLang="en-US" dirty="0" err="1" smtClean="0"/>
              <a:t>히스토리를</a:t>
            </a:r>
            <a:r>
              <a:rPr lang="ko-KR" altLang="en-US" dirty="0" smtClean="0"/>
              <a:t> 교환</a:t>
            </a:r>
            <a:r>
              <a:rPr lang="en-US" altLang="ko-KR" dirty="0" smtClean="0"/>
              <a:t>/</a:t>
            </a:r>
            <a:r>
              <a:rPr lang="ko-KR" altLang="en-US" dirty="0" smtClean="0"/>
              <a:t>관리하는 기능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4143227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식물, 자기이(가) 표시된 사진&#10;&#10;자동 생성된 설명">
            <a:extLst>
              <a:ext uri="{FF2B5EF4-FFF2-40B4-BE49-F238E27FC236}">
                <a16:creationId xmlns="" xmlns:a16="http://schemas.microsoft.com/office/drawing/2014/main" id="{0C74A7D2-0815-B3F5-99D0-8D3B78C8369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-21266" y="0"/>
            <a:ext cx="12192000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564E68E6-BBC6-E6ED-F214-C6F91429E80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C1A852E-05D3-371A-5037-9449ADE93A11}"/>
              </a:ext>
            </a:extLst>
          </p:cNvPr>
          <p:cNvSpPr txBox="1"/>
          <p:nvPr/>
        </p:nvSpPr>
        <p:spPr>
          <a:xfrm>
            <a:off x="837319" y="3136612"/>
            <a:ext cx="1955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solidFill>
                  <a:schemeClr val="bg1"/>
                </a:solidFill>
              </a:rPr>
              <a:t>감사합니다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771644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오래된, 비, 일이(가) 표시된 사진&#10;&#10;자동 생성된 설명">
            <a:extLst>
              <a:ext uri="{FF2B5EF4-FFF2-40B4-BE49-F238E27FC236}">
                <a16:creationId xmlns="" xmlns:a16="http://schemas.microsoft.com/office/drawing/2014/main" id="{7DF18279-550F-9EA1-3EF9-11CCBF6C386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8C6702EF-D857-B446-2E6B-F2DDC245C93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래픽 7" descr="가로줄로 채워진 원">
            <a:extLst>
              <a:ext uri="{FF2B5EF4-FFF2-40B4-BE49-F238E27FC236}">
                <a16:creationId xmlns="" xmlns:a16="http://schemas.microsoft.com/office/drawing/2014/main" id="{11F67D44-0D5A-3620-F513-E16E548EEB2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3315" y="1438508"/>
            <a:ext cx="2202381" cy="2202381"/>
          </a:xfrm>
          <a:prstGeom prst="rect">
            <a:avLst/>
          </a:prstGeom>
        </p:spPr>
      </p:pic>
      <p:pic>
        <p:nvPicPr>
          <p:cNvPr id="9" name="그래픽 8" descr="가로줄로 채워진 원">
            <a:extLst>
              <a:ext uri="{FF2B5EF4-FFF2-40B4-BE49-F238E27FC236}">
                <a16:creationId xmlns="" xmlns:a16="http://schemas.microsoft.com/office/drawing/2014/main" id="{038AA26E-3124-F044-ECE6-F984F6313ED4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42596" y="3371915"/>
            <a:ext cx="2560534" cy="256053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1B8A28AF-E8AA-5BA7-2BEB-AE10C01D07AD}"/>
              </a:ext>
            </a:extLst>
          </p:cNvPr>
          <p:cNvGrpSpPr/>
          <p:nvPr/>
        </p:nvGrpSpPr>
        <p:grpSpPr>
          <a:xfrm>
            <a:off x="2699573" y="2902231"/>
            <a:ext cx="1149674" cy="1053574"/>
            <a:chOff x="3803546" y="2667813"/>
            <a:chExt cx="1149674" cy="1053574"/>
          </a:xfrm>
        </p:grpSpPr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6B310FAF-D79A-1E66-98CB-451B8ED76947}"/>
                </a:ext>
              </a:extLst>
            </p:cNvPr>
            <p:cNvSpPr txBox="1"/>
            <p:nvPr/>
          </p:nvSpPr>
          <p:spPr>
            <a:xfrm>
              <a:off x="3803546" y="3136612"/>
              <a:ext cx="11496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 smtClean="0">
                  <a:solidFill>
                    <a:schemeClr val="bg1"/>
                  </a:solidFill>
                </a:rPr>
                <a:t>일 정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9C48BB07-DBE7-2268-641A-96249AFE07C2}"/>
                </a:ext>
              </a:extLst>
            </p:cNvPr>
            <p:cNvSpPr txBox="1"/>
            <p:nvPr/>
          </p:nvSpPr>
          <p:spPr>
            <a:xfrm>
              <a:off x="3803546" y="2667813"/>
              <a:ext cx="8691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</a:rPr>
                <a:t>Part 2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8882277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69481CCB-4C71-B5BC-F741-382F029684DE}"/>
              </a:ext>
            </a:extLst>
          </p:cNvPr>
          <p:cNvCxnSpPr>
            <a:cxnSpLocks/>
          </p:cNvCxnSpPr>
          <p:nvPr/>
        </p:nvCxnSpPr>
        <p:spPr>
          <a:xfrm>
            <a:off x="-72575" y="3643719"/>
            <a:ext cx="12204378" cy="0"/>
          </a:xfrm>
          <a:prstGeom prst="line">
            <a:avLst/>
          </a:prstGeom>
          <a:ln w="38100" cmpd="sng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F13D2F59-9EBE-6535-BCE9-EAB2FBA1CEC7}"/>
              </a:ext>
            </a:extLst>
          </p:cNvPr>
          <p:cNvSpPr/>
          <p:nvPr/>
        </p:nvSpPr>
        <p:spPr>
          <a:xfrm>
            <a:off x="752001" y="3432649"/>
            <a:ext cx="468001" cy="46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7D33D74E-96FF-55B9-8103-ECD41905B459}"/>
              </a:ext>
            </a:extLst>
          </p:cNvPr>
          <p:cNvSpPr txBox="1"/>
          <p:nvPr/>
        </p:nvSpPr>
        <p:spPr>
          <a:xfrm>
            <a:off x="440154" y="4063399"/>
            <a:ext cx="1066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03/27</a:t>
            </a:r>
          </a:p>
          <a:p>
            <a:pPr algn="ctr"/>
            <a:r>
              <a:rPr lang="en-US" altLang="ko-KR" b="1" dirty="0" smtClean="0"/>
              <a:t>~ 04/02</a:t>
            </a:r>
            <a:endParaRPr lang="ko-KR" altLang="en-US" b="1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1A220C73-F301-03E7-8B86-AB2FAEC32F3A}"/>
              </a:ext>
            </a:extLst>
          </p:cNvPr>
          <p:cNvSpPr/>
          <p:nvPr/>
        </p:nvSpPr>
        <p:spPr>
          <a:xfrm>
            <a:off x="435302" y="1565993"/>
            <a:ext cx="1260000" cy="12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주제선정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및 기획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xmlns="" id="{83A62E69-C0B6-DC47-2528-5974215C17E8}"/>
              </a:ext>
            </a:extLst>
          </p:cNvPr>
          <p:cNvSpPr/>
          <p:nvPr/>
        </p:nvSpPr>
        <p:spPr>
          <a:xfrm>
            <a:off x="2884041" y="3432649"/>
            <a:ext cx="468001" cy="46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E60E74B3-D354-A519-014D-1783B7CFFCCC}"/>
              </a:ext>
            </a:extLst>
          </p:cNvPr>
          <p:cNvSpPr txBox="1"/>
          <p:nvPr/>
        </p:nvSpPr>
        <p:spPr>
          <a:xfrm>
            <a:off x="2695911" y="410149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04/03</a:t>
            </a:r>
            <a:endParaRPr lang="ko-KR" altLang="en-US" b="1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42F96EB5-2D07-3CDB-D831-4126409C91F5}"/>
              </a:ext>
            </a:extLst>
          </p:cNvPr>
          <p:cNvSpPr/>
          <p:nvPr/>
        </p:nvSpPr>
        <p:spPr>
          <a:xfrm>
            <a:off x="2503842" y="1565993"/>
            <a:ext cx="1260000" cy="1260000"/>
          </a:xfrm>
          <a:prstGeom prst="rect">
            <a:avLst/>
          </a:prstGeom>
          <a:solidFill>
            <a:srgbClr val="95B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기획 발표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xmlns="" id="{82012342-1179-2E7C-DFDF-8DD77B9241C8}"/>
              </a:ext>
            </a:extLst>
          </p:cNvPr>
          <p:cNvSpPr/>
          <p:nvPr/>
        </p:nvSpPr>
        <p:spPr>
          <a:xfrm>
            <a:off x="4939881" y="3432649"/>
            <a:ext cx="468001" cy="46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A0E522AA-D44A-A541-BAC4-2737E4E1428C}"/>
              </a:ext>
            </a:extLst>
          </p:cNvPr>
          <p:cNvSpPr txBox="1"/>
          <p:nvPr/>
        </p:nvSpPr>
        <p:spPr>
          <a:xfrm>
            <a:off x="4649692" y="4063399"/>
            <a:ext cx="1066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04/04</a:t>
            </a:r>
          </a:p>
          <a:p>
            <a:pPr algn="ctr"/>
            <a:r>
              <a:rPr lang="en-US" altLang="ko-KR" b="1" dirty="0" smtClean="0"/>
              <a:t>~ 04/23</a:t>
            </a:r>
            <a:endParaRPr lang="ko-KR" altLang="en-US" b="1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C6D0CFCE-9E28-ADAC-0FAA-4FDC87CCD5E8}"/>
              </a:ext>
            </a:extLst>
          </p:cNvPr>
          <p:cNvSpPr/>
          <p:nvPr/>
        </p:nvSpPr>
        <p:spPr>
          <a:xfrm>
            <a:off x="4559682" y="1553293"/>
            <a:ext cx="1260000" cy="1260000"/>
          </a:xfrm>
          <a:prstGeom prst="rect">
            <a:avLst/>
          </a:prstGeom>
          <a:solidFill>
            <a:srgbClr val="D3A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Backend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Frontend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구현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xmlns="" id="{1E9E4F9B-5692-6935-D1E6-D3A11F2BEF25}"/>
              </a:ext>
            </a:extLst>
          </p:cNvPr>
          <p:cNvSpPr/>
          <p:nvPr/>
        </p:nvSpPr>
        <p:spPr>
          <a:xfrm>
            <a:off x="6932221" y="3432649"/>
            <a:ext cx="468001" cy="46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BEAF8427-8928-FAFA-AF8E-F8531BEA77BB}"/>
              </a:ext>
            </a:extLst>
          </p:cNvPr>
          <p:cNvSpPr txBox="1"/>
          <p:nvPr/>
        </p:nvSpPr>
        <p:spPr>
          <a:xfrm>
            <a:off x="6669052" y="4063399"/>
            <a:ext cx="1066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04/24</a:t>
            </a:r>
          </a:p>
          <a:p>
            <a:pPr algn="ctr"/>
            <a:r>
              <a:rPr lang="en-US" altLang="ko-KR" b="1" dirty="0" smtClean="0"/>
              <a:t>~ 05/01</a:t>
            </a:r>
            <a:endParaRPr lang="ko-KR" altLang="en-US" b="1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DF80CBC5-2E4B-8212-4AAC-5505D129C04A}"/>
              </a:ext>
            </a:extLst>
          </p:cNvPr>
          <p:cNvSpPr/>
          <p:nvPr/>
        </p:nvSpPr>
        <p:spPr>
          <a:xfrm>
            <a:off x="6552022" y="1565993"/>
            <a:ext cx="1260000" cy="126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기능 추가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xmlns="" id="{324F5CE5-E2F8-4515-F56D-C9EC797D8877}"/>
              </a:ext>
            </a:extLst>
          </p:cNvPr>
          <p:cNvSpPr/>
          <p:nvPr/>
        </p:nvSpPr>
        <p:spPr>
          <a:xfrm>
            <a:off x="10854961" y="3432649"/>
            <a:ext cx="468001" cy="46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32C891D9-998D-356A-8869-2CED47102FA8}"/>
              </a:ext>
            </a:extLst>
          </p:cNvPr>
          <p:cNvSpPr txBox="1"/>
          <p:nvPr/>
        </p:nvSpPr>
        <p:spPr>
          <a:xfrm>
            <a:off x="10719210" y="406339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05/09</a:t>
            </a:r>
            <a:endParaRPr lang="ko-KR" altLang="en-US" b="1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81820378-0745-CCEA-57A8-BB9A1F0F92A6}"/>
              </a:ext>
            </a:extLst>
          </p:cNvPr>
          <p:cNvSpPr/>
          <p:nvPr/>
        </p:nvSpPr>
        <p:spPr>
          <a:xfrm>
            <a:off x="8582462" y="1540593"/>
            <a:ext cx="1260000" cy="1260000"/>
          </a:xfrm>
          <a:prstGeom prst="rect">
            <a:avLst/>
          </a:prstGeom>
          <a:solidFill>
            <a:srgbClr val="E576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테스트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81820378-0745-CCEA-57A8-BB9A1F0F92A6}"/>
              </a:ext>
            </a:extLst>
          </p:cNvPr>
          <p:cNvSpPr/>
          <p:nvPr/>
        </p:nvSpPr>
        <p:spPr>
          <a:xfrm>
            <a:off x="10449362" y="1553293"/>
            <a:ext cx="1260000" cy="1260000"/>
          </a:xfrm>
          <a:prstGeom prst="rect">
            <a:avLst/>
          </a:prstGeom>
          <a:solidFill>
            <a:srgbClr val="DDF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최종 발표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1E9E4F9B-5692-6935-D1E6-D3A11F2BEF25}"/>
              </a:ext>
            </a:extLst>
          </p:cNvPr>
          <p:cNvSpPr/>
          <p:nvPr/>
        </p:nvSpPr>
        <p:spPr>
          <a:xfrm>
            <a:off x="9015021" y="3432649"/>
            <a:ext cx="468001" cy="46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BEAF8427-8928-FAFA-AF8E-F8531BEA77BB}"/>
              </a:ext>
            </a:extLst>
          </p:cNvPr>
          <p:cNvSpPr txBox="1"/>
          <p:nvPr/>
        </p:nvSpPr>
        <p:spPr>
          <a:xfrm>
            <a:off x="8763727" y="4063399"/>
            <a:ext cx="1066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05/02</a:t>
            </a:r>
          </a:p>
          <a:p>
            <a:pPr algn="ctr"/>
            <a:r>
              <a:rPr lang="en-US" altLang="ko-KR" b="1" dirty="0" smtClean="0"/>
              <a:t>~ 05/08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3401320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내, 벽, 욕실, 바둑판식이(가) 표시된 사진&#10;&#10;자동 생성된 설명">
            <a:extLst>
              <a:ext uri="{FF2B5EF4-FFF2-40B4-BE49-F238E27FC236}">
                <a16:creationId xmlns="" xmlns:a16="http://schemas.microsoft.com/office/drawing/2014/main" id="{FCF8EEB9-6C36-D678-969B-95008B5C24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그래픽 3" descr="가로줄로 채워진 원">
            <a:extLst>
              <a:ext uri="{FF2B5EF4-FFF2-40B4-BE49-F238E27FC236}">
                <a16:creationId xmlns="" xmlns:a16="http://schemas.microsoft.com/office/drawing/2014/main" id="{8D48E086-7ACE-7E17-8A3D-0D67B96B8DE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3315" y="724830"/>
            <a:ext cx="2202381" cy="2202381"/>
          </a:xfrm>
          <a:prstGeom prst="rect">
            <a:avLst/>
          </a:prstGeom>
        </p:spPr>
      </p:pic>
      <p:pic>
        <p:nvPicPr>
          <p:cNvPr id="5" name="그래픽 4" descr="가로줄로 채워진 원">
            <a:extLst>
              <a:ext uri="{FF2B5EF4-FFF2-40B4-BE49-F238E27FC236}">
                <a16:creationId xmlns="" xmlns:a16="http://schemas.microsoft.com/office/drawing/2014/main" id="{1B34D3BC-DC04-6CA2-035E-D48BBB2CC567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42596" y="3969856"/>
            <a:ext cx="2560534" cy="2560534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D12D8A24-FCC6-A2C8-35F8-5BC534D3372F}"/>
              </a:ext>
            </a:extLst>
          </p:cNvPr>
          <p:cNvGrpSpPr/>
          <p:nvPr/>
        </p:nvGrpSpPr>
        <p:grpSpPr>
          <a:xfrm>
            <a:off x="2699573" y="2188553"/>
            <a:ext cx="2258952" cy="1053574"/>
            <a:chOff x="3803546" y="2667813"/>
            <a:chExt cx="2258952" cy="1053574"/>
          </a:xfrm>
        </p:grpSpPr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E8AF2223-683C-C944-F8CA-68539AE3FA54}"/>
                </a:ext>
              </a:extLst>
            </p:cNvPr>
            <p:cNvSpPr txBox="1"/>
            <p:nvPr/>
          </p:nvSpPr>
          <p:spPr>
            <a:xfrm>
              <a:off x="3803546" y="3136612"/>
              <a:ext cx="225895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 err="1" smtClean="0">
                  <a:solidFill>
                    <a:schemeClr val="bg1"/>
                  </a:solidFill>
                </a:rPr>
                <a:t>컨</a:t>
              </a:r>
              <a:r>
                <a:rPr lang="ko-KR" altLang="en-US" sz="3200" b="1" dirty="0" smtClean="0">
                  <a:solidFill>
                    <a:schemeClr val="bg1"/>
                  </a:solidFill>
                </a:rPr>
                <a:t> </a:t>
              </a:r>
              <a:r>
                <a:rPr lang="ko-KR" altLang="en-US" sz="3200" b="1" dirty="0" err="1" smtClean="0">
                  <a:solidFill>
                    <a:schemeClr val="bg1"/>
                  </a:solidFill>
                </a:rPr>
                <a:t>셉</a:t>
              </a:r>
              <a:r>
                <a:rPr lang="ko-KR" altLang="en-US" sz="3200" b="1" dirty="0" smtClean="0">
                  <a:solidFill>
                    <a:schemeClr val="bg1"/>
                  </a:solidFill>
                </a:rPr>
                <a:t> 선 정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AA6C7412-49A8-C898-54B1-A13FDFB7C4C6}"/>
                </a:ext>
              </a:extLst>
            </p:cNvPr>
            <p:cNvSpPr txBox="1"/>
            <p:nvPr/>
          </p:nvSpPr>
          <p:spPr>
            <a:xfrm>
              <a:off x="3803546" y="2667813"/>
              <a:ext cx="8691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</a:rPr>
                <a:t>Part 3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9818884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위쪽 모서리 1">
            <a:extLst>
              <a:ext uri="{FF2B5EF4-FFF2-40B4-BE49-F238E27FC236}">
                <a16:creationId xmlns="" xmlns:a16="http://schemas.microsoft.com/office/drawing/2014/main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1018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 err="1" smtClean="0">
                <a:solidFill>
                  <a:schemeClr val="accent1">
                    <a:lumMod val="50000"/>
                  </a:schemeClr>
                </a:solidFill>
              </a:rPr>
              <a:t>컨</a:t>
            </a:r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sz="2000" b="1" spc="600" dirty="0" err="1" smtClean="0">
                <a:solidFill>
                  <a:schemeClr val="accent1">
                    <a:lumMod val="50000"/>
                  </a:schemeClr>
                </a:solidFill>
              </a:rPr>
              <a:t>셉</a:t>
            </a:r>
            <a:endParaRPr lang="ko-KR" altLang="en-US" sz="2000" b="1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6917226-5A41-A010-242B-90432022EB60}"/>
              </a:ext>
            </a:extLst>
          </p:cNvPr>
          <p:cNvSpPr txBox="1"/>
          <p:nvPr/>
        </p:nvSpPr>
        <p:spPr>
          <a:xfrm>
            <a:off x="420179" y="175075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Part 3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295AD6FB-A782-E6E4-7423-F18499326335}"/>
              </a:ext>
            </a:extLst>
          </p:cNvPr>
          <p:cNvSpPr>
            <a:spLocks/>
          </p:cNvSpPr>
          <p:nvPr/>
        </p:nvSpPr>
        <p:spPr>
          <a:xfrm>
            <a:off x="1056909" y="1434920"/>
            <a:ext cx="5040000" cy="5054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015EFAD2-49F6-1456-F845-4818BCECFACA}"/>
              </a:ext>
            </a:extLst>
          </p:cNvPr>
          <p:cNvSpPr>
            <a:spLocks/>
          </p:cNvSpPr>
          <p:nvPr/>
        </p:nvSpPr>
        <p:spPr>
          <a:xfrm>
            <a:off x="6095090" y="1434920"/>
            <a:ext cx="5040000" cy="505477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A9C9077D-97A6-B01B-B219-E16F36E04EBD}"/>
              </a:ext>
            </a:extLst>
          </p:cNvPr>
          <p:cNvSpPr/>
          <p:nvPr/>
        </p:nvSpPr>
        <p:spPr>
          <a:xfrm>
            <a:off x="5431652" y="3052082"/>
            <a:ext cx="482600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69F65B8-0BAE-0173-9E77-BF2D3E01CB3A}"/>
              </a:ext>
            </a:extLst>
          </p:cNvPr>
          <p:cNvSpPr txBox="1"/>
          <p:nvPr/>
        </p:nvSpPr>
        <p:spPr>
          <a:xfrm>
            <a:off x="5476875" y="3062549"/>
            <a:ext cx="37382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3">
                    <a:lumMod val="50000"/>
                  </a:schemeClr>
                </a:solidFill>
              </a:rPr>
              <a:t>P</a:t>
            </a:r>
            <a:endParaRPr lang="ko-KR" alt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9081222F-4B11-34AA-1E3B-317B083894F7}"/>
              </a:ext>
            </a:extLst>
          </p:cNvPr>
          <p:cNvSpPr/>
          <p:nvPr/>
        </p:nvSpPr>
        <p:spPr>
          <a:xfrm>
            <a:off x="6267709" y="3052081"/>
            <a:ext cx="482600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7AFCD6D-52FA-283B-155D-F82BC4610498}"/>
              </a:ext>
            </a:extLst>
          </p:cNvPr>
          <p:cNvSpPr txBox="1">
            <a:spLocks/>
          </p:cNvSpPr>
          <p:nvPr/>
        </p:nvSpPr>
        <p:spPr>
          <a:xfrm>
            <a:off x="6259611" y="3079822"/>
            <a:ext cx="42672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 smtClean="0">
                <a:solidFill>
                  <a:schemeClr val="accent3">
                    <a:lumMod val="50000"/>
                  </a:schemeClr>
                </a:solidFill>
              </a:rPr>
              <a:t> J</a:t>
            </a:r>
            <a:endParaRPr lang="ko-KR" alt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869E127B-D2D9-ECB7-79EC-027C31C6AB04}"/>
              </a:ext>
            </a:extLst>
          </p:cNvPr>
          <p:cNvSpPr txBox="1"/>
          <p:nvPr/>
        </p:nvSpPr>
        <p:spPr>
          <a:xfrm>
            <a:off x="7886310" y="1727225"/>
            <a:ext cx="2954664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lnSpc>
                <a:spcPct val="150000"/>
              </a:lnSpc>
            </a:pP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7C2D047E-1061-5FD3-12F9-1D2A82F1D472}"/>
              </a:ext>
            </a:extLst>
          </p:cNvPr>
          <p:cNvSpPr txBox="1"/>
          <p:nvPr/>
        </p:nvSpPr>
        <p:spPr>
          <a:xfrm>
            <a:off x="1159727" y="518533"/>
            <a:ext cx="1553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600" dirty="0" smtClean="0">
                <a:solidFill>
                  <a:schemeClr val="accent4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concept</a:t>
            </a:r>
            <a:endParaRPr lang="ko-KR" altLang="en-US" spc="600" dirty="0" smtClean="0">
              <a:solidFill>
                <a:schemeClr val="accent4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36B48812-6320-5617-7B1E-780BA099D7CB}"/>
              </a:ext>
            </a:extLst>
          </p:cNvPr>
          <p:cNvSpPr txBox="1"/>
          <p:nvPr/>
        </p:nvSpPr>
        <p:spPr>
          <a:xfrm>
            <a:off x="1969760" y="2463824"/>
            <a:ext cx="308947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주가 전파 개념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주식 정보 수집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주식 정보 가공 및 분석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분석 결과 시각화</a:t>
            </a:r>
            <a:endParaRPr lang="en-US" altLang="ko-KR" spc="-150" dirty="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제 공</a:t>
            </a:r>
            <a:endParaRPr lang="en-US" altLang="ko-KR" spc="-15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36B48812-6320-5617-7B1E-780BA099D7CB}"/>
              </a:ext>
            </a:extLst>
          </p:cNvPr>
          <p:cNvSpPr txBox="1"/>
          <p:nvPr/>
        </p:nvSpPr>
        <p:spPr>
          <a:xfrm>
            <a:off x="7379960" y="2438424"/>
            <a:ext cx="3770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 smtClean="0">
                <a:solidFill>
                  <a:schemeClr val="bg1"/>
                </a:solidFill>
                <a:latin typeface="+mn-ea"/>
              </a:rPr>
              <a:t>ID</a:t>
            </a: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별 서비스 차별화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 smtClean="0">
                <a:solidFill>
                  <a:schemeClr val="bg1"/>
                </a:solidFill>
                <a:latin typeface="+mn-ea"/>
              </a:rPr>
              <a:t>ID</a:t>
            </a: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별 제공 서비스 관리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36B48812-6320-5617-7B1E-780BA099D7CB}"/>
              </a:ext>
            </a:extLst>
          </p:cNvPr>
          <p:cNvSpPr txBox="1"/>
          <p:nvPr/>
        </p:nvSpPr>
        <p:spPr>
          <a:xfrm>
            <a:off x="7138660" y="1536724"/>
            <a:ext cx="3089470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spc="-150" dirty="0" smtClean="0">
                <a:solidFill>
                  <a:schemeClr val="bg1"/>
                </a:solidFill>
                <a:latin typeface="+mn-ea"/>
              </a:rPr>
              <a:t>서비스 제공 측면</a:t>
            </a:r>
            <a:endParaRPr lang="en-US" altLang="ko-KR" sz="2800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36B48812-6320-5617-7B1E-780BA099D7CB}"/>
              </a:ext>
            </a:extLst>
          </p:cNvPr>
          <p:cNvSpPr txBox="1"/>
          <p:nvPr/>
        </p:nvSpPr>
        <p:spPr>
          <a:xfrm>
            <a:off x="1677660" y="1562124"/>
            <a:ext cx="39738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spc="-150" dirty="0" smtClean="0">
                <a:solidFill>
                  <a:schemeClr val="bg1"/>
                </a:solidFill>
                <a:latin typeface="+mn-ea"/>
              </a:rPr>
              <a:t>정보 분석 서비스 개요</a:t>
            </a:r>
            <a:endParaRPr lang="en-US" altLang="ko-KR" sz="2800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3989904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5B745BF1-E258-4F57-8959-96BA37268667}"/>
              </a:ext>
            </a:extLst>
          </p:cNvPr>
          <p:cNvSpPr/>
          <p:nvPr/>
        </p:nvSpPr>
        <p:spPr>
          <a:xfrm>
            <a:off x="441158" y="2590800"/>
            <a:ext cx="5502442" cy="37137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EF2063EC-5C64-4CDD-80D8-A28E4D41C7AD}"/>
              </a:ext>
            </a:extLst>
          </p:cNvPr>
          <p:cNvSpPr/>
          <p:nvPr/>
        </p:nvSpPr>
        <p:spPr>
          <a:xfrm>
            <a:off x="6337300" y="2565400"/>
            <a:ext cx="5502442" cy="231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7FA6B07-9DE8-417B-9929-FD64FAE65C5D}"/>
              </a:ext>
            </a:extLst>
          </p:cNvPr>
          <p:cNvSpPr txBox="1"/>
          <p:nvPr/>
        </p:nvSpPr>
        <p:spPr>
          <a:xfrm>
            <a:off x="427323" y="1253957"/>
            <a:ext cx="3740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정보 분석 서비스</a:t>
            </a:r>
            <a:endParaRPr lang="ko-KR" altLang="en-US" sz="3600" b="1" dirty="0"/>
          </a:p>
        </p:txBody>
      </p:sp>
      <p:sp>
        <p:nvSpPr>
          <p:cNvPr id="11" name="사각형: 둥근 위쪽 모서리 1">
            <a:extLst>
              <a:ext uri="{FF2B5EF4-FFF2-40B4-BE49-F238E27FC236}">
                <a16:creationId xmlns="" xmlns:a16="http://schemas.microsoft.com/office/drawing/2014/main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1018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 err="1" smtClean="0">
                <a:solidFill>
                  <a:schemeClr val="accent1">
                    <a:lumMod val="50000"/>
                  </a:schemeClr>
                </a:solidFill>
              </a:rPr>
              <a:t>컨</a:t>
            </a:r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sz="2000" b="1" spc="600" dirty="0" err="1" smtClean="0">
                <a:solidFill>
                  <a:schemeClr val="accent1">
                    <a:lumMod val="50000"/>
                  </a:schemeClr>
                </a:solidFill>
              </a:rPr>
              <a:t>셉</a:t>
            </a:r>
            <a:endParaRPr lang="ko-KR" altLang="en-US" sz="2000" b="1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7C2D047E-1061-5FD3-12F9-1D2A82F1D472}"/>
              </a:ext>
            </a:extLst>
          </p:cNvPr>
          <p:cNvSpPr txBox="1"/>
          <p:nvPr/>
        </p:nvSpPr>
        <p:spPr>
          <a:xfrm>
            <a:off x="1159727" y="518533"/>
            <a:ext cx="1553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600" dirty="0" smtClean="0">
                <a:solidFill>
                  <a:schemeClr val="accent4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concept</a:t>
            </a:r>
            <a:endParaRPr lang="ko-KR" altLang="en-US" spc="600" dirty="0" smtClean="0">
              <a:solidFill>
                <a:schemeClr val="accent4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46917226-5A41-A010-242B-90432022EB60}"/>
              </a:ext>
            </a:extLst>
          </p:cNvPr>
          <p:cNvSpPr txBox="1"/>
          <p:nvPr/>
        </p:nvSpPr>
        <p:spPr>
          <a:xfrm>
            <a:off x="433804" y="17507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3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7FA6B07-9DE8-417B-9929-FD64FAE65C5D}"/>
              </a:ext>
            </a:extLst>
          </p:cNvPr>
          <p:cNvSpPr txBox="1"/>
          <p:nvPr/>
        </p:nvSpPr>
        <p:spPr>
          <a:xfrm>
            <a:off x="440023" y="2028657"/>
            <a:ext cx="2238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바탕"/>
                <a:ea typeface="바탕"/>
              </a:rPr>
              <a:t>● </a:t>
            </a:r>
            <a:r>
              <a:rPr lang="ko-KR" altLang="en-US" sz="2000" dirty="0" smtClean="0"/>
              <a:t>주가 전파 개념</a:t>
            </a:r>
            <a:endParaRPr lang="ko-KR" alt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7FA6B07-9DE8-417B-9929-FD64FAE65C5D}"/>
              </a:ext>
            </a:extLst>
          </p:cNvPr>
          <p:cNvSpPr txBox="1"/>
          <p:nvPr/>
        </p:nvSpPr>
        <p:spPr>
          <a:xfrm>
            <a:off x="6256623" y="2028657"/>
            <a:ext cx="2494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바탕"/>
                <a:ea typeface="바탕"/>
              </a:rPr>
              <a:t>● </a:t>
            </a:r>
            <a:r>
              <a:rPr lang="ko-KR" altLang="en-US" sz="2000" dirty="0" smtClean="0"/>
              <a:t>정보 분석 서비스</a:t>
            </a:r>
            <a:endParaRPr lang="ko-KR" altLang="en-US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36B48812-6320-5617-7B1E-780BA099D7CB}"/>
              </a:ext>
            </a:extLst>
          </p:cNvPr>
          <p:cNvSpPr txBox="1"/>
          <p:nvPr/>
        </p:nvSpPr>
        <p:spPr>
          <a:xfrm>
            <a:off x="801360" y="2692424"/>
            <a:ext cx="44691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모기업  </a:t>
            </a:r>
            <a:r>
              <a:rPr lang="en-US" altLang="ko-KR" spc="-150" dirty="0" smtClean="0">
                <a:solidFill>
                  <a:schemeClr val="bg1"/>
                </a:solidFill>
                <a:latin typeface="+mn-ea"/>
                <a:ea typeface="바탕"/>
              </a:rPr>
              <a:t>⇒ </a:t>
            </a:r>
            <a:r>
              <a:rPr lang="ko-KR" altLang="en-US" b="1" spc="-150" dirty="0" smtClean="0">
                <a:solidFill>
                  <a:srgbClr val="FF0000"/>
                </a:solidFill>
                <a:latin typeface="+mn-ea"/>
                <a:ea typeface="바탕"/>
              </a:rPr>
              <a:t>자회사</a:t>
            </a:r>
            <a:endParaRPr lang="en-US" altLang="ko-KR" b="1" spc="-150" dirty="0">
              <a:solidFill>
                <a:srgbClr val="FF0000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전방산업  </a:t>
            </a:r>
            <a:r>
              <a:rPr lang="en-US" altLang="ko-KR" spc="-150" dirty="0" smtClean="0">
                <a:solidFill>
                  <a:schemeClr val="bg1"/>
                </a:solidFill>
                <a:latin typeface="+mn-ea"/>
                <a:ea typeface="바탕"/>
              </a:rPr>
              <a:t>⇒ </a:t>
            </a:r>
            <a:r>
              <a:rPr lang="ko-KR" altLang="en-US" b="1" spc="-150" dirty="0" smtClean="0">
                <a:solidFill>
                  <a:srgbClr val="FF0000"/>
                </a:solidFill>
                <a:latin typeface="+mn-ea"/>
                <a:ea typeface="바탕"/>
              </a:rPr>
              <a:t>후방산업</a:t>
            </a:r>
            <a:endParaRPr lang="en-US" altLang="ko-KR" b="1" spc="-150" dirty="0" smtClean="0">
              <a:solidFill>
                <a:srgbClr val="FF0000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중소기업  </a:t>
            </a:r>
            <a:r>
              <a:rPr lang="en-US" altLang="ko-KR" spc="-150" dirty="0" smtClean="0">
                <a:solidFill>
                  <a:schemeClr val="bg1"/>
                </a:solidFill>
                <a:latin typeface="+mn-ea"/>
                <a:ea typeface="바탕"/>
              </a:rPr>
              <a:t>⇒ </a:t>
            </a:r>
            <a:r>
              <a:rPr lang="ko-KR" altLang="en-US" b="1" spc="-150" dirty="0" smtClean="0">
                <a:solidFill>
                  <a:srgbClr val="FF0000"/>
                </a:solidFill>
                <a:latin typeface="+mn-ea"/>
                <a:ea typeface="바탕"/>
              </a:rPr>
              <a:t>대기업</a:t>
            </a:r>
            <a:endParaRPr lang="en-US" altLang="ko-KR" b="1" spc="-150" dirty="0" smtClean="0">
              <a:solidFill>
                <a:srgbClr val="FF0000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</a:pPr>
            <a:r>
              <a:rPr lang="en-US" altLang="ko-KR" spc="-150" dirty="0" smtClean="0">
                <a:latin typeface="+mn-ea"/>
              </a:rPr>
              <a:t>	</a:t>
            </a: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등의 주식 가격의 시계 열 분석</a:t>
            </a:r>
            <a:endParaRPr lang="en-US" altLang="ko-KR" spc="-150" dirty="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</a:pPr>
            <a:r>
              <a:rPr lang="en-US" altLang="ko-KR" spc="-150" dirty="0" smtClean="0">
                <a:solidFill>
                  <a:schemeClr val="bg1"/>
                </a:solidFill>
                <a:latin typeface="+mn-ea"/>
              </a:rPr>
              <a:t>	(</a:t>
            </a: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전 파 현 황</a:t>
            </a:r>
            <a:r>
              <a:rPr lang="en-US" altLang="ko-KR" spc="-150" dirty="0" smtClean="0">
                <a:solidFill>
                  <a:schemeClr val="bg1"/>
                </a:solidFill>
                <a:latin typeface="+mn-ea"/>
              </a:rPr>
              <a:t>)</a:t>
            </a:r>
          </a:p>
          <a:p>
            <a:pPr marL="285750" indent="-285750">
              <a:lnSpc>
                <a:spcPct val="150000"/>
              </a:lnSpc>
            </a:pPr>
            <a:endParaRPr lang="en-US" altLang="ko-KR" spc="-15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36B48812-6320-5617-7B1E-780BA099D7CB}"/>
              </a:ext>
            </a:extLst>
          </p:cNvPr>
          <p:cNvSpPr txBox="1"/>
          <p:nvPr/>
        </p:nvSpPr>
        <p:spPr>
          <a:xfrm>
            <a:off x="6529060" y="2654324"/>
            <a:ext cx="44691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한국 주요 기업 </a:t>
            </a:r>
            <a:r>
              <a:rPr lang="en-US" altLang="ko-KR" spc="-150" dirty="0" smtClean="0">
                <a:solidFill>
                  <a:schemeClr val="bg1"/>
                </a:solidFill>
                <a:latin typeface="+mn-ea"/>
              </a:rPr>
              <a:t>(KRX)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한국 주요 기업 </a:t>
            </a:r>
            <a:r>
              <a:rPr lang="en-US" altLang="ko-KR" spc="-150" dirty="0" smtClean="0">
                <a:solidFill>
                  <a:schemeClr val="bg1"/>
                </a:solidFill>
                <a:latin typeface="+mn-ea"/>
              </a:rPr>
              <a:t>(S &amp;  P 500)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bg1"/>
                </a:solidFill>
                <a:latin typeface="+mn-ea"/>
                <a:ea typeface="바탕"/>
              </a:rPr>
              <a:t>분야별 인덱스 </a:t>
            </a:r>
            <a:r>
              <a:rPr lang="en-US" altLang="ko-KR" spc="-150" dirty="0" smtClean="0">
                <a:solidFill>
                  <a:schemeClr val="bg1"/>
                </a:solidFill>
                <a:latin typeface="+mn-ea"/>
                <a:ea typeface="바탕"/>
              </a:rPr>
              <a:t>(</a:t>
            </a:r>
            <a:r>
              <a:rPr lang="ko-KR" altLang="en-US" spc="-150" dirty="0" smtClean="0">
                <a:solidFill>
                  <a:schemeClr val="bg1"/>
                </a:solidFill>
                <a:latin typeface="+mn-ea"/>
                <a:ea typeface="바탕"/>
              </a:rPr>
              <a:t>한국</a:t>
            </a:r>
            <a:r>
              <a:rPr lang="en-US" altLang="ko-KR" spc="-150" dirty="0" smtClean="0">
                <a:solidFill>
                  <a:schemeClr val="bg1"/>
                </a:solidFill>
                <a:latin typeface="+mn-ea"/>
                <a:ea typeface="바탕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pc="-150" dirty="0" smtClean="0">
              <a:latin typeface="+mn-ea"/>
              <a:ea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5010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30227_B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43C49"/>
      </a:accent1>
      <a:accent2>
        <a:srgbClr val="0273A9"/>
      </a:accent2>
      <a:accent3>
        <a:srgbClr val="5AB2D7"/>
      </a:accent3>
      <a:accent4>
        <a:srgbClr val="F0E8DE"/>
      </a:accent4>
      <a:accent5>
        <a:srgbClr val="919693"/>
      </a:accent5>
      <a:accent6>
        <a:srgbClr val="6C7A84"/>
      </a:accent6>
      <a:hlink>
        <a:srgbClr val="262626"/>
      </a:hlink>
      <a:folHlink>
        <a:srgbClr val="262626"/>
      </a:folHlink>
    </a:clrScheme>
    <a:fontScheme name="Pretendard Black_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2080</TotalTime>
  <Words>1875</Words>
  <Application>Microsoft Office PowerPoint</Application>
  <PresentationFormat>사용자 지정</PresentationFormat>
  <Paragraphs>582</Paragraphs>
  <Slides>46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4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admin</cp:lastModifiedBy>
  <cp:revision>193</cp:revision>
  <dcterms:created xsi:type="dcterms:W3CDTF">2023-02-13T04:30:31Z</dcterms:created>
  <dcterms:modified xsi:type="dcterms:W3CDTF">2024-05-02T06:06:11Z</dcterms:modified>
</cp:coreProperties>
</file>