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9" r:id="rId2"/>
    <p:sldId id="272" r:id="rId3"/>
    <p:sldId id="273" r:id="rId4"/>
    <p:sldId id="277" r:id="rId5"/>
    <p:sldId id="276" r:id="rId6"/>
    <p:sldId id="264" r:id="rId7"/>
    <p:sldId id="268" r:id="rId8"/>
    <p:sldId id="279" r:id="rId9"/>
    <p:sldId id="28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1447"/>
  </p:normalViewPr>
  <p:slideViewPr>
    <p:cSldViewPr snapToGrid="0" snapToObjects="1">
      <p:cViewPr varScale="1">
        <p:scale>
          <a:sx n="45" d="100"/>
          <a:sy n="45" d="100"/>
        </p:scale>
        <p:origin x="53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0A10B-A943-7246-B655-FE79A0B11F56}" type="datetimeFigureOut">
              <a:rPr kumimoji="1" lang="ko-KR" altLang="en-US" smtClean="0"/>
              <a:t>2020-10-15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6E4A1-B523-AB45-A313-24F6032D4E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5426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줄로 입력 받는다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6E4A1-B523-AB45-A313-24F6032D4E78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6623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줄로 입력 받는다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6E4A1-B523-AB45-A313-24F6032D4E7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2778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줄로 입력 받는다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6E4A1-B523-AB45-A313-24F6032D4E7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218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BAD9D-CD68-254F-986E-8F148786D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BB5A2B-B21C-784F-BAD1-3826BD72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6A344-B9B0-6944-A880-E1302AF5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2020-10-15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C392C-00CB-4E49-9DE1-30A03C3E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3F9AB-9432-E24D-B36C-96644162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462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8734-BCAF-E84C-B191-045D54CF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87264F-8A3D-0C41-9822-C2462B99E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56F1A-D94B-C548-987C-BF2C8ABB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2020-10-15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B119CD-2D3B-9D46-AFD5-6DC00C0C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420F-7724-A74C-B5DA-812C714F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49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2FA736-D774-B344-A805-41A38CA2C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2C7878-32ED-4F4F-8CEB-B0EE0C93A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E0E61-30E9-4F43-AAC2-B1E62858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2020-10-15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37A1E-A10B-1C48-8585-B5922C57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4C6C0-07F2-E845-B23D-AA2D8DDC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625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09E82-4D82-7C4F-92E4-C982E654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A5B26-DC2D-4542-ABFD-AB5EF383E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E13CE-FB93-B64E-9CE7-EAA0F1CB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2020-10-15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03EB2-6DF4-7347-8B7F-64BDAA60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847B8-4AE4-9F47-B4C8-8C66E41E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21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3838D-F12B-E941-8EE5-D22BC10E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AA90A-3420-7449-A048-B223625D8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87721-67BD-9842-B2A8-5EBD99CB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2020-10-15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FE604-B744-3248-BAC3-7A7CC5BF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50B52-4DA1-AD4A-B59D-21B0F95D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471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808F7-4989-834A-81DC-E9BC3198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8CC37-08AD-924B-8C81-101383FB3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EF2A85-49FA-8049-83F1-E0BFE5368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6CD40-7335-6B4B-B5D1-74190F1A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2020-10-15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60F5E-7EE7-2742-86D0-05BF61C2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3004E7-AD05-5B4A-BD8F-BB4BD082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138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F2F4C-8986-5F4B-902C-28CA2C44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8B0C31-838F-AA45-9472-9B161C48E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E97BF2-DC8D-3342-BE79-1C1F72AF6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25920F-F0E1-8441-B95D-5F0A829B7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4C515A-7C3E-4B41-B7A8-71583CC24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ED63B7-8E13-3F4D-8C2E-2BEFD4C9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2020-10-15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22F638-EAA9-664B-B14A-109F21F1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0DD250-B7AC-6148-A618-C81D7C93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218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2CA7C-079A-344E-8869-4CCF6B1A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B3845F-DC41-8848-9A5B-BF0C7E01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2020-10-15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207E49-1903-024C-B244-3E8245C0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8A99A0-FFDD-E143-9C17-A1EB669F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160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0EC064-93CD-FD4B-98CB-51265844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2020-10-15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3DD15-6BF8-6A4F-B1FF-5ACE0454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F0B110-61A2-8948-A534-A3198D36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903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840C7-8213-4143-BFE4-4007A92C3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4CC9D-9C00-6541-B964-255373737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49516E-650E-2041-BEBE-745C3157F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73BAD1-B540-0A47-A522-F771A9D6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2020-10-15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799123-16FF-264E-9493-2B5E00AB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749F1-62FE-CE48-B78D-E107C772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928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4C18A-F283-2840-96B3-D9ECDC07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1378DA-F1EA-5A49-A7CF-E832EBDB8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3A2F35-0F00-BD48-BA78-72FD0D6E6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6DFBE-7B2E-B746-91EC-017FF3C2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F5D8-DAB4-114E-895C-2D61E0056605}" type="datetimeFigureOut">
              <a:rPr kumimoji="1" lang="ko-KR" altLang="en-US" smtClean="0"/>
              <a:t>2020-10-15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B38C86-3186-784A-B870-01AC3FCB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0F00F9-4931-474B-B6B4-833FEA0C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897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386839-2770-7041-B5E7-367B2F9A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877B8-7393-0344-9A26-47C055907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2D4FF-2738-394A-9789-E8D9DA11B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4F5D8-DAB4-114E-895C-2D61E0056605}" type="datetimeFigureOut">
              <a:rPr kumimoji="1" lang="ko-KR" altLang="en-US" smtClean="0"/>
              <a:t>2020-10-15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AEC3A-6440-B14F-BF85-9BE0D2B28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A4BD-6455-FC44-A5C3-BB9DBE883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ECA4C-ECE3-9B48-A012-B9B0782539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70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iff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4751" y="2005595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심화프로그래밍</a:t>
            </a:r>
            <a:r>
              <a:rPr spc="-660" dirty="0"/>
              <a:t> </a:t>
            </a:r>
            <a:r>
              <a:rPr spc="-5" dirty="0">
                <a:latin typeface="Calibri"/>
                <a:cs typeface="Calibri"/>
              </a:rPr>
              <a:t>02</a:t>
            </a:r>
          </a:p>
        </p:txBody>
      </p:sp>
      <p:sp>
        <p:nvSpPr>
          <p:cNvPr id="4" name="object 4"/>
          <p:cNvSpPr/>
          <p:nvPr/>
        </p:nvSpPr>
        <p:spPr>
          <a:xfrm>
            <a:off x="1405890" y="817880"/>
            <a:ext cx="9457691" cy="161290"/>
          </a:xfrm>
          <a:custGeom>
            <a:avLst/>
            <a:gdLst/>
            <a:ahLst/>
            <a:cxnLst/>
            <a:rect l="l" t="t" r="r" b="b"/>
            <a:pathLst>
              <a:path w="8591550" h="161290">
                <a:moveTo>
                  <a:pt x="0" y="161289"/>
                </a:moveTo>
                <a:lnTo>
                  <a:pt x="8591550" y="161289"/>
                </a:lnTo>
                <a:lnTo>
                  <a:pt x="8591550" y="0"/>
                </a:lnTo>
                <a:lnTo>
                  <a:pt x="0" y="0"/>
                </a:lnTo>
                <a:lnTo>
                  <a:pt x="0" y="161289"/>
                </a:lnTo>
                <a:close/>
              </a:path>
            </a:pathLst>
          </a:custGeom>
          <a:solidFill>
            <a:srgbClr val="FFA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0828" y="5878829"/>
            <a:ext cx="9457691" cy="161290"/>
          </a:xfrm>
          <a:custGeom>
            <a:avLst/>
            <a:gdLst/>
            <a:ahLst/>
            <a:cxnLst/>
            <a:rect l="l" t="t" r="r" b="b"/>
            <a:pathLst>
              <a:path w="8591550" h="161289">
                <a:moveTo>
                  <a:pt x="0" y="161290"/>
                </a:moveTo>
                <a:lnTo>
                  <a:pt x="8591550" y="161290"/>
                </a:lnTo>
                <a:lnTo>
                  <a:pt x="8591550" y="0"/>
                </a:lnTo>
                <a:lnTo>
                  <a:pt x="0" y="0"/>
                </a:lnTo>
                <a:lnTo>
                  <a:pt x="0" y="161290"/>
                </a:lnTo>
                <a:close/>
              </a:path>
            </a:pathLst>
          </a:custGeom>
          <a:solidFill>
            <a:srgbClr val="FFA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60265" y="2999812"/>
            <a:ext cx="2872105" cy="1457450"/>
          </a:xfrm>
          <a:prstGeom prst="rect">
            <a:avLst/>
          </a:prstGeom>
        </p:spPr>
        <p:txBody>
          <a:bodyPr vert="horz" wrap="square" lIns="0" tIns="262255" rIns="0" bIns="0" rtlCol="0">
            <a:spAutoFit/>
          </a:bodyPr>
          <a:lstStyle/>
          <a:p>
            <a:pPr algn="ctr">
              <a:spcBef>
                <a:spcPts val="2065"/>
              </a:spcBef>
            </a:pPr>
            <a:r>
              <a:rPr sz="3000" spc="-5" dirty="0" err="1">
                <a:latin typeface="맑은 고딕"/>
                <a:cs typeface="맑은 고딕"/>
              </a:rPr>
              <a:t>김가영</a:t>
            </a:r>
            <a:r>
              <a:rPr lang="ko-KR" altLang="en-US" sz="3000" spc="-5" dirty="0">
                <a:latin typeface="맑은 고딕"/>
                <a:cs typeface="맑은 고딕"/>
              </a:rPr>
              <a:t> 교수님</a:t>
            </a:r>
            <a:endParaRPr lang="en-US" altLang="ko-KR" sz="3000" spc="-5" dirty="0">
              <a:latin typeface="맑은 고딕"/>
              <a:cs typeface="맑은 고딕"/>
            </a:endParaRPr>
          </a:p>
          <a:p>
            <a:pPr algn="ctr">
              <a:spcBef>
                <a:spcPts val="2065"/>
              </a:spcBef>
            </a:pPr>
            <a:r>
              <a:rPr lang="en-US" sz="3000" spc="-5" dirty="0">
                <a:latin typeface="맑은 고딕"/>
                <a:cs typeface="맑은 고딕"/>
              </a:rPr>
              <a:t>Week 6</a:t>
            </a:r>
            <a:r>
              <a:rPr sz="3000" spc="-405" dirty="0">
                <a:latin typeface="맑은 고딕"/>
                <a:cs typeface="맑은 고딕"/>
              </a:rPr>
              <a:t> </a:t>
            </a:r>
            <a:endParaRPr lang="en-US" sz="3000" spc="-5" dirty="0">
              <a:latin typeface="맑은 고딕"/>
              <a:cs typeface="맑은 고딕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B563719-223A-7D42-B8F9-01E43CF15134}"/>
              </a:ext>
            </a:extLst>
          </p:cNvPr>
          <p:cNvSpPr/>
          <p:nvPr/>
        </p:nvSpPr>
        <p:spPr>
          <a:xfrm>
            <a:off x="10504171" y="6125209"/>
            <a:ext cx="1419859" cy="450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119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23D8C43-16EB-8049-932B-83DBD8E13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228" y="1421525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강좌 정보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제출 방식 </a:t>
            </a:r>
            <a:endParaRPr lang="en-US" altLang="ko-KR" sz="2000" dirty="0"/>
          </a:p>
          <a:p>
            <a:endParaRPr lang="ko-KR" altLang="en-US" sz="2000" dirty="0"/>
          </a:p>
          <a:p>
            <a:r>
              <a:rPr lang="ko-KR" altLang="en-US" sz="2000" dirty="0"/>
              <a:t>보고서 양식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실습문제</a:t>
            </a:r>
            <a:endParaRPr lang="en-US" altLang="ko-KR" sz="20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AF4A6BA-5AB2-6041-8096-C2DEA4FF39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860" y="130811"/>
            <a:ext cx="3461764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목차</a:t>
            </a:r>
            <a:br>
              <a:rPr lang="en-US" altLang="ko-KR" dirty="0"/>
            </a:br>
            <a:br>
              <a:rPr lang="ko-KR" altLang="en-US" sz="3600" dirty="0">
                <a:effectLst/>
              </a:rPr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DC1BD4F4-519D-AD4F-98CA-7165015DF284}"/>
              </a:ext>
            </a:extLst>
          </p:cNvPr>
          <p:cNvSpPr/>
          <p:nvPr/>
        </p:nvSpPr>
        <p:spPr>
          <a:xfrm>
            <a:off x="1239715" y="901147"/>
            <a:ext cx="10274355" cy="175472"/>
          </a:xfrm>
          <a:custGeom>
            <a:avLst/>
            <a:gdLst/>
            <a:ahLst/>
            <a:cxnLst/>
            <a:rect l="l" t="t" r="r" b="b"/>
            <a:pathLst>
              <a:path w="7819390" h="162559">
                <a:moveTo>
                  <a:pt x="0" y="162560"/>
                </a:moveTo>
                <a:lnTo>
                  <a:pt x="7819390" y="162560"/>
                </a:lnTo>
                <a:lnTo>
                  <a:pt x="78193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D93451A-6326-7C4D-8F2B-1421A0ED9F5F}"/>
              </a:ext>
            </a:extLst>
          </p:cNvPr>
          <p:cNvSpPr/>
          <p:nvPr/>
        </p:nvSpPr>
        <p:spPr>
          <a:xfrm>
            <a:off x="276859" y="892983"/>
            <a:ext cx="962856" cy="175472"/>
          </a:xfrm>
          <a:custGeom>
            <a:avLst/>
            <a:gdLst/>
            <a:ahLst/>
            <a:cxnLst/>
            <a:rect l="l" t="t" r="r" b="b"/>
            <a:pathLst>
              <a:path w="732790" h="162559">
                <a:moveTo>
                  <a:pt x="0" y="162560"/>
                </a:moveTo>
                <a:lnTo>
                  <a:pt x="732790" y="162560"/>
                </a:lnTo>
                <a:lnTo>
                  <a:pt x="7327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FA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BA41F4A-EFD3-2C41-ADF8-32931D2043E6}"/>
              </a:ext>
            </a:extLst>
          </p:cNvPr>
          <p:cNvSpPr/>
          <p:nvPr/>
        </p:nvSpPr>
        <p:spPr>
          <a:xfrm>
            <a:off x="10504171" y="6125209"/>
            <a:ext cx="1419859" cy="450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842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CEA8B23-C6EF-D44D-9274-BD95933C3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67" y="1166018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9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실습 조교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en-US" sz="1500" dirty="0"/>
              <a:t>이름 </a:t>
            </a:r>
            <a:r>
              <a:rPr lang="en-US" altLang="ko-KR" sz="1500" dirty="0"/>
              <a:t>:</a:t>
            </a:r>
            <a:r>
              <a:rPr lang="ko-KR" altLang="en-US" sz="1500" dirty="0"/>
              <a:t> 김규리</a:t>
            </a:r>
            <a:endParaRPr lang="en-US" altLang="ko-KR" sz="1500" dirty="0"/>
          </a:p>
          <a:p>
            <a:pPr lvl="1">
              <a:lnSpc>
                <a:spcPct val="150000"/>
              </a:lnSpc>
            </a:pPr>
            <a:r>
              <a:rPr lang="ko-KR" altLang="en-US" sz="1500" dirty="0"/>
              <a:t>점수 문의 </a:t>
            </a:r>
            <a:r>
              <a:rPr lang="en-US" altLang="ko-KR" sz="1500" dirty="0"/>
              <a:t>/</a:t>
            </a:r>
            <a:r>
              <a:rPr lang="ko-KR" altLang="en-US" sz="1500" dirty="0"/>
              <a:t> 실습 문제 질문 </a:t>
            </a:r>
            <a:r>
              <a:rPr lang="en-US" altLang="ko-KR" sz="1500" dirty="0"/>
              <a:t>:</a:t>
            </a:r>
            <a:r>
              <a:rPr lang="ko-KR" altLang="en-US" sz="1500" dirty="0"/>
              <a:t> 실습 시간 </a:t>
            </a:r>
            <a:r>
              <a:rPr lang="en-US" altLang="ko-KR" sz="1500" dirty="0"/>
              <a:t>(</a:t>
            </a:r>
            <a:r>
              <a:rPr lang="ko-KR" altLang="en-US" sz="1500" dirty="0"/>
              <a:t>금 </a:t>
            </a:r>
            <a:r>
              <a:rPr lang="en-US" altLang="ko-KR" sz="1500" dirty="0"/>
              <a:t>10</a:t>
            </a:r>
            <a:r>
              <a:rPr lang="ko-KR" altLang="en-US" sz="1500" dirty="0"/>
              <a:t>시</a:t>
            </a:r>
            <a:r>
              <a:rPr lang="en-US" altLang="ko-KR" sz="1500" dirty="0"/>
              <a:t>~12</a:t>
            </a:r>
            <a:r>
              <a:rPr lang="ko-KR" altLang="en-US" sz="1500" dirty="0"/>
              <a:t>시</a:t>
            </a:r>
            <a:r>
              <a:rPr lang="en-US" altLang="ko-KR" sz="15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500" dirty="0"/>
              <a:t>제출 기간에 제출 후 연장 제출 기간에 수정 시 메일 보내시기 바랍니다</a:t>
            </a:r>
            <a:r>
              <a:rPr lang="en-US" altLang="ko-KR" sz="1500" dirty="0"/>
              <a:t>.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500" dirty="0">
                <a:sym typeface="Wingdings" pitchFamily="2" charset="2"/>
              </a:rPr>
              <a:t></a:t>
            </a:r>
            <a:r>
              <a:rPr lang="ko-KR" altLang="en-US" sz="1500" dirty="0">
                <a:sym typeface="Wingdings" pitchFamily="2" charset="2"/>
              </a:rPr>
              <a:t> 제출 마감 시간에 일괄 다운로드 </a:t>
            </a:r>
            <a:endParaRPr lang="ko-KR" altLang="en-US" sz="15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777F567-A1F2-4243-9014-2424D973BB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860" y="130811"/>
            <a:ext cx="3461764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강좌 정보</a:t>
            </a:r>
            <a:br>
              <a:rPr lang="en-US" altLang="ko-KR" dirty="0"/>
            </a:br>
            <a:br>
              <a:rPr lang="ko-KR" altLang="en-US" sz="3600" dirty="0">
                <a:effectLst/>
              </a:rPr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E114EF1-A689-8E43-9A2E-6313B0223FE5}"/>
              </a:ext>
            </a:extLst>
          </p:cNvPr>
          <p:cNvSpPr/>
          <p:nvPr/>
        </p:nvSpPr>
        <p:spPr>
          <a:xfrm>
            <a:off x="1239715" y="901147"/>
            <a:ext cx="10274355" cy="175472"/>
          </a:xfrm>
          <a:custGeom>
            <a:avLst/>
            <a:gdLst/>
            <a:ahLst/>
            <a:cxnLst/>
            <a:rect l="l" t="t" r="r" b="b"/>
            <a:pathLst>
              <a:path w="7819390" h="162559">
                <a:moveTo>
                  <a:pt x="0" y="162560"/>
                </a:moveTo>
                <a:lnTo>
                  <a:pt x="7819390" y="162560"/>
                </a:lnTo>
                <a:lnTo>
                  <a:pt x="78193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9D73C2A-5625-D749-8FA7-55B5BEF539A9}"/>
              </a:ext>
            </a:extLst>
          </p:cNvPr>
          <p:cNvSpPr/>
          <p:nvPr/>
        </p:nvSpPr>
        <p:spPr>
          <a:xfrm>
            <a:off x="276859" y="892983"/>
            <a:ext cx="962856" cy="175472"/>
          </a:xfrm>
          <a:custGeom>
            <a:avLst/>
            <a:gdLst/>
            <a:ahLst/>
            <a:cxnLst/>
            <a:rect l="l" t="t" r="r" b="b"/>
            <a:pathLst>
              <a:path w="732790" h="162559">
                <a:moveTo>
                  <a:pt x="0" y="162560"/>
                </a:moveTo>
                <a:lnTo>
                  <a:pt x="732790" y="162560"/>
                </a:lnTo>
                <a:lnTo>
                  <a:pt x="7327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FA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2D1AEC8C-05FA-764A-B3C7-7279CDA58B0F}"/>
              </a:ext>
            </a:extLst>
          </p:cNvPr>
          <p:cNvSpPr/>
          <p:nvPr/>
        </p:nvSpPr>
        <p:spPr>
          <a:xfrm>
            <a:off x="10504171" y="6125209"/>
            <a:ext cx="1419859" cy="450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750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B777F567-A1F2-4243-9014-2424D973BB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860" y="130811"/>
            <a:ext cx="3461764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제출 방식 </a:t>
            </a:r>
            <a:br>
              <a:rPr lang="en-US" altLang="ko-KR" dirty="0"/>
            </a:br>
            <a:br>
              <a:rPr lang="ko-KR" altLang="en-US" sz="3600" dirty="0">
                <a:effectLst/>
              </a:rPr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E114EF1-A689-8E43-9A2E-6313B0223FE5}"/>
              </a:ext>
            </a:extLst>
          </p:cNvPr>
          <p:cNvSpPr/>
          <p:nvPr/>
        </p:nvSpPr>
        <p:spPr>
          <a:xfrm>
            <a:off x="1239715" y="901147"/>
            <a:ext cx="10274355" cy="175472"/>
          </a:xfrm>
          <a:custGeom>
            <a:avLst/>
            <a:gdLst/>
            <a:ahLst/>
            <a:cxnLst/>
            <a:rect l="l" t="t" r="r" b="b"/>
            <a:pathLst>
              <a:path w="7819390" h="162559">
                <a:moveTo>
                  <a:pt x="0" y="162560"/>
                </a:moveTo>
                <a:lnTo>
                  <a:pt x="7819390" y="162560"/>
                </a:lnTo>
                <a:lnTo>
                  <a:pt x="78193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9D73C2A-5625-D749-8FA7-55B5BEF539A9}"/>
              </a:ext>
            </a:extLst>
          </p:cNvPr>
          <p:cNvSpPr/>
          <p:nvPr/>
        </p:nvSpPr>
        <p:spPr>
          <a:xfrm>
            <a:off x="276859" y="892983"/>
            <a:ext cx="962856" cy="175472"/>
          </a:xfrm>
          <a:custGeom>
            <a:avLst/>
            <a:gdLst/>
            <a:ahLst/>
            <a:cxnLst/>
            <a:rect l="l" t="t" r="r" b="b"/>
            <a:pathLst>
              <a:path w="732790" h="162559">
                <a:moveTo>
                  <a:pt x="0" y="162560"/>
                </a:moveTo>
                <a:lnTo>
                  <a:pt x="732790" y="162560"/>
                </a:lnTo>
                <a:lnTo>
                  <a:pt x="7327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FA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34B1E40-DB4A-3846-97CD-6DF9BEE8127C}"/>
              </a:ext>
            </a:extLst>
          </p:cNvPr>
          <p:cNvSpPr txBox="1">
            <a:spLocks/>
          </p:cNvSpPr>
          <p:nvPr/>
        </p:nvSpPr>
        <p:spPr>
          <a:xfrm>
            <a:off x="671689" y="1332089"/>
            <a:ext cx="11056870" cy="52831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700" b="1" dirty="0"/>
              <a:t>제출 방법</a:t>
            </a:r>
            <a:endParaRPr lang="en-US" altLang="ko-KR" sz="1700" b="1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보고서</a:t>
            </a:r>
            <a:r>
              <a:rPr lang="en-US" altLang="ko-KR" sz="1600" dirty="0"/>
              <a:t>, </a:t>
            </a:r>
            <a:r>
              <a:rPr lang="ko-KR" altLang="en-US" sz="1600" dirty="0"/>
              <a:t>소스코드</a:t>
            </a:r>
            <a:r>
              <a:rPr lang="en-US" altLang="ko-KR" sz="1600" dirty="0"/>
              <a:t>, </a:t>
            </a:r>
            <a:r>
              <a:rPr lang="ko-KR" altLang="en-US" sz="1600" dirty="0"/>
              <a:t>실행파일</a:t>
            </a:r>
            <a:r>
              <a:rPr lang="en-US" altLang="ko-KR" sz="1600" dirty="0"/>
              <a:t>(.exe)</a:t>
            </a:r>
            <a:r>
              <a:rPr lang="ko-KR" altLang="en-US" sz="1600" dirty="0"/>
              <a:t>을 </a:t>
            </a:r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ko-KR" altLang="en-US" sz="1600" dirty="0">
                <a:solidFill>
                  <a:srgbClr val="FF0000"/>
                </a:solidFill>
              </a:rPr>
              <a:t>개의 파일로 </a:t>
            </a:r>
            <a:r>
              <a:rPr lang="ko-KR" altLang="en-US" sz="1600" dirty="0"/>
              <a:t>압축하여 </a:t>
            </a:r>
            <a:r>
              <a:rPr lang="en-US" altLang="ko-KR" sz="1600" dirty="0"/>
              <a:t>e-class “</a:t>
            </a:r>
            <a:r>
              <a:rPr lang="ko-KR" altLang="en-US" sz="1600" dirty="0"/>
              <a:t>과제</a:t>
            </a:r>
            <a:r>
              <a:rPr lang="en-US" altLang="ko-KR" sz="1600" dirty="0"/>
              <a:t>“ </a:t>
            </a:r>
            <a:r>
              <a:rPr lang="ko-KR" altLang="en-US" sz="1600" dirty="0"/>
              <a:t>메뉴를 통해 제출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500" b="1" dirty="0">
                <a:solidFill>
                  <a:srgbClr val="0033CC"/>
                </a:solidFill>
              </a:rPr>
              <a:t>“</a:t>
            </a:r>
            <a:r>
              <a:rPr lang="ko-KR" altLang="en-US" sz="1500" b="1" dirty="0">
                <a:solidFill>
                  <a:srgbClr val="0033CC"/>
                </a:solidFill>
              </a:rPr>
              <a:t>학번이름실습주차</a:t>
            </a:r>
            <a:r>
              <a:rPr lang="en-US" altLang="ko-KR" sz="1500" b="1" dirty="0">
                <a:solidFill>
                  <a:srgbClr val="0033CC"/>
                </a:solidFill>
              </a:rPr>
              <a:t>.zip” </a:t>
            </a:r>
            <a:r>
              <a:rPr lang="ko-KR" altLang="en-US" sz="1500" b="1" dirty="0">
                <a:solidFill>
                  <a:srgbClr val="0033CC"/>
                </a:solidFill>
              </a:rPr>
              <a:t>형태로 제출</a:t>
            </a:r>
            <a:r>
              <a:rPr lang="en-US" altLang="ko-KR" sz="1500" b="1" dirty="0">
                <a:solidFill>
                  <a:srgbClr val="0033CC"/>
                </a:solidFill>
              </a:rPr>
              <a:t>(e.g. :19919876</a:t>
            </a:r>
            <a:r>
              <a:rPr lang="ko-KR" altLang="en-US" sz="1500" b="1" dirty="0">
                <a:solidFill>
                  <a:srgbClr val="0033CC"/>
                </a:solidFill>
              </a:rPr>
              <a:t> </a:t>
            </a:r>
            <a:r>
              <a:rPr lang="ko-KR" altLang="en-US" sz="1500" b="1" dirty="0" err="1">
                <a:solidFill>
                  <a:srgbClr val="0033CC"/>
                </a:solidFill>
              </a:rPr>
              <a:t>홍길동실습</a:t>
            </a:r>
            <a:r>
              <a:rPr lang="en-US" altLang="ko-KR" sz="1500" b="1" dirty="0">
                <a:solidFill>
                  <a:srgbClr val="0033CC"/>
                </a:solidFill>
              </a:rPr>
              <a:t>1.zip)</a:t>
            </a:r>
          </a:p>
          <a:p>
            <a:pPr lvl="2">
              <a:lnSpc>
                <a:spcPct val="150000"/>
              </a:lnSpc>
            </a:pPr>
            <a:r>
              <a:rPr lang="en-US" altLang="ko-KR" sz="1500" dirty="0"/>
              <a:t> </a:t>
            </a:r>
            <a:r>
              <a:rPr lang="ko-KR" altLang="en-US" sz="1500" dirty="0"/>
              <a:t>파일명에 공백</a:t>
            </a:r>
            <a:r>
              <a:rPr lang="en-US" altLang="ko-KR" sz="1500" dirty="0"/>
              <a:t>, </a:t>
            </a:r>
            <a:r>
              <a:rPr lang="ko-KR" altLang="en-US" sz="1500" dirty="0"/>
              <a:t>특수 문자 등 사용 금지</a:t>
            </a:r>
            <a:endParaRPr lang="en-US" altLang="ko-KR" sz="1500" dirty="0"/>
          </a:p>
          <a:p>
            <a:pPr lvl="2">
              <a:lnSpc>
                <a:spcPct val="150000"/>
              </a:lnSpc>
            </a:pPr>
            <a:r>
              <a:rPr lang="ko-KR" altLang="en-US" sz="1500" dirty="0"/>
              <a:t> 잘못된 방법으로 제출시 감점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700" b="1" dirty="0"/>
              <a:t>유의 사항</a:t>
            </a:r>
            <a:endParaRPr lang="en-US" altLang="ko-KR" sz="1700" b="1" dirty="0"/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보고서의 표지</a:t>
            </a:r>
            <a:r>
              <a:rPr lang="ko-KR" altLang="en-US" sz="1600" dirty="0"/>
              <a:t>에는 학과</a:t>
            </a:r>
            <a:r>
              <a:rPr lang="en-US" altLang="ko-KR" sz="1600" dirty="0"/>
              <a:t>, </a:t>
            </a:r>
            <a:r>
              <a:rPr lang="ko-KR" altLang="en-US" sz="1600" dirty="0"/>
              <a:t>학번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담당 교수님</a:t>
            </a:r>
            <a:r>
              <a:rPr lang="en-US" altLang="ko-KR" sz="1600" dirty="0"/>
              <a:t>, </a:t>
            </a:r>
            <a:r>
              <a:rPr lang="ko-KR" altLang="en-US" sz="1600" dirty="0"/>
              <a:t>제출일 기입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정해진 기한내 제출 </a:t>
            </a:r>
            <a:r>
              <a:rPr lang="en-US" altLang="ko-KR" sz="1600" dirty="0"/>
              <a:t>–</a:t>
            </a:r>
            <a:r>
              <a:rPr lang="ko-KR" altLang="en-US" sz="1600" dirty="0"/>
              <a:t> 당일 </a:t>
            </a:r>
            <a:r>
              <a:rPr lang="en-US" altLang="ko-KR" sz="1600" dirty="0"/>
              <a:t>12P.M.</a:t>
            </a:r>
            <a:r>
              <a:rPr lang="ko-KR" altLang="en-US" sz="1600" dirty="0"/>
              <a:t> 제출 </a:t>
            </a:r>
            <a:r>
              <a:rPr lang="en-US" altLang="ko-KR" sz="1600" dirty="0"/>
              <a:t>(</a:t>
            </a:r>
            <a:r>
              <a:rPr lang="ko-KR" altLang="en-US" sz="1600" dirty="0"/>
              <a:t>필요시 연장 가능</a:t>
            </a:r>
            <a:r>
              <a:rPr lang="en-US" altLang="ko-KR" sz="1600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추가 제출 하루까지 허용 </a:t>
            </a:r>
            <a:r>
              <a:rPr lang="en-US" altLang="ko-KR" sz="1400" dirty="0"/>
              <a:t>+ </a:t>
            </a:r>
            <a:r>
              <a:rPr lang="ko-KR" altLang="en-US" sz="1400" dirty="0"/>
              <a:t>감점 처리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기한 넘기면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점</a:t>
            </a:r>
            <a:r>
              <a:rPr lang="ko-KR" altLang="en-US" sz="1400" dirty="0"/>
              <a:t> 처리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당일 </a:t>
            </a:r>
            <a:r>
              <a:rPr lang="en-US" altLang="ko-KR" sz="1400" b="1" dirty="0">
                <a:solidFill>
                  <a:srgbClr val="C00000"/>
                </a:solidFill>
              </a:rPr>
              <a:t>E-class </a:t>
            </a:r>
            <a:r>
              <a:rPr lang="ko-KR" altLang="en-US" sz="1400" b="1" dirty="0">
                <a:solidFill>
                  <a:srgbClr val="C00000"/>
                </a:solidFill>
              </a:rPr>
              <a:t>오류로 인한 미 제출은 불인정</a:t>
            </a:r>
            <a:endParaRPr lang="en-US" altLang="ko-KR" sz="1400" dirty="0"/>
          </a:p>
          <a:p>
            <a:pPr lvl="1"/>
            <a:r>
              <a:rPr lang="ko-KR" altLang="en-US" sz="1600" dirty="0"/>
              <a:t>소스코드</a:t>
            </a:r>
            <a:r>
              <a:rPr lang="en-US" altLang="ko-KR" sz="1600" dirty="0"/>
              <a:t>, </a:t>
            </a:r>
            <a:r>
              <a:rPr lang="ko-KR" altLang="en-US" sz="1600" dirty="0"/>
              <a:t>보고서를 자신이 작성하지 않은 경우 </a:t>
            </a:r>
            <a:r>
              <a:rPr lang="ko-KR" altLang="en-US" sz="1600" b="1" dirty="0">
                <a:solidFill>
                  <a:srgbClr val="C00000"/>
                </a:solidFill>
              </a:rPr>
              <a:t>실습 전체 점수 </a:t>
            </a:r>
            <a:r>
              <a:rPr lang="en-US" altLang="ko-KR" sz="1600" b="1" dirty="0">
                <a:solidFill>
                  <a:srgbClr val="C00000"/>
                </a:solidFill>
              </a:rPr>
              <a:t>0</a:t>
            </a:r>
            <a:r>
              <a:rPr lang="ko-KR" altLang="en-US" sz="1600" b="1" dirty="0">
                <a:solidFill>
                  <a:srgbClr val="C00000"/>
                </a:solidFill>
              </a:rPr>
              <a:t>점 처리</a:t>
            </a:r>
            <a:r>
              <a:rPr lang="en-US" altLang="ko-KR" sz="1600" b="1" dirty="0">
                <a:solidFill>
                  <a:srgbClr val="C00000"/>
                </a:solidFill>
              </a:rPr>
              <a:t>.</a:t>
            </a:r>
            <a:r>
              <a:rPr lang="ko-KR" altLang="en-US" sz="1600" b="1" dirty="0">
                <a:solidFill>
                  <a:srgbClr val="C00000"/>
                </a:solidFill>
              </a:rPr>
              <a:t> 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</a:rPr>
              <a:t>Visual Studio </a:t>
            </a:r>
            <a:r>
              <a:rPr lang="en-US" altLang="ko-KR" sz="1600" dirty="0"/>
              <a:t>2017 </a:t>
            </a:r>
            <a:r>
              <a:rPr lang="ko-KR" altLang="en-US" sz="1600" dirty="0"/>
              <a:t>사용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81BA05-7D7C-B242-A541-E59063C31A48}"/>
              </a:ext>
            </a:extLst>
          </p:cNvPr>
          <p:cNvSpPr/>
          <p:nvPr/>
        </p:nvSpPr>
        <p:spPr>
          <a:xfrm>
            <a:off x="2358928" y="130811"/>
            <a:ext cx="93696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000" b="1" dirty="0" err="1">
                <a:solidFill>
                  <a:srgbClr val="C00000"/>
                </a:solidFill>
                <a:sym typeface="Wingdings" pitchFamily="2" charset="2"/>
              </a:rPr>
              <a:t>유사율이</a:t>
            </a:r>
            <a:r>
              <a:rPr lang="ko-KR" altLang="en-US" sz="2000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  <a:sym typeface="Wingdings" pitchFamily="2" charset="2"/>
              </a:rPr>
              <a:t>70%</a:t>
            </a:r>
            <a:r>
              <a:rPr lang="ko-KR" altLang="en-US" sz="2000" b="1" dirty="0">
                <a:solidFill>
                  <a:srgbClr val="C00000"/>
                </a:solidFill>
                <a:sym typeface="Wingdings" pitchFamily="2" charset="2"/>
              </a:rPr>
              <a:t>이상 나오시는 분이 계십니다</a:t>
            </a:r>
            <a:r>
              <a:rPr lang="en-US" altLang="ko-KR" sz="2000" b="1" dirty="0">
                <a:solidFill>
                  <a:srgbClr val="C00000"/>
                </a:solidFill>
                <a:sym typeface="Wingdings" pitchFamily="2" charset="2"/>
              </a:rPr>
              <a:t>.</a:t>
            </a:r>
            <a:r>
              <a:rPr lang="ko-KR" altLang="en-US" sz="2000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endParaRPr lang="en-US" altLang="ko-KR" sz="2000" b="1" dirty="0">
              <a:solidFill>
                <a:srgbClr val="C00000"/>
              </a:solidFill>
              <a:sym typeface="Wingdings" pitchFamily="2" charset="2"/>
            </a:endParaRPr>
          </a:p>
          <a:p>
            <a:pPr lvl="1"/>
            <a:r>
              <a:rPr lang="en-US" altLang="ko-KR" sz="2000" b="1" dirty="0">
                <a:solidFill>
                  <a:srgbClr val="C00000"/>
                </a:solidFill>
                <a:sym typeface="Wingdings" pitchFamily="2" charset="2"/>
              </a:rPr>
              <a:t>2</a:t>
            </a:r>
            <a:r>
              <a:rPr lang="ko-KR" altLang="en-US" sz="2000" b="1" dirty="0">
                <a:solidFill>
                  <a:srgbClr val="C00000"/>
                </a:solidFill>
                <a:sym typeface="Wingdings" pitchFamily="2" charset="2"/>
              </a:rPr>
              <a:t>회 이상 </a:t>
            </a:r>
            <a:r>
              <a:rPr lang="en-US" altLang="ko-KR" sz="2000" b="1" dirty="0">
                <a:solidFill>
                  <a:srgbClr val="C00000"/>
                </a:solidFill>
                <a:sym typeface="Wingdings" pitchFamily="2" charset="2"/>
              </a:rPr>
              <a:t>50%</a:t>
            </a:r>
            <a:r>
              <a:rPr lang="ko-KR" altLang="en-US" sz="2000" b="1" dirty="0">
                <a:solidFill>
                  <a:srgbClr val="C00000"/>
                </a:solidFill>
                <a:sym typeface="Wingdings" pitchFamily="2" charset="2"/>
              </a:rPr>
              <a:t> 이상 시 </a:t>
            </a:r>
            <a:r>
              <a:rPr lang="en-US" altLang="ko-KR" sz="2000" b="1" dirty="0">
                <a:solidFill>
                  <a:srgbClr val="C00000"/>
                </a:solidFill>
                <a:sym typeface="Wingdings" pitchFamily="2" charset="2"/>
              </a:rPr>
              <a:t>0</a:t>
            </a:r>
            <a:r>
              <a:rPr lang="ko-KR" altLang="en-US" sz="2000" b="1" dirty="0">
                <a:solidFill>
                  <a:srgbClr val="C00000"/>
                </a:solidFill>
                <a:sym typeface="Wingdings" pitchFamily="2" charset="2"/>
              </a:rPr>
              <a:t>점 처리 하겠습니다</a:t>
            </a:r>
            <a:r>
              <a:rPr lang="en-US" altLang="ko-KR" sz="2000" b="1" dirty="0">
                <a:solidFill>
                  <a:srgbClr val="C00000"/>
                </a:solidFill>
                <a:sym typeface="Wingdings" pitchFamily="2" charset="2"/>
              </a:rPr>
              <a:t>!!</a:t>
            </a:r>
            <a:r>
              <a:rPr lang="ko-KR" altLang="en-US" sz="2000" b="1" dirty="0">
                <a:solidFill>
                  <a:srgbClr val="C00000"/>
                </a:solidFill>
                <a:sym typeface="Wingdings" pitchFamily="2" charset="2"/>
              </a:rPr>
              <a:t>과제는 스스로 하시길 바랍니다</a:t>
            </a:r>
            <a:r>
              <a:rPr lang="en-US" altLang="ko-KR" sz="2000" b="1" dirty="0">
                <a:solidFill>
                  <a:srgbClr val="C00000"/>
                </a:solidFill>
                <a:sym typeface="Wingdings" pitchFamily="2" charset="2"/>
              </a:rPr>
              <a:t>.</a:t>
            </a:r>
            <a:r>
              <a:rPr lang="ko-KR" altLang="en-US" sz="2000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D79C9C3-421C-3148-9B48-5D89D70ADB7A}"/>
              </a:ext>
            </a:extLst>
          </p:cNvPr>
          <p:cNvSpPr/>
          <p:nvPr/>
        </p:nvSpPr>
        <p:spPr>
          <a:xfrm>
            <a:off x="10504171" y="6125209"/>
            <a:ext cx="1419859" cy="450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763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B777F567-A1F2-4243-9014-2424D973BB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860" y="130811"/>
            <a:ext cx="3461764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보고서 양식 </a:t>
            </a:r>
            <a:br>
              <a:rPr lang="en-US" altLang="ko-KR" dirty="0"/>
            </a:br>
            <a:br>
              <a:rPr lang="ko-KR" altLang="en-US" sz="3600" dirty="0">
                <a:effectLst/>
              </a:rPr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E114EF1-A689-8E43-9A2E-6313B0223FE5}"/>
              </a:ext>
            </a:extLst>
          </p:cNvPr>
          <p:cNvSpPr/>
          <p:nvPr/>
        </p:nvSpPr>
        <p:spPr>
          <a:xfrm>
            <a:off x="1239715" y="901147"/>
            <a:ext cx="10274355" cy="175472"/>
          </a:xfrm>
          <a:custGeom>
            <a:avLst/>
            <a:gdLst/>
            <a:ahLst/>
            <a:cxnLst/>
            <a:rect l="l" t="t" r="r" b="b"/>
            <a:pathLst>
              <a:path w="7819390" h="162559">
                <a:moveTo>
                  <a:pt x="0" y="162560"/>
                </a:moveTo>
                <a:lnTo>
                  <a:pt x="7819390" y="162560"/>
                </a:lnTo>
                <a:lnTo>
                  <a:pt x="78193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9D73C2A-5625-D749-8FA7-55B5BEF539A9}"/>
              </a:ext>
            </a:extLst>
          </p:cNvPr>
          <p:cNvSpPr/>
          <p:nvPr/>
        </p:nvSpPr>
        <p:spPr>
          <a:xfrm>
            <a:off x="276859" y="892983"/>
            <a:ext cx="962856" cy="175472"/>
          </a:xfrm>
          <a:custGeom>
            <a:avLst/>
            <a:gdLst/>
            <a:ahLst/>
            <a:cxnLst/>
            <a:rect l="l" t="t" r="r" b="b"/>
            <a:pathLst>
              <a:path w="732790" h="162559">
                <a:moveTo>
                  <a:pt x="0" y="162560"/>
                </a:moveTo>
                <a:lnTo>
                  <a:pt x="732790" y="162560"/>
                </a:lnTo>
                <a:lnTo>
                  <a:pt x="7327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FA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6E91E4D-7B24-7947-9318-6C1762C46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81" y="1084784"/>
            <a:ext cx="10135485" cy="55293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/>
              <a:t>실습 보고서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문제 분석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실습 문제에 대한 요구 사항 파악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해결 방법 등 기술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프로그램 설계 </a:t>
            </a:r>
            <a:r>
              <a:rPr lang="en-US" altLang="ko-KR" sz="1600" b="1" dirty="0"/>
              <a:t>/ </a:t>
            </a:r>
            <a:r>
              <a:rPr lang="ko-KR" altLang="en-US" sz="1600" b="1" dirty="0"/>
              <a:t>알고리즘</a:t>
            </a:r>
            <a:endParaRPr lang="en-US" altLang="ko-KR" sz="1600" b="1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 해결 방법에 따라 프로그램 설계 및 알고리즘 등 기술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en-US" altLang="ko-KR" sz="1400" dirty="0"/>
              <a:t> e.g.) </a:t>
            </a:r>
            <a:r>
              <a:rPr lang="ko-KR" altLang="en-US" sz="1400" dirty="0"/>
              <a:t>문제 해결 과정 및 핵심 알고리즘 기술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소스코드 </a:t>
            </a:r>
            <a:r>
              <a:rPr lang="en-US" altLang="ko-KR" sz="1600" b="1" dirty="0"/>
              <a:t>/ </a:t>
            </a:r>
            <a:r>
              <a:rPr lang="ko-KR" altLang="en-US" sz="1600" b="1" dirty="0"/>
              <a:t>주석</a:t>
            </a:r>
            <a:endParaRPr lang="en-US" altLang="ko-KR" sz="1600" b="1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코드의 맨 위에 자신의 학번 이름 주석 첨부 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소스코드와 그에 해당하는 주석 첨부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각각의 함수가 수행하는 작업</a:t>
            </a:r>
            <a:r>
              <a:rPr lang="en-US" altLang="ko-KR" sz="1400" dirty="0"/>
              <a:t>, </a:t>
            </a:r>
            <a:r>
              <a:rPr lang="ko-KR" altLang="en-US" sz="1400" dirty="0"/>
              <a:t>매개변수</a:t>
            </a:r>
            <a:r>
              <a:rPr lang="en-US" altLang="ko-KR" sz="1400" dirty="0"/>
              <a:t>, </a:t>
            </a:r>
            <a:r>
              <a:rPr lang="ko-KR" altLang="en-US" sz="1400" dirty="0"/>
              <a:t>반환 값 등을 명시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</a:rPr>
              <a:t>소스코드 전문 첨부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스크린 캡쳐 </a:t>
            </a:r>
            <a:r>
              <a:rPr lang="en-US" altLang="ko-KR" sz="1400" dirty="0">
                <a:solidFill>
                  <a:srgbClr val="FF0000"/>
                </a:solidFill>
              </a:rPr>
              <a:t>x)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결과 </a:t>
            </a:r>
            <a:r>
              <a:rPr lang="en-US" altLang="ko-KR" sz="1600" b="1" dirty="0"/>
              <a:t>/ </a:t>
            </a:r>
            <a:r>
              <a:rPr lang="ko-KR" altLang="en-US" sz="1600" b="1" dirty="0"/>
              <a:t>결과 분석</a:t>
            </a:r>
            <a:endParaRPr lang="en-US" altLang="ko-KR" sz="1600" b="1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결과 화면을 캡쳐 하여 첨부</a:t>
            </a:r>
            <a:r>
              <a:rPr lang="en-US" altLang="ko-KR" sz="1400" dirty="0"/>
              <a:t>(</a:t>
            </a:r>
            <a:r>
              <a:rPr lang="ko-KR" altLang="en-US" sz="1400" dirty="0"/>
              <a:t>이때 자신의 코드의 학번 이름과 앞에 코드 </a:t>
            </a:r>
            <a:r>
              <a:rPr lang="en-US" altLang="ko-KR" sz="1400" dirty="0"/>
              <a:t>5</a:t>
            </a:r>
            <a:r>
              <a:rPr lang="ko-KR" altLang="en-US" sz="1400" dirty="0"/>
              <a:t>줄 정도 포함</a:t>
            </a:r>
            <a:r>
              <a:rPr lang="en-US" altLang="ko-KR" sz="1400" dirty="0"/>
              <a:t>)</a:t>
            </a:r>
            <a:r>
              <a:rPr lang="ko-KR" altLang="en-US" sz="1400" dirty="0"/>
              <a:t>이 같이 캡쳐 되도록 한다</a:t>
            </a:r>
            <a:r>
              <a:rPr lang="en-US" altLang="ko-KR" sz="14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해당 결과가 도출된 이유와 타당성 분석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소감</a:t>
            </a:r>
            <a:endParaRPr lang="en-US" altLang="ko-KR" sz="1600" b="1" dirty="0"/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실습 문제를 통해 습득할 수 있었던 지식</a:t>
            </a:r>
            <a:r>
              <a:rPr lang="en-US" altLang="ko-KR" sz="1400" dirty="0"/>
              <a:t>, </a:t>
            </a:r>
            <a:r>
              <a:rPr lang="ko-KR" altLang="en-US" sz="1400" dirty="0"/>
              <a:t>느낀 점 등을 기술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86438DFB-FDB8-0F48-8E10-306D803983B4}"/>
              </a:ext>
            </a:extLst>
          </p:cNvPr>
          <p:cNvSpPr/>
          <p:nvPr/>
        </p:nvSpPr>
        <p:spPr>
          <a:xfrm>
            <a:off x="10504171" y="6125209"/>
            <a:ext cx="1419859" cy="450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611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515FEBD-6019-3B45-A1B2-9B0EE216A3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860" y="130811"/>
            <a:ext cx="3461764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r>
              <a:rPr lang="en-US" altLang="ko-KR" dirty="0"/>
              <a:t>1</a:t>
            </a:r>
            <a:br>
              <a:rPr lang="en-US" altLang="ko-KR" dirty="0"/>
            </a:br>
            <a:br>
              <a:rPr lang="ko-KR" altLang="en-US" sz="3600" dirty="0">
                <a:effectLst/>
              </a:rPr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B5235C0-34BF-9B46-AEE0-721878D71A99}"/>
              </a:ext>
            </a:extLst>
          </p:cNvPr>
          <p:cNvSpPr/>
          <p:nvPr/>
        </p:nvSpPr>
        <p:spPr>
          <a:xfrm>
            <a:off x="1239715" y="901147"/>
            <a:ext cx="10274355" cy="175472"/>
          </a:xfrm>
          <a:custGeom>
            <a:avLst/>
            <a:gdLst/>
            <a:ahLst/>
            <a:cxnLst/>
            <a:rect l="l" t="t" r="r" b="b"/>
            <a:pathLst>
              <a:path w="7819390" h="162559">
                <a:moveTo>
                  <a:pt x="0" y="162560"/>
                </a:moveTo>
                <a:lnTo>
                  <a:pt x="7819390" y="162560"/>
                </a:lnTo>
                <a:lnTo>
                  <a:pt x="78193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241291F-4F1A-5146-8107-BD454A6B99A3}"/>
              </a:ext>
            </a:extLst>
          </p:cNvPr>
          <p:cNvSpPr/>
          <p:nvPr/>
        </p:nvSpPr>
        <p:spPr>
          <a:xfrm>
            <a:off x="276859" y="892983"/>
            <a:ext cx="962856" cy="175472"/>
          </a:xfrm>
          <a:custGeom>
            <a:avLst/>
            <a:gdLst/>
            <a:ahLst/>
            <a:cxnLst/>
            <a:rect l="l" t="t" r="r" b="b"/>
            <a:pathLst>
              <a:path w="732790" h="162559">
                <a:moveTo>
                  <a:pt x="0" y="162560"/>
                </a:moveTo>
                <a:lnTo>
                  <a:pt x="732790" y="162560"/>
                </a:lnTo>
                <a:lnTo>
                  <a:pt x="7327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FA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36D2DE-B945-FF49-806C-B53A4B422F3B}"/>
              </a:ext>
            </a:extLst>
          </p:cNvPr>
          <p:cNvSpPr/>
          <p:nvPr/>
        </p:nvSpPr>
        <p:spPr>
          <a:xfrm>
            <a:off x="429993" y="1267985"/>
            <a:ext cx="1148514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n</a:t>
            </a:r>
            <a:r>
              <a:rPr lang="ko-KR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개의 숫자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(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size </a:t>
            </a:r>
            <a:r>
              <a:rPr lang="ko-KR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지정 </a:t>
            </a:r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x)</a:t>
            </a:r>
            <a:r>
              <a:rPr lang="ko-KR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와 연산자를 입력 받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아 가능한 모든 수식을 생성한다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단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,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숫자의 순서는 바꾸면 안된다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</a:t>
            </a:r>
          </a:p>
          <a:p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생성된 수식 중에서 제일 큰 수와 작은 수를 재귀적으로 구한다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 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GothicBold"/>
            </a:endParaRPr>
          </a:p>
          <a:p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저번 실습 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class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에 </a:t>
            </a:r>
            <a:r>
              <a:rPr lang="en-US" altLang="ko-KR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getSize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() , </a:t>
            </a:r>
            <a:r>
              <a:rPr lang="en-US" altLang="ko-KR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setStringNum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(?), </a:t>
            </a:r>
            <a:r>
              <a:rPr lang="en-US" altLang="ko-KR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getNum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(), </a:t>
            </a:r>
            <a:r>
              <a:rPr lang="en-US" altLang="ko-KR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changeNum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()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만 추가한다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   </a:t>
            </a:r>
          </a:p>
          <a:p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아래의 코드를 실행 했을 때 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A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의 값이 변화하지 않는다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 </a:t>
            </a:r>
            <a:r>
              <a:rPr lang="en-US" altLang="ko-KR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1) 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변화하지 않는 이유를 작성하시오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  (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교안 스택 그림 참고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)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GothicBold"/>
            </a:endParaRPr>
          </a:p>
          <a:p>
            <a:r>
              <a:rPr lang="en-US" altLang="ko-KR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2)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목적대로 수행할 수 있도록 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void change(</a:t>
            </a:r>
            <a:r>
              <a:rPr lang="en-US" altLang="ko-KR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cal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A, </a:t>
            </a:r>
            <a:r>
              <a:rPr lang="en-US" altLang="ko-KR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cal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B) 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함수를 수정하고 </a:t>
            </a:r>
            <a:r>
              <a:rPr lang="en-US" altLang="ko-KR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3)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수정한 이유를 작성 하시오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BD4B6-9B30-834C-B0A0-A31DD61AE250}"/>
              </a:ext>
            </a:extLst>
          </p:cNvPr>
          <p:cNvSpPr txBox="1"/>
          <p:nvPr/>
        </p:nvSpPr>
        <p:spPr>
          <a:xfrm>
            <a:off x="9207062" y="3067705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함수 추가 가능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F245E-82B4-7844-9EFA-139F2FA48FA5}"/>
              </a:ext>
            </a:extLst>
          </p:cNvPr>
          <p:cNvSpPr txBox="1"/>
          <p:nvPr/>
        </p:nvSpPr>
        <p:spPr>
          <a:xfrm>
            <a:off x="4193281" y="5956853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함수 필요시 추가 </a:t>
            </a:r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02DEDE-778F-584A-99AA-56CA312E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99" y="2676640"/>
            <a:ext cx="5050053" cy="36495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A5D6F0-EE88-1A4E-83ED-9928FF197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66" y="2763184"/>
            <a:ext cx="4184537" cy="14478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B6CA27-FB99-7345-B478-138FCDB06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566" y="4741641"/>
            <a:ext cx="4184537" cy="1399878"/>
          </a:xfrm>
          <a:prstGeom prst="rect">
            <a:avLst/>
          </a:prstGeom>
        </p:spPr>
      </p:pic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69AAA359-79E2-644D-9F88-1A787AAAB23C}"/>
              </a:ext>
            </a:extLst>
          </p:cNvPr>
          <p:cNvSpPr/>
          <p:nvPr/>
        </p:nvSpPr>
        <p:spPr>
          <a:xfrm>
            <a:off x="8155172" y="4266577"/>
            <a:ext cx="287079" cy="47506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080B5C75-49F1-B246-9472-B416853AA890}"/>
              </a:ext>
            </a:extLst>
          </p:cNvPr>
          <p:cNvSpPr/>
          <p:nvPr/>
        </p:nvSpPr>
        <p:spPr>
          <a:xfrm>
            <a:off x="10504171" y="6125209"/>
            <a:ext cx="1419859" cy="450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6BA58D-9C40-AB4B-8473-CE97B8CA0407}"/>
              </a:ext>
            </a:extLst>
          </p:cNvPr>
          <p:cNvSpPr txBox="1"/>
          <p:nvPr/>
        </p:nvSpPr>
        <p:spPr>
          <a:xfrm>
            <a:off x="4263698" y="0"/>
            <a:ext cx="2103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kumimoji="1" lang="en-US" altLang="ko-KR" dirty="0"/>
              <a:t>3pt</a:t>
            </a:r>
          </a:p>
          <a:p>
            <a:pPr marL="342900" indent="-342900">
              <a:buAutoNum type="arabicParenR"/>
            </a:pPr>
            <a:r>
              <a:rPr kumimoji="1" lang="en-US" altLang="ko-KR" dirty="0"/>
              <a:t>9pt (</a:t>
            </a:r>
            <a:r>
              <a:rPr kumimoji="1" lang="ko-KR" altLang="en-US" dirty="0"/>
              <a:t>전체 코드</a:t>
            </a:r>
            <a:r>
              <a:rPr kumimoji="1" lang="en-US" altLang="ko-KR" dirty="0"/>
              <a:t>)</a:t>
            </a:r>
          </a:p>
          <a:p>
            <a:pPr marL="342900" indent="-342900">
              <a:buAutoNum type="arabicParenR"/>
            </a:pPr>
            <a:r>
              <a:rPr kumimoji="1" lang="en-US" altLang="ko-KR" dirty="0"/>
              <a:t>3pt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957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515FEBD-6019-3B45-A1B2-9B0EE216A3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859" y="130811"/>
            <a:ext cx="5572397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r>
              <a:rPr lang="en-US" altLang="ko-KR" dirty="0"/>
              <a:t> 2</a:t>
            </a:r>
            <a:br>
              <a:rPr lang="en-US" altLang="ko-KR" dirty="0"/>
            </a:br>
            <a:br>
              <a:rPr lang="ko-KR" altLang="en-US" sz="3600" dirty="0">
                <a:effectLst/>
              </a:rPr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B5235C0-34BF-9B46-AEE0-721878D71A99}"/>
              </a:ext>
            </a:extLst>
          </p:cNvPr>
          <p:cNvSpPr/>
          <p:nvPr/>
        </p:nvSpPr>
        <p:spPr>
          <a:xfrm>
            <a:off x="1239715" y="901147"/>
            <a:ext cx="10274355" cy="175472"/>
          </a:xfrm>
          <a:custGeom>
            <a:avLst/>
            <a:gdLst/>
            <a:ahLst/>
            <a:cxnLst/>
            <a:rect l="l" t="t" r="r" b="b"/>
            <a:pathLst>
              <a:path w="7819390" h="162559">
                <a:moveTo>
                  <a:pt x="0" y="162560"/>
                </a:moveTo>
                <a:lnTo>
                  <a:pt x="7819390" y="162560"/>
                </a:lnTo>
                <a:lnTo>
                  <a:pt x="78193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241291F-4F1A-5146-8107-BD454A6B99A3}"/>
              </a:ext>
            </a:extLst>
          </p:cNvPr>
          <p:cNvSpPr/>
          <p:nvPr/>
        </p:nvSpPr>
        <p:spPr>
          <a:xfrm>
            <a:off x="276859" y="892983"/>
            <a:ext cx="962856" cy="175472"/>
          </a:xfrm>
          <a:custGeom>
            <a:avLst/>
            <a:gdLst/>
            <a:ahLst/>
            <a:cxnLst/>
            <a:rect l="l" t="t" r="r" b="b"/>
            <a:pathLst>
              <a:path w="732790" h="162559">
                <a:moveTo>
                  <a:pt x="0" y="162560"/>
                </a:moveTo>
                <a:lnTo>
                  <a:pt x="732790" y="162560"/>
                </a:lnTo>
                <a:lnTo>
                  <a:pt x="7327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FA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36D2DE-B945-FF49-806C-B53A4B422F3B}"/>
              </a:ext>
            </a:extLst>
          </p:cNvPr>
          <p:cNvSpPr/>
          <p:nvPr/>
        </p:nvSpPr>
        <p:spPr>
          <a:xfrm>
            <a:off x="614395" y="1205701"/>
            <a:ext cx="10274355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다음 코드와 실행 결과를 참고하여 </a:t>
            </a:r>
            <a:r>
              <a:rPr lang="en" altLang="ko-Kore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append() 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함수를 작성하고 전체 프로그램을 완성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하시오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 </a:t>
            </a:r>
            <a:endParaRPr lang="ko-KR" altLang="en-US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GothicBold"/>
            </a:endParaRPr>
          </a:p>
          <a:p>
            <a:r>
              <a:rPr lang="en" altLang="ko-Kore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append() 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함수는 </a:t>
            </a:r>
            <a:r>
              <a:rPr lang="en" altLang="ko-Kore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Buffer 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객체에 문자열을 추가하고 </a:t>
            </a:r>
            <a:r>
              <a:rPr lang="en" altLang="ko-Kore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Buffer </a:t>
            </a:r>
            <a:r>
              <a:rPr lang="ko-KR" alt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객체에 대한 참조를 반환하는 함수이다</a:t>
            </a:r>
            <a:r>
              <a:rPr lang="en-US" altLang="ko-KR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 </a:t>
            </a:r>
            <a:endParaRPr lang="ko-KR" altLang="en-US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Gothic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209AEE-AB30-5546-B591-2DC3352AE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72" y="3428999"/>
            <a:ext cx="7633342" cy="20786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131AD2-5D9D-F746-8561-7609B4C0CA0C}"/>
              </a:ext>
            </a:extLst>
          </p:cNvPr>
          <p:cNvSpPr txBox="1"/>
          <p:nvPr/>
        </p:nvSpPr>
        <p:spPr>
          <a:xfrm>
            <a:off x="3260035" y="43217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0 </a:t>
            </a:r>
            <a:r>
              <a:rPr kumimoji="1" lang="en-US" altLang="ko-KR" dirty="0" err="1"/>
              <a:t>pt</a:t>
            </a:r>
            <a:endParaRPr kumimoji="1" lang="ko-Kore-KR" alt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D16B370E-1127-D748-9D92-276AF4BB7F35}"/>
              </a:ext>
            </a:extLst>
          </p:cNvPr>
          <p:cNvSpPr/>
          <p:nvPr/>
        </p:nvSpPr>
        <p:spPr>
          <a:xfrm>
            <a:off x="10504171" y="6125209"/>
            <a:ext cx="1419859" cy="450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088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515FEBD-6019-3B45-A1B2-9B0EE216A3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860" y="130811"/>
            <a:ext cx="6748054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r>
              <a:rPr lang="en-US" altLang="ko-KR" dirty="0"/>
              <a:t> 3</a:t>
            </a:r>
            <a:br>
              <a:rPr lang="en-US" altLang="ko-KR" dirty="0"/>
            </a:br>
            <a:br>
              <a:rPr lang="ko-KR" altLang="en-US" sz="3600" dirty="0">
                <a:effectLst/>
              </a:rPr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B5235C0-34BF-9B46-AEE0-721878D71A99}"/>
              </a:ext>
            </a:extLst>
          </p:cNvPr>
          <p:cNvSpPr/>
          <p:nvPr/>
        </p:nvSpPr>
        <p:spPr>
          <a:xfrm>
            <a:off x="1239715" y="901147"/>
            <a:ext cx="10274355" cy="175472"/>
          </a:xfrm>
          <a:custGeom>
            <a:avLst/>
            <a:gdLst/>
            <a:ahLst/>
            <a:cxnLst/>
            <a:rect l="l" t="t" r="r" b="b"/>
            <a:pathLst>
              <a:path w="7819390" h="162559">
                <a:moveTo>
                  <a:pt x="0" y="162560"/>
                </a:moveTo>
                <a:lnTo>
                  <a:pt x="7819390" y="162560"/>
                </a:lnTo>
                <a:lnTo>
                  <a:pt x="78193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241291F-4F1A-5146-8107-BD454A6B99A3}"/>
              </a:ext>
            </a:extLst>
          </p:cNvPr>
          <p:cNvSpPr/>
          <p:nvPr/>
        </p:nvSpPr>
        <p:spPr>
          <a:xfrm>
            <a:off x="276859" y="892983"/>
            <a:ext cx="962856" cy="175472"/>
          </a:xfrm>
          <a:custGeom>
            <a:avLst/>
            <a:gdLst/>
            <a:ahLst/>
            <a:cxnLst/>
            <a:rect l="l" t="t" r="r" b="b"/>
            <a:pathLst>
              <a:path w="732790" h="162559">
                <a:moveTo>
                  <a:pt x="0" y="162560"/>
                </a:moveTo>
                <a:lnTo>
                  <a:pt x="732790" y="162560"/>
                </a:lnTo>
                <a:lnTo>
                  <a:pt x="7327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FA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C7C44D-9DCC-E64A-ACFD-106B0B8806DC}"/>
              </a:ext>
            </a:extLst>
          </p:cNvPr>
          <p:cNvSpPr/>
          <p:nvPr/>
        </p:nvSpPr>
        <p:spPr>
          <a:xfrm>
            <a:off x="502518" y="1209524"/>
            <a:ext cx="1154089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은행과 고객 클래스를 구현하여 입금</a:t>
            </a:r>
            <a:r>
              <a:rPr lang="en-US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, </a:t>
            </a:r>
            <a:r>
              <a:rPr lang="ko-KR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출금 이 가능한 프로그램을 작성</a:t>
            </a:r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하시오</a:t>
            </a:r>
            <a:r>
              <a:rPr lang="en-US" altLang="ko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</a:t>
            </a:r>
          </a:p>
          <a:p>
            <a:r>
              <a:rPr lang="ko-KR" altLang="en-US" sz="2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참조자</a:t>
            </a:r>
            <a:r>
              <a:rPr lang="en-US" altLang="ko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(&amp;)</a:t>
            </a:r>
            <a:r>
              <a:rPr lang="ko-KR" altLang="en-US" sz="2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를</a:t>
            </a:r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적절히 활용한다</a:t>
            </a:r>
            <a:r>
              <a:rPr lang="en-US" altLang="ko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776951-ECC8-E840-A2F0-6A5EDC692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715" y="2212367"/>
            <a:ext cx="5269230" cy="38405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71D927-A3A8-8E46-BA2F-81324664A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914" y="2699075"/>
            <a:ext cx="2959100" cy="2336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BFDAA7-0D44-574E-B59F-8AF4E53801F3}"/>
              </a:ext>
            </a:extLst>
          </p:cNvPr>
          <p:cNvSpPr txBox="1"/>
          <p:nvPr/>
        </p:nvSpPr>
        <p:spPr>
          <a:xfrm>
            <a:off x="3260035" y="43217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0 </a:t>
            </a:r>
            <a:r>
              <a:rPr kumimoji="1" lang="en-US" altLang="ko-KR" dirty="0" err="1"/>
              <a:t>pt</a:t>
            </a:r>
            <a:endParaRPr kumimoji="1" lang="ko-Kore-KR" altLang="en-US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2C81531D-7D4A-3A49-8870-DFCEB510E5A0}"/>
              </a:ext>
            </a:extLst>
          </p:cNvPr>
          <p:cNvSpPr/>
          <p:nvPr/>
        </p:nvSpPr>
        <p:spPr>
          <a:xfrm>
            <a:off x="10504171" y="6125209"/>
            <a:ext cx="1419859" cy="450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536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515FEBD-6019-3B45-A1B2-9B0EE216A3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860" y="130811"/>
            <a:ext cx="6748054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r>
              <a:rPr lang="en-US" altLang="ko-KR" dirty="0"/>
              <a:t> 4</a:t>
            </a:r>
            <a:br>
              <a:rPr lang="en-US" altLang="ko-KR" dirty="0"/>
            </a:br>
            <a:br>
              <a:rPr lang="ko-KR" altLang="en-US" sz="3600" dirty="0">
                <a:effectLst/>
              </a:rPr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B5235C0-34BF-9B46-AEE0-721878D71A99}"/>
              </a:ext>
            </a:extLst>
          </p:cNvPr>
          <p:cNvSpPr/>
          <p:nvPr/>
        </p:nvSpPr>
        <p:spPr>
          <a:xfrm>
            <a:off x="1239715" y="901147"/>
            <a:ext cx="10274355" cy="175472"/>
          </a:xfrm>
          <a:custGeom>
            <a:avLst/>
            <a:gdLst/>
            <a:ahLst/>
            <a:cxnLst/>
            <a:rect l="l" t="t" r="r" b="b"/>
            <a:pathLst>
              <a:path w="7819390" h="162559">
                <a:moveTo>
                  <a:pt x="0" y="162560"/>
                </a:moveTo>
                <a:lnTo>
                  <a:pt x="7819390" y="162560"/>
                </a:lnTo>
                <a:lnTo>
                  <a:pt x="78193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241291F-4F1A-5146-8107-BD454A6B99A3}"/>
              </a:ext>
            </a:extLst>
          </p:cNvPr>
          <p:cNvSpPr/>
          <p:nvPr/>
        </p:nvSpPr>
        <p:spPr>
          <a:xfrm>
            <a:off x="276859" y="892983"/>
            <a:ext cx="962856" cy="175472"/>
          </a:xfrm>
          <a:custGeom>
            <a:avLst/>
            <a:gdLst/>
            <a:ahLst/>
            <a:cxnLst/>
            <a:rect l="l" t="t" r="r" b="b"/>
            <a:pathLst>
              <a:path w="732790" h="162559">
                <a:moveTo>
                  <a:pt x="0" y="162560"/>
                </a:moveTo>
                <a:lnTo>
                  <a:pt x="732790" y="162560"/>
                </a:lnTo>
                <a:lnTo>
                  <a:pt x="732790" y="0"/>
                </a:lnTo>
                <a:lnTo>
                  <a:pt x="0" y="0"/>
                </a:lnTo>
                <a:lnTo>
                  <a:pt x="0" y="162560"/>
                </a:lnTo>
                <a:close/>
              </a:path>
            </a:pathLst>
          </a:custGeom>
          <a:solidFill>
            <a:srgbClr val="FFAC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C7C44D-9DCC-E64A-ACFD-106B0B8806DC}"/>
              </a:ext>
            </a:extLst>
          </p:cNvPr>
          <p:cNvSpPr/>
          <p:nvPr/>
        </p:nvSpPr>
        <p:spPr>
          <a:xfrm>
            <a:off x="325554" y="1065218"/>
            <a:ext cx="11540892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정수 </a:t>
            </a:r>
            <a:r>
              <a:rPr lang="en-US" altLang="ko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3</a:t>
            </a:r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개의 값을 서로 바꿔주는 </a:t>
            </a:r>
            <a:r>
              <a:rPr lang="en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swap() </a:t>
            </a:r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함수를 구현해보자</a:t>
            </a:r>
            <a:r>
              <a:rPr lang="en-US" altLang="ko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 </a:t>
            </a:r>
            <a:endParaRPr lang="ko-KR" altLang="en-US" sz="2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GothicBold"/>
            </a:endParaRPr>
          </a:p>
          <a:p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참조에 의한 인수 전달로 </a:t>
            </a:r>
            <a:r>
              <a:rPr lang="en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swap() </a:t>
            </a:r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함수를 구현한다</a:t>
            </a:r>
            <a:r>
              <a:rPr lang="en-US" altLang="ko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 </a:t>
            </a:r>
          </a:p>
          <a:p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</a:t>
            </a:r>
            <a:r>
              <a:rPr lang="en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x</a:t>
            </a:r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는 </a:t>
            </a:r>
            <a:r>
              <a:rPr lang="en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y</a:t>
            </a:r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로</a:t>
            </a:r>
            <a:r>
              <a:rPr lang="en-US" altLang="ko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, </a:t>
            </a:r>
            <a:r>
              <a:rPr lang="en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y</a:t>
            </a:r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는 </a:t>
            </a:r>
            <a:r>
              <a:rPr lang="en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z</a:t>
            </a:r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로</a:t>
            </a:r>
            <a:r>
              <a:rPr lang="en-US" altLang="ko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, </a:t>
            </a:r>
            <a:r>
              <a:rPr lang="en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z</a:t>
            </a:r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는 </a:t>
            </a:r>
            <a:r>
              <a:rPr lang="en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x</a:t>
            </a:r>
            <a:r>
              <a:rPr lang="ko-KR" alt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로 서로의 값을 변경한다</a:t>
            </a:r>
            <a:r>
              <a:rPr lang="en-US" altLang="ko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 </a:t>
            </a:r>
          </a:p>
          <a:p>
            <a:r>
              <a:rPr lang="ko-KR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주소에 의한 인수 전달로</a:t>
            </a:r>
            <a:r>
              <a:rPr lang="en-US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swap() </a:t>
            </a:r>
            <a:r>
              <a:rPr lang="ko-KR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함수를 구현하고 그 결과를 </a:t>
            </a:r>
            <a:r>
              <a:rPr lang="ko-KR" altLang="ko-Kore-KR" sz="2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출력하시오</a:t>
            </a:r>
            <a:r>
              <a:rPr lang="en-US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</a:t>
            </a:r>
          </a:p>
          <a:p>
            <a:r>
              <a:rPr lang="ko-KR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참조에 의한 인수 전달로</a:t>
            </a:r>
            <a:r>
              <a:rPr lang="en-US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 swap() </a:t>
            </a:r>
            <a:r>
              <a:rPr lang="ko-KR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함수를 구현하고 그 결과를 </a:t>
            </a:r>
            <a:r>
              <a:rPr lang="ko-KR" altLang="ko-Kore-KR" sz="2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출력하시오</a:t>
            </a:r>
            <a:r>
              <a:rPr lang="en-US" altLang="ko-Kore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lgunGothicBold"/>
              </a:rPr>
              <a:t>.</a:t>
            </a:r>
            <a:endParaRPr lang="ko-Kore-KR" altLang="ko-Kore-KR" sz="2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GothicBold"/>
            </a:endParaRPr>
          </a:p>
          <a:p>
            <a:endParaRPr lang="ko-KR" altLang="en-US" sz="2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GothicBold"/>
            </a:endParaRPr>
          </a:p>
          <a:p>
            <a:endParaRPr lang="ko-KR" altLang="en-US" sz="2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lgunGothic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53807-EC88-CC4F-A9B3-A2DE87F7DEF4}"/>
              </a:ext>
            </a:extLst>
          </p:cNvPr>
          <p:cNvSpPr txBox="1"/>
          <p:nvPr/>
        </p:nvSpPr>
        <p:spPr>
          <a:xfrm>
            <a:off x="3260035" y="43217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0 </a:t>
            </a:r>
            <a:r>
              <a:rPr kumimoji="1" lang="en-US" altLang="ko-KR" dirty="0" err="1"/>
              <a:t>pt</a:t>
            </a:r>
            <a:endParaRPr kumimoji="1" lang="ko-Kore-KR" alt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FE7C9B9-2BCF-E84E-B15B-375D077D4EDC}"/>
              </a:ext>
            </a:extLst>
          </p:cNvPr>
          <p:cNvSpPr/>
          <p:nvPr/>
        </p:nvSpPr>
        <p:spPr>
          <a:xfrm>
            <a:off x="10504171" y="6125209"/>
            <a:ext cx="1419859" cy="450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0352F5F-3558-8343-82AC-5F51B20B5BB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62"/>
          <a:stretch/>
        </p:blipFill>
        <p:spPr bwMode="auto">
          <a:xfrm>
            <a:off x="7182375" y="4167504"/>
            <a:ext cx="3419364" cy="8550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6473163-FAEC-D64D-A1A2-2002629A3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287" y="3182438"/>
            <a:ext cx="53721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5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603</Words>
  <Application>Microsoft Office PowerPoint</Application>
  <PresentationFormat>와이드스크린</PresentationFormat>
  <Paragraphs>82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MalgunGothicBold</vt:lpstr>
      <vt:lpstr>맑은 고딕</vt:lpstr>
      <vt:lpstr>Arial</vt:lpstr>
      <vt:lpstr>Calibri</vt:lpstr>
      <vt:lpstr>Office 테마</vt:lpstr>
      <vt:lpstr>심화프로그래밍 02</vt:lpstr>
      <vt:lpstr>목차  </vt:lpstr>
      <vt:lpstr>강좌 정보  </vt:lpstr>
      <vt:lpstr>제출 방식   </vt:lpstr>
      <vt:lpstr>보고서 양식   </vt:lpstr>
      <vt:lpstr>실습 문제1  </vt:lpstr>
      <vt:lpstr>실습 문제 2  </vt:lpstr>
      <vt:lpstr>실습 문제 3  </vt:lpstr>
      <vt:lpstr>실습 문제 4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kimkyuree</dc:creator>
  <cp:lastModifiedBy>김 지훈</cp:lastModifiedBy>
  <cp:revision>79</cp:revision>
  <dcterms:created xsi:type="dcterms:W3CDTF">2020-09-01T18:20:10Z</dcterms:created>
  <dcterms:modified xsi:type="dcterms:W3CDTF">2020-10-15T07:21:59Z</dcterms:modified>
</cp:coreProperties>
</file>